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79" r:id="rId3"/>
    <p:sldId id="437" r:id="rId4"/>
    <p:sldId id="440" r:id="rId5"/>
    <p:sldId id="260" r:id="rId6"/>
    <p:sldId id="439" r:id="rId7"/>
    <p:sldId id="435" r:id="rId8"/>
    <p:sldId id="444" r:id="rId9"/>
    <p:sldId id="433" r:id="rId10"/>
    <p:sldId id="441" r:id="rId11"/>
    <p:sldId id="442" r:id="rId12"/>
    <p:sldId id="445" r:id="rId13"/>
    <p:sldId id="446" r:id="rId14"/>
    <p:sldId id="431" r:id="rId15"/>
    <p:sldId id="44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D7C13C54-81B9-451B-904C-5FC57B9CB140}">
          <p14:sldIdLst>
            <p14:sldId id="279"/>
            <p14:sldId id="437"/>
            <p14:sldId id="440"/>
            <p14:sldId id="260"/>
            <p14:sldId id="439"/>
            <p14:sldId id="435"/>
            <p14:sldId id="444"/>
            <p14:sldId id="433"/>
            <p14:sldId id="441"/>
            <p14:sldId id="442"/>
            <p14:sldId id="445"/>
            <p14:sldId id="446"/>
            <p14:sldId id="431"/>
            <p14:sldId id="443"/>
          </p14:sldIdLst>
        </p14:section>
        <p14:section name="未命名的章節" id="{930EB569-584F-4CE8-93FC-021D5C806C0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UNG LUI" initials="CL" lastIdx="3" clrIdx="0">
    <p:extLst>
      <p:ext uri="{19B8F6BF-5375-455C-9EA6-DF929625EA0E}">
        <p15:presenceInfo xmlns:p15="http://schemas.microsoft.com/office/powerpoint/2012/main" userId="CHEUNG LUI" providerId="None"/>
      </p:ext>
    </p:extLst>
  </p:cmAuthor>
  <p:cmAuthor id="2" name="WONG, Fong-ting Elizabeth" initials="WFE" lastIdx="0" clrIdx="1">
    <p:extLst>
      <p:ext uri="{19B8F6BF-5375-455C-9EA6-DF929625EA0E}">
        <p15:presenceInfo xmlns:p15="http://schemas.microsoft.com/office/powerpoint/2012/main" userId="S-1-5-21-2637006528-1015924553-1750768987-193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0B0"/>
    <a:srgbClr val="FFCCFF"/>
    <a:srgbClr val="FFE1FF"/>
    <a:srgbClr val="E38507"/>
    <a:srgbClr val="F79109"/>
    <a:srgbClr val="004D86"/>
    <a:srgbClr val="0062AC"/>
    <a:srgbClr val="C2F9FC"/>
    <a:srgbClr val="FFFF99"/>
    <a:srgbClr val="FF7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1257" autoAdjust="0"/>
  </p:normalViewPr>
  <p:slideViewPr>
    <p:cSldViewPr snapToGrid="0">
      <p:cViewPr varScale="1">
        <p:scale>
          <a:sx n="90" d="100"/>
          <a:sy n="90" d="100"/>
        </p:scale>
        <p:origin x="2184" y="6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12340-2596-4362-B8AF-7A5DF431D65C}" type="datetimeFigureOut">
              <a:rPr lang="zh-HK" altLang="en-US" smtClean="0"/>
              <a:t>14/4/2023</a:t>
            </a:fld>
            <a:endParaRPr lang="zh-HK"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40889-8ABD-4E8D-9756-A00438ECDEFA}" type="slidenum">
              <a:rPr lang="zh-HK" altLang="en-US" smtClean="0"/>
              <a:t>‹#›</a:t>
            </a:fld>
            <a:endParaRPr lang="zh-HK" altLang="en-US"/>
          </a:p>
        </p:txBody>
      </p:sp>
    </p:spTree>
    <p:extLst>
      <p:ext uri="{BB962C8B-B14F-4D97-AF65-F5344CB8AC3E}">
        <p14:creationId xmlns:p14="http://schemas.microsoft.com/office/powerpoint/2010/main" val="21907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reepik.com/search?dates=any&amp;format=search&amp;from_query=talend&amp;page=1&amp;query=talent&amp;sort=popular"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reepik.com/free-vector/intellectual-property-flat-icons-set_3887122.htm#page=1&amp;query=intellectual&amp;position=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C0940889-8ABD-4E8D-9756-A00438ECDEFA}" type="slidenum">
              <a:rPr lang="zh-HK" altLang="en-US" smtClean="0"/>
              <a:t>1</a:t>
            </a:fld>
            <a:endParaRPr lang="zh-HK" altLang="en-US"/>
          </a:p>
        </p:txBody>
      </p:sp>
    </p:spTree>
    <p:extLst>
      <p:ext uri="{BB962C8B-B14F-4D97-AF65-F5344CB8AC3E}">
        <p14:creationId xmlns:p14="http://schemas.microsoft.com/office/powerpoint/2010/main" val="3456279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This</a:t>
            </a:r>
            <a:r>
              <a:rPr lang="en-US" altLang="zh-HK" baseline="0" dirty="0" smtClean="0"/>
              <a:t> part explains the copyright-related law and the possible legal consequences resulting from copyright infringement. </a:t>
            </a:r>
            <a:endParaRPr lang="zh-HK" altLang="en-US" dirty="0"/>
          </a:p>
        </p:txBody>
      </p:sp>
      <p:sp>
        <p:nvSpPr>
          <p:cNvPr id="4" name="投影片編號版面配置區 3"/>
          <p:cNvSpPr>
            <a:spLocks noGrp="1"/>
          </p:cNvSpPr>
          <p:nvPr>
            <p:ph type="sldNum" sz="quarter" idx="5"/>
          </p:nvPr>
        </p:nvSpPr>
        <p:spPr/>
        <p:txBody>
          <a:bodyPr/>
          <a:lstStyle/>
          <a:p>
            <a:fld id="{C0940889-8ABD-4E8D-9756-A00438ECDEFA}" type="slidenum">
              <a:rPr lang="zh-HK" altLang="en-US" smtClean="0"/>
              <a:t>10</a:t>
            </a:fld>
            <a:endParaRPr lang="zh-HK" altLang="en-US"/>
          </a:p>
        </p:txBody>
      </p:sp>
    </p:spTree>
    <p:extLst>
      <p:ext uri="{BB962C8B-B14F-4D97-AF65-F5344CB8AC3E}">
        <p14:creationId xmlns:p14="http://schemas.microsoft.com/office/powerpoint/2010/main" val="3224019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This</a:t>
            </a:r>
            <a:r>
              <a:rPr lang="en-US" altLang="zh-HK" baseline="0" dirty="0" smtClean="0"/>
              <a:t> part explains how long copyright lasts for and the exceptions.</a:t>
            </a:r>
            <a:endParaRPr lang="zh-HK" altLang="en-US" dirty="0"/>
          </a:p>
        </p:txBody>
      </p:sp>
      <p:sp>
        <p:nvSpPr>
          <p:cNvPr id="4" name="投影片編號版面配置區 3"/>
          <p:cNvSpPr>
            <a:spLocks noGrp="1"/>
          </p:cNvSpPr>
          <p:nvPr>
            <p:ph type="sldNum" sz="quarter" idx="5"/>
          </p:nvPr>
        </p:nvSpPr>
        <p:spPr/>
        <p:txBody>
          <a:bodyPr/>
          <a:lstStyle/>
          <a:p>
            <a:fld id="{C0940889-8ABD-4E8D-9756-A00438ECDEFA}" type="slidenum">
              <a:rPr lang="zh-HK" altLang="en-US" smtClean="0"/>
              <a:t>11</a:t>
            </a:fld>
            <a:endParaRPr lang="zh-HK" altLang="en-US"/>
          </a:p>
        </p:txBody>
      </p:sp>
    </p:spTree>
    <p:extLst>
      <p:ext uri="{BB962C8B-B14F-4D97-AF65-F5344CB8AC3E}">
        <p14:creationId xmlns:p14="http://schemas.microsoft.com/office/powerpoint/2010/main" val="65150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tab pos="228600" algn="l"/>
              </a:tabLst>
              <a:defRPr/>
            </a:pPr>
            <a:r>
              <a:rPr lang="en-US" altLang="zh-HK" sz="1200" b="0" kern="1200" dirty="0" smtClean="0">
                <a:solidFill>
                  <a:schemeClr val="tx1"/>
                </a:solidFill>
                <a:latin typeface="+mn-lt"/>
                <a:ea typeface="+mn-ea"/>
                <a:cs typeface="+mn-cs"/>
              </a:rPr>
              <a:t>Source</a:t>
            </a:r>
            <a:r>
              <a:rPr lang="en-US" altLang="zh-HK" sz="1200" b="0" kern="1200" baseline="0" dirty="0" smtClean="0">
                <a:solidFill>
                  <a:schemeClr val="tx1"/>
                </a:solidFill>
                <a:latin typeface="+mn-lt"/>
                <a:ea typeface="+mn-ea"/>
                <a:cs typeface="+mn-cs"/>
              </a:rPr>
              <a:t> of picture</a:t>
            </a:r>
            <a:r>
              <a:rPr lang="en-US" altLang="zh-HK" b="1" dirty="0" smtClean="0"/>
              <a:t>: https://www.freepik.com/free-vector/digital-device-mockup_4122511.htm</a:t>
            </a:r>
          </a:p>
          <a:p>
            <a:pPr marL="0" marR="0" lvl="0" indent="0" algn="just" defTabSz="914400" rtl="0" eaLnBrk="1" fontAlgn="auto" latinLnBrk="0" hangingPunct="1">
              <a:lnSpc>
                <a:spcPct val="100000"/>
              </a:lnSpc>
              <a:spcBef>
                <a:spcPts val="0"/>
              </a:spcBef>
              <a:spcAft>
                <a:spcPts val="0"/>
              </a:spcAft>
              <a:buClrTx/>
              <a:buSzTx/>
              <a:buFont typeface="+mj-lt"/>
              <a:buNone/>
              <a:tabLst>
                <a:tab pos="228600" algn="l"/>
              </a:tabLst>
              <a:defRPr/>
            </a:pPr>
            <a:r>
              <a:rPr lang="en-US" altLang="zh-HK" b="1" dirty="0" smtClean="0"/>
              <a:t>                                  https://www.youtube.com/watch?v=0uSdqB-QJa8 </a:t>
            </a:r>
          </a:p>
          <a:p>
            <a:pPr marL="0" marR="0" lvl="0" indent="0" algn="just" defTabSz="914400" rtl="0" eaLnBrk="1" fontAlgn="auto" latinLnBrk="0" hangingPunct="1">
              <a:lnSpc>
                <a:spcPct val="100000"/>
              </a:lnSpc>
              <a:spcBef>
                <a:spcPts val="0"/>
              </a:spcBef>
              <a:spcAft>
                <a:spcPts val="0"/>
              </a:spcAft>
              <a:buClrTx/>
              <a:buSzTx/>
              <a:buFont typeface="+mj-lt"/>
              <a:buNone/>
              <a:tabLst>
                <a:tab pos="228600" algn="l"/>
              </a:tabLst>
              <a:defRPr/>
            </a:pPr>
            <a:endParaRPr lang="en-US" altLang="zh-HK" b="1" dirty="0" smtClean="0"/>
          </a:p>
          <a:p>
            <a:pPr marL="0" marR="0" lvl="0" indent="0" algn="just" defTabSz="914400" rtl="0" eaLnBrk="1" fontAlgn="auto" latinLnBrk="0" hangingPunct="1">
              <a:lnSpc>
                <a:spcPct val="100000"/>
              </a:lnSpc>
              <a:spcBef>
                <a:spcPts val="0"/>
              </a:spcBef>
              <a:spcAft>
                <a:spcPts val="0"/>
              </a:spcAft>
              <a:buClrTx/>
              <a:buSzTx/>
              <a:buFont typeface="+mj-lt"/>
              <a:buNone/>
              <a:tabLst>
                <a:tab pos="228600" algn="l"/>
              </a:tabLst>
              <a:defRPr/>
            </a:pPr>
            <a:r>
              <a:rPr lang="en-US" altLang="zh-HK" b="1" dirty="0" smtClean="0"/>
              <a:t>Teacher may refer students to</a:t>
            </a:r>
            <a:r>
              <a:rPr lang="en-US" altLang="zh-HK" b="1" baseline="0" dirty="0" smtClean="0"/>
              <a:t> the video series  </a:t>
            </a:r>
            <a:r>
              <a:rPr lang="en-US" altLang="zh-HK" b="1" i="1" baseline="0" dirty="0" smtClean="0"/>
              <a:t>The Copyright Classroom  &lt;</a:t>
            </a:r>
            <a:r>
              <a:rPr lang="en-US" altLang="zh-HK" b="1" i="0" baseline="0" dirty="0" smtClean="0"/>
              <a:t>https://www.youtube.com/@thecopyrightclassroom-hku2643&gt; </a:t>
            </a:r>
            <a:r>
              <a:rPr lang="en-US" altLang="zh-HK" b="1" baseline="0" dirty="0" smtClean="0"/>
              <a:t>to learn more about copyrights. </a:t>
            </a:r>
            <a:endParaRPr lang="en-US" altLang="zh-HK" b="1" dirty="0" smtClean="0"/>
          </a:p>
          <a:p>
            <a:pPr marL="0" marR="0" lvl="0" indent="0" algn="just" defTabSz="914400" rtl="0" eaLnBrk="1" fontAlgn="auto" latinLnBrk="0" hangingPunct="1">
              <a:lnSpc>
                <a:spcPct val="100000"/>
              </a:lnSpc>
              <a:spcBef>
                <a:spcPts val="0"/>
              </a:spcBef>
              <a:spcAft>
                <a:spcPts val="0"/>
              </a:spcAft>
              <a:buClrTx/>
              <a:buSzTx/>
              <a:buFont typeface="+mj-lt"/>
              <a:buNone/>
              <a:tabLst>
                <a:tab pos="228600" algn="l"/>
              </a:tabLst>
              <a:defRPr/>
            </a:pPr>
            <a:endParaRPr lang="zh-HK" altLang="en-US" b="1" dirty="0"/>
          </a:p>
        </p:txBody>
      </p:sp>
      <p:sp>
        <p:nvSpPr>
          <p:cNvPr id="4" name="投影片編號版面配置區 3"/>
          <p:cNvSpPr>
            <a:spLocks noGrp="1"/>
          </p:cNvSpPr>
          <p:nvPr>
            <p:ph type="sldNum" sz="quarter" idx="5"/>
          </p:nvPr>
        </p:nvSpPr>
        <p:spPr/>
        <p:txBody>
          <a:bodyPr/>
          <a:lstStyle/>
          <a:p>
            <a:fld id="{C0940889-8ABD-4E8D-9756-A00438ECDEFA}" type="slidenum">
              <a:rPr lang="zh-HK" altLang="en-US" smtClean="0"/>
              <a:t>12</a:t>
            </a:fld>
            <a:endParaRPr lang="zh-HK" altLang="en-US"/>
          </a:p>
        </p:txBody>
      </p:sp>
    </p:spTree>
    <p:extLst>
      <p:ext uri="{BB962C8B-B14F-4D97-AF65-F5344CB8AC3E}">
        <p14:creationId xmlns:p14="http://schemas.microsoft.com/office/powerpoint/2010/main" val="3371395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Aft>
                <a:spcPts val="0"/>
              </a:spcAft>
            </a:pPr>
            <a:endParaRPr lang="en-US" altLang="zh-HK" sz="1200" u="none" kern="100" dirty="0" smtClean="0">
              <a:solidFill>
                <a:srgbClr val="0563C1"/>
              </a:solidFill>
              <a:latin typeface="Calibri" panose="020F0502020204030204" pitchFamily="34" charset="0"/>
              <a:cs typeface="Times New Roman" panose="02020603050405020304" pitchFamily="18" charset="0"/>
            </a:endParaRPr>
          </a:p>
          <a:p>
            <a:pPr algn="l"/>
            <a:r>
              <a:rPr lang="en-US" altLang="zh-TW" dirty="0" smtClean="0"/>
              <a:t>Some suggested answers to the questions:</a:t>
            </a:r>
          </a:p>
          <a:p>
            <a:pPr marL="228600" indent="-228600" algn="l" defTabSz="914400" rtl="0" eaLnBrk="1" latinLnBrk="0" hangingPunct="1">
              <a:buAutoNum type="arabicPeriod" startAt="3"/>
            </a:pPr>
            <a:endParaRPr lang="en-US" altLang="zh-TW" sz="1200" kern="1200" baseline="0" dirty="0" smtClean="0">
              <a:solidFill>
                <a:schemeClr val="tx1"/>
              </a:solidFill>
              <a:latin typeface="+mn-lt"/>
              <a:ea typeface="+mn-ea"/>
              <a:cs typeface="+mn-cs"/>
            </a:endParaRPr>
          </a:p>
          <a:p>
            <a:pPr marL="228600" indent="-228600" algn="l" defTabSz="914400" rtl="0" eaLnBrk="1" latinLnBrk="0" hangingPunct="1">
              <a:buFont typeface="+mj-lt"/>
              <a:buAutoNum type="arabicPeriod"/>
            </a:pPr>
            <a:r>
              <a:rPr lang="en-US" altLang="zh-TW" sz="1200" kern="1200" baseline="0" dirty="0" smtClean="0">
                <a:solidFill>
                  <a:schemeClr val="tx1"/>
                </a:solidFill>
                <a:latin typeface="+mn-lt"/>
                <a:ea typeface="+mn-ea"/>
                <a:cs typeface="+mn-cs"/>
              </a:rPr>
              <a:t>Possible copyright infringement activities include:  selling and producing counterfeit items, making copies of TV </a:t>
            </a:r>
            <a:r>
              <a:rPr lang="en-US" altLang="zh-TW" sz="1200" kern="1200" baseline="0" dirty="0" err="1" smtClean="0">
                <a:solidFill>
                  <a:schemeClr val="tx1"/>
                </a:solidFill>
                <a:latin typeface="+mn-lt"/>
                <a:ea typeface="+mn-ea"/>
                <a:cs typeface="+mn-cs"/>
              </a:rPr>
              <a:t>programmes</a:t>
            </a:r>
            <a:r>
              <a:rPr lang="en-US" altLang="zh-TW" sz="1200" kern="1200" baseline="0" dirty="0" smtClean="0">
                <a:solidFill>
                  <a:schemeClr val="tx1"/>
                </a:solidFill>
                <a:latin typeface="+mn-lt"/>
                <a:ea typeface="+mn-ea"/>
                <a:cs typeface="+mn-cs"/>
              </a:rPr>
              <a:t>, films, music videos or songs for circulation without copyright owners’ consent, copying ideas from sources without acknowledgements, photocopying the entire reference book, etc.</a:t>
            </a:r>
          </a:p>
          <a:p>
            <a:pPr marL="0" indent="0" algn="l" defTabSz="914400" rtl="0" eaLnBrk="1" latinLnBrk="0" hangingPunct="1">
              <a:buNone/>
            </a:pPr>
            <a:endParaRPr lang="en-US" altLang="zh-TW" sz="1200" kern="1200" baseline="0" dirty="0" smtClean="0">
              <a:solidFill>
                <a:schemeClr val="tx1"/>
              </a:solidFill>
              <a:latin typeface="+mn-lt"/>
              <a:ea typeface="+mn-ea"/>
              <a:cs typeface="+mn-cs"/>
            </a:endParaRPr>
          </a:p>
          <a:p>
            <a:pPr marL="228600" indent="-228600" algn="l" defTabSz="914400" rtl="0" eaLnBrk="1" latinLnBrk="0" hangingPunct="1">
              <a:buFont typeface="+mj-lt"/>
              <a:buAutoNum type="arabicPeriod" startAt="2"/>
            </a:pPr>
            <a:r>
              <a:rPr lang="en-US" altLang="zh-TW" sz="1200" kern="1200" baseline="0" dirty="0" smtClean="0">
                <a:solidFill>
                  <a:schemeClr val="tx1"/>
                </a:solidFill>
                <a:latin typeface="+mn-lt"/>
                <a:ea typeface="+mn-ea"/>
                <a:cs typeface="+mn-cs"/>
              </a:rPr>
              <a:t>Efforts of the artists and authors are unrewarded, which will demotivate them from producing more creative work. Creativity and innovation cannot flourish.  Income of the copyright owner may be affected.</a:t>
            </a:r>
          </a:p>
          <a:p>
            <a:pPr marL="0" indent="0" algn="l" defTabSz="914400" rtl="0" eaLnBrk="1" latinLnBrk="0" hangingPunct="1">
              <a:buFont typeface="+mj-lt"/>
              <a:buNone/>
            </a:pPr>
            <a:r>
              <a:rPr lang="en-US" altLang="zh-TW" sz="1200" kern="1200" baseline="0" dirty="0" smtClean="0">
                <a:solidFill>
                  <a:schemeClr val="tx1"/>
                </a:solidFill>
                <a:latin typeface="+mn-lt"/>
                <a:ea typeface="+mn-ea"/>
                <a:cs typeface="+mn-cs"/>
              </a:rPr>
              <a:t>       Stealing others’ ideas and works is morally, ethically and legally wrong and is liable to legal punishment.</a:t>
            </a:r>
          </a:p>
          <a:p>
            <a:pPr marL="0" indent="0" algn="l">
              <a:buNone/>
            </a:pPr>
            <a:endParaRPr lang="en-US" altLang="zh-TW" baseline="0" dirty="0" smtClean="0"/>
          </a:p>
          <a:p>
            <a:pPr marL="228600" indent="-228600" algn="l">
              <a:buAutoNum type="arabicPeriod" startAt="3"/>
            </a:pPr>
            <a:r>
              <a:rPr lang="en-US" altLang="zh-TW" baseline="0" dirty="0" smtClean="0"/>
              <a:t>Teenagers and students can abide by the copyright law, stop buying pirated copies of creative work , avoid illegal downloading or file sharing and photocopying the entire book.  They should also uphold academic honesty and integrity  by making proper acknowledgements when using or borrowing others’ ideas in their work. </a:t>
            </a:r>
          </a:p>
          <a:p>
            <a:pPr marL="0" indent="0" algn="l">
              <a:buNone/>
            </a:pPr>
            <a:endParaRPr lang="en-US" altLang="zh-TW" baseline="0" dirty="0" smtClean="0"/>
          </a:p>
          <a:p>
            <a:pPr marL="0" indent="0" algn="l">
              <a:buNone/>
            </a:pPr>
            <a:r>
              <a:rPr lang="en-US" altLang="zh-TW" baseline="0" dirty="0" smtClean="0"/>
              <a:t>Source of the picture:</a:t>
            </a:r>
            <a:endParaRPr lang="en-US" altLang="zh-TW" dirty="0" smtClean="0"/>
          </a:p>
          <a:p>
            <a:pPr>
              <a:spcAft>
                <a:spcPts val="0"/>
              </a:spcAft>
            </a:pPr>
            <a:r>
              <a:rPr lang="en-US" altLang="zh-HK" sz="1200" u="sng" kern="100" dirty="0" smtClean="0">
                <a:solidFill>
                  <a:srgbClr val="0563C1"/>
                </a:solidFill>
                <a:latin typeface="Calibri" panose="020F0502020204030204" pitchFamily="34" charset="0"/>
                <a:cs typeface="Times New Roman" panose="02020603050405020304" pitchFamily="18" charset="0"/>
              </a:rPr>
              <a:t>https://www.freepik.com/free-vector/organic-flat-people-asking-questions-set_13404888.htm#page=2&amp;query=question&amp;position=0</a:t>
            </a:r>
            <a:endParaRPr lang="zh-TW" altLang="zh-HK" sz="1200" kern="100" dirty="0" smtClean="0">
              <a:latin typeface="Calibri" panose="020F0502020204030204" pitchFamily="34" charset="0"/>
              <a:cs typeface="Times New Roman" panose="02020603050405020304" pitchFamily="18" charset="0"/>
            </a:endParaRPr>
          </a:p>
          <a:p>
            <a:endParaRPr lang="zh-HK" altLang="en-US" dirty="0"/>
          </a:p>
        </p:txBody>
      </p:sp>
      <p:sp>
        <p:nvSpPr>
          <p:cNvPr id="4" name="投影片編號版面配置區 3"/>
          <p:cNvSpPr>
            <a:spLocks noGrp="1"/>
          </p:cNvSpPr>
          <p:nvPr>
            <p:ph type="sldNum" sz="quarter" idx="5"/>
          </p:nvPr>
        </p:nvSpPr>
        <p:spPr/>
        <p:txBody>
          <a:bodyPr/>
          <a:lstStyle/>
          <a:p>
            <a:fld id="{C0940889-8ABD-4E8D-9756-A00438ECDEFA}" type="slidenum">
              <a:rPr lang="zh-HK" altLang="en-US" smtClean="0"/>
              <a:t>13</a:t>
            </a:fld>
            <a:endParaRPr lang="zh-HK" altLang="en-US"/>
          </a:p>
        </p:txBody>
      </p:sp>
    </p:spTree>
    <p:extLst>
      <p:ext uri="{BB962C8B-B14F-4D97-AF65-F5344CB8AC3E}">
        <p14:creationId xmlns:p14="http://schemas.microsoft.com/office/powerpoint/2010/main" val="1050888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The “I Pledge” Campaign</a:t>
            </a:r>
            <a:r>
              <a:rPr lang="en-US" baseline="0" dirty="0" smtClean="0"/>
              <a:t> is included here to motivate students to take action and put the positive value of law-abidingness into practice from today. </a:t>
            </a:r>
            <a:endParaRPr lang="en-US" dirty="0"/>
          </a:p>
        </p:txBody>
      </p:sp>
      <p:sp>
        <p:nvSpPr>
          <p:cNvPr id="4" name="投影片編號版面配置區 3"/>
          <p:cNvSpPr>
            <a:spLocks noGrp="1"/>
          </p:cNvSpPr>
          <p:nvPr>
            <p:ph type="sldNum" sz="quarter" idx="10"/>
          </p:nvPr>
        </p:nvSpPr>
        <p:spPr/>
        <p:txBody>
          <a:bodyPr/>
          <a:lstStyle/>
          <a:p>
            <a:fld id="{C0940889-8ABD-4E8D-9756-A00438ECDEFA}" type="slidenum">
              <a:rPr lang="zh-HK" altLang="en-US" smtClean="0"/>
              <a:t>14</a:t>
            </a:fld>
            <a:endParaRPr lang="zh-HK" altLang="en-US"/>
          </a:p>
        </p:txBody>
      </p:sp>
    </p:spTree>
    <p:extLst>
      <p:ext uri="{BB962C8B-B14F-4D97-AF65-F5344CB8AC3E}">
        <p14:creationId xmlns:p14="http://schemas.microsoft.com/office/powerpoint/2010/main" val="383024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Source</a:t>
            </a:r>
            <a:r>
              <a:rPr lang="en-US" altLang="zh-HK" sz="1200" baseline="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of picture</a:t>
            </a:r>
            <a:r>
              <a:rPr lang="en-US" altLang="zh-HK" sz="12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https://www.freepik.com/free-vector/realistic-green-and-black-chalkboard-with-wooden-frame-and-chalk_12721078.htm</a:t>
            </a:r>
            <a:endParaRPr lang="zh-HK" altLang="en-US" sz="12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endParaRPr lang="zh-HK" altLang="en-US" dirty="0"/>
          </a:p>
        </p:txBody>
      </p:sp>
      <p:sp>
        <p:nvSpPr>
          <p:cNvPr id="4" name="投影片編號版面配置區 3"/>
          <p:cNvSpPr>
            <a:spLocks noGrp="1"/>
          </p:cNvSpPr>
          <p:nvPr>
            <p:ph type="sldNum" sz="quarter" idx="5"/>
          </p:nvPr>
        </p:nvSpPr>
        <p:spPr/>
        <p:txBody>
          <a:bodyPr/>
          <a:lstStyle/>
          <a:p>
            <a:fld id="{C0940889-8ABD-4E8D-9756-A00438ECDEFA}" type="slidenum">
              <a:rPr lang="zh-HK" altLang="en-US" smtClean="0"/>
              <a:t>2</a:t>
            </a:fld>
            <a:endParaRPr lang="zh-HK" altLang="en-US"/>
          </a:p>
        </p:txBody>
      </p:sp>
    </p:spTree>
    <p:extLst>
      <p:ext uri="{BB962C8B-B14F-4D97-AF65-F5344CB8AC3E}">
        <p14:creationId xmlns:p14="http://schemas.microsoft.com/office/powerpoint/2010/main" val="274051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This</a:t>
            </a:r>
            <a:r>
              <a:rPr lang="en-US" baseline="0" dirty="0" smtClean="0"/>
              <a:t> part mainly serves to elicit response and previous knowledge on intellectual property rights.</a:t>
            </a:r>
            <a:endParaRPr lang="en-US" dirty="0"/>
          </a:p>
        </p:txBody>
      </p:sp>
      <p:sp>
        <p:nvSpPr>
          <p:cNvPr id="4" name="投影片編號版面配置區 3"/>
          <p:cNvSpPr>
            <a:spLocks noGrp="1"/>
          </p:cNvSpPr>
          <p:nvPr>
            <p:ph type="sldNum" sz="quarter" idx="10"/>
          </p:nvPr>
        </p:nvSpPr>
        <p:spPr/>
        <p:txBody>
          <a:bodyPr/>
          <a:lstStyle/>
          <a:p>
            <a:fld id="{C0940889-8ABD-4E8D-9756-A00438ECDEFA}" type="slidenum">
              <a:rPr lang="zh-HK" altLang="en-US" smtClean="0"/>
              <a:t>3</a:t>
            </a:fld>
            <a:endParaRPr lang="zh-HK" altLang="en-US"/>
          </a:p>
        </p:txBody>
      </p:sp>
    </p:spTree>
    <p:extLst>
      <p:ext uri="{BB962C8B-B14F-4D97-AF65-F5344CB8AC3E}">
        <p14:creationId xmlns:p14="http://schemas.microsoft.com/office/powerpoint/2010/main" val="1718576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tab pos="228600" algn="l"/>
              </a:tabLst>
              <a:defRPr/>
            </a:pPr>
            <a:r>
              <a:rPr lang="en-US" altLang="zh-HK" sz="1200" b="0" kern="1200" dirty="0" smtClean="0">
                <a:solidFill>
                  <a:schemeClr val="tx1"/>
                </a:solidFill>
                <a:latin typeface="+mn-lt"/>
                <a:ea typeface="+mn-ea"/>
                <a:cs typeface="+mn-cs"/>
              </a:rPr>
              <a:t>Source</a:t>
            </a:r>
            <a:r>
              <a:rPr lang="en-US" altLang="zh-HK" sz="1200" b="0" kern="1200" baseline="0" dirty="0" smtClean="0">
                <a:solidFill>
                  <a:schemeClr val="tx1"/>
                </a:solidFill>
                <a:latin typeface="+mn-lt"/>
                <a:ea typeface="+mn-ea"/>
                <a:cs typeface="+mn-cs"/>
              </a:rPr>
              <a:t> of picture</a:t>
            </a:r>
            <a:r>
              <a:rPr lang="en-US" altLang="zh-HK" b="1" dirty="0" smtClean="0"/>
              <a:t>: https://www.freepik.com/free-vector/digital-device-mockup_4122511.htm</a:t>
            </a:r>
          </a:p>
          <a:p>
            <a:pPr marL="0" marR="0" lvl="0" indent="0" algn="just" defTabSz="914400" rtl="0" eaLnBrk="1" fontAlgn="auto" latinLnBrk="0" hangingPunct="1">
              <a:lnSpc>
                <a:spcPct val="100000"/>
              </a:lnSpc>
              <a:spcBef>
                <a:spcPts val="0"/>
              </a:spcBef>
              <a:spcAft>
                <a:spcPts val="0"/>
              </a:spcAft>
              <a:buClrTx/>
              <a:buSzTx/>
              <a:buFont typeface="+mj-lt"/>
              <a:buNone/>
              <a:tabLst>
                <a:tab pos="228600" algn="l"/>
              </a:tabLst>
              <a:defRPr/>
            </a:pPr>
            <a:endParaRPr lang="zh-HK" altLang="en-US" b="1" dirty="0"/>
          </a:p>
        </p:txBody>
      </p:sp>
      <p:sp>
        <p:nvSpPr>
          <p:cNvPr id="4" name="投影片編號版面配置區 3"/>
          <p:cNvSpPr>
            <a:spLocks noGrp="1"/>
          </p:cNvSpPr>
          <p:nvPr>
            <p:ph type="sldNum" sz="quarter" idx="5"/>
          </p:nvPr>
        </p:nvSpPr>
        <p:spPr/>
        <p:txBody>
          <a:bodyPr/>
          <a:lstStyle/>
          <a:p>
            <a:fld id="{C0940889-8ABD-4E8D-9756-A00438ECDEFA}" type="slidenum">
              <a:rPr lang="zh-HK" altLang="en-US" smtClean="0"/>
              <a:t>4</a:t>
            </a:fld>
            <a:endParaRPr lang="zh-HK" altLang="en-US"/>
          </a:p>
        </p:txBody>
      </p:sp>
    </p:spTree>
    <p:extLst>
      <p:ext uri="{BB962C8B-B14F-4D97-AF65-F5344CB8AC3E}">
        <p14:creationId xmlns:p14="http://schemas.microsoft.com/office/powerpoint/2010/main" val="349737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ts val="2100"/>
              </a:lnSpc>
            </a:pPr>
            <a:r>
              <a:rPr lang="en-US" dirty="0" smtClean="0"/>
              <a:t>The questions are asked to draw students’ attention to the speech</a:t>
            </a:r>
            <a:r>
              <a:rPr lang="en-US" baseline="0" dirty="0" smtClean="0"/>
              <a:t> techniques used to arouse interest on the topic in the video as well as to encourage their reflection on the issue of copyrights.</a:t>
            </a:r>
            <a:endParaRPr lang="en-US" dirty="0" smtClean="0"/>
          </a:p>
          <a:p>
            <a:pPr>
              <a:lnSpc>
                <a:spcPts val="2100"/>
              </a:lnSpc>
            </a:pPr>
            <a:r>
              <a:rPr lang="en-US" dirty="0" smtClean="0"/>
              <a:t>Some suggested answers to the questions:</a:t>
            </a:r>
          </a:p>
          <a:p>
            <a:pPr>
              <a:lnSpc>
                <a:spcPts val="2100"/>
              </a:lnSpc>
            </a:pPr>
            <a:r>
              <a:rPr lang="en-US" dirty="0" smtClean="0"/>
              <a:t>1.</a:t>
            </a:r>
            <a:r>
              <a:rPr lang="en-US" baseline="0" dirty="0" smtClean="0"/>
              <a:t> </a:t>
            </a:r>
            <a:r>
              <a:rPr lang="en-US" sz="1200" baseline="0" dirty="0" smtClean="0">
                <a:solidFill>
                  <a:srgbClr val="FF0000"/>
                </a:solidFill>
                <a:latin typeface="Times New Roman" panose="02020603050405020304" pitchFamily="18" charset="0"/>
                <a:cs typeface="Times New Roman" panose="02020603050405020304" pitchFamily="18" charset="0"/>
              </a:rPr>
              <a:t>to catch the viewers’ attention, to provoke feelings and stimulate thoughts and interests on the topic</a:t>
            </a:r>
          </a:p>
          <a:p>
            <a:pPr>
              <a:lnSpc>
                <a:spcPts val="2100"/>
              </a:lnSpc>
            </a:pPr>
            <a:r>
              <a:rPr lang="en-US" sz="1200" baseline="0" dirty="0" smtClean="0">
                <a:solidFill>
                  <a:srgbClr val="FF0000"/>
                </a:solidFill>
                <a:latin typeface="Times New Roman" panose="02020603050405020304" pitchFamily="18" charset="0"/>
                <a:cs typeface="Times New Roman" panose="02020603050405020304" pitchFamily="18" charset="0"/>
              </a:rPr>
              <a:t>2. </a:t>
            </a:r>
            <a:r>
              <a:rPr lang="en-US" sz="1200" u="sng" baseline="0" dirty="0" smtClean="0">
                <a:solidFill>
                  <a:srgbClr val="FF0000"/>
                </a:solidFill>
                <a:latin typeface="Times New Roman" panose="02020603050405020304" pitchFamily="18" charset="0"/>
                <a:cs typeface="Times New Roman" panose="02020603050405020304" pitchFamily="18" charset="0"/>
              </a:rPr>
              <a:t>techniques used</a:t>
            </a:r>
            <a:r>
              <a:rPr lang="en-US" sz="1200" baseline="0" dirty="0" smtClean="0">
                <a:solidFill>
                  <a:srgbClr val="FF0000"/>
                </a:solidFill>
                <a:latin typeface="Times New Roman" panose="02020603050405020304" pitchFamily="18" charset="0"/>
                <a:cs typeface="Times New Roman" panose="02020603050405020304" pitchFamily="18" charset="0"/>
              </a:rPr>
              <a:t>:  rhetorical questions  (e.g.  “When you’re enjoying their works, have you ever thought about the creators’ efforts?”  OR</a:t>
            </a:r>
          </a:p>
          <a:p>
            <a:pPr>
              <a:lnSpc>
                <a:spcPts val="2100"/>
              </a:lnSpc>
            </a:pPr>
            <a:r>
              <a:rPr lang="en-US" sz="1200" baseline="0" dirty="0" smtClean="0">
                <a:solidFill>
                  <a:srgbClr val="FF0000"/>
                </a:solidFill>
                <a:latin typeface="Times New Roman" panose="02020603050405020304" pitchFamily="18" charset="0"/>
                <a:cs typeface="Times New Roman" panose="02020603050405020304" pitchFamily="18" charset="0"/>
              </a:rPr>
              <a:t>    the magic three / parallel structure (e.g. asking three rhetorical questions in a row to create a pattern)</a:t>
            </a:r>
          </a:p>
          <a:p>
            <a:pPr>
              <a:lnSpc>
                <a:spcPts val="2100"/>
              </a:lnSpc>
            </a:pPr>
            <a:r>
              <a:rPr lang="en-US" sz="1200" baseline="0" dirty="0" smtClean="0">
                <a:solidFill>
                  <a:srgbClr val="FF0000"/>
                </a:solidFill>
                <a:latin typeface="Times New Roman" panose="02020603050405020304" pitchFamily="18" charset="0"/>
                <a:cs typeface="Times New Roman" panose="02020603050405020304" pitchFamily="18" charset="0"/>
              </a:rPr>
              <a:t>    </a:t>
            </a:r>
            <a:r>
              <a:rPr lang="en-US" sz="1200" u="sng" baseline="0" dirty="0" smtClean="0">
                <a:solidFill>
                  <a:srgbClr val="FF0000"/>
                </a:solidFill>
                <a:latin typeface="Times New Roman" panose="02020603050405020304" pitchFamily="18" charset="0"/>
                <a:cs typeface="Times New Roman" panose="02020603050405020304" pitchFamily="18" charset="0"/>
              </a:rPr>
              <a:t>effects created</a:t>
            </a:r>
            <a:r>
              <a:rPr lang="en-US" sz="1200" baseline="0" dirty="0" smtClean="0">
                <a:solidFill>
                  <a:srgbClr val="FF0000"/>
                </a:solidFill>
                <a:latin typeface="Times New Roman" panose="02020603050405020304" pitchFamily="18" charset="0"/>
                <a:cs typeface="Times New Roman" panose="02020603050405020304" pitchFamily="18" charset="0"/>
              </a:rPr>
              <a:t>: to engage the viewers / to </a:t>
            </a:r>
            <a:r>
              <a:rPr lang="en-US" sz="1200" baseline="0" dirty="0" err="1" smtClean="0">
                <a:solidFill>
                  <a:srgbClr val="FF0000"/>
                </a:solidFill>
                <a:latin typeface="Times New Roman" panose="02020603050405020304" pitchFamily="18" charset="0"/>
                <a:cs typeface="Times New Roman" panose="02020603050405020304" pitchFamily="18" charset="0"/>
              </a:rPr>
              <a:t>emphasise</a:t>
            </a:r>
            <a:r>
              <a:rPr lang="en-US" sz="1200" baseline="0" dirty="0" smtClean="0">
                <a:solidFill>
                  <a:srgbClr val="FF0000"/>
                </a:solidFill>
                <a:latin typeface="Times New Roman" panose="02020603050405020304" pitchFamily="18" charset="0"/>
                <a:cs typeface="Times New Roman" panose="02020603050405020304" pitchFamily="18" charset="0"/>
              </a:rPr>
              <a:t> the idea and add force / to create a pattern and rhythm</a:t>
            </a:r>
          </a:p>
          <a:p>
            <a:pPr>
              <a:lnSpc>
                <a:spcPts val="2100"/>
              </a:lnSpc>
            </a:pPr>
            <a:r>
              <a:rPr lang="en-US" sz="1200" baseline="0" dirty="0" smtClean="0">
                <a:solidFill>
                  <a:srgbClr val="FF0000"/>
                </a:solidFill>
                <a:latin typeface="Times New Roman" panose="02020603050405020304" pitchFamily="18" charset="0"/>
                <a:cs typeface="Times New Roman" panose="02020603050405020304" pitchFamily="18" charset="0"/>
              </a:rPr>
              <a:t>3. free answers (mainly to encourage student reflection on the issue)</a:t>
            </a:r>
            <a:endParaRPr lang="en-US" sz="1200" dirty="0" smtClean="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4" name="投影片編號版面配置區 3"/>
          <p:cNvSpPr>
            <a:spLocks noGrp="1"/>
          </p:cNvSpPr>
          <p:nvPr>
            <p:ph type="sldNum" sz="quarter" idx="10"/>
          </p:nvPr>
        </p:nvSpPr>
        <p:spPr/>
        <p:txBody>
          <a:bodyPr/>
          <a:lstStyle/>
          <a:p>
            <a:fld id="{C0940889-8ABD-4E8D-9756-A00438ECDEFA}" type="slidenum">
              <a:rPr lang="zh-HK" altLang="en-US" smtClean="0"/>
              <a:t>5</a:t>
            </a:fld>
            <a:endParaRPr lang="zh-HK" altLang="en-US"/>
          </a:p>
        </p:txBody>
      </p:sp>
    </p:spTree>
    <p:extLst>
      <p:ext uri="{BB962C8B-B14F-4D97-AF65-F5344CB8AC3E}">
        <p14:creationId xmlns:p14="http://schemas.microsoft.com/office/powerpoint/2010/main" val="9475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u="none" dirty="0" smtClean="0"/>
              <a:t>The question</a:t>
            </a:r>
            <a:r>
              <a:rPr lang="en-US" altLang="zh-HK" sz="1200" u="none" baseline="0" dirty="0" smtClean="0"/>
              <a:t> is mainly asked to encourage students to put themselves into artists’ and creators’ shoes and show empathy.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sz="120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u="none" baseline="0" dirty="0" smtClean="0"/>
              <a:t>Sources of pictures:</a:t>
            </a:r>
            <a:endParaRPr lang="en-US" altLang="zh-HK" sz="1200" u="none" dirty="0" smtClean="0">
              <a:hlinkClick r:id="rId3"/>
            </a:endParaRPr>
          </a:p>
          <a:p>
            <a:r>
              <a:rPr lang="en-US" altLang="zh-HK" sz="1200" u="none" dirty="0" smtClean="0">
                <a:hlinkClick r:id="rId3"/>
              </a:rPr>
              <a:t>https://www.freepik.com/search?dates=any&amp;format=search&amp;from_query=talend&amp;page=1&amp;query=talent&amp;sort=popular</a:t>
            </a:r>
            <a:endParaRPr lang="en-US" altLang="zh-HK" sz="120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u="none" dirty="0" smtClean="0">
                <a:hlinkClick r:id="rId4"/>
              </a:rPr>
              <a:t>https://www.freepik.com/free-vector/intellectual-property-flat-icons-set_3887122.htm#page=1&amp;query=intellectual&amp;position=4</a:t>
            </a:r>
            <a:r>
              <a:rPr lang="en-US" altLang="zh-HK" sz="1200" u="none" dirty="0" smtClean="0"/>
              <a:t> </a:t>
            </a:r>
          </a:p>
          <a:p>
            <a:endParaRPr lang="zh-HK" altLang="en-US" u="sng" dirty="0"/>
          </a:p>
        </p:txBody>
      </p:sp>
      <p:sp>
        <p:nvSpPr>
          <p:cNvPr id="4" name="Slide Number Placeholder 3"/>
          <p:cNvSpPr>
            <a:spLocks noGrp="1"/>
          </p:cNvSpPr>
          <p:nvPr>
            <p:ph type="sldNum" sz="quarter" idx="10"/>
          </p:nvPr>
        </p:nvSpPr>
        <p:spPr/>
        <p:txBody>
          <a:bodyPr/>
          <a:lstStyle/>
          <a:p>
            <a:fld id="{C0940889-8ABD-4E8D-9756-A00438ECDEFA}" type="slidenum">
              <a:rPr lang="zh-HK" altLang="en-US" smtClean="0"/>
              <a:t>6</a:t>
            </a:fld>
            <a:endParaRPr lang="zh-HK" altLang="en-US"/>
          </a:p>
        </p:txBody>
      </p:sp>
    </p:spTree>
    <p:extLst>
      <p:ext uri="{BB962C8B-B14F-4D97-AF65-F5344CB8AC3E}">
        <p14:creationId xmlns:p14="http://schemas.microsoft.com/office/powerpoint/2010/main" val="416032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The purpose</a:t>
            </a:r>
            <a:r>
              <a:rPr lang="en-US" altLang="zh-HK" baseline="0" dirty="0" smtClean="0"/>
              <a:t> of the jigsaw reading activity is to provide an opportunity for students to acquire and share knowledge of copyrights.</a:t>
            </a:r>
          </a:p>
          <a:p>
            <a:r>
              <a:rPr lang="en-US" altLang="zh-HK" baseline="0" dirty="0" smtClean="0"/>
              <a:t>The reading activity also allows students to learn vocabulary related to intellectual property rights.</a:t>
            </a:r>
          </a:p>
          <a:p>
            <a:r>
              <a:rPr lang="en-US" altLang="zh-HK" baseline="0" dirty="0" smtClean="0"/>
              <a:t>Teachers can assign reading texts to students based on their needs and ability levels. </a:t>
            </a:r>
          </a:p>
          <a:p>
            <a:endParaRPr lang="en-US" altLang="zh-HK" baseline="0" dirty="0" smtClean="0"/>
          </a:p>
          <a:p>
            <a:endParaRPr lang="en-US" altLang="zh-HK" baseline="0" dirty="0" smtClean="0"/>
          </a:p>
        </p:txBody>
      </p:sp>
      <p:sp>
        <p:nvSpPr>
          <p:cNvPr id="4" name="投影片編號版面配置區 3"/>
          <p:cNvSpPr>
            <a:spLocks noGrp="1"/>
          </p:cNvSpPr>
          <p:nvPr>
            <p:ph type="sldNum" sz="quarter" idx="5"/>
          </p:nvPr>
        </p:nvSpPr>
        <p:spPr/>
        <p:txBody>
          <a:bodyPr/>
          <a:lstStyle/>
          <a:p>
            <a:fld id="{C0940889-8ABD-4E8D-9756-A00438ECDEFA}" type="slidenum">
              <a:rPr lang="zh-HK" altLang="en-US" smtClean="0"/>
              <a:t>7</a:t>
            </a:fld>
            <a:endParaRPr lang="zh-HK" altLang="en-US"/>
          </a:p>
        </p:txBody>
      </p:sp>
    </p:spTree>
    <p:extLst>
      <p:ext uri="{BB962C8B-B14F-4D97-AF65-F5344CB8AC3E}">
        <p14:creationId xmlns:p14="http://schemas.microsoft.com/office/powerpoint/2010/main" val="58833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The purpose</a:t>
            </a:r>
            <a:r>
              <a:rPr lang="en-US" altLang="zh-HK" baseline="0" dirty="0" smtClean="0"/>
              <a:t> of the jigsaw reading is to provide an opportunity for students to enhance understanding and share </a:t>
            </a:r>
          </a:p>
          <a:p>
            <a:endParaRPr lang="en-US" altLang="zh-HK" baseline="0" dirty="0" smtClean="0"/>
          </a:p>
          <a:p>
            <a:r>
              <a:rPr lang="en-US" altLang="zh-HK" dirty="0" smtClean="0"/>
              <a:t>The</a:t>
            </a:r>
            <a:r>
              <a:rPr lang="en-US" altLang="zh-HK" baseline="0" dirty="0" smtClean="0"/>
              <a:t> text provides a general definition and description of copyright.</a:t>
            </a:r>
            <a:endParaRPr lang="zh-HK" altLang="en-US" dirty="0"/>
          </a:p>
        </p:txBody>
      </p:sp>
      <p:sp>
        <p:nvSpPr>
          <p:cNvPr id="4" name="投影片編號版面配置區 3"/>
          <p:cNvSpPr>
            <a:spLocks noGrp="1"/>
          </p:cNvSpPr>
          <p:nvPr>
            <p:ph type="sldNum" sz="quarter" idx="5"/>
          </p:nvPr>
        </p:nvSpPr>
        <p:spPr/>
        <p:txBody>
          <a:bodyPr/>
          <a:lstStyle/>
          <a:p>
            <a:fld id="{C0940889-8ABD-4E8D-9756-A00438ECDEFA}" type="slidenum">
              <a:rPr lang="zh-HK" altLang="en-US" smtClean="0"/>
              <a:t>8</a:t>
            </a:fld>
            <a:endParaRPr lang="zh-HK" altLang="en-US"/>
          </a:p>
        </p:txBody>
      </p:sp>
    </p:spTree>
    <p:extLst>
      <p:ext uri="{BB962C8B-B14F-4D97-AF65-F5344CB8AC3E}">
        <p14:creationId xmlns:p14="http://schemas.microsoft.com/office/powerpoint/2010/main" val="57865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The</a:t>
            </a:r>
            <a:r>
              <a:rPr lang="en-US" altLang="zh-HK" baseline="0" dirty="0" smtClean="0"/>
              <a:t> text shows the importance of copyright protection and explains why we should respect intellectual property rights. </a:t>
            </a:r>
            <a:endParaRPr lang="zh-HK" altLang="en-US" dirty="0"/>
          </a:p>
        </p:txBody>
      </p:sp>
      <p:sp>
        <p:nvSpPr>
          <p:cNvPr id="4" name="投影片編號版面配置區 3"/>
          <p:cNvSpPr>
            <a:spLocks noGrp="1"/>
          </p:cNvSpPr>
          <p:nvPr>
            <p:ph type="sldNum" sz="quarter" idx="5"/>
          </p:nvPr>
        </p:nvSpPr>
        <p:spPr/>
        <p:txBody>
          <a:bodyPr/>
          <a:lstStyle/>
          <a:p>
            <a:fld id="{C0940889-8ABD-4E8D-9756-A00438ECDEFA}" type="slidenum">
              <a:rPr lang="zh-HK" altLang="en-US" smtClean="0"/>
              <a:t>9</a:t>
            </a:fld>
            <a:endParaRPr lang="zh-HK" altLang="en-US"/>
          </a:p>
        </p:txBody>
      </p:sp>
    </p:spTree>
    <p:extLst>
      <p:ext uri="{BB962C8B-B14F-4D97-AF65-F5344CB8AC3E}">
        <p14:creationId xmlns:p14="http://schemas.microsoft.com/office/powerpoint/2010/main" val="225210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
        <p:nvSpPr>
          <p:cNvPr id="4" name="Date Placeholder 3"/>
          <p:cNvSpPr>
            <a:spLocks noGrp="1"/>
          </p:cNvSpPr>
          <p:nvPr>
            <p:ph type="dt" sz="half" idx="10"/>
          </p:nvPr>
        </p:nvSpPr>
        <p:spPr/>
        <p:txBody>
          <a:bodyPr/>
          <a:lstStyle/>
          <a:p>
            <a:fld id="{A0AB94F5-C0B3-499A-AE5D-35AC3082E258}"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F9F9FE5-37E6-4BF2-A6EC-C82712772696}" type="slidenum">
              <a:rPr lang="zh-HK" altLang="en-US" smtClean="0"/>
              <a:t>‹#›</a:t>
            </a:fld>
            <a:endParaRPr lang="zh-HK" altLang="en-US"/>
          </a:p>
        </p:txBody>
      </p:sp>
    </p:spTree>
    <p:extLst>
      <p:ext uri="{BB962C8B-B14F-4D97-AF65-F5344CB8AC3E}">
        <p14:creationId xmlns:p14="http://schemas.microsoft.com/office/powerpoint/2010/main" val="290242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A0AB94F5-C0B3-499A-AE5D-35AC3082E258}"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F9F9FE5-37E6-4BF2-A6EC-C82712772696}" type="slidenum">
              <a:rPr lang="zh-HK" altLang="en-US" smtClean="0"/>
              <a:t>‹#›</a:t>
            </a:fld>
            <a:endParaRPr lang="zh-HK" altLang="en-US"/>
          </a:p>
        </p:txBody>
      </p:sp>
    </p:spTree>
    <p:extLst>
      <p:ext uri="{BB962C8B-B14F-4D97-AF65-F5344CB8AC3E}">
        <p14:creationId xmlns:p14="http://schemas.microsoft.com/office/powerpoint/2010/main" val="186669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A0AB94F5-C0B3-499A-AE5D-35AC3082E258}"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F9F9FE5-37E6-4BF2-A6EC-C82712772696}" type="slidenum">
              <a:rPr lang="zh-HK" altLang="en-US" smtClean="0"/>
              <a:t>‹#›</a:t>
            </a:fld>
            <a:endParaRPr lang="zh-HK" altLang="en-US"/>
          </a:p>
        </p:txBody>
      </p:sp>
    </p:spTree>
    <p:extLst>
      <p:ext uri="{BB962C8B-B14F-4D97-AF65-F5344CB8AC3E}">
        <p14:creationId xmlns:p14="http://schemas.microsoft.com/office/powerpoint/2010/main" val="278032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941821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4135537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366271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765256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1818455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3453682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1988534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245654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A0AB94F5-C0B3-499A-AE5D-35AC3082E258}"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F9F9FE5-37E6-4BF2-A6EC-C82712772696}" type="slidenum">
              <a:rPr lang="zh-HK" altLang="en-US" smtClean="0"/>
              <a:t>‹#›</a:t>
            </a:fld>
            <a:endParaRPr lang="zh-HK" altLang="en-US"/>
          </a:p>
        </p:txBody>
      </p:sp>
    </p:spTree>
    <p:extLst>
      <p:ext uri="{BB962C8B-B14F-4D97-AF65-F5344CB8AC3E}">
        <p14:creationId xmlns:p14="http://schemas.microsoft.com/office/powerpoint/2010/main" val="26646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3839292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2625466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16E3FAD-30D1-4510-A337-5FD751E6C252}" type="slidenum">
              <a:rPr lang="zh-HK" altLang="en-US" smtClean="0"/>
              <a:t>‹#›</a:t>
            </a:fld>
            <a:endParaRPr lang="zh-HK"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2077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977186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16E3FAD-30D1-4510-A337-5FD751E6C252}" type="slidenum">
              <a:rPr lang="zh-HK" altLang="en-US" smtClean="0"/>
              <a:t>‹#›</a:t>
            </a:fld>
            <a:endParaRPr lang="zh-HK"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9796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3536831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2693160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E8D4050-B0A3-4BE4-BF99-89C613B3A5A5}"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273591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0AB94F5-C0B3-499A-AE5D-35AC3082E258}" type="datetimeFigureOut">
              <a:rPr lang="zh-HK" altLang="en-US" smtClean="0"/>
              <a:t>14/4/2023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F9F9FE5-37E6-4BF2-A6EC-C82712772696}" type="slidenum">
              <a:rPr lang="zh-HK" altLang="en-US" smtClean="0"/>
              <a:t>‹#›</a:t>
            </a:fld>
            <a:endParaRPr lang="zh-HK" altLang="en-US"/>
          </a:p>
        </p:txBody>
      </p:sp>
    </p:spTree>
    <p:extLst>
      <p:ext uri="{BB962C8B-B14F-4D97-AF65-F5344CB8AC3E}">
        <p14:creationId xmlns:p14="http://schemas.microsoft.com/office/powerpoint/2010/main" val="189504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p:txBody>
          <a:bodyPr/>
          <a:lstStyle/>
          <a:p>
            <a:fld id="{A0AB94F5-C0B3-499A-AE5D-35AC3082E258}" type="datetimeFigureOut">
              <a:rPr lang="zh-HK" altLang="en-US" smtClean="0"/>
              <a:t>14/4/2023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F9F9FE5-37E6-4BF2-A6EC-C82712772696}" type="slidenum">
              <a:rPr lang="zh-HK" altLang="en-US" smtClean="0"/>
              <a:t>‹#›</a:t>
            </a:fld>
            <a:endParaRPr lang="zh-HK" altLang="en-US"/>
          </a:p>
        </p:txBody>
      </p:sp>
    </p:spTree>
    <p:extLst>
      <p:ext uri="{BB962C8B-B14F-4D97-AF65-F5344CB8AC3E}">
        <p14:creationId xmlns:p14="http://schemas.microsoft.com/office/powerpoint/2010/main" val="64872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A0AB94F5-C0B3-499A-AE5D-35AC3082E258}" type="datetimeFigureOut">
              <a:rPr lang="zh-HK" altLang="en-US" smtClean="0"/>
              <a:t>14/4/2023</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F9F9FE5-37E6-4BF2-A6EC-C82712772696}" type="slidenum">
              <a:rPr lang="zh-HK" altLang="en-US" smtClean="0"/>
              <a:t>‹#›</a:t>
            </a:fld>
            <a:endParaRPr lang="zh-HK" altLang="en-US"/>
          </a:p>
        </p:txBody>
      </p:sp>
    </p:spTree>
    <p:extLst>
      <p:ext uri="{BB962C8B-B14F-4D97-AF65-F5344CB8AC3E}">
        <p14:creationId xmlns:p14="http://schemas.microsoft.com/office/powerpoint/2010/main" val="133300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A0AB94F5-C0B3-499A-AE5D-35AC3082E258}" type="datetimeFigureOut">
              <a:rPr lang="zh-HK" altLang="en-US" smtClean="0"/>
              <a:t>14/4/2023</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F9F9FE5-37E6-4BF2-A6EC-C82712772696}" type="slidenum">
              <a:rPr lang="zh-HK" altLang="en-US" smtClean="0"/>
              <a:t>‹#›</a:t>
            </a:fld>
            <a:endParaRPr lang="zh-HK" altLang="en-US"/>
          </a:p>
        </p:txBody>
      </p:sp>
    </p:spTree>
    <p:extLst>
      <p:ext uri="{BB962C8B-B14F-4D97-AF65-F5344CB8AC3E}">
        <p14:creationId xmlns:p14="http://schemas.microsoft.com/office/powerpoint/2010/main" val="410617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B94F5-C0B3-499A-AE5D-35AC3082E258}" type="datetimeFigureOut">
              <a:rPr lang="zh-HK" altLang="en-US" smtClean="0"/>
              <a:t>14/4/2023</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F9F9FE5-37E6-4BF2-A6EC-C82712772696}" type="slidenum">
              <a:rPr lang="zh-HK" altLang="en-US" smtClean="0"/>
              <a:t>‹#›</a:t>
            </a:fld>
            <a:endParaRPr lang="zh-HK" altLang="en-US"/>
          </a:p>
        </p:txBody>
      </p:sp>
    </p:spTree>
    <p:extLst>
      <p:ext uri="{BB962C8B-B14F-4D97-AF65-F5344CB8AC3E}">
        <p14:creationId xmlns:p14="http://schemas.microsoft.com/office/powerpoint/2010/main" val="260404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0AB94F5-C0B3-499A-AE5D-35AC3082E258}" type="datetimeFigureOut">
              <a:rPr lang="zh-HK" altLang="en-US" smtClean="0"/>
              <a:t>14/4/2023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F9F9FE5-37E6-4BF2-A6EC-C82712772696}" type="slidenum">
              <a:rPr lang="zh-HK" altLang="en-US" smtClean="0"/>
              <a:t>‹#›</a:t>
            </a:fld>
            <a:endParaRPr lang="zh-HK" altLang="en-US"/>
          </a:p>
        </p:txBody>
      </p:sp>
    </p:spTree>
    <p:extLst>
      <p:ext uri="{BB962C8B-B14F-4D97-AF65-F5344CB8AC3E}">
        <p14:creationId xmlns:p14="http://schemas.microsoft.com/office/powerpoint/2010/main" val="308946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0AB94F5-C0B3-499A-AE5D-35AC3082E258}" type="datetimeFigureOut">
              <a:rPr lang="zh-HK" altLang="en-US" smtClean="0"/>
              <a:t>14/4/2023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F9F9FE5-37E6-4BF2-A6EC-C82712772696}" type="slidenum">
              <a:rPr lang="zh-HK" altLang="en-US" smtClean="0"/>
              <a:t>‹#›</a:t>
            </a:fld>
            <a:endParaRPr lang="zh-HK" altLang="en-US"/>
          </a:p>
        </p:txBody>
      </p:sp>
    </p:spTree>
    <p:extLst>
      <p:ext uri="{BB962C8B-B14F-4D97-AF65-F5344CB8AC3E}">
        <p14:creationId xmlns:p14="http://schemas.microsoft.com/office/powerpoint/2010/main" val="308408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B94F5-C0B3-499A-AE5D-35AC3082E258}" type="datetimeFigureOut">
              <a:rPr lang="zh-HK" altLang="en-US" smtClean="0"/>
              <a:t>14/4/2023</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F9FE5-37E6-4BF2-A6EC-C82712772696}" type="slidenum">
              <a:rPr lang="zh-HK" altLang="en-US" smtClean="0"/>
              <a:t>‹#›</a:t>
            </a:fld>
            <a:endParaRPr lang="zh-HK" altLang="en-US"/>
          </a:p>
        </p:txBody>
      </p:sp>
    </p:spTree>
    <p:extLst>
      <p:ext uri="{BB962C8B-B14F-4D97-AF65-F5344CB8AC3E}">
        <p14:creationId xmlns:p14="http://schemas.microsoft.com/office/powerpoint/2010/main" val="3180781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8D4050-B0A3-4BE4-BF99-89C613B3A5A5}" type="datetimeFigureOut">
              <a:rPr lang="zh-HK" altLang="en-US" smtClean="0"/>
              <a:t>14/4/2023</a:t>
            </a:fld>
            <a:endParaRPr lang="zh-HK"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16E3FAD-30D1-4510-A337-5FD751E6C252}" type="slidenum">
              <a:rPr lang="zh-HK" altLang="en-US" smtClean="0"/>
              <a:t>‹#›</a:t>
            </a:fld>
            <a:endParaRPr lang="zh-HK" altLang="en-US"/>
          </a:p>
        </p:txBody>
      </p:sp>
    </p:spTree>
    <p:extLst>
      <p:ext uri="{BB962C8B-B14F-4D97-AF65-F5344CB8AC3E}">
        <p14:creationId xmlns:p14="http://schemas.microsoft.com/office/powerpoint/2010/main" val="269202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0uSdqB-QJa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ipd.gov.hk/chi/promotion_edu/pevideos.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youtube.com/watch?v=-pSqKtZUWl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圖片 3"/>
          <p:cNvPicPr>
            <a:picLocks noChangeAspect="1"/>
          </p:cNvPicPr>
          <p:nvPr/>
        </p:nvPicPr>
        <p:blipFill>
          <a:blip r:embed="rId3"/>
          <a:stretch>
            <a:fillRect/>
          </a:stretch>
        </p:blipFill>
        <p:spPr>
          <a:xfrm>
            <a:off x="-1936" y="0"/>
            <a:ext cx="9144793" cy="5468586"/>
          </a:xfrm>
          <a:prstGeom prst="rect">
            <a:avLst/>
          </a:prstGeom>
        </p:spPr>
      </p:pic>
      <p:sp>
        <p:nvSpPr>
          <p:cNvPr id="8" name="文字方塊 7"/>
          <p:cNvSpPr txBox="1"/>
          <p:nvPr/>
        </p:nvSpPr>
        <p:spPr>
          <a:xfrm>
            <a:off x="0" y="5503783"/>
            <a:ext cx="6858000" cy="1354217"/>
          </a:xfrm>
          <a:prstGeom prst="rect">
            <a:avLst/>
          </a:prstGeom>
          <a:noFill/>
        </p:spPr>
        <p:txBody>
          <a:bodyPr wrap="square" rtlCol="0">
            <a:spAutoFit/>
          </a:bodyPr>
          <a:lstStyle/>
          <a:p>
            <a:r>
              <a:rPr lang="en-US" altLang="zh-HK" b="1" dirty="0">
                <a:solidFill>
                  <a:srgbClr val="0070C0"/>
                </a:solidFill>
                <a:latin typeface="Trebuchet MS" panose="020B0603020202020204"/>
                <a:ea typeface="微軟正黑體" panose="020B0604030504040204" pitchFamily="34" charset="-120"/>
              </a:rPr>
              <a:t>Learning and Teaching Resources on </a:t>
            </a:r>
            <a:r>
              <a:rPr lang="en-US" altLang="zh-HK" b="1" dirty="0" smtClean="0">
                <a:solidFill>
                  <a:srgbClr val="0070C0"/>
                </a:solidFill>
                <a:latin typeface="Trebuchet MS" panose="020B0603020202020204"/>
                <a:ea typeface="微軟正黑體" panose="020B0604030504040204" pitchFamily="34" charset="-120"/>
              </a:rPr>
              <a:t>Law-abidingness</a:t>
            </a:r>
          </a:p>
          <a:p>
            <a:r>
              <a:rPr lang="en-US" altLang="zh-HK" sz="1600" b="1" dirty="0" smtClean="0">
                <a:solidFill>
                  <a:prstClr val="black"/>
                </a:solidFill>
                <a:latin typeface="Trebuchet MS" panose="020B0603020202020204"/>
                <a:ea typeface="微軟正黑體" panose="020B0604030504040204" pitchFamily="34" charset="-120"/>
              </a:rPr>
              <a:t>Developed </a:t>
            </a:r>
            <a:r>
              <a:rPr lang="en-US" altLang="zh-HK" sz="1600" b="1" dirty="0">
                <a:solidFill>
                  <a:prstClr val="black"/>
                </a:solidFill>
                <a:latin typeface="Trebuchet MS" panose="020B0603020202020204"/>
                <a:ea typeface="微軟正黑體" panose="020B0604030504040204" pitchFamily="34" charset="-120"/>
              </a:rPr>
              <a:t>by English Language Education Section </a:t>
            </a:r>
          </a:p>
          <a:p>
            <a:r>
              <a:rPr lang="en-US" altLang="zh-HK" sz="1600" b="1" dirty="0">
                <a:solidFill>
                  <a:prstClr val="black"/>
                </a:solidFill>
                <a:latin typeface="Trebuchet MS" panose="020B0603020202020204"/>
                <a:ea typeface="微軟正黑體" panose="020B0604030504040204" pitchFamily="34" charset="-120"/>
              </a:rPr>
              <a:t>Curriculum Development Institute</a:t>
            </a:r>
          </a:p>
          <a:p>
            <a:r>
              <a:rPr lang="en-US" altLang="zh-HK" sz="1600" b="1" dirty="0">
                <a:solidFill>
                  <a:prstClr val="black"/>
                </a:solidFill>
                <a:latin typeface="Trebuchet MS" panose="020B0603020202020204"/>
                <a:ea typeface="微軟正黑體" panose="020B0604030504040204" pitchFamily="34" charset="-120"/>
              </a:rPr>
              <a:t>Education </a:t>
            </a:r>
            <a:r>
              <a:rPr lang="en-US" altLang="zh-HK" sz="1600" b="1" dirty="0" smtClean="0">
                <a:solidFill>
                  <a:prstClr val="black"/>
                </a:solidFill>
                <a:latin typeface="Trebuchet MS" panose="020B0603020202020204"/>
                <a:ea typeface="微軟正黑體" panose="020B0604030504040204" pitchFamily="34" charset="-120"/>
              </a:rPr>
              <a:t>Bureau</a:t>
            </a:r>
          </a:p>
          <a:p>
            <a:r>
              <a:rPr lang="en-US" altLang="zh-HK" sz="1600" b="1" dirty="0" smtClean="0">
                <a:solidFill>
                  <a:prstClr val="black"/>
                </a:solidFill>
                <a:latin typeface="Trebuchet MS" panose="020B0603020202020204"/>
                <a:ea typeface="微軟正黑體" panose="020B0604030504040204" pitchFamily="34" charset="-120"/>
              </a:rPr>
              <a:t>2023</a:t>
            </a:r>
            <a:endParaRPr lang="zh-HK" altLang="en-US" sz="1600" b="1" dirty="0">
              <a:solidFill>
                <a:prstClr val="black"/>
              </a:solidFill>
              <a:latin typeface="Trebuchet MS" panose="020B0603020202020204"/>
              <a:ea typeface="微軟正黑體" panose="020B0604030504040204" pitchFamily="34" charset="-120"/>
            </a:endParaRPr>
          </a:p>
        </p:txBody>
      </p:sp>
    </p:spTree>
    <p:extLst>
      <p:ext uri="{BB962C8B-B14F-4D97-AF65-F5344CB8AC3E}">
        <p14:creationId xmlns:p14="http://schemas.microsoft.com/office/powerpoint/2010/main" val="2432020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629" y="6448599"/>
            <a:ext cx="8263053" cy="338554"/>
          </a:xfrm>
          <a:prstGeom prst="rect">
            <a:avLst/>
          </a:prstGeom>
          <a:noFill/>
        </p:spPr>
        <p:txBody>
          <a:bodyPr wrap="square" rtlCol="0">
            <a:spAutoFit/>
          </a:bodyPr>
          <a:lstStyle/>
          <a:p>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Adapted from</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 https</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://www.ipd.gov.hk/eng/pub_press/publications/hk.htm </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標題 1"/>
          <p:cNvSpPr txBox="1">
            <a:spLocks/>
          </p:cNvSpPr>
          <p:nvPr/>
        </p:nvSpPr>
        <p:spPr>
          <a:xfrm>
            <a:off x="311628" y="124853"/>
            <a:ext cx="8373437" cy="564640"/>
          </a:xfrm>
          <a:prstGeom prst="rect">
            <a:avLst/>
          </a:prstGeom>
          <a:solidFill>
            <a:srgbClr val="C2F9FC"/>
          </a:solidFill>
          <a:ln>
            <a:solidFill>
              <a:srgbClr val="00B0F0"/>
            </a:solidFill>
          </a:ln>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smtClean="0">
                <a:solidFill>
                  <a:srgbClr val="0070C0"/>
                </a:solidFill>
                <a:latin typeface="+mn-lt"/>
              </a:rPr>
              <a:t>Text C</a:t>
            </a:r>
            <a:endParaRPr lang="en-US" sz="3200" b="1" dirty="0">
              <a:solidFill>
                <a:srgbClr val="0070C0"/>
              </a:solidFill>
              <a:latin typeface="+mn-lt"/>
            </a:endParaRPr>
          </a:p>
        </p:txBody>
      </p:sp>
      <p:sp>
        <p:nvSpPr>
          <p:cNvPr id="10" name="文字方塊 9"/>
          <p:cNvSpPr txBox="1"/>
          <p:nvPr/>
        </p:nvSpPr>
        <p:spPr>
          <a:xfrm>
            <a:off x="311629" y="768279"/>
            <a:ext cx="8373437" cy="5601533"/>
          </a:xfrm>
          <a:prstGeom prst="rect">
            <a:avLst/>
          </a:prstGeom>
          <a:solidFill>
            <a:schemeClr val="bg1">
              <a:lumMod val="95000"/>
            </a:schemeClr>
          </a:solidFill>
          <a:ln>
            <a:solidFill>
              <a:srgbClr val="0070C0"/>
            </a:solidFill>
          </a:ln>
        </p:spPr>
        <p:txBody>
          <a:bodyPr wrap="square" rtlCol="0">
            <a:spAutoFit/>
          </a:bodyPr>
          <a:lstStyle/>
          <a:p>
            <a:pPr algn="just"/>
            <a:r>
              <a:rPr lang="en-US" b="1" dirty="0">
                <a:latin typeface="Arial" panose="020B0604020202020204" pitchFamily="34" charset="0"/>
                <a:cs typeface="Arial" panose="020B0604020202020204" pitchFamily="34" charset="0"/>
              </a:rPr>
              <a:t>What is Copyright Law?</a:t>
            </a:r>
          </a:p>
          <a:p>
            <a:pPr algn="just"/>
            <a:r>
              <a:rPr lang="en-US" dirty="0">
                <a:latin typeface="Arial" panose="020B0604020202020204" pitchFamily="34" charset="0"/>
                <a:cs typeface="Arial" panose="020B0604020202020204" pitchFamily="34" charset="0"/>
              </a:rPr>
              <a:t>Copyright law tries to maintain a balance between the rights of copyright owners for adequate payment for the use of their works, and the rights of society as a whole to have access to ideas and information. It is often said that copyright does not protect ideas, but only the expression or product of ideas. For example, you will probably infringe the copyright in a recipe book if you photocopy it without </a:t>
            </a:r>
            <a:r>
              <a:rPr lang="en-US" dirty="0" smtClean="0">
                <a:latin typeface="Arial" panose="020B0604020202020204" pitchFamily="34" charset="0"/>
                <a:cs typeface="Arial" panose="020B0604020202020204" pitchFamily="34" charset="0"/>
              </a:rPr>
              <a:t>authorization, but </a:t>
            </a:r>
            <a:r>
              <a:rPr lang="en-US" dirty="0">
                <a:latin typeface="Arial" panose="020B0604020202020204" pitchFamily="34" charset="0"/>
                <a:cs typeface="Arial" panose="020B0604020202020204" pitchFamily="34" charset="0"/>
              </a:rPr>
              <a:t>if you use the recipe to make a meal, copyright in the book is not infringed. </a:t>
            </a:r>
          </a:p>
          <a:p>
            <a:pPr algn="just"/>
            <a:endParaRPr lang="en-US" sz="800"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Copyright Ordinance currently in force in the Hong Kong SAR has come into effect since 27 June 1997. The Ordinance </a:t>
            </a:r>
            <a:r>
              <a:rPr lang="en-US" dirty="0" smtClean="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reviewed and revised from time to time </a:t>
            </a:r>
            <a:r>
              <a:rPr lang="en-US" dirty="0" smtClean="0">
                <a:latin typeface="Arial" panose="020B0604020202020204" pitchFamily="34" charset="0"/>
                <a:cs typeface="Arial" panose="020B0604020202020204" pitchFamily="34" charset="0"/>
              </a:rPr>
              <a:t>to provide </a:t>
            </a:r>
            <a:r>
              <a:rPr lang="en-US" dirty="0">
                <a:latin typeface="Arial" panose="020B0604020202020204" pitchFamily="34" charset="0"/>
                <a:cs typeface="Arial" panose="020B0604020202020204" pitchFamily="34" charset="0"/>
              </a:rPr>
              <a:t>comprehensive protection for </a:t>
            </a:r>
            <a:r>
              <a:rPr lang="en-US" dirty="0" err="1">
                <a:latin typeface="Arial" panose="020B0604020202020204" pitchFamily="34" charset="0"/>
                <a:cs typeface="Arial" panose="020B0604020202020204" pitchFamily="34" charset="0"/>
              </a:rPr>
              <a:t>recognised</a:t>
            </a:r>
            <a:r>
              <a:rPr lang="en-US" dirty="0">
                <a:latin typeface="Arial" panose="020B0604020202020204" pitchFamily="34" charset="0"/>
                <a:cs typeface="Arial" panose="020B0604020202020204" pitchFamily="34" charset="0"/>
              </a:rPr>
              <a:t> categories of literary, dramatic, musical and artistic works, as well as for films, television </a:t>
            </a:r>
            <a:r>
              <a:rPr lang="en-US" dirty="0" smtClean="0">
                <a:latin typeface="Arial" panose="020B0604020202020204" pitchFamily="34" charset="0"/>
                <a:cs typeface="Arial" panose="020B0604020202020204" pitchFamily="34" charset="0"/>
              </a:rPr>
              <a:t>broadcasts </a:t>
            </a:r>
            <a:r>
              <a:rPr lang="en-US" dirty="0">
                <a:latin typeface="Arial" panose="020B0604020202020204" pitchFamily="34" charset="0"/>
                <a:cs typeface="Arial" panose="020B0604020202020204" pitchFamily="34" charset="0"/>
              </a:rPr>
              <a:t>and works made available to the public on the Internet. Furthermore, performers of live performances and persons having exclusive recording contracts with performers are also entitled to protection.</a:t>
            </a:r>
          </a:p>
          <a:p>
            <a:pPr algn="just"/>
            <a:endParaRPr lang="en-US" sz="800"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copyright owner can take civil legal action against any person who infringes the </a:t>
            </a:r>
            <a:r>
              <a:rPr lang="en-US" dirty="0" smtClean="0">
                <a:latin typeface="Arial" panose="020B0604020202020204" pitchFamily="34" charset="0"/>
                <a:cs typeface="Arial" panose="020B0604020202020204" pitchFamily="34" charset="0"/>
              </a:rPr>
              <a:t>copyright. </a:t>
            </a:r>
            <a:r>
              <a:rPr lang="en-US" dirty="0">
                <a:latin typeface="Arial" panose="020B0604020202020204" pitchFamily="34" charset="0"/>
                <a:cs typeface="Arial" panose="020B0604020202020204" pitchFamily="34" charset="0"/>
              </a:rPr>
              <a:t>The Customs and Excise Department is responsible for enforcing criminal aspects of copyright infringement. It has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power to </a:t>
            </a:r>
            <a:r>
              <a:rPr lang="en-US" dirty="0" smtClean="0">
                <a:latin typeface="Arial" panose="020B0604020202020204" pitchFamily="34" charset="0"/>
                <a:cs typeface="Arial" panose="020B0604020202020204" pitchFamily="34" charset="0"/>
              </a:rPr>
              <a:t>confiscate </a:t>
            </a:r>
            <a:r>
              <a:rPr lang="en-US" dirty="0">
                <a:latin typeface="Arial" panose="020B0604020202020204" pitchFamily="34" charset="0"/>
                <a:cs typeface="Arial" panose="020B0604020202020204" pitchFamily="34" charset="0"/>
              </a:rPr>
              <a:t>infringing </a:t>
            </a:r>
            <a:r>
              <a:rPr lang="en-US" dirty="0" smtClean="0">
                <a:latin typeface="Arial" panose="020B0604020202020204" pitchFamily="34" charset="0"/>
                <a:cs typeface="Arial" panose="020B0604020202020204" pitchFamily="34" charset="0"/>
              </a:rPr>
              <a:t>copies.</a:t>
            </a:r>
            <a:endParaRPr lang="en-US" dirty="0">
              <a:latin typeface="Arial" panose="020B0604020202020204" pitchFamily="34"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1307152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983" y="6063510"/>
            <a:ext cx="8263053" cy="338554"/>
          </a:xfrm>
          <a:prstGeom prst="rect">
            <a:avLst/>
          </a:prstGeom>
          <a:noFill/>
        </p:spPr>
        <p:txBody>
          <a:bodyPr wrap="square" rtlCol="0">
            <a:spAutoFit/>
          </a:bodyPr>
          <a:lstStyle/>
          <a:p>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Adapted from</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 https</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://www.ipd.gov.hk/eng/pub_press/publications/hk.htm </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標題 1"/>
          <p:cNvSpPr txBox="1">
            <a:spLocks/>
          </p:cNvSpPr>
          <p:nvPr/>
        </p:nvSpPr>
        <p:spPr>
          <a:xfrm>
            <a:off x="311628" y="196211"/>
            <a:ext cx="8373437" cy="564640"/>
          </a:xfrm>
          <a:prstGeom prst="rect">
            <a:avLst/>
          </a:prstGeom>
          <a:solidFill>
            <a:srgbClr val="C2F9FC"/>
          </a:solidFill>
          <a:ln>
            <a:solidFill>
              <a:srgbClr val="00B0F0"/>
            </a:solidFill>
          </a:ln>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smtClean="0">
                <a:solidFill>
                  <a:srgbClr val="0070C0"/>
                </a:solidFill>
                <a:latin typeface="+mn-lt"/>
              </a:rPr>
              <a:t>Text D</a:t>
            </a:r>
            <a:endParaRPr lang="en-US" sz="3200" b="1" dirty="0">
              <a:solidFill>
                <a:srgbClr val="0070C0"/>
              </a:solidFill>
              <a:latin typeface="+mn-lt"/>
            </a:endParaRPr>
          </a:p>
        </p:txBody>
      </p:sp>
      <p:sp>
        <p:nvSpPr>
          <p:cNvPr id="10" name="文字方塊 9"/>
          <p:cNvSpPr txBox="1"/>
          <p:nvPr/>
        </p:nvSpPr>
        <p:spPr>
          <a:xfrm>
            <a:off x="311628" y="1072840"/>
            <a:ext cx="8373437" cy="4247317"/>
          </a:xfrm>
          <a:prstGeom prst="rect">
            <a:avLst/>
          </a:prstGeom>
          <a:solidFill>
            <a:schemeClr val="bg1">
              <a:lumMod val="95000"/>
            </a:schemeClr>
          </a:solidFill>
          <a:ln>
            <a:solidFill>
              <a:srgbClr val="0070C0"/>
            </a:solidFill>
          </a:ln>
        </p:spPr>
        <p:txBody>
          <a:bodyPr wrap="square" rtlCol="0">
            <a:spAutoFit/>
          </a:bodyPr>
          <a:lstStyle/>
          <a:p>
            <a:pPr algn="just"/>
            <a:r>
              <a:rPr lang="en-US" b="1" dirty="0">
                <a:solidFill>
                  <a:srgbClr val="000000"/>
                </a:solidFill>
                <a:latin typeface="Arial" panose="020B0604020202020204" pitchFamily="34" charset="0"/>
              </a:rPr>
              <a:t>How long does copyright last for?</a:t>
            </a:r>
            <a:endParaRPr lang="en-US" dirty="0">
              <a:solidFill>
                <a:srgbClr val="000000"/>
              </a:solidFill>
              <a:latin typeface="Times New Roman" panose="02020603050405020304" pitchFamily="18" charset="0"/>
            </a:endParaRPr>
          </a:p>
          <a:p>
            <a:pPr algn="just"/>
            <a:r>
              <a:rPr lang="en-US" dirty="0">
                <a:solidFill>
                  <a:srgbClr val="000000"/>
                </a:solidFill>
                <a:latin typeface="Arial" panose="020B0604020202020204" pitchFamily="34" charset="0"/>
              </a:rPr>
              <a:t>The general rule is that copyright lasts until 50 years after the creator of the work dies. However, there are minor variations to this depending on the type of work.</a:t>
            </a:r>
            <a:endParaRPr lang="en-US" dirty="0">
              <a:solidFill>
                <a:srgbClr val="000000"/>
              </a:solidFill>
              <a:latin typeface="Times New Roman" panose="02020603050405020304" pitchFamily="18" charset="0"/>
            </a:endParaRPr>
          </a:p>
          <a:p>
            <a:pPr algn="just"/>
            <a:endParaRPr lang="en-US" b="1" dirty="0" smtClean="0">
              <a:solidFill>
                <a:srgbClr val="000000"/>
              </a:solidFill>
              <a:latin typeface="Arial" panose="020B0604020202020204" pitchFamily="34" charset="0"/>
            </a:endParaRPr>
          </a:p>
          <a:p>
            <a:pPr algn="just"/>
            <a:r>
              <a:rPr lang="en-US" b="1" dirty="0" smtClean="0">
                <a:solidFill>
                  <a:srgbClr val="000000"/>
                </a:solidFill>
                <a:latin typeface="Arial" panose="020B0604020202020204" pitchFamily="34" charset="0"/>
              </a:rPr>
              <a:t>Are </a:t>
            </a:r>
            <a:r>
              <a:rPr lang="en-US" b="1" dirty="0">
                <a:solidFill>
                  <a:srgbClr val="000000"/>
                </a:solidFill>
                <a:latin typeface="Arial" panose="020B0604020202020204" pitchFamily="34" charset="0"/>
              </a:rPr>
              <a:t>there any copyright exceptions?</a:t>
            </a:r>
            <a:endParaRPr lang="en-US" dirty="0">
              <a:solidFill>
                <a:srgbClr val="000000"/>
              </a:solidFill>
              <a:latin typeface="Times New Roman" panose="02020603050405020304" pitchFamily="18" charset="0"/>
            </a:endParaRPr>
          </a:p>
          <a:p>
            <a:pPr algn="just"/>
            <a:r>
              <a:rPr lang="en-US" dirty="0">
                <a:solidFill>
                  <a:srgbClr val="000000"/>
                </a:solidFill>
                <a:latin typeface="Arial" panose="020B0604020202020204" pitchFamily="34" charset="0"/>
              </a:rPr>
              <a:t>To balance the rights of the owners and society as a whole, there are exceptions in the law. A work will only be infringed if a substantial part is taken. This is a matter of quality rather than quantity. If a musician copies a very catchy musical phrase from another musician's song, there is likely to be infringement even if that phrase is very short</a:t>
            </a:r>
            <a:r>
              <a:rPr lang="en-US" dirty="0" smtClean="0">
                <a:solidFill>
                  <a:srgbClr val="000000"/>
                </a:solidFill>
                <a:latin typeface="Arial" panose="020B0604020202020204" pitchFamily="34" charset="0"/>
              </a:rPr>
              <a:t>.</a:t>
            </a:r>
          </a:p>
          <a:p>
            <a:pPr algn="just"/>
            <a:endParaRPr lang="en-US" dirty="0">
              <a:solidFill>
                <a:srgbClr val="000000"/>
              </a:solidFill>
              <a:latin typeface="Times New Roman" panose="02020603050405020304" pitchFamily="18" charset="0"/>
            </a:endParaRPr>
          </a:p>
          <a:p>
            <a:pPr algn="just"/>
            <a:r>
              <a:rPr lang="en-US" dirty="0">
                <a:solidFill>
                  <a:srgbClr val="000000"/>
                </a:solidFill>
                <a:latin typeface="Arial" panose="020B0604020202020204" pitchFamily="34" charset="0"/>
              </a:rPr>
              <a:t>Subject to conditions, fair dealing for research and private study; criticism, review and news reporting, for use of works in library and school are permitted. Yet users should still be cautious about possible infringement. Photocopying an unreasonable amount of a book might constitute an infringement, for example.</a:t>
            </a: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11898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D14E6DB-5A14-4216-9D56-4BF132BC5328}"/>
              </a:ext>
            </a:extLst>
          </p:cNvPr>
          <p:cNvSpPr>
            <a:spLocks noGrp="1"/>
          </p:cNvSpPr>
          <p:nvPr>
            <p:ph type="title"/>
          </p:nvPr>
        </p:nvSpPr>
        <p:spPr>
          <a:xfrm>
            <a:off x="565484" y="348915"/>
            <a:ext cx="8157411" cy="736079"/>
          </a:xfrm>
          <a:solidFill>
            <a:schemeClr val="bg2"/>
          </a:solidFill>
          <a:ln>
            <a:solidFill>
              <a:schemeClr val="bg1">
                <a:lumMod val="75000"/>
              </a:schemeClr>
            </a:solidFill>
          </a:ln>
        </p:spPr>
        <p:txBody>
          <a:bodyPr>
            <a:normAutofit/>
          </a:bodyPr>
          <a:lstStyle/>
          <a:p>
            <a:pPr algn="ctr"/>
            <a:r>
              <a:rPr lang="en-US" altLang="zh-TW" sz="4000" b="1" dirty="0" smtClean="0">
                <a:solidFill>
                  <a:schemeClr val="bg1">
                    <a:lumMod val="50000"/>
                  </a:schemeClr>
                </a:solidFill>
                <a:latin typeface="微軟正黑體" panose="020B0604030504040204" pitchFamily="34" charset="-120"/>
                <a:ea typeface="微軟正黑體" panose="020B0604030504040204" pitchFamily="34" charset="-120"/>
              </a:rPr>
              <a:t>Video Watching</a:t>
            </a:r>
            <a:endParaRPr lang="zh-HK" altLang="en-US" sz="4000" b="1" dirty="0">
              <a:solidFill>
                <a:schemeClr val="bg1">
                  <a:lumMod val="50000"/>
                </a:schemeClr>
              </a:solidFill>
              <a:latin typeface="標楷體" panose="03000509000000000000" pitchFamily="65" charset="-120"/>
              <a:ea typeface="標楷體" panose="03000509000000000000" pitchFamily="65" charset="-120"/>
            </a:endParaRPr>
          </a:p>
        </p:txBody>
      </p:sp>
      <p:sp>
        <p:nvSpPr>
          <p:cNvPr id="8" name="文字方塊 7">
            <a:extLst>
              <a:ext uri="{FF2B5EF4-FFF2-40B4-BE49-F238E27FC236}">
                <a16:creationId xmlns:a16="http://schemas.microsoft.com/office/drawing/2014/main" id="{03F7B429-FA11-4A9D-AE35-D26C81166FAC}"/>
              </a:ext>
            </a:extLst>
          </p:cNvPr>
          <p:cNvSpPr txBox="1">
            <a:spLocks noChangeArrowheads="1"/>
          </p:cNvSpPr>
          <p:nvPr/>
        </p:nvSpPr>
        <p:spPr bwMode="auto">
          <a:xfrm>
            <a:off x="7793831" y="4457074"/>
            <a:ext cx="13501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HK" sz="1050" dirty="0" err="1"/>
              <a:t>Image:Freepik.com</a:t>
            </a:r>
            <a:endParaRPr lang="zh-HK" altLang="en-US" sz="1050" dirty="0"/>
          </a:p>
        </p:txBody>
      </p:sp>
      <p:sp>
        <p:nvSpPr>
          <p:cNvPr id="7" name="文字方塊 6">
            <a:extLst>
              <a:ext uri="{FF2B5EF4-FFF2-40B4-BE49-F238E27FC236}">
                <a16:creationId xmlns:a16="http://schemas.microsoft.com/office/drawing/2014/main" id="{704694B4-AF3F-4229-BCA9-01081C33F012}"/>
              </a:ext>
            </a:extLst>
          </p:cNvPr>
          <p:cNvSpPr txBox="1"/>
          <p:nvPr/>
        </p:nvSpPr>
        <p:spPr>
          <a:xfrm>
            <a:off x="716435" y="5124366"/>
            <a:ext cx="6592572" cy="1446550"/>
          </a:xfrm>
          <a:prstGeom prst="rect">
            <a:avLst/>
          </a:prstGeom>
          <a:noFill/>
        </p:spPr>
        <p:txBody>
          <a:bodyPr wrap="square" rtlCol="0">
            <a:spAutoFit/>
          </a:bodyPr>
          <a:lstStyle/>
          <a:p>
            <a:endParaRPr lang="en-US" altLang="zh-TW" sz="800" dirty="0">
              <a:ea typeface="標楷體" panose="03000509000000000000" pitchFamily="65" charset="-120"/>
            </a:endParaRPr>
          </a:p>
          <a:p>
            <a:r>
              <a:rPr lang="en-US" altLang="zh-TW" dirty="0" smtClean="0">
                <a:ea typeface="標楷體" panose="03000509000000000000" pitchFamily="65" charset="-120"/>
              </a:rPr>
              <a:t>Scan the QR Code or access the video with the link below to learn more about copyright issues at school:</a:t>
            </a:r>
          </a:p>
          <a:p>
            <a:r>
              <a:rPr lang="en-US" altLang="zh-TW" dirty="0" smtClean="0">
                <a:ea typeface="標楷體" panose="03000509000000000000" pitchFamily="65" charset="-120"/>
              </a:rPr>
              <a:t>                        </a:t>
            </a:r>
            <a:r>
              <a:rPr lang="en-US" altLang="zh-TW" dirty="0" smtClean="0">
                <a:ea typeface="標楷體" panose="03000509000000000000" pitchFamily="65" charset="-120"/>
                <a:hlinkClick r:id="rId3"/>
              </a:rPr>
              <a:t>https</a:t>
            </a:r>
            <a:r>
              <a:rPr lang="en-US" altLang="zh-TW" dirty="0">
                <a:ea typeface="標楷體" panose="03000509000000000000" pitchFamily="65" charset="-120"/>
                <a:hlinkClick r:id="rId3"/>
              </a:rPr>
              <a:t>://</a:t>
            </a:r>
            <a:r>
              <a:rPr lang="en-US" altLang="zh-TW" dirty="0" smtClean="0">
                <a:ea typeface="標楷體" panose="03000509000000000000" pitchFamily="65" charset="-120"/>
                <a:hlinkClick r:id="rId3"/>
              </a:rPr>
              <a:t>www.youtube.com/watch?v=0uSdqB-QJa8</a:t>
            </a:r>
            <a:r>
              <a:rPr lang="en-US" altLang="zh-TW" dirty="0" smtClean="0">
                <a:ea typeface="標楷體" panose="03000509000000000000" pitchFamily="65" charset="-120"/>
              </a:rPr>
              <a:t>   </a:t>
            </a:r>
          </a:p>
          <a:p>
            <a:endParaRPr lang="en-US" altLang="zh-TW" sz="800" dirty="0" smtClean="0">
              <a:ea typeface="標楷體" panose="03000509000000000000" pitchFamily="65" charset="-120"/>
            </a:endParaRPr>
          </a:p>
          <a:p>
            <a:r>
              <a:rPr lang="en-US" altLang="zh-TW" dirty="0" smtClean="0">
                <a:ea typeface="標楷體" panose="03000509000000000000" pitchFamily="65" charset="-120"/>
              </a:rPr>
              <a:t>Watch other videos in the series to know more about copyrights.</a:t>
            </a:r>
          </a:p>
        </p:txBody>
      </p:sp>
      <p:pic>
        <p:nvPicPr>
          <p:cNvPr id="9"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35" y="1467853"/>
            <a:ext cx="7855508" cy="3656513"/>
          </a:xfrm>
          <a:prstGeom prst="rect">
            <a:avLst/>
          </a:prstGeom>
        </p:spPr>
      </p:pic>
      <p:pic>
        <p:nvPicPr>
          <p:cNvPr id="3" name="圖片 2"/>
          <p:cNvPicPr>
            <a:picLocks noChangeAspect="1"/>
          </p:cNvPicPr>
          <p:nvPr/>
        </p:nvPicPr>
        <p:blipFill>
          <a:blip r:embed="rId5"/>
          <a:stretch>
            <a:fillRect/>
          </a:stretch>
        </p:blipFill>
        <p:spPr>
          <a:xfrm>
            <a:off x="1626781" y="1677255"/>
            <a:ext cx="6092456" cy="3064251"/>
          </a:xfrm>
          <a:prstGeom prst="rect">
            <a:avLst/>
          </a:prstGeom>
        </p:spPr>
      </p:pic>
      <p:pic>
        <p:nvPicPr>
          <p:cNvPr id="5" name="圖片 4"/>
          <p:cNvPicPr>
            <a:picLocks noChangeAspect="1"/>
          </p:cNvPicPr>
          <p:nvPr/>
        </p:nvPicPr>
        <p:blipFill>
          <a:blip r:embed="rId6"/>
          <a:stretch>
            <a:fillRect/>
          </a:stretch>
        </p:blipFill>
        <p:spPr>
          <a:xfrm>
            <a:off x="7169628" y="5333768"/>
            <a:ext cx="1248406" cy="1231421"/>
          </a:xfrm>
          <a:prstGeom prst="rect">
            <a:avLst/>
          </a:prstGeom>
        </p:spPr>
      </p:pic>
    </p:spTree>
    <p:extLst>
      <p:ext uri="{BB962C8B-B14F-4D97-AF65-F5344CB8AC3E}">
        <p14:creationId xmlns:p14="http://schemas.microsoft.com/office/powerpoint/2010/main" val="4220394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id="{484A57A0-ACCC-4B5A-B7EB-53C7D4AF886A}"/>
              </a:ext>
            </a:extLst>
          </p:cNvPr>
          <p:cNvSpPr>
            <a:spLocks noGrp="1"/>
          </p:cNvSpPr>
          <p:nvPr>
            <p:ph idx="1"/>
          </p:nvPr>
        </p:nvSpPr>
        <p:spPr>
          <a:xfrm>
            <a:off x="317138" y="1315091"/>
            <a:ext cx="8284138" cy="3831489"/>
          </a:xfrm>
        </p:spPr>
        <p:txBody>
          <a:bodyPr>
            <a:normAutofit/>
          </a:bodyPr>
          <a:lstStyle/>
          <a:p>
            <a:pPr marL="514350" indent="-514350" algn="just">
              <a:lnSpc>
                <a:spcPts val="3500"/>
              </a:lnSpc>
              <a:buAutoNum type="arabicPeriod"/>
            </a:pPr>
            <a:r>
              <a:rPr lang="en-US" altLang="zh-TW" dirty="0" smtClean="0">
                <a:solidFill>
                  <a:schemeClr val="tx1">
                    <a:lumMod val="65000"/>
                    <a:lumOff val="35000"/>
                  </a:schemeClr>
                </a:solidFill>
                <a:latin typeface="Arial" panose="020B0604020202020204" pitchFamily="34" charset="0"/>
                <a:ea typeface="標楷體" panose="03000509000000000000" pitchFamily="65" charset="-120"/>
                <a:cs typeface="Arial" panose="020B0604020202020204" pitchFamily="34" charset="0"/>
              </a:rPr>
              <a:t>Can you think of an example of copyright infringement in your daily/school life?</a:t>
            </a:r>
          </a:p>
          <a:p>
            <a:pPr marL="514350" indent="-514350" algn="just">
              <a:lnSpc>
                <a:spcPts val="3500"/>
              </a:lnSpc>
              <a:buAutoNum type="arabicPeriod"/>
            </a:pPr>
            <a:r>
              <a:rPr lang="en-US" altLang="zh-TW" dirty="0" smtClean="0">
                <a:solidFill>
                  <a:schemeClr val="tx1">
                    <a:lumMod val="65000"/>
                    <a:lumOff val="35000"/>
                  </a:schemeClr>
                </a:solidFill>
                <a:latin typeface="Arial" panose="020B0604020202020204" pitchFamily="34" charset="0"/>
                <a:ea typeface="標楷體" panose="03000509000000000000" pitchFamily="65" charset="-120"/>
                <a:cs typeface="Arial" panose="020B0604020202020204" pitchFamily="34" charset="0"/>
              </a:rPr>
              <a:t>What are the consequences of copyright infringement? </a:t>
            </a:r>
          </a:p>
          <a:p>
            <a:pPr marL="514350" indent="-514350" algn="just">
              <a:lnSpc>
                <a:spcPts val="3500"/>
              </a:lnSpc>
              <a:buAutoNum type="arabicPeriod"/>
            </a:pPr>
            <a:r>
              <a:rPr lang="en-US" altLang="zh-TW" dirty="0" smtClean="0">
                <a:solidFill>
                  <a:schemeClr val="tx1">
                    <a:lumMod val="65000"/>
                    <a:lumOff val="35000"/>
                  </a:schemeClr>
                </a:solidFill>
                <a:latin typeface="Arial" panose="020B0604020202020204" pitchFamily="34" charset="0"/>
                <a:ea typeface="標楷體" panose="03000509000000000000" pitchFamily="65" charset="-120"/>
                <a:cs typeface="Arial" panose="020B0604020202020204" pitchFamily="34" charset="0"/>
              </a:rPr>
              <a:t>As a teenager and student, what can you do to show your respect for intellectual property rights?</a:t>
            </a:r>
          </a:p>
          <a:p>
            <a:pPr marL="0" indent="0">
              <a:lnSpc>
                <a:spcPts val="3500"/>
              </a:lnSpc>
              <a:buNone/>
            </a:pPr>
            <a:endParaRPr lang="en-US" altLang="zh-TW" dirty="0" smtClean="0">
              <a:solidFill>
                <a:schemeClr val="tx1">
                  <a:lumMod val="65000"/>
                  <a:lumOff val="35000"/>
                </a:schemeClr>
              </a:solidFill>
              <a:latin typeface="Arial" panose="020B0604020202020204" pitchFamily="34" charset="0"/>
              <a:ea typeface="標楷體" panose="03000509000000000000" pitchFamily="65" charset="-120"/>
              <a:cs typeface="Arial" panose="020B0604020202020204" pitchFamily="34" charset="0"/>
            </a:endParaRPr>
          </a:p>
          <a:p>
            <a:pPr marL="0" indent="0">
              <a:lnSpc>
                <a:spcPts val="3200"/>
              </a:lnSpc>
              <a:buNone/>
            </a:pPr>
            <a:endParaRPr lang="en-US" altLang="zh-TW" sz="3200" dirty="0">
              <a:latin typeface="Arial" panose="020B0604020202020204" pitchFamily="34" charset="0"/>
              <a:ea typeface="標楷體" panose="03000509000000000000" pitchFamily="65" charset="-120"/>
              <a:cs typeface="Arial" panose="020B0604020202020204" pitchFamily="34" charset="0"/>
            </a:endParaRPr>
          </a:p>
          <a:p>
            <a:pPr marL="0" indent="0">
              <a:buNone/>
            </a:pPr>
            <a:endParaRPr lang="zh-HK" altLang="en-US" sz="32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E61EE715-05E2-4B51-8A18-CC6254432555}"/>
              </a:ext>
            </a:extLst>
          </p:cNvPr>
          <p:cNvSpPr txBox="1">
            <a:spLocks noChangeArrowheads="1"/>
          </p:cNvSpPr>
          <p:nvPr/>
        </p:nvSpPr>
        <p:spPr bwMode="auto">
          <a:xfrm>
            <a:off x="7642915" y="6407691"/>
            <a:ext cx="13501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HK" sz="1050" dirty="0" err="1"/>
              <a:t>Image:Freepik.com</a:t>
            </a:r>
            <a:endParaRPr lang="zh-HK" altLang="en-US" sz="1050" dirty="0"/>
          </a:p>
        </p:txBody>
      </p:sp>
      <p:grpSp>
        <p:nvGrpSpPr>
          <p:cNvPr id="8" name="群組 20"/>
          <p:cNvGrpSpPr/>
          <p:nvPr/>
        </p:nvGrpSpPr>
        <p:grpSpPr>
          <a:xfrm rot="20619951">
            <a:off x="318706" y="5711447"/>
            <a:ext cx="1827744" cy="936000"/>
            <a:chOff x="197429" y="4339102"/>
            <a:chExt cx="1827744" cy="936000"/>
          </a:xfrm>
        </p:grpSpPr>
        <p:sp>
          <p:nvSpPr>
            <p:cNvPr id="9" name="圓角矩形 5"/>
            <p:cNvSpPr/>
            <p:nvPr/>
          </p:nvSpPr>
          <p:spPr>
            <a:xfrm rot="20802352">
              <a:off x="683396" y="4339102"/>
              <a:ext cx="936000" cy="936000"/>
            </a:xfrm>
            <a:prstGeom prst="roundRect">
              <a:avLst/>
            </a:prstGeom>
            <a:solidFill>
              <a:srgbClr val="FEAD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10" name="文字方塊 6"/>
            <p:cNvSpPr txBox="1"/>
            <p:nvPr/>
          </p:nvSpPr>
          <p:spPr>
            <a:xfrm rot="20930555">
              <a:off x="197429" y="4582644"/>
              <a:ext cx="1827744" cy="461665"/>
            </a:xfrm>
            <a:prstGeom prst="rect">
              <a:avLst/>
            </a:prstGeom>
            <a:noFill/>
          </p:spPr>
          <p:txBody>
            <a:bodyPr wrap="none" rtlCol="0">
              <a:spAutoFit/>
            </a:bodyPr>
            <a:lstStyle/>
            <a:p>
              <a:r>
                <a:rPr lang="en-US" altLang="zh-HK" sz="2400" b="1" dirty="0" smtClean="0">
                  <a:solidFill>
                    <a:srgbClr val="723B8C"/>
                  </a:solidFill>
                  <a:latin typeface="Arial Narrow" panose="020B0606020202030204" pitchFamily="34" charset="0"/>
                  <a:ea typeface="標楷體" panose="03000509000000000000" pitchFamily="65" charset="-120"/>
                </a:rPr>
                <a:t>responsibility</a:t>
              </a:r>
              <a:endParaRPr lang="zh-HK" altLang="en-US" sz="2400" b="1" dirty="0">
                <a:solidFill>
                  <a:srgbClr val="723B8C"/>
                </a:solidFill>
                <a:latin typeface="Arial Narrow" panose="020B0606020202030204" pitchFamily="34" charset="0"/>
                <a:ea typeface="標楷體" panose="03000509000000000000" pitchFamily="65" charset="-120"/>
              </a:endParaRPr>
            </a:p>
          </p:txBody>
        </p:sp>
      </p:grpSp>
      <p:grpSp>
        <p:nvGrpSpPr>
          <p:cNvPr id="11" name="群組 18"/>
          <p:cNvGrpSpPr/>
          <p:nvPr/>
        </p:nvGrpSpPr>
        <p:grpSpPr>
          <a:xfrm rot="20694134">
            <a:off x="2636471" y="5442512"/>
            <a:ext cx="1465746" cy="1125831"/>
            <a:chOff x="3144835" y="4698710"/>
            <a:chExt cx="1563114" cy="936000"/>
          </a:xfrm>
        </p:grpSpPr>
        <p:sp>
          <p:nvSpPr>
            <p:cNvPr id="12" name="圓角矩形 11"/>
            <p:cNvSpPr/>
            <p:nvPr/>
          </p:nvSpPr>
          <p:spPr>
            <a:xfrm rot="17540378">
              <a:off x="3215902" y="4698710"/>
              <a:ext cx="936000" cy="936000"/>
            </a:xfrm>
            <a:prstGeom prst="roundRect">
              <a:avLst/>
            </a:prstGeom>
            <a:solidFill>
              <a:srgbClr val="BEFEF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文字方塊 15"/>
            <p:cNvSpPr txBox="1"/>
            <p:nvPr/>
          </p:nvSpPr>
          <p:spPr>
            <a:xfrm rot="1421851">
              <a:off x="3144835" y="5009838"/>
              <a:ext cx="1563114" cy="383822"/>
            </a:xfrm>
            <a:prstGeom prst="rect">
              <a:avLst/>
            </a:prstGeom>
            <a:noFill/>
          </p:spPr>
          <p:txBody>
            <a:bodyPr wrap="square" rtlCol="0">
              <a:spAutoFit/>
            </a:bodyPr>
            <a:lstStyle/>
            <a:p>
              <a:r>
                <a:rPr lang="en-US" altLang="zh-HK" sz="2400" b="1" dirty="0" smtClean="0">
                  <a:solidFill>
                    <a:srgbClr val="723B8C"/>
                  </a:solidFill>
                  <a:latin typeface="Arial Narrow" panose="020B0606020202030204" pitchFamily="34" charset="0"/>
                  <a:ea typeface="標楷體" panose="03000509000000000000" pitchFamily="65" charset="-120"/>
                </a:rPr>
                <a:t>respect</a:t>
              </a:r>
              <a:endParaRPr lang="zh-HK" altLang="en-US" sz="2400" b="1" dirty="0">
                <a:solidFill>
                  <a:srgbClr val="723B8C"/>
                </a:solidFill>
                <a:latin typeface="Arial Narrow" panose="020B0606020202030204" pitchFamily="34" charset="0"/>
                <a:ea typeface="標楷體" panose="03000509000000000000" pitchFamily="65" charset="-120"/>
              </a:endParaRPr>
            </a:p>
          </p:txBody>
        </p:sp>
      </p:grpSp>
      <p:grpSp>
        <p:nvGrpSpPr>
          <p:cNvPr id="14" name="群組 19"/>
          <p:cNvGrpSpPr/>
          <p:nvPr/>
        </p:nvGrpSpPr>
        <p:grpSpPr>
          <a:xfrm>
            <a:off x="4419033" y="5787688"/>
            <a:ext cx="2145100" cy="936000"/>
            <a:chOff x="1994049" y="3451580"/>
            <a:chExt cx="2145100" cy="936000"/>
          </a:xfrm>
        </p:grpSpPr>
        <p:sp>
          <p:nvSpPr>
            <p:cNvPr id="15" name="圓角矩形 9"/>
            <p:cNvSpPr/>
            <p:nvPr/>
          </p:nvSpPr>
          <p:spPr>
            <a:xfrm rot="1347802">
              <a:off x="2373331" y="3451580"/>
              <a:ext cx="936000" cy="936000"/>
            </a:xfrm>
            <a:prstGeom prst="roundRect">
              <a:avLst/>
            </a:prstGeom>
            <a:solidFill>
              <a:srgbClr val="FFD9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文字方塊 12"/>
            <p:cNvSpPr txBox="1"/>
            <p:nvPr/>
          </p:nvSpPr>
          <p:spPr>
            <a:xfrm rot="21347043">
              <a:off x="1994049" y="3562996"/>
              <a:ext cx="2145100" cy="461665"/>
            </a:xfrm>
            <a:prstGeom prst="rect">
              <a:avLst/>
            </a:prstGeom>
            <a:noFill/>
          </p:spPr>
          <p:txBody>
            <a:bodyPr wrap="square" rtlCol="0">
              <a:spAutoFit/>
            </a:bodyPr>
            <a:lstStyle/>
            <a:p>
              <a:r>
                <a:rPr lang="en-US" altLang="zh-TW" sz="2400" b="1" dirty="0">
                  <a:solidFill>
                    <a:srgbClr val="723B8C"/>
                  </a:solidFill>
                  <a:latin typeface="Arial Narrow" panose="020B0606020202030204" pitchFamily="34" charset="0"/>
                  <a:ea typeface="標楷體" panose="03000509000000000000" pitchFamily="65" charset="-120"/>
                </a:rPr>
                <a:t>l</a:t>
              </a:r>
              <a:r>
                <a:rPr lang="en-US" altLang="zh-TW" sz="2400" b="1" dirty="0" smtClean="0">
                  <a:solidFill>
                    <a:srgbClr val="723B8C"/>
                  </a:solidFill>
                  <a:latin typeface="Arial Narrow" panose="020B0606020202030204" pitchFamily="34" charset="0"/>
                  <a:ea typeface="標楷體" panose="03000509000000000000" pitchFamily="65" charset="-120"/>
                </a:rPr>
                <a:t>aw-abidingness</a:t>
              </a:r>
              <a:endParaRPr lang="zh-HK" altLang="en-US" sz="4000" b="1" dirty="0">
                <a:solidFill>
                  <a:srgbClr val="723B8C"/>
                </a:solidFill>
                <a:latin typeface="標楷體" panose="03000509000000000000" pitchFamily="65" charset="-120"/>
                <a:ea typeface="標楷體" panose="03000509000000000000" pitchFamily="65" charset="-120"/>
              </a:endParaRPr>
            </a:p>
          </p:txBody>
        </p:sp>
      </p:grpSp>
      <p:grpSp>
        <p:nvGrpSpPr>
          <p:cNvPr id="18" name="群組 20"/>
          <p:cNvGrpSpPr/>
          <p:nvPr/>
        </p:nvGrpSpPr>
        <p:grpSpPr>
          <a:xfrm rot="1013216">
            <a:off x="7002631" y="5439675"/>
            <a:ext cx="1379056" cy="914392"/>
            <a:chOff x="2583946" y="4180440"/>
            <a:chExt cx="1122836" cy="936000"/>
          </a:xfrm>
        </p:grpSpPr>
        <p:sp>
          <p:nvSpPr>
            <p:cNvPr id="19" name="圓角矩形 5"/>
            <p:cNvSpPr/>
            <p:nvPr/>
          </p:nvSpPr>
          <p:spPr>
            <a:xfrm rot="20802352">
              <a:off x="2602947" y="4180440"/>
              <a:ext cx="936000" cy="936000"/>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20" name="文字方塊 6"/>
            <p:cNvSpPr txBox="1"/>
            <p:nvPr/>
          </p:nvSpPr>
          <p:spPr>
            <a:xfrm>
              <a:off x="2583946" y="4389205"/>
              <a:ext cx="1122836" cy="461665"/>
            </a:xfrm>
            <a:prstGeom prst="rect">
              <a:avLst/>
            </a:prstGeom>
            <a:noFill/>
          </p:spPr>
          <p:txBody>
            <a:bodyPr wrap="square" rtlCol="0">
              <a:spAutoFit/>
            </a:bodyPr>
            <a:lstStyle/>
            <a:p>
              <a:r>
                <a:rPr lang="en-US" altLang="zh-HK" sz="2400" b="1" dirty="0" smtClean="0">
                  <a:solidFill>
                    <a:srgbClr val="723B8C"/>
                  </a:solidFill>
                  <a:latin typeface="Arial Narrow" panose="020B0606020202030204" pitchFamily="34" charset="0"/>
                  <a:ea typeface="標楷體" panose="03000509000000000000" pitchFamily="65" charset="-120"/>
                </a:rPr>
                <a:t>empathy</a:t>
              </a:r>
              <a:endParaRPr lang="zh-HK" altLang="en-US" sz="2400" b="1" dirty="0">
                <a:solidFill>
                  <a:srgbClr val="723B8C"/>
                </a:solidFill>
                <a:latin typeface="Arial Narrow" panose="020B0606020202030204" pitchFamily="34" charset="0"/>
                <a:ea typeface="標楷體" panose="03000509000000000000" pitchFamily="65" charset="-120"/>
              </a:endParaRPr>
            </a:p>
          </p:txBody>
        </p:sp>
      </p:grpSp>
      <p:pic>
        <p:nvPicPr>
          <p:cNvPr id="21"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716" y="4328285"/>
            <a:ext cx="2045891" cy="1385612"/>
          </a:xfrm>
          <a:prstGeom prst="rect">
            <a:avLst/>
          </a:prstGeom>
        </p:spPr>
      </p:pic>
      <p:sp>
        <p:nvSpPr>
          <p:cNvPr id="22" name="標題 1"/>
          <p:cNvSpPr txBox="1">
            <a:spLocks/>
          </p:cNvSpPr>
          <p:nvPr/>
        </p:nvSpPr>
        <p:spPr>
          <a:xfrm>
            <a:off x="380144" y="178880"/>
            <a:ext cx="8270696" cy="791170"/>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4">
                    <a:lumMod val="50000"/>
                  </a:schemeClr>
                </a:solidFill>
                <a:latin typeface="+mn-lt"/>
              </a:rPr>
              <a:t>Group Discussion</a:t>
            </a:r>
            <a:endParaRPr lang="en-US" sz="3200" b="1" dirty="0">
              <a:solidFill>
                <a:schemeClr val="accent4">
                  <a:lumMod val="50000"/>
                </a:schemeClr>
              </a:solidFill>
              <a:latin typeface="+mn-lt"/>
            </a:endParaRPr>
          </a:p>
        </p:txBody>
      </p:sp>
    </p:spTree>
    <p:extLst>
      <p:ext uri="{BB962C8B-B14F-4D97-AF65-F5344CB8AC3E}">
        <p14:creationId xmlns:p14="http://schemas.microsoft.com/office/powerpoint/2010/main" val="1267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noGrp="1"/>
          </p:cNvSpPr>
          <p:nvPr>
            <p:ph type="title"/>
          </p:nvPr>
        </p:nvSpPr>
        <p:spPr>
          <a:xfrm>
            <a:off x="556731" y="602521"/>
            <a:ext cx="6456720" cy="898596"/>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4">
                    <a:lumMod val="50000"/>
                  </a:schemeClr>
                </a:solidFill>
                <a:latin typeface="+mn-lt"/>
              </a:rPr>
              <a:t> "I </a:t>
            </a:r>
            <a:r>
              <a:rPr lang="en-US" sz="3200" b="1" dirty="0">
                <a:solidFill>
                  <a:schemeClr val="accent4">
                    <a:lumMod val="50000"/>
                  </a:schemeClr>
                </a:solidFill>
                <a:latin typeface="+mn-lt"/>
              </a:rPr>
              <a:t>Pledge" </a:t>
            </a:r>
            <a:r>
              <a:rPr lang="en-US" sz="3200" b="1" dirty="0" smtClean="0">
                <a:solidFill>
                  <a:schemeClr val="accent4">
                    <a:lumMod val="50000"/>
                  </a:schemeClr>
                </a:solidFill>
                <a:latin typeface="+mn-lt"/>
              </a:rPr>
              <a:t>Campaign</a:t>
            </a:r>
            <a:endParaRPr lang="en-US" sz="2000" b="1" dirty="0">
              <a:solidFill>
                <a:schemeClr val="accent4">
                  <a:lumMod val="50000"/>
                </a:schemeClr>
              </a:solidFill>
              <a:latin typeface="+mn-lt"/>
            </a:endParaRPr>
          </a:p>
        </p:txBody>
      </p:sp>
      <p:pic>
        <p:nvPicPr>
          <p:cNvPr id="5" name="圖片 4"/>
          <p:cNvPicPr>
            <a:picLocks noChangeAspect="1"/>
          </p:cNvPicPr>
          <p:nvPr/>
        </p:nvPicPr>
        <p:blipFill>
          <a:blip r:embed="rId3"/>
          <a:stretch>
            <a:fillRect/>
          </a:stretch>
        </p:blipFill>
        <p:spPr>
          <a:xfrm>
            <a:off x="7085370" y="334303"/>
            <a:ext cx="1429980" cy="1435033"/>
          </a:xfrm>
          <a:prstGeom prst="rect">
            <a:avLst/>
          </a:prstGeom>
        </p:spPr>
      </p:pic>
      <p:sp>
        <p:nvSpPr>
          <p:cNvPr id="6" name="矩形 5"/>
          <p:cNvSpPr/>
          <p:nvPr/>
        </p:nvSpPr>
        <p:spPr>
          <a:xfrm>
            <a:off x="348917" y="1800159"/>
            <a:ext cx="8446168" cy="4801314"/>
          </a:xfrm>
          <a:prstGeom prst="rect">
            <a:avLst/>
          </a:prstGeom>
        </p:spPr>
        <p:txBody>
          <a:bodyPr wrap="square">
            <a:spAutoFit/>
          </a:bodyPr>
          <a:lstStyle/>
          <a:p>
            <a:pPr>
              <a:lnSpc>
                <a:spcPct val="150000"/>
              </a:lnSpc>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Scan the QR code or access the website through the link below to join the “I Pledge” Campaign:</a:t>
            </a:r>
          </a:p>
          <a:p>
            <a:pPr>
              <a:lnSpc>
                <a:spcPct val="150000"/>
              </a:lnSpc>
            </a:pPr>
            <a:r>
              <a:rPr lang="en-US" sz="2000" b="1" dirty="0" smtClean="0">
                <a:solidFill>
                  <a:schemeClr val="accent4">
                    <a:lumMod val="50000"/>
                  </a:schemeClr>
                </a:solidFill>
              </a:rPr>
              <a:t>https</a:t>
            </a:r>
            <a:r>
              <a:rPr lang="en-US" sz="2000" b="1" dirty="0">
                <a:solidFill>
                  <a:schemeClr val="accent4">
                    <a:lumMod val="50000"/>
                  </a:schemeClr>
                </a:solidFill>
              </a:rPr>
              <a:t>://www.ipd.gov.hk/eng/promotion_edu/i_pledge.htm</a:t>
            </a:r>
            <a:endParaRPr lang="en-US" sz="2000" dirty="0"/>
          </a:p>
          <a:p>
            <a:pPr>
              <a:lnSpc>
                <a:spcPct val="150000"/>
              </a:lnSpc>
            </a:pPr>
            <a:endParaRPr lang="en-US" altLang="zh-HK" sz="800" b="1" u="sng" dirty="0" smtClean="0">
              <a:solidFill>
                <a:srgbClr val="000000"/>
              </a:solidFill>
              <a:latin typeface="Arial" panose="020B0604020202020204" pitchFamily="34" charset="0"/>
              <a:ea typeface="標楷體" panose="03000509000000000000" pitchFamily="65" charset="-120"/>
              <a:cs typeface="Arial" panose="020B0604020202020204" pitchFamily="34" charset="0"/>
            </a:endParaRPr>
          </a:p>
          <a:p>
            <a:pPr>
              <a:lnSpc>
                <a:spcPct val="150000"/>
              </a:lnSpc>
            </a:pPr>
            <a:r>
              <a:rPr lang="en-US" altLang="zh-HK" sz="2000" b="1" u="sng" dirty="0" smtClean="0">
                <a:solidFill>
                  <a:srgbClr val="000000"/>
                </a:solidFill>
                <a:latin typeface="Arial" panose="020B0604020202020204" pitchFamily="34" charset="0"/>
                <a:ea typeface="標楷體" panose="03000509000000000000" pitchFamily="65" charset="-120"/>
                <a:cs typeface="Arial" panose="020B0604020202020204" pitchFamily="34" charset="0"/>
              </a:rPr>
              <a:t>Participant's </a:t>
            </a:r>
            <a:r>
              <a:rPr lang="en-US" altLang="zh-HK" sz="2000" b="1" u="sng" dirty="0">
                <a:solidFill>
                  <a:srgbClr val="000000"/>
                </a:solidFill>
                <a:latin typeface="Arial" panose="020B0604020202020204" pitchFamily="34" charset="0"/>
                <a:ea typeface="標楷體" panose="03000509000000000000" pitchFamily="65" charset="-120"/>
                <a:cs typeface="Arial" panose="020B0604020202020204" pitchFamily="34" charset="0"/>
              </a:rPr>
              <a:t>Obligations:</a:t>
            </a:r>
            <a:r>
              <a:rPr lang="en-US" altLang="zh-HK" sz="2000" dirty="0">
                <a:solidFill>
                  <a:srgbClr val="000000"/>
                </a:solidFill>
                <a:latin typeface="Arial" panose="020B0604020202020204" pitchFamily="34" charset="0"/>
                <a:ea typeface="標楷體" panose="03000509000000000000" pitchFamily="65" charset="-120"/>
                <a:cs typeface="Arial" panose="020B0604020202020204" pitchFamily="34" charset="0"/>
              </a:rPr>
              <a:t>	</a:t>
            </a:r>
          </a:p>
          <a:p>
            <a:pPr marL="342900" indent="-342900">
              <a:lnSpc>
                <a:spcPct val="150000"/>
              </a:lnSpc>
              <a:buFont typeface="Wingdings" panose="05000000000000000000" pitchFamily="2" charset="2"/>
              <a:buChar char="ü"/>
            </a:pPr>
            <a:r>
              <a:rPr lang="en-US" altLang="zh-HK" sz="2000" dirty="0">
                <a:solidFill>
                  <a:srgbClr val="004D86"/>
                </a:solidFill>
                <a:latin typeface="Arial" panose="020B0604020202020204" pitchFamily="34" charset="0"/>
                <a:ea typeface="標楷體" panose="03000509000000000000" pitchFamily="65" charset="-120"/>
                <a:cs typeface="Arial" panose="020B0604020202020204" pitchFamily="34" charset="0"/>
              </a:rPr>
              <a:t>I pledge never to get involved in </a:t>
            </a:r>
            <a:r>
              <a:rPr lang="en-US" altLang="zh-HK" sz="2000" dirty="0" smtClean="0">
                <a:solidFill>
                  <a:srgbClr val="004D86"/>
                </a:solidFill>
                <a:latin typeface="Arial" panose="020B0604020202020204" pitchFamily="34" charset="0"/>
                <a:ea typeface="標楷體" panose="03000509000000000000" pitchFamily="65" charset="-120"/>
                <a:cs typeface="Arial" panose="020B0604020202020204" pitchFamily="34" charset="0"/>
              </a:rPr>
              <a:t>Internet </a:t>
            </a:r>
            <a:r>
              <a:rPr lang="en-US" altLang="zh-HK" sz="2000" dirty="0">
                <a:solidFill>
                  <a:srgbClr val="004D86"/>
                </a:solidFill>
                <a:latin typeface="Arial" panose="020B0604020202020204" pitchFamily="34" charset="0"/>
                <a:ea typeface="標楷體" panose="03000509000000000000" pitchFamily="65" charset="-120"/>
                <a:cs typeface="Arial" panose="020B0604020202020204" pitchFamily="34" charset="0"/>
              </a:rPr>
              <a:t>piracy activities;</a:t>
            </a:r>
          </a:p>
          <a:p>
            <a:pPr marL="342900" indent="-342900">
              <a:lnSpc>
                <a:spcPct val="150000"/>
              </a:lnSpc>
              <a:buFont typeface="Wingdings" panose="05000000000000000000" pitchFamily="2" charset="2"/>
              <a:buChar char="ü"/>
            </a:pPr>
            <a:r>
              <a:rPr lang="en-US" altLang="zh-HK" sz="2000" dirty="0">
                <a:solidFill>
                  <a:srgbClr val="004D86"/>
                </a:solidFill>
                <a:latin typeface="Arial" panose="020B0604020202020204" pitchFamily="34" charset="0"/>
                <a:ea typeface="標楷體" panose="03000509000000000000" pitchFamily="65" charset="-120"/>
                <a:cs typeface="Arial" panose="020B0604020202020204" pitchFamily="34" charset="0"/>
              </a:rPr>
              <a:t>I pledge never to purchase or use pirated and counterfeit goods;</a:t>
            </a:r>
          </a:p>
          <a:p>
            <a:pPr marL="342900" indent="-342900">
              <a:lnSpc>
                <a:spcPct val="150000"/>
              </a:lnSpc>
              <a:buFont typeface="Wingdings" panose="05000000000000000000" pitchFamily="2" charset="2"/>
              <a:buChar char="ü"/>
            </a:pPr>
            <a:r>
              <a:rPr lang="en-US" altLang="zh-HK" sz="2000" dirty="0">
                <a:solidFill>
                  <a:srgbClr val="004D86"/>
                </a:solidFill>
                <a:latin typeface="Arial" panose="020B0604020202020204" pitchFamily="34" charset="0"/>
                <a:ea typeface="標楷體" panose="03000509000000000000" pitchFamily="65" charset="-120"/>
                <a:cs typeface="Arial" panose="020B0604020202020204" pitchFamily="34" charset="0"/>
              </a:rPr>
              <a:t>I pledge to </a:t>
            </a:r>
            <a:r>
              <a:rPr lang="en-US" altLang="zh-HK" sz="2000" b="1" dirty="0">
                <a:solidFill>
                  <a:srgbClr val="004D86"/>
                </a:solidFill>
                <a:latin typeface="Arial" panose="020B0604020202020204" pitchFamily="34" charset="0"/>
                <a:ea typeface="標楷體" panose="03000509000000000000" pitchFamily="65" charset="-120"/>
                <a:cs typeface="Arial" panose="020B0604020202020204" pitchFamily="34" charset="0"/>
              </a:rPr>
              <a:t>respect the intellectual property rights of others </a:t>
            </a:r>
            <a:r>
              <a:rPr lang="en-US" altLang="zh-HK" sz="2000" dirty="0">
                <a:solidFill>
                  <a:srgbClr val="004D86"/>
                </a:solidFill>
                <a:latin typeface="Arial" panose="020B0604020202020204" pitchFamily="34" charset="0"/>
                <a:ea typeface="標楷體" panose="03000509000000000000" pitchFamily="65" charset="-120"/>
                <a:cs typeface="Arial" panose="020B0604020202020204" pitchFamily="34" charset="0"/>
              </a:rPr>
              <a:t>; and</a:t>
            </a:r>
          </a:p>
          <a:p>
            <a:pPr marL="342900" indent="-342900">
              <a:lnSpc>
                <a:spcPct val="150000"/>
              </a:lnSpc>
              <a:buFont typeface="Wingdings" panose="05000000000000000000" pitchFamily="2" charset="2"/>
              <a:buChar char="ü"/>
            </a:pPr>
            <a:r>
              <a:rPr lang="en-US" altLang="zh-HK" sz="2000" dirty="0">
                <a:solidFill>
                  <a:srgbClr val="004D86"/>
                </a:solidFill>
                <a:latin typeface="Arial" panose="020B0604020202020204" pitchFamily="34" charset="0"/>
                <a:ea typeface="標楷體" panose="03000509000000000000" pitchFamily="65" charset="-120"/>
                <a:cs typeface="Arial" panose="020B0604020202020204" pitchFamily="34" charset="0"/>
              </a:rPr>
              <a:t>I pledge to support and participate in anti-piracy and anti-counterfeiting activities.</a:t>
            </a:r>
            <a:endParaRPr lang="en-US" altLang="zh-TW" sz="2000" dirty="0">
              <a:solidFill>
                <a:srgbClr val="004D86"/>
              </a:solidFill>
              <a:latin typeface="Arial" panose="020B0604020202020204" pitchFamily="34" charset="0"/>
              <a:ea typeface="標楷體" panose="03000509000000000000" pitchFamily="65" charset="-120"/>
              <a:cs typeface="Arial" panose="020B0604020202020204" pitchFamily="34" charset="0"/>
            </a:endParaRPr>
          </a:p>
          <a:p>
            <a:pPr algn="r">
              <a:lnSpc>
                <a:spcPct val="150000"/>
              </a:lnSpc>
            </a:pPr>
            <a:r>
              <a:rPr lang="en-US" altLang="zh-TW" sz="1600" i="1" dirty="0" smtClean="0">
                <a:solidFill>
                  <a:srgbClr val="0070C0"/>
                </a:solidFill>
                <a:latin typeface="Arial" panose="020B0604020202020204" pitchFamily="34" charset="0"/>
                <a:ea typeface="標楷體" panose="03000509000000000000" pitchFamily="65" charset="-120"/>
                <a:cs typeface="Arial" panose="020B0604020202020204" pitchFamily="34" charset="0"/>
              </a:rPr>
              <a:t>Source: Intellectual Property Department</a:t>
            </a:r>
            <a:endParaRPr lang="zh-TW" altLang="en-US" sz="1600" i="1" dirty="0">
              <a:solidFill>
                <a:srgbClr val="0070C0"/>
              </a:solidFill>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507899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60"/>
            <a:ext cx="9436100" cy="7302499"/>
          </a:xfrm>
          <a:prstGeom prst="rect">
            <a:avLst/>
          </a:prstGeom>
        </p:spPr>
      </p:pic>
      <p:sp>
        <p:nvSpPr>
          <p:cNvPr id="8" name="矩形 8">
            <a:extLst>
              <a:ext uri="{FF2B5EF4-FFF2-40B4-BE49-F238E27FC236}">
                <a16:creationId xmlns:a16="http://schemas.microsoft.com/office/drawing/2014/main" id="{7A326B75-49B8-46C3-A5E7-A682F4B745CC}"/>
              </a:ext>
            </a:extLst>
          </p:cNvPr>
          <p:cNvSpPr/>
          <p:nvPr/>
        </p:nvSpPr>
        <p:spPr>
          <a:xfrm>
            <a:off x="4013201" y="6403784"/>
            <a:ext cx="5008690" cy="358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600"/>
              </a:spcAft>
            </a:pPr>
            <a:r>
              <a:rPr lang="zh-TW" altLang="en-US" sz="105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HK" sz="105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https</a:t>
            </a:r>
            <a:r>
              <a:rPr lang="en-US" altLang="zh-HK" sz="105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://www.freepik.com</a:t>
            </a:r>
            <a:endParaRPr lang="zh-HK" altLang="en-US" sz="105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5" name="表格 8">
            <a:extLst>
              <a:ext uri="{FF2B5EF4-FFF2-40B4-BE49-F238E27FC236}">
                <a16:creationId xmlns:a16="http://schemas.microsoft.com/office/drawing/2014/main" id="{212136E0-08E0-4418-88D5-5E76717EA7BB}"/>
              </a:ext>
            </a:extLst>
          </p:cNvPr>
          <p:cNvGraphicFramePr>
            <a:graphicFrameLocks noGrp="1"/>
          </p:cNvGraphicFramePr>
          <p:nvPr>
            <p:extLst>
              <p:ext uri="{D42A27DB-BD31-4B8C-83A1-F6EECF244321}">
                <p14:modId xmlns:p14="http://schemas.microsoft.com/office/powerpoint/2010/main" val="4109853276"/>
              </p:ext>
            </p:extLst>
          </p:nvPr>
        </p:nvGraphicFramePr>
        <p:xfrm>
          <a:off x="420561" y="1452725"/>
          <a:ext cx="8015202" cy="4870757"/>
        </p:xfrm>
        <a:graphic>
          <a:graphicData uri="http://schemas.openxmlformats.org/drawingml/2006/table">
            <a:tbl>
              <a:tblPr/>
              <a:tblGrid>
                <a:gridCol w="1776854">
                  <a:extLst>
                    <a:ext uri="{9D8B030D-6E8A-4147-A177-3AD203B41FA5}">
                      <a16:colId xmlns:a16="http://schemas.microsoft.com/office/drawing/2014/main" val="671913260"/>
                    </a:ext>
                  </a:extLst>
                </a:gridCol>
                <a:gridCol w="6238348">
                  <a:extLst>
                    <a:ext uri="{9D8B030D-6E8A-4147-A177-3AD203B41FA5}">
                      <a16:colId xmlns:a16="http://schemas.microsoft.com/office/drawing/2014/main" val="3911223499"/>
                    </a:ext>
                  </a:extLst>
                </a:gridCol>
              </a:tblGrid>
              <a:tr h="2218277">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altLang="zh-TW" sz="2500" b="0" kern="1200" spc="100" baseline="0" dirty="0" smtClean="0">
                          <a:solidFill>
                            <a:schemeClr val="accent1">
                              <a:lumMod val="40000"/>
                              <a:lumOff val="60000"/>
                            </a:schemeClr>
                          </a:solidFill>
                          <a:latin typeface="Times New Roman" panose="02020603050405020304" pitchFamily="18" charset="0"/>
                          <a:ea typeface="標楷體" panose="03000509000000000000" pitchFamily="65" charset="-120"/>
                          <a:cs typeface="Times New Roman" panose="02020603050405020304" pitchFamily="18" charset="0"/>
                        </a:rPr>
                        <a:t>Learning Objectives:</a:t>
                      </a:r>
                      <a:endParaRPr lang="zh-TW" altLang="en-US" sz="2500" b="0" kern="1200" spc="100" baseline="0" dirty="0" smtClean="0">
                        <a:solidFill>
                          <a:schemeClr val="accent1">
                            <a:lumMod val="40000"/>
                            <a:lumOff val="6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Bef>
                          <a:spcPts val="600"/>
                        </a:spcBef>
                        <a:spcAft>
                          <a:spcPts val="600"/>
                        </a:spcAft>
                      </a:pPr>
                      <a:endParaRPr lang="zh-TW" altLang="en-US" sz="2500" b="0" spc="100" baseline="0" dirty="0">
                        <a:solidFill>
                          <a:schemeClr val="accent1">
                            <a:lumMod val="40000"/>
                            <a:lumOff val="60000"/>
                          </a:schemeClr>
                        </a:solidFill>
                        <a:latin typeface="標楷體" panose="03000509000000000000" pitchFamily="65" charset="-120"/>
                        <a:ea typeface="標楷體" panose="03000509000000000000" pitchFamily="65" charset="-120"/>
                      </a:endParaRP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ts val="2200"/>
                        </a:lnSpc>
                        <a:spcBef>
                          <a:spcPts val="600"/>
                        </a:spcBef>
                        <a:spcAft>
                          <a:spcPts val="600"/>
                        </a:spcAft>
                        <a:buClrTx/>
                        <a:buSzTx/>
                        <a:buFontTx/>
                        <a:buNone/>
                        <a:tabLst/>
                        <a:defRPr/>
                      </a:pPr>
                      <a:r>
                        <a:rPr lang="en-US" altLang="zh-TW" sz="2500" b="0" kern="1200" spc="100" baseline="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Through watching a video, reading texts and group discussion, students:</a:t>
                      </a:r>
                    </a:p>
                    <a:p>
                      <a:pPr marL="342900" marR="0" lvl="0" indent="-342900" algn="l" defTabSz="685800" rtl="0" eaLnBrk="1" fontAlgn="auto" latinLnBrk="0" hangingPunct="1">
                        <a:lnSpc>
                          <a:spcPts val="2200"/>
                        </a:lnSpc>
                        <a:spcBef>
                          <a:spcPts val="600"/>
                        </a:spcBef>
                        <a:spcAft>
                          <a:spcPts val="600"/>
                        </a:spcAft>
                        <a:buClrTx/>
                        <a:buSzTx/>
                        <a:buFont typeface="Arial" panose="020B0604020202020204" pitchFamily="34" charset="0"/>
                        <a:buChar char="•"/>
                        <a:tabLst/>
                        <a:defRPr/>
                      </a:pPr>
                      <a:r>
                        <a:rPr lang="en-US" altLang="zh-TW" sz="2500" b="0" kern="1200" spc="100" baseline="0" dirty="0" smtClean="0">
                          <a:solidFill>
                            <a:srgbClr val="FFCCFF"/>
                          </a:solidFill>
                          <a:latin typeface="Times New Roman" panose="02020603050405020304" pitchFamily="18" charset="0"/>
                          <a:ea typeface="標楷體" panose="03000509000000000000" pitchFamily="65" charset="-120"/>
                          <a:cs typeface="Times New Roman" panose="02020603050405020304" pitchFamily="18" charset="0"/>
                        </a:rPr>
                        <a:t>reflect on the importance of protecting intellectual property rights </a:t>
                      </a:r>
                    </a:p>
                    <a:p>
                      <a:pPr marL="342900" marR="0" lvl="0" indent="-342900" algn="l" defTabSz="685800" rtl="0" eaLnBrk="1" fontAlgn="auto" latinLnBrk="0" hangingPunct="1">
                        <a:lnSpc>
                          <a:spcPts val="2200"/>
                        </a:lnSpc>
                        <a:spcBef>
                          <a:spcPts val="600"/>
                        </a:spcBef>
                        <a:spcAft>
                          <a:spcPts val="600"/>
                        </a:spcAft>
                        <a:buClrTx/>
                        <a:buSzTx/>
                        <a:buFont typeface="Arial" panose="020B0604020202020204" pitchFamily="34" charset="0"/>
                        <a:buChar char="•"/>
                        <a:tabLst/>
                        <a:defRPr/>
                      </a:pPr>
                      <a:r>
                        <a:rPr lang="en-US" altLang="zh-TW" sz="2500" b="0" kern="1200" spc="100" baseline="0" dirty="0" smtClean="0">
                          <a:solidFill>
                            <a:srgbClr val="FFCCFF"/>
                          </a:solidFill>
                          <a:latin typeface="Times New Roman" panose="02020603050405020304" pitchFamily="18" charset="0"/>
                          <a:ea typeface="標楷體" panose="03000509000000000000" pitchFamily="65" charset="-120"/>
                          <a:cs typeface="Times New Roman" panose="02020603050405020304" pitchFamily="18" charset="0"/>
                        </a:rPr>
                        <a:t>understand the need to respect copyright and abide by the relevant law</a:t>
                      </a: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304074"/>
                  </a:ext>
                </a:extLst>
              </a:tr>
              <a:tr h="1458044">
                <a:tc v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600"/>
                        </a:spcBef>
                        <a:spcAft>
                          <a:spcPts val="600"/>
                        </a:spcAft>
                        <a:buClrTx/>
                        <a:buSzTx/>
                        <a:buFontTx/>
                        <a:buNone/>
                        <a:tabLst/>
                        <a:defRPr/>
                      </a:pPr>
                      <a:endParaRPr lang="zh-TW" altLang="en-US" sz="2800" b="0" kern="1200" spc="100" baseline="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marR="0" lvl="0" indent="-342900" algn="l" defTabSz="685800" rtl="0" eaLnBrk="1" fontAlgn="auto" latinLnBrk="0" hangingPunct="1">
                        <a:lnSpc>
                          <a:spcPts val="2200"/>
                        </a:lnSpc>
                        <a:spcBef>
                          <a:spcPts val="600"/>
                        </a:spcBef>
                        <a:spcAft>
                          <a:spcPts val="600"/>
                        </a:spcAft>
                        <a:buClrTx/>
                        <a:buSzTx/>
                        <a:buFont typeface="Arial" panose="020B0604020202020204" pitchFamily="34" charset="0"/>
                        <a:buChar char="•"/>
                        <a:tabLst/>
                        <a:defRPr/>
                      </a:pPr>
                      <a:r>
                        <a:rPr lang="en-US" altLang="zh-TW" sz="2500" b="0" kern="1200" spc="100" baseline="0" dirty="0" smtClean="0">
                          <a:solidFill>
                            <a:srgbClr val="FFFF99"/>
                          </a:solidFill>
                          <a:latin typeface="Times New Roman" panose="02020603050405020304" pitchFamily="18" charset="0"/>
                          <a:ea typeface="標楷體" panose="03000509000000000000" pitchFamily="65" charset="-120"/>
                          <a:cs typeface="Times New Roman" panose="02020603050405020304" pitchFamily="18" charset="0"/>
                        </a:rPr>
                        <a:t>learn vocabulary related to intellectual property rights</a:t>
                      </a:r>
                    </a:p>
                    <a:p>
                      <a:pPr marL="342900" marR="0" lvl="0" indent="-342900" algn="l" defTabSz="685800" rtl="0" eaLnBrk="1" fontAlgn="auto" latinLnBrk="0" hangingPunct="1">
                        <a:lnSpc>
                          <a:spcPts val="2200"/>
                        </a:lnSpc>
                        <a:spcBef>
                          <a:spcPts val="600"/>
                        </a:spcBef>
                        <a:spcAft>
                          <a:spcPts val="600"/>
                        </a:spcAft>
                        <a:buClrTx/>
                        <a:buSzTx/>
                        <a:buFont typeface="Arial" panose="020B0604020202020204" pitchFamily="34" charset="0"/>
                        <a:buChar char="•"/>
                        <a:tabLst/>
                        <a:defRPr/>
                      </a:pPr>
                      <a:r>
                        <a:rPr lang="en-US" altLang="zh-TW" sz="2500" b="0" kern="1200" spc="100" baseline="0" smtClean="0">
                          <a:solidFill>
                            <a:srgbClr val="FFFF99"/>
                          </a:solidFill>
                          <a:latin typeface="Times New Roman" panose="02020603050405020304" pitchFamily="18" charset="0"/>
                          <a:ea typeface="標楷體" panose="03000509000000000000" pitchFamily="65" charset="-120"/>
                          <a:cs typeface="Times New Roman" panose="02020603050405020304" pitchFamily="18" charset="0"/>
                        </a:rPr>
                        <a:t>explore techniques used </a:t>
                      </a:r>
                      <a:r>
                        <a:rPr lang="en-US" altLang="zh-TW" sz="2500" b="0" kern="1200" spc="100" baseline="0" dirty="0" smtClean="0">
                          <a:solidFill>
                            <a:srgbClr val="FFFF99"/>
                          </a:solidFill>
                          <a:latin typeface="Times New Roman" panose="02020603050405020304" pitchFamily="18" charset="0"/>
                          <a:ea typeface="標楷體" panose="03000509000000000000" pitchFamily="65" charset="-120"/>
                          <a:cs typeface="Times New Roman" panose="02020603050405020304" pitchFamily="18" charset="0"/>
                        </a:rPr>
                        <a:t>to appeal to the </a:t>
                      </a:r>
                      <a:r>
                        <a:rPr lang="en-US" altLang="zh-TW" sz="2500" b="0" kern="1200" spc="100" baseline="0" smtClean="0">
                          <a:solidFill>
                            <a:srgbClr val="FFFF99"/>
                          </a:solidFill>
                          <a:latin typeface="Times New Roman" panose="02020603050405020304" pitchFamily="18" charset="0"/>
                          <a:ea typeface="標楷體" panose="03000509000000000000" pitchFamily="65" charset="-120"/>
                          <a:cs typeface="Times New Roman" panose="02020603050405020304" pitchFamily="18" charset="0"/>
                        </a:rPr>
                        <a:t>audience in </a:t>
                      </a:r>
                      <a:r>
                        <a:rPr lang="en-US" altLang="zh-TW" sz="2500" b="0" kern="1200" spc="100" baseline="0" dirty="0" smtClean="0">
                          <a:solidFill>
                            <a:srgbClr val="FFFF99"/>
                          </a:solidFill>
                          <a:latin typeface="Times New Roman" panose="02020603050405020304" pitchFamily="18" charset="0"/>
                          <a:ea typeface="標楷體" panose="03000509000000000000" pitchFamily="65" charset="-120"/>
                          <a:cs typeface="Times New Roman" panose="02020603050405020304" pitchFamily="18" charset="0"/>
                        </a:rPr>
                        <a:t>promotional texts</a:t>
                      </a:r>
                      <a:endParaRPr lang="en-US" altLang="zh-TW" sz="2500" b="0" kern="1200" spc="100" baseline="0" dirty="0">
                        <a:solidFill>
                          <a:srgbClr val="FFFF99"/>
                        </a:solidFill>
                        <a:latin typeface="Times New Roman" panose="02020603050405020304" pitchFamily="18" charset="0"/>
                        <a:ea typeface="標楷體" panose="03000509000000000000" pitchFamily="65" charset="-120"/>
                        <a:cs typeface="Times New Roman" panose="02020603050405020304" pitchFamily="18" charset="0"/>
                      </a:endParaRP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0042857"/>
                  </a:ext>
                </a:extLst>
              </a:tr>
              <a:tr h="116901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US" altLang="zh-TW" sz="2500" b="0" kern="1200" spc="100" baseline="0" dirty="0" smtClean="0">
                          <a:solidFill>
                            <a:schemeClr val="accent1">
                              <a:lumMod val="40000"/>
                              <a:lumOff val="60000"/>
                            </a:schemeClr>
                          </a:solidFill>
                          <a:latin typeface="Times New Roman" panose="02020603050405020304" pitchFamily="18" charset="0"/>
                          <a:ea typeface="標楷體" panose="03000509000000000000" pitchFamily="65" charset="-120"/>
                          <a:cs typeface="Times New Roman" panose="02020603050405020304" pitchFamily="18" charset="0"/>
                        </a:rPr>
                        <a:t>Values and attitudes covered:</a:t>
                      </a:r>
                      <a:endParaRPr lang="zh-TW" altLang="en-US" sz="2500" b="0" kern="1200" spc="100" baseline="0" dirty="0">
                        <a:solidFill>
                          <a:schemeClr val="accent1">
                            <a:lumMod val="40000"/>
                            <a:lumOff val="60000"/>
                          </a:schemeClr>
                        </a:solidFill>
                        <a:latin typeface="Times New Roman" panose="02020603050405020304" pitchFamily="18" charset="0"/>
                        <a:ea typeface="標楷體" panose="03000509000000000000" pitchFamily="65" charset="-120"/>
                        <a:cs typeface="Times New Roman" panose="02020603050405020304" pitchFamily="18" charset="0"/>
                      </a:endParaRP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US" altLang="zh-TW" sz="2500" b="0" kern="1200" spc="100" baseline="0" dirty="0" smtClean="0">
                          <a:solidFill>
                            <a:srgbClr val="FFC000"/>
                          </a:solidFill>
                          <a:latin typeface="Times New Roman" panose="02020603050405020304" pitchFamily="18" charset="0"/>
                          <a:ea typeface="標楷體" panose="03000509000000000000" pitchFamily="65" charset="-120"/>
                          <a:cs typeface="Times New Roman" panose="02020603050405020304" pitchFamily="18" charset="0"/>
                        </a:rPr>
                        <a:t>Respect for Others, Responsibility, Integrity, Law-abidingness</a:t>
                      </a:r>
                      <a:endParaRPr lang="zh-TW" altLang="zh-HK" sz="2500" b="0" kern="1200" spc="100" baseline="0" dirty="0">
                        <a:solidFill>
                          <a:srgbClr val="FFC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798219"/>
                  </a:ext>
                </a:extLst>
              </a:tr>
            </a:tbl>
          </a:graphicData>
        </a:graphic>
      </p:graphicFrame>
      <p:sp>
        <p:nvSpPr>
          <p:cNvPr id="6" name="標題 3">
            <a:extLst>
              <a:ext uri="{FF2B5EF4-FFF2-40B4-BE49-F238E27FC236}">
                <a16:creationId xmlns:a16="http://schemas.microsoft.com/office/drawing/2014/main" id="{AD14E6DB-5A14-4216-9D56-4BF132BC5328}"/>
              </a:ext>
            </a:extLst>
          </p:cNvPr>
          <p:cNvSpPr txBox="1">
            <a:spLocks/>
          </p:cNvSpPr>
          <p:nvPr/>
        </p:nvSpPr>
        <p:spPr>
          <a:xfrm>
            <a:off x="1160981" y="576777"/>
            <a:ext cx="6822040" cy="8098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800" b="1" dirty="0" smtClean="0">
                <a:solidFill>
                  <a:srgbClr val="0070C0"/>
                </a:solidFill>
                <a:latin typeface="微軟正黑體" panose="020B0604030504040204" pitchFamily="34" charset="-120"/>
                <a:ea typeface="微軟正黑體" panose="020B0604030504040204" pitchFamily="34" charset="-120"/>
              </a:rPr>
              <a:t>   </a:t>
            </a:r>
            <a:r>
              <a:rPr lang="en-US" altLang="zh-TW" sz="4800" b="1" u="sng" dirty="0" smtClean="0">
                <a:solidFill>
                  <a:schemeClr val="accent6">
                    <a:lumMod val="20000"/>
                    <a:lumOff val="80000"/>
                  </a:schemeClr>
                </a:solidFill>
                <a:latin typeface="微軟正黑體" panose="020B0604030504040204" pitchFamily="34" charset="-120"/>
                <a:ea typeface="微軟正黑體" panose="020B0604030504040204" pitchFamily="34" charset="-120"/>
              </a:rPr>
              <a:t>Activity Description</a:t>
            </a:r>
            <a:endParaRPr lang="zh-HK" altLang="en-US" sz="4800" b="1" u="sng" dirty="0">
              <a:solidFill>
                <a:schemeClr val="accent6">
                  <a:lumMod val="20000"/>
                  <a:lumOff val="8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26149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DB7DD32E-1852-469E-9994-ADE455F9FD65}"/>
              </a:ext>
            </a:extLst>
          </p:cNvPr>
          <p:cNvGraphicFramePr>
            <a:graphicFrameLocks noGrp="1"/>
          </p:cNvGraphicFramePr>
          <p:nvPr>
            <p:ph idx="1"/>
            <p:extLst>
              <p:ext uri="{D42A27DB-BD31-4B8C-83A1-F6EECF244321}">
                <p14:modId xmlns:p14="http://schemas.microsoft.com/office/powerpoint/2010/main" val="2850122614"/>
              </p:ext>
            </p:extLst>
          </p:nvPr>
        </p:nvGraphicFramePr>
        <p:xfrm>
          <a:off x="156278" y="1489753"/>
          <a:ext cx="8905527" cy="4829275"/>
        </p:xfrm>
        <a:graphic>
          <a:graphicData uri="http://schemas.openxmlformats.org/drawingml/2006/table">
            <a:tbl>
              <a:tblPr firstRow="1" bandRow="1">
                <a:tableStyleId>{5C22544A-7EE6-4342-B048-85BDC9FD1C3A}</a:tableStyleId>
              </a:tblPr>
              <a:tblGrid>
                <a:gridCol w="2668250">
                  <a:extLst>
                    <a:ext uri="{9D8B030D-6E8A-4147-A177-3AD203B41FA5}">
                      <a16:colId xmlns:a16="http://schemas.microsoft.com/office/drawing/2014/main" val="300080497"/>
                    </a:ext>
                  </a:extLst>
                </a:gridCol>
                <a:gridCol w="3251105">
                  <a:extLst>
                    <a:ext uri="{9D8B030D-6E8A-4147-A177-3AD203B41FA5}">
                      <a16:colId xmlns:a16="http://schemas.microsoft.com/office/drawing/2014/main" val="3000581470"/>
                    </a:ext>
                  </a:extLst>
                </a:gridCol>
                <a:gridCol w="2986172">
                  <a:extLst>
                    <a:ext uri="{9D8B030D-6E8A-4147-A177-3AD203B41FA5}">
                      <a16:colId xmlns:a16="http://schemas.microsoft.com/office/drawing/2014/main" val="1076557266"/>
                    </a:ext>
                  </a:extLst>
                </a:gridCol>
              </a:tblGrid>
              <a:tr h="1150962">
                <a:tc>
                  <a:txBody>
                    <a:bodyPr/>
                    <a:lstStyle/>
                    <a:p>
                      <a:pPr algn="ctr"/>
                      <a:r>
                        <a:rPr lang="en-US" altLang="zh-HK" sz="3200" b="0" dirty="0">
                          <a:solidFill>
                            <a:schemeClr val="tx1"/>
                          </a:solidFill>
                          <a:latin typeface="Arial" panose="020B0604020202020204" pitchFamily="34" charset="0"/>
                          <a:cs typeface="Arial" panose="020B0604020202020204" pitchFamily="34" charset="0"/>
                        </a:rPr>
                        <a:t>What do you</a:t>
                      </a:r>
                      <a:r>
                        <a:rPr lang="en-US" altLang="zh-HK" sz="3200" dirty="0">
                          <a:latin typeface="Arial" panose="020B0604020202020204" pitchFamily="34" charset="0"/>
                          <a:cs typeface="Arial" panose="020B0604020202020204" pitchFamily="34" charset="0"/>
                        </a:rPr>
                        <a:t> K</a:t>
                      </a:r>
                      <a:r>
                        <a:rPr lang="en-US" altLang="zh-HK" sz="3200" b="0" dirty="0">
                          <a:solidFill>
                            <a:schemeClr val="tx1"/>
                          </a:solidFill>
                          <a:latin typeface="Arial" panose="020B0604020202020204" pitchFamily="34" charset="0"/>
                          <a:cs typeface="Arial" panose="020B0604020202020204" pitchFamily="34" charset="0"/>
                        </a:rPr>
                        <a:t>now?</a:t>
                      </a:r>
                      <a:endParaRPr lang="zh-HK" altLang="en-US" sz="3200" b="0" dirty="0">
                        <a:solidFill>
                          <a:schemeClr val="tx1"/>
                        </a:solidFill>
                        <a:latin typeface="Arial" panose="020B0604020202020204" pitchFamily="34" charset="0"/>
                        <a:cs typeface="Arial" panose="020B0604020202020204" pitchFamily="34" charset="0"/>
                      </a:endParaRPr>
                    </a:p>
                  </a:txBody>
                  <a:tcPr marL="100584" marR="100584"/>
                </a:tc>
                <a:tc>
                  <a:txBody>
                    <a:bodyPr/>
                    <a:lstStyle/>
                    <a:p>
                      <a:pPr algn="ctr"/>
                      <a:r>
                        <a:rPr lang="en-US" altLang="zh-HK" sz="3200" b="0" kern="1200" dirty="0">
                          <a:solidFill>
                            <a:schemeClr val="tx1"/>
                          </a:solidFill>
                          <a:latin typeface="Arial" panose="020B0604020202020204" pitchFamily="34" charset="0"/>
                          <a:ea typeface="+mn-ea"/>
                          <a:cs typeface="Arial" panose="020B0604020202020204" pitchFamily="34" charset="0"/>
                        </a:rPr>
                        <a:t>What do you </a:t>
                      </a:r>
                    </a:p>
                    <a:p>
                      <a:pPr algn="ctr"/>
                      <a:r>
                        <a:rPr lang="en-US" altLang="zh-HK" sz="3200" b="1" kern="1200" dirty="0">
                          <a:solidFill>
                            <a:schemeClr val="lt1"/>
                          </a:solidFill>
                          <a:latin typeface="Arial" panose="020B0604020202020204" pitchFamily="34" charset="0"/>
                          <a:ea typeface="+mn-ea"/>
                          <a:cs typeface="Arial" panose="020B0604020202020204" pitchFamily="34" charset="0"/>
                        </a:rPr>
                        <a:t>W</a:t>
                      </a:r>
                      <a:r>
                        <a:rPr lang="en-US" altLang="zh-HK" sz="3200" b="0" kern="1200" dirty="0">
                          <a:solidFill>
                            <a:schemeClr val="tx1"/>
                          </a:solidFill>
                          <a:latin typeface="Arial" panose="020B0604020202020204" pitchFamily="34" charset="0"/>
                          <a:ea typeface="+mn-ea"/>
                          <a:cs typeface="Arial" panose="020B0604020202020204" pitchFamily="34" charset="0"/>
                        </a:rPr>
                        <a:t>ant to Know?</a:t>
                      </a:r>
                      <a:endParaRPr lang="zh-HK" altLang="en-US" sz="3200" dirty="0">
                        <a:latin typeface="Arial" panose="020B0604020202020204" pitchFamily="34" charset="0"/>
                        <a:cs typeface="Arial" panose="020B0604020202020204" pitchFamily="34" charset="0"/>
                      </a:endParaRPr>
                    </a:p>
                  </a:txBody>
                  <a:tcPr marL="100584" marR="100584">
                    <a:solidFill>
                      <a:schemeClr val="bg1">
                        <a:lumMod val="75000"/>
                      </a:schemeClr>
                    </a:solidFill>
                  </a:tcPr>
                </a:tc>
                <a:tc>
                  <a:txBody>
                    <a:bodyPr/>
                    <a:lstStyle/>
                    <a:p>
                      <a:pPr algn="ctr"/>
                      <a:r>
                        <a:rPr lang="en-US" altLang="zh-HK" sz="3200" b="0" dirty="0">
                          <a:solidFill>
                            <a:schemeClr val="tx1"/>
                          </a:solidFill>
                          <a:latin typeface="Arial" panose="020B0604020202020204" pitchFamily="34" charset="0"/>
                          <a:cs typeface="Arial" panose="020B0604020202020204" pitchFamily="34" charset="0"/>
                        </a:rPr>
                        <a:t>What have you</a:t>
                      </a:r>
                      <a:r>
                        <a:rPr lang="en-US" altLang="zh-HK" sz="3200" dirty="0">
                          <a:latin typeface="Arial" panose="020B0604020202020204" pitchFamily="34" charset="0"/>
                          <a:cs typeface="Arial" panose="020B0604020202020204" pitchFamily="34" charset="0"/>
                        </a:rPr>
                        <a:t> </a:t>
                      </a:r>
                    </a:p>
                    <a:p>
                      <a:pPr algn="ctr"/>
                      <a:r>
                        <a:rPr lang="en-US" altLang="zh-HK" sz="3200" dirty="0">
                          <a:latin typeface="Arial" panose="020B0604020202020204" pitchFamily="34" charset="0"/>
                          <a:cs typeface="Arial" panose="020B0604020202020204" pitchFamily="34" charset="0"/>
                        </a:rPr>
                        <a:t>L</a:t>
                      </a:r>
                      <a:r>
                        <a:rPr lang="en-US" altLang="zh-HK" sz="3200" b="0" dirty="0">
                          <a:solidFill>
                            <a:schemeClr val="tx1"/>
                          </a:solidFill>
                          <a:latin typeface="Arial" panose="020B0604020202020204" pitchFamily="34" charset="0"/>
                          <a:cs typeface="Arial" panose="020B0604020202020204" pitchFamily="34" charset="0"/>
                        </a:rPr>
                        <a:t>earnt?</a:t>
                      </a:r>
                      <a:endParaRPr lang="zh-HK" altLang="en-US" sz="3200" b="0" dirty="0">
                        <a:solidFill>
                          <a:schemeClr val="tx1"/>
                        </a:solidFill>
                        <a:latin typeface="Arial" panose="020B0604020202020204" pitchFamily="34" charset="0"/>
                        <a:cs typeface="Arial" panose="020B0604020202020204" pitchFamily="34" charset="0"/>
                      </a:endParaRPr>
                    </a:p>
                  </a:txBody>
                  <a:tcPr marL="100584" marR="100584">
                    <a:solidFill>
                      <a:schemeClr val="bg1">
                        <a:lumMod val="75000"/>
                      </a:schemeClr>
                    </a:solidFill>
                  </a:tcPr>
                </a:tc>
                <a:extLst>
                  <a:ext uri="{0D108BD9-81ED-4DB2-BD59-A6C34878D82A}">
                    <a16:rowId xmlns:a16="http://schemas.microsoft.com/office/drawing/2014/main" val="945567536"/>
                  </a:ext>
                </a:extLst>
              </a:tr>
              <a:tr h="3678313">
                <a:tc>
                  <a:txBody>
                    <a:bodyPr/>
                    <a:lstStyle/>
                    <a:p>
                      <a:endParaRPr lang="en-US" altLang="zh-HK" sz="3200" dirty="0"/>
                    </a:p>
                    <a:p>
                      <a:endParaRPr lang="zh-HK" altLang="en-US" sz="3200" dirty="0"/>
                    </a:p>
                  </a:txBody>
                  <a:tcPr marL="100584" marR="100584"/>
                </a:tc>
                <a:tc>
                  <a:txBody>
                    <a:bodyPr/>
                    <a:lstStyle/>
                    <a:p>
                      <a:endParaRPr lang="zh-HK" altLang="en-US" sz="3200" dirty="0"/>
                    </a:p>
                  </a:txBody>
                  <a:tcPr marL="100584" marR="100584"/>
                </a:tc>
                <a:tc>
                  <a:txBody>
                    <a:bodyPr/>
                    <a:lstStyle/>
                    <a:p>
                      <a:endParaRPr lang="zh-HK" altLang="en-US" sz="3200" dirty="0"/>
                    </a:p>
                  </a:txBody>
                  <a:tcPr marL="100584" marR="100584"/>
                </a:tc>
                <a:extLst>
                  <a:ext uri="{0D108BD9-81ED-4DB2-BD59-A6C34878D82A}">
                    <a16:rowId xmlns:a16="http://schemas.microsoft.com/office/drawing/2014/main" val="2437416013"/>
                  </a:ext>
                </a:extLst>
              </a:tr>
            </a:tbl>
          </a:graphicData>
        </a:graphic>
      </p:graphicFrame>
      <p:pic>
        <p:nvPicPr>
          <p:cNvPr id="5" name="圖片 4"/>
          <p:cNvPicPr>
            <a:picLocks noChangeAspect="1"/>
          </p:cNvPicPr>
          <p:nvPr/>
        </p:nvPicPr>
        <p:blipFill>
          <a:blip r:embed="rId3">
            <a:duotone>
              <a:prstClr val="black"/>
              <a:schemeClr val="accent3">
                <a:tint val="45000"/>
                <a:satMod val="400000"/>
              </a:schemeClr>
            </a:duotone>
          </a:blip>
          <a:stretch>
            <a:fillRect/>
          </a:stretch>
        </p:blipFill>
        <p:spPr>
          <a:xfrm>
            <a:off x="46873" y="2438879"/>
            <a:ext cx="536732" cy="557587"/>
          </a:xfrm>
          <a:prstGeom prst="rect">
            <a:avLst/>
          </a:prstGeom>
        </p:spPr>
      </p:pic>
      <p:sp>
        <p:nvSpPr>
          <p:cNvPr id="7" name="標題 1"/>
          <p:cNvSpPr txBox="1">
            <a:spLocks/>
          </p:cNvSpPr>
          <p:nvPr/>
        </p:nvSpPr>
        <p:spPr>
          <a:xfrm>
            <a:off x="315239" y="485383"/>
            <a:ext cx="8416808" cy="683920"/>
          </a:xfrm>
          <a:prstGeom prst="rect">
            <a:avLst/>
          </a:prstGeom>
          <a:solidFill>
            <a:srgbClr val="C2F9FC"/>
          </a:solidFill>
          <a:ln>
            <a:solidFill>
              <a:srgbClr val="00B0F0"/>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smtClean="0">
                <a:solidFill>
                  <a:srgbClr val="0070C0"/>
                </a:solidFill>
                <a:latin typeface="+mn-lt"/>
              </a:rPr>
              <a:t>How much do you know about copyright?</a:t>
            </a:r>
            <a:endParaRPr lang="en-US" sz="3200" b="1" dirty="0">
              <a:solidFill>
                <a:srgbClr val="0070C0"/>
              </a:solidFill>
              <a:latin typeface="+mn-lt"/>
            </a:endParaRPr>
          </a:p>
        </p:txBody>
      </p:sp>
      <p:sp>
        <p:nvSpPr>
          <p:cNvPr id="2" name="標題 1"/>
          <p:cNvSpPr>
            <a:spLocks noGrp="1"/>
          </p:cNvSpPr>
          <p:nvPr>
            <p:ph type="title"/>
          </p:nvPr>
        </p:nvSpPr>
        <p:spPr/>
        <p:txBody>
          <a:bodyPr/>
          <a:lstStyle/>
          <a:p>
            <a:endParaRPr lang="zh-HK" altLang="en-US"/>
          </a:p>
        </p:txBody>
      </p:sp>
    </p:spTree>
    <p:extLst>
      <p:ext uri="{BB962C8B-B14F-4D97-AF65-F5344CB8AC3E}">
        <p14:creationId xmlns:p14="http://schemas.microsoft.com/office/powerpoint/2010/main" val="132996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a:extLst>
              <a:ext uri="{FF2B5EF4-FFF2-40B4-BE49-F238E27FC236}">
                <a16:creationId xmlns:a16="http://schemas.microsoft.com/office/drawing/2014/main" id="{03F7B429-FA11-4A9D-AE35-D26C81166FAC}"/>
              </a:ext>
            </a:extLst>
          </p:cNvPr>
          <p:cNvSpPr txBox="1">
            <a:spLocks noChangeArrowheads="1"/>
          </p:cNvSpPr>
          <p:nvPr/>
        </p:nvSpPr>
        <p:spPr bwMode="auto">
          <a:xfrm>
            <a:off x="7454785" y="5491286"/>
            <a:ext cx="13501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HK" sz="1050" dirty="0" err="1"/>
              <a:t>Image:Freepik.com</a:t>
            </a:r>
            <a:endParaRPr lang="zh-HK" altLang="en-US" sz="1050" dirty="0"/>
          </a:p>
        </p:txBody>
      </p:sp>
      <p:sp>
        <p:nvSpPr>
          <p:cNvPr id="7" name="文字方塊 6">
            <a:extLst>
              <a:ext uri="{FF2B5EF4-FFF2-40B4-BE49-F238E27FC236}">
                <a16:creationId xmlns:a16="http://schemas.microsoft.com/office/drawing/2014/main" id="{704694B4-AF3F-4229-BCA9-01081C33F012}"/>
              </a:ext>
            </a:extLst>
          </p:cNvPr>
          <p:cNvSpPr txBox="1"/>
          <p:nvPr/>
        </p:nvSpPr>
        <p:spPr>
          <a:xfrm>
            <a:off x="1546262" y="5460004"/>
            <a:ext cx="6298058" cy="1261884"/>
          </a:xfrm>
          <a:prstGeom prst="rect">
            <a:avLst/>
          </a:prstGeom>
          <a:noFill/>
        </p:spPr>
        <p:txBody>
          <a:bodyPr wrap="square" rtlCol="0">
            <a:spAutoFit/>
          </a:bodyPr>
          <a:lstStyle/>
          <a:p>
            <a:pPr algn="ctr"/>
            <a:r>
              <a:rPr lang="en-US" altLang="zh-TW" sz="2000" b="1" dirty="0" smtClean="0">
                <a:solidFill>
                  <a:srgbClr val="0070C0"/>
                </a:solidFill>
                <a:ea typeface="標楷體" panose="03000509000000000000" pitchFamily="65" charset="-120"/>
              </a:rPr>
              <a:t>Support Creativity  Respect Copyright</a:t>
            </a:r>
          </a:p>
          <a:p>
            <a:endParaRPr lang="en-US" altLang="zh-TW" sz="800" dirty="0" smtClean="0">
              <a:ea typeface="標楷體" panose="03000509000000000000" pitchFamily="65" charset="-120"/>
            </a:endParaRPr>
          </a:p>
          <a:p>
            <a:r>
              <a:rPr lang="en-US" altLang="zh-TW" sz="1600" dirty="0" smtClean="0">
                <a:ea typeface="標楷體" panose="03000509000000000000" pitchFamily="65" charset="-120"/>
              </a:rPr>
              <a:t>Source </a:t>
            </a:r>
            <a:r>
              <a:rPr lang="en-US" altLang="zh-TW" sz="1600" dirty="0">
                <a:ea typeface="標楷體" panose="03000509000000000000" pitchFamily="65" charset="-120"/>
              </a:rPr>
              <a:t>of the </a:t>
            </a:r>
            <a:r>
              <a:rPr lang="en-US" altLang="zh-TW" sz="1600" dirty="0" smtClean="0">
                <a:ea typeface="標楷體" panose="03000509000000000000" pitchFamily="65" charset="-120"/>
              </a:rPr>
              <a:t>video</a:t>
            </a:r>
            <a:r>
              <a:rPr lang="en-US" altLang="zh-TW" sz="1600" dirty="0">
                <a:ea typeface="標楷體" panose="03000509000000000000" pitchFamily="65" charset="-120"/>
              </a:rPr>
              <a:t>: </a:t>
            </a:r>
            <a:endParaRPr lang="en-US" altLang="zh-TW" sz="1600" dirty="0" smtClean="0">
              <a:ea typeface="標楷體" panose="03000509000000000000" pitchFamily="65" charset="-120"/>
            </a:endParaRPr>
          </a:p>
          <a:p>
            <a:r>
              <a:rPr lang="en-US" altLang="zh-TW" sz="1600" dirty="0" smtClean="0">
                <a:ea typeface="標楷體" panose="03000509000000000000" pitchFamily="65" charset="-120"/>
                <a:hlinkClick r:id="rId3"/>
              </a:rPr>
              <a:t>https</a:t>
            </a:r>
            <a:r>
              <a:rPr lang="en-US" altLang="zh-TW" sz="1600" dirty="0">
                <a:ea typeface="標楷體" panose="03000509000000000000" pitchFamily="65" charset="-120"/>
                <a:hlinkClick r:id="rId3"/>
              </a:rPr>
              <a:t>://</a:t>
            </a:r>
            <a:r>
              <a:rPr lang="en-US" altLang="zh-TW" sz="1600" dirty="0" smtClean="0">
                <a:ea typeface="標楷體" panose="03000509000000000000" pitchFamily="65" charset="-120"/>
                <a:hlinkClick r:id="rId3"/>
              </a:rPr>
              <a:t>www.ipd.gov.hk/chi/promotion_edu/pevideos.htm</a:t>
            </a:r>
            <a:endParaRPr lang="en-US" altLang="zh-TW" sz="1600" dirty="0" smtClean="0">
              <a:ea typeface="標楷體" panose="03000509000000000000" pitchFamily="65" charset="-120"/>
            </a:endParaRPr>
          </a:p>
          <a:p>
            <a:r>
              <a:rPr lang="en-US" altLang="zh-TW" sz="1600" dirty="0" smtClean="0">
                <a:ea typeface="標楷體" panose="03000509000000000000" pitchFamily="65" charset="-120"/>
                <a:hlinkClick r:id="rId4"/>
              </a:rPr>
              <a:t>https</a:t>
            </a:r>
            <a:r>
              <a:rPr lang="en-US" altLang="zh-TW" sz="1600" dirty="0">
                <a:ea typeface="標楷體" panose="03000509000000000000" pitchFamily="65" charset="-120"/>
                <a:hlinkClick r:id="rId4"/>
              </a:rPr>
              <a:t>://www.youtube.com/watch?v=-</a:t>
            </a:r>
            <a:r>
              <a:rPr lang="en-US" altLang="zh-TW" sz="1600" dirty="0" smtClean="0">
                <a:ea typeface="標楷體" panose="03000509000000000000" pitchFamily="65" charset="-120"/>
                <a:hlinkClick r:id="rId4"/>
              </a:rPr>
              <a:t>pSqKtZUWls</a:t>
            </a:r>
            <a:endParaRPr lang="zh-HK" altLang="en-US" sz="1600" dirty="0"/>
          </a:p>
        </p:txBody>
      </p:sp>
      <p:pic>
        <p:nvPicPr>
          <p:cNvPr id="9"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627" y="1350802"/>
            <a:ext cx="8219328" cy="4042671"/>
          </a:xfrm>
          <a:prstGeom prst="rect">
            <a:avLst/>
          </a:prstGeom>
        </p:spPr>
      </p:pic>
      <p:pic>
        <p:nvPicPr>
          <p:cNvPr id="6" name="圖片 5"/>
          <p:cNvPicPr>
            <a:picLocks noChangeAspect="1"/>
          </p:cNvPicPr>
          <p:nvPr/>
        </p:nvPicPr>
        <p:blipFill>
          <a:blip r:embed="rId6"/>
          <a:stretch>
            <a:fillRect/>
          </a:stretch>
        </p:blipFill>
        <p:spPr>
          <a:xfrm>
            <a:off x="1546262" y="1553348"/>
            <a:ext cx="6298058" cy="3425574"/>
          </a:xfrm>
          <a:prstGeom prst="rect">
            <a:avLst/>
          </a:prstGeom>
        </p:spPr>
      </p:pic>
      <p:sp>
        <p:nvSpPr>
          <p:cNvPr id="11" name="標題 3">
            <a:extLst>
              <a:ext uri="{FF2B5EF4-FFF2-40B4-BE49-F238E27FC236}">
                <a16:creationId xmlns:a16="http://schemas.microsoft.com/office/drawing/2014/main" id="{AD14E6DB-5A14-4216-9D56-4BF132BC5328}"/>
              </a:ext>
            </a:extLst>
          </p:cNvPr>
          <p:cNvSpPr txBox="1">
            <a:spLocks/>
          </p:cNvSpPr>
          <p:nvPr/>
        </p:nvSpPr>
        <p:spPr>
          <a:xfrm>
            <a:off x="493295" y="374116"/>
            <a:ext cx="8157411" cy="736079"/>
          </a:xfrm>
          <a:prstGeom prst="rect">
            <a:avLst/>
          </a:prstGeom>
          <a:solidFill>
            <a:schemeClr val="bg2"/>
          </a:solidFill>
          <a:ln>
            <a:solidFill>
              <a:schemeClr val="bg1">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dirty="0" smtClean="0">
                <a:solidFill>
                  <a:schemeClr val="bg1">
                    <a:lumMod val="50000"/>
                  </a:schemeClr>
                </a:solidFill>
                <a:latin typeface="微軟正黑體" panose="020B0604030504040204" pitchFamily="34" charset="-120"/>
                <a:ea typeface="微軟正黑體" panose="020B0604030504040204" pitchFamily="34" charset="-120"/>
              </a:rPr>
              <a:t>Video Watching</a:t>
            </a:r>
            <a:endParaRPr lang="zh-HK" altLang="en-US" sz="4000" b="1" dirty="0">
              <a:solidFill>
                <a:schemeClr val="bg1">
                  <a:lumMod val="5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43266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9597" y="109842"/>
            <a:ext cx="8270696" cy="791170"/>
          </a:xfrm>
          <a:solidFill>
            <a:schemeClr val="accent2">
              <a:lumMod val="20000"/>
              <a:lumOff val="80000"/>
            </a:schemeClr>
          </a:solidFill>
          <a:ln>
            <a:solidFill>
              <a:schemeClr val="accent2"/>
            </a:solidFill>
          </a:ln>
        </p:spPr>
        <p:txBody>
          <a:bodyPr>
            <a:normAutofit/>
          </a:bodyPr>
          <a:lstStyle/>
          <a:p>
            <a:pPr algn="ctr"/>
            <a:r>
              <a:rPr lang="en-US" sz="3200" b="1" dirty="0" smtClean="0">
                <a:solidFill>
                  <a:schemeClr val="accent4">
                    <a:lumMod val="50000"/>
                  </a:schemeClr>
                </a:solidFill>
                <a:latin typeface="+mn-lt"/>
              </a:rPr>
              <a:t>Discussion</a:t>
            </a:r>
            <a:endParaRPr lang="en-US" sz="3200" b="1" dirty="0">
              <a:solidFill>
                <a:schemeClr val="accent4">
                  <a:lumMod val="50000"/>
                </a:schemeClr>
              </a:solidFill>
              <a:latin typeface="+mn-lt"/>
            </a:endParaRPr>
          </a:p>
        </p:txBody>
      </p:sp>
      <p:sp>
        <p:nvSpPr>
          <p:cNvPr id="8" name="標題 1"/>
          <p:cNvSpPr txBox="1">
            <a:spLocks/>
          </p:cNvSpPr>
          <p:nvPr/>
        </p:nvSpPr>
        <p:spPr>
          <a:xfrm>
            <a:off x="359597" y="901011"/>
            <a:ext cx="8270696" cy="1037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accent6">
                    <a:lumMod val="50000"/>
                  </a:schemeClr>
                </a:solidFill>
                <a:latin typeface="Times New Roman" panose="02020603050405020304" pitchFamily="18" charset="0"/>
                <a:cs typeface="Times New Roman" panose="02020603050405020304" pitchFamily="18" charset="0"/>
              </a:rPr>
              <a:t>The following three questions are asked in the video:</a:t>
            </a:r>
          </a:p>
          <a:p>
            <a:endParaRPr lang="en-US" sz="2800" b="1" dirty="0">
              <a:solidFill>
                <a:schemeClr val="accent6">
                  <a:lumMod val="50000"/>
                </a:schemeClr>
              </a:solidFill>
              <a:latin typeface="+mn-lt"/>
            </a:endParaRPr>
          </a:p>
        </p:txBody>
      </p:sp>
      <p:sp>
        <p:nvSpPr>
          <p:cNvPr id="9" name="弧形 8"/>
          <p:cNvSpPr/>
          <p:nvPr/>
        </p:nvSpPr>
        <p:spPr>
          <a:xfrm>
            <a:off x="4494945" y="2095928"/>
            <a:ext cx="45719" cy="58562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矩形圖說文字 9"/>
          <p:cNvSpPr/>
          <p:nvPr/>
        </p:nvSpPr>
        <p:spPr>
          <a:xfrm>
            <a:off x="457201" y="1617637"/>
            <a:ext cx="2671281" cy="1562873"/>
          </a:xfrm>
          <a:prstGeom prst="wedgeRectCallout">
            <a:avLst>
              <a:gd name="adj1" fmla="val 45475"/>
              <a:gd name="adj2" fmla="val 6916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When you’re enjoying their </a:t>
            </a:r>
            <a:r>
              <a:rPr lang="en-US" sz="2000" dirty="0" smtClean="0"/>
              <a:t>works, have </a:t>
            </a:r>
            <a:r>
              <a:rPr lang="en-US" sz="2000" dirty="0"/>
              <a:t>you ever thought about the creators’ efforts?</a:t>
            </a:r>
          </a:p>
          <a:p>
            <a:pPr algn="ctr"/>
            <a:r>
              <a:rPr lang="en-US" sz="2000" b="1" dirty="0" smtClean="0"/>
              <a:t> </a:t>
            </a:r>
            <a:endParaRPr lang="en-US" sz="2000" b="1" dirty="0"/>
          </a:p>
        </p:txBody>
      </p:sp>
      <p:sp>
        <p:nvSpPr>
          <p:cNvPr id="11" name="橢圓形圖說文字 10"/>
          <p:cNvSpPr/>
          <p:nvPr/>
        </p:nvSpPr>
        <p:spPr>
          <a:xfrm>
            <a:off x="3226085" y="1545246"/>
            <a:ext cx="2857822" cy="185957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r>
              <a:rPr lang="en-US" sz="2000" dirty="0" smtClean="0"/>
              <a:t>When </a:t>
            </a:r>
            <a:r>
              <a:rPr lang="en-US" sz="2000" dirty="0"/>
              <a:t>you appreciate their </a:t>
            </a:r>
            <a:r>
              <a:rPr lang="en-US" sz="2000" dirty="0" smtClean="0"/>
              <a:t>creativity, have </a:t>
            </a:r>
            <a:r>
              <a:rPr lang="en-US" sz="2000" dirty="0"/>
              <a:t>you ever shown respect to them?</a:t>
            </a:r>
          </a:p>
          <a:p>
            <a:pPr algn="ctr"/>
            <a:endParaRPr lang="en-US" dirty="0"/>
          </a:p>
        </p:txBody>
      </p:sp>
      <p:sp>
        <p:nvSpPr>
          <p:cNvPr id="12" name="圓角矩形圖說文字 11"/>
          <p:cNvSpPr/>
          <p:nvPr/>
        </p:nvSpPr>
        <p:spPr>
          <a:xfrm>
            <a:off x="6251022" y="1473284"/>
            <a:ext cx="2434976" cy="1948998"/>
          </a:xfrm>
          <a:prstGeom prst="wedgeRoundRectCallout">
            <a:avLst>
              <a:gd name="adj1" fmla="val -49103"/>
              <a:gd name="adj2" fmla="val 60714"/>
              <a:gd name="adj3" fmla="val 1666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When you applaud their work,</a:t>
            </a:r>
          </a:p>
          <a:p>
            <a:r>
              <a:rPr lang="en-US" sz="2000" dirty="0"/>
              <a:t>do you want their hard work to be rewarded?</a:t>
            </a:r>
          </a:p>
          <a:p>
            <a:pPr algn="ctr"/>
            <a:endParaRPr lang="en-US" dirty="0"/>
          </a:p>
        </p:txBody>
      </p:sp>
      <p:graphicFrame>
        <p:nvGraphicFramePr>
          <p:cNvPr id="14" name="內容版面配置區 13"/>
          <p:cNvGraphicFramePr>
            <a:graphicFrameLocks noGrp="1"/>
          </p:cNvGraphicFramePr>
          <p:nvPr>
            <p:ph idx="1"/>
            <p:extLst>
              <p:ext uri="{D42A27DB-BD31-4B8C-83A1-F6EECF244321}">
                <p14:modId xmlns:p14="http://schemas.microsoft.com/office/powerpoint/2010/main" val="2823189002"/>
              </p:ext>
            </p:extLst>
          </p:nvPr>
        </p:nvGraphicFramePr>
        <p:xfrm>
          <a:off x="359596" y="3864995"/>
          <a:ext cx="8527549" cy="2512060"/>
        </p:xfrm>
        <a:graphic>
          <a:graphicData uri="http://schemas.openxmlformats.org/drawingml/2006/table">
            <a:tbl>
              <a:tblPr firstRow="1" bandRow="1">
                <a:tableStyleId>{93296810-A885-4BE3-A3E7-6D5BEEA58F35}</a:tableStyleId>
              </a:tblPr>
              <a:tblGrid>
                <a:gridCol w="563467">
                  <a:extLst>
                    <a:ext uri="{9D8B030D-6E8A-4147-A177-3AD203B41FA5}">
                      <a16:colId xmlns:a16="http://schemas.microsoft.com/office/drawing/2014/main" val="1980343555"/>
                    </a:ext>
                  </a:extLst>
                </a:gridCol>
                <a:gridCol w="7964082">
                  <a:extLst>
                    <a:ext uri="{9D8B030D-6E8A-4147-A177-3AD203B41FA5}">
                      <a16:colId xmlns:a16="http://schemas.microsoft.com/office/drawing/2014/main" val="1243147099"/>
                    </a:ext>
                  </a:extLst>
                </a:gridCol>
              </a:tblGrid>
              <a:tr h="370840">
                <a:tc>
                  <a:txBody>
                    <a:bodyPr/>
                    <a:lstStyle/>
                    <a:p>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Discussion</a:t>
                      </a:r>
                      <a:r>
                        <a:rPr lang="en-US" sz="2000" baseline="0" dirty="0" smtClean="0">
                          <a:latin typeface="Arial" panose="020B0604020202020204" pitchFamily="34" charset="0"/>
                          <a:cs typeface="Arial" panose="020B0604020202020204" pitchFamily="34" charset="0"/>
                        </a:rPr>
                        <a:t> Questions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54583"/>
                  </a:ext>
                </a:extLst>
              </a:tr>
              <a:tr h="370840">
                <a:tc>
                  <a:txBody>
                    <a:bodyPr/>
                    <a:lstStyle/>
                    <a:p>
                      <a:pPr>
                        <a:lnSpc>
                          <a:spcPts val="2900"/>
                        </a:lnSpc>
                      </a:pPr>
                      <a:r>
                        <a:rPr lang="en-US" sz="2000" dirty="0" smtClean="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a:txBody>
                  <a:tcPr/>
                </a:tc>
                <a:tc>
                  <a:txBody>
                    <a:bodyPr/>
                    <a:lstStyle/>
                    <a:p>
                      <a:pPr>
                        <a:lnSpc>
                          <a:spcPts val="2900"/>
                        </a:lnSpc>
                      </a:pPr>
                      <a:r>
                        <a:rPr lang="en-US" sz="2000" dirty="0" smtClean="0">
                          <a:latin typeface="Arial" panose="020B0604020202020204" pitchFamily="34" charset="0"/>
                          <a:cs typeface="Arial" panose="020B0604020202020204" pitchFamily="34" charset="0"/>
                        </a:rPr>
                        <a:t>Wh</a:t>
                      </a:r>
                      <a:r>
                        <a:rPr lang="en-US" sz="2000" baseline="0" dirty="0" smtClean="0">
                          <a:latin typeface="Arial" panose="020B0604020202020204" pitchFamily="34" charset="0"/>
                          <a:cs typeface="Arial" panose="020B0604020202020204" pitchFamily="34" charset="0"/>
                        </a:rPr>
                        <a:t>y does the speaker ask these three questions in the video? </a:t>
                      </a:r>
                      <a:endParaRPr lang="en-US" sz="20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7520195"/>
                  </a:ext>
                </a:extLst>
              </a:tr>
              <a:tr h="370840">
                <a:tc>
                  <a:txBody>
                    <a:bodyPr/>
                    <a:lstStyle/>
                    <a:p>
                      <a:pPr>
                        <a:lnSpc>
                          <a:spcPts val="2900"/>
                        </a:lnSpc>
                      </a:pP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a:tc>
                <a:tc>
                  <a:txBody>
                    <a:bodyPr/>
                    <a:lstStyle/>
                    <a:p>
                      <a:pPr>
                        <a:lnSpc>
                          <a:spcPts val="2900"/>
                        </a:lnSpc>
                      </a:pPr>
                      <a:r>
                        <a:rPr lang="en-US" sz="2000" dirty="0" smtClean="0">
                          <a:latin typeface="Arial" panose="020B0604020202020204" pitchFamily="34" charset="0"/>
                          <a:cs typeface="Arial" panose="020B0604020202020204" pitchFamily="34" charset="0"/>
                        </a:rPr>
                        <a:t>What public</a:t>
                      </a:r>
                      <a:r>
                        <a:rPr lang="en-US" sz="2000" baseline="0" dirty="0" smtClean="0">
                          <a:latin typeface="Arial" panose="020B0604020202020204" pitchFamily="34" charset="0"/>
                          <a:cs typeface="Arial" panose="020B0604020202020204" pitchFamily="34" charset="0"/>
                        </a:rPr>
                        <a:t> speaking technique is used in the above? What effect is created?</a:t>
                      </a:r>
                      <a:endParaRPr lang="en-US" sz="20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71337760"/>
                  </a:ext>
                </a:extLst>
              </a:tr>
              <a:tr h="370840">
                <a:tc>
                  <a:txBody>
                    <a:bodyPr/>
                    <a:lstStyle/>
                    <a:p>
                      <a:pPr>
                        <a:lnSpc>
                          <a:spcPts val="2900"/>
                        </a:lnSpc>
                      </a:pP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a:tc>
                <a:tc>
                  <a:txBody>
                    <a:bodyPr/>
                    <a:lstStyle/>
                    <a:p>
                      <a:pPr>
                        <a:lnSpc>
                          <a:spcPts val="2900"/>
                        </a:lnSpc>
                      </a:pPr>
                      <a:r>
                        <a:rPr lang="en-US" sz="2000" dirty="0" smtClean="0">
                          <a:latin typeface="Arial" panose="020B0604020202020204" pitchFamily="34" charset="0"/>
                          <a:cs typeface="Arial" panose="020B0604020202020204" pitchFamily="34" charset="0"/>
                        </a:rPr>
                        <a:t>What are</a:t>
                      </a:r>
                      <a:r>
                        <a:rPr lang="en-US" sz="2000" baseline="0" dirty="0" smtClean="0">
                          <a:latin typeface="Arial" panose="020B0604020202020204" pitchFamily="34" charset="0"/>
                          <a:cs typeface="Arial" panose="020B0604020202020204" pitchFamily="34" charset="0"/>
                        </a:rPr>
                        <a:t> your answers to the three questions? Share your views and the reasons with your classmates.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85180061"/>
                  </a:ext>
                </a:extLst>
              </a:tr>
            </a:tbl>
          </a:graphicData>
        </a:graphic>
      </p:graphicFrame>
    </p:spTree>
    <p:extLst>
      <p:ext uri="{BB962C8B-B14F-4D97-AF65-F5344CB8AC3E}">
        <p14:creationId xmlns:p14="http://schemas.microsoft.com/office/powerpoint/2010/main" val="22814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33" y="1179095"/>
            <a:ext cx="8236570" cy="1055959"/>
          </a:xfrm>
        </p:spPr>
        <p:txBody>
          <a:bodyPr>
            <a:noAutofit/>
          </a:bodyPr>
          <a:lstStyle/>
          <a:p>
            <a:pPr>
              <a:lnSpc>
                <a:spcPts val="3360"/>
              </a:lnSpc>
              <a:spcBef>
                <a:spcPts val="600"/>
              </a:spcBef>
            </a:pPr>
            <a:r>
              <a:rPr lang="en-US" altLang="zh-TW" sz="2800" b="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If you were an artist, how would you feel when your work is copied by others?</a:t>
            </a:r>
            <a:endParaRPr lang="zh-HK" altLang="en-US" sz="2800"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7">
            <a:extLst>
              <a:ext uri="{FF2B5EF4-FFF2-40B4-BE49-F238E27FC236}">
                <a16:creationId xmlns:a16="http://schemas.microsoft.com/office/drawing/2014/main" id="{03F7B429-FA11-4A9D-AE35-D26C81166FAC}"/>
              </a:ext>
            </a:extLst>
          </p:cNvPr>
          <p:cNvSpPr txBox="1">
            <a:spLocks noChangeArrowheads="1"/>
          </p:cNvSpPr>
          <p:nvPr/>
        </p:nvSpPr>
        <p:spPr bwMode="auto">
          <a:xfrm>
            <a:off x="6945879" y="6372227"/>
            <a:ext cx="13501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HK" sz="1050" dirty="0" err="1"/>
              <a:t>Image:Freepik.com</a:t>
            </a:r>
            <a:endParaRPr lang="zh-HK" altLang="en-US" sz="105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9704" y="2442843"/>
            <a:ext cx="5924511" cy="2754378"/>
          </a:xfr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07505" y="2513137"/>
            <a:ext cx="3236495" cy="3058542"/>
          </a:xfrm>
          <a:prstGeom prst="rect">
            <a:avLst/>
          </a:prstGeom>
        </p:spPr>
      </p:pic>
      <p:sp>
        <p:nvSpPr>
          <p:cNvPr id="10" name="標題 1"/>
          <p:cNvSpPr txBox="1">
            <a:spLocks/>
          </p:cNvSpPr>
          <p:nvPr/>
        </p:nvSpPr>
        <p:spPr>
          <a:xfrm>
            <a:off x="359597" y="109842"/>
            <a:ext cx="8270696" cy="791170"/>
          </a:xfrm>
          <a:prstGeom prst="rect">
            <a:avLst/>
          </a:prstGeom>
          <a:solidFill>
            <a:srgbClr val="FFE1FF"/>
          </a:solidFill>
          <a:ln>
            <a:solidFill>
              <a:srgbClr val="FFCCFF"/>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9B20B0"/>
                </a:solidFill>
                <a:latin typeface="+mn-lt"/>
              </a:rPr>
              <a:t>Reflection</a:t>
            </a:r>
            <a:endParaRPr lang="en-US" sz="3200" b="1" dirty="0">
              <a:solidFill>
                <a:srgbClr val="9B20B0"/>
              </a:solidFill>
              <a:latin typeface="+mn-lt"/>
            </a:endParaRPr>
          </a:p>
        </p:txBody>
      </p:sp>
    </p:spTree>
    <p:extLst>
      <p:ext uri="{BB962C8B-B14F-4D97-AF65-F5344CB8AC3E}">
        <p14:creationId xmlns:p14="http://schemas.microsoft.com/office/powerpoint/2010/main" val="2900022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414370" y="637674"/>
            <a:ext cx="8270696" cy="1239252"/>
          </a:xfrm>
          <a:prstGeom prst="rect">
            <a:avLst/>
          </a:prstGeom>
          <a:solidFill>
            <a:srgbClr val="C2F9FC"/>
          </a:solidFill>
          <a:ln>
            <a:solidFill>
              <a:srgbClr val="00B0F0"/>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n-US" sz="4000" b="1" dirty="0" smtClean="0">
                <a:solidFill>
                  <a:srgbClr val="0070C0"/>
                </a:solidFill>
                <a:latin typeface="+mn-lt"/>
              </a:rPr>
              <a:t>Jigsaw Reading</a:t>
            </a:r>
            <a:endParaRPr lang="en-US" sz="4000" b="1" dirty="0">
              <a:solidFill>
                <a:srgbClr val="0070C0"/>
              </a:solidFill>
              <a:latin typeface="+mn-lt"/>
            </a:endParaRPr>
          </a:p>
        </p:txBody>
      </p:sp>
      <p:sp>
        <p:nvSpPr>
          <p:cNvPr id="10" name="文字方塊 9"/>
          <p:cNvSpPr txBox="1"/>
          <p:nvPr/>
        </p:nvSpPr>
        <p:spPr>
          <a:xfrm>
            <a:off x="422013" y="2210654"/>
            <a:ext cx="8263053" cy="3071290"/>
          </a:xfrm>
          <a:prstGeom prst="rect">
            <a:avLst/>
          </a:prstGeom>
          <a:solidFill>
            <a:schemeClr val="bg1">
              <a:lumMod val="85000"/>
            </a:schemeClr>
          </a:solidFill>
          <a:ln>
            <a:solidFill>
              <a:schemeClr val="bg1">
                <a:lumMod val="75000"/>
              </a:schemeClr>
            </a:solidFill>
          </a:ln>
        </p:spPr>
        <p:txBody>
          <a:bodyPr wrap="square" rtlCol="0">
            <a:spAutoFit/>
          </a:bodyPr>
          <a:lstStyle/>
          <a:p>
            <a:pPr algn="just">
              <a:lnSpc>
                <a:spcPct val="107000"/>
              </a:lnSpc>
              <a:spcAft>
                <a:spcPts val="800"/>
              </a:spcAft>
            </a:pPr>
            <a:endParaRPr lang="en-US" dirty="0" smtClean="0">
              <a:latin typeface="Calibri" panose="020F0502020204030204" pitchFamily="34" charset="0"/>
              <a:ea typeface="PMingLiU" panose="02020500000000000000" pitchFamily="18" charset="-120"/>
              <a:cs typeface="Times New Roman" panose="02020603050405020304" pitchFamily="18" charset="0"/>
            </a:endParaRPr>
          </a:p>
          <a:p>
            <a:pPr marL="342900" indent="-342900" algn="just">
              <a:lnSpc>
                <a:spcPct val="107000"/>
              </a:lnSpc>
              <a:spcAft>
                <a:spcPts val="800"/>
              </a:spcAft>
              <a:buFont typeface="+mj-lt"/>
              <a:buAutoNum type="arabicPeriod"/>
            </a:pPr>
            <a:r>
              <a:rPr lang="en-US" sz="2400" dirty="0" smtClean="0">
                <a:latin typeface="Calibri" panose="020F0502020204030204" pitchFamily="34" charset="0"/>
                <a:ea typeface="PMingLiU" panose="02020500000000000000" pitchFamily="18" charset="-120"/>
                <a:cs typeface="Times New Roman" panose="02020603050405020304" pitchFamily="18" charset="0"/>
              </a:rPr>
              <a:t>Students work in groups of four.</a:t>
            </a:r>
          </a:p>
          <a:p>
            <a:pPr marL="342900" indent="-342900" algn="just">
              <a:lnSpc>
                <a:spcPct val="107000"/>
              </a:lnSpc>
              <a:spcAft>
                <a:spcPts val="800"/>
              </a:spcAft>
              <a:buFont typeface="+mj-lt"/>
              <a:buAutoNum type="arabicPeriod"/>
            </a:pPr>
            <a:r>
              <a:rPr lang="en-US" sz="2400" dirty="0" smtClean="0">
                <a:latin typeface="Calibri" panose="020F0502020204030204" pitchFamily="34" charset="0"/>
                <a:ea typeface="PMingLiU" panose="02020500000000000000" pitchFamily="18" charset="-120"/>
                <a:cs typeface="Times New Roman" panose="02020603050405020304" pitchFamily="18" charset="0"/>
              </a:rPr>
              <a:t>Each student is assigned a reading text (i.e. Texts A / B / C </a:t>
            </a:r>
            <a:r>
              <a:rPr lang="en-US" altLang="zh-TW" sz="2400" dirty="0" smtClean="0">
                <a:latin typeface="Calibri" panose="020F0502020204030204" pitchFamily="34" charset="0"/>
                <a:ea typeface="PMingLiU" panose="02020500000000000000" pitchFamily="18" charset="-120"/>
                <a:cs typeface="Times New Roman" panose="02020603050405020304" pitchFamily="18" charset="0"/>
              </a:rPr>
              <a:t>/ D</a:t>
            </a:r>
            <a:r>
              <a:rPr lang="en-US" sz="2400" dirty="0" smtClean="0">
                <a:latin typeface="Calibri" panose="020F0502020204030204" pitchFamily="34" charset="0"/>
                <a:ea typeface="PMingLiU" panose="02020500000000000000" pitchFamily="18" charset="-120"/>
                <a:cs typeface="Times New Roman" panose="02020603050405020304" pitchFamily="18" charset="0"/>
              </a:rPr>
              <a:t>).</a:t>
            </a:r>
          </a:p>
          <a:p>
            <a:pPr marL="342900" indent="-342900" algn="just">
              <a:lnSpc>
                <a:spcPct val="107000"/>
              </a:lnSpc>
              <a:spcAft>
                <a:spcPts val="800"/>
              </a:spcAft>
              <a:buFont typeface="+mj-lt"/>
              <a:buAutoNum type="arabicPeriod"/>
            </a:pPr>
            <a:r>
              <a:rPr lang="en-US" sz="2400" dirty="0" smtClean="0">
                <a:latin typeface="Calibri" panose="020F0502020204030204" pitchFamily="34" charset="0"/>
                <a:ea typeface="PMingLiU" panose="02020500000000000000" pitchFamily="18" charset="-120"/>
                <a:cs typeface="Times New Roman" panose="02020603050405020304" pitchFamily="18" charset="0"/>
              </a:rPr>
              <a:t>Each student reads his/her assigned text and presents the key ideas to the other three students to share knowledge of copyrights.</a:t>
            </a:r>
          </a:p>
          <a:p>
            <a:pPr algn="just">
              <a:lnSpc>
                <a:spcPct val="107000"/>
              </a:lnSpc>
              <a:spcAft>
                <a:spcPts val="800"/>
              </a:spcAft>
            </a:pPr>
            <a:r>
              <a:rPr lang="en-US" dirty="0" smtClean="0">
                <a:latin typeface="Calibri" panose="020F0502020204030204" pitchFamily="34" charset="0"/>
                <a:ea typeface="PMingLiU" panose="02020500000000000000" pitchFamily="18" charset="-120"/>
                <a:cs typeface="Times New Roman" panose="02020603050405020304" pitchFamily="18" charset="0"/>
              </a:rPr>
              <a:t> </a:t>
            </a:r>
            <a:endParaRPr lang="en-US" dirty="0">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385401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013" y="6309083"/>
            <a:ext cx="8263053" cy="338554"/>
          </a:xfrm>
          <a:prstGeom prst="rect">
            <a:avLst/>
          </a:prstGeom>
          <a:noFill/>
        </p:spPr>
        <p:txBody>
          <a:bodyPr wrap="square" rtlCol="0">
            <a:spAutoFit/>
          </a:bodyPr>
          <a:lstStyle/>
          <a:p>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Adapted from</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 https</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://www.ipd.gov.hk/eng/pub_press/publications/hk.htm </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標題 1"/>
          <p:cNvSpPr txBox="1">
            <a:spLocks/>
          </p:cNvSpPr>
          <p:nvPr/>
        </p:nvSpPr>
        <p:spPr>
          <a:xfrm>
            <a:off x="414370" y="413028"/>
            <a:ext cx="8270696" cy="564640"/>
          </a:xfrm>
          <a:prstGeom prst="rect">
            <a:avLst/>
          </a:prstGeom>
          <a:solidFill>
            <a:srgbClr val="C2F9FC"/>
          </a:solidFill>
          <a:ln>
            <a:solidFill>
              <a:srgbClr val="00B0F0"/>
            </a:solidFill>
          </a:ln>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smtClean="0">
                <a:solidFill>
                  <a:srgbClr val="0070C0"/>
                </a:solidFill>
                <a:latin typeface="+mn-lt"/>
              </a:rPr>
              <a:t>Text A</a:t>
            </a:r>
            <a:endParaRPr lang="en-US" sz="3200" b="1" dirty="0">
              <a:solidFill>
                <a:srgbClr val="0070C0"/>
              </a:solidFill>
              <a:latin typeface="+mn-lt"/>
            </a:endParaRPr>
          </a:p>
        </p:txBody>
      </p:sp>
      <p:sp>
        <p:nvSpPr>
          <p:cNvPr id="10" name="文字方塊 9"/>
          <p:cNvSpPr txBox="1"/>
          <p:nvPr/>
        </p:nvSpPr>
        <p:spPr>
          <a:xfrm>
            <a:off x="414370" y="1089834"/>
            <a:ext cx="8263053" cy="5219249"/>
          </a:xfrm>
          <a:prstGeom prst="rect">
            <a:avLst/>
          </a:prstGeom>
          <a:solidFill>
            <a:schemeClr val="bg1">
              <a:lumMod val="95000"/>
            </a:schemeClr>
          </a:solidFill>
          <a:ln>
            <a:solidFill>
              <a:srgbClr val="0070C0"/>
            </a:solidFill>
          </a:ln>
        </p:spPr>
        <p:txBody>
          <a:bodyPr wrap="square" rtlCol="0">
            <a:spAutoFit/>
          </a:bodyPr>
          <a:lstStyle/>
          <a:p>
            <a:pPr algn="just">
              <a:lnSpc>
                <a:spcPct val="107000"/>
              </a:lnSpc>
              <a:spcAft>
                <a:spcPts val="800"/>
              </a:spcAft>
            </a:pPr>
            <a:r>
              <a:rPr lang="en-US" b="1" dirty="0">
                <a:latin typeface="Arial" panose="020B0604020202020204" pitchFamily="34" charset="0"/>
                <a:ea typeface="PMingLiU" panose="02020500000000000000" pitchFamily="18" charset="-120"/>
                <a:cs typeface="Arial" panose="020B0604020202020204" pitchFamily="34" charset="0"/>
              </a:rPr>
              <a:t>What is copyright?</a:t>
            </a:r>
            <a:endParaRPr lang="en-US" dirty="0">
              <a:latin typeface="Arial" panose="020B0604020202020204" pitchFamily="34" charset="0"/>
              <a:ea typeface="PMingLiU" panose="02020500000000000000" pitchFamily="18" charset="-120"/>
              <a:cs typeface="Arial" panose="020B0604020202020204" pitchFamily="34" charset="0"/>
            </a:endParaRPr>
          </a:p>
          <a:p>
            <a:pPr algn="just">
              <a:lnSpc>
                <a:spcPct val="107000"/>
              </a:lnSpc>
              <a:spcAft>
                <a:spcPts val="800"/>
              </a:spcAft>
            </a:pPr>
            <a:r>
              <a:rPr lang="en-US" dirty="0">
                <a:latin typeface="Arial" panose="020B0604020202020204" pitchFamily="34" charset="0"/>
                <a:ea typeface="PMingLiU" panose="02020500000000000000" pitchFamily="18" charset="-120"/>
                <a:cs typeface="Arial" panose="020B0604020202020204" pitchFamily="34" charset="0"/>
              </a:rPr>
              <a:t>Copyright is the right given to the owner of an original work. This right can subsist in literary works such as books and computer software, musical works such as musical compositions, dramatic works such as plays, artistic works such as drawings, paintings and sculptures, sound recordings, films, broadcasts, cable </a:t>
            </a:r>
            <a:r>
              <a:rPr lang="en-US" dirty="0" err="1">
                <a:latin typeface="Arial" panose="020B0604020202020204" pitchFamily="34" charset="0"/>
                <a:ea typeface="PMingLiU" panose="02020500000000000000" pitchFamily="18" charset="-120"/>
                <a:cs typeface="Arial" panose="020B0604020202020204" pitchFamily="34" charset="0"/>
              </a:rPr>
              <a:t>programmes</a:t>
            </a:r>
            <a:r>
              <a:rPr lang="en-US" dirty="0">
                <a:latin typeface="Arial" panose="020B0604020202020204" pitchFamily="34" charset="0"/>
                <a:ea typeface="PMingLiU" panose="02020500000000000000" pitchFamily="18" charset="-120"/>
                <a:cs typeface="Arial" panose="020B0604020202020204" pitchFamily="34" charset="0"/>
              </a:rPr>
              <a:t> and the typographical arrangement of published editions of literary, dramatic or musical works, as well as performers’ performances. Copyright works available on the Internet environment are also protected.</a:t>
            </a:r>
          </a:p>
          <a:p>
            <a:pPr algn="just">
              <a:lnSpc>
                <a:spcPct val="107000"/>
              </a:lnSpc>
              <a:spcAft>
                <a:spcPts val="800"/>
              </a:spcAft>
            </a:pPr>
            <a:r>
              <a:rPr lang="en-US" dirty="0">
                <a:latin typeface="Arial" panose="020B0604020202020204" pitchFamily="34" charset="0"/>
                <a:ea typeface="PMingLiU" panose="02020500000000000000" pitchFamily="18" charset="-120"/>
                <a:cs typeface="Arial" panose="020B0604020202020204" pitchFamily="34" charset="0"/>
              </a:rPr>
              <a:t>In fact, the subsistence of copyright does not require the work to have an aesthetic value nor to be very creative. It exists even in an item as simple as a photograph taken by an ordinary person in daily life.</a:t>
            </a:r>
          </a:p>
          <a:p>
            <a:pPr algn="just">
              <a:lnSpc>
                <a:spcPct val="107000"/>
              </a:lnSpc>
              <a:spcAft>
                <a:spcPts val="800"/>
              </a:spcAft>
            </a:pPr>
            <a:r>
              <a:rPr lang="en-US" dirty="0">
                <a:latin typeface="Arial" panose="020B0604020202020204" pitchFamily="34" charset="0"/>
                <a:ea typeface="PMingLiU" panose="02020500000000000000" pitchFamily="18" charset="-120"/>
                <a:cs typeface="Arial" panose="020B0604020202020204" pitchFamily="34" charset="0"/>
              </a:rPr>
              <a:t>Copyright is an automatic right. It arises when a work is created. Unlike other intellectual property rights such as patents, trademarks and industrial designs, it is not necessary to register in the Hong Kong SAR to get protection under the law of the Hong Kong SAR.</a:t>
            </a:r>
          </a:p>
        </p:txBody>
      </p:sp>
    </p:spTree>
    <p:extLst>
      <p:ext uri="{BB962C8B-B14F-4D97-AF65-F5344CB8AC3E}">
        <p14:creationId xmlns:p14="http://schemas.microsoft.com/office/powerpoint/2010/main" val="1004688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012" y="5898116"/>
            <a:ext cx="8263053" cy="338554"/>
          </a:xfrm>
          <a:prstGeom prst="rect">
            <a:avLst/>
          </a:prstGeom>
          <a:noFill/>
        </p:spPr>
        <p:txBody>
          <a:bodyPr wrap="square" rtlCol="0">
            <a:spAutoFit/>
          </a:bodyPr>
          <a:lstStyle/>
          <a:p>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Adapted from</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 https</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://www.ipd.gov.hk/eng/pub_press/publications/hk.htm </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標題 1"/>
          <p:cNvSpPr txBox="1">
            <a:spLocks/>
          </p:cNvSpPr>
          <p:nvPr/>
        </p:nvSpPr>
        <p:spPr>
          <a:xfrm>
            <a:off x="414369" y="485801"/>
            <a:ext cx="8270696" cy="564640"/>
          </a:xfrm>
          <a:prstGeom prst="rect">
            <a:avLst/>
          </a:prstGeom>
          <a:solidFill>
            <a:srgbClr val="C2F9FC"/>
          </a:solidFill>
          <a:ln>
            <a:solidFill>
              <a:srgbClr val="00B0F0"/>
            </a:solidFill>
          </a:ln>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smtClean="0">
                <a:solidFill>
                  <a:srgbClr val="0070C0"/>
                </a:solidFill>
                <a:latin typeface="+mn-lt"/>
              </a:rPr>
              <a:t>Text B</a:t>
            </a:r>
            <a:endParaRPr lang="en-US" sz="3200" b="1" dirty="0">
              <a:solidFill>
                <a:srgbClr val="0070C0"/>
              </a:solidFill>
              <a:latin typeface="+mn-lt"/>
            </a:endParaRPr>
          </a:p>
        </p:txBody>
      </p:sp>
      <p:sp>
        <p:nvSpPr>
          <p:cNvPr id="10" name="文字方塊 9"/>
          <p:cNvSpPr txBox="1"/>
          <p:nvPr/>
        </p:nvSpPr>
        <p:spPr>
          <a:xfrm>
            <a:off x="422012" y="1367961"/>
            <a:ext cx="8263053" cy="3693319"/>
          </a:xfrm>
          <a:prstGeom prst="rect">
            <a:avLst/>
          </a:prstGeom>
          <a:solidFill>
            <a:schemeClr val="bg1">
              <a:lumMod val="95000"/>
            </a:schemeClr>
          </a:solidFill>
          <a:ln>
            <a:solidFill>
              <a:srgbClr val="0070C0"/>
            </a:solidFill>
          </a:ln>
        </p:spPr>
        <p:txBody>
          <a:bodyPr wrap="square" rtlCol="0">
            <a:spAutoFit/>
          </a:bodyPr>
          <a:lstStyle/>
          <a:p>
            <a:pPr algn="just"/>
            <a:r>
              <a:rPr lang="en-US" b="1" dirty="0">
                <a:latin typeface="Arial" panose="020B0604020202020204" pitchFamily="34" charset="0"/>
                <a:cs typeface="Arial" panose="020B0604020202020204" pitchFamily="34" charset="0"/>
              </a:rPr>
              <a:t>Why is copyright protection important</a:t>
            </a:r>
            <a:r>
              <a:rPr lang="en-US" b="1" dirty="0" smtClean="0">
                <a:latin typeface="Arial" panose="020B0604020202020204" pitchFamily="34" charset="0"/>
                <a:cs typeface="Arial" panose="020B0604020202020204" pitchFamily="34" charset="0"/>
              </a:rPr>
              <a:t>?</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Copyright protects creativity. The efforts of writers, artists, designers, software programmers and other talents need to and should be protected so as to create an environment where creativity can flourish and hard work can be rewarded. In return, the public benefits from the creations. </a:t>
            </a:r>
            <a:endParaRPr lang="en-US"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Hong Kong is a creative place. Our film production, television production, sound recording production, publications, fashion, </a:t>
            </a:r>
            <a:r>
              <a:rPr lang="en-US" dirty="0" err="1">
                <a:latin typeface="Arial" panose="020B0604020202020204" pitchFamily="34" charset="0"/>
                <a:cs typeface="Arial" panose="020B0604020202020204" pitchFamily="34" charset="0"/>
              </a:rPr>
              <a:t>jewellery</a:t>
            </a:r>
            <a:r>
              <a:rPr lang="en-US" dirty="0">
                <a:latin typeface="Arial" panose="020B0604020202020204" pitchFamily="34" charset="0"/>
                <a:cs typeface="Arial" panose="020B0604020202020204" pitchFamily="34" charset="0"/>
              </a:rPr>
              <a:t> and graphical design are known world-wide and enjoy a ready market overseas. Hong Kong is also an international trading </a:t>
            </a:r>
            <a:r>
              <a:rPr lang="en-US" dirty="0" err="1">
                <a:latin typeface="Arial" panose="020B0604020202020204" pitchFamily="34" charset="0"/>
                <a:cs typeface="Arial" panose="020B0604020202020204" pitchFamily="34" charset="0"/>
              </a:rPr>
              <a:t>centre</a:t>
            </a:r>
            <a:r>
              <a:rPr lang="en-US" dirty="0">
                <a:latin typeface="Arial" panose="020B0604020202020204" pitchFamily="34" charset="0"/>
                <a:cs typeface="Arial" panose="020B0604020202020204" pitchFamily="34" charset="0"/>
              </a:rPr>
              <a:t>. We need to provide the necessary protection of intellectual property rights, including copyright, to our investors to assure them of a free and </a:t>
            </a:r>
            <a:r>
              <a:rPr lang="en-US">
                <a:latin typeface="Arial" panose="020B0604020202020204" pitchFamily="34" charset="0"/>
                <a:cs typeface="Arial" panose="020B0604020202020204" pitchFamily="34" charset="0"/>
              </a:rPr>
              <a:t>fair </a:t>
            </a:r>
            <a:r>
              <a:rPr lang="en-US" smtClean="0">
                <a:latin typeface="Arial" panose="020B0604020202020204" pitchFamily="34" charset="0"/>
                <a:cs typeface="Arial" panose="020B0604020202020204" pitchFamily="34" charset="0"/>
              </a:rPr>
              <a:t>environment to </a:t>
            </a:r>
            <a:r>
              <a:rPr lang="en-US" dirty="0">
                <a:latin typeface="Arial" panose="020B0604020202020204" pitchFamily="34" charset="0"/>
                <a:cs typeface="Arial" panose="020B0604020202020204" pitchFamily="34" charset="0"/>
              </a:rPr>
              <a:t>do business.</a:t>
            </a:r>
          </a:p>
        </p:txBody>
      </p:sp>
    </p:spTree>
    <p:extLst>
      <p:ext uri="{BB962C8B-B14F-4D97-AF65-F5344CB8AC3E}">
        <p14:creationId xmlns:p14="http://schemas.microsoft.com/office/powerpoint/2010/main" val="3540745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3244</TotalTime>
  <Words>1837</Words>
  <Application>Microsoft Office PowerPoint</Application>
  <PresentationFormat>On-screen Show (4:3)</PresentationFormat>
  <Paragraphs>164</Paragraphs>
  <Slides>14</Slides>
  <Notes>14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微軟正黑體</vt:lpstr>
      <vt:lpstr>PMingLiU</vt:lpstr>
      <vt:lpstr>PMingLiU</vt:lpstr>
      <vt:lpstr>標楷體</vt:lpstr>
      <vt:lpstr>Arial</vt:lpstr>
      <vt:lpstr>Arial Narrow</vt:lpstr>
      <vt:lpstr>Calibri</vt:lpstr>
      <vt:lpstr>Calibri Light</vt:lpstr>
      <vt:lpstr>Times New Roman</vt:lpstr>
      <vt:lpstr>Trebuchet MS</vt:lpstr>
      <vt:lpstr>Wingdings</vt:lpstr>
      <vt:lpstr>Wingdings 3</vt:lpstr>
      <vt:lpstr>Office 佈景主題</vt:lpstr>
      <vt:lpstr>多面向</vt:lpstr>
      <vt:lpstr>PowerPoint Presentation</vt:lpstr>
      <vt:lpstr>PowerPoint Presentation</vt:lpstr>
      <vt:lpstr>PowerPoint Presentation</vt:lpstr>
      <vt:lpstr>PowerPoint Presentation</vt:lpstr>
      <vt:lpstr>Discussion</vt:lpstr>
      <vt:lpstr>If you were an artist, how would you feel when your work is copied by others?</vt:lpstr>
      <vt:lpstr>PowerPoint Presentation</vt:lpstr>
      <vt:lpstr>PowerPoint Presentation</vt:lpstr>
      <vt:lpstr>PowerPoint Presentation</vt:lpstr>
      <vt:lpstr>PowerPoint Presentation</vt:lpstr>
      <vt:lpstr>PowerPoint Presentation</vt:lpstr>
      <vt:lpstr>Video Watching</vt:lpstr>
      <vt:lpstr>PowerPoint Presentation</vt:lpstr>
      <vt:lpstr> "I Pledge" Campaign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CHEUNG LUI</dc:creator>
  <cp:lastModifiedBy>HUNG, Ka-yui Iris</cp:lastModifiedBy>
  <cp:revision>237</cp:revision>
  <dcterms:created xsi:type="dcterms:W3CDTF">2021-01-22T07:23:22Z</dcterms:created>
  <dcterms:modified xsi:type="dcterms:W3CDTF">2023-04-14T10:17:32Z</dcterms:modified>
</cp:coreProperties>
</file>