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74" r:id="rId2"/>
    <p:sldId id="258" r:id="rId3"/>
    <p:sldId id="268" r:id="rId4"/>
    <p:sldId id="260" r:id="rId5"/>
    <p:sldId id="278" r:id="rId6"/>
    <p:sldId id="275" r:id="rId7"/>
    <p:sldId id="276" r:id="rId8"/>
    <p:sldId id="283" r:id="rId9"/>
    <p:sldId id="281" r:id="rId10"/>
    <p:sldId id="284" r:id="rId11"/>
    <p:sldId id="264" r:id="rId12"/>
    <p:sldId id="267" r:id="rId13"/>
    <p:sldId id="279" r:id="rId14"/>
    <p:sldId id="271" r:id="rId15"/>
    <p:sldId id="280" r:id="rId16"/>
    <p:sldId id="282" r:id="rId17"/>
    <p:sldId id="269"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740"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56634-9647-4EE9-9605-42F638652802}" type="doc">
      <dgm:prSet loTypeId="urn:microsoft.com/office/officeart/2005/8/layout/chart3" loCatId="relationship" qsTypeId="urn:microsoft.com/office/officeart/2005/8/quickstyle/simple1" qsCatId="simple" csTypeId="urn:microsoft.com/office/officeart/2005/8/colors/colorful5" csCatId="colorful" phldr="1"/>
      <dgm:spPr/>
    </dgm:pt>
    <dgm:pt modelId="{1B355C58-D478-4136-9BAF-181C194856F8}">
      <dgm:prSet phldrT="[Text]"/>
      <dgm:spPr>
        <a:solidFill>
          <a:schemeClr val="accent1">
            <a:lumMod val="50000"/>
          </a:schemeClr>
        </a:solidFill>
      </dgm:spPr>
      <dgm:t>
        <a:bodyPr/>
        <a:lstStyle/>
        <a:p>
          <a:r>
            <a:rPr lang="en-US" dirty="0" smtClean="0"/>
            <a:t> </a:t>
          </a:r>
          <a:endParaRPr lang="en-US" dirty="0"/>
        </a:p>
      </dgm:t>
    </dgm:pt>
    <dgm:pt modelId="{7012D6DB-7730-41C0-95E7-E675EFFFA2A1}" type="parTrans" cxnId="{92A8CD1E-CA5B-42C7-BFE8-0460E3F9C27F}">
      <dgm:prSet/>
      <dgm:spPr/>
      <dgm:t>
        <a:bodyPr/>
        <a:lstStyle/>
        <a:p>
          <a:endParaRPr lang="en-US"/>
        </a:p>
      </dgm:t>
    </dgm:pt>
    <dgm:pt modelId="{73F086C2-E93D-4FEA-AC54-5BA597A0B1A6}" type="sibTrans" cxnId="{92A8CD1E-CA5B-42C7-BFE8-0460E3F9C27F}">
      <dgm:prSet/>
      <dgm:spPr/>
      <dgm:t>
        <a:bodyPr/>
        <a:lstStyle/>
        <a:p>
          <a:endParaRPr lang="en-US"/>
        </a:p>
      </dgm:t>
    </dgm:pt>
    <dgm:pt modelId="{0AA051D3-24EE-4A5D-AB85-547FF15DCC20}">
      <dgm:prSet phldrT="[Text]"/>
      <dgm:spPr>
        <a:solidFill>
          <a:schemeClr val="accent1">
            <a:lumMod val="75000"/>
          </a:schemeClr>
        </a:solidFill>
      </dgm:spPr>
      <dgm:t>
        <a:bodyPr/>
        <a:lstStyle/>
        <a:p>
          <a:r>
            <a:rPr lang="en-US" dirty="0" smtClean="0"/>
            <a:t> </a:t>
          </a:r>
          <a:endParaRPr lang="en-US" dirty="0"/>
        </a:p>
      </dgm:t>
    </dgm:pt>
    <dgm:pt modelId="{32968757-8CE0-46C3-8B34-A46510AC4768}" type="parTrans" cxnId="{EFDA3DAB-4993-4512-9B9C-A32C17384038}">
      <dgm:prSet/>
      <dgm:spPr/>
      <dgm:t>
        <a:bodyPr/>
        <a:lstStyle/>
        <a:p>
          <a:endParaRPr lang="en-US"/>
        </a:p>
      </dgm:t>
    </dgm:pt>
    <dgm:pt modelId="{4B06C825-338C-406D-817B-37E2601F7B2F}" type="sibTrans" cxnId="{EFDA3DAB-4993-4512-9B9C-A32C17384038}">
      <dgm:prSet/>
      <dgm:spPr/>
      <dgm:t>
        <a:bodyPr/>
        <a:lstStyle/>
        <a:p>
          <a:endParaRPr lang="en-US"/>
        </a:p>
      </dgm:t>
    </dgm:pt>
    <dgm:pt modelId="{1D6D6E29-72A0-4B4C-8DE0-67DEF73D0746}" type="pres">
      <dgm:prSet presAssocID="{07E56634-9647-4EE9-9605-42F638652802}" presName="compositeShape" presStyleCnt="0">
        <dgm:presLayoutVars>
          <dgm:chMax val="7"/>
          <dgm:dir/>
          <dgm:resizeHandles val="exact"/>
        </dgm:presLayoutVars>
      </dgm:prSet>
      <dgm:spPr/>
    </dgm:pt>
    <dgm:pt modelId="{71156594-645B-4193-A27D-F94DD858BE05}" type="pres">
      <dgm:prSet presAssocID="{07E56634-9647-4EE9-9605-42F638652802}" presName="wedge1" presStyleLbl="node1" presStyleIdx="0" presStyleCnt="2" custLinFactNeighborX="-4015" custLinFactNeighborY="1155"/>
      <dgm:spPr/>
      <dgm:t>
        <a:bodyPr/>
        <a:lstStyle/>
        <a:p>
          <a:endParaRPr lang="en-US"/>
        </a:p>
      </dgm:t>
    </dgm:pt>
    <dgm:pt modelId="{A13D58CD-7F68-4845-ABD4-F85D972C2B1F}" type="pres">
      <dgm:prSet presAssocID="{07E56634-9647-4EE9-9605-42F638652802}" presName="wedge1Tx" presStyleLbl="node1" presStyleIdx="0" presStyleCnt="2">
        <dgm:presLayoutVars>
          <dgm:chMax val="0"/>
          <dgm:chPref val="0"/>
          <dgm:bulletEnabled val="1"/>
        </dgm:presLayoutVars>
      </dgm:prSet>
      <dgm:spPr/>
      <dgm:t>
        <a:bodyPr/>
        <a:lstStyle/>
        <a:p>
          <a:endParaRPr lang="en-US"/>
        </a:p>
      </dgm:t>
    </dgm:pt>
    <dgm:pt modelId="{126D91BB-CC9A-40EC-8A92-E2C7A166FADD}" type="pres">
      <dgm:prSet presAssocID="{07E56634-9647-4EE9-9605-42F638652802}" presName="wedge2" presStyleLbl="node1" presStyleIdx="1" presStyleCnt="2" custLinFactNeighborX="-1480" custLinFactNeighborY="955"/>
      <dgm:spPr/>
      <dgm:t>
        <a:bodyPr/>
        <a:lstStyle/>
        <a:p>
          <a:endParaRPr lang="en-US"/>
        </a:p>
      </dgm:t>
    </dgm:pt>
    <dgm:pt modelId="{A8218BEA-5360-4C01-AB4C-565690D7CECD}" type="pres">
      <dgm:prSet presAssocID="{07E56634-9647-4EE9-9605-42F638652802}" presName="wedge2Tx" presStyleLbl="node1" presStyleIdx="1" presStyleCnt="2">
        <dgm:presLayoutVars>
          <dgm:chMax val="0"/>
          <dgm:chPref val="0"/>
          <dgm:bulletEnabled val="1"/>
        </dgm:presLayoutVars>
      </dgm:prSet>
      <dgm:spPr/>
      <dgm:t>
        <a:bodyPr/>
        <a:lstStyle/>
        <a:p>
          <a:endParaRPr lang="en-US"/>
        </a:p>
      </dgm:t>
    </dgm:pt>
  </dgm:ptLst>
  <dgm:cxnLst>
    <dgm:cxn modelId="{3BC01CC2-BE07-46E5-A02D-69F38275DF83}" type="presOf" srcId="{1B355C58-D478-4136-9BAF-181C194856F8}" destId="{71156594-645B-4193-A27D-F94DD858BE05}" srcOrd="0" destOrd="0" presId="urn:microsoft.com/office/officeart/2005/8/layout/chart3"/>
    <dgm:cxn modelId="{D9A874BB-5A17-4B44-BB21-FC607AFD380C}" type="presOf" srcId="{07E56634-9647-4EE9-9605-42F638652802}" destId="{1D6D6E29-72A0-4B4C-8DE0-67DEF73D0746}" srcOrd="0" destOrd="0" presId="urn:microsoft.com/office/officeart/2005/8/layout/chart3"/>
    <dgm:cxn modelId="{E2BF3E2F-E1D4-43A2-AD6D-D12094CF2A2F}" type="presOf" srcId="{0AA051D3-24EE-4A5D-AB85-547FF15DCC20}" destId="{126D91BB-CC9A-40EC-8A92-E2C7A166FADD}" srcOrd="0" destOrd="0" presId="urn:microsoft.com/office/officeart/2005/8/layout/chart3"/>
    <dgm:cxn modelId="{92A8CD1E-CA5B-42C7-BFE8-0460E3F9C27F}" srcId="{07E56634-9647-4EE9-9605-42F638652802}" destId="{1B355C58-D478-4136-9BAF-181C194856F8}" srcOrd="0" destOrd="0" parTransId="{7012D6DB-7730-41C0-95E7-E675EFFFA2A1}" sibTransId="{73F086C2-E93D-4FEA-AC54-5BA597A0B1A6}"/>
    <dgm:cxn modelId="{8DC2410C-181A-4CC5-B789-4E93B87F44A9}" type="presOf" srcId="{1B355C58-D478-4136-9BAF-181C194856F8}" destId="{A13D58CD-7F68-4845-ABD4-F85D972C2B1F}" srcOrd="1" destOrd="0" presId="urn:microsoft.com/office/officeart/2005/8/layout/chart3"/>
    <dgm:cxn modelId="{AFDC64C8-4E60-44DB-A459-53F667D8E7B1}" type="presOf" srcId="{0AA051D3-24EE-4A5D-AB85-547FF15DCC20}" destId="{A8218BEA-5360-4C01-AB4C-565690D7CECD}" srcOrd="1" destOrd="0" presId="urn:microsoft.com/office/officeart/2005/8/layout/chart3"/>
    <dgm:cxn modelId="{EFDA3DAB-4993-4512-9B9C-A32C17384038}" srcId="{07E56634-9647-4EE9-9605-42F638652802}" destId="{0AA051D3-24EE-4A5D-AB85-547FF15DCC20}" srcOrd="1" destOrd="0" parTransId="{32968757-8CE0-46C3-8B34-A46510AC4768}" sibTransId="{4B06C825-338C-406D-817B-37E2601F7B2F}"/>
    <dgm:cxn modelId="{0B98F2A0-71E0-49F7-846D-6178CE8BA92D}" type="presParOf" srcId="{1D6D6E29-72A0-4B4C-8DE0-67DEF73D0746}" destId="{71156594-645B-4193-A27D-F94DD858BE05}" srcOrd="0" destOrd="0" presId="urn:microsoft.com/office/officeart/2005/8/layout/chart3"/>
    <dgm:cxn modelId="{3F336CB7-6742-4627-AD8A-E09580DC48BE}" type="presParOf" srcId="{1D6D6E29-72A0-4B4C-8DE0-67DEF73D0746}" destId="{A13D58CD-7F68-4845-ABD4-F85D972C2B1F}" srcOrd="1" destOrd="0" presId="urn:microsoft.com/office/officeart/2005/8/layout/chart3"/>
    <dgm:cxn modelId="{E51DBC0D-5262-430A-B8BD-3298A465647F}" type="presParOf" srcId="{1D6D6E29-72A0-4B4C-8DE0-67DEF73D0746}" destId="{126D91BB-CC9A-40EC-8A92-E2C7A166FADD}" srcOrd="2" destOrd="0" presId="urn:microsoft.com/office/officeart/2005/8/layout/chart3"/>
    <dgm:cxn modelId="{B7FAE1D6-A25A-4BC7-9CE2-0C020A1CC2B4}" type="presParOf" srcId="{1D6D6E29-72A0-4B4C-8DE0-67DEF73D0746}" destId="{A8218BEA-5360-4C01-AB4C-565690D7CECD}"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2166F-7EE0-41B3-AC52-8E60F3906BD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15D2657D-D250-474F-8E48-DFC36F6AC5DF}">
      <dgm:prSet phldrT="[Text]" custT="1"/>
      <dgm:spPr>
        <a:solidFill>
          <a:schemeClr val="accent2"/>
        </a:solidFill>
        <a:ln>
          <a:noFill/>
        </a:ln>
      </dgm:spPr>
      <dgm:t>
        <a:bodyPr/>
        <a:lstStyle/>
        <a:p>
          <a:r>
            <a:rPr lang="en-US" sz="2000" b="1" dirty="0" smtClean="0">
              <a:latin typeface="Arial" panose="020B0604020202020204" pitchFamily="34" charset="0"/>
              <a:cs typeface="Arial" panose="020B0604020202020204" pitchFamily="34" charset="0"/>
            </a:rPr>
            <a:t>Pre-viewing</a:t>
          </a:r>
          <a:endParaRPr lang="en-US" sz="2000" b="1" dirty="0">
            <a:latin typeface="Arial" panose="020B0604020202020204" pitchFamily="34" charset="0"/>
            <a:cs typeface="Arial" panose="020B0604020202020204" pitchFamily="34" charset="0"/>
          </a:endParaRPr>
        </a:p>
      </dgm:t>
    </dgm:pt>
    <dgm:pt modelId="{309A7B2C-94EC-47B2-B50E-7CC5677F0CE8}" type="parTrans" cxnId="{359292D2-ED71-430C-AD51-678DAA0AD8E0}">
      <dgm:prSet/>
      <dgm:spPr/>
      <dgm:t>
        <a:bodyPr/>
        <a:lstStyle/>
        <a:p>
          <a:endParaRPr lang="en-US" b="1">
            <a:latin typeface="Arial" panose="020B0604020202020204" pitchFamily="34" charset="0"/>
            <a:cs typeface="Arial" panose="020B0604020202020204" pitchFamily="34" charset="0"/>
          </a:endParaRPr>
        </a:p>
      </dgm:t>
    </dgm:pt>
    <dgm:pt modelId="{873F5080-1EDE-44BF-B80E-753B079582FA}" type="sibTrans" cxnId="{359292D2-ED71-430C-AD51-678DAA0AD8E0}">
      <dgm:prSet/>
      <dgm:spPr/>
      <dgm:t>
        <a:bodyPr/>
        <a:lstStyle/>
        <a:p>
          <a:endParaRPr lang="en-US" b="1">
            <a:latin typeface="Arial" panose="020B0604020202020204" pitchFamily="34" charset="0"/>
            <a:cs typeface="Arial" panose="020B0604020202020204" pitchFamily="34" charset="0"/>
          </a:endParaRPr>
        </a:p>
      </dgm:t>
    </dgm:pt>
    <dgm:pt modelId="{42EA8EF3-51B2-4BC8-B52B-E79B82D12C07}">
      <dgm:prSet phldrT="[Text]" custT="1"/>
      <dgm:spPr/>
      <dgm:t>
        <a:bodyPr/>
        <a:lstStyle/>
        <a:p>
          <a:pPr marL="171450" indent="-171450"/>
          <a:r>
            <a:rPr lang="en-US" sz="1800" b="0" dirty="0" smtClean="0">
              <a:latin typeface="Arial" panose="020B0604020202020204" pitchFamily="34" charset="0"/>
              <a:cs typeface="Arial" panose="020B0604020202020204" pitchFamily="34" charset="0"/>
            </a:rPr>
            <a:t>Find out how much students know about cyber-bullying.</a:t>
          </a:r>
          <a:endParaRPr lang="en-US" sz="1800" b="0" dirty="0">
            <a:latin typeface="Arial" panose="020B0604020202020204" pitchFamily="34" charset="0"/>
            <a:cs typeface="Arial" panose="020B0604020202020204" pitchFamily="34" charset="0"/>
          </a:endParaRPr>
        </a:p>
      </dgm:t>
    </dgm:pt>
    <dgm:pt modelId="{53611FBB-2E40-4EE5-9907-3E5B6254BBEA}" type="parTrans" cxnId="{B6C45276-1EB1-4B17-BC32-014284D16D1F}">
      <dgm:prSet/>
      <dgm:spPr/>
      <dgm:t>
        <a:bodyPr/>
        <a:lstStyle/>
        <a:p>
          <a:endParaRPr lang="en-US" b="1">
            <a:latin typeface="Arial" panose="020B0604020202020204" pitchFamily="34" charset="0"/>
            <a:cs typeface="Arial" panose="020B0604020202020204" pitchFamily="34" charset="0"/>
          </a:endParaRPr>
        </a:p>
      </dgm:t>
    </dgm:pt>
    <dgm:pt modelId="{D98CA319-9C63-484B-8501-8882C4B5D56D}" type="sibTrans" cxnId="{B6C45276-1EB1-4B17-BC32-014284D16D1F}">
      <dgm:prSet/>
      <dgm:spPr/>
      <dgm:t>
        <a:bodyPr/>
        <a:lstStyle/>
        <a:p>
          <a:endParaRPr lang="en-US" b="1">
            <a:latin typeface="Arial" panose="020B0604020202020204" pitchFamily="34" charset="0"/>
            <a:cs typeface="Arial" panose="020B0604020202020204" pitchFamily="34" charset="0"/>
          </a:endParaRPr>
        </a:p>
      </dgm:t>
    </dgm:pt>
    <dgm:pt modelId="{C38298AA-ED7E-4BB4-8148-399E3F58A6A6}">
      <dgm:prSet phldrT="[Text]" custT="1"/>
      <dgm:spPr>
        <a:solidFill>
          <a:schemeClr val="accent6"/>
        </a:solidFill>
        <a:ln>
          <a:noFill/>
        </a:ln>
      </dgm:spPr>
      <dgm:t>
        <a:bodyPr/>
        <a:lstStyle/>
        <a:p>
          <a:r>
            <a:rPr lang="en-US" sz="2000" b="1" dirty="0" smtClean="0">
              <a:latin typeface="Arial" panose="020B0604020202020204" pitchFamily="34" charset="0"/>
              <a:cs typeface="Arial" panose="020B0604020202020204" pitchFamily="34" charset="0"/>
            </a:rPr>
            <a:t>While-viewing</a:t>
          </a:r>
          <a:endParaRPr lang="en-US" sz="2000" b="1" dirty="0">
            <a:latin typeface="Arial" panose="020B0604020202020204" pitchFamily="34" charset="0"/>
            <a:cs typeface="Arial" panose="020B0604020202020204" pitchFamily="34" charset="0"/>
          </a:endParaRPr>
        </a:p>
      </dgm:t>
    </dgm:pt>
    <dgm:pt modelId="{F82571BC-FC1C-4465-8825-828CB9E3ADAF}" type="par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5E9DCEBD-91EB-473C-A82F-C4255409A0F5}" type="sib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012A3466-F599-4003-A717-5192EF0BBF6E}">
      <dgm:prSet phldrT="[Text]" custT="1"/>
      <dgm:spPr/>
      <dgm:t>
        <a:bodyPr/>
        <a:lstStyle/>
        <a:p>
          <a:r>
            <a:rPr lang="en-US" sz="1800" b="0" i="0" dirty="0" smtClean="0">
              <a:latin typeface="Arial" panose="020B0604020202020204" pitchFamily="34" charset="0"/>
              <a:cs typeface="Arial" panose="020B0604020202020204" pitchFamily="34" charset="0"/>
            </a:rPr>
            <a:t>Watch two videos about cyber-bulling to raise students’ awareness that doxing, a type of cyber-bullying, is a criminal offence. </a:t>
          </a:r>
          <a:endParaRPr lang="en-US" sz="1800" b="0" i="0" dirty="0">
            <a:latin typeface="Arial" panose="020B0604020202020204" pitchFamily="34" charset="0"/>
            <a:cs typeface="Arial" panose="020B0604020202020204" pitchFamily="34" charset="0"/>
          </a:endParaRPr>
        </a:p>
      </dgm:t>
    </dgm:pt>
    <dgm:pt modelId="{C77171E2-E5EE-46E9-BD9B-BF88516D99CC}" type="par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BD8275AA-9EE7-4442-AE26-7EEFA8CAB9F2}" type="sib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6A122637-6E5C-4960-BF8C-4E404B51B5FF}">
      <dgm:prSet phldrT="[Text]" custT="1"/>
      <dgm:spPr/>
      <dgm:t>
        <a:bodyPr/>
        <a:lstStyle/>
        <a:p>
          <a:r>
            <a:rPr lang="en-US" sz="2000" b="1" dirty="0" smtClean="0">
              <a:latin typeface="Arial" panose="020B0604020202020204" pitchFamily="34" charset="0"/>
              <a:cs typeface="Arial" panose="020B0604020202020204" pitchFamily="34" charset="0"/>
            </a:rPr>
            <a:t>Post -viewing</a:t>
          </a:r>
          <a:endParaRPr lang="en-US" sz="2000" b="1" dirty="0">
            <a:latin typeface="Arial" panose="020B0604020202020204" pitchFamily="34" charset="0"/>
            <a:cs typeface="Arial" panose="020B0604020202020204" pitchFamily="34" charset="0"/>
          </a:endParaRPr>
        </a:p>
      </dgm:t>
    </dgm:pt>
    <dgm:pt modelId="{74590959-9C52-486C-8CD4-B81275EA80D3}" type="parTrans" cxnId="{4361F1F5-11E0-4725-8136-A67106021C4F}">
      <dgm:prSet/>
      <dgm:spPr/>
      <dgm:t>
        <a:bodyPr/>
        <a:lstStyle/>
        <a:p>
          <a:endParaRPr lang="en-US" b="1">
            <a:latin typeface="Arial" panose="020B0604020202020204" pitchFamily="34" charset="0"/>
            <a:cs typeface="Arial" panose="020B0604020202020204" pitchFamily="34" charset="0"/>
          </a:endParaRPr>
        </a:p>
      </dgm:t>
    </dgm:pt>
    <dgm:pt modelId="{CFA394C0-FA97-4580-979B-0B4A871029BE}" type="sibTrans" cxnId="{4361F1F5-11E0-4725-8136-A67106021C4F}">
      <dgm:prSet/>
      <dgm:spPr/>
      <dgm:t>
        <a:bodyPr/>
        <a:lstStyle/>
        <a:p>
          <a:endParaRPr lang="en-US" b="1">
            <a:latin typeface="Arial" panose="020B0604020202020204" pitchFamily="34" charset="0"/>
            <a:cs typeface="Arial" panose="020B0604020202020204" pitchFamily="34" charset="0"/>
          </a:endParaRPr>
        </a:p>
      </dgm:t>
    </dgm:pt>
    <dgm:pt modelId="{FBE1DE43-E68E-4E5F-9F4E-FEF35FA04280}">
      <dgm:prSet phldrT="[Text]" custT="1"/>
      <dgm:spPr/>
      <dgm:t>
        <a:bodyPr/>
        <a:lstStyle/>
        <a:p>
          <a:pPr marL="176213" lvl="1" indent="-176213" algn="just" defTabSz="711200">
            <a:lnSpc>
              <a:spcPct val="90000"/>
            </a:lnSpc>
            <a:spcBef>
              <a:spcPct val="0"/>
            </a:spcBef>
            <a:spcAft>
              <a:spcPct val="15000"/>
            </a:spcAft>
            <a:buNone/>
          </a:pPr>
          <a:r>
            <a:rPr lang="en-US" sz="1800" dirty="0" smtClean="0">
              <a:latin typeface="Arial" panose="020B0604020202020204" pitchFamily="34" charset="0"/>
              <a:cs typeface="Arial" panose="020B0604020202020204" pitchFamily="34" charset="0"/>
            </a:rPr>
            <a:t>Explore the ways to be a responsible online user. </a:t>
          </a:r>
          <a:endParaRPr lang="en-US" sz="1800" b="0" i="0" dirty="0">
            <a:latin typeface="Arial" panose="020B0604020202020204" pitchFamily="34" charset="0"/>
            <a:cs typeface="Arial" panose="020B0604020202020204" pitchFamily="34" charset="0"/>
          </a:endParaRPr>
        </a:p>
      </dgm:t>
    </dgm:pt>
    <dgm:pt modelId="{C48F20EF-E1BB-4929-BA76-21C538102A88}" type="parTrans" cxnId="{D88FF149-ACB5-412C-8088-D49684E02890}">
      <dgm:prSet/>
      <dgm:spPr/>
      <dgm:t>
        <a:bodyPr/>
        <a:lstStyle/>
        <a:p>
          <a:endParaRPr lang="en-US"/>
        </a:p>
      </dgm:t>
    </dgm:pt>
    <dgm:pt modelId="{C27D66F3-46DF-44C8-BAC7-EBB77A4AA139}" type="sibTrans" cxnId="{D88FF149-ACB5-412C-8088-D49684E02890}">
      <dgm:prSet/>
      <dgm:spPr/>
      <dgm:t>
        <a:bodyPr/>
        <a:lstStyle/>
        <a:p>
          <a:endParaRPr lang="en-US"/>
        </a:p>
      </dgm:t>
    </dgm:pt>
    <dgm:pt modelId="{89580F08-2CA0-48D8-8D55-A6E8531F9617}">
      <dgm:prSet phldrT="[Text]" custT="1"/>
      <dgm:spPr/>
      <dgm:t>
        <a:bodyPr/>
        <a:lstStyle/>
        <a:p>
          <a:pPr marL="176213" lvl="1" indent="-176213" algn="just" defTabSz="711200">
            <a:lnSpc>
              <a:spcPct val="90000"/>
            </a:lnSpc>
            <a:spcBef>
              <a:spcPct val="0"/>
            </a:spcBef>
            <a:spcAft>
              <a:spcPct val="15000"/>
            </a:spcAft>
            <a:buNone/>
          </a:pPr>
          <a:r>
            <a:rPr lang="en-US" sz="1800" dirty="0" smtClean="0">
              <a:latin typeface="Arial" panose="020B0604020202020204" pitchFamily="34" charset="0"/>
              <a:cs typeface="Arial" panose="020B0604020202020204" pitchFamily="34" charset="0"/>
            </a:rPr>
            <a:t>Reflect on the things to be done by different stakeholders to fight against cyber-bullying through designing a leaflet. </a:t>
          </a:r>
          <a:endParaRPr lang="en-US" sz="1800" b="0" i="0" dirty="0">
            <a:latin typeface="Arial" panose="020B0604020202020204" pitchFamily="34" charset="0"/>
            <a:cs typeface="Arial" panose="020B0604020202020204" pitchFamily="34" charset="0"/>
          </a:endParaRPr>
        </a:p>
      </dgm:t>
    </dgm:pt>
    <dgm:pt modelId="{21305EE9-D944-4685-975D-F04B102E2895}" type="parTrans" cxnId="{D0A80120-6188-40E6-A2DF-B66A1A7D00BE}">
      <dgm:prSet/>
      <dgm:spPr/>
      <dgm:t>
        <a:bodyPr/>
        <a:lstStyle/>
        <a:p>
          <a:endParaRPr lang="en-US"/>
        </a:p>
      </dgm:t>
    </dgm:pt>
    <dgm:pt modelId="{C3401152-B43C-4903-B27F-24A13A6C9279}" type="sibTrans" cxnId="{D0A80120-6188-40E6-A2DF-B66A1A7D00BE}">
      <dgm:prSet/>
      <dgm:spPr/>
      <dgm:t>
        <a:bodyPr/>
        <a:lstStyle/>
        <a:p>
          <a:endParaRPr lang="en-US"/>
        </a:p>
      </dgm:t>
    </dgm:pt>
    <dgm:pt modelId="{856B748F-59CD-4F9F-9459-C887478ACBB0}">
      <dgm:prSet phldrT="[Text]" custT="1"/>
      <dgm:spPr/>
      <dgm:t>
        <a:bodyPr/>
        <a:lstStyle/>
        <a:p>
          <a:pPr marL="176213" lvl="1" indent="-176213" algn="just" defTabSz="711200">
            <a:lnSpc>
              <a:spcPct val="90000"/>
            </a:lnSpc>
            <a:spcBef>
              <a:spcPct val="0"/>
            </a:spcBef>
            <a:spcAft>
              <a:spcPct val="15000"/>
            </a:spcAft>
            <a:buNone/>
          </a:pPr>
          <a:r>
            <a:rPr lang="en-US" sz="1800" b="0" i="0" dirty="0" err="1" smtClean="0">
              <a:latin typeface="Arial" panose="020B0604020202020204" pitchFamily="34" charset="0"/>
              <a:cs typeface="Arial" panose="020B0604020202020204" pitchFamily="34" charset="0"/>
            </a:rPr>
            <a:t>Analyse</a:t>
          </a:r>
          <a:r>
            <a:rPr lang="en-US" sz="1800" b="0" i="0" dirty="0" smtClean="0">
              <a:latin typeface="Arial" panose="020B0604020202020204" pitchFamily="34" charset="0"/>
              <a:cs typeface="Arial" panose="020B0604020202020204" pitchFamily="34" charset="0"/>
            </a:rPr>
            <a:t> the common text features and language items of a leaflet.</a:t>
          </a:r>
          <a:endParaRPr lang="en-US" sz="1800" b="0" i="0" dirty="0">
            <a:latin typeface="Arial" panose="020B0604020202020204" pitchFamily="34" charset="0"/>
            <a:cs typeface="Arial" panose="020B0604020202020204" pitchFamily="34" charset="0"/>
          </a:endParaRPr>
        </a:p>
      </dgm:t>
    </dgm:pt>
    <dgm:pt modelId="{E9AF8C97-6580-45E2-9B9B-842CA61F718B}" type="parTrans" cxnId="{605BADB6-13EF-45D2-8213-08839CA1EC20}">
      <dgm:prSet/>
      <dgm:spPr/>
      <dgm:t>
        <a:bodyPr/>
        <a:lstStyle/>
        <a:p>
          <a:endParaRPr lang="zh-TW" altLang="en-US"/>
        </a:p>
      </dgm:t>
    </dgm:pt>
    <dgm:pt modelId="{257BC384-BB29-48D4-B66C-5CC000B4248D}" type="sibTrans" cxnId="{605BADB6-13EF-45D2-8213-08839CA1EC20}">
      <dgm:prSet/>
      <dgm:spPr/>
      <dgm:t>
        <a:bodyPr/>
        <a:lstStyle/>
        <a:p>
          <a:endParaRPr lang="zh-TW" altLang="en-US"/>
        </a:p>
      </dgm:t>
    </dgm:pt>
    <dgm:pt modelId="{AF470195-AE20-4AF1-ACF7-F3FF1D7E06B1}">
      <dgm:prSet phldrT="[Text]" custT="1"/>
      <dgm:spPr/>
      <dgm:t>
        <a:bodyPr/>
        <a:lstStyle/>
        <a:p>
          <a:pPr marL="176213" lvl="1" indent="-176213" algn="just" defTabSz="711200">
            <a:lnSpc>
              <a:spcPct val="90000"/>
            </a:lnSpc>
            <a:spcBef>
              <a:spcPct val="0"/>
            </a:spcBef>
            <a:spcAft>
              <a:spcPct val="15000"/>
            </a:spcAft>
            <a:buNone/>
          </a:pPr>
          <a:r>
            <a:rPr lang="en-US" sz="1800" b="0" i="0" dirty="0" smtClean="0">
              <a:latin typeface="Arial" panose="020B0604020202020204" pitchFamily="34" charset="0"/>
              <a:cs typeface="Arial" panose="020B0604020202020204" pitchFamily="34" charset="0"/>
            </a:rPr>
            <a:t>Read a leaflet on cyber-bullying to deepen students’ understanding about different </a:t>
          </a:r>
          <a:r>
            <a:rPr lang="en-US" sz="1800" b="0" i="0" dirty="0" err="1" smtClean="0">
              <a:latin typeface="Arial" panose="020B0604020202020204" pitchFamily="34" charset="0"/>
              <a:cs typeface="Arial" panose="020B0604020202020204" pitchFamily="34" charset="0"/>
            </a:rPr>
            <a:t>behaviours</a:t>
          </a:r>
          <a:r>
            <a:rPr lang="en-US" sz="1800" b="0" i="0" dirty="0" smtClean="0">
              <a:latin typeface="Arial" panose="020B0604020202020204" pitchFamily="34" charset="0"/>
              <a:cs typeface="Arial" panose="020B0604020202020204" pitchFamily="34" charset="0"/>
            </a:rPr>
            <a:t> related to cyber-bullying.</a:t>
          </a:r>
          <a:endParaRPr lang="en-US" sz="1800" b="0" i="0" dirty="0">
            <a:latin typeface="Arial" panose="020B0604020202020204" pitchFamily="34" charset="0"/>
            <a:cs typeface="Arial" panose="020B0604020202020204" pitchFamily="34" charset="0"/>
          </a:endParaRPr>
        </a:p>
      </dgm:t>
    </dgm:pt>
    <dgm:pt modelId="{CCCA2652-D6A5-4EEC-827A-E7C327C7EB9D}" type="parTrans" cxnId="{ED4E564D-07BA-4D9D-87D3-31E982DC89B6}">
      <dgm:prSet/>
      <dgm:spPr/>
      <dgm:t>
        <a:bodyPr/>
        <a:lstStyle/>
        <a:p>
          <a:endParaRPr lang="zh-TW" altLang="en-US"/>
        </a:p>
      </dgm:t>
    </dgm:pt>
    <dgm:pt modelId="{D0266D87-3686-4650-9CC1-AD4F3B28DF35}" type="sibTrans" cxnId="{ED4E564D-07BA-4D9D-87D3-31E982DC89B6}">
      <dgm:prSet/>
      <dgm:spPr/>
      <dgm:t>
        <a:bodyPr/>
        <a:lstStyle/>
        <a:p>
          <a:endParaRPr lang="zh-TW" altLang="en-US"/>
        </a:p>
      </dgm:t>
    </dgm:pt>
    <dgm:pt modelId="{99E83163-9034-41BF-AE52-CA1C43327B55}">
      <dgm:prSet phldrT="[Text]" custT="1"/>
      <dgm:spPr/>
      <dgm:t>
        <a:bodyPr/>
        <a:lstStyle/>
        <a:p>
          <a:r>
            <a:rPr lang="en-US" sz="1800" b="0" i="0" dirty="0" smtClean="0">
              <a:latin typeface="Arial" panose="020B0604020202020204" pitchFamily="34" charset="0"/>
              <a:cs typeface="Arial" panose="020B0604020202020204" pitchFamily="34" charset="0"/>
            </a:rPr>
            <a:t>Discuss the importance of respecting others and abiding by the law in the cyber world. </a:t>
          </a:r>
          <a:endParaRPr lang="en-US" sz="1800" b="0" i="0" dirty="0">
            <a:latin typeface="Arial" panose="020B0604020202020204" pitchFamily="34" charset="0"/>
            <a:cs typeface="Arial" panose="020B0604020202020204" pitchFamily="34" charset="0"/>
          </a:endParaRPr>
        </a:p>
      </dgm:t>
    </dgm:pt>
    <dgm:pt modelId="{BBDF2B82-41FB-478B-9773-EEF0FF68AEBC}" type="parTrans" cxnId="{B43115F3-2FF1-4D1F-8E90-D4214A065E82}">
      <dgm:prSet/>
      <dgm:spPr/>
      <dgm:t>
        <a:bodyPr/>
        <a:lstStyle/>
        <a:p>
          <a:endParaRPr lang="zh-TW" altLang="en-US"/>
        </a:p>
      </dgm:t>
    </dgm:pt>
    <dgm:pt modelId="{DC08A33B-F8A2-438C-A5DC-D579C7EF52FA}" type="sibTrans" cxnId="{B43115F3-2FF1-4D1F-8E90-D4214A065E82}">
      <dgm:prSet/>
      <dgm:spPr/>
      <dgm:t>
        <a:bodyPr/>
        <a:lstStyle/>
        <a:p>
          <a:endParaRPr lang="zh-TW" altLang="en-US"/>
        </a:p>
      </dgm:t>
    </dgm:pt>
    <dgm:pt modelId="{899EF0A6-8EB4-49C3-B04F-944545769BEF}">
      <dgm:prSet phldrT="[Text]" custT="1"/>
      <dgm:spPr/>
      <dgm:t>
        <a:bodyPr/>
        <a:lstStyle/>
        <a:p>
          <a:pPr marL="171450" indent="-171450"/>
          <a:r>
            <a:rPr lang="en-US" sz="1800" dirty="0" smtClean="0">
              <a:latin typeface="Arial" panose="020B0604020202020204" pitchFamily="34" charset="0"/>
              <a:cs typeface="Arial" panose="020B0604020202020204" pitchFamily="34" charset="0"/>
            </a:rPr>
            <a:t>Discuss the unlawful acts of </a:t>
          </a:r>
          <a:r>
            <a:rPr lang="en-US" sz="1800" dirty="0" err="1" smtClean="0">
              <a:latin typeface="Arial" panose="020B0604020202020204" pitchFamily="34" charset="0"/>
              <a:cs typeface="Arial" panose="020B0604020202020204" pitchFamily="34" charset="0"/>
            </a:rPr>
            <a:t>doxxing</a:t>
          </a:r>
          <a:r>
            <a:rPr lang="en-US" sz="1800" dirty="0" smtClean="0">
              <a:latin typeface="Arial" panose="020B0604020202020204" pitchFamily="34" charset="0"/>
              <a:cs typeface="Arial" panose="020B0604020202020204" pitchFamily="34" charset="0"/>
            </a:rPr>
            <a:t> through </a:t>
          </a:r>
          <a:r>
            <a:rPr lang="en-US" sz="1800" dirty="0" err="1" smtClean="0">
              <a:latin typeface="Arial" panose="020B0604020202020204" pitchFamily="34" charset="0"/>
              <a:cs typeface="Arial" panose="020B0604020202020204" pitchFamily="34" charset="0"/>
            </a:rPr>
            <a:t>anaylsing</a:t>
          </a:r>
          <a:r>
            <a:rPr lang="en-US" sz="1800" dirty="0" smtClean="0">
              <a:latin typeface="Arial" panose="020B0604020202020204" pitchFamily="34" charset="0"/>
              <a:cs typeface="Arial" panose="020B0604020202020204" pitchFamily="34" charset="0"/>
            </a:rPr>
            <a:t> a scenario</a:t>
          </a:r>
          <a:r>
            <a:rPr lang="en-US" sz="1800" b="0" dirty="0" smtClean="0">
              <a:latin typeface="Arial" panose="020B0604020202020204" pitchFamily="34" charset="0"/>
              <a:cs typeface="Arial" panose="020B0604020202020204" pitchFamily="34" charset="0"/>
            </a:rPr>
            <a:t>.</a:t>
          </a:r>
          <a:endParaRPr lang="en-US" sz="1800" b="0" dirty="0">
            <a:latin typeface="Arial" panose="020B0604020202020204" pitchFamily="34" charset="0"/>
            <a:cs typeface="Arial" panose="020B0604020202020204" pitchFamily="34" charset="0"/>
          </a:endParaRPr>
        </a:p>
      </dgm:t>
    </dgm:pt>
    <dgm:pt modelId="{917B5E76-A85F-4059-AF81-CCAFD20B2414}" type="parTrans" cxnId="{75B477EB-CA4E-4D31-ACF5-609622500A0A}">
      <dgm:prSet/>
      <dgm:spPr/>
    </dgm:pt>
    <dgm:pt modelId="{80139C34-FA04-484A-AC78-059625B86C5D}" type="sibTrans" cxnId="{75B477EB-CA4E-4D31-ACF5-609622500A0A}">
      <dgm:prSet/>
      <dgm:spPr/>
    </dgm:pt>
    <dgm:pt modelId="{565403C7-C3B9-49CC-80EE-2AA0A4F72379}" type="pres">
      <dgm:prSet presAssocID="{6652166F-7EE0-41B3-AC52-8E60F3906BD9}" presName="linearFlow" presStyleCnt="0">
        <dgm:presLayoutVars>
          <dgm:dir/>
          <dgm:animLvl val="lvl"/>
          <dgm:resizeHandles val="exact"/>
        </dgm:presLayoutVars>
      </dgm:prSet>
      <dgm:spPr/>
      <dgm:t>
        <a:bodyPr/>
        <a:lstStyle/>
        <a:p>
          <a:endParaRPr lang="zh-TW" altLang="en-US"/>
        </a:p>
      </dgm:t>
    </dgm:pt>
    <dgm:pt modelId="{03E39892-FBA5-4E9A-AB5A-540E74AB3F93}" type="pres">
      <dgm:prSet presAssocID="{15D2657D-D250-474F-8E48-DFC36F6AC5DF}" presName="composite" presStyleCnt="0"/>
      <dgm:spPr/>
    </dgm:pt>
    <dgm:pt modelId="{0A0F30DC-98BA-4B16-A205-617C86600984}" type="pres">
      <dgm:prSet presAssocID="{15D2657D-D250-474F-8E48-DFC36F6AC5DF}" presName="parentText" presStyleLbl="alignNode1" presStyleIdx="0" presStyleCnt="3">
        <dgm:presLayoutVars>
          <dgm:chMax val="1"/>
          <dgm:bulletEnabled val="1"/>
        </dgm:presLayoutVars>
      </dgm:prSet>
      <dgm:spPr/>
      <dgm:t>
        <a:bodyPr/>
        <a:lstStyle/>
        <a:p>
          <a:endParaRPr lang="zh-TW" altLang="en-US"/>
        </a:p>
      </dgm:t>
    </dgm:pt>
    <dgm:pt modelId="{E0F877F2-EA53-4DAF-B360-9960742FB8EC}" type="pres">
      <dgm:prSet presAssocID="{15D2657D-D250-474F-8E48-DFC36F6AC5DF}" presName="descendantText" presStyleLbl="alignAcc1" presStyleIdx="0" presStyleCnt="3" custScaleY="100000">
        <dgm:presLayoutVars>
          <dgm:bulletEnabled val="1"/>
        </dgm:presLayoutVars>
      </dgm:prSet>
      <dgm:spPr/>
      <dgm:t>
        <a:bodyPr/>
        <a:lstStyle/>
        <a:p>
          <a:endParaRPr lang="en-US"/>
        </a:p>
      </dgm:t>
    </dgm:pt>
    <dgm:pt modelId="{AFFFEDA0-A885-419C-973E-123208F54E13}" type="pres">
      <dgm:prSet presAssocID="{873F5080-1EDE-44BF-B80E-753B079582FA}" presName="sp" presStyleCnt="0"/>
      <dgm:spPr/>
    </dgm:pt>
    <dgm:pt modelId="{D43C7367-6E19-45C7-B362-0334A532C0A2}" type="pres">
      <dgm:prSet presAssocID="{C38298AA-ED7E-4BB4-8148-399E3F58A6A6}" presName="composite" presStyleCnt="0"/>
      <dgm:spPr/>
    </dgm:pt>
    <dgm:pt modelId="{80F3C215-C83C-44B0-AAC3-D40A5D61EB20}" type="pres">
      <dgm:prSet presAssocID="{C38298AA-ED7E-4BB4-8148-399E3F58A6A6}" presName="parentText" presStyleLbl="alignNode1" presStyleIdx="1" presStyleCnt="3">
        <dgm:presLayoutVars>
          <dgm:chMax val="1"/>
          <dgm:bulletEnabled val="1"/>
        </dgm:presLayoutVars>
      </dgm:prSet>
      <dgm:spPr/>
      <dgm:t>
        <a:bodyPr/>
        <a:lstStyle/>
        <a:p>
          <a:endParaRPr lang="en-US"/>
        </a:p>
      </dgm:t>
    </dgm:pt>
    <dgm:pt modelId="{39570A93-CE8B-4863-8FBF-7CC6D68A3D78}" type="pres">
      <dgm:prSet presAssocID="{C38298AA-ED7E-4BB4-8148-399E3F58A6A6}" presName="descendantText" presStyleLbl="alignAcc1" presStyleIdx="1" presStyleCnt="3" custScaleY="167709" custLinFactNeighborX="0" custLinFactNeighborY="-9480">
        <dgm:presLayoutVars>
          <dgm:bulletEnabled val="1"/>
        </dgm:presLayoutVars>
      </dgm:prSet>
      <dgm:spPr/>
      <dgm:t>
        <a:bodyPr/>
        <a:lstStyle/>
        <a:p>
          <a:endParaRPr lang="en-US"/>
        </a:p>
      </dgm:t>
    </dgm:pt>
    <dgm:pt modelId="{29C89F17-1062-4EB1-9164-E3E5F27A90A5}" type="pres">
      <dgm:prSet presAssocID="{5E9DCEBD-91EB-473C-A82F-C4255409A0F5}" presName="sp" presStyleCnt="0"/>
      <dgm:spPr/>
    </dgm:pt>
    <dgm:pt modelId="{2483D695-4BF9-4F6A-92BE-9C3CDD05E735}" type="pres">
      <dgm:prSet presAssocID="{6A122637-6E5C-4960-BF8C-4E404B51B5FF}" presName="composite" presStyleCnt="0"/>
      <dgm:spPr/>
    </dgm:pt>
    <dgm:pt modelId="{B8216B23-72BC-4FD0-9BEE-A9E9D0680232}" type="pres">
      <dgm:prSet presAssocID="{6A122637-6E5C-4960-BF8C-4E404B51B5FF}" presName="parentText" presStyleLbl="alignNode1" presStyleIdx="2" presStyleCnt="3" custLinFactNeighborX="420" custLinFactNeighborY="-6743">
        <dgm:presLayoutVars>
          <dgm:chMax val="1"/>
          <dgm:bulletEnabled val="1"/>
        </dgm:presLayoutVars>
      </dgm:prSet>
      <dgm:spPr/>
      <dgm:t>
        <a:bodyPr/>
        <a:lstStyle/>
        <a:p>
          <a:endParaRPr lang="zh-TW" altLang="en-US"/>
        </a:p>
      </dgm:t>
    </dgm:pt>
    <dgm:pt modelId="{97ED3362-31B4-4118-9827-65168530B8A0}" type="pres">
      <dgm:prSet presAssocID="{6A122637-6E5C-4960-BF8C-4E404B51B5FF}" presName="descendantText" presStyleLbl="alignAcc1" presStyleIdx="2" presStyleCnt="3" custScaleY="275790" custLinFactNeighborY="401">
        <dgm:presLayoutVars>
          <dgm:bulletEnabled val="1"/>
        </dgm:presLayoutVars>
      </dgm:prSet>
      <dgm:spPr/>
      <dgm:t>
        <a:bodyPr/>
        <a:lstStyle/>
        <a:p>
          <a:endParaRPr lang="en-US"/>
        </a:p>
      </dgm:t>
    </dgm:pt>
  </dgm:ptLst>
  <dgm:cxnLst>
    <dgm:cxn modelId="{8B3805FD-4955-4C17-9DA8-BC3FA6DC6FFE}" type="presOf" srcId="{6A122637-6E5C-4960-BF8C-4E404B51B5FF}" destId="{B8216B23-72BC-4FD0-9BEE-A9E9D0680232}" srcOrd="0" destOrd="0" presId="urn:microsoft.com/office/officeart/2005/8/layout/chevron2"/>
    <dgm:cxn modelId="{D03CBBFA-8394-49D1-AED1-2FC8E029E993}" type="presOf" srcId="{AF470195-AE20-4AF1-ACF7-F3FF1D7E06B1}" destId="{97ED3362-31B4-4118-9827-65168530B8A0}" srcOrd="0" destOrd="0" presId="urn:microsoft.com/office/officeart/2005/8/layout/chevron2"/>
    <dgm:cxn modelId="{4361F1F5-11E0-4725-8136-A67106021C4F}" srcId="{6652166F-7EE0-41B3-AC52-8E60F3906BD9}" destId="{6A122637-6E5C-4960-BF8C-4E404B51B5FF}" srcOrd="2" destOrd="0" parTransId="{74590959-9C52-486C-8CD4-B81275EA80D3}" sibTransId="{CFA394C0-FA97-4580-979B-0B4A871029BE}"/>
    <dgm:cxn modelId="{56AAB721-431A-442C-87A1-BDB79A0C5078}" type="presOf" srcId="{FBE1DE43-E68E-4E5F-9F4E-FEF35FA04280}" destId="{97ED3362-31B4-4118-9827-65168530B8A0}" srcOrd="0" destOrd="1" presId="urn:microsoft.com/office/officeart/2005/8/layout/chevron2"/>
    <dgm:cxn modelId="{06EBF8D3-0A4B-40E1-A553-9C2290A49010}" srcId="{6652166F-7EE0-41B3-AC52-8E60F3906BD9}" destId="{C38298AA-ED7E-4BB4-8148-399E3F58A6A6}" srcOrd="1" destOrd="0" parTransId="{F82571BC-FC1C-4465-8825-828CB9E3ADAF}" sibTransId="{5E9DCEBD-91EB-473C-A82F-C4255409A0F5}"/>
    <dgm:cxn modelId="{521BA168-C8C6-44D5-81CB-BC147F907AB6}" type="presOf" srcId="{899EF0A6-8EB4-49C3-B04F-944545769BEF}" destId="{E0F877F2-EA53-4DAF-B360-9960742FB8EC}" srcOrd="0" destOrd="1" presId="urn:microsoft.com/office/officeart/2005/8/layout/chevron2"/>
    <dgm:cxn modelId="{CAFC497A-3CF4-4D2C-823F-2D9EFBC03228}" srcId="{C38298AA-ED7E-4BB4-8148-399E3F58A6A6}" destId="{012A3466-F599-4003-A717-5192EF0BBF6E}" srcOrd="0" destOrd="0" parTransId="{C77171E2-E5EE-46E9-BD9B-BF88516D99CC}" sibTransId="{BD8275AA-9EE7-4442-AE26-7EEFA8CAB9F2}"/>
    <dgm:cxn modelId="{B6C45276-1EB1-4B17-BC32-014284D16D1F}" srcId="{15D2657D-D250-474F-8E48-DFC36F6AC5DF}" destId="{42EA8EF3-51B2-4BC8-B52B-E79B82D12C07}" srcOrd="0" destOrd="0" parTransId="{53611FBB-2E40-4EE5-9907-3E5B6254BBEA}" sibTransId="{D98CA319-9C63-484B-8501-8882C4B5D56D}"/>
    <dgm:cxn modelId="{BC453591-264A-4FE8-BF37-96B236107F89}" type="presOf" srcId="{99E83163-9034-41BF-AE52-CA1C43327B55}" destId="{39570A93-CE8B-4863-8FBF-7CC6D68A3D78}" srcOrd="0" destOrd="1" presId="urn:microsoft.com/office/officeart/2005/8/layout/chevron2"/>
    <dgm:cxn modelId="{CA4FAFFA-9C69-4358-B9CD-59C2CF40A435}" type="presOf" srcId="{89580F08-2CA0-48D8-8D55-A6E8531F9617}" destId="{97ED3362-31B4-4118-9827-65168530B8A0}" srcOrd="0" destOrd="3" presId="urn:microsoft.com/office/officeart/2005/8/layout/chevron2"/>
    <dgm:cxn modelId="{AE069407-E53B-459C-B58A-E7DF486030E6}" type="presOf" srcId="{012A3466-F599-4003-A717-5192EF0BBF6E}" destId="{39570A93-CE8B-4863-8FBF-7CC6D68A3D78}" srcOrd="0" destOrd="0" presId="urn:microsoft.com/office/officeart/2005/8/layout/chevron2"/>
    <dgm:cxn modelId="{E5D8C1AB-3BDD-4E36-AC9B-8F61F5C42D28}" type="presOf" srcId="{15D2657D-D250-474F-8E48-DFC36F6AC5DF}" destId="{0A0F30DC-98BA-4B16-A205-617C86600984}" srcOrd="0" destOrd="0" presId="urn:microsoft.com/office/officeart/2005/8/layout/chevron2"/>
    <dgm:cxn modelId="{D88FF149-ACB5-412C-8088-D49684E02890}" srcId="{6A122637-6E5C-4960-BF8C-4E404B51B5FF}" destId="{FBE1DE43-E68E-4E5F-9F4E-FEF35FA04280}" srcOrd="1" destOrd="0" parTransId="{C48F20EF-E1BB-4929-BA76-21C538102A88}" sibTransId="{C27D66F3-46DF-44C8-BAC7-EBB77A4AA139}"/>
    <dgm:cxn modelId="{D0A80120-6188-40E6-A2DF-B66A1A7D00BE}" srcId="{6A122637-6E5C-4960-BF8C-4E404B51B5FF}" destId="{89580F08-2CA0-48D8-8D55-A6E8531F9617}" srcOrd="3" destOrd="0" parTransId="{21305EE9-D944-4685-975D-F04B102E2895}" sibTransId="{C3401152-B43C-4903-B27F-24A13A6C9279}"/>
    <dgm:cxn modelId="{676F039C-5AEE-40BC-B76E-755031ED4FA1}" type="presOf" srcId="{856B748F-59CD-4F9F-9459-C887478ACBB0}" destId="{97ED3362-31B4-4118-9827-65168530B8A0}" srcOrd="0" destOrd="2" presId="urn:microsoft.com/office/officeart/2005/8/layout/chevron2"/>
    <dgm:cxn modelId="{0BDB7146-CD11-4212-855E-1428DD0DB45B}" type="presOf" srcId="{6652166F-7EE0-41B3-AC52-8E60F3906BD9}" destId="{565403C7-C3B9-49CC-80EE-2AA0A4F72379}" srcOrd="0" destOrd="0" presId="urn:microsoft.com/office/officeart/2005/8/layout/chevron2"/>
    <dgm:cxn modelId="{B43115F3-2FF1-4D1F-8E90-D4214A065E82}" srcId="{C38298AA-ED7E-4BB4-8148-399E3F58A6A6}" destId="{99E83163-9034-41BF-AE52-CA1C43327B55}" srcOrd="1" destOrd="0" parTransId="{BBDF2B82-41FB-478B-9773-EEF0FF68AEBC}" sibTransId="{DC08A33B-F8A2-438C-A5DC-D579C7EF52FA}"/>
    <dgm:cxn modelId="{605BADB6-13EF-45D2-8213-08839CA1EC20}" srcId="{6A122637-6E5C-4960-BF8C-4E404B51B5FF}" destId="{856B748F-59CD-4F9F-9459-C887478ACBB0}" srcOrd="2" destOrd="0" parTransId="{E9AF8C97-6580-45E2-9B9B-842CA61F718B}" sibTransId="{257BC384-BB29-48D4-B66C-5CC000B4248D}"/>
    <dgm:cxn modelId="{359292D2-ED71-430C-AD51-678DAA0AD8E0}" srcId="{6652166F-7EE0-41B3-AC52-8E60F3906BD9}" destId="{15D2657D-D250-474F-8E48-DFC36F6AC5DF}" srcOrd="0" destOrd="0" parTransId="{309A7B2C-94EC-47B2-B50E-7CC5677F0CE8}" sibTransId="{873F5080-1EDE-44BF-B80E-753B079582FA}"/>
    <dgm:cxn modelId="{02D07C9C-7F39-468D-9846-793377F9A273}" type="presOf" srcId="{42EA8EF3-51B2-4BC8-B52B-E79B82D12C07}" destId="{E0F877F2-EA53-4DAF-B360-9960742FB8EC}" srcOrd="0" destOrd="0" presId="urn:microsoft.com/office/officeart/2005/8/layout/chevron2"/>
    <dgm:cxn modelId="{33EF67D2-2EA5-4C20-A70A-680333F528B6}" type="presOf" srcId="{C38298AA-ED7E-4BB4-8148-399E3F58A6A6}" destId="{80F3C215-C83C-44B0-AAC3-D40A5D61EB20}" srcOrd="0" destOrd="0" presId="urn:microsoft.com/office/officeart/2005/8/layout/chevron2"/>
    <dgm:cxn modelId="{75B477EB-CA4E-4D31-ACF5-609622500A0A}" srcId="{15D2657D-D250-474F-8E48-DFC36F6AC5DF}" destId="{899EF0A6-8EB4-49C3-B04F-944545769BEF}" srcOrd="1" destOrd="0" parTransId="{917B5E76-A85F-4059-AF81-CCAFD20B2414}" sibTransId="{80139C34-FA04-484A-AC78-059625B86C5D}"/>
    <dgm:cxn modelId="{ED4E564D-07BA-4D9D-87D3-31E982DC89B6}" srcId="{6A122637-6E5C-4960-BF8C-4E404B51B5FF}" destId="{AF470195-AE20-4AF1-ACF7-F3FF1D7E06B1}" srcOrd="0" destOrd="0" parTransId="{CCCA2652-D6A5-4EEC-827A-E7C327C7EB9D}" sibTransId="{D0266D87-3686-4650-9CC1-AD4F3B28DF35}"/>
    <dgm:cxn modelId="{AC03A5DF-AAB5-444F-A8D9-CA569DB14995}" type="presParOf" srcId="{565403C7-C3B9-49CC-80EE-2AA0A4F72379}" destId="{03E39892-FBA5-4E9A-AB5A-540E74AB3F93}" srcOrd="0" destOrd="0" presId="urn:microsoft.com/office/officeart/2005/8/layout/chevron2"/>
    <dgm:cxn modelId="{58E4D997-4634-4AAF-8201-F88798F65645}" type="presParOf" srcId="{03E39892-FBA5-4E9A-AB5A-540E74AB3F93}" destId="{0A0F30DC-98BA-4B16-A205-617C86600984}" srcOrd="0" destOrd="0" presId="urn:microsoft.com/office/officeart/2005/8/layout/chevron2"/>
    <dgm:cxn modelId="{433AAC68-6515-410C-AD8F-D3BAC883BD82}" type="presParOf" srcId="{03E39892-FBA5-4E9A-AB5A-540E74AB3F93}" destId="{E0F877F2-EA53-4DAF-B360-9960742FB8EC}" srcOrd="1" destOrd="0" presId="urn:microsoft.com/office/officeart/2005/8/layout/chevron2"/>
    <dgm:cxn modelId="{53D3972F-E7D8-4414-8A8A-DCA7ADEC732E}" type="presParOf" srcId="{565403C7-C3B9-49CC-80EE-2AA0A4F72379}" destId="{AFFFEDA0-A885-419C-973E-123208F54E13}" srcOrd="1" destOrd="0" presId="urn:microsoft.com/office/officeart/2005/8/layout/chevron2"/>
    <dgm:cxn modelId="{9869BEB5-0AD4-4470-B225-3E4208CB0AB3}" type="presParOf" srcId="{565403C7-C3B9-49CC-80EE-2AA0A4F72379}" destId="{D43C7367-6E19-45C7-B362-0334A532C0A2}" srcOrd="2" destOrd="0" presId="urn:microsoft.com/office/officeart/2005/8/layout/chevron2"/>
    <dgm:cxn modelId="{D56B1CC6-736E-4039-8543-0DF68CDA8861}" type="presParOf" srcId="{D43C7367-6E19-45C7-B362-0334A532C0A2}" destId="{80F3C215-C83C-44B0-AAC3-D40A5D61EB20}" srcOrd="0" destOrd="0" presId="urn:microsoft.com/office/officeart/2005/8/layout/chevron2"/>
    <dgm:cxn modelId="{2E1A781D-EB63-4EEB-AFB8-4373612D4353}" type="presParOf" srcId="{D43C7367-6E19-45C7-B362-0334A532C0A2}" destId="{39570A93-CE8B-4863-8FBF-7CC6D68A3D78}" srcOrd="1" destOrd="0" presId="urn:microsoft.com/office/officeart/2005/8/layout/chevron2"/>
    <dgm:cxn modelId="{1DCA9AA1-9BDB-484A-BA4A-40B8F18D6294}" type="presParOf" srcId="{565403C7-C3B9-49CC-80EE-2AA0A4F72379}" destId="{29C89F17-1062-4EB1-9164-E3E5F27A90A5}" srcOrd="3" destOrd="0" presId="urn:microsoft.com/office/officeart/2005/8/layout/chevron2"/>
    <dgm:cxn modelId="{63154FD5-6041-41A8-ACC0-70724C0ABA64}" type="presParOf" srcId="{565403C7-C3B9-49CC-80EE-2AA0A4F72379}" destId="{2483D695-4BF9-4F6A-92BE-9C3CDD05E735}" srcOrd="4" destOrd="0" presId="urn:microsoft.com/office/officeart/2005/8/layout/chevron2"/>
    <dgm:cxn modelId="{795351D5-1EF6-4881-A59E-016F615C138A}" type="presParOf" srcId="{2483D695-4BF9-4F6A-92BE-9C3CDD05E735}" destId="{B8216B23-72BC-4FD0-9BEE-A9E9D0680232}" srcOrd="0" destOrd="0" presId="urn:microsoft.com/office/officeart/2005/8/layout/chevron2"/>
    <dgm:cxn modelId="{D0FFE374-83E8-415B-B608-0B7095B9BCE4}" type="presParOf" srcId="{2483D695-4BF9-4F6A-92BE-9C3CDD05E735}" destId="{97ED3362-31B4-4118-9827-65168530B8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95CE1-1244-41ED-BA51-49771BC3C2A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4483CFC-31E8-4978-9156-317EB16D498C}">
      <dgm:prSet phldrT="[Text]" phldr="1"/>
      <dgm:spPr>
        <a:noFill/>
      </dgm:spPr>
      <dgm:t>
        <a:bodyPr/>
        <a:lstStyle/>
        <a:p>
          <a:endParaRPr lang="en-US"/>
        </a:p>
      </dgm:t>
    </dgm:pt>
    <dgm:pt modelId="{324F44B9-DEDD-4717-8ACB-433CB2A8AFAE}" type="parTrans" cxnId="{BBC18E83-3FD8-4527-BB18-C8057666E3A1}">
      <dgm:prSet/>
      <dgm:spPr/>
      <dgm:t>
        <a:bodyPr/>
        <a:lstStyle/>
        <a:p>
          <a:endParaRPr lang="en-US"/>
        </a:p>
      </dgm:t>
    </dgm:pt>
    <dgm:pt modelId="{3A04F0EE-F208-4B35-9600-01E044D1D019}" type="sibTrans" cxnId="{BBC18E83-3FD8-4527-BB18-C8057666E3A1}">
      <dgm:prSet/>
      <dgm:spPr/>
      <dgm:t>
        <a:bodyPr/>
        <a:lstStyle/>
        <a:p>
          <a:endParaRPr lang="en-US"/>
        </a:p>
      </dgm:t>
    </dgm:pt>
    <dgm:pt modelId="{30ED024F-EDC6-4CA3-BBF8-9451B63A7442}">
      <dgm:prSet phldrT="[Text]"/>
      <dgm:spPr>
        <a:solidFill>
          <a:schemeClr val="bg1">
            <a:lumMod val="65000"/>
          </a:schemeClr>
        </a:solidFill>
      </dgm:spPr>
      <dgm:t>
        <a:bodyPr/>
        <a:lstStyle/>
        <a:p>
          <a:r>
            <a:rPr lang="en-US" dirty="0" smtClean="0"/>
            <a:t>What do you want to know?</a:t>
          </a:r>
          <a:endParaRPr lang="en-US" dirty="0"/>
        </a:p>
      </dgm:t>
    </dgm:pt>
    <dgm:pt modelId="{F2C0D7FB-071D-43A8-A5DD-2C274F1DB721}" type="parTrans" cxnId="{93F4FFF0-646D-4116-AF7C-5D6BA0745C60}">
      <dgm:prSet/>
      <dgm:spPr/>
      <dgm:t>
        <a:bodyPr/>
        <a:lstStyle/>
        <a:p>
          <a:endParaRPr lang="en-US"/>
        </a:p>
      </dgm:t>
    </dgm:pt>
    <dgm:pt modelId="{BC022CAD-B645-448B-B815-B1D2890D5763}" type="sibTrans" cxnId="{93F4FFF0-646D-4116-AF7C-5D6BA0745C60}">
      <dgm:prSet/>
      <dgm:spPr>
        <a:solidFill>
          <a:schemeClr val="accent6"/>
        </a:solidFill>
      </dgm:spPr>
      <dgm:t>
        <a:bodyPr/>
        <a:lstStyle/>
        <a:p>
          <a:endParaRPr lang="en-US"/>
        </a:p>
      </dgm:t>
    </dgm:pt>
    <dgm:pt modelId="{A5C42E36-A86D-4B77-80CD-D4BDED2169C6}">
      <dgm:prSet phldrT="[Text]"/>
      <dgm:spPr>
        <a:solidFill>
          <a:schemeClr val="accent3"/>
        </a:solidFill>
      </dgm:spPr>
      <dgm:t>
        <a:bodyPr/>
        <a:lstStyle/>
        <a:p>
          <a:r>
            <a:rPr lang="en-US" dirty="0" smtClean="0"/>
            <a:t>What have you learnt?</a:t>
          </a:r>
          <a:endParaRPr lang="en-US" dirty="0"/>
        </a:p>
      </dgm:t>
    </dgm:pt>
    <dgm:pt modelId="{34126AF8-A914-44C5-A867-DAC38C8D1C70}" type="parTrans" cxnId="{657F2789-FF3F-4E3A-8A96-7C8AF8A96EBC}">
      <dgm:prSet/>
      <dgm:spPr/>
      <dgm:t>
        <a:bodyPr/>
        <a:lstStyle/>
        <a:p>
          <a:endParaRPr lang="en-US"/>
        </a:p>
      </dgm:t>
    </dgm:pt>
    <dgm:pt modelId="{83801A66-CAB9-4BC5-B402-002E0B96AFAE}" type="sibTrans" cxnId="{657F2789-FF3F-4E3A-8A96-7C8AF8A96EBC}">
      <dgm:prSet/>
      <dgm:spPr/>
      <dgm:t>
        <a:bodyPr/>
        <a:lstStyle/>
        <a:p>
          <a:endParaRPr lang="en-US"/>
        </a:p>
      </dgm:t>
    </dgm:pt>
    <dgm:pt modelId="{EDD71387-B12B-4701-AEA1-284A9BC6A85A}">
      <dgm:prSet phldrT="[Text]"/>
      <dgm:spPr>
        <a:noFill/>
      </dgm:spPr>
      <dgm:t>
        <a:bodyPr/>
        <a:lstStyle/>
        <a:p>
          <a:r>
            <a:rPr lang="en-US" dirty="0" smtClean="0"/>
            <a:t>What do you know?</a:t>
          </a:r>
          <a:endParaRPr lang="en-US" dirty="0"/>
        </a:p>
      </dgm:t>
    </dgm:pt>
    <dgm:pt modelId="{8B5125B5-98DC-4C9F-B5B5-36AE5E2865BA}" type="sibTrans" cxnId="{5AA3BDE8-B9E7-4383-9665-F1A3A687DDA7}">
      <dgm:prSet/>
      <dgm:spPr>
        <a:solidFill>
          <a:schemeClr val="accent6"/>
        </a:solidFill>
      </dgm:spPr>
      <dgm:t>
        <a:bodyPr/>
        <a:lstStyle/>
        <a:p>
          <a:endParaRPr lang="en-US"/>
        </a:p>
      </dgm:t>
    </dgm:pt>
    <dgm:pt modelId="{D4F2EBAD-A14B-4FCA-A494-D657845B4527}" type="parTrans" cxnId="{5AA3BDE8-B9E7-4383-9665-F1A3A687DDA7}">
      <dgm:prSet/>
      <dgm:spPr/>
      <dgm:t>
        <a:bodyPr/>
        <a:lstStyle/>
        <a:p>
          <a:endParaRPr lang="en-US"/>
        </a:p>
      </dgm:t>
    </dgm:pt>
    <dgm:pt modelId="{C7012178-AC46-43C0-984F-F73669CF5D58}" type="pres">
      <dgm:prSet presAssocID="{56E95CE1-1244-41ED-BA51-49771BC3C2A7}" presName="Name0" presStyleCnt="0">
        <dgm:presLayoutVars>
          <dgm:chMax val="1"/>
          <dgm:dir/>
          <dgm:animLvl val="ctr"/>
          <dgm:resizeHandles val="exact"/>
        </dgm:presLayoutVars>
      </dgm:prSet>
      <dgm:spPr/>
      <dgm:t>
        <a:bodyPr/>
        <a:lstStyle/>
        <a:p>
          <a:endParaRPr lang="en-US"/>
        </a:p>
      </dgm:t>
    </dgm:pt>
    <dgm:pt modelId="{EED9CB51-8518-4B27-9FD1-D5586DF20B76}" type="pres">
      <dgm:prSet presAssocID="{14483CFC-31E8-4978-9156-317EB16D498C}" presName="centerShape" presStyleLbl="node0" presStyleIdx="0" presStyleCnt="1"/>
      <dgm:spPr/>
      <dgm:t>
        <a:bodyPr/>
        <a:lstStyle/>
        <a:p>
          <a:endParaRPr lang="en-US"/>
        </a:p>
      </dgm:t>
    </dgm:pt>
    <dgm:pt modelId="{2A1F51DA-E4CF-47FF-B0CA-3FA693BCEE9D}" type="pres">
      <dgm:prSet presAssocID="{EDD71387-B12B-4701-AEA1-284A9BC6A85A}" presName="node" presStyleLbl="node1" presStyleIdx="0" presStyleCnt="3">
        <dgm:presLayoutVars>
          <dgm:bulletEnabled val="1"/>
        </dgm:presLayoutVars>
      </dgm:prSet>
      <dgm:spPr/>
      <dgm:t>
        <a:bodyPr/>
        <a:lstStyle/>
        <a:p>
          <a:endParaRPr lang="en-US"/>
        </a:p>
      </dgm:t>
    </dgm:pt>
    <dgm:pt modelId="{B9EF41F0-8377-4060-9C73-4860A1BBEA2A}" type="pres">
      <dgm:prSet presAssocID="{EDD71387-B12B-4701-AEA1-284A9BC6A85A}" presName="dummy" presStyleCnt="0"/>
      <dgm:spPr/>
    </dgm:pt>
    <dgm:pt modelId="{6DFDFD2D-598E-461E-81BC-75111C1AA494}" type="pres">
      <dgm:prSet presAssocID="{8B5125B5-98DC-4C9F-B5B5-36AE5E2865BA}" presName="sibTrans" presStyleLbl="sibTrans2D1" presStyleIdx="0" presStyleCnt="3"/>
      <dgm:spPr/>
      <dgm:t>
        <a:bodyPr/>
        <a:lstStyle/>
        <a:p>
          <a:endParaRPr lang="en-US"/>
        </a:p>
      </dgm:t>
    </dgm:pt>
    <dgm:pt modelId="{D00176BA-C23B-4FC2-B39E-24ED4CB62380}" type="pres">
      <dgm:prSet presAssocID="{30ED024F-EDC6-4CA3-BBF8-9451B63A7442}" presName="node" presStyleLbl="node1" presStyleIdx="1" presStyleCnt="3">
        <dgm:presLayoutVars>
          <dgm:bulletEnabled val="1"/>
        </dgm:presLayoutVars>
      </dgm:prSet>
      <dgm:spPr/>
      <dgm:t>
        <a:bodyPr/>
        <a:lstStyle/>
        <a:p>
          <a:endParaRPr lang="en-US"/>
        </a:p>
      </dgm:t>
    </dgm:pt>
    <dgm:pt modelId="{C6BCFDEE-A6BF-433E-B956-CC800BF42CB5}" type="pres">
      <dgm:prSet presAssocID="{30ED024F-EDC6-4CA3-BBF8-9451B63A7442}" presName="dummy" presStyleCnt="0"/>
      <dgm:spPr/>
    </dgm:pt>
    <dgm:pt modelId="{8CC293FD-E3D5-452B-9FCB-185DC2D84C7C}" type="pres">
      <dgm:prSet presAssocID="{BC022CAD-B645-448B-B815-B1D2890D5763}" presName="sibTrans" presStyleLbl="sibTrans2D1" presStyleIdx="1" presStyleCnt="3"/>
      <dgm:spPr/>
      <dgm:t>
        <a:bodyPr/>
        <a:lstStyle/>
        <a:p>
          <a:endParaRPr lang="en-US"/>
        </a:p>
      </dgm:t>
    </dgm:pt>
    <dgm:pt modelId="{6B825034-EAA4-401F-AD31-2E2F9F1CCDE9}" type="pres">
      <dgm:prSet presAssocID="{A5C42E36-A86D-4B77-80CD-D4BDED2169C6}" presName="node" presStyleLbl="node1" presStyleIdx="2" presStyleCnt="3">
        <dgm:presLayoutVars>
          <dgm:bulletEnabled val="1"/>
        </dgm:presLayoutVars>
      </dgm:prSet>
      <dgm:spPr/>
      <dgm:t>
        <a:bodyPr/>
        <a:lstStyle/>
        <a:p>
          <a:endParaRPr lang="en-US"/>
        </a:p>
      </dgm:t>
    </dgm:pt>
    <dgm:pt modelId="{86F6A9C3-A5B5-4AAA-80B7-00317F5C17FD}" type="pres">
      <dgm:prSet presAssocID="{A5C42E36-A86D-4B77-80CD-D4BDED2169C6}" presName="dummy" presStyleCnt="0"/>
      <dgm:spPr/>
    </dgm:pt>
    <dgm:pt modelId="{8CE00165-54A5-41FC-B8FB-703473F5661F}" type="pres">
      <dgm:prSet presAssocID="{83801A66-CAB9-4BC5-B402-002E0B96AFAE}" presName="sibTrans" presStyleLbl="sibTrans2D1" presStyleIdx="2" presStyleCnt="3"/>
      <dgm:spPr/>
      <dgm:t>
        <a:bodyPr/>
        <a:lstStyle/>
        <a:p>
          <a:endParaRPr lang="en-US"/>
        </a:p>
      </dgm:t>
    </dgm:pt>
  </dgm:ptLst>
  <dgm:cxnLst>
    <dgm:cxn modelId="{6331E6CF-169D-48F4-A228-1B5E0370DCBA}" type="presOf" srcId="{A5C42E36-A86D-4B77-80CD-D4BDED2169C6}" destId="{6B825034-EAA4-401F-AD31-2E2F9F1CCDE9}" srcOrd="0" destOrd="0" presId="urn:microsoft.com/office/officeart/2005/8/layout/radial6"/>
    <dgm:cxn modelId="{DACD73E1-D22C-4866-B1ED-EE5722CE5F79}" type="presOf" srcId="{BC022CAD-B645-448B-B815-B1D2890D5763}" destId="{8CC293FD-E3D5-452B-9FCB-185DC2D84C7C}" srcOrd="0" destOrd="0" presId="urn:microsoft.com/office/officeart/2005/8/layout/radial6"/>
    <dgm:cxn modelId="{5AA3BDE8-B9E7-4383-9665-F1A3A687DDA7}" srcId="{14483CFC-31E8-4978-9156-317EB16D498C}" destId="{EDD71387-B12B-4701-AEA1-284A9BC6A85A}" srcOrd="0" destOrd="0" parTransId="{D4F2EBAD-A14B-4FCA-A494-D657845B4527}" sibTransId="{8B5125B5-98DC-4C9F-B5B5-36AE5E2865BA}"/>
    <dgm:cxn modelId="{93F4FFF0-646D-4116-AF7C-5D6BA0745C60}" srcId="{14483CFC-31E8-4978-9156-317EB16D498C}" destId="{30ED024F-EDC6-4CA3-BBF8-9451B63A7442}" srcOrd="1" destOrd="0" parTransId="{F2C0D7FB-071D-43A8-A5DD-2C274F1DB721}" sibTransId="{BC022CAD-B645-448B-B815-B1D2890D5763}"/>
    <dgm:cxn modelId="{143C98E0-CA7E-4BD4-8F32-722A68CA4A89}" type="presOf" srcId="{EDD71387-B12B-4701-AEA1-284A9BC6A85A}" destId="{2A1F51DA-E4CF-47FF-B0CA-3FA693BCEE9D}" srcOrd="0" destOrd="0" presId="urn:microsoft.com/office/officeart/2005/8/layout/radial6"/>
    <dgm:cxn modelId="{657F2789-FF3F-4E3A-8A96-7C8AF8A96EBC}" srcId="{14483CFC-31E8-4978-9156-317EB16D498C}" destId="{A5C42E36-A86D-4B77-80CD-D4BDED2169C6}" srcOrd="2" destOrd="0" parTransId="{34126AF8-A914-44C5-A867-DAC38C8D1C70}" sibTransId="{83801A66-CAB9-4BC5-B402-002E0B96AFAE}"/>
    <dgm:cxn modelId="{1693DDD8-E000-4BC6-B093-825E947260D1}" type="presOf" srcId="{83801A66-CAB9-4BC5-B402-002E0B96AFAE}" destId="{8CE00165-54A5-41FC-B8FB-703473F5661F}" srcOrd="0" destOrd="0" presId="urn:microsoft.com/office/officeart/2005/8/layout/radial6"/>
    <dgm:cxn modelId="{BBC18E83-3FD8-4527-BB18-C8057666E3A1}" srcId="{56E95CE1-1244-41ED-BA51-49771BC3C2A7}" destId="{14483CFC-31E8-4978-9156-317EB16D498C}" srcOrd="0" destOrd="0" parTransId="{324F44B9-DEDD-4717-8ACB-433CB2A8AFAE}" sibTransId="{3A04F0EE-F208-4B35-9600-01E044D1D019}"/>
    <dgm:cxn modelId="{E754FB3D-4D0C-426D-8AA5-6B2BC080D397}" type="presOf" srcId="{56E95CE1-1244-41ED-BA51-49771BC3C2A7}" destId="{C7012178-AC46-43C0-984F-F73669CF5D58}" srcOrd="0" destOrd="0" presId="urn:microsoft.com/office/officeart/2005/8/layout/radial6"/>
    <dgm:cxn modelId="{8853ABFD-3CF0-42DA-A153-236EEAEB8A25}" type="presOf" srcId="{8B5125B5-98DC-4C9F-B5B5-36AE5E2865BA}" destId="{6DFDFD2D-598E-461E-81BC-75111C1AA494}" srcOrd="0" destOrd="0" presId="urn:microsoft.com/office/officeart/2005/8/layout/radial6"/>
    <dgm:cxn modelId="{0F1013A7-1C80-47DA-9E0E-B12A18A79366}" type="presOf" srcId="{14483CFC-31E8-4978-9156-317EB16D498C}" destId="{EED9CB51-8518-4B27-9FD1-D5586DF20B76}" srcOrd="0" destOrd="0" presId="urn:microsoft.com/office/officeart/2005/8/layout/radial6"/>
    <dgm:cxn modelId="{D757169F-1DCF-4F17-ACD6-4B013F549759}" type="presOf" srcId="{30ED024F-EDC6-4CA3-BBF8-9451B63A7442}" destId="{D00176BA-C23B-4FC2-B39E-24ED4CB62380}" srcOrd="0" destOrd="0" presId="urn:microsoft.com/office/officeart/2005/8/layout/radial6"/>
    <dgm:cxn modelId="{74CED85B-630C-4CFC-A2AC-43AB48B96FAD}" type="presParOf" srcId="{C7012178-AC46-43C0-984F-F73669CF5D58}" destId="{EED9CB51-8518-4B27-9FD1-D5586DF20B76}" srcOrd="0" destOrd="0" presId="urn:microsoft.com/office/officeart/2005/8/layout/radial6"/>
    <dgm:cxn modelId="{607AF0AE-8E43-4AFF-82D8-7C661449280F}" type="presParOf" srcId="{C7012178-AC46-43C0-984F-F73669CF5D58}" destId="{2A1F51DA-E4CF-47FF-B0CA-3FA693BCEE9D}" srcOrd="1" destOrd="0" presId="urn:microsoft.com/office/officeart/2005/8/layout/radial6"/>
    <dgm:cxn modelId="{1550829C-1D16-4C50-BB2E-C49A71366E3D}" type="presParOf" srcId="{C7012178-AC46-43C0-984F-F73669CF5D58}" destId="{B9EF41F0-8377-4060-9C73-4860A1BBEA2A}" srcOrd="2" destOrd="0" presId="urn:microsoft.com/office/officeart/2005/8/layout/radial6"/>
    <dgm:cxn modelId="{2891496C-AF1A-4CF4-9508-496321268D29}" type="presParOf" srcId="{C7012178-AC46-43C0-984F-F73669CF5D58}" destId="{6DFDFD2D-598E-461E-81BC-75111C1AA494}" srcOrd="3" destOrd="0" presId="urn:microsoft.com/office/officeart/2005/8/layout/radial6"/>
    <dgm:cxn modelId="{22EB91F5-7477-4B3F-AEA9-0F85FFAA0C68}" type="presParOf" srcId="{C7012178-AC46-43C0-984F-F73669CF5D58}" destId="{D00176BA-C23B-4FC2-B39E-24ED4CB62380}" srcOrd="4" destOrd="0" presId="urn:microsoft.com/office/officeart/2005/8/layout/radial6"/>
    <dgm:cxn modelId="{22728C10-4CC1-40AE-9D3A-5CAC55D55AB1}" type="presParOf" srcId="{C7012178-AC46-43C0-984F-F73669CF5D58}" destId="{C6BCFDEE-A6BF-433E-B956-CC800BF42CB5}" srcOrd="5" destOrd="0" presId="urn:microsoft.com/office/officeart/2005/8/layout/radial6"/>
    <dgm:cxn modelId="{98480509-4FEE-495F-8FE8-4C3B494593A6}" type="presParOf" srcId="{C7012178-AC46-43C0-984F-F73669CF5D58}" destId="{8CC293FD-E3D5-452B-9FCB-185DC2D84C7C}" srcOrd="6" destOrd="0" presId="urn:microsoft.com/office/officeart/2005/8/layout/radial6"/>
    <dgm:cxn modelId="{93F65360-65AD-414E-A2F4-685E65A1BCFD}" type="presParOf" srcId="{C7012178-AC46-43C0-984F-F73669CF5D58}" destId="{6B825034-EAA4-401F-AD31-2E2F9F1CCDE9}" srcOrd="7" destOrd="0" presId="urn:microsoft.com/office/officeart/2005/8/layout/radial6"/>
    <dgm:cxn modelId="{1B2E3025-DEC8-4170-8F9C-9E5E4CC83131}" type="presParOf" srcId="{C7012178-AC46-43C0-984F-F73669CF5D58}" destId="{86F6A9C3-A5B5-4AAA-80B7-00317F5C17FD}" srcOrd="8" destOrd="0" presId="urn:microsoft.com/office/officeart/2005/8/layout/radial6"/>
    <dgm:cxn modelId="{E361CFAE-42E2-458A-BBBF-5ABC6072F9CF}" type="presParOf" srcId="{C7012178-AC46-43C0-984F-F73669CF5D58}" destId="{8CE00165-54A5-41FC-B8FB-703473F5661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6594-645B-4193-A27D-F94DD858BE05}">
      <dsp:nvSpPr>
        <dsp:cNvPr id="0" name=""/>
        <dsp:cNvSpPr/>
      </dsp:nvSpPr>
      <dsp:spPr>
        <a:xfrm>
          <a:off x="1272063" y="440629"/>
          <a:ext cx="4126200" cy="4126200"/>
        </a:xfrm>
        <a:prstGeom prst="pie">
          <a:avLst>
            <a:gd name="adj1" fmla="val 16200000"/>
            <a:gd name="adj2" fmla="val 540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335163" y="1054646"/>
        <a:ext cx="1449082" cy="2898164"/>
      </dsp:txXfrm>
    </dsp:sp>
    <dsp:sp modelId="{126D91BB-CC9A-40EC-8A92-E2C7A166FADD}">
      <dsp:nvSpPr>
        <dsp:cNvPr id="0" name=""/>
        <dsp:cNvSpPr/>
      </dsp:nvSpPr>
      <dsp:spPr>
        <a:xfrm>
          <a:off x="1278420" y="432376"/>
          <a:ext cx="4126200" cy="4126200"/>
        </a:xfrm>
        <a:prstGeom prst="pie">
          <a:avLst>
            <a:gd name="adj1" fmla="val 5400000"/>
            <a:gd name="adj2" fmla="val 162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867877" y="1046394"/>
        <a:ext cx="1449082" cy="2898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30DC-98BA-4B16-A205-617C86600984}">
      <dsp:nvSpPr>
        <dsp:cNvPr id="0" name=""/>
        <dsp:cNvSpPr/>
      </dsp:nvSpPr>
      <dsp:spPr>
        <a:xfrm rot="5400000">
          <a:off x="-216155" y="444033"/>
          <a:ext cx="1441038" cy="1008726"/>
        </a:xfrm>
        <a:prstGeom prst="chevron">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Pre-viewing</a:t>
          </a:r>
          <a:endParaRPr lang="en-US" sz="2000" b="1" kern="1200" dirty="0">
            <a:latin typeface="Arial" panose="020B0604020202020204" pitchFamily="34" charset="0"/>
            <a:cs typeface="Arial" panose="020B0604020202020204" pitchFamily="34" charset="0"/>
          </a:endParaRPr>
        </a:p>
      </dsp:txBody>
      <dsp:txXfrm rot="-5400000">
        <a:off x="1" y="732240"/>
        <a:ext cx="1008726" cy="432312"/>
      </dsp:txXfrm>
    </dsp:sp>
    <dsp:sp modelId="{E0F877F2-EA53-4DAF-B360-9960742FB8EC}">
      <dsp:nvSpPr>
        <dsp:cNvPr id="0" name=""/>
        <dsp:cNvSpPr/>
      </dsp:nvSpPr>
      <dsp:spPr>
        <a:xfrm rot="5400000">
          <a:off x="3790182" y="-2553578"/>
          <a:ext cx="937167" cy="650007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latin typeface="Arial" panose="020B0604020202020204" pitchFamily="34" charset="0"/>
              <a:cs typeface="Arial" panose="020B0604020202020204" pitchFamily="34" charset="0"/>
            </a:rPr>
            <a:t>Find out how much students know about cyber-bullying.</a:t>
          </a:r>
          <a:endParaRPr lang="en-US" sz="1800" b="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Discuss the unlawful acts of </a:t>
          </a:r>
          <a:r>
            <a:rPr lang="en-US" sz="1800" kern="1200" dirty="0" err="1" smtClean="0">
              <a:latin typeface="Arial" panose="020B0604020202020204" pitchFamily="34" charset="0"/>
              <a:cs typeface="Arial" panose="020B0604020202020204" pitchFamily="34" charset="0"/>
            </a:rPr>
            <a:t>doxxing</a:t>
          </a:r>
          <a:r>
            <a:rPr lang="en-US" sz="1800" kern="1200" dirty="0" smtClean="0">
              <a:latin typeface="Arial" panose="020B0604020202020204" pitchFamily="34" charset="0"/>
              <a:cs typeface="Arial" panose="020B0604020202020204" pitchFamily="34" charset="0"/>
            </a:rPr>
            <a:t> through </a:t>
          </a:r>
          <a:r>
            <a:rPr lang="en-US" sz="1800" kern="1200" dirty="0" err="1" smtClean="0">
              <a:latin typeface="Arial" panose="020B0604020202020204" pitchFamily="34" charset="0"/>
              <a:cs typeface="Arial" panose="020B0604020202020204" pitchFamily="34" charset="0"/>
            </a:rPr>
            <a:t>anaylsing</a:t>
          </a:r>
          <a:r>
            <a:rPr lang="en-US" sz="1800" kern="1200" dirty="0" smtClean="0">
              <a:latin typeface="Arial" panose="020B0604020202020204" pitchFamily="34" charset="0"/>
              <a:cs typeface="Arial" panose="020B0604020202020204" pitchFamily="34" charset="0"/>
            </a:rPr>
            <a:t> a scenario</a:t>
          </a:r>
          <a:r>
            <a:rPr lang="en-US" sz="1800" b="0" kern="1200" dirty="0" smtClean="0">
              <a:latin typeface="Arial" panose="020B0604020202020204" pitchFamily="34" charset="0"/>
              <a:cs typeface="Arial" panose="020B0604020202020204" pitchFamily="34" charset="0"/>
            </a:rPr>
            <a:t>.</a:t>
          </a:r>
          <a:endParaRPr lang="en-US" sz="1800" b="0" kern="1200" dirty="0">
            <a:latin typeface="Arial" panose="020B0604020202020204" pitchFamily="34" charset="0"/>
            <a:cs typeface="Arial" panose="020B0604020202020204" pitchFamily="34" charset="0"/>
          </a:endParaRPr>
        </a:p>
      </dsp:txBody>
      <dsp:txXfrm rot="-5400000">
        <a:off x="1008727" y="273626"/>
        <a:ext cx="6454330" cy="845669"/>
      </dsp:txXfrm>
    </dsp:sp>
    <dsp:sp modelId="{80F3C215-C83C-44B0-AAC3-D40A5D61EB20}">
      <dsp:nvSpPr>
        <dsp:cNvPr id="0" name=""/>
        <dsp:cNvSpPr/>
      </dsp:nvSpPr>
      <dsp:spPr>
        <a:xfrm rot="5400000">
          <a:off x="-216155" y="2073092"/>
          <a:ext cx="1441038" cy="1008726"/>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While-viewing</a:t>
          </a:r>
          <a:endParaRPr lang="en-US" sz="2000" b="1" kern="1200" dirty="0">
            <a:latin typeface="Arial" panose="020B0604020202020204" pitchFamily="34" charset="0"/>
            <a:cs typeface="Arial" panose="020B0604020202020204" pitchFamily="34" charset="0"/>
          </a:endParaRPr>
        </a:p>
      </dsp:txBody>
      <dsp:txXfrm rot="-5400000">
        <a:off x="1" y="2361299"/>
        <a:ext cx="1008726" cy="432312"/>
      </dsp:txXfrm>
    </dsp:sp>
    <dsp:sp modelId="{39570A93-CE8B-4863-8FBF-7CC6D68A3D78}">
      <dsp:nvSpPr>
        <dsp:cNvPr id="0" name=""/>
        <dsp:cNvSpPr/>
      </dsp:nvSpPr>
      <dsp:spPr>
        <a:xfrm rot="5400000">
          <a:off x="3473322" y="-1013562"/>
          <a:ext cx="1570887" cy="6500079"/>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smtClean="0">
              <a:latin typeface="Arial" panose="020B0604020202020204" pitchFamily="34" charset="0"/>
              <a:cs typeface="Arial" panose="020B0604020202020204" pitchFamily="34" charset="0"/>
            </a:rPr>
            <a:t>Watch two videos about cyber-bulling to raise students’ awareness that doxing, a type of cyber-bullying, is a criminal offence. </a:t>
          </a:r>
          <a:endParaRPr lang="en-US" sz="1800" b="0" i="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0" i="0" kern="1200" dirty="0" smtClean="0">
              <a:latin typeface="Arial" panose="020B0604020202020204" pitchFamily="34" charset="0"/>
              <a:cs typeface="Arial" panose="020B0604020202020204" pitchFamily="34" charset="0"/>
            </a:rPr>
            <a:t>Discuss the importance of respecting others and abiding by the law in the cyber world. </a:t>
          </a:r>
          <a:endParaRPr lang="en-US" sz="1800" b="0" i="0" kern="1200" dirty="0">
            <a:latin typeface="Arial" panose="020B0604020202020204" pitchFamily="34" charset="0"/>
            <a:cs typeface="Arial" panose="020B0604020202020204" pitchFamily="34" charset="0"/>
          </a:endParaRPr>
        </a:p>
      </dsp:txBody>
      <dsp:txXfrm rot="-5400000">
        <a:off x="1008726" y="1527718"/>
        <a:ext cx="6423395" cy="1417519"/>
      </dsp:txXfrm>
    </dsp:sp>
    <dsp:sp modelId="{B8216B23-72BC-4FD0-9BEE-A9E9D0680232}">
      <dsp:nvSpPr>
        <dsp:cNvPr id="0" name=""/>
        <dsp:cNvSpPr/>
      </dsp:nvSpPr>
      <dsp:spPr>
        <a:xfrm rot="5400000">
          <a:off x="-211919" y="4111165"/>
          <a:ext cx="1441038" cy="1008726"/>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 -viewing</a:t>
          </a:r>
          <a:endParaRPr lang="en-US" sz="2000" b="1" kern="1200" dirty="0">
            <a:latin typeface="Arial" panose="020B0604020202020204" pitchFamily="34" charset="0"/>
            <a:cs typeface="Arial" panose="020B0604020202020204" pitchFamily="34" charset="0"/>
          </a:endParaRPr>
        </a:p>
      </dsp:txBody>
      <dsp:txXfrm rot="-5400000">
        <a:off x="4237" y="4399372"/>
        <a:ext cx="1008726" cy="432312"/>
      </dsp:txXfrm>
    </dsp:sp>
    <dsp:sp modelId="{97ED3362-31B4-4118-9827-65168530B8A0}">
      <dsp:nvSpPr>
        <dsp:cNvPr id="0" name=""/>
        <dsp:cNvSpPr/>
      </dsp:nvSpPr>
      <dsp:spPr>
        <a:xfrm rot="5400000">
          <a:off x="2967138" y="1214233"/>
          <a:ext cx="2583255" cy="6500079"/>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Char char="••"/>
          </a:pPr>
          <a:r>
            <a:rPr lang="en-US" sz="1800" b="0" i="0" kern="1200" dirty="0" smtClean="0">
              <a:latin typeface="Arial" panose="020B0604020202020204" pitchFamily="34" charset="0"/>
              <a:cs typeface="Arial" panose="020B0604020202020204" pitchFamily="34" charset="0"/>
            </a:rPr>
            <a:t>Read a leaflet on cyber-bullying to deepen students’ understanding about different </a:t>
          </a:r>
          <a:r>
            <a:rPr lang="en-US" sz="1800" b="0" i="0" kern="1200" dirty="0" err="1" smtClean="0">
              <a:latin typeface="Arial" panose="020B0604020202020204" pitchFamily="34" charset="0"/>
              <a:cs typeface="Arial" panose="020B0604020202020204" pitchFamily="34" charset="0"/>
            </a:rPr>
            <a:t>behaviours</a:t>
          </a:r>
          <a:r>
            <a:rPr lang="en-US" sz="1800" b="0" i="0" kern="1200" dirty="0" smtClean="0">
              <a:latin typeface="Arial" panose="020B0604020202020204" pitchFamily="34" charset="0"/>
              <a:cs typeface="Arial" panose="020B0604020202020204" pitchFamily="34" charset="0"/>
            </a:rPr>
            <a:t> related to cyber-bullying.</a:t>
          </a:r>
          <a:endParaRPr lang="en-US" sz="1800" b="0" i="0" kern="1200" dirty="0">
            <a:latin typeface="Arial" panose="020B0604020202020204" pitchFamily="34" charset="0"/>
            <a:cs typeface="Arial" panose="020B0604020202020204" pitchFamily="34" charset="0"/>
          </a:endParaRPr>
        </a:p>
        <a:p>
          <a:pPr marL="176213" lvl="1" indent="-176213" algn="just" defTabSz="7112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Explore the ways to be a responsible online user. </a:t>
          </a:r>
          <a:endParaRPr lang="en-US" sz="1800" b="0" i="0" kern="1200" dirty="0">
            <a:latin typeface="Arial" panose="020B0604020202020204" pitchFamily="34" charset="0"/>
            <a:cs typeface="Arial" panose="020B0604020202020204" pitchFamily="34" charset="0"/>
          </a:endParaRPr>
        </a:p>
        <a:p>
          <a:pPr marL="176213" lvl="1" indent="-176213" algn="just" defTabSz="711200">
            <a:lnSpc>
              <a:spcPct val="90000"/>
            </a:lnSpc>
            <a:spcBef>
              <a:spcPct val="0"/>
            </a:spcBef>
            <a:spcAft>
              <a:spcPct val="15000"/>
            </a:spcAft>
            <a:buChar char="••"/>
          </a:pPr>
          <a:r>
            <a:rPr lang="en-US" sz="1800" b="0" i="0" kern="1200" dirty="0" err="1" smtClean="0">
              <a:latin typeface="Arial" panose="020B0604020202020204" pitchFamily="34" charset="0"/>
              <a:cs typeface="Arial" panose="020B0604020202020204" pitchFamily="34" charset="0"/>
            </a:rPr>
            <a:t>Analyse</a:t>
          </a:r>
          <a:r>
            <a:rPr lang="en-US" sz="1800" b="0" i="0" kern="1200" dirty="0" smtClean="0">
              <a:latin typeface="Arial" panose="020B0604020202020204" pitchFamily="34" charset="0"/>
              <a:cs typeface="Arial" panose="020B0604020202020204" pitchFamily="34" charset="0"/>
            </a:rPr>
            <a:t> the common text features and language items of a leaflet.</a:t>
          </a:r>
          <a:endParaRPr lang="en-US" sz="1800" b="0" i="0" kern="1200" dirty="0">
            <a:latin typeface="Arial" panose="020B0604020202020204" pitchFamily="34" charset="0"/>
            <a:cs typeface="Arial" panose="020B0604020202020204" pitchFamily="34" charset="0"/>
          </a:endParaRPr>
        </a:p>
        <a:p>
          <a:pPr marL="176213" lvl="1" indent="-176213" algn="just" defTabSz="7112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Reflect on the things to be done by different stakeholders to fight against cyber-bullying through designing a leaflet. </a:t>
          </a:r>
          <a:endParaRPr lang="en-US" sz="1800" b="0" i="0" kern="1200" dirty="0">
            <a:latin typeface="Arial" panose="020B0604020202020204" pitchFamily="34" charset="0"/>
            <a:cs typeface="Arial" panose="020B0604020202020204" pitchFamily="34" charset="0"/>
          </a:endParaRPr>
        </a:p>
      </dsp:txBody>
      <dsp:txXfrm rot="-5400000">
        <a:off x="1008726" y="3298749"/>
        <a:ext cx="6373975" cy="2331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00165-54A5-41FC-B8FB-703473F5661F}">
      <dsp:nvSpPr>
        <dsp:cNvPr id="0" name=""/>
        <dsp:cNvSpPr/>
      </dsp:nvSpPr>
      <dsp:spPr>
        <a:xfrm>
          <a:off x="1656253" y="632203"/>
          <a:ext cx="4222460" cy="4222460"/>
        </a:xfrm>
        <a:prstGeom prst="blockArc">
          <a:avLst>
            <a:gd name="adj1" fmla="val 9000000"/>
            <a:gd name="adj2" fmla="val 16200000"/>
            <a:gd name="adj3" fmla="val 4637"/>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C293FD-E3D5-452B-9FCB-185DC2D84C7C}">
      <dsp:nvSpPr>
        <dsp:cNvPr id="0" name=""/>
        <dsp:cNvSpPr/>
      </dsp:nvSpPr>
      <dsp:spPr>
        <a:xfrm>
          <a:off x="1656253" y="632203"/>
          <a:ext cx="4222460" cy="4222460"/>
        </a:xfrm>
        <a:prstGeom prst="blockArc">
          <a:avLst>
            <a:gd name="adj1" fmla="val 1800000"/>
            <a:gd name="adj2" fmla="val 9000000"/>
            <a:gd name="adj3" fmla="val 4637"/>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6DFDFD2D-598E-461E-81BC-75111C1AA494}">
      <dsp:nvSpPr>
        <dsp:cNvPr id="0" name=""/>
        <dsp:cNvSpPr/>
      </dsp:nvSpPr>
      <dsp:spPr>
        <a:xfrm>
          <a:off x="1656253" y="632203"/>
          <a:ext cx="4222460" cy="4222460"/>
        </a:xfrm>
        <a:prstGeom prst="blockArc">
          <a:avLst>
            <a:gd name="adj1" fmla="val 16200000"/>
            <a:gd name="adj2" fmla="val 1800000"/>
            <a:gd name="adj3" fmla="val 4637"/>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EED9CB51-8518-4B27-9FD1-D5586DF20B76}">
      <dsp:nvSpPr>
        <dsp:cNvPr id="0" name=""/>
        <dsp:cNvSpPr/>
      </dsp:nvSpPr>
      <dsp:spPr>
        <a:xfrm>
          <a:off x="2796179" y="1772129"/>
          <a:ext cx="1942608" cy="1942608"/>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3080667" y="2056617"/>
        <a:ext cx="1373632" cy="1373632"/>
      </dsp:txXfrm>
    </dsp:sp>
    <dsp:sp modelId="{2A1F51DA-E4CF-47FF-B0CA-3FA693BCEE9D}">
      <dsp:nvSpPr>
        <dsp:cNvPr id="0" name=""/>
        <dsp:cNvSpPr/>
      </dsp:nvSpPr>
      <dsp:spPr>
        <a:xfrm>
          <a:off x="3087570" y="1244"/>
          <a:ext cx="1359826" cy="135982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What do you know?</a:t>
          </a:r>
          <a:endParaRPr lang="en-US" sz="1900" kern="1200" dirty="0"/>
        </a:p>
      </dsp:txBody>
      <dsp:txXfrm>
        <a:off x="3286712" y="200386"/>
        <a:ext cx="961542" cy="961542"/>
      </dsp:txXfrm>
    </dsp:sp>
    <dsp:sp modelId="{D00176BA-C23B-4FC2-B39E-24ED4CB62380}">
      <dsp:nvSpPr>
        <dsp:cNvPr id="0" name=""/>
        <dsp:cNvSpPr/>
      </dsp:nvSpPr>
      <dsp:spPr>
        <a:xfrm>
          <a:off x="4873554" y="3094659"/>
          <a:ext cx="1359826" cy="1359826"/>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What do you want to know?</a:t>
          </a:r>
          <a:endParaRPr lang="en-US" sz="1900" kern="1200" dirty="0"/>
        </a:p>
      </dsp:txBody>
      <dsp:txXfrm>
        <a:off x="5072696" y="3293801"/>
        <a:ext cx="961542" cy="961542"/>
      </dsp:txXfrm>
    </dsp:sp>
    <dsp:sp modelId="{6B825034-EAA4-401F-AD31-2E2F9F1CCDE9}">
      <dsp:nvSpPr>
        <dsp:cNvPr id="0" name=""/>
        <dsp:cNvSpPr/>
      </dsp:nvSpPr>
      <dsp:spPr>
        <a:xfrm>
          <a:off x="1301586" y="3094659"/>
          <a:ext cx="1359826" cy="1359826"/>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What have you learnt?</a:t>
          </a:r>
          <a:endParaRPr lang="en-US" sz="1900" kern="1200" dirty="0"/>
        </a:p>
      </dsp:txBody>
      <dsp:txXfrm>
        <a:off x="1500728" y="3293801"/>
        <a:ext cx="961542" cy="96154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17DE7B-440A-4C09-B97B-7E7EE45DD11D}" type="datetimeFigureOut">
              <a:rPr lang="en-US" smtClean="0"/>
              <a:t>12/15/2022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6E2B5A-2F02-4EDC-8191-369043B122C3}" type="slidenum">
              <a:rPr lang="en-US" smtClean="0"/>
              <a:t>‹#›</a:t>
            </a:fld>
            <a:endParaRPr lang="en-US"/>
          </a:p>
        </p:txBody>
      </p:sp>
    </p:spTree>
    <p:extLst>
      <p:ext uri="{BB962C8B-B14F-4D97-AF65-F5344CB8AC3E}">
        <p14:creationId xmlns:p14="http://schemas.microsoft.com/office/powerpoint/2010/main" val="27069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udenthealth.gov.hk/english/internet/recommendations/files/recommendations_secondary_school_students_wa.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cpd.org.hk/english/resources_centre/publications/files/cyberbullying_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r>
              <a:rPr lang="en-US" dirty="0" smtClean="0"/>
              <a:t>Source</a:t>
            </a:r>
            <a:r>
              <a:rPr lang="en-US" baseline="0" dirty="0" smtClean="0"/>
              <a:t> of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https://www.pcpd.org.hk//english/resources_centre/publications/files/stop_cyberbully.pdf</a:t>
            </a:r>
            <a:endParaRPr lang="en-US" dirty="0"/>
          </a:p>
        </p:txBody>
      </p:sp>
      <p:sp>
        <p:nvSpPr>
          <p:cNvPr id="4" name="Slide Number Placeholder 3"/>
          <p:cNvSpPr>
            <a:spLocks noGrp="1"/>
          </p:cNvSpPr>
          <p:nvPr>
            <p:ph type="sldNum" sz="quarter" idx="10"/>
          </p:nvPr>
        </p:nvSpPr>
        <p:spPr/>
        <p:txBody>
          <a:bodyPr/>
          <a:lstStyle/>
          <a:p>
            <a:fld id="{CB7D5213-A4CD-49A0-82CD-C20B740613B1}" type="slidenum">
              <a:rPr lang="en-US" smtClean="0"/>
              <a:t>2</a:t>
            </a:fld>
            <a:endParaRPr lang="en-US"/>
          </a:p>
        </p:txBody>
      </p:sp>
    </p:spTree>
    <p:extLst>
      <p:ext uri="{BB962C8B-B14F-4D97-AF65-F5344CB8AC3E}">
        <p14:creationId xmlns:p14="http://schemas.microsoft.com/office/powerpoint/2010/main" val="272674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E2B5A-2F02-4EDC-8191-369043B122C3}" type="slidenum">
              <a:rPr lang="en-US" smtClean="0"/>
              <a:t>4</a:t>
            </a:fld>
            <a:endParaRPr lang="en-US"/>
          </a:p>
        </p:txBody>
      </p:sp>
    </p:spTree>
    <p:extLst>
      <p:ext uri="{BB962C8B-B14F-4D97-AF65-F5344CB8AC3E}">
        <p14:creationId xmlns:p14="http://schemas.microsoft.com/office/powerpoint/2010/main" val="192650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E2B5A-2F02-4EDC-8191-369043B122C3}" type="slidenum">
              <a:rPr lang="en-US" smtClean="0"/>
              <a:t>5</a:t>
            </a:fld>
            <a:endParaRPr lang="en-US"/>
          </a:p>
        </p:txBody>
      </p:sp>
    </p:spTree>
    <p:extLst>
      <p:ext uri="{BB962C8B-B14F-4D97-AF65-F5344CB8AC3E}">
        <p14:creationId xmlns:p14="http://schemas.microsoft.com/office/powerpoint/2010/main" val="149722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of image:</a:t>
            </a:r>
          </a:p>
          <a:p>
            <a:r>
              <a:rPr lang="en-US" dirty="0" smtClean="0"/>
              <a:t>https://</a:t>
            </a:r>
            <a:r>
              <a:rPr lang="en-US" dirty="0" err="1" smtClean="0"/>
              <a:t>www.pcpd.org.hk</a:t>
            </a:r>
            <a:r>
              <a:rPr lang="en-US" dirty="0" smtClean="0"/>
              <a:t>/</a:t>
            </a:r>
            <a:r>
              <a:rPr lang="en-US" dirty="0" err="1" smtClean="0"/>
              <a:t>english</a:t>
            </a:r>
            <a:r>
              <a:rPr lang="en-US" dirty="0" smtClean="0"/>
              <a:t>/</a:t>
            </a:r>
            <a:r>
              <a:rPr lang="en-US" dirty="0" err="1" smtClean="0"/>
              <a:t>doxxing</a:t>
            </a:r>
            <a:r>
              <a:rPr lang="en-US" dirty="0" smtClean="0"/>
              <a:t>/files/</a:t>
            </a:r>
            <a:r>
              <a:rPr lang="en-US" dirty="0" err="1" smtClean="0"/>
              <a:t>antidoxxing_leaflet_e.pdf</a:t>
            </a:r>
            <a:endParaRPr lang="en-US" dirty="0" smtClean="0"/>
          </a:p>
          <a:p>
            <a:endParaRPr lang="en-US" dirty="0"/>
          </a:p>
        </p:txBody>
      </p:sp>
      <p:sp>
        <p:nvSpPr>
          <p:cNvPr id="4" name="Slide Number Placeholder 3"/>
          <p:cNvSpPr>
            <a:spLocks noGrp="1"/>
          </p:cNvSpPr>
          <p:nvPr>
            <p:ph type="sldNum" sz="quarter" idx="10"/>
          </p:nvPr>
        </p:nvSpPr>
        <p:spPr/>
        <p:txBody>
          <a:bodyPr/>
          <a:lstStyle/>
          <a:p>
            <a:fld id="{076E2B5A-2F02-4EDC-8191-369043B122C3}" type="slidenum">
              <a:rPr lang="en-US" smtClean="0"/>
              <a:t>6</a:t>
            </a:fld>
            <a:endParaRPr lang="en-US"/>
          </a:p>
        </p:txBody>
      </p:sp>
    </p:spTree>
    <p:extLst>
      <p:ext uri="{BB962C8B-B14F-4D97-AF65-F5344CB8AC3E}">
        <p14:creationId xmlns:p14="http://schemas.microsoft.com/office/powerpoint/2010/main" val="367679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E2B5A-2F02-4EDC-8191-369043B122C3}" type="slidenum">
              <a:rPr lang="en-US" smtClean="0"/>
              <a:t>7</a:t>
            </a:fld>
            <a:endParaRPr lang="en-US"/>
          </a:p>
        </p:txBody>
      </p:sp>
    </p:spTree>
    <p:extLst>
      <p:ext uri="{BB962C8B-B14F-4D97-AF65-F5344CB8AC3E}">
        <p14:creationId xmlns:p14="http://schemas.microsoft.com/office/powerpoint/2010/main" val="349503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E2B5A-2F02-4EDC-8191-369043B122C3}" type="slidenum">
              <a:rPr lang="en-US" smtClean="0"/>
              <a:t>8</a:t>
            </a:fld>
            <a:endParaRPr lang="en-US"/>
          </a:p>
        </p:txBody>
      </p:sp>
    </p:spTree>
    <p:extLst>
      <p:ext uri="{BB962C8B-B14F-4D97-AF65-F5344CB8AC3E}">
        <p14:creationId xmlns:p14="http://schemas.microsoft.com/office/powerpoint/2010/main" val="159811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E2B5A-2F02-4EDC-8191-369043B122C3}" type="slidenum">
              <a:rPr lang="en-US" smtClean="0"/>
              <a:t>9</a:t>
            </a:fld>
            <a:endParaRPr lang="en-US"/>
          </a:p>
        </p:txBody>
      </p:sp>
    </p:spTree>
    <p:extLst>
      <p:ext uri="{BB962C8B-B14F-4D97-AF65-F5344CB8AC3E}">
        <p14:creationId xmlns:p14="http://schemas.microsoft.com/office/powerpoint/2010/main" val="119226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E2B5A-2F02-4EDC-8191-369043B122C3}" type="slidenum">
              <a:rPr lang="en-US" smtClean="0"/>
              <a:t>10</a:t>
            </a:fld>
            <a:endParaRPr lang="en-US"/>
          </a:p>
        </p:txBody>
      </p:sp>
    </p:spTree>
    <p:extLst>
      <p:ext uri="{BB962C8B-B14F-4D97-AF65-F5344CB8AC3E}">
        <p14:creationId xmlns:p14="http://schemas.microsoft.com/office/powerpoint/2010/main" val="91485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for extended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rgbClr val="002060"/>
                </a:solidFill>
                <a:latin typeface="+mn-lt"/>
                <a:ea typeface="+mn-ea"/>
                <a:cs typeface="+mn-cs"/>
                <a:hlinkClick r:id="rId3"/>
              </a:rPr>
              <a:t>https://www.studenthealth.gov.hk/english/internet/recommendations/files/recommendations_secondary_school_students_wa.pdf</a:t>
            </a:r>
            <a:endParaRPr lang="en-US" sz="1200" u="none" kern="1200" dirty="0" smtClean="0">
              <a:solidFill>
                <a:srgbClr val="002060"/>
              </a:solidFill>
              <a:latin typeface="+mn-lt"/>
              <a:ea typeface="+mn-ea"/>
              <a:cs typeface="+mn-cs"/>
            </a:endParaRPr>
          </a:p>
          <a:p>
            <a:r>
              <a:rPr lang="en-US" sz="1200" u="none" kern="1200" dirty="0" smtClean="0">
                <a:solidFill>
                  <a:srgbClr val="002060"/>
                </a:solidFill>
                <a:latin typeface="+mn-lt"/>
                <a:ea typeface="+mn-ea"/>
                <a:cs typeface="+mn-cs"/>
              </a:rPr>
              <a:t>https://www.youthcan.hk/en/theme/bullying/infograph_1.html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rgbClr val="002060"/>
                </a:solidFill>
                <a:latin typeface="+mn-lt"/>
                <a:ea typeface="+mn-ea"/>
                <a:cs typeface="+mn-cs"/>
                <a:hlinkClick r:id="rId4"/>
              </a:rPr>
              <a:t>https://www.pcpd.org.hk/english/resources_centre/publications/files/cyberbullying_e.pdf</a:t>
            </a:r>
            <a:endParaRPr lang="en-US" sz="1200" u="none" kern="1200" dirty="0" smtClean="0">
              <a:solidFill>
                <a:srgbClr val="002060"/>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76E2B5A-2F02-4EDC-8191-369043B122C3}" type="slidenum">
              <a:rPr lang="en-US" smtClean="0"/>
              <a:t>17</a:t>
            </a:fld>
            <a:endParaRPr lang="en-US"/>
          </a:p>
        </p:txBody>
      </p:sp>
    </p:spTree>
    <p:extLst>
      <p:ext uri="{BB962C8B-B14F-4D97-AF65-F5344CB8AC3E}">
        <p14:creationId xmlns:p14="http://schemas.microsoft.com/office/powerpoint/2010/main" val="204119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p>
            <a:fld id="{19D2A6D0-EB30-4A84-8A62-5C4D3022E06F}" type="datetimeFigureOut">
              <a:rPr lang="en-US" smtClean="0"/>
              <a:t>12/15/2022</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422863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19D2A6D0-EB30-4A84-8A62-5C4D3022E06F}" type="datetimeFigureOut">
              <a:rPr lang="en-US" smtClean="0"/>
              <a:t>12/15/2022</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331764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19D2A6D0-EB30-4A84-8A62-5C4D3022E06F}" type="datetimeFigureOut">
              <a:rPr lang="en-US" smtClean="0"/>
              <a:t>12/15/2022</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51339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19D2A6D0-EB30-4A84-8A62-5C4D3022E06F}" type="datetimeFigureOut">
              <a:rPr lang="en-US" smtClean="0"/>
              <a:t>12/15/2022</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265930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19D2A6D0-EB30-4A84-8A62-5C4D3022E06F}" type="datetimeFigureOut">
              <a:rPr lang="en-US" smtClean="0"/>
              <a:t>12/15/2022</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165463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p>
            <a:fld id="{19D2A6D0-EB30-4A84-8A62-5C4D3022E06F}" type="datetimeFigureOut">
              <a:rPr lang="en-US" smtClean="0"/>
              <a:t>12/15/2022</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410733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p>
            <a:fld id="{19D2A6D0-EB30-4A84-8A62-5C4D3022E06F}" type="datetimeFigureOut">
              <a:rPr lang="en-US" smtClean="0"/>
              <a:t>12/15/2022</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185070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p>
            <a:fld id="{19D2A6D0-EB30-4A84-8A62-5C4D3022E06F}" type="datetimeFigureOut">
              <a:rPr lang="en-US" smtClean="0"/>
              <a:t>12/15/2022</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314891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9D2A6D0-EB30-4A84-8A62-5C4D3022E06F}" type="datetimeFigureOut">
              <a:rPr lang="en-US" smtClean="0"/>
              <a:t>12/15/2022</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15346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19D2A6D0-EB30-4A84-8A62-5C4D3022E06F}" type="datetimeFigureOut">
              <a:rPr lang="en-US" smtClean="0"/>
              <a:t>12/15/2022</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121535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19D2A6D0-EB30-4A84-8A62-5C4D3022E06F}" type="datetimeFigureOut">
              <a:rPr lang="en-US" smtClean="0"/>
              <a:t>12/15/2022</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835EB434-A95F-4013-8C6B-952248D9F4D0}" type="slidenum">
              <a:rPr lang="en-US" smtClean="0"/>
              <a:t>‹#›</a:t>
            </a:fld>
            <a:endParaRPr lang="en-US"/>
          </a:p>
        </p:txBody>
      </p:sp>
    </p:spTree>
    <p:extLst>
      <p:ext uri="{BB962C8B-B14F-4D97-AF65-F5344CB8AC3E}">
        <p14:creationId xmlns:p14="http://schemas.microsoft.com/office/powerpoint/2010/main" val="270538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2A6D0-EB30-4A84-8A62-5C4D3022E06F}" type="datetimeFigureOut">
              <a:rPr lang="en-US" smtClean="0"/>
              <a:t>12/15/2022</a:t>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EB434-A95F-4013-8C6B-952248D9F4D0}" type="slidenum">
              <a:rPr lang="en-US" smtClean="0"/>
              <a:t>‹#›</a:t>
            </a:fld>
            <a:endParaRPr lang="en-US"/>
          </a:p>
        </p:txBody>
      </p:sp>
    </p:spTree>
    <p:extLst>
      <p:ext uri="{BB962C8B-B14F-4D97-AF65-F5344CB8AC3E}">
        <p14:creationId xmlns:p14="http://schemas.microsoft.com/office/powerpoint/2010/main" val="19843332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pcpd.org.hk/english/doxxing/index.html"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hyperlink" Target="https://www.pcpd.org.hk/english/resources_centre/publications/files/stop_cyberbully.pdf" TargetMode="External"/><Relationship Id="rId7" Type="http://schemas.openxmlformats.org/officeDocument/2006/relationships/image" Target="../media/image16.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hyperlink" Target="https://www.pcpd.org.hk/english/resources_centre/publications/files/stop_cyberbully.pdf" TargetMode="Externa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cpd.org.hk/english/resources_centre/publications/files/stop_cyberbully.pdf" TargetMode="Externa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cpd.org.hk/english/resources_centre/publications/files/stop_cyberbully.pdf" TargetMode="External"/><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cpd.org.hk/english/resources_centre/publications/files/stop_cyberbully.pdf" TargetMode="External"/><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cpd.org.hk/english/resources_centre/publications/files/stop_cyberbully.pdf" TargetMode="External"/><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emf"/><Relationship Id="rId4" Type="http://schemas.openxmlformats.org/officeDocument/2006/relationships/diagramLayout" Target="../diagrams/layout1.xml"/><Relationship Id="rId9"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5.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8.png"/><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hyperlink" Target="https://www.pcpd.org.hk/english/doxxing/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hyperlink" Target="https://www.pcpd.org.hk/english/doxxing/index.html"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pcpd.org.hk/english/doxxing/index.html"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pcpd.org.hk/english/doxxing/index.html"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936" t="6126"/>
          <a:stretch/>
        </p:blipFill>
        <p:spPr>
          <a:xfrm>
            <a:off x="-24713" y="0"/>
            <a:ext cx="12216714" cy="6858000"/>
          </a:xfrm>
          <a:prstGeom prst="rect">
            <a:avLst/>
          </a:prstGeom>
        </p:spPr>
      </p:pic>
      <p:sp>
        <p:nvSpPr>
          <p:cNvPr id="2" name="標題 1"/>
          <p:cNvSpPr>
            <a:spLocks noGrp="1"/>
          </p:cNvSpPr>
          <p:nvPr>
            <p:ph type="title"/>
          </p:nvPr>
        </p:nvSpPr>
        <p:spPr>
          <a:xfrm>
            <a:off x="2121307" y="3168617"/>
            <a:ext cx="5075554" cy="1658198"/>
          </a:xfrm>
        </p:spPr>
        <p:txBody>
          <a:bodyPr>
            <a:noAutofit/>
          </a:bodyPr>
          <a:lstStyle/>
          <a:p>
            <a:r>
              <a:rPr lang="en-GB" sz="3400" b="1" dirty="0">
                <a:solidFill>
                  <a:srgbClr val="002060"/>
                </a:solidFill>
                <a:latin typeface="Arial Black" panose="020B0A04020102020204" pitchFamily="34" charset="0"/>
                <a:cs typeface="Arial" panose="020B0604020202020204" pitchFamily="34" charset="0"/>
              </a:rPr>
              <a:t>Be a Responsible Online Citizen </a:t>
            </a:r>
            <a:r>
              <a:rPr lang="en-US" sz="3400" b="1" dirty="0">
                <a:solidFill>
                  <a:schemeClr val="accent5">
                    <a:lumMod val="75000"/>
                  </a:schemeClr>
                </a:solidFill>
                <a:latin typeface="Albertus Medium" panose="020E0602030304020304" pitchFamily="34" charset="0"/>
              </a:rPr>
              <a:t/>
            </a:r>
            <a:br>
              <a:rPr lang="en-US" sz="3400" b="1" dirty="0">
                <a:solidFill>
                  <a:schemeClr val="accent5">
                    <a:lumMod val="75000"/>
                  </a:schemeClr>
                </a:solidFill>
                <a:latin typeface="Albertus Medium" panose="020E0602030304020304" pitchFamily="34" charset="0"/>
              </a:rPr>
            </a:br>
            <a:endParaRPr lang="en-US" sz="3400" b="1" dirty="0">
              <a:solidFill>
                <a:schemeClr val="accent5">
                  <a:lumMod val="75000"/>
                </a:schemeClr>
              </a:solidFill>
            </a:endParaRPr>
          </a:p>
        </p:txBody>
      </p:sp>
      <p:sp>
        <p:nvSpPr>
          <p:cNvPr id="4" name="矩形 3"/>
          <p:cNvSpPr/>
          <p:nvPr/>
        </p:nvSpPr>
        <p:spPr>
          <a:xfrm>
            <a:off x="9069860" y="5408787"/>
            <a:ext cx="2891032" cy="954107"/>
          </a:xfrm>
          <a:prstGeom prst="rect">
            <a:avLst/>
          </a:prstGeom>
        </p:spPr>
        <p:txBody>
          <a:bodyPr wrap="square">
            <a:spAutoFit/>
          </a:bodyPr>
          <a:lstStyle/>
          <a:p>
            <a:pPr algn="r"/>
            <a:r>
              <a:rPr lang="en-US" altLang="zh-TW" sz="1400" b="1" dirty="0" smtClean="0">
                <a:solidFill>
                  <a:srgbClr val="002060"/>
                </a:solidFill>
                <a:cs typeface="Arial" panose="020B0604020202020204" pitchFamily="34" charset="0"/>
              </a:rPr>
              <a:t>English </a:t>
            </a:r>
            <a:r>
              <a:rPr lang="en-US" altLang="zh-TW" sz="1400" b="1" dirty="0">
                <a:solidFill>
                  <a:srgbClr val="002060"/>
                </a:solidFill>
                <a:cs typeface="Arial" panose="020B0604020202020204" pitchFamily="34" charset="0"/>
              </a:rPr>
              <a:t>Language Education Section </a:t>
            </a:r>
          </a:p>
          <a:p>
            <a:pPr algn="r">
              <a:spcBef>
                <a:spcPts val="0"/>
              </a:spcBef>
            </a:pPr>
            <a:r>
              <a:rPr lang="en-US" altLang="zh-TW" sz="1400" b="1" dirty="0">
                <a:solidFill>
                  <a:srgbClr val="002060"/>
                </a:solidFill>
                <a:cs typeface="Arial" panose="020B0604020202020204" pitchFamily="34" charset="0"/>
              </a:rPr>
              <a:t>Curriculum </a:t>
            </a:r>
            <a:r>
              <a:rPr lang="en-US" sz="1400" b="1" dirty="0" smtClean="0">
                <a:solidFill>
                  <a:srgbClr val="002060"/>
                </a:solidFill>
              </a:rPr>
              <a:t>Development </a:t>
            </a:r>
            <a:r>
              <a:rPr lang="en-US" sz="1400" b="1" dirty="0">
                <a:solidFill>
                  <a:srgbClr val="002060"/>
                </a:solidFill>
              </a:rPr>
              <a:t>Institute</a:t>
            </a:r>
          </a:p>
          <a:p>
            <a:pPr algn="r">
              <a:spcBef>
                <a:spcPts val="0"/>
              </a:spcBef>
            </a:pPr>
            <a:r>
              <a:rPr lang="en-US" sz="1400" b="1" dirty="0">
                <a:solidFill>
                  <a:srgbClr val="002060"/>
                </a:solidFill>
              </a:rPr>
              <a:t>Education Bureau</a:t>
            </a:r>
          </a:p>
          <a:p>
            <a:pPr algn="r">
              <a:spcBef>
                <a:spcPts val="0"/>
              </a:spcBef>
            </a:pPr>
            <a:r>
              <a:rPr lang="en-US" sz="1400" b="1" dirty="0">
                <a:solidFill>
                  <a:srgbClr val="002060"/>
                </a:solidFill>
              </a:rPr>
              <a:t>2023</a:t>
            </a:r>
          </a:p>
        </p:txBody>
      </p:sp>
      <p:sp>
        <p:nvSpPr>
          <p:cNvPr id="3" name="TextBox 2"/>
          <p:cNvSpPr txBox="1"/>
          <p:nvPr/>
        </p:nvSpPr>
        <p:spPr>
          <a:xfrm>
            <a:off x="2121307" y="4740318"/>
            <a:ext cx="3736088" cy="1015663"/>
          </a:xfrm>
          <a:prstGeom prst="rect">
            <a:avLst/>
          </a:prstGeom>
          <a:noFill/>
        </p:spPr>
        <p:txBody>
          <a:bodyPr wrap="square" rtlCol="0">
            <a:spAutoFit/>
          </a:bodyPr>
          <a:lstStyle/>
          <a:p>
            <a:r>
              <a:rPr lang="en-US" altLang="zh-TW" sz="2000" b="1" dirty="0">
                <a:solidFill>
                  <a:schemeClr val="bg1"/>
                </a:solidFill>
                <a:cs typeface="Arial" panose="020B0604020202020204" pitchFamily="34" charset="0"/>
              </a:rPr>
              <a:t>Learning and Teaching Resources on Law-abidingness for KS3</a:t>
            </a:r>
          </a:p>
          <a:p>
            <a:endParaRPr lang="en-US" sz="2000" dirty="0">
              <a:solidFill>
                <a:schemeClr val="bg1"/>
              </a:solidFill>
            </a:endParaRPr>
          </a:p>
        </p:txBody>
      </p:sp>
    </p:spTree>
    <p:extLst>
      <p:ext uri="{BB962C8B-B14F-4D97-AF65-F5344CB8AC3E}">
        <p14:creationId xmlns:p14="http://schemas.microsoft.com/office/powerpoint/2010/main" val="393895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7">
            <a:extLst>
              <a:ext uri="{FF2B5EF4-FFF2-40B4-BE49-F238E27FC236}">
                <a16:creationId xmlns:a16="http://schemas.microsoft.com/office/drawing/2014/main" id="{88F22CFC-707A-4AB9-8C58-07A5C8F1AED5}"/>
              </a:ext>
            </a:extLst>
          </p:cNvPr>
          <p:cNvSpPr>
            <a:spLocks noGrp="1"/>
          </p:cNvSpPr>
          <p:nvPr>
            <p:ph type="title"/>
          </p:nvPr>
        </p:nvSpPr>
        <p:spPr>
          <a:xfrm>
            <a:off x="572313" y="379243"/>
            <a:ext cx="3426781" cy="670647"/>
          </a:xfr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a:normAutofit/>
          </a:bodyPr>
          <a:lstStyle/>
          <a:p>
            <a:r>
              <a:rPr lang="en-US" altLang="zh-TW" sz="3600" b="1" dirty="0" err="1" smtClean="0">
                <a:solidFill>
                  <a:schemeClr val="tx1"/>
                </a:solidFill>
              </a:rPr>
              <a:t>Doxxing</a:t>
            </a:r>
            <a:r>
              <a:rPr lang="en-US" altLang="zh-TW" sz="3600" b="1" dirty="0" smtClean="0">
                <a:solidFill>
                  <a:schemeClr val="tx1"/>
                </a:solidFill>
              </a:rPr>
              <a:t> offences</a:t>
            </a:r>
            <a:endParaRPr lang="zh-HK" altLang="en-US" sz="3600" b="1" dirty="0">
              <a:solidFill>
                <a:schemeClr val="tx1"/>
              </a:solidFill>
            </a:endParaRPr>
          </a:p>
        </p:txBody>
      </p:sp>
      <p:grpSp>
        <p:nvGrpSpPr>
          <p:cNvPr id="5" name="Group 4"/>
          <p:cNvGrpSpPr/>
          <p:nvPr/>
        </p:nvGrpSpPr>
        <p:grpSpPr>
          <a:xfrm>
            <a:off x="4499651" y="91710"/>
            <a:ext cx="7240065" cy="1570083"/>
            <a:chOff x="5337559" y="1066891"/>
            <a:chExt cx="6014056" cy="895402"/>
          </a:xfrm>
        </p:grpSpPr>
        <p:sp>
          <p:nvSpPr>
            <p:cNvPr id="6" name="Round Same Side Corner Rectangle 5"/>
            <p:cNvSpPr/>
            <p:nvPr/>
          </p:nvSpPr>
          <p:spPr>
            <a:xfrm rot="5400000">
              <a:off x="8554939" y="-877169"/>
              <a:ext cx="821242" cy="4772110"/>
            </a:xfrm>
            <a:prstGeom prst="round2SameRect">
              <a:avLst/>
            </a:prstGeom>
          </p:spPr>
          <p:style>
            <a:lnRef idx="2">
              <a:schemeClr val="accent6"/>
            </a:lnRef>
            <a:fillRef idx="1">
              <a:schemeClr val="lt1"/>
            </a:fillRef>
            <a:effectRef idx="0">
              <a:schemeClr val="accent6"/>
            </a:effectRef>
            <a:fontRef idx="minor">
              <a:schemeClr val="dk1"/>
            </a:fontRef>
          </p:style>
        </p:sp>
        <p:sp>
          <p:nvSpPr>
            <p:cNvPr id="7" name="Round Same Side Corner Rectangle 4"/>
            <p:cNvSpPr txBox="1"/>
            <p:nvPr/>
          </p:nvSpPr>
          <p:spPr>
            <a:xfrm>
              <a:off x="6579505" y="1066891"/>
              <a:ext cx="4665935" cy="7212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Char char="••"/>
              </a:pPr>
              <a:endParaRPr lang="en-US" dirty="0" smtClean="0">
                <a:latin typeface="Arial" panose="020B0604020202020204" pitchFamily="34" charset="0"/>
                <a:cs typeface="Arial" panose="020B0604020202020204" pitchFamily="34" charset="0"/>
              </a:endParaRPr>
            </a:p>
            <a:p>
              <a:pPr marL="284163" lvl="1" indent="-284163" algn="just" defTabSz="800100">
                <a:spcBef>
                  <a:spcPct val="0"/>
                </a:spcBef>
                <a:spcAft>
                  <a:spcPct val="15000"/>
                </a:spcAft>
                <a:buChar char="••"/>
              </a:pPr>
              <a:r>
                <a:rPr lang="en-US" dirty="0">
                  <a:latin typeface="Arial" panose="020B0604020202020204" pitchFamily="34" charset="0"/>
                  <a:cs typeface="Arial" panose="020B0604020202020204" pitchFamily="34" charset="0"/>
                </a:rPr>
                <a:t>Play video </a:t>
              </a:r>
              <a:r>
                <a:rPr lang="en-US" dirty="0" smtClean="0">
                  <a:latin typeface="Arial" panose="020B0604020202020204" pitchFamily="34" charset="0"/>
                  <a:cs typeface="Arial" panose="020B0604020202020204" pitchFamily="34" charset="0"/>
                </a:rPr>
                <a:t>(2). </a:t>
              </a:r>
              <a:endParaRPr lang="en-US" dirty="0">
                <a:latin typeface="Arial" panose="020B0604020202020204" pitchFamily="34" charset="0"/>
                <a:cs typeface="Arial" panose="020B0604020202020204" pitchFamily="34" charset="0"/>
              </a:endParaRPr>
            </a:p>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Reinforce the message </a:t>
              </a:r>
              <a:r>
                <a:rPr lang="en-US" b="0" kern="1200" dirty="0" smtClean="0">
                  <a:latin typeface="Arial" panose="020B0604020202020204" pitchFamily="34" charset="0"/>
                  <a:cs typeface="Arial" panose="020B0604020202020204" pitchFamily="34" charset="0"/>
                </a:rPr>
                <a:t>that </a:t>
              </a:r>
              <a:r>
                <a:rPr lang="en-US" b="0" kern="1200" dirty="0" err="1" smtClean="0">
                  <a:latin typeface="Arial" panose="020B0604020202020204" pitchFamily="34" charset="0"/>
                  <a:cs typeface="Arial" panose="020B0604020202020204" pitchFamily="34" charset="0"/>
                </a:rPr>
                <a:t>doxxing</a:t>
              </a:r>
              <a:r>
                <a:rPr lang="en-US" b="0" kern="1200" dirty="0" smtClean="0">
                  <a:latin typeface="Arial" panose="020B0604020202020204" pitchFamily="34" charset="0"/>
                  <a:cs typeface="Arial" panose="020B0604020202020204" pitchFamily="34" charset="0"/>
                </a:rPr>
                <a:t> is unlawful and get students to reflect on the importance of respecting others in the cyber world. </a:t>
              </a:r>
            </a:p>
          </p:txBody>
        </p:sp>
        <p:sp>
          <p:nvSpPr>
            <p:cNvPr id="8" name="Pentagon 7"/>
            <p:cNvSpPr/>
            <p:nvPr/>
          </p:nvSpPr>
          <p:spPr>
            <a:xfrm rot="5400000">
              <a:off x="5571946" y="927509"/>
              <a:ext cx="864031" cy="1205537"/>
            </a:xfrm>
            <a:prstGeom prst="homePlate">
              <a:avLst>
                <a:gd name="adj" fmla="val 31395"/>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Chevron 4"/>
            <p:cNvSpPr txBox="1"/>
            <p:nvPr/>
          </p:nvSpPr>
          <p:spPr>
            <a:xfrm>
              <a:off x="5337559" y="1244808"/>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While-viewing </a:t>
              </a:r>
              <a:endParaRPr lang="en-US" sz="2000" b="1" kern="1200" dirty="0">
                <a:latin typeface="Arial" panose="020B0604020202020204" pitchFamily="34" charset="0"/>
                <a:cs typeface="Arial" panose="020B0604020202020204" pitchFamily="34" charset="0"/>
              </a:endParaRPr>
            </a:p>
          </p:txBody>
        </p:sp>
      </p:grpSp>
      <p:grpSp>
        <p:nvGrpSpPr>
          <p:cNvPr id="2" name="Group 1"/>
          <p:cNvGrpSpPr/>
          <p:nvPr/>
        </p:nvGrpSpPr>
        <p:grpSpPr>
          <a:xfrm>
            <a:off x="429321" y="2058539"/>
            <a:ext cx="3712767" cy="3215088"/>
            <a:chOff x="429322" y="1834335"/>
            <a:chExt cx="3712767" cy="3215088"/>
          </a:xfrm>
        </p:grpSpPr>
        <p:pic>
          <p:nvPicPr>
            <p:cNvPr id="11" name="Picture 4" descr="16,636 Video Clipart Stock Photos, Pictures &amp;amp; Royalty-Free Images - i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615041" y="2389102"/>
              <a:ext cx="3341328" cy="2070931"/>
            </a:xfrm>
            <a:prstGeom prst="rect">
              <a:avLst/>
            </a:prstGeom>
          </p:spPr>
        </p:pic>
      </p:grpSp>
      <p:sp>
        <p:nvSpPr>
          <p:cNvPr id="16" name="TextBox 15"/>
          <p:cNvSpPr txBox="1"/>
          <p:nvPr/>
        </p:nvSpPr>
        <p:spPr>
          <a:xfrm>
            <a:off x="429321" y="5335334"/>
            <a:ext cx="3712767" cy="1146468"/>
          </a:xfrm>
          <a:prstGeom prst="rect">
            <a:avLst/>
          </a:prstGeom>
          <a:noFill/>
        </p:spPr>
        <p:txBody>
          <a:bodyPr wrap="square" rtlCol="0">
            <a:spAutoFit/>
          </a:bodyPr>
          <a:lstStyle/>
          <a:p>
            <a:r>
              <a:rPr lang="en-US" sz="1200" dirty="0" smtClean="0"/>
              <a:t>Source: </a:t>
            </a:r>
          </a:p>
          <a:p>
            <a:r>
              <a:rPr lang="en-US" sz="1200" dirty="0"/>
              <a:t>Privacy Commissioner for Personal Data, Hong Kong</a:t>
            </a:r>
            <a:r>
              <a:rPr lang="en-US" sz="1200" dirty="0" smtClean="0"/>
              <a:t>. </a:t>
            </a:r>
            <a:r>
              <a:rPr lang="en-US" sz="1200" dirty="0" err="1" smtClean="0"/>
              <a:t>Doxxing</a:t>
            </a:r>
            <a:r>
              <a:rPr lang="en-US" sz="1200" dirty="0" smtClean="0"/>
              <a:t> Offences. </a:t>
            </a:r>
          </a:p>
          <a:p>
            <a:r>
              <a:rPr lang="en-US" sz="1200" dirty="0">
                <a:hlinkClick r:id="rId5"/>
              </a:rPr>
              <a:t>https://</a:t>
            </a:r>
            <a:r>
              <a:rPr lang="en-US" sz="1200" dirty="0" smtClean="0">
                <a:hlinkClick r:id="rId5"/>
              </a:rPr>
              <a:t>www.pcpd.org.hk/english/doxxing/index.html</a:t>
            </a:r>
            <a:endParaRPr lang="en-US" sz="1200" dirty="0" smtClean="0"/>
          </a:p>
          <a:p>
            <a:endParaRPr lang="en-US" sz="1000" dirty="0" smtClean="0"/>
          </a:p>
          <a:p>
            <a:pPr algn="ctr"/>
            <a:endParaRPr lang="en-US" sz="1050" dirty="0"/>
          </a:p>
        </p:txBody>
      </p:sp>
      <p:sp>
        <p:nvSpPr>
          <p:cNvPr id="17" name="Rectangle 16"/>
          <p:cNvSpPr/>
          <p:nvPr/>
        </p:nvSpPr>
        <p:spPr>
          <a:xfrm>
            <a:off x="189507" y="1274094"/>
            <a:ext cx="4192394"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Doxxing</a:t>
            </a:r>
            <a:r>
              <a:rPr lang="en-US" sz="2000" b="1" dirty="0">
                <a:latin typeface="Arial" panose="020B0604020202020204" pitchFamily="34" charset="0"/>
                <a:cs typeface="Arial" panose="020B0604020202020204" pitchFamily="34" charset="0"/>
              </a:rPr>
              <a:t> Offences”</a:t>
            </a:r>
          </a:p>
          <a:p>
            <a:pPr algn="ctr"/>
            <a:r>
              <a:rPr lang="en-US" sz="2000" b="1" dirty="0">
                <a:latin typeface="Arial" panose="020B0604020202020204" pitchFamily="34" charset="0"/>
                <a:cs typeface="Arial" panose="020B0604020202020204" pitchFamily="34" charset="0"/>
              </a:rPr>
              <a:t>Video </a:t>
            </a:r>
            <a:r>
              <a:rPr lang="en-US" sz="2000" b="1" dirty="0" smtClean="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6"/>
          <a:srcRect l="12779" t="39612" r="13456" b="25162"/>
          <a:stretch/>
        </p:blipFill>
        <p:spPr>
          <a:xfrm>
            <a:off x="4565770" y="5324749"/>
            <a:ext cx="4257715" cy="1143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4499651" y="1734091"/>
            <a:ext cx="6474391"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After watching the video on </a:t>
            </a:r>
            <a:r>
              <a:rPr lang="en-US" dirty="0" err="1" smtClean="0"/>
              <a:t>doxxing</a:t>
            </a:r>
            <a:r>
              <a:rPr lang="en-US" dirty="0" smtClean="0"/>
              <a:t> offences, discuss the following:</a:t>
            </a:r>
          </a:p>
        </p:txBody>
      </p:sp>
      <p:sp>
        <p:nvSpPr>
          <p:cNvPr id="23" name="Rounded Rectangle 22"/>
          <p:cNvSpPr/>
          <p:nvPr/>
        </p:nvSpPr>
        <p:spPr>
          <a:xfrm>
            <a:off x="4499651" y="2290325"/>
            <a:ext cx="6903455" cy="280588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a:off x="4668576" y="2290325"/>
            <a:ext cx="6734530" cy="3139321"/>
          </a:xfrm>
          <a:prstGeom prst="rect">
            <a:avLst/>
          </a:prstGeom>
          <a:noFill/>
        </p:spPr>
        <p:txBody>
          <a:bodyPr wrap="square" rtlCol="0">
            <a:spAutoFit/>
          </a:bodyPr>
          <a:lstStyle/>
          <a:p>
            <a:pPr marL="342900" indent="-342900">
              <a:buAutoNum type="arabicParenBoth"/>
            </a:pPr>
            <a:r>
              <a:rPr lang="en-US" b="1" dirty="0" smtClean="0"/>
              <a:t>Based on the video, decide if the following statements are TRUE or FALSE. </a:t>
            </a:r>
          </a:p>
          <a:p>
            <a:r>
              <a:rPr lang="en-US" b="1" dirty="0" smtClean="0"/>
              <a:t>      (a) Posting someone’s ID number </a:t>
            </a:r>
            <a:r>
              <a:rPr lang="en-US" b="1" dirty="0"/>
              <a:t>or address </a:t>
            </a:r>
            <a:r>
              <a:rPr lang="en-US" b="1" dirty="0" smtClean="0"/>
              <a:t>online is </a:t>
            </a:r>
          </a:p>
          <a:p>
            <a:r>
              <a:rPr lang="en-US" b="1" dirty="0"/>
              <a:t> </a:t>
            </a:r>
            <a:r>
              <a:rPr lang="en-US" b="1" dirty="0" smtClean="0"/>
              <a:t>           not a crime. </a:t>
            </a:r>
            <a:r>
              <a:rPr lang="en-US" b="1" dirty="0" smtClean="0">
                <a:solidFill>
                  <a:srgbClr val="FF0000"/>
                </a:solidFill>
              </a:rPr>
              <a:t>(FALSE)</a:t>
            </a:r>
            <a:endParaRPr lang="en-US" b="1" dirty="0">
              <a:solidFill>
                <a:srgbClr val="FF0000"/>
              </a:solidFill>
            </a:endParaRPr>
          </a:p>
          <a:p>
            <a:r>
              <a:rPr lang="en-US" b="1" dirty="0" smtClean="0"/>
              <a:t>      (b) I am not the first one who posted the </a:t>
            </a:r>
            <a:r>
              <a:rPr lang="en-US" b="1" dirty="0" err="1" smtClean="0"/>
              <a:t>doxxing</a:t>
            </a:r>
            <a:r>
              <a:rPr lang="en-US" b="1" dirty="0" smtClean="0"/>
              <a:t> </a:t>
            </a:r>
          </a:p>
          <a:p>
            <a:r>
              <a:rPr lang="en-US" b="1" dirty="0"/>
              <a:t> </a:t>
            </a:r>
            <a:r>
              <a:rPr lang="en-US" b="1" dirty="0" smtClean="0"/>
              <a:t>           message, so I have not committed a crime. </a:t>
            </a:r>
            <a:r>
              <a:rPr lang="en-US" b="1" dirty="0">
                <a:solidFill>
                  <a:srgbClr val="FF0000"/>
                </a:solidFill>
              </a:rPr>
              <a:t>(FALSE)</a:t>
            </a:r>
            <a:endParaRPr lang="en-US" b="1" dirty="0" smtClean="0"/>
          </a:p>
          <a:p>
            <a:endParaRPr lang="en-US" b="1" dirty="0" smtClean="0"/>
          </a:p>
          <a:p>
            <a:r>
              <a:rPr lang="en-US" b="1" dirty="0" smtClean="0"/>
              <a:t>(2) Why should you get someone’s consent before posting </a:t>
            </a:r>
          </a:p>
          <a:p>
            <a:r>
              <a:rPr lang="en-US" b="1" dirty="0"/>
              <a:t> </a:t>
            </a:r>
            <a:r>
              <a:rPr lang="en-US" b="1" dirty="0" smtClean="0"/>
              <a:t>     or reposting their personal information?</a:t>
            </a:r>
          </a:p>
          <a:p>
            <a:r>
              <a:rPr lang="en-US" b="1" dirty="0">
                <a:solidFill>
                  <a:srgbClr val="FF0000"/>
                </a:solidFill>
              </a:rPr>
              <a:t> </a:t>
            </a:r>
            <a:r>
              <a:rPr lang="en-US" b="1" dirty="0" smtClean="0">
                <a:solidFill>
                  <a:srgbClr val="FF0000"/>
                </a:solidFill>
              </a:rPr>
              <a:t>     We should respect others’ privacy.</a:t>
            </a:r>
          </a:p>
          <a:p>
            <a:endParaRPr lang="en-US" b="1" dirty="0" smtClean="0"/>
          </a:p>
        </p:txBody>
      </p:sp>
      <p:grpSp>
        <p:nvGrpSpPr>
          <p:cNvPr id="18" name="群組 17"/>
          <p:cNvGrpSpPr/>
          <p:nvPr/>
        </p:nvGrpSpPr>
        <p:grpSpPr>
          <a:xfrm>
            <a:off x="9163081" y="4585451"/>
            <a:ext cx="2938384" cy="1883016"/>
            <a:chOff x="9694116" y="3750314"/>
            <a:chExt cx="2517898" cy="1439463"/>
          </a:xfrm>
        </p:grpSpPr>
        <p:sp>
          <p:nvSpPr>
            <p:cNvPr id="19" name="雲朵形圖說文字 18"/>
            <p:cNvSpPr/>
            <p:nvPr/>
          </p:nvSpPr>
          <p:spPr>
            <a:xfrm>
              <a:off x="9694116" y="3750314"/>
              <a:ext cx="2517898" cy="1439463"/>
            </a:xfrm>
            <a:prstGeom prst="cloudCallout">
              <a:avLst>
                <a:gd name="adj1" fmla="val -45728"/>
                <a:gd name="adj2" fmla="val 62500"/>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p:cNvSpPr/>
            <p:nvPr/>
          </p:nvSpPr>
          <p:spPr>
            <a:xfrm>
              <a:off x="9938824" y="3964197"/>
              <a:ext cx="2028481" cy="1011697"/>
            </a:xfrm>
            <a:prstGeom prst="rect">
              <a:avLst/>
            </a:prstGeom>
          </p:spPr>
          <p:txBody>
            <a:bodyPr wrap="square">
              <a:spAutoFit/>
            </a:bodyPr>
            <a:lstStyle/>
            <a:p>
              <a:pPr algn="ctr"/>
              <a:r>
                <a:rPr lang="en-US" sz="1600" b="1" dirty="0" smtClean="0"/>
                <a:t>Some people believe that committing a crime online is not as serious as in the real world. </a:t>
              </a:r>
            </a:p>
            <a:p>
              <a:pPr algn="ctr"/>
              <a:r>
                <a:rPr lang="en-US" sz="1600" b="1" dirty="0" smtClean="0"/>
                <a:t>Is that true?</a:t>
              </a:r>
              <a:endParaRPr lang="en-US" sz="1600" b="1" dirty="0"/>
            </a:p>
          </p:txBody>
        </p:sp>
      </p:grpSp>
      <p:sp>
        <p:nvSpPr>
          <p:cNvPr id="21" name="TextBox 13"/>
          <p:cNvSpPr txBox="1"/>
          <p:nvPr/>
        </p:nvSpPr>
        <p:spPr>
          <a:xfrm>
            <a:off x="9718914" y="98375"/>
            <a:ext cx="207498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solidFill>
                  <a:srgbClr val="FF0000"/>
                </a:solidFill>
              </a:rPr>
              <a:t>Suggested Answers</a:t>
            </a:r>
            <a:endParaRPr lang="en-US" dirty="0">
              <a:solidFill>
                <a:srgbClr val="FF0000"/>
              </a:solidFill>
            </a:endParaRPr>
          </a:p>
        </p:txBody>
      </p:sp>
    </p:spTree>
    <p:extLst>
      <p:ext uri="{BB962C8B-B14F-4D97-AF65-F5344CB8AC3E}">
        <p14:creationId xmlns:p14="http://schemas.microsoft.com/office/powerpoint/2010/main" val="2275025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D8345E-4E1F-46C7-9F87-24FCA86018EC}" type="slidenum">
              <a:rPr lang="en-US" smtClean="0"/>
              <a:t>11</a:t>
            </a:fld>
            <a:endParaRPr lang="en-US" dirty="0"/>
          </a:p>
        </p:txBody>
      </p:sp>
      <p:pic>
        <p:nvPicPr>
          <p:cNvPr id="4" name="Picture 3"/>
          <p:cNvPicPr>
            <a:picLocks noChangeAspect="1"/>
          </p:cNvPicPr>
          <p:nvPr/>
        </p:nvPicPr>
        <p:blipFill>
          <a:blip r:embed="rId2"/>
          <a:stretch>
            <a:fillRect/>
          </a:stretch>
        </p:blipFill>
        <p:spPr>
          <a:xfrm>
            <a:off x="661257" y="1742481"/>
            <a:ext cx="4352647" cy="4377662"/>
          </a:xfrm>
          <a:prstGeom prst="rect">
            <a:avLst/>
          </a:prstGeom>
        </p:spPr>
      </p:pic>
      <p:sp>
        <p:nvSpPr>
          <p:cNvPr id="38" name="TextBox 37"/>
          <p:cNvSpPr txBox="1"/>
          <p:nvPr/>
        </p:nvSpPr>
        <p:spPr>
          <a:xfrm>
            <a:off x="580291" y="6120143"/>
            <a:ext cx="4906253" cy="1046440"/>
          </a:xfrm>
          <a:prstGeom prst="rect">
            <a:avLst/>
          </a:prstGeom>
          <a:noFill/>
        </p:spPr>
        <p:txBody>
          <a:bodyPr wrap="square" rtlCol="0">
            <a:spAutoFit/>
          </a:bodyPr>
          <a:lstStyle/>
          <a:p>
            <a:r>
              <a:rPr lang="en-US" sz="1000" dirty="0" smtClean="0"/>
              <a:t>Source: </a:t>
            </a:r>
          </a:p>
          <a:p>
            <a:r>
              <a:rPr lang="en-US" sz="1000" dirty="0" smtClean="0"/>
              <a:t>Privacy Commissioner for Personal Data, Hong Kong. (December 2021). Information Security Guide – Stop Cyber-bullying</a:t>
            </a:r>
            <a:r>
              <a:rPr lang="en-US" altLang="zh-TW" sz="1000" dirty="0" smtClean="0"/>
              <a:t>. </a:t>
            </a:r>
            <a:r>
              <a:rPr lang="en-US" sz="900" dirty="0">
                <a:hlinkClick r:id="rId3"/>
              </a:rPr>
              <a:t>https://www.pcpd.org.hk//</a:t>
            </a:r>
            <a:r>
              <a:rPr lang="en-US" sz="900" dirty="0" smtClean="0">
                <a:hlinkClick r:id="rId3"/>
              </a:rPr>
              <a:t>english/resources_centre/publications/files/stop_cyberbully.pdf</a:t>
            </a:r>
            <a:endParaRPr lang="en-US" sz="900" dirty="0" smtClean="0"/>
          </a:p>
          <a:p>
            <a:endParaRPr lang="en-US" sz="1000" dirty="0" smtClean="0"/>
          </a:p>
          <a:p>
            <a:pPr algn="ctr"/>
            <a:endParaRPr lang="en-US" sz="1050" dirty="0"/>
          </a:p>
        </p:txBody>
      </p:sp>
      <p:sp>
        <p:nvSpPr>
          <p:cNvPr id="5" name="TextBox 4"/>
          <p:cNvSpPr txBox="1"/>
          <p:nvPr/>
        </p:nvSpPr>
        <p:spPr>
          <a:xfrm>
            <a:off x="5740226" y="2333685"/>
            <a:ext cx="5629567" cy="42473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Take a look at the cover of the leaflet and discuss the following with your classmates:</a:t>
            </a:r>
            <a:endParaRPr lang="en-US" dirty="0"/>
          </a:p>
          <a:p>
            <a:pPr marL="285750" indent="-285750">
              <a:buFont typeface="Arial" panose="020B0604020202020204" pitchFamily="34" charset="0"/>
              <a:buChar char="•"/>
            </a:pPr>
            <a:r>
              <a:rPr lang="en-US" b="1" dirty="0" smtClean="0"/>
              <a:t>From the facial expression of the girl, how does she feel?</a:t>
            </a:r>
          </a:p>
          <a:p>
            <a:endParaRPr lang="en-US" b="1" dirty="0"/>
          </a:p>
          <a:p>
            <a:pPr marL="285750" indent="-285750">
              <a:buFont typeface="Arial" panose="020B0604020202020204" pitchFamily="34" charset="0"/>
              <a:buChar char="•"/>
            </a:pPr>
            <a:r>
              <a:rPr lang="en-US" b="1" dirty="0" smtClean="0"/>
              <a:t>What do you think the following icons represent? What do you think the girl has encountered?</a:t>
            </a:r>
          </a:p>
          <a:p>
            <a:endParaRPr lang="en-US" b="1" dirty="0" smtClean="0"/>
          </a:p>
          <a:p>
            <a:endParaRPr lang="en-US" b="1" dirty="0" smtClean="0"/>
          </a:p>
          <a:p>
            <a:pPr marL="285750" indent="-285750">
              <a:buFont typeface="Arial" panose="020B0604020202020204" pitchFamily="34" charset="0"/>
              <a:buChar char="•"/>
            </a:pPr>
            <a:r>
              <a:rPr lang="en-US" b="1" dirty="0" smtClean="0"/>
              <a:t>Look at the arm reaching out from the screen of the notebook computer. What do you think it represents?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How would you feel if you were the girl?</a:t>
            </a:r>
          </a:p>
          <a:p>
            <a:endParaRPr lang="en-US" b="1" dirty="0" smtClean="0"/>
          </a:p>
          <a:p>
            <a:pPr marL="285750" indent="-285750">
              <a:buFont typeface="Arial" panose="020B0604020202020204" pitchFamily="34" charset="0"/>
              <a:buChar char="•"/>
            </a:pPr>
            <a:r>
              <a:rPr lang="en-US" b="1" dirty="0" smtClean="0"/>
              <a:t>What is the purpose of the leaflet?</a:t>
            </a:r>
          </a:p>
        </p:txBody>
      </p:sp>
      <p:grpSp>
        <p:nvGrpSpPr>
          <p:cNvPr id="11" name="Group 10"/>
          <p:cNvGrpSpPr/>
          <p:nvPr/>
        </p:nvGrpSpPr>
        <p:grpSpPr>
          <a:xfrm>
            <a:off x="6225373" y="4391059"/>
            <a:ext cx="3361698" cy="409566"/>
            <a:chOff x="5837315" y="3851887"/>
            <a:chExt cx="3361698" cy="409566"/>
          </a:xfrm>
        </p:grpSpPr>
        <p:pic>
          <p:nvPicPr>
            <p:cNvPr id="2" name="Picture 1"/>
            <p:cNvPicPr>
              <a:picLocks noChangeAspect="1"/>
            </p:cNvPicPr>
            <p:nvPr/>
          </p:nvPicPr>
          <p:blipFill>
            <a:blip r:embed="rId4"/>
            <a:stretch>
              <a:fillRect/>
            </a:stretch>
          </p:blipFill>
          <p:spPr>
            <a:xfrm>
              <a:off x="5837315" y="3875971"/>
              <a:ext cx="466165" cy="385482"/>
            </a:xfrm>
            <a:prstGeom prst="rect">
              <a:avLst/>
            </a:prstGeom>
          </p:spPr>
        </p:pic>
        <p:pic>
          <p:nvPicPr>
            <p:cNvPr id="6" name="Picture 5"/>
            <p:cNvPicPr>
              <a:picLocks noChangeAspect="1"/>
            </p:cNvPicPr>
            <p:nvPr/>
          </p:nvPicPr>
          <p:blipFill>
            <a:blip r:embed="rId5"/>
            <a:stretch>
              <a:fillRect/>
            </a:stretch>
          </p:blipFill>
          <p:spPr>
            <a:xfrm>
              <a:off x="6485078" y="3867006"/>
              <a:ext cx="466165" cy="394447"/>
            </a:xfrm>
            <a:prstGeom prst="rect">
              <a:avLst/>
            </a:prstGeom>
          </p:spPr>
        </p:pic>
        <p:pic>
          <p:nvPicPr>
            <p:cNvPr id="7" name="Picture 6"/>
            <p:cNvPicPr>
              <a:picLocks noChangeAspect="1"/>
            </p:cNvPicPr>
            <p:nvPr/>
          </p:nvPicPr>
          <p:blipFill>
            <a:blip r:embed="rId6"/>
            <a:stretch>
              <a:fillRect/>
            </a:stretch>
          </p:blipFill>
          <p:spPr>
            <a:xfrm>
              <a:off x="7262955" y="3878781"/>
              <a:ext cx="322729" cy="331694"/>
            </a:xfrm>
            <a:prstGeom prst="rect">
              <a:avLst/>
            </a:prstGeom>
          </p:spPr>
        </p:pic>
        <p:pic>
          <p:nvPicPr>
            <p:cNvPr id="9" name="Picture 8"/>
            <p:cNvPicPr>
              <a:picLocks noChangeAspect="1"/>
            </p:cNvPicPr>
            <p:nvPr/>
          </p:nvPicPr>
          <p:blipFill>
            <a:blip r:embed="rId7"/>
            <a:stretch>
              <a:fillRect/>
            </a:stretch>
          </p:blipFill>
          <p:spPr>
            <a:xfrm>
              <a:off x="7883254" y="3851887"/>
              <a:ext cx="466165" cy="385482"/>
            </a:xfrm>
            <a:prstGeom prst="rect">
              <a:avLst/>
            </a:prstGeom>
          </p:spPr>
        </p:pic>
        <p:pic>
          <p:nvPicPr>
            <p:cNvPr id="10" name="Picture 9"/>
            <p:cNvPicPr>
              <a:picLocks noChangeAspect="1"/>
            </p:cNvPicPr>
            <p:nvPr/>
          </p:nvPicPr>
          <p:blipFill>
            <a:blip r:embed="rId8"/>
            <a:stretch>
              <a:fillRect/>
            </a:stretch>
          </p:blipFill>
          <p:spPr>
            <a:xfrm>
              <a:off x="8517695" y="3875971"/>
              <a:ext cx="681318" cy="233082"/>
            </a:xfrm>
            <a:prstGeom prst="rect">
              <a:avLst/>
            </a:prstGeom>
          </p:spPr>
        </p:pic>
      </p:grpSp>
      <p:sp>
        <p:nvSpPr>
          <p:cNvPr id="18" name="TextBox 17"/>
          <p:cNvSpPr txBox="1"/>
          <p:nvPr/>
        </p:nvSpPr>
        <p:spPr>
          <a:xfrm>
            <a:off x="5724233" y="1863450"/>
            <a:ext cx="5275384" cy="369332"/>
          </a:xfrm>
          <a:prstGeom prst="rect">
            <a:avLst/>
          </a:prstGeom>
          <a:solidFill>
            <a:schemeClr val="accent1">
              <a:lumMod val="40000"/>
              <a:lumOff val="60000"/>
            </a:schemeClr>
          </a:solidFill>
        </p:spPr>
        <p:txBody>
          <a:bodyPr wrap="square" rtlCol="0">
            <a:spAutoFit/>
          </a:bodyPr>
          <a:lstStyle/>
          <a:p>
            <a:pPr algn="ctr"/>
            <a:r>
              <a:rPr lang="en-US" b="1" dirty="0" smtClean="0"/>
              <a:t>Predicting the content of a leaflet</a:t>
            </a:r>
            <a:endParaRPr lang="en-US" b="1" dirty="0"/>
          </a:p>
        </p:txBody>
      </p:sp>
      <p:grpSp>
        <p:nvGrpSpPr>
          <p:cNvPr id="19" name="Group 18"/>
          <p:cNvGrpSpPr/>
          <p:nvPr/>
        </p:nvGrpSpPr>
        <p:grpSpPr>
          <a:xfrm>
            <a:off x="826655" y="156464"/>
            <a:ext cx="10797435" cy="2150523"/>
            <a:chOff x="4735065" y="738666"/>
            <a:chExt cx="6866209" cy="2571973"/>
          </a:xfrm>
        </p:grpSpPr>
        <p:sp>
          <p:nvSpPr>
            <p:cNvPr id="20" name="Round Same Side Corner Rectangle 19"/>
            <p:cNvSpPr/>
            <p:nvPr/>
          </p:nvSpPr>
          <p:spPr>
            <a:xfrm rot="5400000">
              <a:off x="7717743" y="-1292612"/>
              <a:ext cx="1852254" cy="5914809"/>
            </a:xfrm>
            <a:prstGeom prst="round2SameRect">
              <a:avLst/>
            </a:prstGeom>
          </p:spPr>
          <p:style>
            <a:lnRef idx="2">
              <a:schemeClr val="accent5"/>
            </a:lnRef>
            <a:fillRef idx="1">
              <a:schemeClr val="lt1"/>
            </a:fillRef>
            <a:effectRef idx="0">
              <a:schemeClr val="accent5"/>
            </a:effectRef>
            <a:fontRef idx="minor">
              <a:schemeClr val="dk1"/>
            </a:fontRef>
          </p:style>
        </p:sp>
        <p:sp>
          <p:nvSpPr>
            <p:cNvPr id="21" name="Round Same Side Corner Rectangle 4"/>
            <p:cNvSpPr txBox="1"/>
            <p:nvPr/>
          </p:nvSpPr>
          <p:spPr>
            <a:xfrm>
              <a:off x="5686467" y="771608"/>
              <a:ext cx="5753097" cy="25390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dirty="0" smtClean="0">
                  <a:latin typeface="Arial" panose="020B0604020202020204" pitchFamily="34" charset="0"/>
                  <a:cs typeface="Arial" panose="020B0604020202020204" pitchFamily="34" charset="0"/>
                </a:rPr>
                <a:t>Use the leaflet “</a:t>
              </a:r>
              <a:r>
                <a:rPr lang="en-US" i="1" dirty="0" smtClean="0">
                  <a:latin typeface="Arial" panose="020B0604020202020204" pitchFamily="34" charset="0"/>
                  <a:cs typeface="Arial" panose="020B0604020202020204" pitchFamily="34" charset="0"/>
                </a:rPr>
                <a:t>Information Security Guide – Stop Cyber-bullying</a:t>
              </a:r>
              <a:r>
                <a:rPr lang="en-US" dirty="0" smtClean="0">
                  <a:latin typeface="Arial" panose="020B0604020202020204" pitchFamily="34" charset="0"/>
                  <a:cs typeface="Arial" panose="020B0604020202020204" pitchFamily="34" charset="0"/>
                </a:rPr>
                <a:t>” to consolidate students’ understanding of cyber-bullying. </a:t>
              </a:r>
            </a:p>
            <a:p>
              <a:pPr marL="284163" lvl="1" indent="-284163" algn="just" defTabSz="800100">
                <a:lnSpc>
                  <a:spcPts val="1800"/>
                </a:lnSpc>
                <a:spcBef>
                  <a:spcPct val="0"/>
                </a:spcBef>
                <a:spcAft>
                  <a:spcPct val="15000"/>
                </a:spcAft>
                <a:buFontTx/>
                <a:buChar char="••"/>
              </a:pPr>
              <a:r>
                <a:rPr lang="en-US" dirty="0" smtClean="0">
                  <a:latin typeface="Arial" panose="020B0604020202020204" pitchFamily="34" charset="0"/>
                  <a:cs typeface="Arial" panose="020B0604020202020204" pitchFamily="34" charset="0"/>
                </a:rPr>
                <a:t>Guide students to </a:t>
              </a:r>
              <a:r>
                <a:rPr lang="en-US" dirty="0">
                  <a:latin typeface="Arial" panose="020B0604020202020204" pitchFamily="34" charset="0"/>
                  <a:cs typeface="Arial" panose="020B0604020202020204" pitchFamily="34" charset="0"/>
                </a:rPr>
                <a:t>predict the content of the leaflet by </a:t>
              </a:r>
              <a:r>
                <a:rPr lang="en-US" dirty="0" smtClean="0">
                  <a:latin typeface="Arial" panose="020B0604020202020204" pitchFamily="34" charset="0"/>
                  <a:cs typeface="Arial" panose="020B0604020202020204" pitchFamily="34" charset="0"/>
                </a:rPr>
                <a:t>studying the pictures and icons (e.g. the facial expression of the girl, the broken heart, the angry face) on the cover of the leaflet.</a:t>
              </a:r>
              <a:endParaRPr lang="en-US" dirty="0">
                <a:latin typeface="Arial" panose="020B0604020202020204" pitchFamily="34" charset="0"/>
                <a:cs typeface="Arial" panose="020B0604020202020204" pitchFamily="34" charset="0"/>
              </a:endParaRPr>
            </a:p>
            <a:p>
              <a:pPr marL="284163" lvl="1" indent="-284163" algn="just" defTabSz="800100">
                <a:lnSpc>
                  <a:spcPts val="1800"/>
                </a:lnSpc>
                <a:spcBef>
                  <a:spcPct val="0"/>
                </a:spcBef>
                <a:spcAft>
                  <a:spcPct val="15000"/>
                </a:spcAft>
                <a:buChar char="••"/>
              </a:pPr>
              <a:endParaRPr lang="en-US" dirty="0" smtClean="0">
                <a:latin typeface="Arial" panose="020B0604020202020204" pitchFamily="34" charset="0"/>
                <a:cs typeface="Arial" panose="020B0604020202020204" pitchFamily="34" charset="0"/>
              </a:endParaRPr>
            </a:p>
            <a:p>
              <a:pPr marL="284163" lvl="1" indent="-284163" algn="just" defTabSz="800100">
                <a:lnSpc>
                  <a:spcPts val="1800"/>
                </a:lnSpc>
                <a:spcBef>
                  <a:spcPct val="0"/>
                </a:spcBef>
                <a:spcAft>
                  <a:spcPct val="15000"/>
                </a:spcAft>
                <a:buChar char="••"/>
              </a:pPr>
              <a:endParaRPr lang="en-US" dirty="0">
                <a:latin typeface="Arial" panose="020B0604020202020204" pitchFamily="34" charset="0"/>
                <a:cs typeface="Arial" panose="020B0604020202020204" pitchFamily="34" charset="0"/>
              </a:endParaRPr>
            </a:p>
          </p:txBody>
        </p:sp>
        <p:sp>
          <p:nvSpPr>
            <p:cNvPr id="22" name="Pentagon 21"/>
            <p:cNvSpPr/>
            <p:nvPr/>
          </p:nvSpPr>
          <p:spPr>
            <a:xfrm rot="5400000">
              <a:off x="4303398" y="1205326"/>
              <a:ext cx="1817257" cy="953923"/>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Chevron 4"/>
            <p:cNvSpPr txBox="1"/>
            <p:nvPr/>
          </p:nvSpPr>
          <p:spPr>
            <a:xfrm>
              <a:off x="4735065" y="1110232"/>
              <a:ext cx="930786"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a:t>
              </a:r>
              <a:endParaRPr lang="en-US" sz="20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16921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3562" y="1529469"/>
            <a:ext cx="3549491" cy="1899532"/>
          </a:xfrm>
          <a:prstGeom prst="rect">
            <a:avLst/>
          </a:prstGeom>
        </p:spPr>
      </p:pic>
      <p:sp>
        <p:nvSpPr>
          <p:cNvPr id="10" name="TextBox 9"/>
          <p:cNvSpPr txBox="1"/>
          <p:nvPr/>
        </p:nvSpPr>
        <p:spPr>
          <a:xfrm>
            <a:off x="5081954" y="1377494"/>
            <a:ext cx="5627076" cy="369332"/>
          </a:xfrm>
          <a:prstGeom prst="rect">
            <a:avLst/>
          </a:prstGeom>
          <a:solidFill>
            <a:schemeClr val="accent5">
              <a:lumMod val="20000"/>
              <a:lumOff val="80000"/>
            </a:schemeClr>
          </a:solidFill>
        </p:spPr>
        <p:txBody>
          <a:bodyPr wrap="square" rtlCol="0">
            <a:spAutoFit/>
          </a:bodyPr>
          <a:lstStyle/>
          <a:p>
            <a:pPr algn="ctr"/>
            <a:r>
              <a:rPr lang="en-US" b="1" dirty="0" smtClean="0"/>
              <a:t>Illustrating what cyber-bullying is through examples</a:t>
            </a:r>
            <a:endParaRPr lang="en-US" b="1" dirty="0"/>
          </a:p>
        </p:txBody>
      </p:sp>
      <p:sp>
        <p:nvSpPr>
          <p:cNvPr id="11" name="TextBox 10"/>
          <p:cNvSpPr txBox="1"/>
          <p:nvPr/>
        </p:nvSpPr>
        <p:spPr>
          <a:xfrm>
            <a:off x="115022" y="3467600"/>
            <a:ext cx="2988664" cy="1361911"/>
          </a:xfrm>
          <a:prstGeom prst="rect">
            <a:avLst/>
          </a:prstGeom>
          <a:noFill/>
        </p:spPr>
        <p:txBody>
          <a:bodyPr wrap="square" rtlCol="0">
            <a:spAutoFit/>
          </a:bodyPr>
          <a:lstStyle/>
          <a:p>
            <a:r>
              <a:rPr lang="en-US" sz="1050" dirty="0" smtClean="0"/>
              <a:t>Source: </a:t>
            </a:r>
          </a:p>
          <a:p>
            <a:r>
              <a:rPr lang="en-US" sz="1050" dirty="0" smtClean="0"/>
              <a:t>Privacy Commissioner for Personal Data, Hong Kong. (December 2021). Information Security Guide – Stop Cyber-bullying</a:t>
            </a:r>
            <a:r>
              <a:rPr lang="en-US" altLang="zh-TW" sz="1050" dirty="0" smtClean="0"/>
              <a:t>. </a:t>
            </a:r>
            <a:r>
              <a:rPr lang="en-US" sz="1000" dirty="0">
                <a:hlinkClick r:id="rId3"/>
              </a:rPr>
              <a:t>https://www.pcpd.org.hk//</a:t>
            </a:r>
            <a:r>
              <a:rPr lang="en-US" sz="1000" dirty="0" smtClean="0">
                <a:hlinkClick r:id="rId3"/>
              </a:rPr>
              <a:t>english/resources_centre/publications/files/stop_cyberbully.pdf</a:t>
            </a:r>
            <a:endParaRPr lang="en-US" sz="1000" dirty="0" smtClean="0"/>
          </a:p>
          <a:p>
            <a:endParaRPr lang="en-US" sz="1000" dirty="0" smtClean="0"/>
          </a:p>
          <a:p>
            <a:pPr algn="ctr"/>
            <a:endParaRPr lang="en-US" sz="1050" dirty="0"/>
          </a:p>
        </p:txBody>
      </p:sp>
      <p:sp>
        <p:nvSpPr>
          <p:cNvPr id="12" name="TextBox 11"/>
          <p:cNvSpPr txBox="1"/>
          <p:nvPr/>
        </p:nvSpPr>
        <p:spPr>
          <a:xfrm>
            <a:off x="3771900" y="1844183"/>
            <a:ext cx="8247185" cy="4801314"/>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1"/>
                </a:solidFill>
              </a:rPr>
              <a:t>In groups, discuss with your classmates and give examples about different behavior and effects of cyber-bullying. Fill in the table below. Conduct research online to find out more examples.  </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3" name="Slide Number Placeholder 4"/>
          <p:cNvSpPr>
            <a:spLocks noGrp="1"/>
          </p:cNvSpPr>
          <p:nvPr>
            <p:ph type="sldNum" sz="quarter" idx="12"/>
          </p:nvPr>
        </p:nvSpPr>
        <p:spPr/>
        <p:txBody>
          <a:bodyPr/>
          <a:lstStyle/>
          <a:p>
            <a:fld id="{01D8345E-4E1F-46C7-9F87-24FCA86018EC}" type="slidenum">
              <a:rPr lang="en-US" smtClean="0"/>
              <a:t>12</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423138735"/>
              </p:ext>
            </p:extLst>
          </p:nvPr>
        </p:nvGraphicFramePr>
        <p:xfrm>
          <a:off x="4488774" y="2737790"/>
          <a:ext cx="7097801" cy="1676400"/>
        </p:xfrm>
        <a:graphic>
          <a:graphicData uri="http://schemas.openxmlformats.org/drawingml/2006/table">
            <a:tbl>
              <a:tblPr firstRow="1" bandRow="1">
                <a:tableStyleId>{7DF18680-E054-41AD-8BC1-D1AEF772440D}</a:tableStyleId>
              </a:tblPr>
              <a:tblGrid>
                <a:gridCol w="2776322">
                  <a:extLst>
                    <a:ext uri="{9D8B030D-6E8A-4147-A177-3AD203B41FA5}">
                      <a16:colId xmlns:a16="http://schemas.microsoft.com/office/drawing/2014/main" val="243491257"/>
                    </a:ext>
                  </a:extLst>
                </a:gridCol>
                <a:gridCol w="4321479">
                  <a:extLst>
                    <a:ext uri="{9D8B030D-6E8A-4147-A177-3AD203B41FA5}">
                      <a16:colId xmlns:a16="http://schemas.microsoft.com/office/drawing/2014/main" val="156820572"/>
                    </a:ext>
                  </a:extLst>
                </a:gridCol>
              </a:tblGrid>
              <a:tr h="304976">
                <a:tc>
                  <a:txBody>
                    <a:bodyPr/>
                    <a:lstStyle/>
                    <a:p>
                      <a:r>
                        <a:rPr lang="en-US" sz="1600" dirty="0" err="1" smtClean="0"/>
                        <a:t>Behaviour</a:t>
                      </a:r>
                      <a:r>
                        <a:rPr lang="en-US" sz="1600" dirty="0" smtClean="0"/>
                        <a:t> of cyber-bullying</a:t>
                      </a:r>
                      <a:endParaRPr lang="en-US" sz="1600" dirty="0"/>
                    </a:p>
                  </a:txBody>
                  <a:tcPr/>
                </a:tc>
                <a:tc>
                  <a:txBody>
                    <a:bodyPr/>
                    <a:lstStyle/>
                    <a:p>
                      <a:pPr algn="ctr"/>
                      <a:r>
                        <a:rPr lang="en-US" sz="1600" dirty="0" smtClean="0"/>
                        <a:t>Examples</a:t>
                      </a:r>
                      <a:endParaRPr lang="en-US" sz="1600" dirty="0"/>
                    </a:p>
                  </a:txBody>
                  <a:tcPr/>
                </a:tc>
                <a:extLst>
                  <a:ext uri="{0D108BD9-81ED-4DB2-BD59-A6C34878D82A}">
                    <a16:rowId xmlns:a16="http://schemas.microsoft.com/office/drawing/2014/main" val="2123225087"/>
                  </a:ext>
                </a:extLst>
              </a:tr>
              <a:tr h="304976">
                <a:tc>
                  <a:txBody>
                    <a:bodyPr/>
                    <a:lstStyle/>
                    <a:p>
                      <a:r>
                        <a:rPr lang="en-US" sz="1600" dirty="0" smtClean="0"/>
                        <a:t>Harassment</a:t>
                      </a:r>
                      <a:endParaRPr lang="en-US" sz="1600" dirty="0"/>
                    </a:p>
                  </a:txBody>
                  <a:tcPr/>
                </a:tc>
                <a:tc>
                  <a:txBody>
                    <a:bodyPr/>
                    <a:lstStyle/>
                    <a:p>
                      <a:endParaRPr lang="en-US" sz="1600" dirty="0"/>
                    </a:p>
                  </a:txBody>
                  <a:tcPr/>
                </a:tc>
                <a:extLst>
                  <a:ext uri="{0D108BD9-81ED-4DB2-BD59-A6C34878D82A}">
                    <a16:rowId xmlns:a16="http://schemas.microsoft.com/office/drawing/2014/main" val="826736091"/>
                  </a:ext>
                </a:extLst>
              </a:tr>
              <a:tr h="304976">
                <a:tc>
                  <a:txBody>
                    <a:bodyPr/>
                    <a:lstStyle/>
                    <a:p>
                      <a:r>
                        <a:rPr lang="en-US" sz="1600" dirty="0" err="1" smtClean="0"/>
                        <a:t>Doxxing</a:t>
                      </a:r>
                      <a:endParaRPr lang="en-US" sz="1600" dirty="0"/>
                    </a:p>
                  </a:txBody>
                  <a:tcPr/>
                </a:tc>
                <a:tc>
                  <a:txBody>
                    <a:bodyPr/>
                    <a:lstStyle/>
                    <a:p>
                      <a:endParaRPr lang="en-US" sz="1600" dirty="0"/>
                    </a:p>
                  </a:txBody>
                  <a:tcPr/>
                </a:tc>
                <a:extLst>
                  <a:ext uri="{0D108BD9-81ED-4DB2-BD59-A6C34878D82A}">
                    <a16:rowId xmlns:a16="http://schemas.microsoft.com/office/drawing/2014/main" val="2779859272"/>
                  </a:ext>
                </a:extLst>
              </a:tr>
              <a:tr h="304976">
                <a:tc>
                  <a:txBody>
                    <a:bodyPr/>
                    <a:lstStyle/>
                    <a:p>
                      <a:r>
                        <a:rPr lang="en-US" sz="1600" dirty="0" smtClean="0"/>
                        <a:t>Threat</a:t>
                      </a:r>
                      <a:endParaRPr lang="en-US" sz="1600" dirty="0"/>
                    </a:p>
                  </a:txBody>
                  <a:tcPr/>
                </a:tc>
                <a:tc>
                  <a:txBody>
                    <a:bodyPr/>
                    <a:lstStyle/>
                    <a:p>
                      <a:endParaRPr lang="en-US" sz="1600" dirty="0"/>
                    </a:p>
                  </a:txBody>
                  <a:tcPr/>
                </a:tc>
                <a:extLst>
                  <a:ext uri="{0D108BD9-81ED-4DB2-BD59-A6C34878D82A}">
                    <a16:rowId xmlns:a16="http://schemas.microsoft.com/office/drawing/2014/main" val="656458148"/>
                  </a:ext>
                </a:extLst>
              </a:tr>
              <a:tr h="304976">
                <a:tc>
                  <a:txBody>
                    <a:bodyPr/>
                    <a:lstStyle/>
                    <a:p>
                      <a:r>
                        <a:rPr lang="en-US" sz="1600" dirty="0" smtClean="0"/>
                        <a:t>Trickery</a:t>
                      </a:r>
                      <a:endParaRPr lang="en-US" sz="1600" dirty="0"/>
                    </a:p>
                  </a:txBody>
                  <a:tcPr/>
                </a:tc>
                <a:tc>
                  <a:txBody>
                    <a:bodyPr/>
                    <a:lstStyle/>
                    <a:p>
                      <a:endParaRPr lang="en-US" sz="1600" dirty="0"/>
                    </a:p>
                  </a:txBody>
                  <a:tcPr/>
                </a:tc>
                <a:extLst>
                  <a:ext uri="{0D108BD9-81ED-4DB2-BD59-A6C34878D82A}">
                    <a16:rowId xmlns:a16="http://schemas.microsoft.com/office/drawing/2014/main" val="2656887107"/>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46777633"/>
              </p:ext>
            </p:extLst>
          </p:nvPr>
        </p:nvGraphicFramePr>
        <p:xfrm>
          <a:off x="4471793" y="4807180"/>
          <a:ext cx="7114782" cy="1584960"/>
        </p:xfrm>
        <a:graphic>
          <a:graphicData uri="http://schemas.openxmlformats.org/drawingml/2006/table">
            <a:tbl>
              <a:tblPr firstRow="1" bandRow="1">
                <a:tableStyleId>{21E4AEA4-8DFA-4A89-87EB-49C32662AFE0}</a:tableStyleId>
              </a:tblPr>
              <a:tblGrid>
                <a:gridCol w="2830881">
                  <a:extLst>
                    <a:ext uri="{9D8B030D-6E8A-4147-A177-3AD203B41FA5}">
                      <a16:colId xmlns:a16="http://schemas.microsoft.com/office/drawing/2014/main" val="243491257"/>
                    </a:ext>
                  </a:extLst>
                </a:gridCol>
                <a:gridCol w="4283901">
                  <a:extLst>
                    <a:ext uri="{9D8B030D-6E8A-4147-A177-3AD203B41FA5}">
                      <a16:colId xmlns:a16="http://schemas.microsoft.com/office/drawing/2014/main" val="156820572"/>
                    </a:ext>
                  </a:extLst>
                </a:gridCol>
              </a:tblGrid>
              <a:tr h="304976">
                <a:tc>
                  <a:txBody>
                    <a:bodyPr/>
                    <a:lstStyle/>
                    <a:p>
                      <a:r>
                        <a:rPr lang="en-US" sz="1600" dirty="0" smtClean="0"/>
                        <a:t>Effects of cyber-bullying on</a:t>
                      </a:r>
                      <a:r>
                        <a:rPr lang="en-US" sz="1600" baseline="0" dirty="0" smtClean="0"/>
                        <a:t> victims</a:t>
                      </a:r>
                      <a:endParaRPr lang="en-US" sz="1600" dirty="0"/>
                    </a:p>
                  </a:txBody>
                  <a:tcPr/>
                </a:tc>
                <a:tc>
                  <a:txBody>
                    <a:bodyPr/>
                    <a:lstStyle/>
                    <a:p>
                      <a:pPr algn="ctr"/>
                      <a:r>
                        <a:rPr lang="en-US" sz="1600" dirty="0" smtClean="0"/>
                        <a:t>Examples</a:t>
                      </a:r>
                      <a:endParaRPr lang="en-US" sz="1600" dirty="0"/>
                    </a:p>
                  </a:txBody>
                  <a:tcPr/>
                </a:tc>
                <a:extLst>
                  <a:ext uri="{0D108BD9-81ED-4DB2-BD59-A6C34878D82A}">
                    <a16:rowId xmlns:a16="http://schemas.microsoft.com/office/drawing/2014/main" val="2123225087"/>
                  </a:ext>
                </a:extLst>
              </a:tr>
              <a:tr h="304976">
                <a:tc>
                  <a:txBody>
                    <a:bodyPr/>
                    <a:lstStyle/>
                    <a:p>
                      <a:r>
                        <a:rPr lang="en-US" sz="1600" dirty="0" smtClean="0"/>
                        <a:t>Psychological harm</a:t>
                      </a:r>
                      <a:endParaRPr lang="en-US" sz="1600" dirty="0"/>
                    </a:p>
                  </a:txBody>
                  <a:tcPr/>
                </a:tc>
                <a:tc>
                  <a:txBody>
                    <a:bodyPr/>
                    <a:lstStyle/>
                    <a:p>
                      <a:endParaRPr lang="en-US" sz="1600" dirty="0"/>
                    </a:p>
                  </a:txBody>
                  <a:tcPr/>
                </a:tc>
                <a:extLst>
                  <a:ext uri="{0D108BD9-81ED-4DB2-BD59-A6C34878D82A}">
                    <a16:rowId xmlns:a16="http://schemas.microsoft.com/office/drawing/2014/main" val="826736091"/>
                  </a:ext>
                </a:extLst>
              </a:tr>
              <a:tr h="304976">
                <a:tc>
                  <a:txBody>
                    <a:bodyPr/>
                    <a:lstStyle/>
                    <a:p>
                      <a:r>
                        <a:rPr lang="en-US" sz="1600" dirty="0" smtClean="0"/>
                        <a:t>Emotional harm</a:t>
                      </a:r>
                      <a:endParaRPr lang="en-US" sz="1600" dirty="0"/>
                    </a:p>
                  </a:txBody>
                  <a:tcPr/>
                </a:tc>
                <a:tc>
                  <a:txBody>
                    <a:bodyPr/>
                    <a:lstStyle/>
                    <a:p>
                      <a:endParaRPr lang="en-US" sz="1600"/>
                    </a:p>
                  </a:txBody>
                  <a:tcPr/>
                </a:tc>
                <a:extLst>
                  <a:ext uri="{0D108BD9-81ED-4DB2-BD59-A6C34878D82A}">
                    <a16:rowId xmlns:a16="http://schemas.microsoft.com/office/drawing/2014/main" val="3037178423"/>
                  </a:ext>
                </a:extLst>
              </a:tr>
              <a:tr h="304976">
                <a:tc>
                  <a:txBody>
                    <a:bodyPr/>
                    <a:lstStyle/>
                    <a:p>
                      <a:r>
                        <a:rPr lang="en-US" sz="1600" dirty="0" smtClean="0"/>
                        <a:t>Physical harm</a:t>
                      </a:r>
                      <a:endParaRPr lang="en-US" sz="1600" dirty="0"/>
                    </a:p>
                  </a:txBody>
                  <a:tcPr/>
                </a:tc>
                <a:tc>
                  <a:txBody>
                    <a:bodyPr/>
                    <a:lstStyle/>
                    <a:p>
                      <a:endParaRPr lang="en-US" sz="1600" dirty="0"/>
                    </a:p>
                  </a:txBody>
                  <a:tcPr/>
                </a:tc>
                <a:extLst>
                  <a:ext uri="{0D108BD9-81ED-4DB2-BD59-A6C34878D82A}">
                    <a16:rowId xmlns:a16="http://schemas.microsoft.com/office/drawing/2014/main" val="2779859272"/>
                  </a:ext>
                </a:extLst>
              </a:tr>
            </a:tbl>
          </a:graphicData>
        </a:graphic>
      </p:graphicFrame>
      <p:grpSp>
        <p:nvGrpSpPr>
          <p:cNvPr id="17" name="Group 16"/>
          <p:cNvGrpSpPr/>
          <p:nvPr/>
        </p:nvGrpSpPr>
        <p:grpSpPr>
          <a:xfrm>
            <a:off x="153562" y="207559"/>
            <a:ext cx="10720915" cy="1062403"/>
            <a:chOff x="4440345" y="738664"/>
            <a:chExt cx="7160930" cy="1270608"/>
          </a:xfrm>
        </p:grpSpPr>
        <p:sp>
          <p:nvSpPr>
            <p:cNvPr id="18" name="Round Same Side Corner Rectangle 17"/>
            <p:cNvSpPr/>
            <p:nvPr/>
          </p:nvSpPr>
          <p:spPr>
            <a:xfrm rot="5400000">
              <a:off x="8107064" y="-1681933"/>
              <a:ext cx="1073613"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19" name="Round Same Side Corner Rectangle 4"/>
            <p:cNvSpPr txBox="1"/>
            <p:nvPr/>
          </p:nvSpPr>
          <p:spPr>
            <a:xfrm>
              <a:off x="5686467" y="771608"/>
              <a:ext cx="5753097" cy="1040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dirty="0" smtClean="0">
                  <a:latin typeface="Arial" panose="020B0604020202020204" pitchFamily="34" charset="0"/>
                  <a:cs typeface="Arial" panose="020B0604020202020204" pitchFamily="34" charset="0"/>
                </a:rPr>
                <a:t>Read the speech bubbles under “What is cyber-bullying?”.</a:t>
              </a:r>
            </a:p>
            <a:p>
              <a:pPr marL="284163" lvl="1" indent="-284163" algn="just" defTabSz="800100">
                <a:lnSpc>
                  <a:spcPts val="1800"/>
                </a:lnSpc>
                <a:spcBef>
                  <a:spcPct val="0"/>
                </a:spcBef>
                <a:spcAft>
                  <a:spcPct val="15000"/>
                </a:spcAft>
                <a:buChar char="••"/>
              </a:pPr>
              <a:r>
                <a:rPr lang="en-US" dirty="0" smtClean="0">
                  <a:latin typeface="Arial" panose="020B0604020202020204" pitchFamily="34" charset="0"/>
                  <a:cs typeface="Arial" panose="020B0604020202020204" pitchFamily="34" charset="0"/>
                </a:rPr>
                <a:t>Develop students’ discussion and research skills by guiding them to </a:t>
              </a:r>
              <a:r>
                <a:rPr lang="en-US" dirty="0">
                  <a:latin typeface="Arial" panose="020B0604020202020204" pitchFamily="34" charset="0"/>
                  <a:cs typeface="Arial" panose="020B0604020202020204" pitchFamily="34" charset="0"/>
                </a:rPr>
                <a:t>give </a:t>
              </a:r>
              <a:r>
                <a:rPr lang="en-US" dirty="0" smtClean="0">
                  <a:latin typeface="Arial" panose="020B0604020202020204" pitchFamily="34" charset="0"/>
                  <a:cs typeface="Arial" panose="020B0604020202020204" pitchFamily="34" charset="0"/>
                </a:rPr>
                <a:t>examples of </a:t>
              </a:r>
              <a:r>
                <a:rPr lang="en-US" dirty="0">
                  <a:latin typeface="Arial" panose="020B0604020202020204" pitchFamily="34" charset="0"/>
                  <a:cs typeface="Arial" panose="020B0604020202020204" pitchFamily="34" charset="0"/>
                </a:rPr>
                <a:t>different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of cyber-bullying. </a:t>
              </a:r>
            </a:p>
          </p:txBody>
        </p:sp>
        <p:sp>
          <p:nvSpPr>
            <p:cNvPr id="20" name="Pentagon 19"/>
            <p:cNvSpPr/>
            <p:nvPr/>
          </p:nvSpPr>
          <p:spPr>
            <a:xfrm rot="5400000">
              <a:off x="4468416" y="788697"/>
              <a:ext cx="1235613" cy="1205537"/>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Chevron 4"/>
            <p:cNvSpPr txBox="1"/>
            <p:nvPr/>
          </p:nvSpPr>
          <p:spPr>
            <a:xfrm>
              <a:off x="4440345" y="988337"/>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a:t>
              </a:r>
              <a:endParaRPr lang="en-US" sz="20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66907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5021" y="1991585"/>
            <a:ext cx="3549491" cy="1899532"/>
          </a:xfrm>
          <a:prstGeom prst="rect">
            <a:avLst/>
          </a:prstGeom>
        </p:spPr>
      </p:pic>
      <p:sp>
        <p:nvSpPr>
          <p:cNvPr id="10" name="TextBox 9"/>
          <p:cNvSpPr txBox="1"/>
          <p:nvPr/>
        </p:nvSpPr>
        <p:spPr>
          <a:xfrm>
            <a:off x="5224897" y="1226014"/>
            <a:ext cx="5341189" cy="369332"/>
          </a:xfrm>
          <a:prstGeom prst="rect">
            <a:avLst/>
          </a:prstGeom>
          <a:solidFill>
            <a:schemeClr val="accent5">
              <a:lumMod val="20000"/>
              <a:lumOff val="80000"/>
            </a:schemeClr>
          </a:solidFill>
        </p:spPr>
        <p:txBody>
          <a:bodyPr wrap="square" rtlCol="0">
            <a:spAutoFit/>
          </a:bodyPr>
          <a:lstStyle/>
          <a:p>
            <a:r>
              <a:rPr lang="en-US" b="1" dirty="0" smtClean="0"/>
              <a:t>Illustrating </a:t>
            </a:r>
            <a:r>
              <a:rPr lang="en-US" b="1" dirty="0"/>
              <a:t>what cyber-bullying is through examples</a:t>
            </a:r>
          </a:p>
        </p:txBody>
      </p:sp>
      <p:sp>
        <p:nvSpPr>
          <p:cNvPr id="11" name="TextBox 10"/>
          <p:cNvSpPr txBox="1"/>
          <p:nvPr/>
        </p:nvSpPr>
        <p:spPr>
          <a:xfrm>
            <a:off x="115021" y="4077200"/>
            <a:ext cx="2988664" cy="1361911"/>
          </a:xfrm>
          <a:prstGeom prst="rect">
            <a:avLst/>
          </a:prstGeom>
          <a:noFill/>
        </p:spPr>
        <p:txBody>
          <a:bodyPr wrap="square" rtlCol="0">
            <a:spAutoFit/>
          </a:bodyPr>
          <a:lstStyle/>
          <a:p>
            <a:r>
              <a:rPr lang="en-US" sz="1050" dirty="0" smtClean="0"/>
              <a:t>Source: </a:t>
            </a:r>
          </a:p>
          <a:p>
            <a:r>
              <a:rPr lang="en-US" sz="1050" dirty="0" smtClean="0"/>
              <a:t>Privacy Commissioner for Personal Data, Hong Kong. (December 2021). Information Security Guide – Stop Cyber-bullying</a:t>
            </a:r>
            <a:r>
              <a:rPr lang="en-US" altLang="zh-TW" sz="1050" dirty="0" smtClean="0"/>
              <a:t>. </a:t>
            </a:r>
            <a:r>
              <a:rPr lang="en-US" sz="1000" dirty="0">
                <a:hlinkClick r:id="rId3"/>
              </a:rPr>
              <a:t>https://www.pcpd.org.hk//</a:t>
            </a:r>
            <a:r>
              <a:rPr lang="en-US" sz="1000" dirty="0" smtClean="0">
                <a:hlinkClick r:id="rId3"/>
              </a:rPr>
              <a:t>english/resources_centre/publications/files/stop_cyberbully.pdf</a:t>
            </a:r>
            <a:endParaRPr lang="en-US" sz="1000" dirty="0" smtClean="0"/>
          </a:p>
          <a:p>
            <a:endParaRPr lang="en-US" sz="1000" dirty="0" smtClean="0"/>
          </a:p>
          <a:p>
            <a:pPr algn="ctr"/>
            <a:endParaRPr lang="en-US" sz="1050" dirty="0"/>
          </a:p>
        </p:txBody>
      </p:sp>
      <p:sp>
        <p:nvSpPr>
          <p:cNvPr id="12" name="TextBox 11"/>
          <p:cNvSpPr txBox="1"/>
          <p:nvPr/>
        </p:nvSpPr>
        <p:spPr>
          <a:xfrm>
            <a:off x="3771900" y="1643162"/>
            <a:ext cx="8247185" cy="5078313"/>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chemeClr val="tx1"/>
                </a:solidFill>
              </a:rPr>
              <a:t>In groups, discuss with your classmates and give examples about different behavior and effects of cyber-bullying. Fill in the table below. Conduct research online to find out more examples.  </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3" name="Slide Number Placeholder 4"/>
          <p:cNvSpPr>
            <a:spLocks noGrp="1"/>
          </p:cNvSpPr>
          <p:nvPr>
            <p:ph type="sldNum" sz="quarter" idx="12"/>
          </p:nvPr>
        </p:nvSpPr>
        <p:spPr/>
        <p:txBody>
          <a:bodyPr/>
          <a:lstStyle/>
          <a:p>
            <a:fld id="{01D8345E-4E1F-46C7-9F87-24FCA86018EC}" type="slidenum">
              <a:rPr lang="en-US" smtClean="0"/>
              <a:t>13</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598459001"/>
              </p:ext>
            </p:extLst>
          </p:nvPr>
        </p:nvGraphicFramePr>
        <p:xfrm>
          <a:off x="4371267" y="2480454"/>
          <a:ext cx="7459202" cy="2377616"/>
        </p:xfrm>
        <a:graphic>
          <a:graphicData uri="http://schemas.openxmlformats.org/drawingml/2006/table">
            <a:tbl>
              <a:tblPr firstRow="1" bandRow="1">
                <a:tableStyleId>{7DF18680-E054-41AD-8BC1-D1AEF772440D}</a:tableStyleId>
              </a:tblPr>
              <a:tblGrid>
                <a:gridCol w="2475697">
                  <a:extLst>
                    <a:ext uri="{9D8B030D-6E8A-4147-A177-3AD203B41FA5}">
                      <a16:colId xmlns:a16="http://schemas.microsoft.com/office/drawing/2014/main" val="243491257"/>
                    </a:ext>
                  </a:extLst>
                </a:gridCol>
                <a:gridCol w="4983505">
                  <a:extLst>
                    <a:ext uri="{9D8B030D-6E8A-4147-A177-3AD203B41FA5}">
                      <a16:colId xmlns:a16="http://schemas.microsoft.com/office/drawing/2014/main" val="156820572"/>
                    </a:ext>
                  </a:extLst>
                </a:gridCol>
              </a:tblGrid>
              <a:tr h="304976">
                <a:tc>
                  <a:txBody>
                    <a:bodyPr/>
                    <a:lstStyle/>
                    <a:p>
                      <a:r>
                        <a:rPr lang="en-US" sz="1400" dirty="0" err="1" smtClean="0"/>
                        <a:t>Behaviour</a:t>
                      </a:r>
                      <a:r>
                        <a:rPr lang="en-US" sz="1400" dirty="0" smtClean="0"/>
                        <a:t> of cyber-bullying</a:t>
                      </a:r>
                      <a:endParaRPr lang="en-US" sz="1400" dirty="0"/>
                    </a:p>
                  </a:txBody>
                  <a:tcPr/>
                </a:tc>
                <a:tc>
                  <a:txBody>
                    <a:bodyPr/>
                    <a:lstStyle/>
                    <a:p>
                      <a:pPr algn="ctr"/>
                      <a:r>
                        <a:rPr lang="en-US" sz="1400" dirty="0" smtClean="0"/>
                        <a:t>Examples</a:t>
                      </a:r>
                      <a:endParaRPr lang="en-US" sz="1400" dirty="0"/>
                    </a:p>
                  </a:txBody>
                  <a:tcPr/>
                </a:tc>
                <a:extLst>
                  <a:ext uri="{0D108BD9-81ED-4DB2-BD59-A6C34878D82A}">
                    <a16:rowId xmlns:a16="http://schemas.microsoft.com/office/drawing/2014/main" val="2123225087"/>
                  </a:ext>
                </a:extLst>
              </a:tr>
              <a:tr h="304976">
                <a:tc>
                  <a:txBody>
                    <a:bodyPr/>
                    <a:lstStyle/>
                    <a:p>
                      <a:r>
                        <a:rPr lang="en-US" sz="1400" dirty="0" smtClean="0"/>
                        <a:t>Harassment</a:t>
                      </a:r>
                      <a:endParaRPr lang="en-US" sz="1400" dirty="0"/>
                    </a:p>
                  </a:txBody>
                  <a:tcPr/>
                </a:tc>
                <a:tc>
                  <a:txBody>
                    <a:bodyPr/>
                    <a:lstStyle/>
                    <a:p>
                      <a:r>
                        <a:rPr lang="en-US" sz="1600" dirty="0" smtClean="0">
                          <a:solidFill>
                            <a:srgbClr val="FF0000"/>
                          </a:solidFill>
                        </a:rPr>
                        <a:t>Making offensive phone calls</a:t>
                      </a:r>
                      <a:endParaRPr lang="en-US" sz="1600" dirty="0">
                        <a:solidFill>
                          <a:srgbClr val="FF0000"/>
                        </a:solidFill>
                      </a:endParaRPr>
                    </a:p>
                  </a:txBody>
                  <a:tcPr/>
                </a:tc>
                <a:extLst>
                  <a:ext uri="{0D108BD9-81ED-4DB2-BD59-A6C34878D82A}">
                    <a16:rowId xmlns:a16="http://schemas.microsoft.com/office/drawing/2014/main" val="826736091"/>
                  </a:ext>
                </a:extLst>
              </a:tr>
              <a:tr h="304976">
                <a:tc>
                  <a:txBody>
                    <a:bodyPr/>
                    <a:lstStyle/>
                    <a:p>
                      <a:r>
                        <a:rPr lang="en-US" sz="1400" dirty="0" err="1" smtClean="0"/>
                        <a:t>Doxxing</a:t>
                      </a:r>
                      <a:endParaRPr lang="en-US" sz="1400" dirty="0"/>
                    </a:p>
                  </a:txBody>
                  <a:tcPr/>
                </a:tc>
                <a:tc>
                  <a:txBody>
                    <a:bodyPr/>
                    <a:lstStyle/>
                    <a:p>
                      <a:r>
                        <a:rPr lang="en-US" sz="1600" dirty="0" smtClean="0">
                          <a:solidFill>
                            <a:srgbClr val="FF0000"/>
                          </a:solidFill>
                        </a:rPr>
                        <a:t>Posting and reposting personal information without consent</a:t>
                      </a:r>
                      <a:r>
                        <a:rPr lang="en-US" sz="1600" baseline="0" dirty="0" smtClean="0">
                          <a:solidFill>
                            <a:srgbClr val="FF0000"/>
                          </a:solidFill>
                        </a:rPr>
                        <a:t> (e.g. ID number and address of other people)</a:t>
                      </a:r>
                      <a:endParaRPr lang="en-US" sz="1600" dirty="0">
                        <a:solidFill>
                          <a:srgbClr val="FF0000"/>
                        </a:solidFill>
                      </a:endParaRPr>
                    </a:p>
                  </a:txBody>
                  <a:tcPr/>
                </a:tc>
                <a:extLst>
                  <a:ext uri="{0D108BD9-81ED-4DB2-BD59-A6C34878D82A}">
                    <a16:rowId xmlns:a16="http://schemas.microsoft.com/office/drawing/2014/main" val="2779859272"/>
                  </a:ext>
                </a:extLst>
              </a:tr>
              <a:tr h="304976">
                <a:tc>
                  <a:txBody>
                    <a:bodyPr/>
                    <a:lstStyle/>
                    <a:p>
                      <a:r>
                        <a:rPr lang="en-US" sz="1400" dirty="0" smtClean="0"/>
                        <a:t>Threat</a:t>
                      </a:r>
                      <a:endParaRPr lang="en-US" sz="1400" dirty="0"/>
                    </a:p>
                  </a:txBody>
                  <a:tcPr/>
                </a:tc>
                <a:tc>
                  <a:txBody>
                    <a:bodyPr/>
                    <a:lstStyle/>
                    <a:p>
                      <a:r>
                        <a:rPr lang="en-US" sz="1600" dirty="0" smtClean="0">
                          <a:solidFill>
                            <a:srgbClr val="FF0000"/>
                          </a:solidFill>
                        </a:rPr>
                        <a:t>Blackmailing the victim by posting his/her private photos online</a:t>
                      </a:r>
                      <a:r>
                        <a:rPr lang="en-US" sz="1600" baseline="0" dirty="0" smtClean="0">
                          <a:solidFill>
                            <a:srgbClr val="FF0000"/>
                          </a:solidFill>
                        </a:rPr>
                        <a:t> </a:t>
                      </a:r>
                      <a:endParaRPr lang="en-US" sz="1600" dirty="0">
                        <a:solidFill>
                          <a:srgbClr val="FF0000"/>
                        </a:solidFill>
                      </a:endParaRPr>
                    </a:p>
                  </a:txBody>
                  <a:tcPr/>
                </a:tc>
                <a:extLst>
                  <a:ext uri="{0D108BD9-81ED-4DB2-BD59-A6C34878D82A}">
                    <a16:rowId xmlns:a16="http://schemas.microsoft.com/office/drawing/2014/main" val="656458148"/>
                  </a:ext>
                </a:extLst>
              </a:tr>
              <a:tr h="304976">
                <a:tc>
                  <a:txBody>
                    <a:bodyPr/>
                    <a:lstStyle/>
                    <a:p>
                      <a:r>
                        <a:rPr lang="en-US" sz="1400" dirty="0" smtClean="0"/>
                        <a:t>Impersonation</a:t>
                      </a:r>
                      <a:endParaRPr lang="en-US" sz="1400" dirty="0"/>
                    </a:p>
                  </a:txBody>
                  <a:tcPr/>
                </a:tc>
                <a:tc>
                  <a:txBody>
                    <a:bodyPr/>
                    <a:lstStyle/>
                    <a:p>
                      <a:r>
                        <a:rPr lang="en-US" sz="1600" dirty="0" smtClean="0">
                          <a:solidFill>
                            <a:srgbClr val="FF0000"/>
                          </a:solidFill>
                        </a:rPr>
                        <a:t>A fake social media account including</a:t>
                      </a:r>
                      <a:r>
                        <a:rPr lang="en-US" sz="1600" baseline="0" dirty="0" smtClean="0">
                          <a:solidFill>
                            <a:srgbClr val="FF0000"/>
                          </a:solidFill>
                        </a:rPr>
                        <a:t> wrong and embarrassing information</a:t>
                      </a:r>
                      <a:r>
                        <a:rPr lang="en-US" sz="1600" dirty="0" smtClean="0">
                          <a:solidFill>
                            <a:srgbClr val="FF0000"/>
                          </a:solidFill>
                        </a:rPr>
                        <a:t> is created for the victim.</a:t>
                      </a:r>
                      <a:r>
                        <a:rPr lang="en-US" sz="1600" baseline="0" dirty="0" smtClean="0">
                          <a:solidFill>
                            <a:srgbClr val="FF0000"/>
                          </a:solidFill>
                        </a:rPr>
                        <a:t> </a:t>
                      </a:r>
                      <a:endParaRPr lang="en-US" sz="1600" dirty="0">
                        <a:solidFill>
                          <a:srgbClr val="FF0000"/>
                        </a:solidFill>
                      </a:endParaRPr>
                    </a:p>
                  </a:txBody>
                  <a:tcPr/>
                </a:tc>
                <a:extLst>
                  <a:ext uri="{0D108BD9-81ED-4DB2-BD59-A6C34878D82A}">
                    <a16:rowId xmlns:a16="http://schemas.microsoft.com/office/drawing/2014/main" val="2656887107"/>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38458515"/>
              </p:ext>
            </p:extLst>
          </p:nvPr>
        </p:nvGraphicFramePr>
        <p:xfrm>
          <a:off x="4371267" y="5101910"/>
          <a:ext cx="7459202" cy="1616104"/>
        </p:xfrm>
        <a:graphic>
          <a:graphicData uri="http://schemas.openxmlformats.org/drawingml/2006/table">
            <a:tbl>
              <a:tblPr firstRow="1" bandRow="1">
                <a:tableStyleId>{21E4AEA4-8DFA-4A89-87EB-49C32662AFE0}</a:tableStyleId>
              </a:tblPr>
              <a:tblGrid>
                <a:gridCol w="2874676">
                  <a:extLst>
                    <a:ext uri="{9D8B030D-6E8A-4147-A177-3AD203B41FA5}">
                      <a16:colId xmlns:a16="http://schemas.microsoft.com/office/drawing/2014/main" val="243491257"/>
                    </a:ext>
                  </a:extLst>
                </a:gridCol>
                <a:gridCol w="4584526">
                  <a:extLst>
                    <a:ext uri="{9D8B030D-6E8A-4147-A177-3AD203B41FA5}">
                      <a16:colId xmlns:a16="http://schemas.microsoft.com/office/drawing/2014/main" val="156820572"/>
                    </a:ext>
                  </a:extLst>
                </a:gridCol>
              </a:tblGrid>
              <a:tr h="317030">
                <a:tc>
                  <a:txBody>
                    <a:bodyPr/>
                    <a:lstStyle/>
                    <a:p>
                      <a:r>
                        <a:rPr lang="en-US" sz="1400" dirty="0" smtClean="0"/>
                        <a:t>Effects of cyber-bullying on</a:t>
                      </a:r>
                      <a:r>
                        <a:rPr lang="en-US" sz="1400" baseline="0" dirty="0" smtClean="0"/>
                        <a:t> victims</a:t>
                      </a:r>
                      <a:endParaRPr lang="en-US" sz="1400" dirty="0"/>
                    </a:p>
                  </a:txBody>
                  <a:tcPr/>
                </a:tc>
                <a:tc>
                  <a:txBody>
                    <a:bodyPr/>
                    <a:lstStyle/>
                    <a:p>
                      <a:pPr algn="ctr"/>
                      <a:r>
                        <a:rPr lang="en-US" sz="1400" dirty="0" smtClean="0"/>
                        <a:t>Examples</a:t>
                      </a:r>
                      <a:endParaRPr lang="en-US" sz="1400" dirty="0"/>
                    </a:p>
                  </a:txBody>
                  <a:tcPr/>
                </a:tc>
                <a:extLst>
                  <a:ext uri="{0D108BD9-81ED-4DB2-BD59-A6C34878D82A}">
                    <a16:rowId xmlns:a16="http://schemas.microsoft.com/office/drawing/2014/main" val="2123225087"/>
                  </a:ext>
                </a:extLst>
              </a:tr>
              <a:tr h="348532">
                <a:tc>
                  <a:txBody>
                    <a:bodyPr/>
                    <a:lstStyle/>
                    <a:p>
                      <a:r>
                        <a:rPr lang="en-US" sz="1400" dirty="0" smtClean="0"/>
                        <a:t>Psychological harm</a:t>
                      </a:r>
                      <a:endParaRPr lang="en-US" sz="1400" dirty="0"/>
                    </a:p>
                  </a:txBody>
                  <a:tcPr/>
                </a:tc>
                <a:tc>
                  <a:txBody>
                    <a:bodyPr/>
                    <a:lstStyle/>
                    <a:p>
                      <a:r>
                        <a:rPr lang="en-US" sz="1600" dirty="0" smtClean="0">
                          <a:solidFill>
                            <a:srgbClr val="FF0000"/>
                          </a:solidFill>
                        </a:rPr>
                        <a:t>Anxiety, depression, low self-esteem, low</a:t>
                      </a:r>
                      <a:r>
                        <a:rPr lang="en-US" sz="1600" baseline="0" dirty="0" smtClean="0">
                          <a:solidFill>
                            <a:srgbClr val="FF0000"/>
                          </a:solidFill>
                        </a:rPr>
                        <a:t> self-image</a:t>
                      </a:r>
                      <a:endParaRPr lang="en-US" sz="1600" dirty="0">
                        <a:solidFill>
                          <a:srgbClr val="FF0000"/>
                        </a:solidFill>
                      </a:endParaRPr>
                    </a:p>
                  </a:txBody>
                  <a:tcPr/>
                </a:tc>
                <a:extLst>
                  <a:ext uri="{0D108BD9-81ED-4DB2-BD59-A6C34878D82A}">
                    <a16:rowId xmlns:a16="http://schemas.microsoft.com/office/drawing/2014/main" val="826736091"/>
                  </a:ext>
                </a:extLst>
              </a:tr>
              <a:tr h="348532">
                <a:tc>
                  <a:txBody>
                    <a:bodyPr/>
                    <a:lstStyle/>
                    <a:p>
                      <a:r>
                        <a:rPr lang="en-US" sz="1400" dirty="0" smtClean="0"/>
                        <a:t>Emotional harm</a:t>
                      </a:r>
                      <a:endParaRPr lang="en-US" sz="1400" dirty="0"/>
                    </a:p>
                  </a:txBody>
                  <a:tcPr/>
                </a:tc>
                <a:tc>
                  <a:txBody>
                    <a:bodyPr/>
                    <a:lstStyle/>
                    <a:p>
                      <a:r>
                        <a:rPr lang="en-US" sz="1600" dirty="0" smtClean="0">
                          <a:solidFill>
                            <a:srgbClr val="FF0000"/>
                          </a:solidFill>
                        </a:rPr>
                        <a:t>Stress, fear,</a:t>
                      </a:r>
                      <a:r>
                        <a:rPr lang="en-US" sz="1600" baseline="0" dirty="0" smtClean="0">
                          <a:solidFill>
                            <a:srgbClr val="FF0000"/>
                          </a:solidFill>
                        </a:rPr>
                        <a:t> feeling isolated</a:t>
                      </a:r>
                      <a:endParaRPr lang="en-US" sz="1600" dirty="0"/>
                    </a:p>
                  </a:txBody>
                  <a:tcPr/>
                </a:tc>
                <a:extLst>
                  <a:ext uri="{0D108BD9-81ED-4DB2-BD59-A6C34878D82A}">
                    <a16:rowId xmlns:a16="http://schemas.microsoft.com/office/drawing/2014/main" val="3037178423"/>
                  </a:ext>
                </a:extLst>
              </a:tr>
              <a:tr h="602010">
                <a:tc>
                  <a:txBody>
                    <a:bodyPr/>
                    <a:lstStyle/>
                    <a:p>
                      <a:r>
                        <a:rPr lang="en-US" sz="1400" dirty="0" smtClean="0"/>
                        <a:t>Physical harm</a:t>
                      </a:r>
                      <a:endParaRPr lang="en-US" sz="1400" dirty="0"/>
                    </a:p>
                  </a:txBody>
                  <a:tcPr/>
                </a:tc>
                <a:tc>
                  <a:txBody>
                    <a:bodyPr/>
                    <a:lstStyle/>
                    <a:p>
                      <a:r>
                        <a:rPr lang="en-US" sz="1600" dirty="0" smtClean="0">
                          <a:solidFill>
                            <a:srgbClr val="FF0000"/>
                          </a:solidFill>
                        </a:rPr>
                        <a:t>Self-harm, insomnia, harmful eating habits,</a:t>
                      </a:r>
                      <a:r>
                        <a:rPr lang="en-US" sz="1600" baseline="0" dirty="0" smtClean="0">
                          <a:solidFill>
                            <a:srgbClr val="FF0000"/>
                          </a:solidFill>
                        </a:rPr>
                        <a:t> suicidal thoughts</a:t>
                      </a:r>
                      <a:endParaRPr lang="en-US" sz="1600" dirty="0">
                        <a:solidFill>
                          <a:srgbClr val="FF0000"/>
                        </a:solidFill>
                      </a:endParaRPr>
                    </a:p>
                  </a:txBody>
                  <a:tcPr/>
                </a:tc>
                <a:extLst>
                  <a:ext uri="{0D108BD9-81ED-4DB2-BD59-A6C34878D82A}">
                    <a16:rowId xmlns:a16="http://schemas.microsoft.com/office/drawing/2014/main" val="2779859272"/>
                  </a:ext>
                </a:extLst>
              </a:tr>
            </a:tbl>
          </a:graphicData>
        </a:graphic>
      </p:graphicFrame>
      <p:grpSp>
        <p:nvGrpSpPr>
          <p:cNvPr id="17" name="Group 16"/>
          <p:cNvGrpSpPr/>
          <p:nvPr/>
        </p:nvGrpSpPr>
        <p:grpSpPr>
          <a:xfrm>
            <a:off x="115020" y="79107"/>
            <a:ext cx="9205960" cy="1062406"/>
            <a:chOff x="4440344" y="738663"/>
            <a:chExt cx="7160930" cy="1270611"/>
          </a:xfrm>
        </p:grpSpPr>
        <p:sp>
          <p:nvSpPr>
            <p:cNvPr id="18" name="Round Same Side Corner Rectangle 17"/>
            <p:cNvSpPr/>
            <p:nvPr/>
          </p:nvSpPr>
          <p:spPr>
            <a:xfrm rot="5400000">
              <a:off x="8015927" y="-1590798"/>
              <a:ext cx="1255886"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19" name="Round Same Side Corner Rectangle 4"/>
            <p:cNvSpPr txBox="1"/>
            <p:nvPr/>
          </p:nvSpPr>
          <p:spPr>
            <a:xfrm>
              <a:off x="5686467" y="771608"/>
              <a:ext cx="5753097" cy="1155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sz="1600" dirty="0">
                  <a:latin typeface="Arial" panose="020B0604020202020204" pitchFamily="34" charset="0"/>
                  <a:cs typeface="Arial" panose="020B0604020202020204" pitchFamily="34" charset="0"/>
                </a:rPr>
                <a:t>Read the speech bubbles under “What is cyber-bullying?”.</a:t>
              </a:r>
            </a:p>
            <a:p>
              <a:pPr marL="284163" lvl="1" indent="-284163" algn="just" defTabSz="800100">
                <a:lnSpc>
                  <a:spcPts val="1800"/>
                </a:lnSpc>
                <a:spcBef>
                  <a:spcPct val="0"/>
                </a:spcBef>
                <a:spcAft>
                  <a:spcPct val="15000"/>
                </a:spcAft>
                <a:buChar char="••"/>
              </a:pPr>
              <a:r>
                <a:rPr lang="en-US" sz="1600" dirty="0" smtClean="0">
                  <a:latin typeface="Arial" panose="020B0604020202020204" pitchFamily="34" charset="0"/>
                  <a:cs typeface="Arial" panose="020B0604020202020204" pitchFamily="34" charset="0"/>
                </a:rPr>
                <a:t>Develop </a:t>
              </a:r>
              <a:r>
                <a:rPr lang="en-US" sz="1600" dirty="0">
                  <a:latin typeface="Arial" panose="020B0604020202020204" pitchFamily="34" charset="0"/>
                  <a:cs typeface="Arial" panose="020B0604020202020204" pitchFamily="34" charset="0"/>
                </a:rPr>
                <a:t>students’ discussion and research skills by guiding them to give examples of different </a:t>
              </a:r>
              <a:r>
                <a:rPr lang="en-US" sz="1600" dirty="0" err="1">
                  <a:latin typeface="Arial" panose="020B0604020202020204" pitchFamily="34" charset="0"/>
                  <a:cs typeface="Arial" panose="020B0604020202020204" pitchFamily="34" charset="0"/>
                </a:rPr>
                <a:t>behaviour</a:t>
              </a:r>
              <a:r>
                <a:rPr lang="en-US" sz="1600" dirty="0">
                  <a:latin typeface="Arial" panose="020B0604020202020204" pitchFamily="34" charset="0"/>
                  <a:cs typeface="Arial" panose="020B0604020202020204" pitchFamily="34" charset="0"/>
                </a:rPr>
                <a:t> of </a:t>
              </a:r>
              <a:r>
                <a:rPr lang="en-US" sz="1600" dirty="0" smtClean="0">
                  <a:latin typeface="Arial" panose="020B0604020202020204" pitchFamily="34" charset="0"/>
                  <a:cs typeface="Arial" panose="020B0604020202020204" pitchFamily="34" charset="0"/>
                </a:rPr>
                <a:t>cyber-bullying and reflecting </a:t>
              </a:r>
              <a:r>
                <a:rPr lang="en-US" sz="1600" dirty="0">
                  <a:latin typeface="Arial" panose="020B0604020202020204" pitchFamily="34" charset="0"/>
                  <a:cs typeface="Arial" panose="020B0604020202020204" pitchFamily="34" charset="0"/>
                </a:rPr>
                <a:t>on the negative impacts of cyber-bullying </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20" name="Pentagon 19"/>
            <p:cNvSpPr/>
            <p:nvPr/>
          </p:nvSpPr>
          <p:spPr>
            <a:xfrm rot="5400000">
              <a:off x="4467153" y="746851"/>
              <a:ext cx="1235614" cy="1289231"/>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Chevron 4"/>
            <p:cNvSpPr txBox="1"/>
            <p:nvPr/>
          </p:nvSpPr>
          <p:spPr>
            <a:xfrm>
              <a:off x="4440345" y="988337"/>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a:t>
              </a:r>
              <a:endParaRPr lang="en-US" sz="2000" b="1" kern="1200" dirty="0">
                <a:latin typeface="Arial" panose="020B0604020202020204" pitchFamily="34" charset="0"/>
                <a:cs typeface="Arial" panose="020B0604020202020204" pitchFamily="34" charset="0"/>
              </a:endParaRPr>
            </a:p>
          </p:txBody>
        </p:sp>
      </p:grpSp>
      <p:sp>
        <p:nvSpPr>
          <p:cNvPr id="14" name="TextBox 13"/>
          <p:cNvSpPr txBox="1"/>
          <p:nvPr/>
        </p:nvSpPr>
        <p:spPr>
          <a:xfrm>
            <a:off x="9715500" y="260286"/>
            <a:ext cx="207498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solidFill>
                  <a:srgbClr val="FF0000"/>
                </a:solidFill>
              </a:rPr>
              <a:t>Suggested Answers</a:t>
            </a:r>
            <a:endParaRPr lang="en-US" dirty="0">
              <a:solidFill>
                <a:srgbClr val="FF0000"/>
              </a:solidFill>
            </a:endParaRPr>
          </a:p>
        </p:txBody>
      </p:sp>
    </p:spTree>
    <p:extLst>
      <p:ext uri="{BB962C8B-B14F-4D97-AF65-F5344CB8AC3E}">
        <p14:creationId xmlns:p14="http://schemas.microsoft.com/office/powerpoint/2010/main" val="4251327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063" y="1410735"/>
            <a:ext cx="5605691" cy="3404504"/>
          </a:xfrm>
          <a:prstGeom prst="rect">
            <a:avLst/>
          </a:prstGeom>
        </p:spPr>
      </p:pic>
      <p:grpSp>
        <p:nvGrpSpPr>
          <p:cNvPr id="5" name="Group 4"/>
          <p:cNvGrpSpPr/>
          <p:nvPr/>
        </p:nvGrpSpPr>
        <p:grpSpPr>
          <a:xfrm>
            <a:off x="115022" y="79108"/>
            <a:ext cx="7814088" cy="1062403"/>
            <a:chOff x="4440345" y="738664"/>
            <a:chExt cx="7160930" cy="1270608"/>
          </a:xfrm>
        </p:grpSpPr>
        <p:sp>
          <p:nvSpPr>
            <p:cNvPr id="6" name="Round Same Side Corner Rectangle 5"/>
            <p:cNvSpPr/>
            <p:nvPr/>
          </p:nvSpPr>
          <p:spPr>
            <a:xfrm rot="5400000">
              <a:off x="8107064" y="-1681933"/>
              <a:ext cx="1073613"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7" name="Round Same Side Corner Rectangle 4"/>
            <p:cNvSpPr txBox="1"/>
            <p:nvPr/>
          </p:nvSpPr>
          <p:spPr>
            <a:xfrm>
              <a:off x="5686467" y="771608"/>
              <a:ext cx="5753097" cy="1040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dirty="0" smtClean="0">
                  <a:latin typeface="Arial" panose="020B0604020202020204" pitchFamily="34" charset="0"/>
                  <a:cs typeface="Arial" panose="020B0604020202020204" pitchFamily="34" charset="0"/>
                </a:rPr>
                <a:t>Reflect on the negative impacts of cyber-bullying.</a:t>
              </a:r>
            </a:p>
            <a:p>
              <a:pPr marL="284163" lvl="1" indent="-284163" algn="just" defTabSz="800100">
                <a:lnSpc>
                  <a:spcPts val="1800"/>
                </a:lnSpc>
                <a:spcBef>
                  <a:spcPct val="0"/>
                </a:spcBef>
                <a:spcAft>
                  <a:spcPct val="15000"/>
                </a:spcAft>
                <a:buChar char="••"/>
              </a:pPr>
              <a:r>
                <a:rPr lang="en-US" dirty="0" smtClean="0">
                  <a:latin typeface="Arial" panose="020B0604020202020204" pitchFamily="34" charset="0"/>
                  <a:cs typeface="Arial" panose="020B0604020202020204" pitchFamily="34" charset="0"/>
                </a:rPr>
                <a:t>Discuss the ways to prevent cyber-bullying and to be a responsible online user. </a:t>
              </a:r>
              <a:endParaRPr lang="en-US" dirty="0">
                <a:latin typeface="Arial" panose="020B0604020202020204" pitchFamily="34" charset="0"/>
                <a:cs typeface="Arial" panose="020B0604020202020204" pitchFamily="34" charset="0"/>
              </a:endParaRPr>
            </a:p>
          </p:txBody>
        </p:sp>
        <p:sp>
          <p:nvSpPr>
            <p:cNvPr id="8" name="Pentagon 7"/>
            <p:cNvSpPr/>
            <p:nvPr/>
          </p:nvSpPr>
          <p:spPr>
            <a:xfrm rot="5400000">
              <a:off x="4468416" y="788697"/>
              <a:ext cx="1235613" cy="1205537"/>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hevron 4"/>
            <p:cNvSpPr txBox="1"/>
            <p:nvPr/>
          </p:nvSpPr>
          <p:spPr>
            <a:xfrm>
              <a:off x="4440345" y="988337"/>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a:t>
              </a:r>
              <a:endParaRPr lang="en-US" sz="2000" b="1" kern="1200" dirty="0">
                <a:latin typeface="Arial" panose="020B0604020202020204" pitchFamily="34" charset="0"/>
                <a:cs typeface="Arial" panose="020B0604020202020204" pitchFamily="34" charset="0"/>
              </a:endParaRPr>
            </a:p>
          </p:txBody>
        </p:sp>
      </p:grpSp>
      <p:sp>
        <p:nvSpPr>
          <p:cNvPr id="10" name="TextBox 9"/>
          <p:cNvSpPr txBox="1"/>
          <p:nvPr/>
        </p:nvSpPr>
        <p:spPr>
          <a:xfrm>
            <a:off x="115022" y="4815239"/>
            <a:ext cx="5652732" cy="1046440"/>
          </a:xfrm>
          <a:prstGeom prst="rect">
            <a:avLst/>
          </a:prstGeom>
          <a:noFill/>
        </p:spPr>
        <p:txBody>
          <a:bodyPr wrap="square" rtlCol="0">
            <a:spAutoFit/>
          </a:bodyPr>
          <a:lstStyle/>
          <a:p>
            <a:r>
              <a:rPr lang="en-US" sz="1050" dirty="0" smtClean="0"/>
              <a:t>Source: </a:t>
            </a:r>
          </a:p>
          <a:p>
            <a:r>
              <a:rPr lang="en-US" sz="1050" dirty="0" smtClean="0"/>
              <a:t>Privacy Commissioner for Personal Data, Hong Kong. (December 2021). Information Security Guide – Stop Cyber-bullying</a:t>
            </a:r>
            <a:r>
              <a:rPr lang="en-US" altLang="zh-TW" sz="1050" dirty="0" smtClean="0"/>
              <a:t>. </a:t>
            </a:r>
            <a:r>
              <a:rPr lang="en-US" sz="1000" dirty="0">
                <a:hlinkClick r:id="rId3"/>
              </a:rPr>
              <a:t>https://www.pcpd.org.hk//</a:t>
            </a:r>
            <a:r>
              <a:rPr lang="en-US" sz="1000" dirty="0" smtClean="0">
                <a:hlinkClick r:id="rId3"/>
              </a:rPr>
              <a:t>english/resources_centre/publications/files/stop_cyberbully.pdf</a:t>
            </a:r>
            <a:endParaRPr lang="en-US" sz="1000" dirty="0" smtClean="0"/>
          </a:p>
          <a:p>
            <a:endParaRPr lang="en-US" sz="1000" dirty="0" smtClean="0"/>
          </a:p>
          <a:p>
            <a:pPr algn="ctr"/>
            <a:endParaRPr lang="en-US" sz="1050" dirty="0"/>
          </a:p>
        </p:txBody>
      </p:sp>
      <p:sp>
        <p:nvSpPr>
          <p:cNvPr id="11" name="TextBox 10"/>
          <p:cNvSpPr txBox="1"/>
          <p:nvPr/>
        </p:nvSpPr>
        <p:spPr>
          <a:xfrm>
            <a:off x="6145823" y="1047780"/>
            <a:ext cx="5627076" cy="646331"/>
          </a:xfrm>
          <a:prstGeom prst="rect">
            <a:avLst/>
          </a:prstGeom>
          <a:solidFill>
            <a:schemeClr val="accent5">
              <a:lumMod val="20000"/>
              <a:lumOff val="80000"/>
            </a:schemeClr>
          </a:solidFill>
        </p:spPr>
        <p:txBody>
          <a:bodyPr wrap="square" rtlCol="0">
            <a:spAutoFit/>
          </a:bodyPr>
          <a:lstStyle/>
          <a:p>
            <a:pPr algn="ctr"/>
            <a:r>
              <a:rPr lang="en-US" b="1" dirty="0" smtClean="0"/>
              <a:t>Reflecting on the negative impacts of cyber-bullying and ways to prevent cyber-bullying</a:t>
            </a:r>
            <a:endParaRPr lang="en-US" b="1" dirty="0"/>
          </a:p>
        </p:txBody>
      </p:sp>
      <p:sp>
        <p:nvSpPr>
          <p:cNvPr id="12" name="TextBox 11"/>
          <p:cNvSpPr txBox="1"/>
          <p:nvPr/>
        </p:nvSpPr>
        <p:spPr>
          <a:xfrm>
            <a:off x="6022731" y="1722392"/>
            <a:ext cx="5873261" cy="5078313"/>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1"/>
                </a:solidFill>
              </a:rPr>
              <a:t>Study the seven suggestions for preventing cyber-bullying in the leaflet. Discuss the following with your classmates:</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pPr marL="285750" indent="-285750">
              <a:buFont typeface="Wingdings" panose="05000000000000000000" pitchFamily="2" charset="2"/>
              <a:buChar char="v"/>
            </a:pPr>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5" name="Cloud Callout 14"/>
          <p:cNvSpPr/>
          <p:nvPr/>
        </p:nvSpPr>
        <p:spPr>
          <a:xfrm>
            <a:off x="6241718" y="2340995"/>
            <a:ext cx="2857823" cy="1820641"/>
          </a:xfrm>
          <a:prstGeom prst="cloudCallout">
            <a:avLst>
              <a:gd name="adj1" fmla="val -52782"/>
              <a:gd name="adj2" fmla="val 6856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Cloud Callout 18"/>
          <p:cNvSpPr/>
          <p:nvPr/>
        </p:nvSpPr>
        <p:spPr>
          <a:xfrm flipH="1">
            <a:off x="9099538" y="2515292"/>
            <a:ext cx="2732177" cy="1992162"/>
          </a:xfrm>
          <a:prstGeom prst="cloudCallout">
            <a:avLst>
              <a:gd name="adj1" fmla="val -49897"/>
              <a:gd name="adj2" fmla="val 55771"/>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TextBox 19"/>
          <p:cNvSpPr txBox="1"/>
          <p:nvPr/>
        </p:nvSpPr>
        <p:spPr>
          <a:xfrm>
            <a:off x="6579353" y="2515292"/>
            <a:ext cx="2535756" cy="1477328"/>
          </a:xfrm>
          <a:prstGeom prst="rect">
            <a:avLst/>
          </a:prstGeom>
          <a:noFill/>
        </p:spPr>
        <p:txBody>
          <a:bodyPr wrap="square" rtlCol="0">
            <a:spAutoFit/>
          </a:bodyPr>
          <a:lstStyle/>
          <a:p>
            <a:r>
              <a:rPr lang="en-US" b="1" dirty="0"/>
              <a:t>What are </a:t>
            </a:r>
            <a:r>
              <a:rPr lang="en-US" b="1" dirty="0" smtClean="0"/>
              <a:t>the problems if someone’s personal </a:t>
            </a:r>
            <a:r>
              <a:rPr lang="en-US" b="1" dirty="0"/>
              <a:t>information </a:t>
            </a:r>
            <a:r>
              <a:rPr lang="en-US" b="1" dirty="0" smtClean="0"/>
              <a:t>is being disclosed online</a:t>
            </a:r>
            <a:r>
              <a:rPr lang="en-US" b="1" dirty="0"/>
              <a:t>?</a:t>
            </a:r>
          </a:p>
          <a:p>
            <a:endParaRPr lang="en-US" b="1" dirty="0"/>
          </a:p>
        </p:txBody>
      </p:sp>
      <p:sp>
        <p:nvSpPr>
          <p:cNvPr id="22" name="Cloud Callout 21"/>
          <p:cNvSpPr/>
          <p:nvPr/>
        </p:nvSpPr>
        <p:spPr>
          <a:xfrm>
            <a:off x="6151276" y="4161637"/>
            <a:ext cx="3297115" cy="1869886"/>
          </a:xfrm>
          <a:prstGeom prst="cloudCallout">
            <a:avLst>
              <a:gd name="adj1" fmla="val -48697"/>
              <a:gd name="adj2" fmla="val 7777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TextBox 20"/>
          <p:cNvSpPr txBox="1"/>
          <p:nvPr/>
        </p:nvSpPr>
        <p:spPr>
          <a:xfrm>
            <a:off x="6456839" y="4440664"/>
            <a:ext cx="2894142" cy="1477328"/>
          </a:xfrm>
          <a:prstGeom prst="rect">
            <a:avLst/>
          </a:prstGeom>
          <a:noFill/>
        </p:spPr>
        <p:txBody>
          <a:bodyPr wrap="square" rtlCol="0">
            <a:spAutoFit/>
          </a:bodyPr>
          <a:lstStyle/>
          <a:p>
            <a:r>
              <a:rPr lang="en-US" b="1" dirty="0" smtClean="0"/>
              <a:t>What should you do before sharing </a:t>
            </a:r>
            <a:r>
              <a:rPr lang="en-US" b="1" dirty="0"/>
              <a:t>information </a:t>
            </a:r>
            <a:r>
              <a:rPr lang="en-US" b="1" dirty="0" smtClean="0"/>
              <a:t>or reposting messages on social media platforms?</a:t>
            </a:r>
            <a:endParaRPr lang="en-US" b="1" dirty="0"/>
          </a:p>
          <a:p>
            <a:endParaRPr lang="en-US" b="1" dirty="0"/>
          </a:p>
        </p:txBody>
      </p:sp>
      <p:sp>
        <p:nvSpPr>
          <p:cNvPr id="23" name="Cloud Callout 22"/>
          <p:cNvSpPr/>
          <p:nvPr/>
        </p:nvSpPr>
        <p:spPr>
          <a:xfrm flipH="1">
            <a:off x="9021526" y="5199132"/>
            <a:ext cx="2810188" cy="1507003"/>
          </a:xfrm>
          <a:prstGeom prst="cloudCallout">
            <a:avLst>
              <a:gd name="adj1" fmla="val -49808"/>
              <a:gd name="adj2" fmla="val 51103"/>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TextBox 23"/>
          <p:cNvSpPr txBox="1"/>
          <p:nvPr/>
        </p:nvSpPr>
        <p:spPr>
          <a:xfrm>
            <a:off x="9350981" y="5384803"/>
            <a:ext cx="2576147" cy="1200329"/>
          </a:xfrm>
          <a:prstGeom prst="rect">
            <a:avLst/>
          </a:prstGeom>
          <a:noFill/>
        </p:spPr>
        <p:txBody>
          <a:bodyPr wrap="square" rtlCol="0">
            <a:spAutoFit/>
          </a:bodyPr>
          <a:lstStyle/>
          <a:p>
            <a:r>
              <a:rPr lang="en-US" b="1" dirty="0"/>
              <a:t>What </a:t>
            </a:r>
            <a:r>
              <a:rPr lang="en-US" b="1" dirty="0" smtClean="0"/>
              <a:t>are some other ways to prevent cyber-bullying?</a:t>
            </a:r>
            <a:endParaRPr lang="en-US" b="1" dirty="0"/>
          </a:p>
          <a:p>
            <a:endParaRPr lang="en-US" b="1" dirty="0"/>
          </a:p>
        </p:txBody>
      </p:sp>
      <p:sp>
        <p:nvSpPr>
          <p:cNvPr id="16" name="TextBox 15"/>
          <p:cNvSpPr txBox="1"/>
          <p:nvPr/>
        </p:nvSpPr>
        <p:spPr>
          <a:xfrm>
            <a:off x="9255570" y="3007863"/>
            <a:ext cx="2576147" cy="1200329"/>
          </a:xfrm>
          <a:prstGeom prst="rect">
            <a:avLst/>
          </a:prstGeom>
          <a:noFill/>
        </p:spPr>
        <p:txBody>
          <a:bodyPr wrap="square" rtlCol="0">
            <a:spAutoFit/>
          </a:bodyPr>
          <a:lstStyle/>
          <a:p>
            <a:r>
              <a:rPr lang="en-US" b="1" dirty="0"/>
              <a:t>What </a:t>
            </a:r>
            <a:r>
              <a:rPr lang="en-US" b="1" dirty="0" smtClean="0"/>
              <a:t>are the problems of joining a heated online discussion?</a:t>
            </a:r>
            <a:endParaRPr lang="en-US" b="1" dirty="0"/>
          </a:p>
          <a:p>
            <a:endParaRPr lang="en-US" b="1" dirty="0"/>
          </a:p>
        </p:txBody>
      </p:sp>
    </p:spTree>
    <p:extLst>
      <p:ext uri="{BB962C8B-B14F-4D97-AF65-F5344CB8AC3E}">
        <p14:creationId xmlns:p14="http://schemas.microsoft.com/office/powerpoint/2010/main" val="500601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4251" y="1790984"/>
            <a:ext cx="7306401" cy="3459889"/>
          </a:xfrm>
          <a:prstGeom prst="rect">
            <a:avLst/>
          </a:prstGeom>
        </p:spPr>
      </p:pic>
      <p:grpSp>
        <p:nvGrpSpPr>
          <p:cNvPr id="5" name="Group 4"/>
          <p:cNvGrpSpPr/>
          <p:nvPr/>
        </p:nvGrpSpPr>
        <p:grpSpPr>
          <a:xfrm>
            <a:off x="508312" y="354411"/>
            <a:ext cx="7814088" cy="1062403"/>
            <a:chOff x="4440345" y="738664"/>
            <a:chExt cx="7160930" cy="1270608"/>
          </a:xfrm>
        </p:grpSpPr>
        <p:sp>
          <p:nvSpPr>
            <p:cNvPr id="6" name="Round Same Side Corner Rectangle 5"/>
            <p:cNvSpPr/>
            <p:nvPr/>
          </p:nvSpPr>
          <p:spPr>
            <a:xfrm rot="5400000">
              <a:off x="8107064" y="-1681933"/>
              <a:ext cx="1073613"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7" name="Round Same Side Corner Rectangle 4"/>
            <p:cNvSpPr txBox="1"/>
            <p:nvPr/>
          </p:nvSpPr>
          <p:spPr>
            <a:xfrm>
              <a:off x="5686467" y="771608"/>
              <a:ext cx="5753097" cy="1040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dirty="0" smtClean="0">
                  <a:latin typeface="Arial" panose="020B0604020202020204" pitchFamily="34" charset="0"/>
                  <a:cs typeface="Arial" panose="020B0604020202020204" pitchFamily="34" charset="0"/>
                </a:rPr>
                <a:t>Guide students to identify the common text features and language items of a leaflet. </a:t>
              </a:r>
              <a:endParaRPr lang="en-US" dirty="0">
                <a:latin typeface="Arial" panose="020B0604020202020204" pitchFamily="34" charset="0"/>
                <a:cs typeface="Arial" panose="020B0604020202020204" pitchFamily="34" charset="0"/>
              </a:endParaRPr>
            </a:p>
          </p:txBody>
        </p:sp>
        <p:sp>
          <p:nvSpPr>
            <p:cNvPr id="8" name="Pentagon 7"/>
            <p:cNvSpPr/>
            <p:nvPr/>
          </p:nvSpPr>
          <p:spPr>
            <a:xfrm rot="5400000">
              <a:off x="4468416" y="788697"/>
              <a:ext cx="1235613" cy="1205537"/>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hevron 4"/>
            <p:cNvSpPr txBox="1"/>
            <p:nvPr/>
          </p:nvSpPr>
          <p:spPr>
            <a:xfrm>
              <a:off x="4440345" y="988337"/>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a:t>
              </a:r>
              <a:endParaRPr lang="en-US" sz="2000" b="1" kern="1200" dirty="0">
                <a:latin typeface="Arial" panose="020B0604020202020204" pitchFamily="34" charset="0"/>
                <a:cs typeface="Arial" panose="020B0604020202020204" pitchFamily="34" charset="0"/>
              </a:endParaRPr>
            </a:p>
          </p:txBody>
        </p:sp>
      </p:grpSp>
      <p:sp>
        <p:nvSpPr>
          <p:cNvPr id="10" name="TextBox 9"/>
          <p:cNvSpPr txBox="1"/>
          <p:nvPr/>
        </p:nvSpPr>
        <p:spPr>
          <a:xfrm>
            <a:off x="7929110" y="1790984"/>
            <a:ext cx="3791835"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Label the following on the leaflet with the students:</a:t>
            </a:r>
          </a:p>
          <a:p>
            <a:endParaRPr lang="en-US" dirty="0"/>
          </a:p>
          <a:p>
            <a:r>
              <a:rPr lang="en-US" b="1" dirty="0" smtClean="0"/>
              <a:t>Text features:</a:t>
            </a:r>
          </a:p>
          <a:p>
            <a:pPr marL="342900" indent="-342900">
              <a:buFont typeface="Arial" panose="020B0604020202020204" pitchFamily="34" charset="0"/>
              <a:buChar char="•"/>
            </a:pPr>
            <a:r>
              <a:rPr lang="en-US" dirty="0" smtClean="0"/>
              <a:t>Catchy cover</a:t>
            </a:r>
          </a:p>
          <a:p>
            <a:pPr marL="342900" indent="-342900">
              <a:buFont typeface="Arial" panose="020B0604020202020204" pitchFamily="34" charset="0"/>
              <a:buChar char="•"/>
            </a:pPr>
            <a:r>
              <a:rPr lang="en-US" dirty="0" smtClean="0"/>
              <a:t>Use of headings and sub-headings</a:t>
            </a:r>
          </a:p>
          <a:p>
            <a:pPr marL="342900" indent="-342900">
              <a:buFont typeface="Arial" panose="020B0604020202020204" pitchFamily="34" charset="0"/>
              <a:buChar char="•"/>
            </a:pPr>
            <a:r>
              <a:rPr lang="en-US" dirty="0" smtClean="0"/>
              <a:t>Use of bullet points</a:t>
            </a:r>
          </a:p>
          <a:p>
            <a:pPr marL="342900" indent="-342900">
              <a:buFont typeface="Arial" panose="020B0604020202020204" pitchFamily="34" charset="0"/>
              <a:buChar char="•"/>
            </a:pPr>
            <a:r>
              <a:rPr lang="en-US" dirty="0"/>
              <a:t>Use of icons</a:t>
            </a:r>
          </a:p>
          <a:p>
            <a:endParaRPr lang="en-US" dirty="0"/>
          </a:p>
          <a:p>
            <a:endParaRPr lang="en-US" b="1" dirty="0" smtClean="0"/>
          </a:p>
          <a:p>
            <a:r>
              <a:rPr lang="en-US" b="1" dirty="0" smtClean="0"/>
              <a:t>Language items:</a:t>
            </a:r>
          </a:p>
          <a:p>
            <a:pPr marL="342900" indent="-342900">
              <a:buFont typeface="Arial" panose="020B0604020202020204" pitchFamily="34" charset="0"/>
              <a:buChar char="•"/>
            </a:pPr>
            <a:r>
              <a:rPr lang="en-US" dirty="0" smtClean="0"/>
              <a:t>Use of imperatives</a:t>
            </a:r>
          </a:p>
          <a:p>
            <a:pPr marL="342900" indent="-342900">
              <a:buFont typeface="Arial" panose="020B0604020202020204" pitchFamily="34" charset="0"/>
              <a:buChar char="•"/>
            </a:pPr>
            <a:r>
              <a:rPr lang="en-US" dirty="0" smtClean="0"/>
              <a:t>Use of the simple present tense to present facts</a:t>
            </a:r>
          </a:p>
          <a:p>
            <a:pPr marL="285750" indent="-285750">
              <a:buFont typeface="Arial" panose="020B0604020202020204" pitchFamily="34" charset="0"/>
              <a:buChar char="•"/>
            </a:pPr>
            <a:endParaRPr lang="en-US" dirty="0"/>
          </a:p>
        </p:txBody>
      </p:sp>
      <p:sp>
        <p:nvSpPr>
          <p:cNvPr id="11" name="TextBox 10"/>
          <p:cNvSpPr txBox="1"/>
          <p:nvPr/>
        </p:nvSpPr>
        <p:spPr>
          <a:xfrm>
            <a:off x="264251" y="5944792"/>
            <a:ext cx="5652732" cy="1046440"/>
          </a:xfrm>
          <a:prstGeom prst="rect">
            <a:avLst/>
          </a:prstGeom>
          <a:noFill/>
        </p:spPr>
        <p:txBody>
          <a:bodyPr wrap="square" rtlCol="0">
            <a:spAutoFit/>
          </a:bodyPr>
          <a:lstStyle/>
          <a:p>
            <a:r>
              <a:rPr lang="en-US" sz="1050" dirty="0" smtClean="0"/>
              <a:t>Source: </a:t>
            </a:r>
          </a:p>
          <a:p>
            <a:r>
              <a:rPr lang="en-US" sz="1050" dirty="0" smtClean="0"/>
              <a:t>Privacy Commissioner for Personal Data, Hong Kong. (December 2021). Information Security Guide – Stop Cyber-bullying</a:t>
            </a:r>
            <a:r>
              <a:rPr lang="en-US" altLang="zh-TW" sz="1050" dirty="0" smtClean="0"/>
              <a:t>. </a:t>
            </a:r>
            <a:r>
              <a:rPr lang="en-US" sz="1000" dirty="0">
                <a:hlinkClick r:id="rId3"/>
              </a:rPr>
              <a:t>https://www.pcpd.org.hk//</a:t>
            </a:r>
            <a:r>
              <a:rPr lang="en-US" sz="1000" dirty="0" smtClean="0">
                <a:hlinkClick r:id="rId3"/>
              </a:rPr>
              <a:t>english/resources_centre/publications/files/stop_cyberbully.pdf</a:t>
            </a:r>
            <a:endParaRPr lang="en-US" sz="1000" dirty="0" smtClean="0"/>
          </a:p>
          <a:p>
            <a:endParaRPr lang="en-US" sz="1000" dirty="0" smtClean="0"/>
          </a:p>
          <a:p>
            <a:pPr algn="ctr"/>
            <a:endParaRPr lang="en-US" sz="1050" dirty="0"/>
          </a:p>
        </p:txBody>
      </p:sp>
    </p:spTree>
    <p:extLst>
      <p:ext uri="{BB962C8B-B14F-4D97-AF65-F5344CB8AC3E}">
        <p14:creationId xmlns:p14="http://schemas.microsoft.com/office/powerpoint/2010/main" val="797283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4251" y="1790984"/>
            <a:ext cx="7306401" cy="3459889"/>
          </a:xfrm>
          <a:prstGeom prst="rect">
            <a:avLst/>
          </a:prstGeom>
          <a:ln>
            <a:noFill/>
          </a:ln>
        </p:spPr>
      </p:pic>
      <p:grpSp>
        <p:nvGrpSpPr>
          <p:cNvPr id="5" name="Group 4"/>
          <p:cNvGrpSpPr/>
          <p:nvPr/>
        </p:nvGrpSpPr>
        <p:grpSpPr>
          <a:xfrm>
            <a:off x="115022" y="79108"/>
            <a:ext cx="7814088" cy="1062403"/>
            <a:chOff x="4440345" y="738664"/>
            <a:chExt cx="7160930" cy="1270608"/>
          </a:xfrm>
        </p:grpSpPr>
        <p:sp>
          <p:nvSpPr>
            <p:cNvPr id="6" name="Round Same Side Corner Rectangle 5"/>
            <p:cNvSpPr/>
            <p:nvPr/>
          </p:nvSpPr>
          <p:spPr>
            <a:xfrm rot="5400000">
              <a:off x="8107064" y="-1681933"/>
              <a:ext cx="1073613"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7" name="Round Same Side Corner Rectangle 4"/>
            <p:cNvSpPr txBox="1"/>
            <p:nvPr/>
          </p:nvSpPr>
          <p:spPr>
            <a:xfrm>
              <a:off x="5686467" y="771608"/>
              <a:ext cx="5753097" cy="1040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dirty="0" smtClean="0">
                  <a:latin typeface="Arial" panose="020B0604020202020204" pitchFamily="34" charset="0"/>
                  <a:cs typeface="Arial" panose="020B0604020202020204" pitchFamily="34" charset="0"/>
                </a:rPr>
                <a:t>Guide students to identify the common text features and language items of a leaflet. </a:t>
              </a:r>
              <a:endParaRPr lang="en-US" dirty="0">
                <a:latin typeface="Arial" panose="020B0604020202020204" pitchFamily="34" charset="0"/>
                <a:cs typeface="Arial" panose="020B0604020202020204" pitchFamily="34" charset="0"/>
              </a:endParaRPr>
            </a:p>
          </p:txBody>
        </p:sp>
        <p:sp>
          <p:nvSpPr>
            <p:cNvPr id="8" name="Pentagon 7"/>
            <p:cNvSpPr/>
            <p:nvPr/>
          </p:nvSpPr>
          <p:spPr>
            <a:xfrm rot="5400000">
              <a:off x="4468416" y="788697"/>
              <a:ext cx="1235613" cy="1205537"/>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hevron 4"/>
            <p:cNvSpPr txBox="1"/>
            <p:nvPr/>
          </p:nvSpPr>
          <p:spPr>
            <a:xfrm>
              <a:off x="4440345" y="988337"/>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 </a:t>
              </a:r>
              <a:endParaRPr lang="en-US" sz="2000" b="1" kern="1200" dirty="0">
                <a:latin typeface="Arial" panose="020B0604020202020204" pitchFamily="34" charset="0"/>
                <a:cs typeface="Arial" panose="020B0604020202020204" pitchFamily="34" charset="0"/>
              </a:endParaRPr>
            </a:p>
          </p:txBody>
        </p:sp>
      </p:grpSp>
      <p:sp>
        <p:nvSpPr>
          <p:cNvPr id="10" name="TextBox 9"/>
          <p:cNvSpPr txBox="1"/>
          <p:nvPr/>
        </p:nvSpPr>
        <p:spPr>
          <a:xfrm>
            <a:off x="7929110" y="1367663"/>
            <a:ext cx="3791835"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Label the following on the leaflet with the students:</a:t>
            </a:r>
          </a:p>
          <a:p>
            <a:endParaRPr lang="en-US" dirty="0"/>
          </a:p>
          <a:p>
            <a:r>
              <a:rPr lang="en-US" b="1" dirty="0" smtClean="0"/>
              <a:t>Text features:</a:t>
            </a:r>
          </a:p>
          <a:p>
            <a:pPr marL="342900" indent="-342900">
              <a:buFont typeface="Arial" panose="020B0604020202020204" pitchFamily="34" charset="0"/>
              <a:buChar char="•"/>
            </a:pPr>
            <a:r>
              <a:rPr lang="en-US" dirty="0" smtClean="0"/>
              <a:t>Catchy cover</a:t>
            </a:r>
          </a:p>
          <a:p>
            <a:pPr marL="342900" indent="-342900">
              <a:buFont typeface="Arial" panose="020B0604020202020204" pitchFamily="34" charset="0"/>
              <a:buChar char="•"/>
            </a:pPr>
            <a:r>
              <a:rPr lang="en-US" dirty="0" smtClean="0"/>
              <a:t>Use of headings and sub-headings</a:t>
            </a:r>
          </a:p>
          <a:p>
            <a:pPr marL="342900" indent="-342900">
              <a:buFont typeface="Arial" panose="020B0604020202020204" pitchFamily="34" charset="0"/>
              <a:buChar char="•"/>
            </a:pPr>
            <a:r>
              <a:rPr lang="en-US" dirty="0" smtClean="0"/>
              <a:t>Use of bullet points</a:t>
            </a:r>
          </a:p>
          <a:p>
            <a:pPr marL="342900" indent="-342900">
              <a:buFont typeface="Arial" panose="020B0604020202020204" pitchFamily="34" charset="0"/>
              <a:buChar char="•"/>
            </a:pPr>
            <a:r>
              <a:rPr lang="en-US" dirty="0"/>
              <a:t>Use of icons</a:t>
            </a:r>
          </a:p>
          <a:p>
            <a:endParaRPr lang="en-US" dirty="0"/>
          </a:p>
          <a:p>
            <a:endParaRPr lang="en-US" b="1" dirty="0" smtClean="0"/>
          </a:p>
          <a:p>
            <a:r>
              <a:rPr lang="en-US" b="1" dirty="0" smtClean="0"/>
              <a:t>Language items:</a:t>
            </a:r>
          </a:p>
          <a:p>
            <a:pPr marL="342900" indent="-342900" algn="just">
              <a:buFont typeface="Arial" panose="020B0604020202020204" pitchFamily="34" charset="0"/>
              <a:buChar char="•"/>
            </a:pPr>
            <a:r>
              <a:rPr lang="en-US" dirty="0" smtClean="0"/>
              <a:t>Use of imperatives </a:t>
            </a:r>
            <a:r>
              <a:rPr lang="en-US" dirty="0" smtClean="0">
                <a:solidFill>
                  <a:srgbClr val="FF0000"/>
                </a:solidFill>
              </a:rPr>
              <a:t>(e.g. “Do not”, “Seek”, Report”)</a:t>
            </a:r>
          </a:p>
          <a:p>
            <a:pPr marL="342900" indent="-342900" algn="just">
              <a:buFont typeface="Arial" panose="020B0604020202020204" pitchFamily="34" charset="0"/>
              <a:buChar char="•"/>
            </a:pPr>
            <a:r>
              <a:rPr lang="en-US" dirty="0" smtClean="0"/>
              <a:t>Use of the simple present tense to present factual information </a:t>
            </a:r>
            <a:r>
              <a:rPr lang="en-US" dirty="0" smtClean="0">
                <a:solidFill>
                  <a:srgbClr val="FF0000"/>
                </a:solidFill>
              </a:rPr>
              <a:t>(e.g. “Do not disclose unnecessary information”, “seek assistance from parents”)</a:t>
            </a:r>
          </a:p>
          <a:p>
            <a:pPr marL="285750" indent="-285750">
              <a:buFont typeface="Arial" panose="020B0604020202020204" pitchFamily="34" charset="0"/>
              <a:buChar char="•"/>
            </a:pPr>
            <a:endParaRPr lang="en-US" dirty="0"/>
          </a:p>
        </p:txBody>
      </p:sp>
      <p:sp>
        <p:nvSpPr>
          <p:cNvPr id="11" name="TextBox 13"/>
          <p:cNvSpPr txBox="1"/>
          <p:nvPr/>
        </p:nvSpPr>
        <p:spPr>
          <a:xfrm>
            <a:off x="9715500" y="260286"/>
            <a:ext cx="207498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solidFill>
                  <a:srgbClr val="FF0000"/>
                </a:solidFill>
              </a:rPr>
              <a:t>Suggested Answers</a:t>
            </a:r>
            <a:endParaRPr lang="en-US" dirty="0">
              <a:solidFill>
                <a:srgbClr val="FF0000"/>
              </a:solidFill>
            </a:endParaRPr>
          </a:p>
        </p:txBody>
      </p:sp>
      <p:sp>
        <p:nvSpPr>
          <p:cNvPr id="2" name="圓角矩形 1"/>
          <p:cNvSpPr/>
          <p:nvPr/>
        </p:nvSpPr>
        <p:spPr>
          <a:xfrm>
            <a:off x="162063" y="1632155"/>
            <a:ext cx="2531976" cy="38739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群組 32"/>
          <p:cNvGrpSpPr/>
          <p:nvPr/>
        </p:nvGrpSpPr>
        <p:grpSpPr>
          <a:xfrm>
            <a:off x="2694039" y="1790982"/>
            <a:ext cx="4773561" cy="2053432"/>
            <a:chOff x="2694039" y="1790982"/>
            <a:chExt cx="4773561" cy="2053432"/>
          </a:xfrm>
        </p:grpSpPr>
        <p:sp>
          <p:nvSpPr>
            <p:cNvPr id="13" name="圓角矩形 12"/>
            <p:cNvSpPr/>
            <p:nvPr/>
          </p:nvSpPr>
          <p:spPr>
            <a:xfrm>
              <a:off x="2694039" y="1790982"/>
              <a:ext cx="1641987" cy="31312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圓角矩形 13"/>
            <p:cNvSpPr/>
            <p:nvPr/>
          </p:nvSpPr>
          <p:spPr>
            <a:xfrm>
              <a:off x="5825613" y="1864724"/>
              <a:ext cx="1641987" cy="31312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圓角矩形 14"/>
            <p:cNvSpPr/>
            <p:nvPr/>
          </p:nvSpPr>
          <p:spPr>
            <a:xfrm>
              <a:off x="2796227" y="3305374"/>
              <a:ext cx="1431645" cy="5390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群組 31"/>
          <p:cNvGrpSpPr/>
          <p:nvPr/>
        </p:nvGrpSpPr>
        <p:grpSpPr>
          <a:xfrm>
            <a:off x="2933315" y="2216619"/>
            <a:ext cx="4666833" cy="3034254"/>
            <a:chOff x="2933315" y="2216619"/>
            <a:chExt cx="4666833" cy="3034254"/>
          </a:xfrm>
        </p:grpSpPr>
        <p:sp>
          <p:nvSpPr>
            <p:cNvPr id="23" name="圓角矩形 22"/>
            <p:cNvSpPr/>
            <p:nvPr/>
          </p:nvSpPr>
          <p:spPr>
            <a:xfrm>
              <a:off x="4467148" y="3484056"/>
              <a:ext cx="1304387" cy="176681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圓角矩形 23"/>
            <p:cNvSpPr/>
            <p:nvPr/>
          </p:nvSpPr>
          <p:spPr>
            <a:xfrm>
              <a:off x="2933315" y="3903406"/>
              <a:ext cx="1324053" cy="134746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圓角矩形 24"/>
            <p:cNvSpPr/>
            <p:nvPr/>
          </p:nvSpPr>
          <p:spPr>
            <a:xfrm>
              <a:off x="6337866" y="2216619"/>
              <a:ext cx="1262282" cy="3034254"/>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圓角矩形 25"/>
          <p:cNvSpPr/>
          <p:nvPr/>
        </p:nvSpPr>
        <p:spPr>
          <a:xfrm>
            <a:off x="8284666" y="2517059"/>
            <a:ext cx="1384494" cy="274678"/>
          </a:xfrm>
          <a:prstGeom prst="roundRect">
            <a:avLst/>
          </a:prstGeom>
          <a:solidFill>
            <a:srgbClr val="FF5050">
              <a:alpha val="39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圓角矩形 26"/>
          <p:cNvSpPr/>
          <p:nvPr/>
        </p:nvSpPr>
        <p:spPr>
          <a:xfrm>
            <a:off x="8284493" y="2801569"/>
            <a:ext cx="3296079" cy="261355"/>
          </a:xfrm>
          <a:prstGeom prst="roundRect">
            <a:avLst/>
          </a:prstGeom>
          <a:solidFill>
            <a:schemeClr val="accent6">
              <a:lumMod val="40000"/>
              <a:lumOff val="60000"/>
              <a:alpha val="39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圓角矩形 27"/>
          <p:cNvSpPr/>
          <p:nvPr/>
        </p:nvSpPr>
        <p:spPr>
          <a:xfrm>
            <a:off x="8266653" y="3089319"/>
            <a:ext cx="2047385" cy="261355"/>
          </a:xfrm>
          <a:prstGeom prst="roundRect">
            <a:avLst/>
          </a:prstGeom>
          <a:solidFill>
            <a:srgbClr val="FFFF00">
              <a:alpha val="39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圓角矩形 28"/>
          <p:cNvSpPr/>
          <p:nvPr/>
        </p:nvSpPr>
        <p:spPr>
          <a:xfrm>
            <a:off x="8266653" y="3370586"/>
            <a:ext cx="1384497" cy="261355"/>
          </a:xfrm>
          <a:prstGeom prst="roundRect">
            <a:avLst/>
          </a:prstGeom>
          <a:solidFill>
            <a:schemeClr val="bg1">
              <a:lumMod val="85000"/>
              <a:alpha val="39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圓角矩形 29"/>
          <p:cNvSpPr/>
          <p:nvPr/>
        </p:nvSpPr>
        <p:spPr>
          <a:xfrm>
            <a:off x="5854059" y="2220055"/>
            <a:ext cx="434647" cy="2479763"/>
          </a:xfrm>
          <a:prstGeom prst="round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圓角矩形 30"/>
          <p:cNvSpPr/>
          <p:nvPr/>
        </p:nvSpPr>
        <p:spPr>
          <a:xfrm>
            <a:off x="4208563" y="3459937"/>
            <a:ext cx="288081" cy="273810"/>
          </a:xfrm>
          <a:prstGeom prst="round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09369" y="5951425"/>
            <a:ext cx="5652732" cy="1046440"/>
          </a:xfrm>
          <a:prstGeom prst="rect">
            <a:avLst/>
          </a:prstGeom>
          <a:noFill/>
        </p:spPr>
        <p:txBody>
          <a:bodyPr wrap="square" rtlCol="0">
            <a:spAutoFit/>
          </a:bodyPr>
          <a:lstStyle/>
          <a:p>
            <a:r>
              <a:rPr lang="en-US" sz="1050" dirty="0" smtClean="0"/>
              <a:t>Source: </a:t>
            </a:r>
          </a:p>
          <a:p>
            <a:r>
              <a:rPr lang="en-US" sz="1050" dirty="0" smtClean="0"/>
              <a:t>Privacy Commissioner for Personal Data, Hong Kong. (December 2021). Information Security Guide – Stop Cyber-bullying</a:t>
            </a:r>
            <a:r>
              <a:rPr lang="en-US" altLang="zh-TW" sz="1050" dirty="0" smtClean="0"/>
              <a:t>. </a:t>
            </a:r>
            <a:r>
              <a:rPr lang="en-US" sz="1000" dirty="0">
                <a:hlinkClick r:id="rId3"/>
              </a:rPr>
              <a:t>https://www.pcpd.org.hk//</a:t>
            </a:r>
            <a:r>
              <a:rPr lang="en-US" sz="1000" dirty="0" smtClean="0">
                <a:hlinkClick r:id="rId3"/>
              </a:rPr>
              <a:t>english/resources_centre/publications/files/stop_cyberbully.pdf</a:t>
            </a:r>
            <a:endParaRPr lang="en-US" sz="1000" dirty="0" smtClean="0"/>
          </a:p>
          <a:p>
            <a:endParaRPr lang="en-US" sz="1000" dirty="0" smtClean="0"/>
          </a:p>
          <a:p>
            <a:pPr algn="ctr"/>
            <a:endParaRPr lang="en-US" sz="1050" dirty="0"/>
          </a:p>
        </p:txBody>
      </p:sp>
    </p:spTree>
    <p:extLst>
      <p:ext uri="{BB962C8B-B14F-4D97-AF65-F5344CB8AC3E}">
        <p14:creationId xmlns:p14="http://schemas.microsoft.com/office/powerpoint/2010/main" val="367605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10"/>
          <p:cNvSpPr/>
          <p:nvPr/>
        </p:nvSpPr>
        <p:spPr>
          <a:xfrm>
            <a:off x="169332" y="1558233"/>
            <a:ext cx="2872687" cy="4978320"/>
          </a:xfrm>
          <a:prstGeom prst="rightArrow">
            <a:avLst>
              <a:gd name="adj1" fmla="val 57979"/>
              <a:gd name="adj2" fmla="val 21606"/>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1554" y="39481"/>
            <a:ext cx="10718026" cy="1591430"/>
            <a:chOff x="4822092" y="738665"/>
            <a:chExt cx="6779184" cy="1270608"/>
          </a:xfrm>
        </p:grpSpPr>
        <p:sp>
          <p:nvSpPr>
            <p:cNvPr id="5" name="Round Same Side Corner Rectangle 4"/>
            <p:cNvSpPr/>
            <p:nvPr/>
          </p:nvSpPr>
          <p:spPr>
            <a:xfrm rot="5400000">
              <a:off x="8189586" y="-1764453"/>
              <a:ext cx="908571"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6" name="Round Same Side Corner Rectangle 4"/>
            <p:cNvSpPr txBox="1"/>
            <p:nvPr/>
          </p:nvSpPr>
          <p:spPr>
            <a:xfrm>
              <a:off x="5686467" y="771608"/>
              <a:ext cx="5753097" cy="8756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dirty="0" smtClean="0">
                  <a:latin typeface="Arial" panose="020B0604020202020204" pitchFamily="34" charset="0"/>
                  <a:cs typeface="Arial" panose="020B0604020202020204" pitchFamily="34" charset="0"/>
                </a:rPr>
                <a:t>Building on students’ understanding of cyber-bullying, the text features and the language features learnt, instruct students to design a leaflet to educate the public on the ways to stop cyber-bullying by different stakeholders.</a:t>
              </a:r>
              <a:endParaRPr lang="en-US" dirty="0">
                <a:latin typeface="Arial" panose="020B0604020202020204" pitchFamily="34" charset="0"/>
                <a:cs typeface="Arial" panose="020B0604020202020204" pitchFamily="34" charset="0"/>
              </a:endParaRPr>
            </a:p>
          </p:txBody>
        </p:sp>
        <p:sp>
          <p:nvSpPr>
            <p:cNvPr id="7" name="Pentagon 6"/>
            <p:cNvSpPr/>
            <p:nvPr/>
          </p:nvSpPr>
          <p:spPr>
            <a:xfrm rot="5400000">
              <a:off x="4637735" y="958017"/>
              <a:ext cx="1235613" cy="866899"/>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Chevron 4"/>
            <p:cNvSpPr txBox="1"/>
            <p:nvPr/>
          </p:nvSpPr>
          <p:spPr>
            <a:xfrm>
              <a:off x="4822092" y="988337"/>
              <a:ext cx="907482"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a:t>
              </a:r>
              <a:endParaRPr lang="en-US" sz="2000" b="1" kern="1200" dirty="0">
                <a:latin typeface="Arial" panose="020B0604020202020204" pitchFamily="34" charset="0"/>
                <a:cs typeface="Arial" panose="020B0604020202020204" pitchFamily="34" charset="0"/>
              </a:endParaRPr>
            </a:p>
          </p:txBody>
        </p:sp>
      </p:grpSp>
      <p:sp>
        <p:nvSpPr>
          <p:cNvPr id="12" name="Right Arrow 11"/>
          <p:cNvSpPr/>
          <p:nvPr/>
        </p:nvSpPr>
        <p:spPr>
          <a:xfrm flipH="1">
            <a:off x="9074349" y="1727623"/>
            <a:ext cx="2998639" cy="3680359"/>
          </a:xfrm>
          <a:prstGeom prst="rightArrow">
            <a:avLst>
              <a:gd name="adj1" fmla="val 57979"/>
              <a:gd name="adj2" fmla="val 24303"/>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9689099" y="3016936"/>
            <a:ext cx="2286000" cy="1101732"/>
          </a:xfrm>
          <a:prstGeom prst="rect">
            <a:avLst/>
          </a:prstGeom>
        </p:spPr>
      </p:pic>
      <p:sp>
        <p:nvSpPr>
          <p:cNvPr id="14" name="Rectangle 13"/>
          <p:cNvSpPr/>
          <p:nvPr/>
        </p:nvSpPr>
        <p:spPr>
          <a:xfrm>
            <a:off x="9336118" y="5360141"/>
            <a:ext cx="2991962" cy="461665"/>
          </a:xfrm>
          <a:prstGeom prst="rect">
            <a:avLst/>
          </a:prstGeom>
        </p:spPr>
        <p:txBody>
          <a:bodyPr wrap="square">
            <a:spAutoFit/>
          </a:bodyPr>
          <a:lstStyle/>
          <a:p>
            <a:pPr algn="ctr"/>
            <a:r>
              <a:rPr lang="en-US" sz="1200" b="1" dirty="0" smtClean="0">
                <a:latin typeface="Arial" panose="020B0604020202020204" pitchFamily="34" charset="0"/>
                <a:cs typeface="Arial" panose="020B0604020202020204" pitchFamily="34" charset="0"/>
              </a:rPr>
              <a:t>A Leaflet on “Information Security Guide – Stop Cyber-bullying</a:t>
            </a:r>
            <a:endParaRPr lang="en-US" sz="1200" b="1" dirty="0">
              <a:latin typeface="Arial" panose="020B0604020202020204" pitchFamily="34" charset="0"/>
              <a:cs typeface="Arial" panose="020B0604020202020204" pitchFamily="34" charset="0"/>
            </a:endParaRPr>
          </a:p>
        </p:txBody>
      </p:sp>
      <p:sp>
        <p:nvSpPr>
          <p:cNvPr id="16" name="Rounded Rectangle 15"/>
          <p:cNvSpPr/>
          <p:nvPr/>
        </p:nvSpPr>
        <p:spPr>
          <a:xfrm>
            <a:off x="3155083" y="2011681"/>
            <a:ext cx="5777238" cy="39136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3303788" y="2258459"/>
            <a:ext cx="5532602" cy="4278094"/>
          </a:xfrm>
          <a:prstGeom prst="rect">
            <a:avLst/>
          </a:prstGeom>
          <a:noFill/>
        </p:spPr>
        <p:txBody>
          <a:bodyPr wrap="square" rtlCol="0">
            <a:spAutoFit/>
          </a:bodyPr>
          <a:lstStyle/>
          <a:p>
            <a:pPr algn="just"/>
            <a:r>
              <a:rPr lang="en-US" sz="1600" dirty="0" smtClean="0"/>
              <a:t>To raise students’ awareness of the harm of cyber-bullying, your school is </a:t>
            </a:r>
            <a:r>
              <a:rPr lang="en-US" sz="1600" dirty="0" err="1" smtClean="0"/>
              <a:t>organising</a:t>
            </a:r>
            <a:r>
              <a:rPr lang="en-US" sz="1600" dirty="0" smtClean="0"/>
              <a:t> an activity week called </a:t>
            </a:r>
            <a:r>
              <a:rPr lang="en-US" sz="1600" smtClean="0"/>
              <a:t>“</a:t>
            </a:r>
            <a:r>
              <a:rPr lang="en-US" sz="1600" smtClean="0">
                <a:solidFill>
                  <a:srgbClr val="0070C0"/>
                </a:solidFill>
              </a:rPr>
              <a:t>Put </a:t>
            </a:r>
            <a:r>
              <a:rPr lang="en-US" sz="1600" dirty="0" smtClean="0">
                <a:solidFill>
                  <a:srgbClr val="0070C0"/>
                </a:solidFill>
              </a:rPr>
              <a:t>a halt to cyber-bullying. Be a responsible online user</a:t>
            </a:r>
            <a:r>
              <a:rPr lang="en-US" sz="1600" dirty="0" smtClean="0"/>
              <a:t>.” </a:t>
            </a:r>
          </a:p>
          <a:p>
            <a:pPr algn="just"/>
            <a:endParaRPr lang="en-US" sz="1600" dirty="0"/>
          </a:p>
          <a:p>
            <a:pPr algn="just"/>
            <a:r>
              <a:rPr lang="en-US" sz="1600" dirty="0" smtClean="0"/>
              <a:t>Design a leaflet to be distributed to students and parents to promote the activity week. You may include the following:</a:t>
            </a:r>
          </a:p>
          <a:p>
            <a:pPr algn="just"/>
            <a:endParaRPr lang="en-US" sz="1600" dirty="0" smtClean="0"/>
          </a:p>
          <a:p>
            <a:pPr marL="742950" lvl="1" indent="-285750" algn="just">
              <a:buFont typeface="Wingdings" panose="05000000000000000000" pitchFamily="2" charset="2"/>
              <a:buChar char="v"/>
            </a:pPr>
            <a:r>
              <a:rPr lang="en-US" sz="1600" dirty="0" smtClean="0"/>
              <a:t>Why is it crucial to stop cyber-bullying?</a:t>
            </a:r>
          </a:p>
          <a:p>
            <a:pPr marL="742950" lvl="1" indent="-285750" algn="just">
              <a:buFont typeface="Wingdings" panose="05000000000000000000" pitchFamily="2" charset="2"/>
              <a:buChar char="v"/>
            </a:pPr>
            <a:r>
              <a:rPr lang="en-US" sz="1600" dirty="0" smtClean="0"/>
              <a:t>What can different </a:t>
            </a:r>
            <a:r>
              <a:rPr lang="en-US" sz="1600" dirty="0"/>
              <a:t>stakeholders (e.g. schools, parents, government</a:t>
            </a:r>
            <a:r>
              <a:rPr lang="en-US" sz="1600" dirty="0" smtClean="0"/>
              <a:t>) do to stop cyber-bullying and help the victims of cyber-bullying? </a:t>
            </a:r>
          </a:p>
          <a:p>
            <a:pPr marL="742950" lvl="1" indent="-285750" algn="just">
              <a:buFont typeface="Wingdings" panose="05000000000000000000" pitchFamily="2" charset="2"/>
              <a:buChar char="v"/>
            </a:pPr>
            <a:r>
              <a:rPr lang="en-US" sz="1600" dirty="0" smtClean="0"/>
              <a:t>How to be a responsible online user?</a:t>
            </a:r>
          </a:p>
          <a:p>
            <a:pPr marL="742950" lvl="1" indent="-285750" algn="just">
              <a:buFont typeface="Wingdings" panose="05000000000000000000" pitchFamily="2" charset="2"/>
              <a:buChar char="v"/>
            </a:pPr>
            <a:r>
              <a:rPr lang="en-US" sz="1600" dirty="0" smtClean="0"/>
              <a:t>What are the important positive values and attitudes to be nurtured to create a safe online environment?</a:t>
            </a:r>
          </a:p>
          <a:p>
            <a:pPr marL="742950" lvl="1" indent="-285750" algn="just">
              <a:buFont typeface="Wingdings" panose="05000000000000000000" pitchFamily="2" charset="2"/>
              <a:buChar char="v"/>
            </a:pPr>
            <a:endParaRPr lang="en-US" sz="1600" dirty="0" smtClean="0"/>
          </a:p>
          <a:p>
            <a:pPr marL="285750" indent="-285750" algn="just">
              <a:buFont typeface="Wingdings" panose="05000000000000000000" pitchFamily="2" charset="2"/>
              <a:buChar char="v"/>
            </a:pPr>
            <a:endParaRPr lang="en-US" sz="1600" dirty="0" smtClean="0"/>
          </a:p>
          <a:p>
            <a:pPr algn="just"/>
            <a:endParaRPr lang="en-US" sz="1600" dirty="0"/>
          </a:p>
        </p:txBody>
      </p:sp>
      <p:grpSp>
        <p:nvGrpSpPr>
          <p:cNvPr id="18" name="Group 17"/>
          <p:cNvGrpSpPr/>
          <p:nvPr/>
        </p:nvGrpSpPr>
        <p:grpSpPr>
          <a:xfrm>
            <a:off x="318437" y="3739979"/>
            <a:ext cx="2299433" cy="1704109"/>
            <a:chOff x="429322" y="1834335"/>
            <a:chExt cx="3712767" cy="3215088"/>
          </a:xfrm>
        </p:grpSpPr>
        <p:pic>
          <p:nvPicPr>
            <p:cNvPr id="19" name="Picture 4" descr="16,636 Video Clipart Stock Photos, Pictures &amp;amp; Royalty-Free Images - i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a:stretch>
              <a:fillRect/>
            </a:stretch>
          </p:blipFill>
          <p:spPr>
            <a:xfrm>
              <a:off x="615041" y="2389102"/>
              <a:ext cx="3341328" cy="2070931"/>
            </a:xfrm>
            <a:prstGeom prst="rect">
              <a:avLst/>
            </a:prstGeom>
          </p:spPr>
        </p:pic>
      </p:grpSp>
      <p:sp>
        <p:nvSpPr>
          <p:cNvPr id="21" name="Rectangle 20"/>
          <p:cNvSpPr/>
          <p:nvPr/>
        </p:nvSpPr>
        <p:spPr>
          <a:xfrm>
            <a:off x="242525" y="5614400"/>
            <a:ext cx="2180580" cy="461665"/>
          </a:xfrm>
          <a:prstGeom prst="rect">
            <a:avLst/>
          </a:prstGeom>
        </p:spPr>
        <p:txBody>
          <a:bodyPr wrap="square">
            <a:spAutoFit/>
          </a:bodyPr>
          <a:lstStyle/>
          <a:p>
            <a:pPr algn="ctr"/>
            <a:r>
              <a:rPr lang="en-US" sz="1200" b="1" dirty="0" smtClean="0">
                <a:latin typeface="Arial" panose="020B0604020202020204" pitchFamily="34" charset="0"/>
                <a:cs typeface="Arial" panose="020B0604020202020204" pitchFamily="34" charset="0"/>
              </a:rPr>
              <a:t>Videos </a:t>
            </a:r>
            <a:r>
              <a:rPr lang="en-US" sz="1200" b="1" dirty="0">
                <a:latin typeface="Arial" panose="020B0604020202020204" pitchFamily="34" charset="0"/>
                <a:cs typeface="Arial" panose="020B0604020202020204" pitchFamily="34" charset="0"/>
              </a:rPr>
              <a:t>on </a:t>
            </a:r>
            <a:endParaRPr lang="en-US" sz="1200" b="1"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a:t>
            </a:r>
            <a:r>
              <a:rPr lang="en-US" sz="1200" b="1" dirty="0" err="1" smtClean="0">
                <a:latin typeface="Arial" panose="020B0604020202020204" pitchFamily="34" charset="0"/>
                <a:cs typeface="Arial" panose="020B0604020202020204" pitchFamily="34" charset="0"/>
              </a:rPr>
              <a:t>Doxxing</a:t>
            </a:r>
            <a:r>
              <a:rPr lang="en-US" sz="1200" b="1" dirty="0" smtClean="0">
                <a:latin typeface="Arial" panose="020B0604020202020204" pitchFamily="34" charset="0"/>
                <a:cs typeface="Arial" panose="020B0604020202020204" pitchFamily="34" charset="0"/>
              </a:rPr>
              <a:t> Offences”</a:t>
            </a:r>
            <a:endParaRPr lang="en-US" sz="1200" b="1" dirty="0">
              <a:latin typeface="Arial" panose="020B0604020202020204" pitchFamily="34" charset="0"/>
              <a:cs typeface="Arial" panose="020B0604020202020204" pitchFamily="34" charset="0"/>
            </a:endParaRPr>
          </a:p>
        </p:txBody>
      </p:sp>
      <p:sp>
        <p:nvSpPr>
          <p:cNvPr id="2" name="TextBox 1"/>
          <p:cNvSpPr txBox="1"/>
          <p:nvPr/>
        </p:nvSpPr>
        <p:spPr>
          <a:xfrm>
            <a:off x="3303788" y="1518960"/>
            <a:ext cx="5214672" cy="369332"/>
          </a:xfrm>
          <a:prstGeom prst="rect">
            <a:avLst/>
          </a:prstGeom>
          <a:solidFill>
            <a:schemeClr val="accent1">
              <a:lumMod val="40000"/>
              <a:lumOff val="60000"/>
            </a:schemeClr>
          </a:solidFill>
        </p:spPr>
        <p:txBody>
          <a:bodyPr wrap="square" rtlCol="0">
            <a:spAutoFit/>
          </a:bodyPr>
          <a:lstStyle/>
          <a:p>
            <a:pPr algn="ctr"/>
            <a:r>
              <a:rPr lang="en-US" b="1" dirty="0" smtClean="0"/>
              <a:t>Designing a leaflet on “Stand Against Cyber-bullying”</a:t>
            </a:r>
            <a:endParaRPr lang="en-US" b="1" dirty="0"/>
          </a:p>
        </p:txBody>
      </p:sp>
      <p:grpSp>
        <p:nvGrpSpPr>
          <p:cNvPr id="22" name="群組 21"/>
          <p:cNvGrpSpPr/>
          <p:nvPr/>
        </p:nvGrpSpPr>
        <p:grpSpPr>
          <a:xfrm>
            <a:off x="318437" y="2011681"/>
            <a:ext cx="2345848" cy="1663638"/>
            <a:chOff x="577772" y="1968498"/>
            <a:chExt cx="3712767" cy="3215088"/>
          </a:xfrm>
        </p:grpSpPr>
        <p:grpSp>
          <p:nvGrpSpPr>
            <p:cNvPr id="23" name="Group 1"/>
            <p:cNvGrpSpPr/>
            <p:nvPr/>
          </p:nvGrpSpPr>
          <p:grpSpPr>
            <a:xfrm>
              <a:off x="577772" y="1968498"/>
              <a:ext cx="3712767" cy="3215088"/>
              <a:chOff x="429322" y="1834335"/>
              <a:chExt cx="3712767" cy="3215088"/>
            </a:xfrm>
          </p:grpSpPr>
          <p:pic>
            <p:nvPicPr>
              <p:cNvPr id="25" name="Picture 4" descr="16,636 Video Clipart Stock Photos, Pictures &amp;amp; Royalty-Free Images - i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p:cNvPicPr>
                <a:picLocks noChangeAspect="1"/>
              </p:cNvPicPr>
              <p:nvPr/>
            </p:nvPicPr>
            <p:blipFill>
              <a:blip r:embed="rId5"/>
              <a:stretch>
                <a:fillRect/>
              </a:stretch>
            </p:blipFill>
            <p:spPr>
              <a:xfrm>
                <a:off x="615041" y="2389102"/>
                <a:ext cx="3341328" cy="2070931"/>
              </a:xfrm>
              <a:prstGeom prst="rect">
                <a:avLst/>
              </a:prstGeom>
            </p:spPr>
          </p:pic>
        </p:grpSp>
        <p:pic>
          <p:nvPicPr>
            <p:cNvPr id="24" name="圖片 23"/>
            <p:cNvPicPr>
              <a:picLocks noChangeAspect="1"/>
            </p:cNvPicPr>
            <p:nvPr/>
          </p:nvPicPr>
          <p:blipFill rotWithShape="1">
            <a:blip r:embed="rId6"/>
            <a:srcRect l="43257" t="54714" r="32479" b="21393"/>
            <a:stretch/>
          </p:blipFill>
          <p:spPr>
            <a:xfrm>
              <a:off x="756718" y="2523265"/>
              <a:ext cx="3348101" cy="2121366"/>
            </a:xfrm>
            <a:prstGeom prst="rect">
              <a:avLst/>
            </a:prstGeom>
          </p:spPr>
        </p:pic>
      </p:grpSp>
    </p:spTree>
    <p:extLst>
      <p:ext uri="{BB962C8B-B14F-4D97-AF65-F5344CB8AC3E}">
        <p14:creationId xmlns:p14="http://schemas.microsoft.com/office/powerpoint/2010/main" val="319667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0544" y="1935631"/>
            <a:ext cx="7431955" cy="707886"/>
          </a:xfrm>
          <a:prstGeom prst="rect">
            <a:avLst/>
          </a:prstGeom>
        </p:spPr>
        <p:txBody>
          <a:bodyPr wrap="square">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To </a:t>
            </a:r>
            <a:r>
              <a:rPr lang="en-US" sz="2000" dirty="0" smtClean="0">
                <a:solidFill>
                  <a:schemeClr val="accent5">
                    <a:lumMod val="50000"/>
                  </a:schemeClr>
                </a:solidFill>
                <a:latin typeface="Arial" panose="020B0604020202020204" pitchFamily="34" charset="0"/>
                <a:cs typeface="Arial" panose="020B0604020202020204" pitchFamily="34" charset="0"/>
              </a:rPr>
              <a:t>learn the importance of respecting others and abiding by the law in the cyber world through understanding the following:</a:t>
            </a:r>
            <a:endParaRPr lang="en-US" sz="2000" dirty="0">
              <a:solidFill>
                <a:schemeClr val="accent5">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307450" y="2643519"/>
            <a:ext cx="6934994" cy="2066772"/>
            <a:chOff x="757308" y="2819879"/>
            <a:chExt cx="6934994" cy="2177453"/>
          </a:xfrm>
        </p:grpSpPr>
        <p:sp>
          <p:nvSpPr>
            <p:cNvPr id="52" name="Rounded Rectangle 51"/>
            <p:cNvSpPr/>
            <p:nvPr/>
          </p:nvSpPr>
          <p:spPr>
            <a:xfrm>
              <a:off x="758986" y="2819879"/>
              <a:ext cx="4446718" cy="100964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p:cNvSpPr/>
            <p:nvPr/>
          </p:nvSpPr>
          <p:spPr>
            <a:xfrm>
              <a:off x="757308" y="2857224"/>
              <a:ext cx="6934994" cy="2140108"/>
            </a:xfrm>
            <a:prstGeom prst="rect">
              <a:avLst/>
            </a:prstGeom>
          </p:spPr>
          <p:txBody>
            <a:bodyPr wrap="square">
              <a:spAutoFit/>
            </a:bodyPr>
            <a:lstStyle/>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What is cyber-bullying?</a:t>
              </a:r>
            </a:p>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What are the impacts of cyber-bullying?</a:t>
              </a:r>
            </a:p>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Ways to be a responsible online user</a:t>
              </a:r>
            </a:p>
            <a:p>
              <a:pPr marL="285744" indent="-28574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pSp>
      <p:sp>
        <p:nvSpPr>
          <p:cNvPr id="20" name="Rectangle 19"/>
          <p:cNvSpPr/>
          <p:nvPr/>
        </p:nvSpPr>
        <p:spPr>
          <a:xfrm>
            <a:off x="260544" y="1502605"/>
            <a:ext cx="2835844" cy="400110"/>
          </a:xfrm>
          <a:prstGeom prst="rect">
            <a:avLst/>
          </a:prstGeom>
          <a:solidFill>
            <a:schemeClr val="accent2">
              <a:lumMod val="20000"/>
              <a:lumOff val="80000"/>
            </a:schemeClr>
          </a:solidFill>
        </p:spPr>
        <p:txBody>
          <a:bodyPr wrap="square">
            <a:sp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Content Objectives</a:t>
            </a:r>
          </a:p>
        </p:txBody>
      </p:sp>
      <p:grpSp>
        <p:nvGrpSpPr>
          <p:cNvPr id="18" name="Group 17"/>
          <p:cNvGrpSpPr/>
          <p:nvPr/>
        </p:nvGrpSpPr>
        <p:grpSpPr>
          <a:xfrm>
            <a:off x="188122" y="4868965"/>
            <a:ext cx="3724403" cy="1754326"/>
            <a:chOff x="763442" y="4866797"/>
            <a:chExt cx="6916966" cy="2070373"/>
          </a:xfrm>
        </p:grpSpPr>
        <p:sp>
          <p:nvSpPr>
            <p:cNvPr id="19" name="Rounded Rectangle 18"/>
            <p:cNvSpPr/>
            <p:nvPr/>
          </p:nvSpPr>
          <p:spPr>
            <a:xfrm>
              <a:off x="763442" y="4909179"/>
              <a:ext cx="6916966" cy="184557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Rectangle 20"/>
            <p:cNvSpPr/>
            <p:nvPr/>
          </p:nvSpPr>
          <p:spPr>
            <a:xfrm>
              <a:off x="860458" y="4866797"/>
              <a:ext cx="6616148" cy="2070373"/>
            </a:xfrm>
            <a:prstGeom prst="rect">
              <a:avLst/>
            </a:prstGeom>
          </p:spPr>
          <p:txBody>
            <a:bodyPr wrap="square">
              <a:spAutoFit/>
            </a:bodyPr>
            <a:lstStyle/>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text features of a leaflet</a:t>
              </a:r>
            </a:p>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language focuses:</a:t>
              </a:r>
            </a:p>
            <a:p>
              <a:pPr marL="571500" lvl="1" indent="-280988">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use of </a:t>
              </a:r>
              <a:r>
                <a:rPr lang="en-US" dirty="0" smtClean="0">
                  <a:latin typeface="Arial" panose="020B0604020202020204" pitchFamily="34" charset="0"/>
                  <a:cs typeface="Arial" panose="020B0604020202020204" pitchFamily="34" charset="0"/>
                </a:rPr>
                <a:t>imperatives</a:t>
              </a:r>
            </a:p>
            <a:p>
              <a:pPr marL="571500" lvl="1" indent="-280988">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use of the simple present tense to present facts</a:t>
              </a:r>
            </a:p>
          </p:txBody>
        </p:sp>
      </p:grpSp>
      <p:graphicFrame>
        <p:nvGraphicFramePr>
          <p:cNvPr id="14" name="Table 13"/>
          <p:cNvGraphicFramePr>
            <a:graphicFrameLocks noGrp="1"/>
          </p:cNvGraphicFramePr>
          <p:nvPr>
            <p:extLst>
              <p:ext uri="{D42A27DB-BD31-4B8C-83A1-F6EECF244321}">
                <p14:modId xmlns:p14="http://schemas.microsoft.com/office/powerpoint/2010/main" val="1567559870"/>
              </p:ext>
            </p:extLst>
          </p:nvPr>
        </p:nvGraphicFramePr>
        <p:xfrm>
          <a:off x="260544" y="365565"/>
          <a:ext cx="10735284" cy="1051560"/>
        </p:xfrm>
        <a:graphic>
          <a:graphicData uri="http://schemas.openxmlformats.org/drawingml/2006/table">
            <a:tbl>
              <a:tblPr firstRow="1" bandRow="1">
                <a:tableStyleId>{7DF18680-E054-41AD-8BC1-D1AEF772440D}</a:tableStyleId>
              </a:tblPr>
              <a:tblGrid>
                <a:gridCol w="3940264">
                  <a:extLst>
                    <a:ext uri="{9D8B030D-6E8A-4147-A177-3AD203B41FA5}">
                      <a16:colId xmlns:a16="http://schemas.microsoft.com/office/drawing/2014/main" val="2242500780"/>
                    </a:ext>
                  </a:extLst>
                </a:gridCol>
                <a:gridCol w="4240717">
                  <a:extLst>
                    <a:ext uri="{9D8B030D-6E8A-4147-A177-3AD203B41FA5}">
                      <a16:colId xmlns:a16="http://schemas.microsoft.com/office/drawing/2014/main" val="1916337937"/>
                    </a:ext>
                  </a:extLst>
                </a:gridCol>
                <a:gridCol w="2554303">
                  <a:extLst>
                    <a:ext uri="{9D8B030D-6E8A-4147-A177-3AD203B41FA5}">
                      <a16:colId xmlns:a16="http://schemas.microsoft.com/office/drawing/2014/main" val="193616843"/>
                    </a:ext>
                  </a:extLst>
                </a:gridCol>
              </a:tblGrid>
              <a:tr h="313437">
                <a:tc>
                  <a:txBody>
                    <a:bodyPr/>
                    <a:lstStyle/>
                    <a:p>
                      <a:r>
                        <a:rPr kumimoji="0" lang="en-GB" altLang="zh-TW" sz="1900" u="none" strike="noStrike" kern="1200" cap="none" spc="0" normalizeH="0" baseline="0" noProof="0" dirty="0" smtClean="0">
                          <a:ln>
                            <a:noFill/>
                          </a:ln>
                          <a:effectLst/>
                          <a:uLnTx/>
                          <a:uFillTx/>
                        </a:rPr>
                        <a:t>Module</a:t>
                      </a:r>
                      <a:endParaRPr lang="en-US" sz="1900" b="0" u="none" dirty="0">
                        <a:solidFill>
                          <a:schemeClr val="bg1"/>
                        </a:solidFill>
                        <a:latin typeface="Arial" panose="020B0604020202020204" pitchFamily="34" charset="0"/>
                        <a:cs typeface="Arial" panose="020B0604020202020204" pitchFamily="34" charset="0"/>
                      </a:endParaRPr>
                    </a:p>
                  </a:txBody>
                  <a:tcPr/>
                </a:tc>
                <a:tc>
                  <a:txBody>
                    <a:bodyPr/>
                    <a:lstStyle/>
                    <a:p>
                      <a:r>
                        <a:rPr kumimoji="0" lang="en-GB" altLang="zh-TW" sz="1900" u="none" strike="noStrike" kern="1200" cap="none" spc="0" normalizeH="0" baseline="0" noProof="0" dirty="0" smtClean="0">
                          <a:ln>
                            <a:noFill/>
                          </a:ln>
                          <a:effectLst/>
                          <a:uLnTx/>
                          <a:uFillTx/>
                        </a:rPr>
                        <a:t>Unit</a:t>
                      </a:r>
                      <a:endParaRPr lang="en-US" sz="1900" b="0" dirty="0">
                        <a:solidFill>
                          <a:schemeClr val="bg1"/>
                        </a:solidFill>
                        <a:latin typeface="Arial" panose="020B0604020202020204" pitchFamily="34" charset="0"/>
                        <a:cs typeface="Arial" panose="020B0604020202020204" pitchFamily="34" charset="0"/>
                      </a:endParaRPr>
                    </a:p>
                  </a:txBody>
                  <a:tcPr/>
                </a:tc>
                <a:tc>
                  <a:txBody>
                    <a:bodyPr/>
                    <a:lstStyle/>
                    <a:p>
                      <a:r>
                        <a:rPr lang="en-GB" altLang="zh-TW" sz="1900" dirty="0" smtClean="0"/>
                        <a:t>Topic</a:t>
                      </a:r>
                      <a:endParaRPr lang="en-US" sz="1900" b="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9027475"/>
                  </a:ext>
                </a:extLst>
              </a:tr>
              <a:tr h="543291">
                <a:tc>
                  <a:txBody>
                    <a:bodyPr/>
                    <a:lstStyle/>
                    <a:p>
                      <a:r>
                        <a:rPr lang="en-GB" altLang="zh-TW" sz="1900" u="none" dirty="0" smtClean="0"/>
                        <a:t>Rights and Responsibilities/ Technology</a:t>
                      </a:r>
                      <a:endParaRPr lang="en-GB" altLang="zh-TW" sz="1900" b="0" u="none" dirty="0" smtClean="0">
                        <a:solidFill>
                          <a:schemeClr val="tx1"/>
                        </a:solidFill>
                        <a:latin typeface="Arial" panose="020B0604020202020204" pitchFamily="34" charset="0"/>
                        <a:cs typeface="Arial" panose="020B0604020202020204" pitchFamily="34" charset="0"/>
                      </a:endParaRPr>
                    </a:p>
                  </a:txBody>
                  <a:tcPr/>
                </a:tc>
                <a:tc>
                  <a:txBody>
                    <a:bodyPr/>
                    <a:lstStyle/>
                    <a:p>
                      <a:r>
                        <a:rPr lang="en-US" altLang="zh-TW" sz="1900" dirty="0" smtClean="0"/>
                        <a:t>Be a responsible online</a:t>
                      </a:r>
                      <a:r>
                        <a:rPr lang="en-US" altLang="zh-TW" sz="1900" baseline="0" dirty="0" smtClean="0"/>
                        <a:t> user</a:t>
                      </a:r>
                      <a:endParaRPr lang="en-US" altLang="zh-TW" sz="19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GB" altLang="zh-TW" sz="1900" dirty="0" smtClean="0"/>
                        <a:t>Stand Against Cyber-bullying</a:t>
                      </a:r>
                      <a:endParaRPr lang="en-US" sz="19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0405343"/>
                  </a:ext>
                </a:extLst>
              </a:tr>
            </a:tbl>
          </a:graphicData>
        </a:graphic>
      </p:graphicFrame>
      <p:sp>
        <p:nvSpPr>
          <p:cNvPr id="25" name="Rectangle 24"/>
          <p:cNvSpPr/>
          <p:nvPr/>
        </p:nvSpPr>
        <p:spPr>
          <a:xfrm>
            <a:off x="269620" y="3746171"/>
            <a:ext cx="2778251" cy="400110"/>
          </a:xfrm>
          <a:prstGeom prst="rect">
            <a:avLst/>
          </a:prstGeom>
          <a:solidFill>
            <a:schemeClr val="accent4">
              <a:lumMod val="40000"/>
              <a:lumOff val="60000"/>
            </a:schemeClr>
          </a:solid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Language Objectives</a:t>
            </a:r>
          </a:p>
        </p:txBody>
      </p:sp>
      <p:sp>
        <p:nvSpPr>
          <p:cNvPr id="26" name="Rectangle 25"/>
          <p:cNvSpPr/>
          <p:nvPr/>
        </p:nvSpPr>
        <p:spPr>
          <a:xfrm>
            <a:off x="188122" y="4202177"/>
            <a:ext cx="3833687" cy="707886"/>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To </a:t>
            </a:r>
            <a:r>
              <a:rPr lang="en-US" sz="2000" dirty="0" smtClean="0">
                <a:solidFill>
                  <a:srgbClr val="002060"/>
                </a:solidFill>
                <a:latin typeface="Arial" panose="020B0604020202020204" pitchFamily="34" charset="0"/>
                <a:cs typeface="Arial" panose="020B0604020202020204" pitchFamily="34" charset="0"/>
              </a:rPr>
              <a:t>develop language knowledge and skills, </a:t>
            </a:r>
            <a:r>
              <a:rPr lang="en-US" sz="2000" dirty="0">
                <a:solidFill>
                  <a:srgbClr val="002060"/>
                </a:solidFill>
                <a:latin typeface="Arial" panose="020B0604020202020204" pitchFamily="34" charset="0"/>
                <a:cs typeface="Arial" panose="020B0604020202020204" pitchFamily="34" charset="0"/>
              </a:rPr>
              <a:t>e.g.</a:t>
            </a:r>
          </a:p>
        </p:txBody>
      </p:sp>
      <p:grpSp>
        <p:nvGrpSpPr>
          <p:cNvPr id="4" name="Group 3"/>
          <p:cNvGrpSpPr/>
          <p:nvPr/>
        </p:nvGrpSpPr>
        <p:grpSpPr>
          <a:xfrm>
            <a:off x="6698595" y="1290099"/>
            <a:ext cx="6903419" cy="4912143"/>
            <a:chOff x="6233364" y="1216106"/>
            <a:chExt cx="7465394" cy="5210594"/>
          </a:xfrm>
        </p:grpSpPr>
        <p:graphicFrame>
          <p:nvGraphicFramePr>
            <p:cNvPr id="5" name="Diagram 4"/>
            <p:cNvGraphicFramePr/>
            <p:nvPr>
              <p:extLst>
                <p:ext uri="{D42A27DB-BD31-4B8C-83A1-F6EECF244321}">
                  <p14:modId xmlns:p14="http://schemas.microsoft.com/office/powerpoint/2010/main" val="3214892495"/>
                </p:ext>
              </p:extLst>
            </p:nvPr>
          </p:nvGraphicFramePr>
          <p:xfrm>
            <a:off x="6233364" y="1216106"/>
            <a:ext cx="7465394" cy="521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227130" y="4345699"/>
              <a:ext cx="1597077" cy="881487"/>
            </a:xfrm>
            <a:prstGeom prst="rect">
              <a:avLst/>
            </a:prstGeom>
            <a:noFill/>
          </p:spPr>
          <p:txBody>
            <a:bodyPr wrap="square">
              <a:spAutoFit/>
            </a:bodyPr>
            <a:lstStyle/>
            <a:p>
              <a:pPr algn="ctr"/>
              <a:r>
                <a:rPr lang="en-GB" altLang="zh-TW" sz="1600" b="1" dirty="0" smtClean="0">
                  <a:solidFill>
                    <a:schemeClr val="bg1"/>
                  </a:solidFill>
                  <a:latin typeface="Arial" panose="020B0604020202020204" pitchFamily="34" charset="0"/>
                  <a:cs typeface="Arial" panose="020B0604020202020204" pitchFamily="34" charset="0"/>
                </a:rPr>
                <a:t>Priority Values and Attitudes</a:t>
              </a:r>
              <a:endParaRPr lang="en-US" sz="1600" b="1" dirty="0">
                <a:solidFill>
                  <a:schemeClr val="bg1"/>
                </a:solidFill>
                <a:latin typeface="Arial" panose="020B0604020202020204" pitchFamily="34" charset="0"/>
                <a:cs typeface="Arial" panose="020B0604020202020204" pitchFamily="34" charset="0"/>
              </a:endParaRPr>
            </a:p>
          </p:txBody>
        </p:sp>
        <p:sp>
          <p:nvSpPr>
            <p:cNvPr id="46" name="Rectangle 45"/>
            <p:cNvSpPr/>
            <p:nvPr/>
          </p:nvSpPr>
          <p:spPr>
            <a:xfrm>
              <a:off x="7881405" y="4320138"/>
              <a:ext cx="1543027" cy="830997"/>
            </a:xfrm>
            <a:prstGeom prst="rect">
              <a:avLst/>
            </a:prstGeom>
          </p:spPr>
          <p:txBody>
            <a:bodyPr wrap="square">
              <a:spAutoFit/>
            </a:bodyPr>
            <a:lstStyle/>
            <a:p>
              <a:pPr algn="ctr"/>
              <a:r>
                <a:rPr lang="en-GB" altLang="zh-TW" sz="1600" b="1" dirty="0">
                  <a:solidFill>
                    <a:schemeClr val="bg1"/>
                  </a:solidFill>
                  <a:latin typeface="Arial" panose="020B0604020202020204" pitchFamily="34" charset="0"/>
                  <a:cs typeface="Arial" panose="020B0604020202020204" pitchFamily="34" charset="0"/>
                </a:rPr>
                <a:t>English Language</a:t>
              </a:r>
            </a:p>
            <a:p>
              <a:pPr algn="ctr"/>
              <a:r>
                <a:rPr lang="en-GB" altLang="zh-TW" sz="1600" b="1" dirty="0">
                  <a:solidFill>
                    <a:schemeClr val="bg1"/>
                  </a:solidFill>
                  <a:latin typeface="Arial" panose="020B0604020202020204" pitchFamily="34" charset="0"/>
                  <a:cs typeface="Arial" panose="020B0604020202020204" pitchFamily="34" charset="0"/>
                </a:rPr>
                <a:t>Education</a:t>
              </a:r>
              <a:endParaRPr lang="en-US" sz="1600" b="1" dirty="0">
                <a:solidFill>
                  <a:schemeClr val="bg1"/>
                </a:solidFill>
                <a:latin typeface="Arial" panose="020B0604020202020204" pitchFamily="34" charset="0"/>
                <a:cs typeface="Arial" panose="020B0604020202020204" pitchFamily="34" charset="0"/>
              </a:endParaRPr>
            </a:p>
          </p:txBody>
        </p:sp>
        <p:sp>
          <p:nvSpPr>
            <p:cNvPr id="7" name="Curved Down Arrow 6"/>
            <p:cNvSpPr/>
            <p:nvPr/>
          </p:nvSpPr>
          <p:spPr>
            <a:xfrm>
              <a:off x="9082241" y="1941144"/>
              <a:ext cx="1580763" cy="389515"/>
            </a:xfrm>
            <a:prstGeom prst="curvedDownArrow">
              <a:avLst>
                <a:gd name="adj1" fmla="val 25000"/>
                <a:gd name="adj2" fmla="val 115921"/>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urved Down Arrow 46"/>
            <p:cNvSpPr/>
            <p:nvPr/>
          </p:nvSpPr>
          <p:spPr>
            <a:xfrm flipH="1" flipV="1">
              <a:off x="9013802" y="5468111"/>
              <a:ext cx="1450103" cy="394910"/>
            </a:xfrm>
            <a:prstGeom prst="curvedDownArrow">
              <a:avLst>
                <a:gd name="adj1" fmla="val 25000"/>
                <a:gd name="adj2" fmla="val 114574"/>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712508" y="3186089"/>
              <a:ext cx="1079363" cy="1109940"/>
              <a:chOff x="2934269" y="33751"/>
              <a:chExt cx="1172020" cy="1258304"/>
            </a:xfrm>
          </p:grpSpPr>
          <p:sp>
            <p:nvSpPr>
              <p:cNvPr id="9" name="Oval 8"/>
              <p:cNvSpPr/>
              <p:nvPr/>
            </p:nvSpPr>
            <p:spPr>
              <a:xfrm>
                <a:off x="2934269" y="33751"/>
                <a:ext cx="1172020" cy="1258304"/>
              </a:xfrm>
              <a:prstGeom prst="ellipse">
                <a:avLst/>
              </a:prstGeom>
              <a:solidFill>
                <a:schemeClr val="bg1"/>
              </a:solidFill>
              <a:ln w="254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2852" y="255418"/>
                <a:ext cx="1010619" cy="817145"/>
              </a:xfrm>
              <a:prstGeom prst="rect">
                <a:avLst/>
              </a:prstGeom>
            </p:spPr>
          </p:pic>
        </p:grpSp>
        <p:grpSp>
          <p:nvGrpSpPr>
            <p:cNvPr id="17" name="Group 16"/>
            <p:cNvGrpSpPr/>
            <p:nvPr/>
          </p:nvGrpSpPr>
          <p:grpSpPr>
            <a:xfrm>
              <a:off x="9201953" y="4539737"/>
              <a:ext cx="1202856" cy="682050"/>
              <a:chOff x="9229901" y="930071"/>
              <a:chExt cx="1249506" cy="798579"/>
            </a:xfrm>
          </p:grpSpPr>
          <p:sp>
            <p:nvSpPr>
              <p:cNvPr id="16" name="Rounded Rectangle 15"/>
              <p:cNvSpPr/>
              <p:nvPr/>
            </p:nvSpPr>
            <p:spPr>
              <a:xfrm>
                <a:off x="9325357" y="966338"/>
                <a:ext cx="1058592" cy="7623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229901" y="930071"/>
                <a:ext cx="1249506" cy="756757"/>
              </a:xfrm>
              <a:prstGeom prst="rect">
                <a:avLst/>
              </a:prstGeom>
              <a:noFill/>
            </p:spPr>
            <p:txBody>
              <a:bodyPr wrap="square">
                <a:spAutoFit/>
              </a:bodyPr>
              <a:lstStyle/>
              <a:p>
                <a:pPr algn="ctr"/>
                <a:r>
                  <a:rPr lang="en-GB" altLang="zh-TW" b="1" dirty="0" smtClean="0">
                    <a:latin typeface="Arial" panose="020B0604020202020204" pitchFamily="34" charset="0"/>
                    <a:cs typeface="Arial" panose="020B0604020202020204" pitchFamily="34" charset="0"/>
                  </a:rPr>
                  <a:t>Cyber-bullying</a:t>
                </a:r>
                <a:endParaRPr lang="en-US" b="1" dirty="0">
                  <a:latin typeface="Arial" panose="020B0604020202020204" pitchFamily="34" charset="0"/>
                  <a:cs typeface="Arial" panose="020B0604020202020204" pitchFamily="34" charset="0"/>
                </a:endParaRPr>
              </a:p>
            </p:txBody>
          </p:sp>
        </p:grpSp>
      </p:grpSp>
      <p:sp>
        <p:nvSpPr>
          <p:cNvPr id="2" name="Slide Number Placeholder 1"/>
          <p:cNvSpPr>
            <a:spLocks noGrp="1"/>
          </p:cNvSpPr>
          <p:nvPr>
            <p:ph type="sldNum" sz="quarter" idx="12"/>
          </p:nvPr>
        </p:nvSpPr>
        <p:spPr/>
        <p:txBody>
          <a:bodyPr/>
          <a:lstStyle/>
          <a:p>
            <a:fld id="{01D8345E-4E1F-46C7-9F87-24FCA86018EC}" type="slidenum">
              <a:rPr lang="en-US" smtClean="0"/>
              <a:t>2</a:t>
            </a:fld>
            <a:endParaRPr lang="en-US"/>
          </a:p>
        </p:txBody>
      </p:sp>
      <p:pic>
        <p:nvPicPr>
          <p:cNvPr id="3" name="Picture 2"/>
          <p:cNvPicPr>
            <a:picLocks noChangeAspect="1"/>
          </p:cNvPicPr>
          <p:nvPr/>
        </p:nvPicPr>
        <p:blipFill>
          <a:blip r:embed="rId9"/>
          <a:stretch>
            <a:fillRect/>
          </a:stretch>
        </p:blipFill>
        <p:spPr>
          <a:xfrm>
            <a:off x="11037467" y="3121953"/>
            <a:ext cx="992152" cy="959775"/>
          </a:xfrm>
          <a:prstGeom prst="ellipse">
            <a:avLst/>
          </a:prstGeom>
        </p:spPr>
      </p:pic>
      <p:pic>
        <p:nvPicPr>
          <p:cNvPr id="24" name="Picture 23"/>
          <p:cNvPicPr>
            <a:picLocks noChangeAspect="1"/>
          </p:cNvPicPr>
          <p:nvPr/>
        </p:nvPicPr>
        <p:blipFill rotWithShape="1">
          <a:blip r:embed="rId10"/>
          <a:srcRect b="6491"/>
          <a:stretch/>
        </p:blipFill>
        <p:spPr>
          <a:xfrm>
            <a:off x="9012855" y="2174527"/>
            <a:ext cx="2083293" cy="1967283"/>
          </a:xfrm>
          <a:prstGeom prst="ellipse">
            <a:avLst/>
          </a:prstGeom>
          <a:ln>
            <a:noFill/>
          </a:ln>
          <a:effectLst>
            <a:softEdge rad="112500"/>
          </a:effectLst>
        </p:spPr>
      </p:pic>
      <p:sp>
        <p:nvSpPr>
          <p:cNvPr id="28" name="Rectangle 24"/>
          <p:cNvSpPr/>
          <p:nvPr/>
        </p:nvSpPr>
        <p:spPr>
          <a:xfrm>
            <a:off x="4627964" y="3741700"/>
            <a:ext cx="2778251" cy="400110"/>
          </a:xfrm>
          <a:prstGeom prst="rect">
            <a:avLst/>
          </a:prstGeom>
          <a:solidFill>
            <a:schemeClr val="accent6">
              <a:lumMod val="60000"/>
              <a:lumOff val="40000"/>
            </a:schemeClr>
          </a:solidFill>
        </p:spPr>
        <p:txBody>
          <a:bodyPr wrap="square">
            <a:spAutoFit/>
          </a:bodyPr>
          <a:lstStyle/>
          <a:p>
            <a:r>
              <a:rPr lang="en-US" sz="2000" b="1" dirty="0" smtClean="0">
                <a:solidFill>
                  <a:srgbClr val="002060"/>
                </a:solidFill>
                <a:latin typeface="Arial" panose="020B0604020202020204" pitchFamily="34" charset="0"/>
                <a:cs typeface="Arial" panose="020B0604020202020204" pitchFamily="34" charset="0"/>
              </a:rPr>
              <a:t>Values and Attitudes </a:t>
            </a:r>
            <a:endParaRPr lang="en-US" sz="2000" b="1" dirty="0">
              <a:solidFill>
                <a:srgbClr val="002060"/>
              </a:solidFill>
              <a:latin typeface="Arial" panose="020B0604020202020204" pitchFamily="34" charset="0"/>
              <a:cs typeface="Arial" panose="020B0604020202020204" pitchFamily="34" charset="0"/>
            </a:endParaRPr>
          </a:p>
        </p:txBody>
      </p:sp>
      <p:sp>
        <p:nvSpPr>
          <p:cNvPr id="30" name="Rounded Rectangle 18"/>
          <p:cNvSpPr/>
          <p:nvPr/>
        </p:nvSpPr>
        <p:spPr>
          <a:xfrm>
            <a:off x="4171344" y="4982375"/>
            <a:ext cx="3705350" cy="101335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25"/>
          <p:cNvSpPr/>
          <p:nvPr/>
        </p:nvSpPr>
        <p:spPr>
          <a:xfrm>
            <a:off x="4048738" y="4220617"/>
            <a:ext cx="4385039" cy="707886"/>
          </a:xfrm>
          <a:prstGeom prst="rect">
            <a:avLst/>
          </a:prstGeom>
        </p:spPr>
        <p:txBody>
          <a:bodyPr wrap="square">
            <a:spAutoFit/>
          </a:bodyPr>
          <a:lstStyle/>
          <a:p>
            <a:r>
              <a:rPr lang="en-US" sz="2000" dirty="0" smtClean="0">
                <a:solidFill>
                  <a:srgbClr val="002060"/>
                </a:solidFill>
                <a:latin typeface="Arial" panose="020B0604020202020204" pitchFamily="34" charset="0"/>
                <a:cs typeface="Arial" panose="020B0604020202020204" pitchFamily="34" charset="0"/>
              </a:rPr>
              <a:t>To nurture in students the following positive values and attitudes:</a:t>
            </a:r>
            <a:endParaRPr lang="en-US" sz="2000" dirty="0">
              <a:solidFill>
                <a:srgbClr val="002060"/>
              </a:solidFill>
              <a:latin typeface="Arial" panose="020B0604020202020204" pitchFamily="34" charset="0"/>
              <a:cs typeface="Arial" panose="020B0604020202020204" pitchFamily="34" charset="0"/>
            </a:endParaRPr>
          </a:p>
        </p:txBody>
      </p:sp>
      <p:sp>
        <p:nvSpPr>
          <p:cNvPr id="33" name="Rectangle 20"/>
          <p:cNvSpPr/>
          <p:nvPr/>
        </p:nvSpPr>
        <p:spPr>
          <a:xfrm>
            <a:off x="4350092" y="5021597"/>
            <a:ext cx="3562429" cy="923330"/>
          </a:xfrm>
          <a:prstGeom prst="rect">
            <a:avLst/>
          </a:prstGeom>
        </p:spPr>
        <p:txBody>
          <a:bodyPr wrap="square">
            <a:spAutoFit/>
          </a:bodyPr>
          <a:lstStyle/>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Law-abidingness</a:t>
            </a:r>
          </a:p>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Respect for others</a:t>
            </a:r>
          </a:p>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Integrity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249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7506203"/>
              </p:ext>
            </p:extLst>
          </p:nvPr>
        </p:nvGraphicFramePr>
        <p:xfrm>
          <a:off x="4266099" y="376328"/>
          <a:ext cx="7508806" cy="598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55587" y="3501322"/>
            <a:ext cx="3610207" cy="523220"/>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A Leaflet on “Information Security Guide – Stop Cyber-bullying”</a:t>
            </a:r>
            <a:endParaRPr lang="en-US" sz="1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01D8345E-4E1F-46C7-9F87-24FCA86018EC}" type="slidenum">
              <a:rPr lang="en-US" smtClean="0"/>
              <a:t>3</a:t>
            </a:fld>
            <a:endParaRPr lang="en-US"/>
          </a:p>
        </p:txBody>
      </p:sp>
      <p:pic>
        <p:nvPicPr>
          <p:cNvPr id="8" name="Picture 7"/>
          <p:cNvPicPr>
            <a:picLocks noChangeAspect="1"/>
          </p:cNvPicPr>
          <p:nvPr/>
        </p:nvPicPr>
        <p:blipFill>
          <a:blip r:embed="rId7"/>
          <a:stretch>
            <a:fillRect/>
          </a:stretch>
        </p:blipFill>
        <p:spPr>
          <a:xfrm>
            <a:off x="736546" y="4150296"/>
            <a:ext cx="3111256" cy="1499462"/>
          </a:xfrm>
          <a:prstGeom prst="rect">
            <a:avLst/>
          </a:prstGeom>
        </p:spPr>
      </p:pic>
      <p:grpSp>
        <p:nvGrpSpPr>
          <p:cNvPr id="9" name="群組 8"/>
          <p:cNvGrpSpPr/>
          <p:nvPr/>
        </p:nvGrpSpPr>
        <p:grpSpPr>
          <a:xfrm>
            <a:off x="86430" y="1351804"/>
            <a:ext cx="1973314" cy="1833198"/>
            <a:chOff x="577772" y="1968498"/>
            <a:chExt cx="3712767" cy="3215088"/>
          </a:xfrm>
        </p:grpSpPr>
        <p:grpSp>
          <p:nvGrpSpPr>
            <p:cNvPr id="10" name="Group 1"/>
            <p:cNvGrpSpPr/>
            <p:nvPr/>
          </p:nvGrpSpPr>
          <p:grpSpPr>
            <a:xfrm>
              <a:off x="577772" y="1968498"/>
              <a:ext cx="3712767" cy="3215088"/>
              <a:chOff x="429322" y="1834335"/>
              <a:chExt cx="3712767" cy="3215088"/>
            </a:xfrm>
          </p:grpSpPr>
          <p:pic>
            <p:nvPicPr>
              <p:cNvPr id="12" name="Picture 4" descr="16,636 Video Clipart Stock Photos, Pictures &amp;amp; Royalty-Free Images - iStock"/>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615041" y="2389102"/>
                <a:ext cx="3341328" cy="2070931"/>
              </a:xfrm>
              <a:prstGeom prst="rect">
                <a:avLst/>
              </a:prstGeom>
            </p:spPr>
          </p:pic>
        </p:grpSp>
        <p:pic>
          <p:nvPicPr>
            <p:cNvPr id="11" name="圖片 10"/>
            <p:cNvPicPr>
              <a:picLocks noChangeAspect="1"/>
            </p:cNvPicPr>
            <p:nvPr/>
          </p:nvPicPr>
          <p:blipFill rotWithShape="1">
            <a:blip r:embed="rId10"/>
            <a:srcRect l="43257" t="54714" r="32479" b="21393"/>
            <a:stretch/>
          </p:blipFill>
          <p:spPr>
            <a:xfrm>
              <a:off x="756718" y="2523265"/>
              <a:ext cx="3348101" cy="2121366"/>
            </a:xfrm>
            <a:prstGeom prst="rect">
              <a:avLst/>
            </a:prstGeom>
          </p:spPr>
        </p:pic>
      </p:grpSp>
      <p:grpSp>
        <p:nvGrpSpPr>
          <p:cNvPr id="15" name="Group 1"/>
          <p:cNvGrpSpPr/>
          <p:nvPr/>
        </p:nvGrpSpPr>
        <p:grpSpPr>
          <a:xfrm>
            <a:off x="2136367" y="1351804"/>
            <a:ext cx="2031023" cy="1833198"/>
            <a:chOff x="429322" y="1834335"/>
            <a:chExt cx="3712767" cy="3215088"/>
          </a:xfrm>
        </p:grpSpPr>
        <p:pic>
          <p:nvPicPr>
            <p:cNvPr id="16" name="Picture 4" descr="16,636 Video Clipart Stock Photos, Pictures &amp;amp; Royalty-Free Images - iStock"/>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p:cNvPicPr>
            <p:nvPr/>
          </p:nvPicPr>
          <p:blipFill>
            <a:blip r:embed="rId9"/>
            <a:stretch>
              <a:fillRect/>
            </a:stretch>
          </p:blipFill>
          <p:spPr>
            <a:xfrm>
              <a:off x="615041" y="2389102"/>
              <a:ext cx="3341328" cy="2070931"/>
            </a:xfrm>
            <a:prstGeom prst="rect">
              <a:avLst/>
            </a:prstGeom>
          </p:spPr>
        </p:pic>
      </p:grpSp>
      <p:sp>
        <p:nvSpPr>
          <p:cNvPr id="18" name="Rectangle 3"/>
          <p:cNvSpPr/>
          <p:nvPr/>
        </p:nvSpPr>
        <p:spPr>
          <a:xfrm>
            <a:off x="254640" y="944849"/>
            <a:ext cx="3610207"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Videos on “</a:t>
            </a:r>
            <a:r>
              <a:rPr lang="en-US" sz="1400" b="1" dirty="0" err="1" smtClean="0">
                <a:latin typeface="Arial" panose="020B0604020202020204" pitchFamily="34" charset="0"/>
                <a:cs typeface="Arial" panose="020B0604020202020204" pitchFamily="34" charset="0"/>
              </a:rPr>
              <a:t>Doxxing</a:t>
            </a:r>
            <a:r>
              <a:rPr lang="en-US" sz="1400" b="1" dirty="0" smtClean="0">
                <a:latin typeface="Arial" panose="020B0604020202020204" pitchFamily="34" charset="0"/>
                <a:cs typeface="Arial" panose="020B0604020202020204" pitchFamily="34" charset="0"/>
              </a:rPr>
              <a:t> Offences”</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18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ine Callout 2 38"/>
          <p:cNvSpPr/>
          <p:nvPr/>
        </p:nvSpPr>
        <p:spPr>
          <a:xfrm flipH="1">
            <a:off x="360219" y="1592284"/>
            <a:ext cx="3153317" cy="4960870"/>
          </a:xfrm>
          <a:prstGeom prst="borderCallout2">
            <a:avLst>
              <a:gd name="adj1" fmla="val 19114"/>
              <a:gd name="adj2" fmla="val -4380"/>
              <a:gd name="adj3" fmla="val 19751"/>
              <a:gd name="adj4" fmla="val -17867"/>
              <a:gd name="adj5" fmla="val 6734"/>
              <a:gd name="adj6" fmla="val -6360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標題 7">
            <a:extLst>
              <a:ext uri="{FF2B5EF4-FFF2-40B4-BE49-F238E27FC236}">
                <a16:creationId xmlns:a16="http://schemas.microsoft.com/office/drawing/2014/main" id="{88F22CFC-707A-4AB9-8C58-07A5C8F1AED5}"/>
              </a:ext>
            </a:extLst>
          </p:cNvPr>
          <p:cNvSpPr>
            <a:spLocks noGrp="1"/>
          </p:cNvSpPr>
          <p:nvPr>
            <p:ph type="title"/>
          </p:nvPr>
        </p:nvSpPr>
        <p:spPr>
          <a:xfrm>
            <a:off x="199322" y="225604"/>
            <a:ext cx="4725898" cy="887010"/>
          </a:xfrm>
        </p:spPr>
        <p:style>
          <a:lnRef idx="3">
            <a:schemeClr val="lt1"/>
          </a:lnRef>
          <a:fillRef idx="1">
            <a:schemeClr val="accent4"/>
          </a:fillRef>
          <a:effectRef idx="1">
            <a:schemeClr val="accent4"/>
          </a:effectRef>
          <a:fontRef idx="minor">
            <a:schemeClr val="lt1"/>
          </a:fontRef>
        </p:style>
        <p:txBody>
          <a:bodyPr>
            <a:normAutofit/>
          </a:bodyPr>
          <a:lstStyle/>
          <a:p>
            <a:r>
              <a:rPr lang="en-US" altLang="zh-TW" sz="3600" b="1" dirty="0" smtClean="0">
                <a:solidFill>
                  <a:schemeClr val="tx1"/>
                </a:solidFill>
              </a:rPr>
              <a:t>What is cyber-bullying?</a:t>
            </a:r>
            <a:endParaRPr lang="zh-HK" altLang="en-US" sz="3600" b="1" dirty="0">
              <a:solidFill>
                <a:schemeClr val="tx1"/>
              </a:solidFill>
            </a:endParaRPr>
          </a:p>
        </p:txBody>
      </p:sp>
      <p:sp>
        <p:nvSpPr>
          <p:cNvPr id="3" name="Slide Number Placeholder 2"/>
          <p:cNvSpPr>
            <a:spLocks noGrp="1"/>
          </p:cNvSpPr>
          <p:nvPr>
            <p:ph type="sldNum" sz="quarter" idx="12"/>
          </p:nvPr>
        </p:nvSpPr>
        <p:spPr/>
        <p:txBody>
          <a:bodyPr/>
          <a:lstStyle/>
          <a:p>
            <a:fld id="{01D8345E-4E1F-46C7-9F87-24FCA86018EC}" type="slidenum">
              <a:rPr lang="en-US" smtClean="0"/>
              <a:t>4</a:t>
            </a:fld>
            <a:endParaRPr lang="en-US" dirty="0"/>
          </a:p>
        </p:txBody>
      </p:sp>
      <p:sp>
        <p:nvSpPr>
          <p:cNvPr id="21" name="Line Callout 2 20"/>
          <p:cNvSpPr/>
          <p:nvPr/>
        </p:nvSpPr>
        <p:spPr>
          <a:xfrm>
            <a:off x="8779574" y="1516791"/>
            <a:ext cx="3162364" cy="4764066"/>
          </a:xfrm>
          <a:prstGeom prst="borderCallout2">
            <a:avLst>
              <a:gd name="adj1" fmla="val 49497"/>
              <a:gd name="adj2" fmla="val -1522"/>
              <a:gd name="adj3" fmla="val 49667"/>
              <a:gd name="adj4" fmla="val -12707"/>
              <a:gd name="adj5" fmla="val 72940"/>
              <a:gd name="adj6" fmla="val -1767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3" name="Group 22"/>
          <p:cNvGrpSpPr/>
          <p:nvPr/>
        </p:nvGrpSpPr>
        <p:grpSpPr>
          <a:xfrm>
            <a:off x="2244716" y="1592285"/>
            <a:ext cx="7534968" cy="5128673"/>
            <a:chOff x="-970395" y="1133734"/>
            <a:chExt cx="8128000" cy="5418667"/>
          </a:xfrm>
        </p:grpSpPr>
        <p:graphicFrame>
          <p:nvGraphicFramePr>
            <p:cNvPr id="11" name="Diagram 10"/>
            <p:cNvGraphicFramePr/>
            <p:nvPr>
              <p:extLst/>
            </p:nvPr>
          </p:nvGraphicFramePr>
          <p:xfrm>
            <a:off x="-970395" y="11337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2375460" y="1133734"/>
              <a:ext cx="1436290" cy="1436290"/>
              <a:chOff x="3345854" y="1626"/>
              <a:chExt cx="1436290" cy="1436290"/>
            </a:xfrm>
          </p:grpSpPr>
          <p:sp>
            <p:nvSpPr>
              <p:cNvPr id="13" name="Oval 12"/>
              <p:cNvSpPr/>
              <p:nvPr/>
            </p:nvSpPr>
            <p:spPr>
              <a:xfrm>
                <a:off x="3345854" y="1626"/>
                <a:ext cx="1436290" cy="1436290"/>
              </a:xfrm>
              <a:prstGeom prst="ellipse">
                <a:avLst/>
              </a:prstGeom>
              <a:solidFill>
                <a:schemeClr val="accent6"/>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4" name="Oval 4"/>
              <p:cNvSpPr txBox="1"/>
              <p:nvPr/>
            </p:nvSpPr>
            <p:spPr>
              <a:xfrm>
                <a:off x="3556194" y="211966"/>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What do you </a:t>
                </a:r>
                <a:r>
                  <a:rPr lang="en-US" sz="3200" b="1" kern="1200" dirty="0" smtClean="0">
                    <a:solidFill>
                      <a:schemeClr val="accent5"/>
                    </a:solidFill>
                  </a:rPr>
                  <a:t>k</a:t>
                </a:r>
                <a:r>
                  <a:rPr lang="en-US" sz="2000" kern="1200" dirty="0" smtClean="0"/>
                  <a:t>now?</a:t>
                </a:r>
                <a:endParaRPr lang="en-US" sz="2000" kern="1200" dirty="0"/>
              </a:p>
            </p:txBody>
          </p:sp>
        </p:grpSp>
        <p:grpSp>
          <p:nvGrpSpPr>
            <p:cNvPr id="15" name="Group 14"/>
            <p:cNvGrpSpPr/>
            <p:nvPr/>
          </p:nvGrpSpPr>
          <p:grpSpPr>
            <a:xfrm>
              <a:off x="4253506" y="4398978"/>
              <a:ext cx="1436290" cy="1436290"/>
              <a:chOff x="5232535" y="3269453"/>
              <a:chExt cx="1436290" cy="1436290"/>
            </a:xfrm>
          </p:grpSpPr>
          <p:sp>
            <p:nvSpPr>
              <p:cNvPr id="16" name="Oval 15"/>
              <p:cNvSpPr/>
              <p:nvPr/>
            </p:nvSpPr>
            <p:spPr>
              <a:xfrm>
                <a:off x="5232535" y="3269453"/>
                <a:ext cx="1436290" cy="1436290"/>
              </a:xfrm>
              <a:prstGeom prst="ellipse">
                <a:avLst/>
              </a:prstGeom>
              <a:solidFill>
                <a:schemeClr val="accent6"/>
              </a:solidFill>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17" name="Oval 4"/>
              <p:cNvSpPr txBox="1"/>
              <p:nvPr/>
            </p:nvSpPr>
            <p:spPr>
              <a:xfrm>
                <a:off x="5442875" y="3479793"/>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kern="1200" dirty="0" smtClean="0"/>
                  <a:t>What do you </a:t>
                </a:r>
                <a:r>
                  <a:rPr lang="en-US" sz="2800" b="1" dirty="0">
                    <a:solidFill>
                      <a:schemeClr val="accent5"/>
                    </a:solidFill>
                  </a:rPr>
                  <a:t>w</a:t>
                </a:r>
                <a:r>
                  <a:rPr lang="en-US" kern="1200" dirty="0" smtClean="0"/>
                  <a:t>ant to know?</a:t>
                </a:r>
                <a:endParaRPr lang="en-US" kern="1200" dirty="0"/>
              </a:p>
            </p:txBody>
          </p:sp>
        </p:grpSp>
        <p:grpSp>
          <p:nvGrpSpPr>
            <p:cNvPr id="18" name="Group 17"/>
            <p:cNvGrpSpPr/>
            <p:nvPr/>
          </p:nvGrpSpPr>
          <p:grpSpPr>
            <a:xfrm>
              <a:off x="484784" y="4398978"/>
              <a:ext cx="1436290" cy="1436290"/>
              <a:chOff x="1459173" y="3269453"/>
              <a:chExt cx="1436290" cy="1436290"/>
            </a:xfrm>
          </p:grpSpPr>
          <p:sp>
            <p:nvSpPr>
              <p:cNvPr id="19" name="Oval 18"/>
              <p:cNvSpPr/>
              <p:nvPr/>
            </p:nvSpPr>
            <p:spPr>
              <a:xfrm>
                <a:off x="1459173" y="3269453"/>
                <a:ext cx="1436290" cy="1436290"/>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sp>
          <p:sp>
            <p:nvSpPr>
              <p:cNvPr id="20" name="Oval 4"/>
              <p:cNvSpPr txBox="1"/>
              <p:nvPr/>
            </p:nvSpPr>
            <p:spPr>
              <a:xfrm>
                <a:off x="1669513" y="3479793"/>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kern="1200" dirty="0" smtClean="0"/>
                  <a:t>What have you </a:t>
                </a:r>
                <a:r>
                  <a:rPr lang="en-US" sz="2400" b="1" dirty="0">
                    <a:solidFill>
                      <a:schemeClr val="accent5"/>
                    </a:solidFill>
                  </a:rPr>
                  <a:t>l</a:t>
                </a:r>
                <a:r>
                  <a:rPr lang="en-US" sz="1600" kern="1200" dirty="0" smtClean="0"/>
                  <a:t>earnt?</a:t>
                </a:r>
                <a:endParaRPr lang="en-US" sz="1600" kern="1200" dirty="0"/>
              </a:p>
            </p:txBody>
          </p:sp>
        </p:grpSp>
      </p:grpSp>
      <p:grpSp>
        <p:nvGrpSpPr>
          <p:cNvPr id="24" name="Group 23"/>
          <p:cNvGrpSpPr/>
          <p:nvPr/>
        </p:nvGrpSpPr>
        <p:grpSpPr>
          <a:xfrm>
            <a:off x="5886441" y="343921"/>
            <a:ext cx="6055497" cy="1236949"/>
            <a:chOff x="5296120" y="1093434"/>
            <a:chExt cx="6055497" cy="1236949"/>
          </a:xfrm>
        </p:grpSpPr>
        <p:sp>
          <p:nvSpPr>
            <p:cNvPr id="25" name="Round Same Side Corner Rectangle 24"/>
            <p:cNvSpPr/>
            <p:nvPr/>
          </p:nvSpPr>
          <p:spPr>
            <a:xfrm rot="5400000">
              <a:off x="8535961" y="-858190"/>
              <a:ext cx="859201" cy="4772110"/>
            </a:xfrm>
            <a:prstGeom prst="round2SameRect">
              <a:avLst/>
            </a:prstGeom>
          </p:spPr>
          <p:style>
            <a:lnRef idx="2">
              <a:schemeClr val="accent2"/>
            </a:lnRef>
            <a:fillRef idx="1">
              <a:schemeClr val="lt1"/>
            </a:fillRef>
            <a:effectRef idx="0">
              <a:schemeClr val="accent2"/>
            </a:effectRef>
            <a:fontRef idx="minor">
              <a:schemeClr val="dk1"/>
            </a:fontRef>
          </p:style>
        </p:sp>
        <p:sp>
          <p:nvSpPr>
            <p:cNvPr id="26" name="Round Same Side Corner Rectangle 4"/>
            <p:cNvSpPr txBox="1"/>
            <p:nvPr/>
          </p:nvSpPr>
          <p:spPr>
            <a:xfrm>
              <a:off x="6579505" y="1098262"/>
              <a:ext cx="4741009" cy="9254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Char char="••"/>
              </a:pPr>
              <a:r>
                <a:rPr lang="en-US" dirty="0">
                  <a:latin typeface="Arial" panose="020B0604020202020204" pitchFamily="34" charset="0"/>
                  <a:cs typeface="Arial" panose="020B0604020202020204" pitchFamily="34" charset="0"/>
                </a:rPr>
                <a:t>F</a:t>
              </a:r>
              <a:r>
                <a:rPr lang="en-US" b="0" kern="1200" dirty="0" smtClean="0">
                  <a:latin typeface="Arial" panose="020B0604020202020204" pitchFamily="34" charset="0"/>
                  <a:cs typeface="Arial" panose="020B0604020202020204" pitchFamily="34" charset="0"/>
                </a:rPr>
                <a:t>ind out how much students know about cyber-bullying.</a:t>
              </a:r>
            </a:p>
          </p:txBody>
        </p:sp>
        <p:sp>
          <p:nvSpPr>
            <p:cNvPr id="27" name="Pentagon 26"/>
            <p:cNvSpPr/>
            <p:nvPr/>
          </p:nvSpPr>
          <p:spPr>
            <a:xfrm rot="5400000">
              <a:off x="5358263" y="1109140"/>
              <a:ext cx="1236949" cy="1205537"/>
            </a:xfrm>
            <a:prstGeom prst="homePlate">
              <a:avLst>
                <a:gd name="adj" fmla="val 31395"/>
              </a:avLst>
            </a:prstGeom>
            <a:solidFill>
              <a:schemeClr val="accent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Chevron 4"/>
            <p:cNvSpPr txBox="1"/>
            <p:nvPr/>
          </p:nvSpPr>
          <p:spPr>
            <a:xfrm>
              <a:off x="5296120" y="136122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Pre-viewing </a:t>
              </a:r>
              <a:endParaRPr lang="en-US" sz="2000" b="1" kern="1200" dirty="0">
                <a:latin typeface="Arial" panose="020B0604020202020204" pitchFamily="34" charset="0"/>
                <a:cs typeface="Arial" panose="020B0604020202020204" pitchFamily="34" charset="0"/>
              </a:endParaRPr>
            </a:p>
          </p:txBody>
        </p:sp>
      </p:grpSp>
      <p:sp>
        <p:nvSpPr>
          <p:cNvPr id="2" name="Rectangle 1"/>
          <p:cNvSpPr/>
          <p:nvPr/>
        </p:nvSpPr>
        <p:spPr>
          <a:xfrm>
            <a:off x="411800" y="1613944"/>
            <a:ext cx="372218" cy="369332"/>
          </a:xfrm>
          <a:prstGeom prst="rect">
            <a:avLst/>
          </a:prstGeom>
        </p:spPr>
        <p:txBody>
          <a:bodyPr wrap="none">
            <a:spAutoFit/>
          </a:bodyPr>
          <a:lstStyle/>
          <a:p>
            <a:r>
              <a:rPr lang="en-US" altLang="zh-TW" dirty="0" smtClean="0"/>
              <a:t>1)</a:t>
            </a:r>
            <a:endParaRPr lang="en-US" dirty="0"/>
          </a:p>
        </p:txBody>
      </p:sp>
      <p:sp>
        <p:nvSpPr>
          <p:cNvPr id="34" name="Rectangle 33"/>
          <p:cNvSpPr/>
          <p:nvPr/>
        </p:nvSpPr>
        <p:spPr>
          <a:xfrm>
            <a:off x="8779574" y="1658496"/>
            <a:ext cx="372218" cy="369332"/>
          </a:xfrm>
          <a:prstGeom prst="rect">
            <a:avLst/>
          </a:prstGeom>
        </p:spPr>
        <p:txBody>
          <a:bodyPr wrap="none">
            <a:spAutoFit/>
          </a:bodyPr>
          <a:lstStyle/>
          <a:p>
            <a:r>
              <a:rPr lang="en-US" altLang="zh-TW" dirty="0" smtClean="0"/>
              <a:t>2)</a:t>
            </a:r>
            <a:endParaRPr lang="en-US" dirty="0"/>
          </a:p>
        </p:txBody>
      </p:sp>
      <p:pic>
        <p:nvPicPr>
          <p:cNvPr id="33" name="圖片 5"/>
          <p:cNvPicPr>
            <a:picLocks noChangeAspect="1"/>
          </p:cNvPicPr>
          <p:nvPr/>
        </p:nvPicPr>
        <p:blipFill>
          <a:blip r:embed="rId8">
            <a:duotone>
              <a:prstClr val="black"/>
              <a:srgbClr val="E6B91E">
                <a:tint val="45000"/>
                <a:satMod val="400000"/>
              </a:srgbClr>
            </a:duotone>
          </a:blip>
          <a:stretch>
            <a:fillRect/>
          </a:stretch>
        </p:blipFill>
        <p:spPr>
          <a:xfrm>
            <a:off x="7984365" y="5034802"/>
            <a:ext cx="354734" cy="368518"/>
          </a:xfrm>
          <a:prstGeom prst="rect">
            <a:avLst/>
          </a:prstGeom>
        </p:spPr>
      </p:pic>
      <p:pic>
        <p:nvPicPr>
          <p:cNvPr id="35" name="圖片 5"/>
          <p:cNvPicPr>
            <a:picLocks noChangeAspect="1"/>
          </p:cNvPicPr>
          <p:nvPr/>
        </p:nvPicPr>
        <p:blipFill>
          <a:blip r:embed="rId8">
            <a:duotone>
              <a:prstClr val="black"/>
              <a:srgbClr val="E6B91E">
                <a:tint val="45000"/>
                <a:satMod val="400000"/>
              </a:srgbClr>
            </a:duotone>
          </a:blip>
          <a:stretch>
            <a:fillRect/>
          </a:stretch>
        </p:blipFill>
        <p:spPr>
          <a:xfrm>
            <a:off x="5398033" y="2024881"/>
            <a:ext cx="347192" cy="360683"/>
          </a:xfrm>
          <a:prstGeom prst="rect">
            <a:avLst/>
          </a:prstGeom>
        </p:spPr>
      </p:pic>
      <p:pic>
        <p:nvPicPr>
          <p:cNvPr id="37" name="Picture 36"/>
          <p:cNvPicPr>
            <a:picLocks noChangeAspect="1"/>
          </p:cNvPicPr>
          <p:nvPr/>
        </p:nvPicPr>
        <p:blipFill rotWithShape="1">
          <a:blip r:embed="rId9"/>
          <a:srcRect b="6491"/>
          <a:stretch/>
        </p:blipFill>
        <p:spPr>
          <a:xfrm>
            <a:off x="4790864" y="3083421"/>
            <a:ext cx="2456703" cy="2319899"/>
          </a:xfrm>
          <a:prstGeom prst="ellipse">
            <a:avLst/>
          </a:prstGeom>
          <a:ln>
            <a:noFill/>
          </a:ln>
          <a:effectLst>
            <a:softEdge rad="112500"/>
          </a:effectLst>
        </p:spPr>
      </p:pic>
      <p:sp>
        <p:nvSpPr>
          <p:cNvPr id="4" name="矩形 3"/>
          <p:cNvSpPr/>
          <p:nvPr/>
        </p:nvSpPr>
        <p:spPr>
          <a:xfrm>
            <a:off x="3683684" y="6320848"/>
            <a:ext cx="6096000" cy="400110"/>
          </a:xfrm>
          <a:prstGeom prst="rect">
            <a:avLst/>
          </a:prstGeom>
        </p:spPr>
        <p:txBody>
          <a:bodyPr>
            <a:spAutoFit/>
          </a:bodyPr>
          <a:lstStyle/>
          <a:p>
            <a:pPr lvl="0">
              <a:defRPr/>
            </a:pPr>
            <a:r>
              <a:rPr lang="en-US" sz="1000" dirty="0"/>
              <a:t>Source of image:</a:t>
            </a:r>
          </a:p>
          <a:p>
            <a:r>
              <a:rPr lang="en-US" sz="1000" dirty="0"/>
              <a:t>https://</a:t>
            </a:r>
            <a:r>
              <a:rPr lang="en-US" sz="1000" dirty="0" err="1"/>
              <a:t>www.pcpd.org.hk</a:t>
            </a:r>
            <a:r>
              <a:rPr lang="en-US" sz="1000" dirty="0"/>
              <a:t>/</a:t>
            </a:r>
            <a:r>
              <a:rPr lang="en-US" sz="1000" dirty="0" err="1"/>
              <a:t>english</a:t>
            </a:r>
            <a:r>
              <a:rPr lang="en-US" sz="1000" dirty="0"/>
              <a:t>/</a:t>
            </a:r>
            <a:r>
              <a:rPr lang="en-US" sz="1000" dirty="0" err="1"/>
              <a:t>doxxing</a:t>
            </a:r>
            <a:r>
              <a:rPr lang="en-US" sz="1000" dirty="0"/>
              <a:t>/files/</a:t>
            </a:r>
            <a:r>
              <a:rPr lang="en-US" sz="1000" dirty="0" err="1"/>
              <a:t>antidoxxing_leaflet_e.pdf</a:t>
            </a:r>
            <a:endParaRPr lang="en-US" sz="1000" dirty="0"/>
          </a:p>
        </p:txBody>
      </p:sp>
    </p:spTree>
    <p:extLst>
      <p:ext uri="{BB962C8B-B14F-4D97-AF65-F5344CB8AC3E}">
        <p14:creationId xmlns:p14="http://schemas.microsoft.com/office/powerpoint/2010/main" val="304696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88F22CFC-707A-4AB9-8C58-07A5C8F1AED5}"/>
              </a:ext>
            </a:extLst>
          </p:cNvPr>
          <p:cNvSpPr>
            <a:spLocks noGrp="1"/>
          </p:cNvSpPr>
          <p:nvPr>
            <p:ph type="title"/>
          </p:nvPr>
        </p:nvSpPr>
        <p:spPr>
          <a:xfrm>
            <a:off x="711994" y="293304"/>
            <a:ext cx="3488449" cy="699672"/>
          </a:xfrm>
        </p:spPr>
        <p:style>
          <a:lnRef idx="3">
            <a:schemeClr val="lt1"/>
          </a:lnRef>
          <a:fillRef idx="1">
            <a:schemeClr val="accent4"/>
          </a:fillRef>
          <a:effectRef idx="1">
            <a:schemeClr val="accent4"/>
          </a:effectRef>
          <a:fontRef idx="minor">
            <a:schemeClr val="lt1"/>
          </a:fontRef>
        </p:style>
        <p:txBody>
          <a:bodyPr>
            <a:normAutofit/>
          </a:bodyPr>
          <a:lstStyle/>
          <a:p>
            <a:r>
              <a:rPr lang="en-US" altLang="zh-TW" sz="3600" b="1" dirty="0" smtClean="0">
                <a:solidFill>
                  <a:schemeClr val="tx1"/>
                </a:solidFill>
              </a:rPr>
              <a:t>What is </a:t>
            </a:r>
            <a:r>
              <a:rPr lang="en-US" altLang="zh-TW" sz="3600" b="1" dirty="0" err="1" smtClean="0">
                <a:solidFill>
                  <a:schemeClr val="tx1"/>
                </a:solidFill>
              </a:rPr>
              <a:t>doxxing</a:t>
            </a:r>
            <a:r>
              <a:rPr lang="en-US" altLang="zh-TW" sz="3600" b="1" dirty="0" smtClean="0">
                <a:solidFill>
                  <a:schemeClr val="tx1"/>
                </a:solidFill>
              </a:rPr>
              <a:t>? </a:t>
            </a:r>
            <a:endParaRPr lang="zh-HK" altLang="en-US" sz="3600" b="1" dirty="0">
              <a:solidFill>
                <a:schemeClr val="tx1"/>
              </a:solidFill>
            </a:endParaRPr>
          </a:p>
        </p:txBody>
      </p:sp>
      <p:sp>
        <p:nvSpPr>
          <p:cNvPr id="3" name="Slide Number Placeholder 2"/>
          <p:cNvSpPr>
            <a:spLocks noGrp="1"/>
          </p:cNvSpPr>
          <p:nvPr>
            <p:ph type="sldNum" sz="quarter" idx="12"/>
          </p:nvPr>
        </p:nvSpPr>
        <p:spPr/>
        <p:txBody>
          <a:bodyPr/>
          <a:lstStyle/>
          <a:p>
            <a:fld id="{01D8345E-4E1F-46C7-9F87-24FCA86018EC}" type="slidenum">
              <a:rPr lang="en-US" smtClean="0"/>
              <a:t>5</a:t>
            </a:fld>
            <a:endParaRPr lang="en-US" dirty="0"/>
          </a:p>
        </p:txBody>
      </p:sp>
      <p:grpSp>
        <p:nvGrpSpPr>
          <p:cNvPr id="24" name="Group 23"/>
          <p:cNvGrpSpPr/>
          <p:nvPr/>
        </p:nvGrpSpPr>
        <p:grpSpPr>
          <a:xfrm>
            <a:off x="5484105" y="225604"/>
            <a:ext cx="6055497" cy="1236949"/>
            <a:chOff x="5296120" y="1093434"/>
            <a:chExt cx="6055497" cy="1236949"/>
          </a:xfrm>
        </p:grpSpPr>
        <p:sp>
          <p:nvSpPr>
            <p:cNvPr id="25" name="Round Same Side Corner Rectangle 24"/>
            <p:cNvSpPr/>
            <p:nvPr/>
          </p:nvSpPr>
          <p:spPr>
            <a:xfrm rot="5400000">
              <a:off x="8535961" y="-858190"/>
              <a:ext cx="859201" cy="4772110"/>
            </a:xfrm>
            <a:prstGeom prst="round2SameRect">
              <a:avLst/>
            </a:prstGeom>
          </p:spPr>
          <p:style>
            <a:lnRef idx="2">
              <a:schemeClr val="accent2"/>
            </a:lnRef>
            <a:fillRef idx="1">
              <a:schemeClr val="lt1"/>
            </a:fillRef>
            <a:effectRef idx="0">
              <a:schemeClr val="accent2"/>
            </a:effectRef>
            <a:fontRef idx="minor">
              <a:schemeClr val="dk1"/>
            </a:fontRef>
          </p:style>
        </p:sp>
        <p:sp>
          <p:nvSpPr>
            <p:cNvPr id="26" name="Round Same Side Corner Rectangle 4"/>
            <p:cNvSpPr txBox="1"/>
            <p:nvPr/>
          </p:nvSpPr>
          <p:spPr>
            <a:xfrm>
              <a:off x="6579505" y="1098262"/>
              <a:ext cx="4741009" cy="9254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Char char="••"/>
              </a:pPr>
              <a:r>
                <a:rPr lang="en-US" dirty="0">
                  <a:latin typeface="Arial" panose="020B0604020202020204" pitchFamily="34" charset="0"/>
                  <a:cs typeface="Arial" panose="020B0604020202020204" pitchFamily="34" charset="0"/>
                </a:rPr>
                <a:t>F</a:t>
              </a:r>
              <a:r>
                <a:rPr lang="en-US" b="0" kern="1200" dirty="0" smtClean="0">
                  <a:latin typeface="Arial" panose="020B0604020202020204" pitchFamily="34" charset="0"/>
                  <a:cs typeface="Arial" panose="020B0604020202020204" pitchFamily="34" charset="0"/>
                </a:rPr>
                <a:t>ind out how much students know about </a:t>
              </a:r>
              <a:r>
                <a:rPr lang="en-US" dirty="0" err="1" smtClean="0">
                  <a:latin typeface="Arial" panose="020B0604020202020204" pitchFamily="34" charset="0"/>
                  <a:cs typeface="Arial" panose="020B0604020202020204" pitchFamily="34" charset="0"/>
                </a:rPr>
                <a:t>doxxing</a:t>
              </a:r>
              <a:r>
                <a:rPr lang="en-US" b="0" kern="1200" dirty="0" smtClean="0">
                  <a:latin typeface="Arial" panose="020B0604020202020204" pitchFamily="34" charset="0"/>
                  <a:cs typeface="Arial" panose="020B0604020202020204" pitchFamily="34" charset="0"/>
                </a:rPr>
                <a:t>.</a:t>
              </a:r>
            </a:p>
          </p:txBody>
        </p:sp>
        <p:sp>
          <p:nvSpPr>
            <p:cNvPr id="27" name="Pentagon 26"/>
            <p:cNvSpPr/>
            <p:nvPr/>
          </p:nvSpPr>
          <p:spPr>
            <a:xfrm rot="5400000">
              <a:off x="5358263" y="1109140"/>
              <a:ext cx="1236949" cy="1205537"/>
            </a:xfrm>
            <a:prstGeom prst="homePlate">
              <a:avLst>
                <a:gd name="adj" fmla="val 31395"/>
              </a:avLst>
            </a:prstGeom>
            <a:solidFill>
              <a:schemeClr val="accent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Chevron 4"/>
            <p:cNvSpPr txBox="1"/>
            <p:nvPr/>
          </p:nvSpPr>
          <p:spPr>
            <a:xfrm>
              <a:off x="5296120" y="136122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Pre-viewing </a:t>
              </a:r>
              <a:endParaRPr lang="en-US" sz="2000" b="1" kern="1200" dirty="0">
                <a:latin typeface="Arial" panose="020B0604020202020204" pitchFamily="34" charset="0"/>
                <a:cs typeface="Arial" panose="020B0604020202020204" pitchFamily="34" charset="0"/>
              </a:endParaRPr>
            </a:p>
          </p:txBody>
        </p:sp>
      </p:grpSp>
      <p:sp>
        <p:nvSpPr>
          <p:cNvPr id="5" name="TextBox 4"/>
          <p:cNvSpPr txBox="1"/>
          <p:nvPr/>
        </p:nvSpPr>
        <p:spPr>
          <a:xfrm>
            <a:off x="711994" y="1564222"/>
            <a:ext cx="1082760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Do you know what </a:t>
            </a:r>
            <a:r>
              <a:rPr lang="en-US" b="1" dirty="0" err="1" smtClean="0"/>
              <a:t>doxxing</a:t>
            </a:r>
            <a:r>
              <a:rPr lang="en-US" b="1" dirty="0" smtClean="0"/>
              <a:t> is? </a:t>
            </a:r>
          </a:p>
          <a:p>
            <a:r>
              <a:rPr lang="en-US" dirty="0" smtClean="0"/>
              <a:t>Take a look at the definition of </a:t>
            </a:r>
            <a:r>
              <a:rPr lang="en-US" dirty="0" err="1" smtClean="0"/>
              <a:t>doxxing</a:t>
            </a:r>
            <a:r>
              <a:rPr lang="en-US" dirty="0" smtClean="0"/>
              <a:t>. Fill in the blanks with the words provided in the box. </a:t>
            </a:r>
            <a:endParaRPr lang="en-US" dirty="0"/>
          </a:p>
        </p:txBody>
      </p:sp>
      <p:sp>
        <p:nvSpPr>
          <p:cNvPr id="2" name="Rectangle 1"/>
          <p:cNvSpPr/>
          <p:nvPr/>
        </p:nvSpPr>
        <p:spPr>
          <a:xfrm>
            <a:off x="668642" y="6211669"/>
            <a:ext cx="4647554" cy="830997"/>
          </a:xfrm>
          <a:prstGeom prst="rect">
            <a:avLst/>
          </a:prstGeom>
        </p:spPr>
        <p:txBody>
          <a:bodyPr wrap="none">
            <a:spAutoFit/>
          </a:bodyPr>
          <a:lstStyle/>
          <a:p>
            <a:r>
              <a:rPr lang="en-US" sz="1200" dirty="0" smtClean="0"/>
              <a:t>Source:</a:t>
            </a:r>
          </a:p>
          <a:p>
            <a:r>
              <a:rPr lang="en-US" sz="1200" dirty="0"/>
              <a:t>Privacy Commissioner for Personal Data, Hong Kong. </a:t>
            </a:r>
            <a:r>
              <a:rPr lang="en-US" sz="1200" dirty="0" err="1"/>
              <a:t>Doxxing</a:t>
            </a:r>
            <a:r>
              <a:rPr lang="en-US" sz="1200" dirty="0"/>
              <a:t> Offences. </a:t>
            </a:r>
            <a:endParaRPr lang="en-US" sz="1200" dirty="0" smtClean="0"/>
          </a:p>
          <a:p>
            <a:r>
              <a:rPr lang="en-US" sz="1200" dirty="0" smtClean="0">
                <a:hlinkClick r:id="rId3"/>
              </a:rPr>
              <a:t>https</a:t>
            </a:r>
            <a:r>
              <a:rPr lang="en-US" sz="1200" dirty="0">
                <a:hlinkClick r:id="rId3"/>
              </a:rPr>
              <a:t>://</a:t>
            </a:r>
            <a:r>
              <a:rPr lang="en-US" sz="1200" dirty="0" smtClean="0">
                <a:hlinkClick r:id="rId3"/>
              </a:rPr>
              <a:t>www.pcpd.org.hk/english/doxxing/index.html</a:t>
            </a:r>
            <a:endParaRPr lang="en-US" sz="1200" dirty="0" smtClean="0"/>
          </a:p>
          <a:p>
            <a:endParaRPr lang="en-US" sz="1200" dirty="0"/>
          </a:p>
        </p:txBody>
      </p:sp>
      <p:sp>
        <p:nvSpPr>
          <p:cNvPr id="7" name="Folded Corner 6"/>
          <p:cNvSpPr/>
          <p:nvPr/>
        </p:nvSpPr>
        <p:spPr>
          <a:xfrm>
            <a:off x="2186984" y="3404391"/>
            <a:ext cx="7921871" cy="2686800"/>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p:cNvSpPr txBox="1"/>
          <p:nvPr/>
        </p:nvSpPr>
        <p:spPr>
          <a:xfrm>
            <a:off x="2164859" y="2852898"/>
            <a:ext cx="7921871"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disclosure             personal data                social media              family members   </a:t>
            </a:r>
            <a:endParaRPr lang="en-US" dirty="0"/>
          </a:p>
        </p:txBody>
      </p:sp>
      <p:grpSp>
        <p:nvGrpSpPr>
          <p:cNvPr id="6" name="群組 5"/>
          <p:cNvGrpSpPr/>
          <p:nvPr/>
        </p:nvGrpSpPr>
        <p:grpSpPr>
          <a:xfrm>
            <a:off x="2424234" y="3518608"/>
            <a:ext cx="7403123" cy="2491146"/>
            <a:chOff x="2424234" y="3518608"/>
            <a:chExt cx="7403123" cy="2491146"/>
          </a:xfrm>
        </p:grpSpPr>
        <p:sp>
          <p:nvSpPr>
            <p:cNvPr id="10" name="TextBox 9"/>
            <p:cNvSpPr txBox="1"/>
            <p:nvPr/>
          </p:nvSpPr>
          <p:spPr>
            <a:xfrm>
              <a:off x="3611195" y="3518608"/>
              <a:ext cx="5029200" cy="369332"/>
            </a:xfrm>
            <a:prstGeom prst="rect">
              <a:avLst/>
            </a:prstGeom>
            <a:noFill/>
          </p:spPr>
          <p:txBody>
            <a:bodyPr wrap="square" rtlCol="0">
              <a:spAutoFit/>
            </a:bodyPr>
            <a:lstStyle/>
            <a:p>
              <a:pPr algn="ctr"/>
              <a:r>
                <a:rPr lang="en-US" dirty="0" smtClean="0">
                  <a:latin typeface="Arial Black" panose="020B0A04020102020204" pitchFamily="34" charset="0"/>
                </a:rPr>
                <a:t>What is </a:t>
              </a:r>
              <a:r>
                <a:rPr lang="en-US" dirty="0" err="1" smtClean="0">
                  <a:latin typeface="Arial Black" panose="020B0A04020102020204" pitchFamily="34" charset="0"/>
                </a:rPr>
                <a:t>doxxing</a:t>
              </a:r>
              <a:r>
                <a:rPr lang="en-US" dirty="0" smtClean="0">
                  <a:latin typeface="Arial Black" panose="020B0A04020102020204" pitchFamily="34" charset="0"/>
                </a:rPr>
                <a:t>? </a:t>
              </a:r>
              <a:endParaRPr lang="en-US" dirty="0">
                <a:latin typeface="Arial Black" panose="020B0A04020102020204" pitchFamily="34" charset="0"/>
              </a:endParaRPr>
            </a:p>
          </p:txBody>
        </p:sp>
        <p:grpSp>
          <p:nvGrpSpPr>
            <p:cNvPr id="4" name="群組 3"/>
            <p:cNvGrpSpPr/>
            <p:nvPr/>
          </p:nvGrpSpPr>
          <p:grpSpPr>
            <a:xfrm>
              <a:off x="2424234" y="3935541"/>
              <a:ext cx="7403123" cy="2074213"/>
              <a:chOff x="2424234" y="3935541"/>
              <a:chExt cx="7403123" cy="2074213"/>
            </a:xfrm>
          </p:grpSpPr>
          <p:sp>
            <p:nvSpPr>
              <p:cNvPr id="11" name="TextBox 10"/>
              <p:cNvSpPr txBox="1"/>
              <p:nvPr/>
            </p:nvSpPr>
            <p:spPr>
              <a:xfrm>
                <a:off x="2424234" y="3978429"/>
                <a:ext cx="7403123" cy="2031325"/>
              </a:xfrm>
              <a:prstGeom prst="rect">
                <a:avLst/>
              </a:prstGeom>
              <a:noFill/>
            </p:spPr>
            <p:txBody>
              <a:bodyPr wrap="square" rtlCol="0">
                <a:spAutoFit/>
              </a:bodyPr>
              <a:lstStyle/>
              <a:p>
                <a:pPr algn="just"/>
                <a:r>
                  <a:rPr lang="en-US" b="1" dirty="0"/>
                  <a:t>In general, </a:t>
                </a:r>
                <a:r>
                  <a:rPr lang="en-US" b="1" dirty="0" err="1"/>
                  <a:t>doxxing</a:t>
                </a:r>
                <a:r>
                  <a:rPr lang="en-US" b="1" dirty="0"/>
                  <a:t> refers to the gathering of the </a:t>
                </a:r>
                <a:r>
                  <a:rPr lang="en-US" b="1" dirty="0" smtClean="0"/>
                  <a:t>________________ of </a:t>
                </a:r>
                <a:r>
                  <a:rPr lang="en-US" b="1" dirty="0"/>
                  <a:t>target person(s) or related person(s) (such as ________________</a:t>
                </a:r>
                <a:r>
                  <a:rPr lang="en-US" b="1" dirty="0" smtClean="0"/>
                  <a:t> </a:t>
                </a:r>
                <a:r>
                  <a:rPr lang="en-US" b="1" dirty="0"/>
                  <a:t>members, relatives or friends) through online search engines, social platforms and discussion forums, public registers, anonymous reports, etc., and ________________</a:t>
                </a:r>
                <a:r>
                  <a:rPr lang="en-US" b="1" dirty="0" smtClean="0"/>
                  <a:t> of </a:t>
                </a:r>
                <a:r>
                  <a:rPr lang="en-US" b="1" dirty="0"/>
                  <a:t>the personal data on the Internet, ________________ </a:t>
                </a:r>
                <a:r>
                  <a:rPr lang="en-US" b="1" dirty="0" smtClean="0"/>
                  <a:t>or </a:t>
                </a:r>
                <a:r>
                  <a:rPr lang="en-US" b="1" dirty="0"/>
                  <a:t>other open platforms (such as public places).</a:t>
                </a:r>
              </a:p>
              <a:p>
                <a:pPr algn="just"/>
                <a:endParaRPr lang="en-US" b="1" dirty="0"/>
              </a:p>
            </p:txBody>
          </p:sp>
          <p:sp>
            <p:nvSpPr>
              <p:cNvPr id="14" name="TextBox 13"/>
              <p:cNvSpPr txBox="1"/>
              <p:nvPr/>
            </p:nvSpPr>
            <p:spPr>
              <a:xfrm>
                <a:off x="7712879" y="3935541"/>
                <a:ext cx="1503485" cy="369332"/>
              </a:xfrm>
              <a:prstGeom prst="rect">
                <a:avLst/>
              </a:prstGeom>
              <a:noFill/>
            </p:spPr>
            <p:txBody>
              <a:bodyPr wrap="square" rtlCol="0">
                <a:spAutoFit/>
              </a:bodyPr>
              <a:lstStyle/>
              <a:p>
                <a:r>
                  <a:rPr lang="en-US" dirty="0" smtClean="0">
                    <a:solidFill>
                      <a:srgbClr val="FF0000"/>
                    </a:solidFill>
                  </a:rPr>
                  <a:t>personal data</a:t>
                </a:r>
                <a:endParaRPr lang="en-US" dirty="0">
                  <a:solidFill>
                    <a:srgbClr val="FF0000"/>
                  </a:solidFill>
                </a:endParaRPr>
              </a:p>
            </p:txBody>
          </p:sp>
          <p:sp>
            <p:nvSpPr>
              <p:cNvPr id="30" name="TextBox 29"/>
              <p:cNvSpPr txBox="1"/>
              <p:nvPr/>
            </p:nvSpPr>
            <p:spPr>
              <a:xfrm>
                <a:off x="7259737" y="4227108"/>
                <a:ext cx="1503485" cy="369332"/>
              </a:xfrm>
              <a:prstGeom prst="rect">
                <a:avLst/>
              </a:prstGeom>
              <a:noFill/>
            </p:spPr>
            <p:txBody>
              <a:bodyPr wrap="square" rtlCol="0">
                <a:spAutoFit/>
              </a:bodyPr>
              <a:lstStyle/>
              <a:p>
                <a:r>
                  <a:rPr lang="en-US" dirty="0" smtClean="0">
                    <a:solidFill>
                      <a:srgbClr val="FF0000"/>
                    </a:solidFill>
                  </a:rPr>
                  <a:t>family</a:t>
                </a:r>
                <a:endParaRPr lang="en-US" dirty="0">
                  <a:solidFill>
                    <a:srgbClr val="FF0000"/>
                  </a:solidFill>
                </a:endParaRPr>
              </a:p>
            </p:txBody>
          </p:sp>
          <p:sp>
            <p:nvSpPr>
              <p:cNvPr id="31" name="TextBox 30"/>
              <p:cNvSpPr txBox="1"/>
              <p:nvPr/>
            </p:nvSpPr>
            <p:spPr>
              <a:xfrm>
                <a:off x="2898379" y="5026098"/>
                <a:ext cx="1503485" cy="369332"/>
              </a:xfrm>
              <a:prstGeom prst="rect">
                <a:avLst/>
              </a:prstGeom>
              <a:noFill/>
            </p:spPr>
            <p:txBody>
              <a:bodyPr wrap="square" rtlCol="0">
                <a:spAutoFit/>
              </a:bodyPr>
              <a:lstStyle/>
              <a:p>
                <a:r>
                  <a:rPr lang="en-US" dirty="0" smtClean="0">
                    <a:solidFill>
                      <a:srgbClr val="FF0000"/>
                    </a:solidFill>
                  </a:rPr>
                  <a:t>disclosure</a:t>
                </a:r>
                <a:endParaRPr lang="en-US" dirty="0">
                  <a:solidFill>
                    <a:srgbClr val="FF0000"/>
                  </a:solidFill>
                </a:endParaRPr>
              </a:p>
            </p:txBody>
          </p:sp>
          <p:sp>
            <p:nvSpPr>
              <p:cNvPr id="32" name="TextBox 31"/>
              <p:cNvSpPr txBox="1"/>
              <p:nvPr/>
            </p:nvSpPr>
            <p:spPr>
              <a:xfrm>
                <a:off x="8011480" y="5026098"/>
                <a:ext cx="1503485" cy="369332"/>
              </a:xfrm>
              <a:prstGeom prst="rect">
                <a:avLst/>
              </a:prstGeom>
              <a:noFill/>
            </p:spPr>
            <p:txBody>
              <a:bodyPr wrap="square" rtlCol="0">
                <a:spAutoFit/>
              </a:bodyPr>
              <a:lstStyle/>
              <a:p>
                <a:r>
                  <a:rPr lang="en-US" dirty="0" smtClean="0">
                    <a:solidFill>
                      <a:srgbClr val="FF0000"/>
                    </a:solidFill>
                  </a:rPr>
                  <a:t>social media</a:t>
                </a:r>
                <a:endParaRPr lang="en-US" dirty="0">
                  <a:solidFill>
                    <a:srgbClr val="FF0000"/>
                  </a:solidFill>
                </a:endParaRPr>
              </a:p>
            </p:txBody>
          </p:sp>
        </p:grpSp>
      </p:grpSp>
    </p:spTree>
    <p:extLst>
      <p:ext uri="{BB962C8B-B14F-4D97-AF65-F5344CB8AC3E}">
        <p14:creationId xmlns:p14="http://schemas.microsoft.com/office/powerpoint/2010/main" val="174606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88F22CFC-707A-4AB9-8C58-07A5C8F1AED5}"/>
              </a:ext>
            </a:extLst>
          </p:cNvPr>
          <p:cNvSpPr>
            <a:spLocks noGrp="1"/>
          </p:cNvSpPr>
          <p:nvPr>
            <p:ph type="title"/>
          </p:nvPr>
        </p:nvSpPr>
        <p:spPr>
          <a:xfrm>
            <a:off x="711994" y="293304"/>
            <a:ext cx="3488449" cy="699672"/>
          </a:xfrm>
        </p:spPr>
        <p:style>
          <a:lnRef idx="3">
            <a:schemeClr val="lt1"/>
          </a:lnRef>
          <a:fillRef idx="1">
            <a:schemeClr val="accent4"/>
          </a:fillRef>
          <a:effectRef idx="1">
            <a:schemeClr val="accent4"/>
          </a:effectRef>
          <a:fontRef idx="minor">
            <a:schemeClr val="lt1"/>
          </a:fontRef>
        </p:style>
        <p:txBody>
          <a:bodyPr>
            <a:normAutofit/>
          </a:bodyPr>
          <a:lstStyle/>
          <a:p>
            <a:r>
              <a:rPr lang="en-US" altLang="zh-TW" sz="3600" b="1" dirty="0" smtClean="0">
                <a:solidFill>
                  <a:schemeClr val="tx1"/>
                </a:solidFill>
              </a:rPr>
              <a:t>What is </a:t>
            </a:r>
            <a:r>
              <a:rPr lang="en-US" altLang="zh-TW" sz="3600" b="1" dirty="0" err="1" smtClean="0">
                <a:solidFill>
                  <a:schemeClr val="tx1"/>
                </a:solidFill>
              </a:rPr>
              <a:t>doxxing</a:t>
            </a:r>
            <a:r>
              <a:rPr lang="en-US" altLang="zh-TW" sz="3600" b="1" dirty="0" smtClean="0">
                <a:solidFill>
                  <a:schemeClr val="tx1"/>
                </a:solidFill>
              </a:rPr>
              <a:t>? </a:t>
            </a:r>
            <a:endParaRPr lang="zh-HK" altLang="en-US" sz="3600" b="1" dirty="0">
              <a:solidFill>
                <a:schemeClr val="tx1"/>
              </a:solidFill>
            </a:endParaRPr>
          </a:p>
        </p:txBody>
      </p:sp>
      <p:sp>
        <p:nvSpPr>
          <p:cNvPr id="3" name="Slide Number Placeholder 2"/>
          <p:cNvSpPr>
            <a:spLocks noGrp="1"/>
          </p:cNvSpPr>
          <p:nvPr>
            <p:ph type="sldNum" sz="quarter" idx="12"/>
          </p:nvPr>
        </p:nvSpPr>
        <p:spPr/>
        <p:txBody>
          <a:bodyPr/>
          <a:lstStyle/>
          <a:p>
            <a:fld id="{01D8345E-4E1F-46C7-9F87-24FCA86018EC}" type="slidenum">
              <a:rPr lang="en-US" smtClean="0"/>
              <a:t>6</a:t>
            </a:fld>
            <a:endParaRPr lang="en-US" dirty="0"/>
          </a:p>
        </p:txBody>
      </p:sp>
      <p:grpSp>
        <p:nvGrpSpPr>
          <p:cNvPr id="24" name="Group 23"/>
          <p:cNvGrpSpPr/>
          <p:nvPr/>
        </p:nvGrpSpPr>
        <p:grpSpPr>
          <a:xfrm>
            <a:off x="5484104" y="197326"/>
            <a:ext cx="6302733" cy="1265227"/>
            <a:chOff x="5296120" y="1065156"/>
            <a:chExt cx="6055497" cy="1265227"/>
          </a:xfrm>
        </p:grpSpPr>
        <p:sp>
          <p:nvSpPr>
            <p:cNvPr id="25" name="Round Same Side Corner Rectangle 24"/>
            <p:cNvSpPr/>
            <p:nvPr/>
          </p:nvSpPr>
          <p:spPr>
            <a:xfrm rot="5400000">
              <a:off x="8535961" y="-858190"/>
              <a:ext cx="859201" cy="4772110"/>
            </a:xfrm>
            <a:prstGeom prst="round2SameRect">
              <a:avLst/>
            </a:prstGeom>
          </p:spPr>
          <p:style>
            <a:lnRef idx="2">
              <a:schemeClr val="accent2"/>
            </a:lnRef>
            <a:fillRef idx="1">
              <a:schemeClr val="lt1"/>
            </a:fillRef>
            <a:effectRef idx="0">
              <a:schemeClr val="accent2"/>
            </a:effectRef>
            <a:fontRef idx="minor">
              <a:schemeClr val="dk1"/>
            </a:fontRef>
          </p:style>
        </p:sp>
        <p:sp>
          <p:nvSpPr>
            <p:cNvPr id="26" name="Round Same Side Corner Rectangle 4"/>
            <p:cNvSpPr txBox="1"/>
            <p:nvPr/>
          </p:nvSpPr>
          <p:spPr>
            <a:xfrm>
              <a:off x="6539890" y="1065156"/>
              <a:ext cx="4741009" cy="9254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Discuss the unlawful acts of </a:t>
              </a:r>
              <a:r>
                <a:rPr lang="en-US" dirty="0" err="1" smtClean="0">
                  <a:latin typeface="Arial" panose="020B0604020202020204" pitchFamily="34" charset="0"/>
                  <a:cs typeface="Arial" panose="020B0604020202020204" pitchFamily="34" charset="0"/>
                </a:rPr>
                <a:t>doxxing</a:t>
              </a:r>
              <a:r>
                <a:rPr lang="en-US" dirty="0" smtClean="0">
                  <a:latin typeface="Arial" panose="020B0604020202020204" pitchFamily="34" charset="0"/>
                  <a:cs typeface="Arial" panose="020B0604020202020204" pitchFamily="34" charset="0"/>
                </a:rPr>
                <a:t> through </a:t>
              </a:r>
              <a:r>
                <a:rPr lang="en-US" dirty="0" err="1" smtClean="0">
                  <a:latin typeface="Arial" panose="020B0604020202020204" pitchFamily="34" charset="0"/>
                  <a:cs typeface="Arial" panose="020B0604020202020204" pitchFamily="34" charset="0"/>
                </a:rPr>
                <a:t>anaylsing</a:t>
              </a:r>
              <a:r>
                <a:rPr lang="en-US" dirty="0" smtClean="0">
                  <a:latin typeface="Arial" panose="020B0604020202020204" pitchFamily="34" charset="0"/>
                  <a:cs typeface="Arial" panose="020B0604020202020204" pitchFamily="34" charset="0"/>
                </a:rPr>
                <a:t> a scenario</a:t>
              </a:r>
              <a:r>
                <a:rPr lang="en-US" b="0" kern="1200" dirty="0" smtClean="0">
                  <a:latin typeface="Arial" panose="020B0604020202020204" pitchFamily="34" charset="0"/>
                  <a:cs typeface="Arial" panose="020B0604020202020204" pitchFamily="34" charset="0"/>
                </a:rPr>
                <a:t>.</a:t>
              </a:r>
            </a:p>
          </p:txBody>
        </p:sp>
        <p:sp>
          <p:nvSpPr>
            <p:cNvPr id="27" name="Pentagon 26"/>
            <p:cNvSpPr/>
            <p:nvPr/>
          </p:nvSpPr>
          <p:spPr>
            <a:xfrm rot="5400000">
              <a:off x="5358263" y="1109140"/>
              <a:ext cx="1236949" cy="1205537"/>
            </a:xfrm>
            <a:prstGeom prst="homePlate">
              <a:avLst>
                <a:gd name="adj" fmla="val 31395"/>
              </a:avLst>
            </a:prstGeom>
            <a:solidFill>
              <a:schemeClr val="accent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Chevron 4"/>
            <p:cNvSpPr txBox="1"/>
            <p:nvPr/>
          </p:nvSpPr>
          <p:spPr>
            <a:xfrm>
              <a:off x="5296120" y="136122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Pre-viewing </a:t>
              </a:r>
              <a:endParaRPr lang="en-US" sz="2000" b="1" kern="1200" dirty="0">
                <a:latin typeface="Arial" panose="020B0604020202020204" pitchFamily="34" charset="0"/>
                <a:cs typeface="Arial" panose="020B0604020202020204" pitchFamily="34" charset="0"/>
              </a:endParaRPr>
            </a:p>
          </p:txBody>
        </p:sp>
      </p:grpSp>
      <p:sp>
        <p:nvSpPr>
          <p:cNvPr id="15" name="TextBox 14"/>
          <p:cNvSpPr txBox="1"/>
          <p:nvPr/>
        </p:nvSpPr>
        <p:spPr>
          <a:xfrm>
            <a:off x="711994" y="1196782"/>
            <a:ext cx="4401836" cy="369332"/>
          </a:xfrm>
          <a:prstGeom prst="rect">
            <a:avLst/>
          </a:prstGeom>
          <a:solidFill>
            <a:schemeClr val="accent2">
              <a:lumMod val="60000"/>
              <a:lumOff val="40000"/>
            </a:schemeClr>
          </a:solidFill>
        </p:spPr>
        <p:txBody>
          <a:bodyPr wrap="square" rtlCol="0">
            <a:spAutoFit/>
          </a:bodyPr>
          <a:lstStyle/>
          <a:p>
            <a:r>
              <a:rPr lang="en-US" b="1" dirty="0" smtClean="0"/>
              <a:t>Group discussion – Did Peter break the law?</a:t>
            </a:r>
            <a:endParaRPr lang="en-US" b="1" dirty="0"/>
          </a:p>
        </p:txBody>
      </p:sp>
      <p:sp>
        <p:nvSpPr>
          <p:cNvPr id="5" name="TextBox 4"/>
          <p:cNvSpPr txBox="1"/>
          <p:nvPr/>
        </p:nvSpPr>
        <p:spPr>
          <a:xfrm>
            <a:off x="711994" y="1797397"/>
            <a:ext cx="519213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In groups, discuss and explain if Peter broke the law in the following scenario. </a:t>
            </a:r>
            <a:endParaRPr lang="en-US" dirty="0"/>
          </a:p>
        </p:txBody>
      </p:sp>
      <p:sp>
        <p:nvSpPr>
          <p:cNvPr id="6" name="Rounded Rectangle 5"/>
          <p:cNvSpPr/>
          <p:nvPr/>
        </p:nvSpPr>
        <p:spPr>
          <a:xfrm>
            <a:off x="117987" y="2534806"/>
            <a:ext cx="6828652" cy="432319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文字方塊 8"/>
          <p:cNvSpPr txBox="1"/>
          <p:nvPr/>
        </p:nvSpPr>
        <p:spPr>
          <a:xfrm>
            <a:off x="418022" y="2576051"/>
            <a:ext cx="6351637" cy="4524315"/>
          </a:xfrm>
          <a:prstGeom prst="rect">
            <a:avLst/>
          </a:prstGeom>
          <a:noFill/>
        </p:spPr>
        <p:txBody>
          <a:bodyPr wrap="square" rtlCol="0">
            <a:spAutoFit/>
          </a:bodyPr>
          <a:lstStyle/>
          <a:p>
            <a:pPr algn="just"/>
            <a:r>
              <a:rPr lang="en-US" b="1" u="sng" dirty="0" smtClean="0">
                <a:latin typeface="Arial Black" panose="020B0A04020102020204" pitchFamily="34" charset="0"/>
              </a:rPr>
              <a:t>Scenario</a:t>
            </a:r>
          </a:p>
          <a:p>
            <a:pPr algn="just"/>
            <a:r>
              <a:rPr lang="en-US" dirty="0" smtClean="0"/>
              <a:t>Peter had a quarrel with his friend Mary. He felt so angry that he</a:t>
            </a:r>
            <a:r>
              <a:rPr lang="en-US" dirty="0"/>
              <a:t> </a:t>
            </a:r>
            <a:r>
              <a:rPr lang="en-US" dirty="0" smtClean="0"/>
              <a:t>created a private post on the social media platform saying something nasty about Mary. Apart from the nasty comments, Peter also included Mary’s photo, telephone number and home address on the post. </a:t>
            </a:r>
          </a:p>
          <a:p>
            <a:pPr algn="just"/>
            <a:endParaRPr lang="en-US" dirty="0"/>
          </a:p>
          <a:p>
            <a:pPr algn="just"/>
            <a:r>
              <a:rPr lang="en-US" dirty="0" smtClean="0"/>
              <a:t>Peter’s friends saw the post and reposted it on a public online forum. </a:t>
            </a:r>
          </a:p>
          <a:p>
            <a:pPr algn="just"/>
            <a:endParaRPr lang="en-US" dirty="0"/>
          </a:p>
          <a:p>
            <a:pPr algn="just"/>
            <a:r>
              <a:rPr lang="en-US" dirty="0" smtClean="0"/>
              <a:t>Mary was feeling scared and threatened when she found out that her personal information was disclosed. She confronted Peter and Peter argued that he had done nothing wrong because he merely posted Mary’s information on a private post where only their friends can see. </a:t>
            </a:r>
          </a:p>
          <a:p>
            <a:pPr algn="just"/>
            <a:r>
              <a:rPr lang="en-US" dirty="0" smtClean="0"/>
              <a:t> </a:t>
            </a:r>
            <a:endParaRPr lang="en-US" dirty="0"/>
          </a:p>
        </p:txBody>
      </p:sp>
      <p:sp>
        <p:nvSpPr>
          <p:cNvPr id="12" name="Rounded Rectangular Callout 11"/>
          <p:cNvSpPr/>
          <p:nvPr/>
        </p:nvSpPr>
        <p:spPr>
          <a:xfrm flipH="1">
            <a:off x="6996868" y="1551705"/>
            <a:ext cx="4963252" cy="4136873"/>
          </a:xfrm>
          <a:prstGeom prst="wedgeRoundRectCallout">
            <a:avLst>
              <a:gd name="adj1" fmla="val -22172"/>
              <a:gd name="adj2" fmla="val 56320"/>
              <a:gd name="adj3" fmla="val 1666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文字方塊 8"/>
          <p:cNvSpPr txBox="1"/>
          <p:nvPr/>
        </p:nvSpPr>
        <p:spPr>
          <a:xfrm>
            <a:off x="7120426" y="1812041"/>
            <a:ext cx="4889923" cy="3139321"/>
          </a:xfrm>
          <a:prstGeom prst="rect">
            <a:avLst/>
          </a:prstGeom>
          <a:noFill/>
        </p:spPr>
        <p:txBody>
          <a:bodyPr wrap="square" rtlCol="0">
            <a:spAutoFit/>
          </a:bodyPr>
          <a:lstStyle/>
          <a:p>
            <a:r>
              <a:rPr lang="en-US" b="1" u="sng" dirty="0" smtClean="0">
                <a:latin typeface="Arial Black" panose="020B0A04020102020204" pitchFamily="34" charset="0"/>
              </a:rPr>
              <a:t>Discussion Questions</a:t>
            </a:r>
          </a:p>
          <a:p>
            <a:endParaRPr lang="en-US" dirty="0" smtClean="0"/>
          </a:p>
          <a:p>
            <a:pPr marL="342900" indent="-342900">
              <a:buAutoNum type="arabicPeriod"/>
            </a:pPr>
            <a:r>
              <a:rPr lang="en-US" dirty="0" smtClean="0"/>
              <a:t>What was the problem when Peter posted Mary’s personal information online?</a:t>
            </a:r>
          </a:p>
          <a:p>
            <a:endParaRPr lang="en-US" dirty="0" smtClean="0"/>
          </a:p>
          <a:p>
            <a:r>
              <a:rPr lang="en-US" dirty="0" smtClean="0"/>
              <a:t>2.   Did Peter break the law?</a:t>
            </a:r>
          </a:p>
          <a:p>
            <a:pPr marL="342900" indent="-342900">
              <a:buAutoNum type="arabicPeriod"/>
            </a:pPr>
            <a:endParaRPr lang="en-US" dirty="0" smtClean="0"/>
          </a:p>
          <a:p>
            <a:r>
              <a:rPr lang="en-US" dirty="0" smtClean="0"/>
              <a:t>3.   How about Peter’s friends?</a:t>
            </a:r>
          </a:p>
          <a:p>
            <a:pPr marL="342900" indent="-342900">
              <a:buAutoNum type="arabicPeriod"/>
            </a:pPr>
            <a:endParaRPr lang="en-US" b="1" dirty="0" smtClean="0"/>
          </a:p>
          <a:p>
            <a:r>
              <a:rPr lang="en-US" b="1" dirty="0" smtClean="0"/>
              <a:t> </a:t>
            </a:r>
          </a:p>
          <a:p>
            <a:endParaRPr lang="en-US" b="1" dirty="0"/>
          </a:p>
        </p:txBody>
      </p:sp>
      <p:pic>
        <p:nvPicPr>
          <p:cNvPr id="29" name="圖片 5"/>
          <p:cNvPicPr>
            <a:picLocks noChangeAspect="1"/>
          </p:cNvPicPr>
          <p:nvPr/>
        </p:nvPicPr>
        <p:blipFill>
          <a:blip r:embed="rId3">
            <a:duotone>
              <a:prstClr val="black"/>
              <a:srgbClr val="E6B91E">
                <a:tint val="45000"/>
                <a:satMod val="400000"/>
              </a:srgbClr>
            </a:duotone>
          </a:blip>
          <a:stretch>
            <a:fillRect/>
          </a:stretch>
        </p:blipFill>
        <p:spPr>
          <a:xfrm>
            <a:off x="9822962" y="3117801"/>
            <a:ext cx="354734" cy="368518"/>
          </a:xfrm>
          <a:prstGeom prst="rect">
            <a:avLst/>
          </a:prstGeom>
        </p:spPr>
      </p:pic>
      <p:pic>
        <p:nvPicPr>
          <p:cNvPr id="13" name="Picture 12"/>
          <p:cNvPicPr>
            <a:picLocks noChangeAspect="1"/>
          </p:cNvPicPr>
          <p:nvPr/>
        </p:nvPicPr>
        <p:blipFill>
          <a:blip r:embed="rId4"/>
          <a:stretch>
            <a:fillRect/>
          </a:stretch>
        </p:blipFill>
        <p:spPr>
          <a:xfrm>
            <a:off x="8662698" y="4413967"/>
            <a:ext cx="1519378" cy="1139533"/>
          </a:xfrm>
          <a:prstGeom prst="rect">
            <a:avLst/>
          </a:prstGeom>
        </p:spPr>
      </p:pic>
      <p:pic>
        <p:nvPicPr>
          <p:cNvPr id="17" name="圖片 5"/>
          <p:cNvPicPr>
            <a:picLocks noChangeAspect="1"/>
          </p:cNvPicPr>
          <p:nvPr/>
        </p:nvPicPr>
        <p:blipFill>
          <a:blip r:embed="rId3">
            <a:duotone>
              <a:prstClr val="black"/>
              <a:srgbClr val="E6B91E">
                <a:tint val="45000"/>
                <a:satMod val="400000"/>
              </a:srgbClr>
            </a:duotone>
          </a:blip>
          <a:stretch>
            <a:fillRect/>
          </a:stretch>
        </p:blipFill>
        <p:spPr>
          <a:xfrm>
            <a:off x="10082073" y="3635946"/>
            <a:ext cx="354734" cy="368518"/>
          </a:xfrm>
          <a:prstGeom prst="rect">
            <a:avLst/>
          </a:prstGeom>
        </p:spPr>
      </p:pic>
    </p:spTree>
    <p:extLst>
      <p:ext uri="{BB962C8B-B14F-4D97-AF65-F5344CB8AC3E}">
        <p14:creationId xmlns:p14="http://schemas.microsoft.com/office/powerpoint/2010/main" val="500498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7">
            <a:extLst>
              <a:ext uri="{FF2B5EF4-FFF2-40B4-BE49-F238E27FC236}">
                <a16:creationId xmlns:a16="http://schemas.microsoft.com/office/drawing/2014/main" id="{88F22CFC-707A-4AB9-8C58-07A5C8F1AED5}"/>
              </a:ext>
            </a:extLst>
          </p:cNvPr>
          <p:cNvSpPr>
            <a:spLocks noGrp="1"/>
          </p:cNvSpPr>
          <p:nvPr>
            <p:ph type="title"/>
          </p:nvPr>
        </p:nvSpPr>
        <p:spPr>
          <a:xfrm>
            <a:off x="572313" y="379243"/>
            <a:ext cx="3426781" cy="670647"/>
          </a:xfr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a:normAutofit/>
          </a:bodyPr>
          <a:lstStyle/>
          <a:p>
            <a:r>
              <a:rPr lang="en-US" altLang="zh-TW" sz="3600" b="1" dirty="0" err="1" smtClean="0">
                <a:solidFill>
                  <a:schemeClr val="tx1"/>
                </a:solidFill>
              </a:rPr>
              <a:t>Doxxing</a:t>
            </a:r>
            <a:r>
              <a:rPr lang="en-US" altLang="zh-TW" sz="3600" b="1" dirty="0" smtClean="0">
                <a:solidFill>
                  <a:schemeClr val="tx1"/>
                </a:solidFill>
              </a:rPr>
              <a:t> offences</a:t>
            </a:r>
            <a:endParaRPr lang="zh-HK" altLang="en-US" sz="3600" b="1" dirty="0">
              <a:solidFill>
                <a:schemeClr val="tx1"/>
              </a:solidFill>
            </a:endParaRPr>
          </a:p>
        </p:txBody>
      </p:sp>
      <p:grpSp>
        <p:nvGrpSpPr>
          <p:cNvPr id="5" name="Group 4"/>
          <p:cNvGrpSpPr/>
          <p:nvPr/>
        </p:nvGrpSpPr>
        <p:grpSpPr>
          <a:xfrm>
            <a:off x="4699819" y="184958"/>
            <a:ext cx="7354416" cy="1893490"/>
            <a:chOff x="5337559" y="1098262"/>
            <a:chExt cx="6014056" cy="864031"/>
          </a:xfrm>
        </p:grpSpPr>
        <p:sp>
          <p:nvSpPr>
            <p:cNvPr id="6" name="Round Same Side Corner Rectangle 5"/>
            <p:cNvSpPr/>
            <p:nvPr/>
          </p:nvSpPr>
          <p:spPr>
            <a:xfrm rot="5400000">
              <a:off x="8554939" y="-877169"/>
              <a:ext cx="821242" cy="4772110"/>
            </a:xfrm>
            <a:prstGeom prst="round2SameRect">
              <a:avLst/>
            </a:prstGeom>
          </p:spPr>
          <p:style>
            <a:lnRef idx="2">
              <a:schemeClr val="accent6"/>
            </a:lnRef>
            <a:fillRef idx="1">
              <a:schemeClr val="lt1"/>
            </a:fillRef>
            <a:effectRef idx="0">
              <a:schemeClr val="accent6"/>
            </a:effectRef>
            <a:fontRef idx="minor">
              <a:schemeClr val="dk1"/>
            </a:fontRef>
          </p:style>
        </p:sp>
        <p:sp>
          <p:nvSpPr>
            <p:cNvPr id="7" name="Round Same Side Corner Rectangle 4"/>
            <p:cNvSpPr txBox="1"/>
            <p:nvPr/>
          </p:nvSpPr>
          <p:spPr>
            <a:xfrm>
              <a:off x="6579505" y="1112992"/>
              <a:ext cx="4741009" cy="788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Char char="••"/>
              </a:pPr>
              <a:endParaRPr lang="en-US" dirty="0" smtClean="0">
                <a:latin typeface="Arial" panose="020B0604020202020204" pitchFamily="34" charset="0"/>
                <a:cs typeface="Arial" panose="020B0604020202020204" pitchFamily="34" charset="0"/>
              </a:endParaRPr>
            </a:p>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Play video (1). </a:t>
              </a:r>
            </a:p>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Go through the questions about the video and highlight that </a:t>
              </a:r>
              <a:r>
                <a:rPr lang="en-US" b="0" kern="1200" dirty="0" err="1" smtClean="0">
                  <a:latin typeface="Arial" panose="020B0604020202020204" pitchFamily="34" charset="0"/>
                  <a:cs typeface="Arial" panose="020B0604020202020204" pitchFamily="34" charset="0"/>
                </a:rPr>
                <a:t>doxxing</a:t>
              </a:r>
              <a:r>
                <a:rPr lang="en-US" b="0" kern="1200" dirty="0" smtClean="0">
                  <a:latin typeface="Arial" panose="020B0604020202020204" pitchFamily="34" charset="0"/>
                  <a:cs typeface="Arial" panose="020B0604020202020204" pitchFamily="34" charset="0"/>
                </a:rPr>
                <a:t> is a criminal offence. </a:t>
              </a:r>
            </a:p>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Get students to </a:t>
              </a:r>
              <a:r>
                <a:rPr lang="en-US" dirty="0" err="1" smtClean="0">
                  <a:latin typeface="Arial" panose="020B0604020202020204" pitchFamily="34" charset="0"/>
                  <a:cs typeface="Arial" panose="020B0604020202020204" pitchFamily="34" charset="0"/>
                </a:rPr>
                <a:t>empathise</a:t>
              </a:r>
              <a:r>
                <a:rPr lang="en-US" dirty="0" smtClean="0">
                  <a:latin typeface="Arial" panose="020B0604020202020204" pitchFamily="34" charset="0"/>
                  <a:cs typeface="Arial" panose="020B0604020202020204" pitchFamily="34" charset="0"/>
                </a:rPr>
                <a:t> with a victim of </a:t>
              </a:r>
              <a:r>
                <a:rPr lang="en-US" dirty="0" err="1" smtClean="0">
                  <a:latin typeface="Arial" panose="020B0604020202020204" pitchFamily="34" charset="0"/>
                  <a:cs typeface="Arial" panose="020B0604020202020204" pitchFamily="34" charset="0"/>
                </a:rPr>
                <a:t>doxxing</a:t>
              </a:r>
              <a:r>
                <a:rPr lang="en-US" dirty="0" smtClean="0">
                  <a:latin typeface="Arial" panose="020B0604020202020204" pitchFamily="34" charset="0"/>
                  <a:cs typeface="Arial" panose="020B0604020202020204" pitchFamily="34" charset="0"/>
                </a:rPr>
                <a:t> and remind them of the negative impacts of </a:t>
              </a:r>
              <a:r>
                <a:rPr lang="en-US" dirty="0" err="1" smtClean="0">
                  <a:latin typeface="Arial" panose="020B0604020202020204" pitchFamily="34" charset="0"/>
                  <a:cs typeface="Arial" panose="020B0604020202020204" pitchFamily="34" charset="0"/>
                </a:rPr>
                <a:t>doxxing</a:t>
              </a:r>
              <a:r>
                <a:rPr lang="en-US" dirty="0" smtClean="0">
                  <a:latin typeface="Arial" panose="020B0604020202020204" pitchFamily="34" charset="0"/>
                  <a:cs typeface="Arial" panose="020B0604020202020204" pitchFamily="34" charset="0"/>
                </a:rPr>
                <a:t>.</a:t>
              </a:r>
              <a:endParaRPr lang="en-US" b="0" kern="1200" dirty="0" smtClean="0">
                <a:latin typeface="Arial" panose="020B0604020202020204" pitchFamily="34" charset="0"/>
                <a:cs typeface="Arial" panose="020B0604020202020204" pitchFamily="34" charset="0"/>
              </a:endParaRPr>
            </a:p>
            <a:p>
              <a:pPr marL="284163" lvl="1" indent="-284163" algn="just" defTabSz="800100">
                <a:spcBef>
                  <a:spcPct val="0"/>
                </a:spcBef>
                <a:spcAft>
                  <a:spcPct val="15000"/>
                </a:spcAft>
                <a:buChar char="••"/>
              </a:pPr>
              <a:endParaRPr lang="en-US" b="0" kern="1200" dirty="0" smtClean="0">
                <a:latin typeface="Arial" panose="020B0604020202020204" pitchFamily="34" charset="0"/>
                <a:cs typeface="Arial" panose="020B0604020202020204" pitchFamily="34" charset="0"/>
              </a:endParaRPr>
            </a:p>
          </p:txBody>
        </p:sp>
        <p:sp>
          <p:nvSpPr>
            <p:cNvPr id="8" name="Pentagon 7"/>
            <p:cNvSpPr/>
            <p:nvPr/>
          </p:nvSpPr>
          <p:spPr>
            <a:xfrm rot="5400000">
              <a:off x="5571946" y="927509"/>
              <a:ext cx="864031" cy="1205537"/>
            </a:xfrm>
            <a:prstGeom prst="homePlate">
              <a:avLst>
                <a:gd name="adj" fmla="val 31395"/>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Chevron 4"/>
            <p:cNvSpPr txBox="1"/>
            <p:nvPr/>
          </p:nvSpPr>
          <p:spPr>
            <a:xfrm>
              <a:off x="5337559" y="1244808"/>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While-viewing </a:t>
              </a:r>
              <a:endParaRPr lang="en-US" sz="2000" b="1" kern="1200" dirty="0">
                <a:latin typeface="Arial" panose="020B0604020202020204" pitchFamily="34" charset="0"/>
                <a:cs typeface="Arial" panose="020B0604020202020204" pitchFamily="34" charset="0"/>
              </a:endParaRPr>
            </a:p>
          </p:txBody>
        </p:sp>
      </p:grpSp>
      <p:sp>
        <p:nvSpPr>
          <p:cNvPr id="16" name="TextBox 15"/>
          <p:cNvSpPr txBox="1"/>
          <p:nvPr/>
        </p:nvSpPr>
        <p:spPr>
          <a:xfrm>
            <a:off x="742867" y="5401862"/>
            <a:ext cx="3696616" cy="1146468"/>
          </a:xfrm>
          <a:prstGeom prst="rect">
            <a:avLst/>
          </a:prstGeom>
          <a:noFill/>
        </p:spPr>
        <p:txBody>
          <a:bodyPr wrap="square" rtlCol="0">
            <a:spAutoFit/>
          </a:bodyPr>
          <a:lstStyle/>
          <a:p>
            <a:r>
              <a:rPr lang="en-US" sz="1200" dirty="0" smtClean="0"/>
              <a:t>Source: </a:t>
            </a:r>
          </a:p>
          <a:p>
            <a:r>
              <a:rPr lang="en-US" sz="1200" dirty="0"/>
              <a:t>Privacy Commissioner for Personal Data, Hong Kong</a:t>
            </a:r>
            <a:r>
              <a:rPr lang="en-US" sz="1200" dirty="0" smtClean="0"/>
              <a:t>. </a:t>
            </a:r>
            <a:r>
              <a:rPr lang="en-US" sz="1200" dirty="0" err="1" smtClean="0"/>
              <a:t>Doxxing</a:t>
            </a:r>
            <a:r>
              <a:rPr lang="en-US" sz="1200" dirty="0" smtClean="0"/>
              <a:t> Offences. </a:t>
            </a:r>
          </a:p>
          <a:p>
            <a:r>
              <a:rPr lang="en-US" sz="1200" dirty="0">
                <a:hlinkClick r:id="rId3"/>
              </a:rPr>
              <a:t>https://</a:t>
            </a:r>
            <a:r>
              <a:rPr lang="en-US" sz="1200" dirty="0" smtClean="0">
                <a:hlinkClick r:id="rId3"/>
              </a:rPr>
              <a:t>www.pcpd.org.hk/english/doxxing/index.html</a:t>
            </a:r>
            <a:endParaRPr lang="en-US" sz="1200" dirty="0" smtClean="0"/>
          </a:p>
          <a:p>
            <a:endParaRPr lang="en-US" sz="1000" dirty="0" smtClean="0"/>
          </a:p>
          <a:p>
            <a:pPr algn="ctr"/>
            <a:endParaRPr lang="en-US" sz="1050" dirty="0"/>
          </a:p>
        </p:txBody>
      </p:sp>
      <p:sp>
        <p:nvSpPr>
          <p:cNvPr id="17" name="Rectangle 16"/>
          <p:cNvSpPr/>
          <p:nvPr/>
        </p:nvSpPr>
        <p:spPr>
          <a:xfrm>
            <a:off x="189507" y="1274094"/>
            <a:ext cx="4192394"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Doxxing</a:t>
            </a:r>
            <a:r>
              <a:rPr lang="en-US" sz="2000" b="1" dirty="0">
                <a:latin typeface="Arial" panose="020B0604020202020204" pitchFamily="34" charset="0"/>
                <a:cs typeface="Arial" panose="020B0604020202020204" pitchFamily="34" charset="0"/>
              </a:rPr>
              <a:t> Offences”</a:t>
            </a:r>
          </a:p>
          <a:p>
            <a:pPr algn="ctr"/>
            <a:r>
              <a:rPr lang="en-US" sz="2000" b="1" dirty="0" smtClean="0">
                <a:latin typeface="Arial" panose="020B0604020202020204" pitchFamily="34" charset="0"/>
                <a:cs typeface="Arial" panose="020B0604020202020204" pitchFamily="34" charset="0"/>
              </a:rPr>
              <a:t>Video (1)</a:t>
            </a:r>
          </a:p>
        </p:txBody>
      </p:sp>
      <p:pic>
        <p:nvPicPr>
          <p:cNvPr id="3" name="Picture 2"/>
          <p:cNvPicPr>
            <a:picLocks noChangeAspect="1"/>
          </p:cNvPicPr>
          <p:nvPr/>
        </p:nvPicPr>
        <p:blipFill rotWithShape="1">
          <a:blip r:embed="rId4"/>
          <a:srcRect l="12779" t="39612" r="13456" b="25162"/>
          <a:stretch/>
        </p:blipFill>
        <p:spPr>
          <a:xfrm>
            <a:off x="4772190" y="5281581"/>
            <a:ext cx="4257715" cy="1143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4699819" y="2153933"/>
            <a:ext cx="6474391"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After watching the video on </a:t>
            </a:r>
            <a:r>
              <a:rPr lang="en-US" dirty="0" err="1" smtClean="0"/>
              <a:t>doxxing</a:t>
            </a:r>
            <a:r>
              <a:rPr lang="en-US" dirty="0" smtClean="0"/>
              <a:t> offences, discuss the following:</a:t>
            </a:r>
          </a:p>
        </p:txBody>
      </p:sp>
      <p:grpSp>
        <p:nvGrpSpPr>
          <p:cNvPr id="24" name="群組 23"/>
          <p:cNvGrpSpPr/>
          <p:nvPr/>
        </p:nvGrpSpPr>
        <p:grpSpPr>
          <a:xfrm>
            <a:off x="4699819" y="2732161"/>
            <a:ext cx="6574600" cy="2373680"/>
            <a:chOff x="5300074" y="1981980"/>
            <a:chExt cx="6574600" cy="2373680"/>
          </a:xfrm>
        </p:grpSpPr>
        <p:sp>
          <p:nvSpPr>
            <p:cNvPr id="23" name="Rounded Rectangle 22"/>
            <p:cNvSpPr/>
            <p:nvPr/>
          </p:nvSpPr>
          <p:spPr>
            <a:xfrm>
              <a:off x="5300074" y="1981980"/>
              <a:ext cx="6574600" cy="228522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a:off x="5580346" y="2047336"/>
              <a:ext cx="6014056" cy="2308324"/>
            </a:xfrm>
            <a:prstGeom prst="rect">
              <a:avLst/>
            </a:prstGeom>
            <a:noFill/>
          </p:spPr>
          <p:txBody>
            <a:bodyPr wrap="square" rtlCol="0">
              <a:spAutoFit/>
            </a:bodyPr>
            <a:lstStyle/>
            <a:p>
              <a:pPr marL="342900" indent="-342900" algn="just">
                <a:buAutoNum type="arabicParenBoth"/>
              </a:pPr>
              <a:r>
                <a:rPr lang="en-US" b="1" dirty="0" smtClean="0"/>
                <a:t>What is the key message of the video?</a:t>
              </a:r>
            </a:p>
            <a:p>
              <a:pPr marL="342900" indent="-342900" algn="just">
                <a:buAutoNum type="arabicParenBoth"/>
              </a:pPr>
              <a:endParaRPr lang="en-US" b="1" dirty="0" smtClean="0"/>
            </a:p>
            <a:p>
              <a:pPr marL="342900" indent="-342900" algn="just">
                <a:buAutoNum type="arabicParenBoth"/>
              </a:pPr>
              <a:r>
                <a:rPr lang="en-US" b="1" dirty="0" smtClean="0"/>
                <a:t>Posting </a:t>
              </a:r>
              <a:r>
                <a:rPr lang="en-US" b="1" dirty="0"/>
                <a:t>someone’s personal information online without consent may cause lots of harm to the victim. Give some examples mentioned in the video. </a:t>
              </a:r>
            </a:p>
            <a:p>
              <a:pPr algn="just"/>
              <a:endParaRPr lang="en-US" b="1" dirty="0" smtClean="0"/>
            </a:p>
            <a:p>
              <a:pPr algn="just"/>
              <a:r>
                <a:rPr lang="en-US" b="1" dirty="0" smtClean="0"/>
                <a:t>(3) What is the maximum penalty for </a:t>
              </a:r>
              <a:r>
                <a:rPr lang="en-US" b="1" dirty="0" err="1" smtClean="0"/>
                <a:t>doxxing</a:t>
              </a:r>
              <a:r>
                <a:rPr lang="en-US" b="1" dirty="0" smtClean="0"/>
                <a:t>?</a:t>
              </a:r>
            </a:p>
            <a:p>
              <a:endParaRPr lang="en-US" b="1" dirty="0" smtClean="0"/>
            </a:p>
          </p:txBody>
        </p:sp>
      </p:grpSp>
      <p:grpSp>
        <p:nvGrpSpPr>
          <p:cNvPr id="12" name="群組 11"/>
          <p:cNvGrpSpPr/>
          <p:nvPr/>
        </p:nvGrpSpPr>
        <p:grpSpPr>
          <a:xfrm>
            <a:off x="726716" y="2066493"/>
            <a:ext cx="3712767" cy="3215088"/>
            <a:chOff x="577772" y="1968498"/>
            <a:chExt cx="3712767" cy="3215088"/>
          </a:xfrm>
        </p:grpSpPr>
        <p:grpSp>
          <p:nvGrpSpPr>
            <p:cNvPr id="18" name="Group 1"/>
            <p:cNvGrpSpPr/>
            <p:nvPr/>
          </p:nvGrpSpPr>
          <p:grpSpPr>
            <a:xfrm>
              <a:off x="577772" y="1968498"/>
              <a:ext cx="3712767" cy="3215088"/>
              <a:chOff x="429322" y="1834335"/>
              <a:chExt cx="3712767" cy="3215088"/>
            </a:xfrm>
          </p:grpSpPr>
          <p:pic>
            <p:nvPicPr>
              <p:cNvPr id="19" name="Picture 4" descr="16,636 Video Clipart Stock Photos, Pictures &amp;amp; Royalty-Free Images - i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p:cNvPicPr>
                <a:picLocks noChangeAspect="1"/>
              </p:cNvPicPr>
              <p:nvPr/>
            </p:nvPicPr>
            <p:blipFill>
              <a:blip r:embed="rId6"/>
              <a:stretch>
                <a:fillRect/>
              </a:stretch>
            </p:blipFill>
            <p:spPr>
              <a:xfrm>
                <a:off x="615041" y="2389102"/>
                <a:ext cx="3341328" cy="2070931"/>
              </a:xfrm>
              <a:prstGeom prst="rect">
                <a:avLst/>
              </a:prstGeom>
            </p:spPr>
          </p:pic>
        </p:grpSp>
        <p:pic>
          <p:nvPicPr>
            <p:cNvPr id="10" name="圖片 9"/>
            <p:cNvPicPr>
              <a:picLocks noChangeAspect="1"/>
            </p:cNvPicPr>
            <p:nvPr/>
          </p:nvPicPr>
          <p:blipFill rotWithShape="1">
            <a:blip r:embed="rId7"/>
            <a:srcRect l="43257" t="54714" r="32479" b="21393"/>
            <a:stretch/>
          </p:blipFill>
          <p:spPr>
            <a:xfrm>
              <a:off x="756718" y="2523265"/>
              <a:ext cx="3348101" cy="2121366"/>
            </a:xfrm>
            <a:prstGeom prst="rect">
              <a:avLst/>
            </a:prstGeom>
          </p:spPr>
        </p:pic>
      </p:grpSp>
      <p:grpSp>
        <p:nvGrpSpPr>
          <p:cNvPr id="22" name="群組 21"/>
          <p:cNvGrpSpPr/>
          <p:nvPr/>
        </p:nvGrpSpPr>
        <p:grpSpPr>
          <a:xfrm>
            <a:off x="9431716" y="4049834"/>
            <a:ext cx="2622519" cy="1648014"/>
            <a:chOff x="9472887" y="3721307"/>
            <a:chExt cx="2622519" cy="1648014"/>
          </a:xfrm>
        </p:grpSpPr>
        <p:sp>
          <p:nvSpPr>
            <p:cNvPr id="13" name="雲朵形圖說文字 12"/>
            <p:cNvSpPr/>
            <p:nvPr/>
          </p:nvSpPr>
          <p:spPr>
            <a:xfrm>
              <a:off x="9472887" y="3721307"/>
              <a:ext cx="2622519" cy="1648014"/>
            </a:xfrm>
            <a:prstGeom prst="cloudCallout">
              <a:avLst>
                <a:gd name="adj1" fmla="val -42164"/>
                <a:gd name="adj2" fmla="val 77514"/>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9733221" y="4132531"/>
              <a:ext cx="2101849" cy="923330"/>
            </a:xfrm>
            <a:prstGeom prst="rect">
              <a:avLst/>
            </a:prstGeom>
          </p:spPr>
          <p:txBody>
            <a:bodyPr wrap="square">
              <a:spAutoFit/>
            </a:bodyPr>
            <a:lstStyle/>
            <a:p>
              <a:pPr algn="ctr"/>
              <a:r>
                <a:rPr lang="en-US" b="1" dirty="0"/>
                <a:t>If you were </a:t>
              </a:r>
              <a:r>
                <a:rPr lang="en-US" b="1" dirty="0" err="1"/>
                <a:t>doxxed</a:t>
              </a:r>
              <a:r>
                <a:rPr lang="en-US" b="1" dirty="0"/>
                <a:t>, how would you feel?</a:t>
              </a:r>
            </a:p>
          </p:txBody>
        </p:sp>
      </p:grpSp>
    </p:spTree>
    <p:extLst>
      <p:ext uri="{BB962C8B-B14F-4D97-AF65-F5344CB8AC3E}">
        <p14:creationId xmlns:p14="http://schemas.microsoft.com/office/powerpoint/2010/main" val="159543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7">
            <a:extLst>
              <a:ext uri="{FF2B5EF4-FFF2-40B4-BE49-F238E27FC236}">
                <a16:creationId xmlns:a16="http://schemas.microsoft.com/office/drawing/2014/main" id="{88F22CFC-707A-4AB9-8C58-07A5C8F1AED5}"/>
              </a:ext>
            </a:extLst>
          </p:cNvPr>
          <p:cNvSpPr>
            <a:spLocks noGrp="1"/>
          </p:cNvSpPr>
          <p:nvPr>
            <p:ph type="title"/>
          </p:nvPr>
        </p:nvSpPr>
        <p:spPr>
          <a:xfrm>
            <a:off x="572313" y="379243"/>
            <a:ext cx="3426781" cy="670647"/>
          </a:xfr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a:normAutofit/>
          </a:bodyPr>
          <a:lstStyle/>
          <a:p>
            <a:r>
              <a:rPr lang="en-US" altLang="zh-TW" sz="3600" b="1" dirty="0" err="1" smtClean="0">
                <a:solidFill>
                  <a:schemeClr val="tx1"/>
                </a:solidFill>
              </a:rPr>
              <a:t>Doxxing</a:t>
            </a:r>
            <a:r>
              <a:rPr lang="en-US" altLang="zh-TW" sz="3600" b="1" dirty="0" smtClean="0">
                <a:solidFill>
                  <a:schemeClr val="tx1"/>
                </a:solidFill>
              </a:rPr>
              <a:t> offences</a:t>
            </a:r>
            <a:endParaRPr lang="zh-HK" altLang="en-US" sz="3600" b="1" dirty="0">
              <a:solidFill>
                <a:schemeClr val="tx1"/>
              </a:solidFill>
            </a:endParaRPr>
          </a:p>
        </p:txBody>
      </p:sp>
      <p:grpSp>
        <p:nvGrpSpPr>
          <p:cNvPr id="5" name="Group 4"/>
          <p:cNvGrpSpPr/>
          <p:nvPr/>
        </p:nvGrpSpPr>
        <p:grpSpPr>
          <a:xfrm>
            <a:off x="4699819" y="184958"/>
            <a:ext cx="7260682" cy="1893490"/>
            <a:chOff x="5337559" y="1098262"/>
            <a:chExt cx="6014056" cy="864031"/>
          </a:xfrm>
        </p:grpSpPr>
        <p:sp>
          <p:nvSpPr>
            <p:cNvPr id="6" name="Round Same Side Corner Rectangle 5"/>
            <p:cNvSpPr/>
            <p:nvPr/>
          </p:nvSpPr>
          <p:spPr>
            <a:xfrm rot="5400000">
              <a:off x="8554939" y="-877169"/>
              <a:ext cx="821242" cy="4772110"/>
            </a:xfrm>
            <a:prstGeom prst="round2SameRect">
              <a:avLst/>
            </a:prstGeom>
          </p:spPr>
          <p:style>
            <a:lnRef idx="2">
              <a:schemeClr val="accent6"/>
            </a:lnRef>
            <a:fillRef idx="1">
              <a:schemeClr val="lt1"/>
            </a:fillRef>
            <a:effectRef idx="0">
              <a:schemeClr val="accent6"/>
            </a:effectRef>
            <a:fontRef idx="minor">
              <a:schemeClr val="dk1"/>
            </a:fontRef>
          </p:style>
        </p:sp>
        <p:sp>
          <p:nvSpPr>
            <p:cNvPr id="7" name="Round Same Side Corner Rectangle 4"/>
            <p:cNvSpPr txBox="1"/>
            <p:nvPr/>
          </p:nvSpPr>
          <p:spPr>
            <a:xfrm>
              <a:off x="6579505" y="1112992"/>
              <a:ext cx="4741009" cy="788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Char char="••"/>
              </a:pPr>
              <a:endParaRPr lang="en-US" dirty="0" smtClean="0">
                <a:latin typeface="Arial" panose="020B0604020202020204" pitchFamily="34" charset="0"/>
                <a:cs typeface="Arial" panose="020B0604020202020204" pitchFamily="34" charset="0"/>
              </a:endParaRPr>
            </a:p>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Play video (1). </a:t>
              </a:r>
            </a:p>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Go through the questions about the video and highlight that </a:t>
              </a:r>
              <a:r>
                <a:rPr lang="en-US" b="0" kern="1200" dirty="0" err="1" smtClean="0">
                  <a:latin typeface="Arial" panose="020B0604020202020204" pitchFamily="34" charset="0"/>
                  <a:cs typeface="Arial" panose="020B0604020202020204" pitchFamily="34" charset="0"/>
                </a:rPr>
                <a:t>doxxing</a:t>
              </a:r>
              <a:r>
                <a:rPr lang="en-US" b="0" kern="1200" dirty="0" smtClean="0">
                  <a:latin typeface="Arial" panose="020B0604020202020204" pitchFamily="34" charset="0"/>
                  <a:cs typeface="Arial" panose="020B0604020202020204" pitchFamily="34" charset="0"/>
                </a:rPr>
                <a:t> is a criminal offence. </a:t>
              </a:r>
            </a:p>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Get students to </a:t>
              </a:r>
              <a:r>
                <a:rPr lang="en-US" dirty="0" err="1" smtClean="0">
                  <a:latin typeface="Arial" panose="020B0604020202020204" pitchFamily="34" charset="0"/>
                  <a:cs typeface="Arial" panose="020B0604020202020204" pitchFamily="34" charset="0"/>
                </a:rPr>
                <a:t>empathise</a:t>
              </a:r>
              <a:r>
                <a:rPr lang="en-US" dirty="0" smtClean="0">
                  <a:latin typeface="Arial" panose="020B0604020202020204" pitchFamily="34" charset="0"/>
                  <a:cs typeface="Arial" panose="020B0604020202020204" pitchFamily="34" charset="0"/>
                </a:rPr>
                <a:t> with a victim of </a:t>
              </a:r>
              <a:r>
                <a:rPr lang="en-US" dirty="0" err="1" smtClean="0">
                  <a:latin typeface="Arial" panose="020B0604020202020204" pitchFamily="34" charset="0"/>
                  <a:cs typeface="Arial" panose="020B0604020202020204" pitchFamily="34" charset="0"/>
                </a:rPr>
                <a:t>doxxing</a:t>
              </a:r>
              <a:r>
                <a:rPr lang="en-US" dirty="0" smtClean="0">
                  <a:latin typeface="Arial" panose="020B0604020202020204" pitchFamily="34" charset="0"/>
                  <a:cs typeface="Arial" panose="020B0604020202020204" pitchFamily="34" charset="0"/>
                </a:rPr>
                <a:t>  remind them of the negative impacts of </a:t>
              </a:r>
              <a:r>
                <a:rPr lang="en-US" dirty="0" err="1" smtClean="0">
                  <a:latin typeface="Arial" panose="020B0604020202020204" pitchFamily="34" charset="0"/>
                  <a:cs typeface="Arial" panose="020B0604020202020204" pitchFamily="34" charset="0"/>
                </a:rPr>
                <a:t>doxxing</a:t>
              </a:r>
              <a:r>
                <a:rPr lang="en-US" dirty="0" smtClean="0">
                  <a:latin typeface="Arial" panose="020B0604020202020204" pitchFamily="34" charset="0"/>
                  <a:cs typeface="Arial" panose="020B0604020202020204" pitchFamily="34" charset="0"/>
                </a:rPr>
                <a:t>.</a:t>
              </a:r>
              <a:endParaRPr lang="en-US" b="0" kern="1200" dirty="0" smtClean="0">
                <a:latin typeface="Arial" panose="020B0604020202020204" pitchFamily="34" charset="0"/>
                <a:cs typeface="Arial" panose="020B0604020202020204" pitchFamily="34" charset="0"/>
              </a:endParaRPr>
            </a:p>
            <a:p>
              <a:pPr marL="284163" lvl="1" indent="-284163" algn="just" defTabSz="800100">
                <a:spcBef>
                  <a:spcPct val="0"/>
                </a:spcBef>
                <a:spcAft>
                  <a:spcPct val="15000"/>
                </a:spcAft>
                <a:buChar char="••"/>
              </a:pPr>
              <a:endParaRPr lang="en-US" b="0" kern="1200" dirty="0" smtClean="0">
                <a:latin typeface="Arial" panose="020B0604020202020204" pitchFamily="34" charset="0"/>
                <a:cs typeface="Arial" panose="020B0604020202020204" pitchFamily="34" charset="0"/>
              </a:endParaRPr>
            </a:p>
          </p:txBody>
        </p:sp>
        <p:sp>
          <p:nvSpPr>
            <p:cNvPr id="8" name="Pentagon 7"/>
            <p:cNvSpPr/>
            <p:nvPr/>
          </p:nvSpPr>
          <p:spPr>
            <a:xfrm rot="5400000">
              <a:off x="5571946" y="927509"/>
              <a:ext cx="864031" cy="1205537"/>
            </a:xfrm>
            <a:prstGeom prst="homePlate">
              <a:avLst>
                <a:gd name="adj" fmla="val 31395"/>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Chevron 4"/>
            <p:cNvSpPr txBox="1"/>
            <p:nvPr/>
          </p:nvSpPr>
          <p:spPr>
            <a:xfrm>
              <a:off x="5337559" y="1244808"/>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While-viewing </a:t>
              </a:r>
              <a:endParaRPr lang="en-US" sz="2000" b="1" kern="1200" dirty="0">
                <a:latin typeface="Arial" panose="020B0604020202020204" pitchFamily="34" charset="0"/>
                <a:cs typeface="Arial" panose="020B0604020202020204" pitchFamily="34" charset="0"/>
              </a:endParaRPr>
            </a:p>
          </p:txBody>
        </p:sp>
      </p:grpSp>
      <p:sp>
        <p:nvSpPr>
          <p:cNvPr id="16" name="TextBox 15"/>
          <p:cNvSpPr txBox="1"/>
          <p:nvPr/>
        </p:nvSpPr>
        <p:spPr>
          <a:xfrm>
            <a:off x="302478" y="5098094"/>
            <a:ext cx="3696616" cy="1146468"/>
          </a:xfrm>
          <a:prstGeom prst="rect">
            <a:avLst/>
          </a:prstGeom>
          <a:noFill/>
        </p:spPr>
        <p:txBody>
          <a:bodyPr wrap="square" rtlCol="0">
            <a:spAutoFit/>
          </a:bodyPr>
          <a:lstStyle/>
          <a:p>
            <a:r>
              <a:rPr lang="en-US" sz="1200" dirty="0" smtClean="0"/>
              <a:t>Source: </a:t>
            </a:r>
          </a:p>
          <a:p>
            <a:r>
              <a:rPr lang="en-US" sz="1200" dirty="0"/>
              <a:t>Privacy Commissioner for Personal Data, Hong Kong</a:t>
            </a:r>
            <a:r>
              <a:rPr lang="en-US" sz="1200" dirty="0" smtClean="0"/>
              <a:t>. </a:t>
            </a:r>
            <a:r>
              <a:rPr lang="en-US" sz="1200" dirty="0" err="1" smtClean="0"/>
              <a:t>Doxxing</a:t>
            </a:r>
            <a:r>
              <a:rPr lang="en-US" sz="1200" dirty="0" smtClean="0"/>
              <a:t> Offences. </a:t>
            </a:r>
          </a:p>
          <a:p>
            <a:r>
              <a:rPr lang="en-US" sz="1200" dirty="0">
                <a:hlinkClick r:id="rId3"/>
              </a:rPr>
              <a:t>https://</a:t>
            </a:r>
            <a:r>
              <a:rPr lang="en-US" sz="1200" dirty="0" smtClean="0">
                <a:hlinkClick r:id="rId3"/>
              </a:rPr>
              <a:t>www.pcpd.org.hk/english/doxxing/index.html</a:t>
            </a:r>
            <a:endParaRPr lang="en-US" sz="1200" dirty="0" smtClean="0"/>
          </a:p>
          <a:p>
            <a:endParaRPr lang="en-US" sz="1000" dirty="0" smtClean="0"/>
          </a:p>
          <a:p>
            <a:pPr algn="ctr"/>
            <a:endParaRPr lang="en-US" sz="1050" dirty="0"/>
          </a:p>
        </p:txBody>
      </p:sp>
      <p:sp>
        <p:nvSpPr>
          <p:cNvPr id="17" name="Rectangle 16"/>
          <p:cNvSpPr/>
          <p:nvPr/>
        </p:nvSpPr>
        <p:spPr>
          <a:xfrm>
            <a:off x="189507" y="1274094"/>
            <a:ext cx="4192394"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Doxxing</a:t>
            </a:r>
            <a:r>
              <a:rPr lang="en-US" sz="2000" b="1" dirty="0">
                <a:latin typeface="Arial" panose="020B0604020202020204" pitchFamily="34" charset="0"/>
                <a:cs typeface="Arial" panose="020B0604020202020204" pitchFamily="34" charset="0"/>
              </a:rPr>
              <a:t> Offences”</a:t>
            </a:r>
          </a:p>
          <a:p>
            <a:pPr algn="ctr"/>
            <a:r>
              <a:rPr lang="en-US" sz="2000" b="1" dirty="0" smtClean="0">
                <a:latin typeface="Arial" panose="020B0604020202020204" pitchFamily="34" charset="0"/>
                <a:cs typeface="Arial" panose="020B0604020202020204" pitchFamily="34" charset="0"/>
              </a:rPr>
              <a:t>Video (1)</a:t>
            </a:r>
          </a:p>
        </p:txBody>
      </p:sp>
      <p:pic>
        <p:nvPicPr>
          <p:cNvPr id="3" name="Picture 2"/>
          <p:cNvPicPr>
            <a:picLocks noChangeAspect="1"/>
          </p:cNvPicPr>
          <p:nvPr/>
        </p:nvPicPr>
        <p:blipFill rotWithShape="1">
          <a:blip r:embed="rId4"/>
          <a:srcRect l="12779" t="39612" r="13456" b="25162"/>
          <a:stretch/>
        </p:blipFill>
        <p:spPr>
          <a:xfrm>
            <a:off x="4797737" y="5718425"/>
            <a:ext cx="3722881" cy="100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4699819" y="2086957"/>
            <a:ext cx="6474391"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After watching the video on </a:t>
            </a:r>
            <a:r>
              <a:rPr lang="en-US" dirty="0" err="1" smtClean="0"/>
              <a:t>doxxing</a:t>
            </a:r>
            <a:r>
              <a:rPr lang="en-US" dirty="0" smtClean="0"/>
              <a:t> offences, discuss the following:</a:t>
            </a:r>
          </a:p>
        </p:txBody>
      </p:sp>
      <p:grpSp>
        <p:nvGrpSpPr>
          <p:cNvPr id="24" name="群組 23"/>
          <p:cNvGrpSpPr/>
          <p:nvPr/>
        </p:nvGrpSpPr>
        <p:grpSpPr>
          <a:xfrm>
            <a:off x="4699819" y="2598749"/>
            <a:ext cx="7094080" cy="3267156"/>
            <a:chOff x="5300074" y="1981979"/>
            <a:chExt cx="6574600" cy="2946894"/>
          </a:xfrm>
        </p:grpSpPr>
        <p:sp>
          <p:nvSpPr>
            <p:cNvPr id="23" name="Rounded Rectangle 22"/>
            <p:cNvSpPr/>
            <p:nvPr/>
          </p:nvSpPr>
          <p:spPr>
            <a:xfrm>
              <a:off x="5300074" y="1981979"/>
              <a:ext cx="6574600" cy="271101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a:off x="5398057" y="2066551"/>
              <a:ext cx="6207458" cy="2862322"/>
            </a:xfrm>
            <a:prstGeom prst="rect">
              <a:avLst/>
            </a:prstGeom>
            <a:noFill/>
          </p:spPr>
          <p:txBody>
            <a:bodyPr wrap="square" rtlCol="0">
              <a:spAutoFit/>
            </a:bodyPr>
            <a:lstStyle/>
            <a:p>
              <a:pPr marL="342900" indent="-342900">
                <a:buAutoNum type="arabicParenBoth"/>
              </a:pPr>
              <a:r>
                <a:rPr lang="en-US" b="1" dirty="0" smtClean="0"/>
                <a:t>What is the key message of the video?</a:t>
              </a:r>
            </a:p>
            <a:p>
              <a:r>
                <a:rPr lang="en-US" b="1" dirty="0"/>
                <a:t> </a:t>
              </a:r>
              <a:r>
                <a:rPr lang="en-US" b="1" dirty="0" smtClean="0"/>
                <a:t>      </a:t>
              </a:r>
              <a:r>
                <a:rPr lang="en-US" b="1" dirty="0" smtClean="0">
                  <a:solidFill>
                    <a:srgbClr val="FF0000"/>
                  </a:solidFill>
                </a:rPr>
                <a:t>To educate the public that </a:t>
              </a:r>
              <a:r>
                <a:rPr lang="en-US" b="1" dirty="0" err="1" smtClean="0">
                  <a:solidFill>
                    <a:srgbClr val="FF0000"/>
                  </a:solidFill>
                </a:rPr>
                <a:t>doxxing</a:t>
              </a:r>
              <a:r>
                <a:rPr lang="en-US" b="1" dirty="0" smtClean="0">
                  <a:solidFill>
                    <a:srgbClr val="FF0000"/>
                  </a:solidFill>
                </a:rPr>
                <a:t> is a criminal offence</a:t>
              </a:r>
            </a:p>
            <a:p>
              <a:endParaRPr lang="en-US" b="1" dirty="0" smtClean="0"/>
            </a:p>
            <a:p>
              <a:pPr marL="265113" indent="-265113"/>
              <a:r>
                <a:rPr lang="en-US" b="1" dirty="0" smtClean="0"/>
                <a:t>(2) Posting someone’s personal information online without consent may cause lots of harm to the victim. Give some examples mentioned in the video. </a:t>
              </a:r>
            </a:p>
            <a:p>
              <a:pPr marL="265113" indent="-265113"/>
              <a:r>
                <a:rPr lang="en-US" b="1" dirty="0" smtClean="0"/>
                <a:t>      </a:t>
              </a:r>
              <a:r>
                <a:rPr lang="en-US" b="1" dirty="0" smtClean="0">
                  <a:solidFill>
                    <a:srgbClr val="FF0000"/>
                  </a:solidFill>
                </a:rPr>
                <a:t>Harassment, molestation, pestering, threat, intimidation</a:t>
              </a:r>
            </a:p>
            <a:p>
              <a:endParaRPr lang="en-US" b="1" dirty="0" smtClean="0"/>
            </a:p>
            <a:p>
              <a:r>
                <a:rPr lang="en-US" b="1" dirty="0" smtClean="0"/>
                <a:t>(3) What is the maximum penalty for </a:t>
              </a:r>
              <a:r>
                <a:rPr lang="en-US" b="1" dirty="0" err="1" smtClean="0"/>
                <a:t>doxxing</a:t>
              </a:r>
              <a:r>
                <a:rPr lang="en-US" b="1" dirty="0" smtClean="0"/>
                <a:t>?</a:t>
              </a:r>
            </a:p>
            <a:p>
              <a:r>
                <a:rPr lang="en-US" b="1" dirty="0"/>
                <a:t> </a:t>
              </a:r>
              <a:r>
                <a:rPr lang="en-US" b="1" dirty="0" smtClean="0"/>
                <a:t>     </a:t>
              </a:r>
              <a:r>
                <a:rPr lang="en-US" b="1" dirty="0" smtClean="0">
                  <a:solidFill>
                    <a:srgbClr val="FF0000"/>
                  </a:solidFill>
                </a:rPr>
                <a:t>A fine of $1 million and imprisonment for 5 years</a:t>
              </a:r>
            </a:p>
            <a:p>
              <a:endParaRPr lang="en-US" b="1" dirty="0" smtClean="0"/>
            </a:p>
          </p:txBody>
        </p:sp>
      </p:grpSp>
      <p:grpSp>
        <p:nvGrpSpPr>
          <p:cNvPr id="12" name="群組 11"/>
          <p:cNvGrpSpPr/>
          <p:nvPr/>
        </p:nvGrpSpPr>
        <p:grpSpPr>
          <a:xfrm>
            <a:off x="577772" y="1968498"/>
            <a:ext cx="3712767" cy="3215088"/>
            <a:chOff x="577772" y="1968498"/>
            <a:chExt cx="3712767" cy="3215088"/>
          </a:xfrm>
        </p:grpSpPr>
        <p:grpSp>
          <p:nvGrpSpPr>
            <p:cNvPr id="18" name="Group 1"/>
            <p:cNvGrpSpPr/>
            <p:nvPr/>
          </p:nvGrpSpPr>
          <p:grpSpPr>
            <a:xfrm>
              <a:off x="577772" y="1968498"/>
              <a:ext cx="3712767" cy="3215088"/>
              <a:chOff x="429322" y="1834335"/>
              <a:chExt cx="3712767" cy="3215088"/>
            </a:xfrm>
          </p:grpSpPr>
          <p:pic>
            <p:nvPicPr>
              <p:cNvPr id="19" name="Picture 4" descr="16,636 Video Clipart Stock Photos, Pictures &amp;amp; Royalty-Free Images - i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p:cNvPicPr>
                <a:picLocks noChangeAspect="1"/>
              </p:cNvPicPr>
              <p:nvPr/>
            </p:nvPicPr>
            <p:blipFill>
              <a:blip r:embed="rId6"/>
              <a:stretch>
                <a:fillRect/>
              </a:stretch>
            </p:blipFill>
            <p:spPr>
              <a:xfrm>
                <a:off x="615041" y="2389102"/>
                <a:ext cx="3341328" cy="2070931"/>
              </a:xfrm>
              <a:prstGeom prst="rect">
                <a:avLst/>
              </a:prstGeom>
            </p:spPr>
          </p:pic>
        </p:grpSp>
        <p:pic>
          <p:nvPicPr>
            <p:cNvPr id="10" name="圖片 9"/>
            <p:cNvPicPr>
              <a:picLocks noChangeAspect="1"/>
            </p:cNvPicPr>
            <p:nvPr/>
          </p:nvPicPr>
          <p:blipFill rotWithShape="1">
            <a:blip r:embed="rId7"/>
            <a:srcRect l="43257" t="54714" r="32479" b="21393"/>
            <a:stretch/>
          </p:blipFill>
          <p:spPr>
            <a:xfrm>
              <a:off x="756718" y="2523265"/>
              <a:ext cx="3348101" cy="2121366"/>
            </a:xfrm>
            <a:prstGeom prst="rect">
              <a:avLst/>
            </a:prstGeom>
          </p:spPr>
        </p:pic>
      </p:grpSp>
      <p:grpSp>
        <p:nvGrpSpPr>
          <p:cNvPr id="22" name="群組 21"/>
          <p:cNvGrpSpPr/>
          <p:nvPr/>
        </p:nvGrpSpPr>
        <p:grpSpPr>
          <a:xfrm>
            <a:off x="9897035" y="4830186"/>
            <a:ext cx="2063466" cy="1549100"/>
            <a:chOff x="9472887" y="3821316"/>
            <a:chExt cx="2622519" cy="1440118"/>
          </a:xfrm>
        </p:grpSpPr>
        <p:sp>
          <p:nvSpPr>
            <p:cNvPr id="13" name="雲朵形圖說文字 12"/>
            <p:cNvSpPr/>
            <p:nvPr/>
          </p:nvSpPr>
          <p:spPr>
            <a:xfrm>
              <a:off x="9472887" y="3821316"/>
              <a:ext cx="2622519" cy="1440118"/>
            </a:xfrm>
            <a:prstGeom prst="cloudCallout">
              <a:avLst>
                <a:gd name="adj1" fmla="val -54199"/>
                <a:gd name="adj2" fmla="val 59466"/>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9735884" y="3998856"/>
              <a:ext cx="2101849" cy="923330"/>
            </a:xfrm>
            <a:prstGeom prst="rect">
              <a:avLst/>
            </a:prstGeom>
          </p:spPr>
          <p:txBody>
            <a:bodyPr wrap="square">
              <a:spAutoFit/>
            </a:bodyPr>
            <a:lstStyle/>
            <a:p>
              <a:pPr algn="ctr"/>
              <a:r>
                <a:rPr lang="en-US" b="1" dirty="0"/>
                <a:t>If you were </a:t>
              </a:r>
              <a:r>
                <a:rPr lang="en-US" b="1" dirty="0" err="1"/>
                <a:t>doxxed</a:t>
              </a:r>
              <a:r>
                <a:rPr lang="en-US" b="1" dirty="0"/>
                <a:t>, how would you feel?</a:t>
              </a:r>
            </a:p>
          </p:txBody>
        </p:sp>
      </p:grpSp>
      <p:sp>
        <p:nvSpPr>
          <p:cNvPr id="26" name="TextBox 13"/>
          <p:cNvSpPr txBox="1"/>
          <p:nvPr/>
        </p:nvSpPr>
        <p:spPr>
          <a:xfrm>
            <a:off x="9718914" y="98375"/>
            <a:ext cx="207498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solidFill>
                  <a:srgbClr val="FF0000"/>
                </a:solidFill>
              </a:rPr>
              <a:t>Suggested Answers</a:t>
            </a:r>
            <a:endParaRPr lang="en-US" dirty="0">
              <a:solidFill>
                <a:srgbClr val="FF0000"/>
              </a:solidFill>
            </a:endParaRPr>
          </a:p>
        </p:txBody>
      </p:sp>
    </p:spTree>
    <p:extLst>
      <p:ext uri="{BB962C8B-B14F-4D97-AF65-F5344CB8AC3E}">
        <p14:creationId xmlns:p14="http://schemas.microsoft.com/office/powerpoint/2010/main" val="279282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7">
            <a:extLst>
              <a:ext uri="{FF2B5EF4-FFF2-40B4-BE49-F238E27FC236}">
                <a16:creationId xmlns:a16="http://schemas.microsoft.com/office/drawing/2014/main" id="{88F22CFC-707A-4AB9-8C58-07A5C8F1AED5}"/>
              </a:ext>
            </a:extLst>
          </p:cNvPr>
          <p:cNvSpPr>
            <a:spLocks noGrp="1"/>
          </p:cNvSpPr>
          <p:nvPr>
            <p:ph type="title"/>
          </p:nvPr>
        </p:nvSpPr>
        <p:spPr>
          <a:xfrm>
            <a:off x="572313" y="379243"/>
            <a:ext cx="3426781" cy="670647"/>
          </a:xfr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a:normAutofit/>
          </a:bodyPr>
          <a:lstStyle/>
          <a:p>
            <a:r>
              <a:rPr lang="en-US" altLang="zh-TW" sz="3600" b="1" dirty="0" err="1" smtClean="0">
                <a:solidFill>
                  <a:schemeClr val="tx1"/>
                </a:solidFill>
              </a:rPr>
              <a:t>Doxxing</a:t>
            </a:r>
            <a:r>
              <a:rPr lang="en-US" altLang="zh-TW" sz="3600" b="1" dirty="0" smtClean="0">
                <a:solidFill>
                  <a:schemeClr val="tx1"/>
                </a:solidFill>
              </a:rPr>
              <a:t> offences</a:t>
            </a:r>
            <a:endParaRPr lang="zh-HK" altLang="en-US" sz="3600" b="1" dirty="0">
              <a:solidFill>
                <a:schemeClr val="tx1"/>
              </a:solidFill>
            </a:endParaRPr>
          </a:p>
        </p:txBody>
      </p:sp>
      <p:grpSp>
        <p:nvGrpSpPr>
          <p:cNvPr id="5" name="Group 4"/>
          <p:cNvGrpSpPr/>
          <p:nvPr/>
        </p:nvGrpSpPr>
        <p:grpSpPr>
          <a:xfrm>
            <a:off x="4499651" y="91710"/>
            <a:ext cx="7240065" cy="1638583"/>
            <a:chOff x="5337559" y="1066891"/>
            <a:chExt cx="6014056" cy="895402"/>
          </a:xfrm>
        </p:grpSpPr>
        <p:sp>
          <p:nvSpPr>
            <p:cNvPr id="6" name="Round Same Side Corner Rectangle 5"/>
            <p:cNvSpPr/>
            <p:nvPr/>
          </p:nvSpPr>
          <p:spPr>
            <a:xfrm rot="5400000">
              <a:off x="8554939" y="-877169"/>
              <a:ext cx="821242" cy="4772110"/>
            </a:xfrm>
            <a:prstGeom prst="round2SameRect">
              <a:avLst/>
            </a:prstGeom>
          </p:spPr>
          <p:style>
            <a:lnRef idx="2">
              <a:schemeClr val="accent6"/>
            </a:lnRef>
            <a:fillRef idx="1">
              <a:schemeClr val="lt1"/>
            </a:fillRef>
            <a:effectRef idx="0">
              <a:schemeClr val="accent6"/>
            </a:effectRef>
            <a:fontRef idx="minor">
              <a:schemeClr val="dk1"/>
            </a:fontRef>
          </p:style>
        </p:sp>
        <p:sp>
          <p:nvSpPr>
            <p:cNvPr id="7" name="Round Same Side Corner Rectangle 4"/>
            <p:cNvSpPr txBox="1"/>
            <p:nvPr/>
          </p:nvSpPr>
          <p:spPr>
            <a:xfrm>
              <a:off x="6579505" y="1066891"/>
              <a:ext cx="4665935" cy="7212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Char char="••"/>
              </a:pPr>
              <a:endParaRPr lang="en-US" dirty="0" smtClean="0">
                <a:latin typeface="Arial" panose="020B0604020202020204" pitchFamily="34" charset="0"/>
                <a:cs typeface="Arial" panose="020B0604020202020204" pitchFamily="34" charset="0"/>
              </a:endParaRPr>
            </a:p>
            <a:p>
              <a:pPr marL="284163" lvl="1" indent="-284163" algn="just" defTabSz="800100">
                <a:spcBef>
                  <a:spcPct val="0"/>
                </a:spcBef>
                <a:spcAft>
                  <a:spcPct val="15000"/>
                </a:spcAft>
                <a:buChar char="••"/>
              </a:pPr>
              <a:r>
                <a:rPr lang="en-US" dirty="0">
                  <a:latin typeface="Arial" panose="020B0604020202020204" pitchFamily="34" charset="0"/>
                  <a:cs typeface="Arial" panose="020B0604020202020204" pitchFamily="34" charset="0"/>
                </a:rPr>
                <a:t>Play video </a:t>
              </a:r>
              <a:r>
                <a:rPr lang="en-US" dirty="0" smtClean="0">
                  <a:latin typeface="Arial" panose="020B0604020202020204" pitchFamily="34" charset="0"/>
                  <a:cs typeface="Arial" panose="020B0604020202020204" pitchFamily="34" charset="0"/>
                </a:rPr>
                <a:t>(2). </a:t>
              </a:r>
              <a:endParaRPr lang="en-US" dirty="0">
                <a:latin typeface="Arial" panose="020B0604020202020204" pitchFamily="34" charset="0"/>
                <a:cs typeface="Arial" panose="020B0604020202020204" pitchFamily="34" charset="0"/>
              </a:endParaRPr>
            </a:p>
            <a:p>
              <a:pPr marL="284163" lvl="1" indent="-284163" algn="just" defTabSz="800100">
                <a:spcBef>
                  <a:spcPct val="0"/>
                </a:spcBef>
                <a:spcAft>
                  <a:spcPct val="15000"/>
                </a:spcAft>
                <a:buChar char="••"/>
              </a:pPr>
              <a:r>
                <a:rPr lang="en-US" dirty="0" smtClean="0">
                  <a:latin typeface="Arial" panose="020B0604020202020204" pitchFamily="34" charset="0"/>
                  <a:cs typeface="Arial" panose="020B0604020202020204" pitchFamily="34" charset="0"/>
                </a:rPr>
                <a:t>Reinforce the message </a:t>
              </a:r>
              <a:r>
                <a:rPr lang="en-US" b="0" kern="1200" dirty="0" smtClean="0">
                  <a:latin typeface="Arial" panose="020B0604020202020204" pitchFamily="34" charset="0"/>
                  <a:cs typeface="Arial" panose="020B0604020202020204" pitchFamily="34" charset="0"/>
                </a:rPr>
                <a:t>that </a:t>
              </a:r>
              <a:r>
                <a:rPr lang="en-US" b="0" kern="1200" dirty="0" err="1" smtClean="0">
                  <a:latin typeface="Arial" panose="020B0604020202020204" pitchFamily="34" charset="0"/>
                  <a:cs typeface="Arial" panose="020B0604020202020204" pitchFamily="34" charset="0"/>
                </a:rPr>
                <a:t>doxxing</a:t>
              </a:r>
              <a:r>
                <a:rPr lang="en-US" b="0" kern="1200" dirty="0" smtClean="0">
                  <a:latin typeface="Arial" panose="020B0604020202020204" pitchFamily="34" charset="0"/>
                  <a:cs typeface="Arial" panose="020B0604020202020204" pitchFamily="34" charset="0"/>
                </a:rPr>
                <a:t> is unlawful and get students to reflect on the importance of respecting others in the cyber world. </a:t>
              </a:r>
            </a:p>
          </p:txBody>
        </p:sp>
        <p:sp>
          <p:nvSpPr>
            <p:cNvPr id="8" name="Pentagon 7"/>
            <p:cNvSpPr/>
            <p:nvPr/>
          </p:nvSpPr>
          <p:spPr>
            <a:xfrm rot="5400000">
              <a:off x="5571946" y="927509"/>
              <a:ext cx="864031" cy="1205537"/>
            </a:xfrm>
            <a:prstGeom prst="homePlate">
              <a:avLst>
                <a:gd name="adj" fmla="val 31395"/>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Chevron 4"/>
            <p:cNvSpPr txBox="1"/>
            <p:nvPr/>
          </p:nvSpPr>
          <p:spPr>
            <a:xfrm>
              <a:off x="5337559" y="1244808"/>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While-viewing </a:t>
              </a:r>
              <a:endParaRPr lang="en-US" sz="2000" b="1" kern="1200" dirty="0">
                <a:latin typeface="Arial" panose="020B0604020202020204" pitchFamily="34" charset="0"/>
                <a:cs typeface="Arial" panose="020B0604020202020204" pitchFamily="34" charset="0"/>
              </a:endParaRPr>
            </a:p>
          </p:txBody>
        </p:sp>
      </p:grpSp>
      <p:grpSp>
        <p:nvGrpSpPr>
          <p:cNvPr id="2" name="Group 1"/>
          <p:cNvGrpSpPr/>
          <p:nvPr/>
        </p:nvGrpSpPr>
        <p:grpSpPr>
          <a:xfrm>
            <a:off x="429321" y="2058539"/>
            <a:ext cx="3712767" cy="3215088"/>
            <a:chOff x="429322" y="1834335"/>
            <a:chExt cx="3712767" cy="3215088"/>
          </a:xfrm>
        </p:grpSpPr>
        <p:pic>
          <p:nvPicPr>
            <p:cNvPr id="11" name="Picture 4" descr="16,636 Video Clipart Stock Photos, Pictures &amp;amp; Royalty-Free Images - i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29322" y="1834335"/>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615041" y="2389102"/>
              <a:ext cx="3341328" cy="2070931"/>
            </a:xfrm>
            <a:prstGeom prst="rect">
              <a:avLst/>
            </a:prstGeom>
          </p:spPr>
        </p:pic>
      </p:grpSp>
      <p:sp>
        <p:nvSpPr>
          <p:cNvPr id="16" name="TextBox 15"/>
          <p:cNvSpPr txBox="1"/>
          <p:nvPr/>
        </p:nvSpPr>
        <p:spPr>
          <a:xfrm>
            <a:off x="429321" y="5335334"/>
            <a:ext cx="3712767" cy="1146468"/>
          </a:xfrm>
          <a:prstGeom prst="rect">
            <a:avLst/>
          </a:prstGeom>
          <a:noFill/>
        </p:spPr>
        <p:txBody>
          <a:bodyPr wrap="square" rtlCol="0">
            <a:spAutoFit/>
          </a:bodyPr>
          <a:lstStyle/>
          <a:p>
            <a:r>
              <a:rPr lang="en-US" sz="1200" dirty="0" smtClean="0"/>
              <a:t>Source: </a:t>
            </a:r>
          </a:p>
          <a:p>
            <a:r>
              <a:rPr lang="en-US" sz="1200" dirty="0"/>
              <a:t>Privacy Commissioner for Personal Data, Hong Kong</a:t>
            </a:r>
            <a:r>
              <a:rPr lang="en-US" sz="1200" dirty="0" smtClean="0"/>
              <a:t>. </a:t>
            </a:r>
            <a:r>
              <a:rPr lang="en-US" sz="1200" dirty="0" err="1" smtClean="0"/>
              <a:t>Doxxing</a:t>
            </a:r>
            <a:r>
              <a:rPr lang="en-US" sz="1200" dirty="0" smtClean="0"/>
              <a:t> Offences. </a:t>
            </a:r>
          </a:p>
          <a:p>
            <a:r>
              <a:rPr lang="en-US" sz="1200" dirty="0">
                <a:hlinkClick r:id="rId5"/>
              </a:rPr>
              <a:t>https://</a:t>
            </a:r>
            <a:r>
              <a:rPr lang="en-US" sz="1200" dirty="0" smtClean="0">
                <a:hlinkClick r:id="rId5"/>
              </a:rPr>
              <a:t>www.pcpd.org.hk/english/doxxing/index.html</a:t>
            </a:r>
            <a:endParaRPr lang="en-US" sz="1200" dirty="0" smtClean="0"/>
          </a:p>
          <a:p>
            <a:endParaRPr lang="en-US" sz="1000" dirty="0" smtClean="0"/>
          </a:p>
          <a:p>
            <a:pPr algn="ctr"/>
            <a:endParaRPr lang="en-US" sz="1050" dirty="0"/>
          </a:p>
        </p:txBody>
      </p:sp>
      <p:sp>
        <p:nvSpPr>
          <p:cNvPr id="17" name="Rectangle 16"/>
          <p:cNvSpPr/>
          <p:nvPr/>
        </p:nvSpPr>
        <p:spPr>
          <a:xfrm>
            <a:off x="189507" y="1274094"/>
            <a:ext cx="4192394"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Doxxing</a:t>
            </a:r>
            <a:r>
              <a:rPr lang="en-US" sz="2000" b="1" dirty="0">
                <a:latin typeface="Arial" panose="020B0604020202020204" pitchFamily="34" charset="0"/>
                <a:cs typeface="Arial" panose="020B0604020202020204" pitchFamily="34" charset="0"/>
              </a:rPr>
              <a:t> Offences”</a:t>
            </a:r>
          </a:p>
          <a:p>
            <a:pPr algn="ctr"/>
            <a:r>
              <a:rPr lang="en-US" sz="2000" b="1" dirty="0">
                <a:latin typeface="Arial" panose="020B0604020202020204" pitchFamily="34" charset="0"/>
                <a:cs typeface="Arial" panose="020B0604020202020204" pitchFamily="34" charset="0"/>
              </a:rPr>
              <a:t>Video </a:t>
            </a:r>
            <a:r>
              <a:rPr lang="en-US" sz="2000" b="1" dirty="0" smtClean="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6"/>
          <a:srcRect l="12779" t="39612" r="13456" b="25162"/>
          <a:stretch/>
        </p:blipFill>
        <p:spPr>
          <a:xfrm>
            <a:off x="4565770" y="5324749"/>
            <a:ext cx="4257715" cy="1143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4499651" y="1831922"/>
            <a:ext cx="6474391"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After watching the video on </a:t>
            </a:r>
            <a:r>
              <a:rPr lang="en-US" dirty="0" err="1" smtClean="0"/>
              <a:t>doxxing</a:t>
            </a:r>
            <a:r>
              <a:rPr lang="en-US" dirty="0" smtClean="0"/>
              <a:t> offences, discuss the following:</a:t>
            </a:r>
          </a:p>
        </p:txBody>
      </p:sp>
      <p:sp>
        <p:nvSpPr>
          <p:cNvPr id="23" name="Rounded Rectangle 22"/>
          <p:cNvSpPr/>
          <p:nvPr/>
        </p:nvSpPr>
        <p:spPr>
          <a:xfrm>
            <a:off x="4499650" y="2290325"/>
            <a:ext cx="6871181" cy="280588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a:off x="4668575" y="2371383"/>
            <a:ext cx="6702257" cy="2862322"/>
          </a:xfrm>
          <a:prstGeom prst="rect">
            <a:avLst/>
          </a:prstGeom>
          <a:noFill/>
        </p:spPr>
        <p:txBody>
          <a:bodyPr wrap="square" rtlCol="0">
            <a:spAutoFit/>
          </a:bodyPr>
          <a:lstStyle/>
          <a:p>
            <a:pPr marL="342900" indent="-342900">
              <a:buAutoNum type="arabicParenBoth"/>
            </a:pPr>
            <a:r>
              <a:rPr lang="en-US" b="1" dirty="0" smtClean="0"/>
              <a:t>Based on the video, decide if the following statements are TRUE or FALSE. </a:t>
            </a:r>
          </a:p>
          <a:p>
            <a:r>
              <a:rPr lang="en-US" b="1" dirty="0" smtClean="0"/>
              <a:t>      (a) Posting someone’s ID number </a:t>
            </a:r>
            <a:r>
              <a:rPr lang="en-US" b="1" dirty="0"/>
              <a:t>or address </a:t>
            </a:r>
            <a:r>
              <a:rPr lang="en-US" b="1" dirty="0" smtClean="0"/>
              <a:t>online is </a:t>
            </a:r>
          </a:p>
          <a:p>
            <a:r>
              <a:rPr lang="en-US" b="1" dirty="0"/>
              <a:t> </a:t>
            </a:r>
            <a:r>
              <a:rPr lang="en-US" b="1" dirty="0" smtClean="0"/>
              <a:t>           not a crime.</a:t>
            </a:r>
            <a:endParaRPr lang="en-US" b="1" dirty="0"/>
          </a:p>
          <a:p>
            <a:r>
              <a:rPr lang="en-US" b="1" dirty="0" smtClean="0"/>
              <a:t>      (b) I am not the first one who posted the </a:t>
            </a:r>
            <a:r>
              <a:rPr lang="en-US" b="1" dirty="0" err="1" smtClean="0"/>
              <a:t>doxxing</a:t>
            </a:r>
            <a:r>
              <a:rPr lang="en-US" b="1" dirty="0" smtClean="0"/>
              <a:t> </a:t>
            </a:r>
          </a:p>
          <a:p>
            <a:r>
              <a:rPr lang="en-US" b="1" dirty="0"/>
              <a:t> </a:t>
            </a:r>
            <a:r>
              <a:rPr lang="en-US" b="1" dirty="0" smtClean="0"/>
              <a:t>           message, so I have not committed a crime.  </a:t>
            </a:r>
          </a:p>
          <a:p>
            <a:endParaRPr lang="en-US" b="1" dirty="0" smtClean="0"/>
          </a:p>
          <a:p>
            <a:r>
              <a:rPr lang="en-US" b="1" dirty="0" smtClean="0"/>
              <a:t>(2) Why should you get someone’s consent before posting </a:t>
            </a:r>
          </a:p>
          <a:p>
            <a:r>
              <a:rPr lang="en-US" b="1" dirty="0"/>
              <a:t> </a:t>
            </a:r>
            <a:r>
              <a:rPr lang="en-US" b="1" dirty="0" smtClean="0"/>
              <a:t>     or reposting their personal information?</a:t>
            </a:r>
          </a:p>
          <a:p>
            <a:endParaRPr lang="en-US" b="1" dirty="0" smtClean="0"/>
          </a:p>
        </p:txBody>
      </p:sp>
      <p:grpSp>
        <p:nvGrpSpPr>
          <p:cNvPr id="18" name="群組 17"/>
          <p:cNvGrpSpPr/>
          <p:nvPr/>
        </p:nvGrpSpPr>
        <p:grpSpPr>
          <a:xfrm>
            <a:off x="9163081" y="4585451"/>
            <a:ext cx="2938384" cy="1883016"/>
            <a:chOff x="9694116" y="3750314"/>
            <a:chExt cx="2517898" cy="1439463"/>
          </a:xfrm>
        </p:grpSpPr>
        <p:sp>
          <p:nvSpPr>
            <p:cNvPr id="19" name="雲朵形圖說文字 18"/>
            <p:cNvSpPr/>
            <p:nvPr/>
          </p:nvSpPr>
          <p:spPr>
            <a:xfrm>
              <a:off x="9694116" y="3750314"/>
              <a:ext cx="2517898" cy="1439463"/>
            </a:xfrm>
            <a:prstGeom prst="cloudCallout">
              <a:avLst>
                <a:gd name="adj1" fmla="val -44630"/>
                <a:gd name="adj2" fmla="val 59644"/>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p:cNvSpPr/>
            <p:nvPr/>
          </p:nvSpPr>
          <p:spPr>
            <a:xfrm>
              <a:off x="9938824" y="3964197"/>
              <a:ext cx="2028481" cy="1011697"/>
            </a:xfrm>
            <a:prstGeom prst="rect">
              <a:avLst/>
            </a:prstGeom>
          </p:spPr>
          <p:txBody>
            <a:bodyPr wrap="square">
              <a:spAutoFit/>
            </a:bodyPr>
            <a:lstStyle/>
            <a:p>
              <a:pPr algn="ctr"/>
              <a:r>
                <a:rPr lang="en-US" sz="1600" b="1" dirty="0" smtClean="0"/>
                <a:t>Some people believe that committing a crime online is not as serious as in the real world. </a:t>
              </a:r>
            </a:p>
            <a:p>
              <a:pPr algn="ctr"/>
              <a:r>
                <a:rPr lang="en-US" sz="1600" b="1" dirty="0" smtClean="0"/>
                <a:t>Is that true?</a:t>
              </a:r>
              <a:endParaRPr lang="en-US" sz="1600" b="1" dirty="0"/>
            </a:p>
          </p:txBody>
        </p:sp>
      </p:grpSp>
    </p:spTree>
    <p:extLst>
      <p:ext uri="{BB962C8B-B14F-4D97-AF65-F5344CB8AC3E}">
        <p14:creationId xmlns:p14="http://schemas.microsoft.com/office/powerpoint/2010/main" val="2209326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2201</TotalTime>
  <Words>2366</Words>
  <Application>Microsoft Office PowerPoint</Application>
  <PresentationFormat>Widescreen</PresentationFormat>
  <Paragraphs>366</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新細明體</vt:lpstr>
      <vt:lpstr>Albertus Medium</vt:lpstr>
      <vt:lpstr>Arial</vt:lpstr>
      <vt:lpstr>Arial Black</vt:lpstr>
      <vt:lpstr>Calibri</vt:lpstr>
      <vt:lpstr>Calibri Light</vt:lpstr>
      <vt:lpstr>Wingdings</vt:lpstr>
      <vt:lpstr>Office 佈景主題</vt:lpstr>
      <vt:lpstr>Be a Responsible Online Citizen  </vt:lpstr>
      <vt:lpstr>PowerPoint Presentation</vt:lpstr>
      <vt:lpstr>PowerPoint Presentation</vt:lpstr>
      <vt:lpstr>What is cyber-bullying?</vt:lpstr>
      <vt:lpstr>What is doxxing? </vt:lpstr>
      <vt:lpstr>What is doxxing? </vt:lpstr>
      <vt:lpstr>Doxxing offences</vt:lpstr>
      <vt:lpstr>Doxxing offences</vt:lpstr>
      <vt:lpstr>Doxxing offences</vt:lpstr>
      <vt:lpstr>Doxxing offences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Law-abidingness</dc:title>
  <dc:creator>NG Cheuk-kiu</dc:creator>
  <cp:lastModifiedBy>NG Cheuk-kiu</cp:lastModifiedBy>
  <cp:revision>159</cp:revision>
  <cp:lastPrinted>2022-12-13T10:20:03Z</cp:lastPrinted>
  <dcterms:created xsi:type="dcterms:W3CDTF">2022-12-02T10:32:56Z</dcterms:created>
  <dcterms:modified xsi:type="dcterms:W3CDTF">2022-12-15T03:47:03Z</dcterms:modified>
</cp:coreProperties>
</file>