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60" r:id="rId4"/>
    <p:sldId id="281" r:id="rId5"/>
    <p:sldId id="265" r:id="rId6"/>
    <p:sldId id="285" r:id="rId7"/>
    <p:sldId id="284" r:id="rId8"/>
    <p:sldId id="283" r:id="rId9"/>
    <p:sldId id="272" r:id="rId10"/>
    <p:sldId id="280" r:id="rId11"/>
  </p:sldIdLst>
  <p:sldSz cx="18288000" cy="10287000"/>
  <p:notesSz cx="6797675" cy="9926638"/>
  <p:embeddedFontLst>
    <p:embeddedFont>
      <p:font typeface="Rubik" panose="020B0604020202020204" charset="-79"/>
      <p:bold r:id="rId13"/>
      <p:boldItalic r:id="rId14"/>
    </p:embeddedFon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Itim" panose="020B0604020202020204" charset="-34"/>
      <p:regular r:id="rId19"/>
    </p:embeddedFont>
    <p:embeddedFont>
      <p:font typeface="新細明體" panose="02020500000000000000" pitchFamily="18" charset="-12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98" autoAdjust="0"/>
  </p:normalViewPr>
  <p:slideViewPr>
    <p:cSldViewPr snapToGrid="0">
      <p:cViewPr varScale="1">
        <p:scale>
          <a:sx n="65" d="100"/>
          <a:sy n="65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More videos on “Safe Cycling: Rules</a:t>
            </a:r>
            <a:r>
              <a:rPr lang="en-US" baseline="0" dirty="0" smtClean="0"/>
              <a:t> and tips” </a:t>
            </a:r>
            <a:r>
              <a:rPr lang="en-US" dirty="0" smtClean="0"/>
              <a:t>are available here: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https://www.td.gov.hk/en/road_safety/safe_cycling_rule_and_tips/index.html </a:t>
            </a:r>
            <a:endParaRPr dirty="0"/>
          </a:p>
        </p:txBody>
      </p:sp>
      <p:sp>
        <p:nvSpPr>
          <p:cNvPr id="620" name="Google Shape;62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3192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1925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6" name="Google Shape;3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7418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6" name="Google Shape;3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8581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7" name="Google Shape;49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d.gov.hk/filemanager/en/content_4554/ge023eng.mp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td.gov.hk/filemanager/en/content_182/rs_bulletin_51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d.gov.hk/filemanager/en/content_4554/ge023eng.mp4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d.gov.hk/filemanager/en/content_4554/ge023eng.mp4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www.td.gov.hk/filemanager/en/content_182/rs_bulletin_51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82C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1066612" y="2191599"/>
            <a:ext cx="14270370" cy="1440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i="0" u="none" strike="noStrike" cap="none" dirty="0" smtClean="0">
                <a:solidFill>
                  <a:schemeClr val="bg1"/>
                </a:solidFill>
                <a:latin typeface="Itim" panose="02020500000000000000" charset="-34"/>
                <a:ea typeface="Rubik"/>
                <a:cs typeface="Itim" panose="02020500000000000000" charset="-34"/>
                <a:sym typeface="Rubik"/>
              </a:rPr>
              <a:t>Be a </a:t>
            </a:r>
            <a:r>
              <a:rPr lang="en-US" sz="8000" b="1" i="0" u="none" strike="noStrike" cap="none" dirty="0" smtClean="0">
                <a:solidFill>
                  <a:schemeClr val="bg1"/>
                </a:solidFill>
                <a:latin typeface="Itim" panose="02020500000000000000" charset="-34"/>
                <a:ea typeface="Rubik"/>
                <a:cs typeface="Itim" panose="02020500000000000000" charset="-34"/>
                <a:sym typeface="Rubik"/>
              </a:rPr>
              <a:t>Responsible</a:t>
            </a:r>
            <a:r>
              <a:rPr lang="en-US" sz="9000" b="1" i="0" u="none" strike="noStrike" cap="none" dirty="0" smtClean="0">
                <a:solidFill>
                  <a:schemeClr val="bg1"/>
                </a:solidFill>
                <a:latin typeface="Itim" panose="02020500000000000000" charset="-34"/>
                <a:ea typeface="Rubik"/>
                <a:cs typeface="Itim" panose="02020500000000000000" charset="-34"/>
                <a:sym typeface="Rubik"/>
              </a:rPr>
              <a:t> Road User</a:t>
            </a:r>
            <a:endParaRPr sz="9000" dirty="0">
              <a:solidFill>
                <a:schemeClr val="bg1"/>
              </a:solidFill>
              <a:latin typeface="Itim" panose="02020500000000000000" charset="-34"/>
              <a:cs typeface="Itim" panose="02020500000000000000" charset="-34"/>
            </a:endParaRPr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F5138C4F-5ED7-4B74-B0C6-2DF6DC04F194}"/>
              </a:ext>
            </a:extLst>
          </p:cNvPr>
          <p:cNvSpPr txBox="1">
            <a:spLocks/>
          </p:cNvSpPr>
          <p:nvPr/>
        </p:nvSpPr>
        <p:spPr>
          <a:xfrm>
            <a:off x="1842033" y="7018608"/>
            <a:ext cx="7540776" cy="2208239"/>
          </a:xfrm>
          <a:prstGeom prst="rect">
            <a:avLst/>
          </a:prstGeom>
        </p:spPr>
        <p:txBody>
          <a:bodyPr rtlCol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3200" b="1" smtClean="0">
                <a:solidFill>
                  <a:schemeClr val="bg1"/>
                </a:solidFill>
              </a:rPr>
              <a:t>2023</a:t>
            </a:r>
            <a:endParaRPr lang="en-US" altLang="zh-TW" sz="3200" b="1" dirty="0" smtClean="0">
              <a:solidFill>
                <a:schemeClr val="bg1"/>
              </a:solidFill>
            </a:endParaRPr>
          </a:p>
          <a:p>
            <a:r>
              <a:rPr lang="en-US" altLang="zh-TW" sz="3200" b="1" dirty="0" smtClean="0">
                <a:solidFill>
                  <a:schemeClr val="bg1"/>
                </a:solidFill>
              </a:rPr>
              <a:t>English Language Education Section</a:t>
            </a:r>
          </a:p>
          <a:p>
            <a:r>
              <a:rPr lang="en-US" altLang="zh-TW" sz="3200" b="1" dirty="0" smtClean="0">
                <a:solidFill>
                  <a:schemeClr val="bg1"/>
                </a:solidFill>
              </a:rPr>
              <a:t>Curriculum Development Institute</a:t>
            </a:r>
          </a:p>
          <a:p>
            <a:r>
              <a:rPr lang="en-US" altLang="zh-TW" sz="3200" b="1" dirty="0" smtClean="0">
                <a:solidFill>
                  <a:schemeClr val="bg1"/>
                </a:solidFill>
              </a:rPr>
              <a:t>Education Bureau</a:t>
            </a:r>
            <a:endParaRPr lang="en-US" altLang="zh-TW" sz="3200" b="1" dirty="0">
              <a:solidFill>
                <a:schemeClr val="bg1"/>
              </a:solidFill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FC6C46AB-B0DE-4C1F-B9EC-076711F13470}"/>
              </a:ext>
            </a:extLst>
          </p:cNvPr>
          <p:cNvSpPr txBox="1">
            <a:spLocks/>
          </p:cNvSpPr>
          <p:nvPr/>
        </p:nvSpPr>
        <p:spPr>
          <a:xfrm>
            <a:off x="1219012" y="3840473"/>
            <a:ext cx="11598443" cy="642091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42900" marR="0" lvl="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–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–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»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None/>
            </a:pPr>
            <a:r>
              <a:rPr lang="en-US" altLang="zh-HK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Learning and Teaching Resources for </a:t>
            </a:r>
            <a:r>
              <a:rPr lang="en-US" altLang="zh-HK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KS1/KS2</a:t>
            </a:r>
            <a:endParaRPr lang="zh-HK" altLang="en-US" sz="3600" b="1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8DF"/>
        </a:solidFill>
        <a:effectLst/>
      </p:bgPr>
    </p:bg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37"/>
          <p:cNvSpPr txBox="1"/>
          <p:nvPr/>
        </p:nvSpPr>
        <p:spPr>
          <a:xfrm>
            <a:off x="540465" y="1098550"/>
            <a:ext cx="17207071" cy="1600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9" b="0" i="0" u="none" strike="noStrike" cap="none" dirty="0" smtClean="0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Acknowledgements</a:t>
            </a:r>
            <a:endParaRPr dirty="0"/>
          </a:p>
        </p:txBody>
      </p:sp>
      <p:grpSp>
        <p:nvGrpSpPr>
          <p:cNvPr id="624" name="Google Shape;624;p37"/>
          <p:cNvGrpSpPr/>
          <p:nvPr/>
        </p:nvGrpSpPr>
        <p:grpSpPr>
          <a:xfrm>
            <a:off x="2756365" y="3244309"/>
            <a:ext cx="13706237" cy="6077491"/>
            <a:chOff x="0" y="-28575"/>
            <a:chExt cx="2804218" cy="1374529"/>
          </a:xfrm>
        </p:grpSpPr>
        <p:sp>
          <p:nvSpPr>
            <p:cNvPr id="625" name="Google Shape;625;p37"/>
            <p:cNvSpPr/>
            <p:nvPr/>
          </p:nvSpPr>
          <p:spPr>
            <a:xfrm>
              <a:off x="0" y="0"/>
              <a:ext cx="2804218" cy="1345954"/>
            </a:xfrm>
            <a:custGeom>
              <a:avLst/>
              <a:gdLst/>
              <a:ahLst/>
              <a:cxnLst/>
              <a:rect l="l" t="t" r="r" b="b"/>
              <a:pathLst>
                <a:path w="2804218" h="1345954" extrusionOk="0">
                  <a:moveTo>
                    <a:pt x="37084" y="0"/>
                  </a:moveTo>
                  <a:lnTo>
                    <a:pt x="2767135" y="0"/>
                  </a:lnTo>
                  <a:cubicBezTo>
                    <a:pt x="2776970" y="0"/>
                    <a:pt x="2786402" y="3907"/>
                    <a:pt x="2793357" y="10862"/>
                  </a:cubicBezTo>
                  <a:cubicBezTo>
                    <a:pt x="2800311" y="17816"/>
                    <a:pt x="2804218" y="27248"/>
                    <a:pt x="2804218" y="37084"/>
                  </a:cubicBezTo>
                  <a:lnTo>
                    <a:pt x="2804218" y="1308870"/>
                  </a:lnTo>
                  <a:cubicBezTo>
                    <a:pt x="2804218" y="1329351"/>
                    <a:pt x="2787615" y="1345954"/>
                    <a:pt x="2767135" y="1345954"/>
                  </a:cubicBezTo>
                  <a:lnTo>
                    <a:pt x="37084" y="1345954"/>
                  </a:lnTo>
                  <a:cubicBezTo>
                    <a:pt x="27248" y="1345954"/>
                    <a:pt x="17816" y="1342047"/>
                    <a:pt x="10862" y="1335092"/>
                  </a:cubicBezTo>
                  <a:cubicBezTo>
                    <a:pt x="3907" y="1328138"/>
                    <a:pt x="0" y="1318705"/>
                    <a:pt x="0" y="1308870"/>
                  </a:cubicBezTo>
                  <a:lnTo>
                    <a:pt x="0" y="37084"/>
                  </a:lnTo>
                  <a:cubicBezTo>
                    <a:pt x="0" y="27248"/>
                    <a:pt x="3907" y="17816"/>
                    <a:pt x="10862" y="10862"/>
                  </a:cubicBezTo>
                  <a:cubicBezTo>
                    <a:pt x="17816" y="3907"/>
                    <a:pt x="27248" y="0"/>
                    <a:pt x="37084" y="0"/>
                  </a:cubicBezTo>
                  <a:close/>
                </a:path>
              </a:pathLst>
            </a:custGeom>
            <a:solidFill>
              <a:srgbClr val="3482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18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8" name="Google Shape;628;p37"/>
          <p:cNvGrpSpPr/>
          <p:nvPr/>
        </p:nvGrpSpPr>
        <p:grpSpPr>
          <a:xfrm>
            <a:off x="3159604" y="3904975"/>
            <a:ext cx="13109095" cy="2526403"/>
            <a:chOff x="-34444" y="128394"/>
            <a:chExt cx="15994688" cy="3368538"/>
          </a:xfrm>
        </p:grpSpPr>
        <p:sp>
          <p:nvSpPr>
            <p:cNvPr id="629" name="Google Shape;629;p37"/>
            <p:cNvSpPr txBox="1"/>
            <p:nvPr/>
          </p:nvSpPr>
          <p:spPr>
            <a:xfrm>
              <a:off x="-34444" y="128394"/>
              <a:ext cx="15994688" cy="9845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smtClean="0">
                  <a:solidFill>
                    <a:srgbClr val="D8F67F"/>
                  </a:solidFill>
                  <a:latin typeface="Rubik"/>
                  <a:ea typeface="Rubik"/>
                  <a:cs typeface="Rubik"/>
                  <a:sym typeface="Rubik"/>
                </a:rPr>
                <a:t>Information and images / pictures in this set of materials are taken from the website of the Transport Department:</a:t>
              </a:r>
              <a:endParaRPr sz="1600" dirty="0"/>
            </a:p>
          </p:txBody>
        </p:sp>
        <p:sp>
          <p:nvSpPr>
            <p:cNvPr id="630" name="Google Shape;630;p37"/>
            <p:cNvSpPr txBox="1"/>
            <p:nvPr/>
          </p:nvSpPr>
          <p:spPr>
            <a:xfrm>
              <a:off x="20339" y="1330185"/>
              <a:ext cx="15939905" cy="21667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342900" lvl="1" indent="-342900">
                <a:lnSpc>
                  <a:spcPct val="240070"/>
                </a:lnSpc>
                <a:buFont typeface="Wingdings" panose="05000000000000000000" pitchFamily="2" charset="2"/>
                <a:buChar char="Ø"/>
              </a:pPr>
              <a:r>
                <a:rPr lang="en-US" sz="2200" dirty="0" smtClean="0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The video “Enjoy Cycling  Safety First” </a:t>
              </a:r>
              <a:r>
                <a:rPr lang="en-US" sz="2200" dirty="0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  <a:hlinkClick r:id="rId3"/>
                </a:rPr>
                <a:t>https://</a:t>
              </a:r>
              <a:r>
                <a:rPr lang="en-US" sz="2200" dirty="0" smtClean="0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  <a:hlinkClick r:id="rId3"/>
                </a:rPr>
                <a:t>www.td.gov.hk/filemanager/en/content_4554/ge023eng.mp4</a:t>
              </a:r>
              <a:r>
                <a:rPr lang="en-US" sz="2200" dirty="0" smtClean="0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  </a:t>
              </a:r>
              <a:endParaRPr lang="en-US" sz="2200" dirty="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sp>
        <p:nvSpPr>
          <p:cNvPr id="17" name="Google Shape;630;p37"/>
          <p:cNvSpPr txBox="1"/>
          <p:nvPr/>
        </p:nvSpPr>
        <p:spPr>
          <a:xfrm>
            <a:off x="3204504" y="6532886"/>
            <a:ext cx="13064195" cy="1625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1" indent="-342900">
              <a:lnSpc>
                <a:spcPct val="24007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The </a:t>
            </a:r>
            <a:r>
              <a:rPr lang="en-US" sz="2200" dirty="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leaflet “Tips for Cycling Safety” </a:t>
            </a:r>
            <a:r>
              <a:rPr lang="en-US" sz="2200" dirty="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  <a:hlinkClick r:id="rId4"/>
              </a:rPr>
              <a:t>https://</a:t>
            </a:r>
            <a:r>
              <a:rPr lang="en-US" sz="2200" dirty="0" smtClean="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  <a:hlinkClick r:id="rId4"/>
              </a:rPr>
              <a:t>www.td.gov.hk/filemanager/en/content_182/rs_bulletin_51.pdf</a:t>
            </a:r>
            <a:r>
              <a:rPr lang="en-US" sz="2200" dirty="0" smtClean="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   </a:t>
            </a:r>
            <a:endParaRPr lang="en-US" sz="2200" dirty="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BD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4"/>
          <p:cNvGrpSpPr/>
          <p:nvPr/>
        </p:nvGrpSpPr>
        <p:grpSpPr>
          <a:xfrm>
            <a:off x="281161" y="2062886"/>
            <a:ext cx="6467267" cy="7680960"/>
            <a:chOff x="0" y="-28575"/>
            <a:chExt cx="1206316" cy="1540601"/>
          </a:xfrm>
        </p:grpSpPr>
        <p:sp>
          <p:nvSpPr>
            <p:cNvPr id="95" name="Google Shape;95;p14"/>
            <p:cNvSpPr/>
            <p:nvPr/>
          </p:nvSpPr>
          <p:spPr>
            <a:xfrm>
              <a:off x="0" y="0"/>
              <a:ext cx="1206316" cy="1512026"/>
            </a:xfrm>
            <a:custGeom>
              <a:avLst/>
              <a:gdLst/>
              <a:ahLst/>
              <a:cxnLst/>
              <a:rect l="l" t="t" r="r" b="b"/>
              <a:pathLst>
                <a:path w="1206316" h="1512026" extrusionOk="0">
                  <a:moveTo>
                    <a:pt x="59160" y="0"/>
                  </a:moveTo>
                  <a:lnTo>
                    <a:pt x="1147156" y="0"/>
                  </a:lnTo>
                  <a:cubicBezTo>
                    <a:pt x="1162846" y="0"/>
                    <a:pt x="1177894" y="6233"/>
                    <a:pt x="1188989" y="17328"/>
                  </a:cubicBezTo>
                  <a:cubicBezTo>
                    <a:pt x="1200083" y="28422"/>
                    <a:pt x="1206316" y="43470"/>
                    <a:pt x="1206316" y="59160"/>
                  </a:cubicBezTo>
                  <a:lnTo>
                    <a:pt x="1206316" y="1452866"/>
                  </a:lnTo>
                  <a:cubicBezTo>
                    <a:pt x="1206316" y="1468556"/>
                    <a:pt x="1200083" y="1483604"/>
                    <a:pt x="1188989" y="1494698"/>
                  </a:cubicBezTo>
                  <a:cubicBezTo>
                    <a:pt x="1177894" y="1505793"/>
                    <a:pt x="1162846" y="1512026"/>
                    <a:pt x="1147156" y="1512026"/>
                  </a:cubicBezTo>
                  <a:lnTo>
                    <a:pt x="59160" y="1512026"/>
                  </a:lnTo>
                  <a:cubicBezTo>
                    <a:pt x="43470" y="1512026"/>
                    <a:pt x="28422" y="1505793"/>
                    <a:pt x="17328" y="1494698"/>
                  </a:cubicBezTo>
                  <a:cubicBezTo>
                    <a:pt x="6233" y="1483604"/>
                    <a:pt x="0" y="1468556"/>
                    <a:pt x="0" y="1452866"/>
                  </a:cubicBezTo>
                  <a:lnTo>
                    <a:pt x="0" y="59160"/>
                  </a:lnTo>
                  <a:cubicBezTo>
                    <a:pt x="0" y="43470"/>
                    <a:pt x="6233" y="28422"/>
                    <a:pt x="17328" y="17328"/>
                  </a:cubicBezTo>
                  <a:cubicBezTo>
                    <a:pt x="28422" y="6233"/>
                    <a:pt x="43470" y="0"/>
                    <a:pt x="59160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18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14"/>
          <p:cNvGrpSpPr/>
          <p:nvPr/>
        </p:nvGrpSpPr>
        <p:grpSpPr>
          <a:xfrm>
            <a:off x="7052839" y="1945321"/>
            <a:ext cx="5614924" cy="7798525"/>
            <a:chOff x="0" y="-28575"/>
            <a:chExt cx="1206316" cy="1540601"/>
          </a:xfrm>
        </p:grpSpPr>
        <p:sp>
          <p:nvSpPr>
            <p:cNvPr id="98" name="Google Shape;98;p14"/>
            <p:cNvSpPr/>
            <p:nvPr/>
          </p:nvSpPr>
          <p:spPr>
            <a:xfrm>
              <a:off x="0" y="0"/>
              <a:ext cx="1206316" cy="1512026"/>
            </a:xfrm>
            <a:custGeom>
              <a:avLst/>
              <a:gdLst/>
              <a:ahLst/>
              <a:cxnLst/>
              <a:rect l="l" t="t" r="r" b="b"/>
              <a:pathLst>
                <a:path w="1206316" h="1512026" extrusionOk="0">
                  <a:moveTo>
                    <a:pt x="59160" y="0"/>
                  </a:moveTo>
                  <a:lnTo>
                    <a:pt x="1147156" y="0"/>
                  </a:lnTo>
                  <a:cubicBezTo>
                    <a:pt x="1162846" y="0"/>
                    <a:pt x="1177894" y="6233"/>
                    <a:pt x="1188989" y="17328"/>
                  </a:cubicBezTo>
                  <a:cubicBezTo>
                    <a:pt x="1200083" y="28422"/>
                    <a:pt x="1206316" y="43470"/>
                    <a:pt x="1206316" y="59160"/>
                  </a:cubicBezTo>
                  <a:lnTo>
                    <a:pt x="1206316" y="1452866"/>
                  </a:lnTo>
                  <a:cubicBezTo>
                    <a:pt x="1206316" y="1468556"/>
                    <a:pt x="1200083" y="1483604"/>
                    <a:pt x="1188989" y="1494698"/>
                  </a:cubicBezTo>
                  <a:cubicBezTo>
                    <a:pt x="1177894" y="1505793"/>
                    <a:pt x="1162846" y="1512026"/>
                    <a:pt x="1147156" y="1512026"/>
                  </a:cubicBezTo>
                  <a:lnTo>
                    <a:pt x="59160" y="1512026"/>
                  </a:lnTo>
                  <a:cubicBezTo>
                    <a:pt x="43470" y="1512026"/>
                    <a:pt x="28422" y="1505793"/>
                    <a:pt x="17328" y="1494698"/>
                  </a:cubicBezTo>
                  <a:cubicBezTo>
                    <a:pt x="6233" y="1483604"/>
                    <a:pt x="0" y="1468556"/>
                    <a:pt x="0" y="1452866"/>
                  </a:cubicBezTo>
                  <a:lnTo>
                    <a:pt x="0" y="59160"/>
                  </a:lnTo>
                  <a:cubicBezTo>
                    <a:pt x="0" y="43470"/>
                    <a:pt x="6233" y="28422"/>
                    <a:pt x="17328" y="17328"/>
                  </a:cubicBezTo>
                  <a:cubicBezTo>
                    <a:pt x="28422" y="6233"/>
                    <a:pt x="43470" y="0"/>
                    <a:pt x="5916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18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14"/>
          <p:cNvSpPr txBox="1"/>
          <p:nvPr/>
        </p:nvSpPr>
        <p:spPr>
          <a:xfrm>
            <a:off x="1635430" y="2343394"/>
            <a:ext cx="3623544" cy="44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4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Learning Activities</a:t>
            </a:r>
            <a:endParaRPr sz="2800" dirty="0"/>
          </a:p>
        </p:txBody>
      </p:sp>
      <p:sp>
        <p:nvSpPr>
          <p:cNvPr id="107" name="Google Shape;107;p14"/>
          <p:cNvSpPr txBox="1"/>
          <p:nvPr/>
        </p:nvSpPr>
        <p:spPr>
          <a:xfrm>
            <a:off x="7909622" y="2203652"/>
            <a:ext cx="3901358" cy="44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4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Learning Objectives</a:t>
            </a:r>
            <a:endParaRPr sz="1600" dirty="0"/>
          </a:p>
        </p:txBody>
      </p:sp>
      <p:sp>
        <p:nvSpPr>
          <p:cNvPr id="109" name="Google Shape;109;p14"/>
          <p:cNvSpPr txBox="1"/>
          <p:nvPr/>
        </p:nvSpPr>
        <p:spPr>
          <a:xfrm>
            <a:off x="557557" y="3377708"/>
            <a:ext cx="5779291" cy="451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Rubik"/>
                <a:cs typeface="Rubik"/>
                <a:sym typeface="Rubik"/>
              </a:rPr>
              <a:t>Activity 1: Watch a video about safe cycling “Enjoy Cycling  Safety First”</a:t>
            </a:r>
          </a:p>
          <a:p>
            <a:pPr lvl="0">
              <a:lnSpc>
                <a:spcPts val="3200"/>
              </a:lnSpc>
            </a:pPr>
            <a:endParaRPr lang="en-US" sz="2800" dirty="0">
              <a:solidFill>
                <a:srgbClr val="FFFFFF"/>
              </a:solidFill>
              <a:latin typeface="Rubik"/>
              <a:cs typeface="Rubik"/>
              <a:sym typeface="Rubik"/>
            </a:endParaRPr>
          </a:p>
          <a:p>
            <a:pPr lvl="0">
              <a:lnSpc>
                <a:spcPts val="3200"/>
              </a:lnSpc>
            </a:pPr>
            <a:endParaRPr lang="en-US" sz="2800" dirty="0" smtClean="0">
              <a:solidFill>
                <a:srgbClr val="FFFFFF"/>
              </a:solidFill>
              <a:latin typeface="Rubik"/>
              <a:cs typeface="Rubik"/>
              <a:sym typeface="Rubik"/>
            </a:endParaRPr>
          </a:p>
          <a:p>
            <a:pPr marL="342900" lvl="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Rubik"/>
                <a:cs typeface="Rubik"/>
                <a:sym typeface="Rubik"/>
              </a:rPr>
              <a:t>Activity 2: Conduct a role play about being a responsible road user</a:t>
            </a:r>
          </a:p>
          <a:p>
            <a:pPr marL="342900" lvl="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FFFFFF"/>
              </a:solidFill>
              <a:latin typeface="Rubik"/>
              <a:cs typeface="Rubik"/>
              <a:sym typeface="Rubik"/>
            </a:endParaRPr>
          </a:p>
          <a:p>
            <a:pPr marL="342900" lvl="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FFFFFF"/>
              </a:solidFill>
              <a:latin typeface="Rubik"/>
              <a:cs typeface="Rubik"/>
              <a:sym typeface="Rubik"/>
            </a:endParaRPr>
          </a:p>
          <a:p>
            <a:pPr marL="342900" lvl="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Rubik"/>
                <a:cs typeface="Rubik"/>
                <a:sym typeface="Rubik"/>
              </a:rPr>
              <a:t>Activity 3: </a:t>
            </a:r>
            <a:r>
              <a:rPr lang="en-US" altLang="zh-HK" sz="2800" dirty="0" smtClean="0">
                <a:solidFill>
                  <a:srgbClr val="FFFFFF"/>
                </a:solidFill>
                <a:latin typeface="Rubik"/>
                <a:cs typeface="Rubik"/>
                <a:sym typeface="Rubik"/>
              </a:rPr>
              <a:t>Group discussion</a:t>
            </a:r>
            <a:endParaRPr sz="2800" dirty="0"/>
          </a:p>
        </p:txBody>
      </p:sp>
      <p:grpSp>
        <p:nvGrpSpPr>
          <p:cNvPr id="2" name="群組 1"/>
          <p:cNvGrpSpPr/>
          <p:nvPr/>
        </p:nvGrpSpPr>
        <p:grpSpPr>
          <a:xfrm>
            <a:off x="12975378" y="5032102"/>
            <a:ext cx="4826088" cy="4728754"/>
            <a:chOff x="12846468" y="5029200"/>
            <a:chExt cx="4826088" cy="4728754"/>
          </a:xfrm>
        </p:grpSpPr>
        <p:sp>
          <p:nvSpPr>
            <p:cNvPr id="101" name="Google Shape;101;p14"/>
            <p:cNvSpPr/>
            <p:nvPr/>
          </p:nvSpPr>
          <p:spPr>
            <a:xfrm>
              <a:off x="12846468" y="5029200"/>
              <a:ext cx="4826088" cy="4728754"/>
            </a:xfrm>
            <a:custGeom>
              <a:avLst/>
              <a:gdLst/>
              <a:ahLst/>
              <a:cxnLst/>
              <a:rect l="l" t="t" r="r" b="b"/>
              <a:pathLst>
                <a:path w="1206316" h="1512026" extrusionOk="0">
                  <a:moveTo>
                    <a:pt x="59160" y="0"/>
                  </a:moveTo>
                  <a:lnTo>
                    <a:pt x="1147156" y="0"/>
                  </a:lnTo>
                  <a:cubicBezTo>
                    <a:pt x="1162846" y="0"/>
                    <a:pt x="1177894" y="6233"/>
                    <a:pt x="1188989" y="17328"/>
                  </a:cubicBezTo>
                  <a:cubicBezTo>
                    <a:pt x="1200083" y="28422"/>
                    <a:pt x="1206316" y="43470"/>
                    <a:pt x="1206316" y="59160"/>
                  </a:cubicBezTo>
                  <a:lnTo>
                    <a:pt x="1206316" y="1452866"/>
                  </a:lnTo>
                  <a:cubicBezTo>
                    <a:pt x="1206316" y="1468556"/>
                    <a:pt x="1200083" y="1483604"/>
                    <a:pt x="1188989" y="1494698"/>
                  </a:cubicBezTo>
                  <a:cubicBezTo>
                    <a:pt x="1177894" y="1505793"/>
                    <a:pt x="1162846" y="1512026"/>
                    <a:pt x="1147156" y="1512026"/>
                  </a:cubicBezTo>
                  <a:lnTo>
                    <a:pt x="59160" y="1512026"/>
                  </a:lnTo>
                  <a:cubicBezTo>
                    <a:pt x="43470" y="1512026"/>
                    <a:pt x="28422" y="1505793"/>
                    <a:pt x="17328" y="1494698"/>
                  </a:cubicBezTo>
                  <a:cubicBezTo>
                    <a:pt x="6233" y="1483604"/>
                    <a:pt x="0" y="1468556"/>
                    <a:pt x="0" y="1452866"/>
                  </a:cubicBezTo>
                  <a:lnTo>
                    <a:pt x="0" y="59160"/>
                  </a:lnTo>
                  <a:cubicBezTo>
                    <a:pt x="0" y="43470"/>
                    <a:pt x="6233" y="28422"/>
                    <a:pt x="17328" y="17328"/>
                  </a:cubicBezTo>
                  <a:cubicBezTo>
                    <a:pt x="28422" y="6233"/>
                    <a:pt x="43470" y="0"/>
                    <a:pt x="5916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4"/>
            <p:cNvSpPr txBox="1"/>
            <p:nvPr/>
          </p:nvSpPr>
          <p:spPr>
            <a:xfrm>
              <a:off x="12889350" y="5283325"/>
              <a:ext cx="4365842" cy="512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4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 dirty="0" smtClean="0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Values and Attitudes</a:t>
              </a:r>
              <a:endParaRPr sz="1800" dirty="0"/>
            </a:p>
          </p:txBody>
        </p:sp>
        <p:sp>
          <p:nvSpPr>
            <p:cNvPr id="110" name="Google Shape;110;p14"/>
            <p:cNvSpPr txBox="1"/>
            <p:nvPr/>
          </p:nvSpPr>
          <p:spPr>
            <a:xfrm>
              <a:off x="13102061" y="5971697"/>
              <a:ext cx="4365842" cy="3274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40000"/>
                </a:lnSpc>
              </a:pPr>
              <a:r>
                <a:rPr lang="en-US" sz="2000" dirty="0" smtClean="0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Promote </a:t>
              </a:r>
              <a:r>
                <a:rPr lang="en-US" sz="2000" dirty="0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Values Education through nurturing in </a:t>
              </a:r>
              <a:r>
                <a:rPr lang="en-US" sz="2000" dirty="0" smtClean="0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students </a:t>
              </a:r>
              <a:r>
                <a:rPr lang="en-US" sz="2000" dirty="0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the </a:t>
              </a:r>
              <a:r>
                <a:rPr lang="en-US" sz="2000" dirty="0" smtClean="0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following priority </a:t>
              </a:r>
              <a:r>
                <a:rPr lang="en-US" sz="2000" dirty="0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values and attitudes</a:t>
              </a:r>
              <a:r>
                <a:rPr lang="en-US" sz="2000" dirty="0" smtClean="0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:</a:t>
              </a:r>
            </a:p>
            <a:p>
              <a:pPr marL="285750" lvl="0" indent="-285750">
                <a:lnSpc>
                  <a:spcPct val="140000"/>
                </a:lnSpc>
                <a:buFont typeface="Wingdings" panose="05000000000000000000" pitchFamily="2" charset="2"/>
                <a:buChar char="u"/>
              </a:pPr>
              <a:r>
                <a:rPr lang="en-US" altLang="zh-HK" sz="2400" dirty="0" smtClean="0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 Law-abidingness</a:t>
              </a:r>
              <a:endParaRPr lang="en-US" altLang="zh-HK" sz="2400" dirty="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marL="285750" lvl="0" indent="-285750">
                <a:lnSpc>
                  <a:spcPct val="140000"/>
                </a:lnSpc>
                <a:buFont typeface="Wingdings" panose="05000000000000000000" pitchFamily="2" charset="2"/>
                <a:buChar char="u"/>
              </a:pPr>
              <a:r>
                <a:rPr lang="en-US" sz="2400" dirty="0" smtClean="0">
                  <a:solidFill>
                    <a:srgbClr val="FFFFFF"/>
                  </a:solidFill>
                  <a:latin typeface="Rubik"/>
                  <a:ea typeface="Rubik"/>
                  <a:cs typeface="Rubik"/>
                </a:rPr>
                <a:t> Responsibility</a:t>
              </a:r>
            </a:p>
            <a:p>
              <a:pPr marL="285750" lvl="0" indent="-285750">
                <a:lnSpc>
                  <a:spcPct val="140000"/>
                </a:lnSpc>
                <a:buFont typeface="Wingdings" panose="05000000000000000000" pitchFamily="2" charset="2"/>
                <a:buChar char="u"/>
              </a:pPr>
              <a:r>
                <a:rPr lang="en-US" sz="2400" dirty="0" smtClean="0">
                  <a:solidFill>
                    <a:srgbClr val="FFFFFF"/>
                  </a:solidFill>
                  <a:latin typeface="Rubik"/>
                  <a:ea typeface="Rubik"/>
                  <a:cs typeface="Rubik"/>
                </a:rPr>
                <a:t> Respect for others</a:t>
              </a:r>
              <a:endParaRPr sz="2400" dirty="0">
                <a:solidFill>
                  <a:srgbClr val="FFFFFF"/>
                </a:solidFill>
                <a:latin typeface="Rubik"/>
                <a:ea typeface="Rubik"/>
                <a:cs typeface="Rubik"/>
              </a:endParaRPr>
            </a:p>
          </p:txBody>
        </p:sp>
      </p:grpSp>
      <p:sp>
        <p:nvSpPr>
          <p:cNvPr id="111" name="Google Shape;111;p14"/>
          <p:cNvSpPr txBox="1"/>
          <p:nvPr/>
        </p:nvSpPr>
        <p:spPr>
          <a:xfrm>
            <a:off x="7202738" y="2945333"/>
            <a:ext cx="5318330" cy="654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rtl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FFFFFF"/>
                </a:solidFill>
                <a:latin typeface="Rubik"/>
                <a:cs typeface="Rubik"/>
                <a:sym typeface="Rubik"/>
              </a:rPr>
              <a:t>Understand the safety rules for cycling by watching a video</a:t>
            </a:r>
          </a:p>
          <a:p>
            <a:pPr marL="285750" marR="0" lvl="0" indent="-285750" rtl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600" dirty="0" smtClean="0">
              <a:solidFill>
                <a:srgbClr val="FFFFFF"/>
              </a:solidFill>
              <a:latin typeface="Rubik"/>
              <a:cs typeface="Rubik"/>
              <a:sym typeface="Rubik"/>
            </a:endParaRPr>
          </a:p>
          <a:p>
            <a:pPr marL="285750" lvl="0" indent="-28575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FFFF"/>
                </a:solidFill>
                <a:latin typeface="Rubik"/>
                <a:cs typeface="Rubik"/>
                <a:sym typeface="Rubik"/>
              </a:rPr>
              <a:t>Learn the vocabulary and language items </a:t>
            </a:r>
            <a:r>
              <a:rPr lang="en-US" sz="2600" dirty="0" smtClean="0">
                <a:solidFill>
                  <a:srgbClr val="FFFFFF"/>
                </a:solidFill>
                <a:latin typeface="Rubik"/>
                <a:cs typeface="Rubik"/>
                <a:sym typeface="Rubik"/>
              </a:rPr>
              <a:t>related to </a:t>
            </a:r>
            <a:r>
              <a:rPr lang="en-US" sz="2600" dirty="0">
                <a:solidFill>
                  <a:srgbClr val="FFFFFF"/>
                </a:solidFill>
                <a:latin typeface="Rubik"/>
                <a:cs typeface="Rubik"/>
                <a:sym typeface="Rubik"/>
              </a:rPr>
              <a:t>road facilities and safety </a:t>
            </a:r>
            <a:r>
              <a:rPr lang="en-US" sz="2600" dirty="0" smtClean="0">
                <a:solidFill>
                  <a:srgbClr val="FFFFFF"/>
                </a:solidFill>
                <a:latin typeface="Rubik"/>
                <a:cs typeface="Rubik"/>
                <a:sym typeface="Rubik"/>
              </a:rPr>
              <a:t>rules</a:t>
            </a:r>
          </a:p>
          <a:p>
            <a:pPr marL="285750" lvl="0" indent="-285750">
              <a:lnSpc>
                <a:spcPts val="3000"/>
              </a:lnSpc>
              <a:buFont typeface="Wingdings" panose="05000000000000000000" pitchFamily="2" charset="2"/>
              <a:buChar char="Ø"/>
            </a:pPr>
            <a:endParaRPr lang="en-US" sz="2600" dirty="0" smtClean="0">
              <a:solidFill>
                <a:srgbClr val="FFFFFF"/>
              </a:solidFill>
              <a:latin typeface="Rubik"/>
              <a:cs typeface="Rubik"/>
              <a:sym typeface="Rubik"/>
            </a:endParaRPr>
          </a:p>
          <a:p>
            <a:pPr marL="285750" marR="0" lvl="0" indent="-285750" rtl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FFFFFF"/>
                </a:solidFill>
                <a:latin typeface="Rubik"/>
                <a:cs typeface="Rubik"/>
                <a:sym typeface="Rubik"/>
              </a:rPr>
              <a:t>Engage students in a role play to develop their speaking skills and problem solving skills</a:t>
            </a:r>
          </a:p>
          <a:p>
            <a:pPr marL="285750" marR="0" lvl="0" indent="-285750" rtl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600" dirty="0">
              <a:solidFill>
                <a:srgbClr val="FFFFFF"/>
              </a:solidFill>
              <a:latin typeface="Rubik"/>
              <a:cs typeface="Rubik"/>
              <a:sym typeface="Rubik"/>
            </a:endParaRPr>
          </a:p>
          <a:p>
            <a:pPr marL="285750" marR="0" lvl="0" indent="-285750" rtl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FFFFFF"/>
                </a:solidFill>
                <a:latin typeface="Rubik"/>
                <a:cs typeface="Rubik"/>
                <a:sym typeface="Rubik"/>
              </a:rPr>
              <a:t>Engage students in a group discussion to understand the importance of law-abidingness</a:t>
            </a:r>
          </a:p>
        </p:txBody>
      </p:sp>
      <p:sp>
        <p:nvSpPr>
          <p:cNvPr id="112" name="Google Shape;112;p14"/>
          <p:cNvSpPr txBox="1"/>
          <p:nvPr/>
        </p:nvSpPr>
        <p:spPr>
          <a:xfrm>
            <a:off x="0" y="308135"/>
            <a:ext cx="13139924" cy="1280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 dirty="0" smtClean="0">
                <a:solidFill>
                  <a:srgbClr val="3482CB"/>
                </a:solidFill>
                <a:latin typeface="Itim"/>
                <a:ea typeface="Itim"/>
                <a:cs typeface="Itim"/>
                <a:sym typeface="Itim"/>
              </a:rPr>
              <a:t>Learning Focuses</a:t>
            </a:r>
            <a:endParaRPr dirty="0"/>
          </a:p>
        </p:txBody>
      </p:sp>
      <p:grpSp>
        <p:nvGrpSpPr>
          <p:cNvPr id="19" name="群組 18"/>
          <p:cNvGrpSpPr/>
          <p:nvPr/>
        </p:nvGrpSpPr>
        <p:grpSpPr>
          <a:xfrm>
            <a:off x="12894441" y="1193779"/>
            <a:ext cx="5200246" cy="3709321"/>
            <a:chOff x="12846468" y="5029200"/>
            <a:chExt cx="4902456" cy="2639046"/>
          </a:xfrm>
        </p:grpSpPr>
        <p:sp>
          <p:nvSpPr>
            <p:cNvPr id="20" name="Google Shape;101;p14"/>
            <p:cNvSpPr/>
            <p:nvPr/>
          </p:nvSpPr>
          <p:spPr>
            <a:xfrm>
              <a:off x="12846468" y="5029200"/>
              <a:ext cx="4826088" cy="2639046"/>
            </a:xfrm>
            <a:custGeom>
              <a:avLst/>
              <a:gdLst/>
              <a:ahLst/>
              <a:cxnLst/>
              <a:rect l="l" t="t" r="r" b="b"/>
              <a:pathLst>
                <a:path w="1206316" h="1512026" extrusionOk="0">
                  <a:moveTo>
                    <a:pt x="59160" y="0"/>
                  </a:moveTo>
                  <a:lnTo>
                    <a:pt x="1147156" y="0"/>
                  </a:lnTo>
                  <a:cubicBezTo>
                    <a:pt x="1162846" y="0"/>
                    <a:pt x="1177894" y="6233"/>
                    <a:pt x="1188989" y="17328"/>
                  </a:cubicBezTo>
                  <a:cubicBezTo>
                    <a:pt x="1200083" y="28422"/>
                    <a:pt x="1206316" y="43470"/>
                    <a:pt x="1206316" y="59160"/>
                  </a:cubicBezTo>
                  <a:lnTo>
                    <a:pt x="1206316" y="1452866"/>
                  </a:lnTo>
                  <a:cubicBezTo>
                    <a:pt x="1206316" y="1468556"/>
                    <a:pt x="1200083" y="1483604"/>
                    <a:pt x="1188989" y="1494698"/>
                  </a:cubicBezTo>
                  <a:cubicBezTo>
                    <a:pt x="1177894" y="1505793"/>
                    <a:pt x="1162846" y="1512026"/>
                    <a:pt x="1147156" y="1512026"/>
                  </a:cubicBezTo>
                  <a:lnTo>
                    <a:pt x="59160" y="1512026"/>
                  </a:lnTo>
                  <a:cubicBezTo>
                    <a:pt x="43470" y="1512026"/>
                    <a:pt x="28422" y="1505793"/>
                    <a:pt x="17328" y="1494698"/>
                  </a:cubicBezTo>
                  <a:cubicBezTo>
                    <a:pt x="6233" y="1483604"/>
                    <a:pt x="0" y="1468556"/>
                    <a:pt x="0" y="1452866"/>
                  </a:cubicBezTo>
                  <a:lnTo>
                    <a:pt x="0" y="59160"/>
                  </a:lnTo>
                  <a:cubicBezTo>
                    <a:pt x="0" y="43470"/>
                    <a:pt x="6233" y="28422"/>
                    <a:pt x="17328" y="17328"/>
                  </a:cubicBezTo>
                  <a:cubicBezTo>
                    <a:pt x="28422" y="6233"/>
                    <a:pt x="43470" y="0"/>
                    <a:pt x="5916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8;p14"/>
            <p:cNvSpPr txBox="1"/>
            <p:nvPr/>
          </p:nvSpPr>
          <p:spPr>
            <a:xfrm>
              <a:off x="12963197" y="5108280"/>
              <a:ext cx="4365842" cy="416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4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 i="0" u="none" strike="noStrike" cap="none" dirty="0" smtClean="0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Suggested </a:t>
              </a:r>
              <a:r>
                <a:rPr lang="en-US" sz="2600" b="1" dirty="0" smtClean="0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Modules/Units</a:t>
              </a:r>
              <a:endParaRPr sz="2600" dirty="0"/>
            </a:p>
          </p:txBody>
        </p:sp>
        <p:sp>
          <p:nvSpPr>
            <p:cNvPr id="22" name="Google Shape;110;p14"/>
            <p:cNvSpPr txBox="1"/>
            <p:nvPr/>
          </p:nvSpPr>
          <p:spPr>
            <a:xfrm>
              <a:off x="12963197" y="5480867"/>
              <a:ext cx="4785727" cy="21021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/>
              <a:r>
                <a:rPr lang="en-US" sz="1800" dirty="0" smtClean="0">
                  <a:solidFill>
                    <a:srgbClr val="FFFFFF"/>
                  </a:solidFill>
                  <a:latin typeface="Rubik"/>
                  <a:ea typeface="Rubik"/>
                  <a:cs typeface="Rubik"/>
                </a:rPr>
                <a:t>The learning and teaching resources can be incorporated in the following modules/units:</a:t>
              </a:r>
            </a:p>
            <a:p>
              <a:pPr lvl="0"/>
              <a:endParaRPr lang="en-US" sz="1800" dirty="0" smtClean="0">
                <a:solidFill>
                  <a:srgbClr val="FFFFFF"/>
                </a:solidFill>
                <a:latin typeface="Rubik"/>
                <a:ea typeface="Rubik"/>
                <a:cs typeface="Rubik"/>
              </a:endParaRPr>
            </a:p>
            <a:p>
              <a:pPr lvl="0"/>
              <a:r>
                <a:rPr lang="en-US" sz="2400" dirty="0" smtClean="0">
                  <a:solidFill>
                    <a:srgbClr val="FFFFFF"/>
                  </a:solidFill>
                  <a:latin typeface="Rubik"/>
                  <a:ea typeface="Rubik"/>
                  <a:cs typeface="Rubik"/>
                </a:rPr>
                <a:t>KS1  Caring and Sharing </a:t>
              </a:r>
            </a:p>
            <a:p>
              <a:pPr lvl="0"/>
              <a:r>
                <a:rPr lang="en-US" sz="2400" dirty="0" smtClean="0">
                  <a:solidFill>
                    <a:srgbClr val="FFFFFF"/>
                  </a:solidFill>
                  <a:latin typeface="Rubik"/>
                  <a:ea typeface="Rubik"/>
                  <a:cs typeface="Rubik"/>
                </a:rPr>
                <a:t>          (I am a good citizen)</a:t>
              </a:r>
            </a:p>
            <a:p>
              <a:pPr lvl="0"/>
              <a:endParaRPr lang="en-US" sz="2400" dirty="0" smtClean="0">
                <a:solidFill>
                  <a:srgbClr val="FFFFFF"/>
                </a:solidFill>
                <a:latin typeface="Rubik"/>
                <a:ea typeface="Rubik"/>
                <a:cs typeface="Rubik"/>
              </a:endParaRPr>
            </a:p>
            <a:p>
              <a:pPr lvl="0"/>
              <a:r>
                <a:rPr lang="en-US" sz="2400" dirty="0" smtClean="0">
                  <a:solidFill>
                    <a:srgbClr val="FFFFFF"/>
                  </a:solidFill>
                  <a:latin typeface="Rubik"/>
                  <a:ea typeface="Rubik"/>
                  <a:cs typeface="Rubik"/>
                </a:rPr>
                <a:t>KS2  My </a:t>
              </a:r>
              <a:r>
                <a:rPr lang="en-US" sz="2400" dirty="0" err="1" smtClean="0">
                  <a:solidFill>
                    <a:srgbClr val="FFFFFF"/>
                  </a:solidFill>
                  <a:latin typeface="Rubik"/>
                  <a:ea typeface="Rubik"/>
                  <a:cs typeface="Rubik"/>
                </a:rPr>
                <a:t>Neighbourhood</a:t>
              </a:r>
              <a:endParaRPr lang="en-US" sz="2400" dirty="0" smtClean="0">
                <a:solidFill>
                  <a:srgbClr val="FFFFFF"/>
                </a:solidFill>
                <a:latin typeface="Rubik"/>
                <a:ea typeface="Rubik"/>
                <a:cs typeface="Rubik"/>
              </a:endParaRPr>
            </a:p>
            <a:p>
              <a:pPr lvl="0"/>
              <a:r>
                <a:rPr lang="en-US" sz="2400" dirty="0" smtClean="0">
                  <a:solidFill>
                    <a:srgbClr val="FFFFFF"/>
                  </a:solidFill>
                  <a:latin typeface="Rubik"/>
                  <a:ea typeface="Rubik"/>
                  <a:cs typeface="Rubik"/>
                </a:rPr>
                <a:t>           (Rules and </a:t>
              </a:r>
              <a:r>
                <a:rPr lang="en-US" sz="2400" dirty="0" err="1" smtClean="0">
                  <a:solidFill>
                    <a:srgbClr val="FFFFFF"/>
                  </a:solidFill>
                  <a:latin typeface="Rubik"/>
                  <a:ea typeface="Rubik"/>
                  <a:cs typeface="Rubik"/>
                </a:rPr>
                <a:t>behaviours</a:t>
              </a:r>
              <a:r>
                <a:rPr lang="en-US" sz="2400" dirty="0" smtClean="0">
                  <a:solidFill>
                    <a:srgbClr val="FFFFFF"/>
                  </a:solidFill>
                  <a:latin typeface="Rubik"/>
                  <a:ea typeface="Rubik"/>
                  <a:cs typeface="Rubik"/>
                </a:rPr>
                <a:t>)</a:t>
              </a:r>
              <a:endParaRPr sz="2400" dirty="0">
                <a:solidFill>
                  <a:srgbClr val="FFFFFF"/>
                </a:solidFill>
                <a:latin typeface="Rubik"/>
                <a:ea typeface="Rubik"/>
                <a:cs typeface="Rubik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82CB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68272" y="1730800"/>
            <a:ext cx="8220104" cy="72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7"/>
          <p:cNvSpPr txBox="1"/>
          <p:nvPr/>
        </p:nvSpPr>
        <p:spPr>
          <a:xfrm>
            <a:off x="9508707" y="1927259"/>
            <a:ext cx="7771062" cy="5416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D8F67F"/>
              </a:buClr>
              <a:buSzPts val="3999"/>
            </a:pPr>
            <a:r>
              <a:rPr lang="en-US" sz="3200" b="0" i="0" u="none" strike="noStrike" cap="none" dirty="0" smtClean="0">
                <a:solidFill>
                  <a:srgbClr val="D8F67F"/>
                </a:solidFill>
                <a:latin typeface="Itim"/>
                <a:ea typeface="Itim"/>
                <a:cs typeface="Itim"/>
                <a:sym typeface="Itim"/>
              </a:rPr>
              <a:t>Watch the video and write down the safety rules for cycling: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D8F67F"/>
              </a:buClr>
              <a:buSzPts val="3999"/>
            </a:pPr>
            <a:endParaRPr lang="en-US" sz="3200" dirty="0" smtClean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D8F67F"/>
              </a:buClr>
              <a:buSzPts val="3999"/>
            </a:pPr>
            <a:endParaRPr sz="3200" dirty="0"/>
          </a:p>
          <a:p>
            <a:pPr marL="457200" marR="0" lvl="0" indent="-482536" algn="l" rtl="0">
              <a:spcBef>
                <a:spcPts val="0"/>
              </a:spcBef>
              <a:spcAft>
                <a:spcPts val="0"/>
              </a:spcAft>
              <a:buClr>
                <a:srgbClr val="D8F67F"/>
              </a:buClr>
              <a:buSzPts val="3999"/>
              <a:buFont typeface="Itim"/>
              <a:buAutoNum type="arabicPeriod"/>
            </a:pPr>
            <a:r>
              <a:rPr lang="en-US" sz="2800" b="0" i="0" u="none" strike="noStrike" cap="none" dirty="0" smtClean="0">
                <a:solidFill>
                  <a:srgbClr val="D8F67F"/>
                </a:solidFill>
                <a:latin typeface="Itim"/>
                <a:ea typeface="Itim"/>
                <a:cs typeface="Itim"/>
                <a:sym typeface="Itim"/>
              </a:rPr>
              <a:t>Be aware of traffic and __________ signs.</a:t>
            </a:r>
          </a:p>
          <a:p>
            <a:pPr marL="457200" marR="0" lvl="0" indent="-482536" algn="l" rtl="0">
              <a:spcBef>
                <a:spcPts val="0"/>
              </a:spcBef>
              <a:spcAft>
                <a:spcPts val="0"/>
              </a:spcAft>
              <a:buClr>
                <a:srgbClr val="D8F67F"/>
              </a:buClr>
              <a:buSzPts val="3999"/>
              <a:buFont typeface="Itim"/>
              <a:buAutoNum type="arabicPeriod"/>
            </a:pPr>
            <a:endParaRPr lang="en-US" sz="2800" b="0" i="0" u="none" strike="noStrike" cap="none" dirty="0" smtClean="0">
              <a:solidFill>
                <a:srgbClr val="D8F67F"/>
              </a:solidFill>
              <a:latin typeface="Itim"/>
              <a:ea typeface="Itim"/>
              <a:cs typeface="Itim"/>
              <a:sym typeface="Itim"/>
            </a:endParaRPr>
          </a:p>
          <a:p>
            <a:pPr marL="457200" marR="0" lvl="0" indent="-482536" algn="l" rtl="0">
              <a:spcBef>
                <a:spcPts val="0"/>
              </a:spcBef>
              <a:spcAft>
                <a:spcPts val="0"/>
              </a:spcAft>
              <a:buClr>
                <a:srgbClr val="D8F67F"/>
              </a:buClr>
              <a:buSzPts val="3999"/>
              <a:buFont typeface="Itim"/>
              <a:buAutoNum type="arabicPeriod"/>
            </a:pPr>
            <a:r>
              <a:rPr lang="en-US" sz="2800" b="0" i="0" u="none" strike="noStrike" cap="none" dirty="0" smtClean="0">
                <a:solidFill>
                  <a:srgbClr val="D8F67F"/>
                </a:solidFill>
                <a:latin typeface="Itim"/>
                <a:ea typeface="Itim"/>
                <a:cs typeface="Itim"/>
                <a:sym typeface="Itim"/>
              </a:rPr>
              <a:t>Do not ride on ______________.</a:t>
            </a:r>
          </a:p>
          <a:p>
            <a:pPr marL="457200" marR="0" lvl="0" indent="-482536" algn="l" rtl="0">
              <a:spcBef>
                <a:spcPts val="0"/>
              </a:spcBef>
              <a:spcAft>
                <a:spcPts val="0"/>
              </a:spcAft>
              <a:buClr>
                <a:srgbClr val="D8F67F"/>
              </a:buClr>
              <a:buSzPts val="3999"/>
              <a:buFont typeface="Itim"/>
              <a:buAutoNum type="arabicPeriod"/>
            </a:pPr>
            <a:endParaRPr sz="2800" dirty="0"/>
          </a:p>
          <a:p>
            <a:pPr marL="457200" marR="0" lvl="0" indent="-482536" algn="l" rtl="0">
              <a:spcBef>
                <a:spcPts val="0"/>
              </a:spcBef>
              <a:spcAft>
                <a:spcPts val="0"/>
              </a:spcAft>
              <a:buClr>
                <a:srgbClr val="D8F67F"/>
              </a:buClr>
              <a:buSzPts val="3999"/>
              <a:buFont typeface="Itim"/>
              <a:buAutoNum type="arabicPeriod"/>
            </a:pPr>
            <a:r>
              <a:rPr lang="en-US" sz="2800" b="0" i="0" u="none" strike="noStrike" cap="none" dirty="0" smtClean="0">
                <a:solidFill>
                  <a:srgbClr val="D8F67F"/>
                </a:solidFill>
                <a:latin typeface="Itim"/>
                <a:ea typeface="Itim"/>
                <a:cs typeface="Itim"/>
                <a:sym typeface="Itim"/>
              </a:rPr>
              <a:t>Follow the __________. Dismount and push your bike across roads.</a:t>
            </a:r>
          </a:p>
          <a:p>
            <a:pPr marL="457200" marR="0" lvl="0" indent="-482536" algn="l" rtl="0">
              <a:spcBef>
                <a:spcPts val="0"/>
              </a:spcBef>
              <a:spcAft>
                <a:spcPts val="0"/>
              </a:spcAft>
              <a:buClr>
                <a:srgbClr val="D8F67F"/>
              </a:buClr>
              <a:buSzPts val="3999"/>
              <a:buFont typeface="Itim"/>
              <a:buAutoNum type="arabicPeriod"/>
            </a:pPr>
            <a:endParaRPr sz="2800" dirty="0"/>
          </a:p>
          <a:p>
            <a:pPr marL="457200" marR="0" lvl="0" indent="-482536" algn="l" rtl="0">
              <a:spcBef>
                <a:spcPts val="0"/>
              </a:spcBef>
              <a:spcAft>
                <a:spcPts val="0"/>
              </a:spcAft>
              <a:buClr>
                <a:srgbClr val="D8F67F"/>
              </a:buClr>
              <a:buSzPts val="3999"/>
              <a:buFont typeface="Itim"/>
              <a:buAutoNum type="arabicPeriod"/>
            </a:pPr>
            <a:r>
              <a:rPr lang="en-US" sz="2800" b="0" i="0" u="none" strike="noStrike" cap="none" dirty="0" smtClean="0">
                <a:solidFill>
                  <a:srgbClr val="D8F67F"/>
                </a:solidFill>
                <a:latin typeface="Itim"/>
                <a:ea typeface="Itim"/>
                <a:cs typeface="Itim"/>
                <a:sym typeface="Itim"/>
              </a:rPr>
              <a:t>Give way to other __________ __________.</a:t>
            </a:r>
            <a:endParaRPr sz="2800" dirty="0"/>
          </a:p>
        </p:txBody>
      </p:sp>
      <p:sp>
        <p:nvSpPr>
          <p:cNvPr id="169" name="Google Shape;169;p17"/>
          <p:cNvSpPr txBox="1"/>
          <p:nvPr/>
        </p:nvSpPr>
        <p:spPr>
          <a:xfrm>
            <a:off x="216255" y="217084"/>
            <a:ext cx="17928869" cy="86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04000"/>
              </a:lnSpc>
            </a:pPr>
            <a:r>
              <a:rPr lang="en-US" sz="5400" dirty="0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 </a:t>
            </a:r>
            <a:r>
              <a:rPr lang="en-US" sz="5400" dirty="0" smtClean="0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Activity 1: Watch a video “Enjoy Cycling  Safety First”</a:t>
            </a:r>
            <a:endParaRPr sz="54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56" y="1387250"/>
            <a:ext cx="6319899" cy="3565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9720" y="5334680"/>
            <a:ext cx="6165771" cy="34300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群組 1"/>
          <p:cNvGrpSpPr/>
          <p:nvPr/>
        </p:nvGrpSpPr>
        <p:grpSpPr>
          <a:xfrm>
            <a:off x="11830260" y="3736329"/>
            <a:ext cx="3676174" cy="3480575"/>
            <a:chOff x="11830260" y="3736329"/>
            <a:chExt cx="3676174" cy="3480575"/>
          </a:xfrm>
        </p:grpSpPr>
        <p:sp>
          <p:nvSpPr>
            <p:cNvPr id="7" name="文字方塊 6"/>
            <p:cNvSpPr txBox="1"/>
            <p:nvPr/>
          </p:nvSpPr>
          <p:spPr>
            <a:xfrm>
              <a:off x="13671819" y="3736329"/>
              <a:ext cx="1288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800" dirty="0" smtClean="0">
                  <a:solidFill>
                    <a:srgbClr val="FF0000"/>
                  </a:solidFill>
                  <a:latin typeface="Itim" panose="02020500000000000000" charset="-34"/>
                  <a:cs typeface="Itim" panose="02020500000000000000" charset="-34"/>
                </a:rPr>
                <a:t>traffic</a:t>
              </a:r>
              <a:endParaRPr lang="zh-HK" altLang="en-US" sz="2800" dirty="0">
                <a:solidFill>
                  <a:srgbClr val="FF0000"/>
                </a:solidFill>
                <a:latin typeface="Itim" panose="02020500000000000000" charset="-34"/>
                <a:cs typeface="Itim" panose="02020500000000000000" charset="-34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2426964" y="4619388"/>
              <a:ext cx="17027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800" dirty="0" smtClean="0">
                  <a:solidFill>
                    <a:srgbClr val="FF0000"/>
                  </a:solidFill>
                  <a:latin typeface="Itim" panose="02020500000000000000" charset="-34"/>
                  <a:cs typeface="Itim" panose="02020500000000000000" charset="-34"/>
                </a:rPr>
                <a:t>footpaths</a:t>
              </a:r>
              <a:endParaRPr lang="zh-HK" altLang="en-US" sz="2800" dirty="0">
                <a:solidFill>
                  <a:srgbClr val="FF0000"/>
                </a:solidFill>
                <a:latin typeface="Itim" panose="02020500000000000000" charset="-34"/>
                <a:cs typeface="Itim" panose="02020500000000000000" charset="-34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11830260" y="5458537"/>
              <a:ext cx="11934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2800" dirty="0" smtClean="0">
                  <a:solidFill>
                    <a:srgbClr val="FF0000"/>
                  </a:solidFill>
                  <a:latin typeface="Itim" panose="02020500000000000000" charset="-34"/>
                  <a:cs typeface="Itim" panose="02020500000000000000" charset="-34"/>
                </a:rPr>
                <a:t>signs</a:t>
              </a:r>
              <a:endParaRPr lang="zh-HK" altLang="en-US" sz="2800" dirty="0">
                <a:solidFill>
                  <a:srgbClr val="FF0000"/>
                </a:solidFill>
                <a:latin typeface="Itim" panose="02020500000000000000" charset="-34"/>
                <a:cs typeface="Itim" panose="02020500000000000000" charset="-34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13000321" y="6693684"/>
              <a:ext cx="1082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800" dirty="0" smtClean="0">
                  <a:solidFill>
                    <a:srgbClr val="FF0000"/>
                  </a:solidFill>
                  <a:latin typeface="Itim" panose="02020500000000000000" charset="-34"/>
                  <a:cs typeface="Itim" panose="02020500000000000000" charset="-34"/>
                </a:rPr>
                <a:t>road</a:t>
              </a:r>
              <a:endParaRPr lang="zh-HK" altLang="en-US" sz="2800" dirty="0">
                <a:solidFill>
                  <a:srgbClr val="FF0000"/>
                </a:solidFill>
                <a:latin typeface="Itim" panose="02020500000000000000" charset="-34"/>
                <a:cs typeface="Itim" panose="02020500000000000000" charset="-34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14423595" y="6693684"/>
              <a:ext cx="1082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800" dirty="0" smtClean="0">
                  <a:solidFill>
                    <a:srgbClr val="FF0000"/>
                  </a:solidFill>
                  <a:latin typeface="Itim" panose="02020500000000000000" charset="-34"/>
                  <a:cs typeface="Itim" panose="02020500000000000000" charset="-34"/>
                </a:rPr>
                <a:t>users</a:t>
              </a:r>
              <a:endParaRPr lang="zh-HK" altLang="en-US" sz="2800" dirty="0">
                <a:solidFill>
                  <a:srgbClr val="FF0000"/>
                </a:solidFill>
                <a:latin typeface="Itim" panose="02020500000000000000" charset="-34"/>
                <a:cs typeface="Itim" panose="02020500000000000000" charset="-34"/>
              </a:endParaRPr>
            </a:p>
          </p:txBody>
        </p:sp>
      </p:grpSp>
      <p:sp>
        <p:nvSpPr>
          <p:cNvPr id="25" name="文字方塊 24"/>
          <p:cNvSpPr txBox="1"/>
          <p:nvPr/>
        </p:nvSpPr>
        <p:spPr>
          <a:xfrm>
            <a:off x="135456" y="9437517"/>
            <a:ext cx="18152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dirty="0" smtClean="0">
                <a:solidFill>
                  <a:schemeClr val="bg1"/>
                </a:solidFill>
                <a:latin typeface="+mj-lt"/>
              </a:rPr>
              <a:t>Source of video and images (video “</a:t>
            </a:r>
            <a:r>
              <a:rPr lang="en-US" altLang="zh-HK" sz="2000" dirty="0" smtClean="0">
                <a:solidFill>
                  <a:schemeClr val="bg1"/>
                </a:solidFill>
                <a:latin typeface="+mj-lt"/>
                <a:ea typeface="Rubik"/>
                <a:cs typeface="Rubik"/>
                <a:sym typeface="Rubik"/>
              </a:rPr>
              <a:t>Enjoy Cycling  Safety First”): Transport Department</a:t>
            </a:r>
            <a:endParaRPr lang="en-US" altLang="zh-HK" sz="2000" dirty="0" smtClean="0">
              <a:solidFill>
                <a:schemeClr val="bg1"/>
              </a:solidFill>
              <a:latin typeface="+mj-lt"/>
              <a:cs typeface="Rubik"/>
              <a:sym typeface="Rubik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35456" y="9760682"/>
            <a:ext cx="9013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dirty="0">
                <a:solidFill>
                  <a:schemeClr val="bg1"/>
                </a:solidFill>
                <a:hlinkClick r:id="rId6"/>
              </a:rPr>
              <a:t>https://www.td.gov.hk/filemanager/en/content_4554/ge023eng.mp4</a:t>
            </a:r>
            <a:r>
              <a:rPr lang="en-US" altLang="zh-HK" sz="2000" dirty="0">
                <a:solidFill>
                  <a:schemeClr val="bg1"/>
                </a:solidFill>
              </a:rPr>
              <a:t> </a:t>
            </a:r>
            <a:endParaRPr lang="zh-HK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866" y="15413"/>
            <a:ext cx="18288000" cy="1028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63" name="Google Shape;16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9313" y="1802674"/>
            <a:ext cx="8220104" cy="708006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7"/>
          <p:cNvSpPr txBox="1"/>
          <p:nvPr/>
        </p:nvSpPr>
        <p:spPr>
          <a:xfrm>
            <a:off x="9508707" y="1927259"/>
            <a:ext cx="7771062" cy="6463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D8F67F"/>
              </a:buClr>
              <a:buSzPts val="3999"/>
            </a:pPr>
            <a:r>
              <a:rPr lang="en-US" sz="3200" b="0" i="0" u="none" strike="noStrike" cap="none" dirty="0" smtClean="0">
                <a:solidFill>
                  <a:srgbClr val="D8F67F"/>
                </a:solidFill>
                <a:latin typeface="Itim"/>
                <a:ea typeface="Itim"/>
                <a:cs typeface="Itim"/>
                <a:sym typeface="Itim"/>
              </a:rPr>
              <a:t>Watch the video and write down the safety rules for cycling: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D8F67F"/>
              </a:buClr>
              <a:buSzPts val="3999"/>
            </a:pPr>
            <a:endParaRPr sz="3200" dirty="0"/>
          </a:p>
          <a:p>
            <a:pPr marL="742950" indent="-742950">
              <a:buClr>
                <a:srgbClr val="D8F67F"/>
              </a:buClr>
              <a:buSzPts val="3999"/>
              <a:buAutoNum type="arabicPeriod" startAt="5"/>
            </a:pPr>
            <a:r>
              <a:rPr lang="en-US" sz="2800" dirty="0" smtClean="0">
                <a:solidFill>
                  <a:srgbClr val="D8F67F"/>
                </a:solidFill>
                <a:latin typeface="Itim"/>
                <a:ea typeface="Itim"/>
                <a:cs typeface="Itim"/>
                <a:sym typeface="Itim"/>
              </a:rPr>
              <a:t>_________ ________ and _________ your ________ by braking on steep </a:t>
            </a:r>
            <a:r>
              <a:rPr lang="en-US" sz="2800" dirty="0" err="1" smtClean="0">
                <a:solidFill>
                  <a:srgbClr val="D8F67F"/>
                </a:solidFill>
                <a:latin typeface="Itim"/>
                <a:ea typeface="Itim"/>
                <a:cs typeface="Itim"/>
                <a:sym typeface="Itim"/>
              </a:rPr>
              <a:t>cycleways</a:t>
            </a:r>
            <a:r>
              <a:rPr lang="en-US" sz="2800" dirty="0" smtClean="0">
                <a:solidFill>
                  <a:srgbClr val="D8F67F"/>
                </a:solidFill>
                <a:latin typeface="Itim"/>
                <a:ea typeface="Itim"/>
                <a:cs typeface="Itim"/>
                <a:sym typeface="Itim"/>
              </a:rPr>
              <a:t>.</a:t>
            </a:r>
          </a:p>
          <a:p>
            <a:pPr>
              <a:buClr>
                <a:srgbClr val="D8F67F"/>
              </a:buClr>
              <a:buSzPts val="3999"/>
            </a:pPr>
            <a:endParaRPr lang="en-US" sz="2800" dirty="0" smtClean="0">
              <a:solidFill>
                <a:srgbClr val="D8F67F"/>
              </a:solidFill>
              <a:latin typeface="Itim"/>
              <a:ea typeface="Itim"/>
              <a:cs typeface="Itim"/>
              <a:sym typeface="Itim"/>
            </a:endParaRPr>
          </a:p>
          <a:p>
            <a:pPr marL="742950" indent="-742950">
              <a:buClr>
                <a:srgbClr val="D8F67F"/>
              </a:buClr>
              <a:buSzPts val="3999"/>
              <a:buAutoNum type="arabicPeriod" startAt="6"/>
            </a:pPr>
            <a:r>
              <a:rPr lang="en-US" sz="2800" dirty="0" smtClean="0">
                <a:solidFill>
                  <a:srgbClr val="D8F67F"/>
                </a:solidFill>
                <a:latin typeface="Itim"/>
                <a:cs typeface="Itim"/>
                <a:sym typeface="Itim"/>
              </a:rPr>
              <a:t>______________ and walk if needed. Cycle __________ your __________.</a:t>
            </a:r>
          </a:p>
          <a:p>
            <a:pPr>
              <a:buClr>
                <a:srgbClr val="D8F67F"/>
              </a:buClr>
              <a:buSzPts val="3999"/>
            </a:pPr>
            <a:endParaRPr lang="en-US" sz="2800" dirty="0" smtClean="0">
              <a:solidFill>
                <a:srgbClr val="D8F67F"/>
              </a:solidFill>
              <a:latin typeface="Itim"/>
              <a:cs typeface="Itim"/>
              <a:sym typeface="Itim"/>
            </a:endParaRPr>
          </a:p>
          <a:p>
            <a:pPr marL="742950" indent="-742950">
              <a:buClr>
                <a:srgbClr val="D8F67F"/>
              </a:buClr>
              <a:buSzPts val="3999"/>
              <a:buAutoNum type="arabicPeriod" startAt="7"/>
            </a:pPr>
            <a:r>
              <a:rPr lang="en-US" sz="2800" dirty="0" smtClean="0">
                <a:solidFill>
                  <a:srgbClr val="D8F67F"/>
                </a:solidFill>
                <a:latin typeface="Itim"/>
                <a:cs typeface="Itim"/>
                <a:sym typeface="Itim"/>
              </a:rPr>
              <a:t>Wear a safety __________ and other </a:t>
            </a:r>
          </a:p>
          <a:p>
            <a:pPr>
              <a:buClr>
                <a:srgbClr val="D8F67F"/>
              </a:buClr>
              <a:buSzPts val="3999"/>
            </a:pPr>
            <a:r>
              <a:rPr lang="en-US" sz="2800" dirty="0">
                <a:solidFill>
                  <a:srgbClr val="D8F67F"/>
                </a:solidFill>
                <a:latin typeface="Itim"/>
                <a:cs typeface="Itim"/>
                <a:sym typeface="Itim"/>
              </a:rPr>
              <a:t> </a:t>
            </a:r>
            <a:r>
              <a:rPr lang="en-US" sz="2800" dirty="0" smtClean="0">
                <a:solidFill>
                  <a:srgbClr val="D8F67F"/>
                </a:solidFill>
                <a:latin typeface="Itim"/>
                <a:cs typeface="Itim"/>
                <a:sym typeface="Itim"/>
              </a:rPr>
              <a:t>         personal ______________ ___</a:t>
            </a:r>
            <a:r>
              <a:rPr lang="en-US" sz="3600" dirty="0" smtClean="0">
                <a:solidFill>
                  <a:srgbClr val="D8F67F"/>
                </a:solidFill>
                <a:latin typeface="Itim"/>
                <a:cs typeface="Itim"/>
                <a:sym typeface="Itim"/>
              </a:rPr>
              <a:t>____________.</a:t>
            </a:r>
          </a:p>
          <a:p>
            <a:pPr>
              <a:buClr>
                <a:srgbClr val="D8F67F"/>
              </a:buClr>
              <a:buSzPts val="3999"/>
            </a:pPr>
            <a:endParaRPr lang="en-US" sz="3600" dirty="0" smtClean="0">
              <a:solidFill>
                <a:srgbClr val="D8F67F"/>
              </a:solidFill>
              <a:latin typeface="Itim"/>
              <a:cs typeface="Itim"/>
              <a:sym typeface="Itim"/>
            </a:endParaRPr>
          </a:p>
          <a:p>
            <a:pPr marL="742950" indent="-742950">
              <a:buClr>
                <a:srgbClr val="D8F67F"/>
              </a:buClr>
              <a:buSzPts val="3999"/>
              <a:buAutoNum type="arabicPeriod" startAt="8"/>
            </a:pPr>
            <a:r>
              <a:rPr lang="en-US" sz="2800" dirty="0" smtClean="0">
                <a:solidFill>
                  <a:srgbClr val="D8F67F"/>
                </a:solidFill>
                <a:latin typeface="Itim"/>
                <a:cs typeface="Itim"/>
                <a:sym typeface="Itim"/>
              </a:rPr>
              <a:t>Make sure your bike is suitable and __________ ______ _________.</a:t>
            </a:r>
            <a:endParaRPr sz="2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162" y="2165868"/>
            <a:ext cx="4588361" cy="3275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8331" y="5730618"/>
            <a:ext cx="5915360" cy="28527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2" name="群組 1"/>
          <p:cNvGrpSpPr/>
          <p:nvPr/>
        </p:nvGrpSpPr>
        <p:grpSpPr>
          <a:xfrm>
            <a:off x="10342644" y="3271835"/>
            <a:ext cx="6660796" cy="5029527"/>
            <a:chOff x="10342644" y="3271835"/>
            <a:chExt cx="6660796" cy="5029527"/>
          </a:xfrm>
        </p:grpSpPr>
        <p:sp>
          <p:nvSpPr>
            <p:cNvPr id="27" name="文字方塊 26"/>
            <p:cNvSpPr txBox="1"/>
            <p:nvPr/>
          </p:nvSpPr>
          <p:spPr>
            <a:xfrm>
              <a:off x="10342644" y="3280368"/>
              <a:ext cx="1288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800" dirty="0" smtClean="0">
                  <a:solidFill>
                    <a:srgbClr val="FF0000"/>
                  </a:solidFill>
                  <a:latin typeface="Itim" panose="02020500000000000000" charset="-34"/>
                  <a:cs typeface="Itim" panose="02020500000000000000" charset="-34"/>
                </a:rPr>
                <a:t>Slow</a:t>
              </a:r>
              <a:endParaRPr lang="zh-HK" altLang="en-US" sz="2800" dirty="0">
                <a:solidFill>
                  <a:srgbClr val="FF0000"/>
                </a:solidFill>
                <a:latin typeface="Itim" panose="02020500000000000000" charset="-34"/>
                <a:cs typeface="Itim" panose="02020500000000000000" charset="-34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11672620" y="3280368"/>
              <a:ext cx="1288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800" dirty="0" smtClean="0">
                  <a:solidFill>
                    <a:srgbClr val="FF0000"/>
                  </a:solidFill>
                  <a:latin typeface="Itim" panose="02020500000000000000" charset="-34"/>
                  <a:cs typeface="Itim" panose="02020500000000000000" charset="-34"/>
                </a:rPr>
                <a:t>down</a:t>
              </a:r>
              <a:endParaRPr lang="zh-HK" altLang="en-US" sz="2800" dirty="0">
                <a:solidFill>
                  <a:srgbClr val="FF0000"/>
                </a:solidFill>
                <a:latin typeface="Itim" panose="02020500000000000000" charset="-34"/>
                <a:cs typeface="Itim" panose="02020500000000000000" charset="-34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13618436" y="3271835"/>
              <a:ext cx="15115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800" dirty="0" smtClean="0">
                  <a:solidFill>
                    <a:srgbClr val="FF0000"/>
                  </a:solidFill>
                  <a:latin typeface="Itim" panose="02020500000000000000" charset="-34"/>
                  <a:cs typeface="Itim" panose="02020500000000000000" charset="-34"/>
                </a:rPr>
                <a:t>control</a:t>
              </a:r>
              <a:endParaRPr lang="zh-HK" altLang="en-US" sz="2800" dirty="0">
                <a:solidFill>
                  <a:srgbClr val="FF0000"/>
                </a:solidFill>
                <a:latin typeface="Itim" panose="02020500000000000000" charset="-34"/>
                <a:cs typeface="Itim" panose="02020500000000000000" charset="-34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15714966" y="3280368"/>
              <a:ext cx="1288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800" dirty="0" smtClean="0">
                  <a:solidFill>
                    <a:srgbClr val="FF0000"/>
                  </a:solidFill>
                  <a:latin typeface="Itim" panose="02020500000000000000" charset="-34"/>
                  <a:cs typeface="Itim" panose="02020500000000000000" charset="-34"/>
                </a:rPr>
                <a:t>speed</a:t>
              </a:r>
              <a:endParaRPr lang="zh-HK" altLang="en-US" sz="2800" dirty="0">
                <a:solidFill>
                  <a:srgbClr val="FF0000"/>
                </a:solidFill>
                <a:latin typeface="Itim" panose="02020500000000000000" charset="-34"/>
                <a:cs typeface="Itim" panose="02020500000000000000" charset="-34"/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10342644" y="4544390"/>
              <a:ext cx="17553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800" dirty="0" smtClean="0">
                  <a:solidFill>
                    <a:srgbClr val="FF0000"/>
                  </a:solidFill>
                  <a:latin typeface="Itim" panose="02020500000000000000" charset="-34"/>
                  <a:cs typeface="Itim" panose="02020500000000000000" charset="-34"/>
                </a:rPr>
                <a:t>Dismount</a:t>
              </a:r>
              <a:endParaRPr lang="zh-HK" altLang="en-US" sz="2800" dirty="0">
                <a:solidFill>
                  <a:srgbClr val="FF0000"/>
                </a:solidFill>
                <a:latin typeface="Itim" panose="02020500000000000000" charset="-34"/>
                <a:cs typeface="Itim" panose="02020500000000000000" charset="-34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10407546" y="5013811"/>
              <a:ext cx="1288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800" dirty="0" smtClean="0">
                  <a:solidFill>
                    <a:srgbClr val="FF0000"/>
                  </a:solidFill>
                  <a:latin typeface="Itim" panose="02020500000000000000" charset="-34"/>
                  <a:cs typeface="Itim" panose="02020500000000000000" charset="-34"/>
                </a:rPr>
                <a:t>within</a:t>
              </a:r>
              <a:endParaRPr lang="zh-HK" altLang="en-US" sz="2800" dirty="0">
                <a:solidFill>
                  <a:srgbClr val="FF0000"/>
                </a:solidFill>
                <a:latin typeface="Itim" panose="02020500000000000000" charset="-34"/>
                <a:cs typeface="Itim" panose="02020500000000000000" charset="-34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12761653" y="5013811"/>
              <a:ext cx="1288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800" dirty="0" smtClean="0">
                  <a:solidFill>
                    <a:srgbClr val="FF0000"/>
                  </a:solidFill>
                  <a:latin typeface="Itim" panose="02020500000000000000" charset="-34"/>
                  <a:cs typeface="Itim" panose="02020500000000000000" charset="-34"/>
                </a:rPr>
                <a:t>ability</a:t>
              </a:r>
              <a:endParaRPr lang="zh-HK" altLang="en-US" sz="2800" dirty="0">
                <a:solidFill>
                  <a:srgbClr val="FF0000"/>
                </a:solidFill>
                <a:latin typeface="Itim" panose="02020500000000000000" charset="-34"/>
                <a:cs typeface="Itim" panose="02020500000000000000" charset="-34"/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12587431" y="5815701"/>
              <a:ext cx="1288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800" dirty="0" smtClean="0">
                  <a:solidFill>
                    <a:srgbClr val="FF0000"/>
                  </a:solidFill>
                  <a:latin typeface="Itim" panose="02020500000000000000" charset="-34"/>
                  <a:cs typeface="Itim" panose="02020500000000000000" charset="-34"/>
                </a:rPr>
                <a:t>helmet</a:t>
              </a:r>
              <a:endParaRPr lang="zh-HK" altLang="en-US" sz="2800" dirty="0">
                <a:solidFill>
                  <a:srgbClr val="FF0000"/>
                </a:solidFill>
                <a:latin typeface="Itim" panose="02020500000000000000" charset="-34"/>
                <a:cs typeface="Itim" panose="02020500000000000000" charset="-34"/>
              </a:endParaRPr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11830914" y="6354431"/>
              <a:ext cx="17407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800" dirty="0" smtClean="0">
                  <a:solidFill>
                    <a:srgbClr val="FF0000"/>
                  </a:solidFill>
                  <a:latin typeface="Itim" panose="02020500000000000000" charset="-34"/>
                  <a:cs typeface="Itim" panose="02020500000000000000" charset="-34"/>
                </a:rPr>
                <a:t>protective</a:t>
              </a:r>
              <a:endParaRPr lang="zh-HK" altLang="en-US" sz="2800" dirty="0">
                <a:solidFill>
                  <a:srgbClr val="FF0000"/>
                </a:solidFill>
                <a:latin typeface="Itim" panose="02020500000000000000" charset="-34"/>
                <a:cs typeface="Itim" panose="02020500000000000000" charset="-34"/>
              </a:endParaRPr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14374197" y="6360313"/>
              <a:ext cx="19413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800" dirty="0" smtClean="0">
                  <a:solidFill>
                    <a:srgbClr val="FF0000"/>
                  </a:solidFill>
                  <a:latin typeface="Itim" panose="02020500000000000000" charset="-34"/>
                  <a:cs typeface="Itim" panose="02020500000000000000" charset="-34"/>
                </a:rPr>
                <a:t>equipment</a:t>
              </a:r>
              <a:endParaRPr lang="zh-HK" altLang="en-US" sz="2800" dirty="0">
                <a:solidFill>
                  <a:srgbClr val="FF0000"/>
                </a:solidFill>
                <a:latin typeface="Itim" panose="02020500000000000000" charset="-34"/>
                <a:cs typeface="Itim" panose="02020500000000000000" charset="-34"/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15847814" y="7351397"/>
              <a:ext cx="10708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800" dirty="0" smtClean="0">
                  <a:solidFill>
                    <a:srgbClr val="FF0000"/>
                  </a:solidFill>
                  <a:latin typeface="Itim" panose="02020500000000000000" charset="-34"/>
                  <a:cs typeface="Itim" panose="02020500000000000000" charset="-34"/>
                </a:rPr>
                <a:t>safe</a:t>
              </a:r>
              <a:endParaRPr lang="zh-HK" altLang="en-US" sz="2800" dirty="0">
                <a:solidFill>
                  <a:srgbClr val="FF0000"/>
                </a:solidFill>
                <a:latin typeface="Itim" panose="02020500000000000000" charset="-34"/>
                <a:cs typeface="Itim" panose="02020500000000000000" charset="-34"/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10407546" y="7778142"/>
              <a:ext cx="7149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800" dirty="0" smtClean="0">
                  <a:solidFill>
                    <a:srgbClr val="FF0000"/>
                  </a:solidFill>
                  <a:latin typeface="Itim" panose="02020500000000000000" charset="-34"/>
                  <a:cs typeface="Itim" panose="02020500000000000000" charset="-34"/>
                </a:rPr>
                <a:t>to</a:t>
              </a:r>
              <a:endParaRPr lang="zh-HK" altLang="en-US" sz="2800" dirty="0">
                <a:solidFill>
                  <a:srgbClr val="FF0000"/>
                </a:solidFill>
                <a:latin typeface="Itim" panose="02020500000000000000" charset="-34"/>
                <a:cs typeface="Itim" panose="02020500000000000000" charset="-34"/>
              </a:endParaRP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11491870" y="7778142"/>
              <a:ext cx="1288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800" dirty="0" smtClean="0">
                  <a:solidFill>
                    <a:srgbClr val="FF0000"/>
                  </a:solidFill>
                  <a:latin typeface="Itim" panose="02020500000000000000" charset="-34"/>
                  <a:cs typeface="Itim" panose="02020500000000000000" charset="-34"/>
                </a:rPr>
                <a:t>ride</a:t>
              </a:r>
              <a:endParaRPr lang="zh-HK" altLang="en-US" sz="2800" dirty="0">
                <a:solidFill>
                  <a:srgbClr val="FF0000"/>
                </a:solidFill>
                <a:latin typeface="Itim" panose="02020500000000000000" charset="-34"/>
                <a:cs typeface="Itim" panose="02020500000000000000" charset="-34"/>
              </a:endParaRPr>
            </a:p>
          </p:txBody>
        </p:sp>
      </p:grpSp>
      <p:sp>
        <p:nvSpPr>
          <p:cNvPr id="25" name="Google Shape;169;p17"/>
          <p:cNvSpPr txBox="1"/>
          <p:nvPr/>
        </p:nvSpPr>
        <p:spPr>
          <a:xfrm>
            <a:off x="216255" y="217084"/>
            <a:ext cx="17928869" cy="86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04000"/>
              </a:lnSpc>
            </a:pPr>
            <a:r>
              <a:rPr lang="en-US" sz="5400" dirty="0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 </a:t>
            </a:r>
            <a:r>
              <a:rPr lang="en-US" sz="5400" dirty="0" smtClean="0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Activity 1: Watch a video “Enjoy Cycling  Safety First”</a:t>
            </a:r>
            <a:endParaRPr sz="5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135456" y="9437517"/>
            <a:ext cx="18152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dirty="0" smtClean="0">
                <a:solidFill>
                  <a:schemeClr val="bg1"/>
                </a:solidFill>
                <a:latin typeface="+mj-lt"/>
              </a:rPr>
              <a:t>Source of video and images (video “</a:t>
            </a:r>
            <a:r>
              <a:rPr lang="en-US" altLang="zh-HK" sz="2000" dirty="0" smtClean="0">
                <a:solidFill>
                  <a:schemeClr val="bg1"/>
                </a:solidFill>
                <a:latin typeface="+mj-lt"/>
                <a:ea typeface="Rubik"/>
                <a:cs typeface="Rubik"/>
                <a:sym typeface="Rubik"/>
              </a:rPr>
              <a:t>Enjoy Cycling  Safety First”): Transport Department</a:t>
            </a:r>
            <a:endParaRPr lang="en-US" altLang="zh-HK" sz="2000" dirty="0" smtClean="0">
              <a:solidFill>
                <a:schemeClr val="bg1"/>
              </a:solidFill>
              <a:latin typeface="+mj-lt"/>
              <a:cs typeface="Rubik"/>
              <a:sym typeface="Rubik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135456" y="9760682"/>
            <a:ext cx="9013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dirty="0">
                <a:solidFill>
                  <a:schemeClr val="bg1"/>
                </a:solidFill>
                <a:hlinkClick r:id="rId6"/>
              </a:rPr>
              <a:t>https://www.td.gov.hk/filemanager/en/content_4554/ge023eng.mp4</a:t>
            </a:r>
            <a:r>
              <a:rPr lang="en-US" altLang="zh-HK" sz="2000" dirty="0">
                <a:solidFill>
                  <a:schemeClr val="bg1"/>
                </a:solidFill>
              </a:rPr>
              <a:t> </a:t>
            </a:r>
            <a:endParaRPr lang="zh-HK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2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82CB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2"/>
          <p:cNvSpPr txBox="1"/>
          <p:nvPr/>
        </p:nvSpPr>
        <p:spPr>
          <a:xfrm>
            <a:off x="300038" y="106492"/>
            <a:ext cx="17757254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 smtClean="0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Activity 2: Conduct a role play about being                     a responsible road user</a:t>
            </a:r>
            <a:endParaRPr sz="6000" dirty="0"/>
          </a:p>
        </p:txBody>
      </p:sp>
      <p:sp>
        <p:nvSpPr>
          <p:cNvPr id="2" name="圓角矩形 1"/>
          <p:cNvSpPr/>
          <p:nvPr/>
        </p:nvSpPr>
        <p:spPr>
          <a:xfrm>
            <a:off x="8882712" y="2999160"/>
            <a:ext cx="8882743" cy="67665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HK" sz="2400" b="1" dirty="0" smtClean="0">
                <a:latin typeface="Comic Sans MS" panose="030F0702030302020204" pitchFamily="66" charset="0"/>
              </a:rPr>
              <a:t>Narrator:</a:t>
            </a:r>
            <a:r>
              <a:rPr lang="en-US" altLang="zh-HK" sz="2400" dirty="0" smtClean="0">
                <a:latin typeface="Comic Sans MS" panose="030F0702030302020204" pitchFamily="66" charset="0"/>
              </a:rPr>
              <a:t> You meet your friends near a park. They are cycling along the cycle track.</a:t>
            </a:r>
          </a:p>
          <a:p>
            <a:endParaRPr lang="en-US" altLang="zh-HK" sz="2400" dirty="0">
              <a:latin typeface="Comic Sans MS" panose="030F0702030302020204" pitchFamily="66" charset="0"/>
            </a:endParaRPr>
          </a:p>
          <a:p>
            <a:r>
              <a:rPr lang="en-US" altLang="zh-HK" sz="2400" b="1" dirty="0" smtClean="0">
                <a:latin typeface="Comic Sans MS" panose="030F0702030302020204" pitchFamily="66" charset="0"/>
              </a:rPr>
              <a:t>Friend A:</a:t>
            </a:r>
            <a:r>
              <a:rPr lang="en-US" altLang="zh-HK" sz="2400" dirty="0" smtClean="0">
                <a:latin typeface="Comic Sans MS" panose="030F0702030302020204" pitchFamily="66" charset="0"/>
              </a:rPr>
              <a:t>  Hello! How nice to see you here.</a:t>
            </a:r>
          </a:p>
          <a:p>
            <a:endParaRPr lang="en-US" altLang="zh-HK" sz="2400" dirty="0">
              <a:latin typeface="Comic Sans MS" panose="030F0702030302020204" pitchFamily="66" charset="0"/>
            </a:endParaRPr>
          </a:p>
          <a:p>
            <a:r>
              <a:rPr lang="en-US" altLang="zh-HK" sz="2400" b="1" dirty="0" smtClean="0">
                <a:latin typeface="Comic Sans MS" panose="030F0702030302020204" pitchFamily="66" charset="0"/>
              </a:rPr>
              <a:t>You: </a:t>
            </a:r>
            <a:r>
              <a:rPr lang="en-US" altLang="zh-HK" sz="2400" dirty="0" smtClean="0">
                <a:latin typeface="Comic Sans MS" panose="030F0702030302020204" pitchFamily="66" charset="0"/>
              </a:rPr>
              <a:t>Yes! What a surprise to meet you all. My father taught me how to cycle two weeks ago. I love cycling too.</a:t>
            </a:r>
          </a:p>
          <a:p>
            <a:endParaRPr lang="en-US" altLang="zh-HK" sz="2400" dirty="0">
              <a:latin typeface="Comic Sans MS" panose="030F0702030302020204" pitchFamily="66" charset="0"/>
            </a:endParaRPr>
          </a:p>
          <a:p>
            <a:r>
              <a:rPr lang="en-US" altLang="zh-HK" sz="2400" b="1" dirty="0" smtClean="0">
                <a:latin typeface="Comic Sans MS" panose="030F0702030302020204" pitchFamily="66" charset="0"/>
              </a:rPr>
              <a:t>Friend B:</a:t>
            </a:r>
            <a:r>
              <a:rPr lang="en-US" altLang="zh-HK" sz="2400" dirty="0" smtClean="0">
                <a:latin typeface="Comic Sans MS" panose="030F0702030302020204" pitchFamily="66" charset="0"/>
              </a:rPr>
              <a:t> Let’s go cycling together! </a:t>
            </a:r>
          </a:p>
          <a:p>
            <a:endParaRPr lang="en-US" altLang="zh-HK" sz="2400" dirty="0">
              <a:latin typeface="Comic Sans MS" panose="030F0702030302020204" pitchFamily="66" charset="0"/>
            </a:endParaRPr>
          </a:p>
          <a:p>
            <a:r>
              <a:rPr lang="en-US" altLang="zh-HK" sz="2400" b="1" dirty="0" smtClean="0">
                <a:latin typeface="Comic Sans MS" panose="030F0702030302020204" pitchFamily="66" charset="0"/>
              </a:rPr>
              <a:t>You:</a:t>
            </a:r>
            <a:r>
              <a:rPr lang="en-US" altLang="zh-HK" sz="2400" dirty="0" smtClean="0">
                <a:latin typeface="Comic Sans MS" panose="030F0702030302020204" pitchFamily="66" charset="0"/>
              </a:rPr>
              <a:t> Thanks for inviting me… but I’m still not skillful enough. I feel a bit scared of riding on the cycle track.</a:t>
            </a:r>
          </a:p>
          <a:p>
            <a:endParaRPr lang="en-US" altLang="zh-HK" sz="2400" dirty="0">
              <a:latin typeface="Comic Sans MS" panose="030F0702030302020204" pitchFamily="66" charset="0"/>
            </a:endParaRPr>
          </a:p>
          <a:p>
            <a:r>
              <a:rPr lang="en-US" altLang="zh-HK" sz="2400" b="1" dirty="0" smtClean="0">
                <a:latin typeface="Comic Sans MS" panose="030F0702030302020204" pitchFamily="66" charset="0"/>
              </a:rPr>
              <a:t>Friend C:</a:t>
            </a:r>
            <a:r>
              <a:rPr lang="en-US" altLang="zh-HK" sz="2400" dirty="0" smtClean="0">
                <a:latin typeface="Comic Sans MS" panose="030F0702030302020204" pitchFamily="66" charset="0"/>
              </a:rPr>
              <a:t> You can ride on footpaths. It’s safer.</a:t>
            </a:r>
          </a:p>
          <a:p>
            <a:endParaRPr lang="en-US" altLang="zh-HK" sz="2400" dirty="0">
              <a:latin typeface="Comic Sans MS" panose="030F0702030302020204" pitchFamily="66" charset="0"/>
            </a:endParaRPr>
          </a:p>
          <a:p>
            <a:r>
              <a:rPr lang="en-US" altLang="zh-HK" sz="2400" b="1" dirty="0" smtClean="0">
                <a:latin typeface="Comic Sans MS" panose="030F0702030302020204" pitchFamily="66" charset="0"/>
              </a:rPr>
              <a:t>You:</a:t>
            </a:r>
            <a:r>
              <a:rPr lang="en-US" altLang="zh-HK" sz="2400" dirty="0" smtClean="0">
                <a:latin typeface="Comic Sans MS" panose="030F0702030302020204" pitchFamily="66" charset="0"/>
              </a:rPr>
              <a:t> …</a:t>
            </a:r>
          </a:p>
        </p:txBody>
      </p:sp>
      <p:sp>
        <p:nvSpPr>
          <p:cNvPr id="3" name="書卷 (水平) 2"/>
          <p:cNvSpPr/>
          <p:nvPr/>
        </p:nvSpPr>
        <p:spPr>
          <a:xfrm>
            <a:off x="10132732" y="2073777"/>
            <a:ext cx="5534759" cy="1161933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000" b="1" dirty="0" smtClean="0"/>
              <a:t>Work in groups of four. Think about the ending of the story and finish the role play.</a:t>
            </a:r>
            <a:endParaRPr lang="zh-HK" altLang="en-US" sz="2000" b="1" dirty="0"/>
          </a:p>
        </p:txBody>
      </p:sp>
      <p:grpSp>
        <p:nvGrpSpPr>
          <p:cNvPr id="9" name="群組 8"/>
          <p:cNvGrpSpPr/>
          <p:nvPr/>
        </p:nvGrpSpPr>
        <p:grpSpPr>
          <a:xfrm>
            <a:off x="864603" y="2654743"/>
            <a:ext cx="6257924" cy="6304970"/>
            <a:chOff x="1050341" y="2578770"/>
            <a:chExt cx="6257924" cy="6484579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0341" y="2578770"/>
              <a:ext cx="6257924" cy="6484579"/>
            </a:xfrm>
            <a:prstGeom prst="rect">
              <a:avLst/>
            </a:prstGeom>
          </p:spPr>
        </p:pic>
        <p:grpSp>
          <p:nvGrpSpPr>
            <p:cNvPr id="7" name="群組 6"/>
            <p:cNvGrpSpPr/>
            <p:nvPr/>
          </p:nvGrpSpPr>
          <p:grpSpPr>
            <a:xfrm>
              <a:off x="1513652" y="2626008"/>
              <a:ext cx="5401499" cy="5272636"/>
              <a:chOff x="-7916925" y="1490088"/>
              <a:chExt cx="5401499" cy="5272636"/>
            </a:xfrm>
          </p:grpSpPr>
          <p:grpSp>
            <p:nvGrpSpPr>
              <p:cNvPr id="29" name="Google Shape;389;p22"/>
              <p:cNvGrpSpPr/>
              <p:nvPr/>
            </p:nvGrpSpPr>
            <p:grpSpPr>
              <a:xfrm>
                <a:off x="-7406250" y="3060747"/>
                <a:ext cx="4890824" cy="3701977"/>
                <a:chOff x="-12717800" y="-708193"/>
                <a:chExt cx="4057513" cy="4306103"/>
              </a:xfrm>
            </p:grpSpPr>
            <p:sp>
              <p:nvSpPr>
                <p:cNvPr id="32" name="Google Shape;392;p22"/>
                <p:cNvSpPr txBox="1"/>
                <p:nvPr/>
              </p:nvSpPr>
              <p:spPr>
                <a:xfrm>
                  <a:off x="-12605197" y="2125105"/>
                  <a:ext cx="3634881" cy="147280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rtl="0">
                    <a:lnSpc>
                      <a:spcPts val="32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800" b="0" i="0" u="none" strike="noStrike" cap="none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Rubik"/>
                      <a:ea typeface="Rubik"/>
                      <a:cs typeface="Rubik"/>
                      <a:sym typeface="Rubik"/>
                    </a:rPr>
                    <a:t>You are not very skillful. Your friends ask you to ride on footpaths.</a:t>
                  </a:r>
                  <a:endParaRPr sz="28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1" name="Google Shape;391;p22"/>
                <p:cNvSpPr txBox="1"/>
                <p:nvPr/>
              </p:nvSpPr>
              <p:spPr>
                <a:xfrm>
                  <a:off x="-12717800" y="-708193"/>
                  <a:ext cx="4057513" cy="245068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rtl="0">
                    <a:lnSpc>
                      <a:spcPct val="104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3200" b="1" i="0" u="none" strike="noStrike" cap="none" dirty="0" smtClean="0">
                      <a:solidFill>
                        <a:schemeClr val="bg1"/>
                      </a:solidFill>
                      <a:latin typeface="Itim"/>
                      <a:ea typeface="Itim"/>
                      <a:cs typeface="Itim"/>
                      <a:sym typeface="Itim"/>
                    </a:rPr>
                    <a:t>Situation: You know how to ride a bicycle. Your friends invite you to go cycling together.</a:t>
                  </a:r>
                  <a:endParaRPr sz="32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3" name="Google Shape;397;p22"/>
              <p:cNvSpPr txBox="1"/>
              <p:nvPr/>
            </p:nvSpPr>
            <p:spPr>
              <a:xfrm>
                <a:off x="-7916925" y="1490088"/>
                <a:ext cx="1292808" cy="5502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rtl="0">
                  <a:lnSpc>
                    <a:spcPct val="149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 i="0" u="none" strike="noStrike" cap="none" dirty="0" smtClean="0">
                    <a:solidFill>
                      <a:schemeClr val="tx1"/>
                    </a:solidFill>
                    <a:latin typeface="Rubik"/>
                    <a:ea typeface="Rubik"/>
                    <a:cs typeface="Rubik"/>
                    <a:sym typeface="Rubik"/>
                  </a:rPr>
                  <a:t>KS1</a:t>
                </a:r>
                <a:endParaRPr sz="2000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82CB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圓角矩形 15"/>
          <p:cNvSpPr/>
          <p:nvPr/>
        </p:nvSpPr>
        <p:spPr>
          <a:xfrm>
            <a:off x="8811074" y="2863676"/>
            <a:ext cx="8865251" cy="70168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HK" sz="2400" b="1" dirty="0" smtClean="0">
                <a:latin typeface="Comic Sans MS" panose="030F0702030302020204" pitchFamily="66" charset="0"/>
              </a:rPr>
              <a:t>Narrator:</a:t>
            </a:r>
            <a:r>
              <a:rPr lang="en-US" altLang="zh-HK" sz="2400" dirty="0" smtClean="0">
                <a:latin typeface="Comic Sans MS" panose="030F0702030302020204" pitchFamily="66" charset="0"/>
              </a:rPr>
              <a:t> You meet your friends near a park. They are cycling along the cycle track.</a:t>
            </a:r>
          </a:p>
          <a:p>
            <a:endParaRPr lang="en-US" altLang="zh-HK" sz="2400" dirty="0">
              <a:latin typeface="Comic Sans MS" panose="030F0702030302020204" pitchFamily="66" charset="0"/>
            </a:endParaRPr>
          </a:p>
          <a:p>
            <a:r>
              <a:rPr lang="en-US" altLang="zh-HK" sz="2400" b="1" dirty="0" smtClean="0">
                <a:latin typeface="Comic Sans MS" panose="030F0702030302020204" pitchFamily="66" charset="0"/>
              </a:rPr>
              <a:t>Friend A:</a:t>
            </a:r>
            <a:r>
              <a:rPr lang="en-US" altLang="zh-HK" sz="2400" dirty="0" smtClean="0">
                <a:latin typeface="Comic Sans MS" panose="030F0702030302020204" pitchFamily="66" charset="0"/>
              </a:rPr>
              <a:t>  Hello! How nice to see you here.</a:t>
            </a:r>
          </a:p>
          <a:p>
            <a:endParaRPr lang="en-US" altLang="zh-HK" sz="2400" dirty="0">
              <a:latin typeface="Comic Sans MS" panose="030F0702030302020204" pitchFamily="66" charset="0"/>
            </a:endParaRPr>
          </a:p>
          <a:p>
            <a:r>
              <a:rPr lang="en-US" altLang="zh-HK" sz="2400" b="1" dirty="0" smtClean="0">
                <a:latin typeface="Comic Sans MS" panose="030F0702030302020204" pitchFamily="66" charset="0"/>
              </a:rPr>
              <a:t>You:</a:t>
            </a:r>
            <a:r>
              <a:rPr lang="en-US" altLang="zh-HK" sz="2400" dirty="0" smtClean="0">
                <a:latin typeface="Comic Sans MS" panose="030F0702030302020204" pitchFamily="66" charset="0"/>
              </a:rPr>
              <a:t> Wow! What a surprise to meet you all. You should have told me about the gathering! I want to join you too.</a:t>
            </a:r>
          </a:p>
          <a:p>
            <a:endParaRPr lang="en-US" altLang="zh-HK" sz="2400" dirty="0">
              <a:latin typeface="Comic Sans MS" panose="030F0702030302020204" pitchFamily="66" charset="0"/>
            </a:endParaRPr>
          </a:p>
          <a:p>
            <a:r>
              <a:rPr lang="en-US" altLang="zh-HK" sz="2400" b="1" dirty="0" smtClean="0">
                <a:latin typeface="Comic Sans MS" panose="030F0702030302020204" pitchFamily="66" charset="0"/>
              </a:rPr>
              <a:t>Friend B</a:t>
            </a:r>
            <a:r>
              <a:rPr lang="en-US" altLang="zh-HK" sz="2400" dirty="0" smtClean="0">
                <a:latin typeface="Comic Sans MS" panose="030F0702030302020204" pitchFamily="66" charset="0"/>
              </a:rPr>
              <a:t>: It’s not late to join us now. Come on, rent a bicycle at the shop nearby.</a:t>
            </a:r>
          </a:p>
          <a:p>
            <a:endParaRPr lang="en-US" altLang="zh-HK" sz="2400" dirty="0">
              <a:latin typeface="Comic Sans MS" panose="030F0702030302020204" pitchFamily="66" charset="0"/>
            </a:endParaRPr>
          </a:p>
          <a:p>
            <a:r>
              <a:rPr lang="en-US" altLang="zh-HK" sz="2400" b="1" dirty="0" smtClean="0">
                <a:latin typeface="Comic Sans MS" panose="030F0702030302020204" pitchFamily="66" charset="0"/>
              </a:rPr>
              <a:t>You:</a:t>
            </a:r>
            <a:r>
              <a:rPr lang="en-US" altLang="zh-HK" sz="2400" dirty="0" smtClean="0">
                <a:latin typeface="Comic Sans MS" panose="030F0702030302020204" pitchFamily="66" charset="0"/>
              </a:rPr>
              <a:t> Thanks for inviting me… but I don’t have any safety equipment.</a:t>
            </a:r>
          </a:p>
          <a:p>
            <a:endParaRPr lang="en-US" altLang="zh-HK" sz="2400" dirty="0">
              <a:latin typeface="Comic Sans MS" panose="030F0702030302020204" pitchFamily="66" charset="0"/>
            </a:endParaRPr>
          </a:p>
          <a:p>
            <a:r>
              <a:rPr lang="en-US" altLang="zh-HK" sz="2400" b="1" dirty="0" smtClean="0">
                <a:latin typeface="Comic Sans MS" panose="030F0702030302020204" pitchFamily="66" charset="0"/>
              </a:rPr>
              <a:t>Friend C:</a:t>
            </a:r>
            <a:r>
              <a:rPr lang="en-US" altLang="zh-HK" sz="2400" dirty="0" smtClean="0">
                <a:latin typeface="Comic Sans MS" panose="030F0702030302020204" pitchFamily="66" charset="0"/>
              </a:rPr>
              <a:t> It’s not a big problem. It’s very safe to ride on the cycle track.</a:t>
            </a:r>
          </a:p>
          <a:p>
            <a:endParaRPr lang="en-US" altLang="zh-HK" sz="2400" dirty="0">
              <a:latin typeface="Comic Sans MS" panose="030F0702030302020204" pitchFamily="66" charset="0"/>
            </a:endParaRPr>
          </a:p>
          <a:p>
            <a:r>
              <a:rPr lang="en-US" altLang="zh-HK" sz="2400" b="1" dirty="0" smtClean="0">
                <a:latin typeface="Comic Sans MS" panose="030F0702030302020204" pitchFamily="66" charset="0"/>
              </a:rPr>
              <a:t>You:</a:t>
            </a:r>
            <a:r>
              <a:rPr lang="en-US" altLang="zh-HK" sz="2400" dirty="0" smtClean="0">
                <a:latin typeface="Comic Sans MS" panose="030F0702030302020204" pitchFamily="66" charset="0"/>
              </a:rPr>
              <a:t> …</a:t>
            </a:r>
          </a:p>
        </p:txBody>
      </p:sp>
      <p:sp>
        <p:nvSpPr>
          <p:cNvPr id="17" name="書卷 (水平) 16"/>
          <p:cNvSpPr/>
          <p:nvPr/>
        </p:nvSpPr>
        <p:spPr>
          <a:xfrm>
            <a:off x="10284861" y="1952544"/>
            <a:ext cx="5534759" cy="1161933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000" b="1" dirty="0" smtClean="0"/>
              <a:t>Work in groups of four. Think about the ending of the story and finish the role play.</a:t>
            </a:r>
            <a:endParaRPr lang="zh-HK" altLang="en-US" sz="2000" b="1" dirty="0"/>
          </a:p>
        </p:txBody>
      </p:sp>
      <p:sp>
        <p:nvSpPr>
          <p:cNvPr id="13" name="Google Shape;388;p22"/>
          <p:cNvSpPr txBox="1"/>
          <p:nvPr/>
        </p:nvSpPr>
        <p:spPr>
          <a:xfrm>
            <a:off x="300038" y="106492"/>
            <a:ext cx="17757254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 smtClean="0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Activity 2: Conduct a role play about being                     a responsible road user</a:t>
            </a:r>
            <a:endParaRPr sz="6000" dirty="0"/>
          </a:p>
        </p:txBody>
      </p:sp>
      <p:grpSp>
        <p:nvGrpSpPr>
          <p:cNvPr id="5" name="群組 4"/>
          <p:cNvGrpSpPr/>
          <p:nvPr/>
        </p:nvGrpSpPr>
        <p:grpSpPr>
          <a:xfrm>
            <a:off x="1238556" y="3171429"/>
            <a:ext cx="6446105" cy="5605854"/>
            <a:chOff x="1081393" y="2242939"/>
            <a:chExt cx="6446105" cy="56058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1393" y="2242939"/>
              <a:ext cx="6446105" cy="5605854"/>
            </a:xfrm>
            <a:prstGeom prst="rect">
              <a:avLst/>
            </a:prstGeom>
          </p:spPr>
        </p:pic>
        <p:grpSp>
          <p:nvGrpSpPr>
            <p:cNvPr id="4" name="群組 3"/>
            <p:cNvGrpSpPr/>
            <p:nvPr/>
          </p:nvGrpSpPr>
          <p:grpSpPr>
            <a:xfrm>
              <a:off x="1081393" y="2242939"/>
              <a:ext cx="5537644" cy="4743328"/>
              <a:chOff x="-8534769" y="2028618"/>
              <a:chExt cx="6221352" cy="4743328"/>
            </a:xfrm>
          </p:grpSpPr>
          <p:grpSp>
            <p:nvGrpSpPr>
              <p:cNvPr id="3" name="群組 2"/>
              <p:cNvGrpSpPr/>
              <p:nvPr/>
            </p:nvGrpSpPr>
            <p:grpSpPr>
              <a:xfrm>
                <a:off x="-8534769" y="2028618"/>
                <a:ext cx="5881264" cy="3583107"/>
                <a:chOff x="-10266518" y="1224761"/>
                <a:chExt cx="6845399" cy="3583107"/>
              </a:xfrm>
            </p:grpSpPr>
            <p:sp>
              <p:nvSpPr>
                <p:cNvPr id="396" name="Google Shape;396;p22"/>
                <p:cNvSpPr txBox="1"/>
                <p:nvPr/>
              </p:nvSpPr>
              <p:spPr>
                <a:xfrm>
                  <a:off x="-9097727" y="2759358"/>
                  <a:ext cx="5676608" cy="20485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rtl="0">
                    <a:lnSpc>
                      <a:spcPct val="104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3200" b="1" i="0" u="none" strike="noStrike" cap="none" dirty="0" smtClean="0">
                      <a:solidFill>
                        <a:schemeClr val="bg1"/>
                      </a:solidFill>
                      <a:latin typeface="Itim"/>
                      <a:ea typeface="Itim"/>
                      <a:cs typeface="Itim"/>
                      <a:sym typeface="Itim"/>
                    </a:rPr>
                    <a:t>Situation: You meet your friends in a park. They invite you to go cycling together.</a:t>
                  </a:r>
                  <a:endParaRPr sz="32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Google Shape;397;p22"/>
                <p:cNvSpPr txBox="1"/>
                <p:nvPr/>
              </p:nvSpPr>
              <p:spPr>
                <a:xfrm>
                  <a:off x="-10266518" y="1224761"/>
                  <a:ext cx="2337582" cy="55927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49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 b="0" i="0" u="none" strike="noStrike" cap="none" dirty="0" smtClean="0">
                      <a:solidFill>
                        <a:schemeClr val="tx1"/>
                      </a:solidFill>
                      <a:latin typeface="Rubik"/>
                      <a:ea typeface="Rubik"/>
                      <a:cs typeface="Rubik"/>
                      <a:sym typeface="Rubik"/>
                    </a:rPr>
                    <a:t>KS2</a:t>
                  </a:r>
                  <a:endParaRPr sz="2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5" name="Google Shape;392;p22"/>
              <p:cNvSpPr txBox="1"/>
              <p:nvPr/>
            </p:nvSpPr>
            <p:spPr>
              <a:xfrm>
                <a:off x="-7530595" y="5951208"/>
                <a:ext cx="5217178" cy="820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rtl="0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 dirty="0" smtClean="0">
                    <a:solidFill>
                      <a:srgbClr val="660033"/>
                    </a:solidFill>
                    <a:latin typeface="Rubik"/>
                    <a:ea typeface="Rubik"/>
                    <a:cs typeface="Rubik"/>
                    <a:sym typeface="Rubik"/>
                  </a:rPr>
                  <a:t>You do not have any safety equipment.</a:t>
                </a:r>
                <a:endParaRPr sz="2800" dirty="0">
                  <a:solidFill>
                    <a:srgbClr val="66003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62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82CB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直線接點 45"/>
          <p:cNvCxnSpPr/>
          <p:nvPr/>
        </p:nvCxnSpPr>
        <p:spPr>
          <a:xfrm>
            <a:off x="13141799" y="5404614"/>
            <a:ext cx="936534" cy="638277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flipH="1">
            <a:off x="13127131" y="3519763"/>
            <a:ext cx="763164" cy="867024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圓角矩形 25"/>
          <p:cNvSpPr/>
          <p:nvPr/>
        </p:nvSpPr>
        <p:spPr>
          <a:xfrm>
            <a:off x="13625414" y="2260740"/>
            <a:ext cx="3671254" cy="14288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2400" b="1" dirty="0" smtClean="0"/>
              <a:t>You may fall off … </a:t>
            </a:r>
          </a:p>
          <a:p>
            <a:endParaRPr lang="en-US" altLang="zh-HK" sz="2400" dirty="0"/>
          </a:p>
          <a:p>
            <a:endParaRPr lang="zh-HK" altLang="en-US" sz="2400" dirty="0"/>
          </a:p>
        </p:txBody>
      </p:sp>
      <p:sp>
        <p:nvSpPr>
          <p:cNvPr id="12" name="Google Shape;388;p22"/>
          <p:cNvSpPr txBox="1"/>
          <p:nvPr/>
        </p:nvSpPr>
        <p:spPr>
          <a:xfrm>
            <a:off x="280298" y="168024"/>
            <a:ext cx="17807677" cy="115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 u="none" strike="noStrike" cap="none" dirty="0" smtClean="0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Activity 3: Group Discussion</a:t>
            </a:r>
            <a:endParaRPr sz="12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000110" y="1466621"/>
            <a:ext cx="1342616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HK" sz="2800" dirty="0" smtClean="0"/>
              <a:t>In groups, discuss why it is important to ride on the cycle track or at a bicycle park.</a:t>
            </a:r>
            <a:endParaRPr lang="zh-HK" altLang="en-US" sz="2800" dirty="0"/>
          </a:p>
        </p:txBody>
      </p:sp>
      <p:cxnSp>
        <p:nvCxnSpPr>
          <p:cNvPr id="9" name="直線接點 8"/>
          <p:cNvCxnSpPr>
            <a:stCxn id="15" idx="2"/>
          </p:cNvCxnSpPr>
          <p:nvPr/>
        </p:nvCxnSpPr>
        <p:spPr>
          <a:xfrm>
            <a:off x="10428591" y="3678209"/>
            <a:ext cx="743181" cy="789852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圓角矩形 14"/>
          <p:cNvSpPr/>
          <p:nvPr/>
        </p:nvSpPr>
        <p:spPr>
          <a:xfrm>
            <a:off x="8047664" y="2212257"/>
            <a:ext cx="4761854" cy="14659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2200" b="1" dirty="0" smtClean="0"/>
              <a:t>Some footpaths are narrow and crowded with pedestrians. They may not be …</a:t>
            </a:r>
          </a:p>
          <a:p>
            <a:endParaRPr lang="zh-HK" altLang="en-US" sz="2400" dirty="0"/>
          </a:p>
        </p:txBody>
      </p:sp>
      <p:cxnSp>
        <p:nvCxnSpPr>
          <p:cNvPr id="29" name="直線接點 28"/>
          <p:cNvCxnSpPr/>
          <p:nvPr/>
        </p:nvCxnSpPr>
        <p:spPr>
          <a:xfrm flipV="1">
            <a:off x="10696173" y="5548993"/>
            <a:ext cx="733827" cy="569102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圓角矩形 30"/>
          <p:cNvSpPr/>
          <p:nvPr/>
        </p:nvSpPr>
        <p:spPr>
          <a:xfrm>
            <a:off x="8096513" y="7884997"/>
            <a:ext cx="9468811" cy="22596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2400" b="1" dirty="0" smtClean="0"/>
              <a:t>Solutions</a:t>
            </a:r>
          </a:p>
          <a:p>
            <a:r>
              <a:rPr lang="en-US" altLang="zh-HK" sz="2400" b="1" dirty="0" smtClean="0"/>
              <a:t>We should …</a:t>
            </a:r>
          </a:p>
          <a:p>
            <a:endParaRPr lang="en-US" altLang="zh-HK" sz="2400" b="1" dirty="0" smtClean="0"/>
          </a:p>
          <a:p>
            <a:r>
              <a:rPr lang="en-US" altLang="zh-HK" sz="2400" b="1" dirty="0" smtClean="0"/>
              <a:t> </a:t>
            </a:r>
          </a:p>
          <a:p>
            <a:endParaRPr lang="en-US" altLang="zh-HK" sz="2400" dirty="0"/>
          </a:p>
          <a:p>
            <a:endParaRPr lang="zh-HK" altLang="en-US" sz="2400" dirty="0"/>
          </a:p>
        </p:txBody>
      </p:sp>
      <p:sp>
        <p:nvSpPr>
          <p:cNvPr id="396" name="矩形 395"/>
          <p:cNvSpPr/>
          <p:nvPr/>
        </p:nvSpPr>
        <p:spPr>
          <a:xfrm>
            <a:off x="8172692" y="3248606"/>
            <a:ext cx="41392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dirty="0" smtClean="0">
                <a:solidFill>
                  <a:srgbClr val="FFFF00"/>
                </a:solidFill>
              </a:rPr>
              <a:t>suitable for cycling. </a:t>
            </a:r>
            <a:endParaRPr lang="en-US" altLang="zh-HK" sz="2400" dirty="0">
              <a:solidFill>
                <a:srgbClr val="FFFF00"/>
              </a:solidFill>
            </a:endParaRPr>
          </a:p>
        </p:txBody>
      </p:sp>
      <p:sp>
        <p:nvSpPr>
          <p:cNvPr id="399" name="矩形 398"/>
          <p:cNvSpPr/>
          <p:nvPr/>
        </p:nvSpPr>
        <p:spPr>
          <a:xfrm>
            <a:off x="13791773" y="2821966"/>
            <a:ext cx="3338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dirty="0">
                <a:solidFill>
                  <a:srgbClr val="FFFF00"/>
                </a:solidFill>
              </a:rPr>
              <a:t>t</a:t>
            </a:r>
            <a:r>
              <a:rPr lang="en-US" altLang="zh-HK" sz="2400" dirty="0" smtClean="0">
                <a:solidFill>
                  <a:srgbClr val="FFFF00"/>
                </a:solidFill>
              </a:rPr>
              <a:t>he bicycle and hurt yourself. </a:t>
            </a:r>
            <a:endParaRPr lang="zh-HK" altLang="en-US" sz="2400" dirty="0">
              <a:solidFill>
                <a:srgbClr val="FFFF00"/>
              </a:solidFill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1036053" y="2659182"/>
            <a:ext cx="6257924" cy="6304970"/>
            <a:chOff x="1221791" y="2583335"/>
            <a:chExt cx="6257924" cy="6484579"/>
          </a:xfrm>
        </p:grpSpPr>
        <p:pic>
          <p:nvPicPr>
            <p:cNvPr id="36" name="圖片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1791" y="2583335"/>
              <a:ext cx="6257924" cy="6484579"/>
            </a:xfrm>
            <a:prstGeom prst="rect">
              <a:avLst/>
            </a:prstGeom>
          </p:spPr>
        </p:pic>
        <p:grpSp>
          <p:nvGrpSpPr>
            <p:cNvPr id="38" name="群組 37"/>
            <p:cNvGrpSpPr/>
            <p:nvPr/>
          </p:nvGrpSpPr>
          <p:grpSpPr>
            <a:xfrm>
              <a:off x="1513652" y="2626008"/>
              <a:ext cx="5401499" cy="5272636"/>
              <a:chOff x="-7916925" y="1490088"/>
              <a:chExt cx="5401499" cy="5272636"/>
            </a:xfrm>
          </p:grpSpPr>
          <p:grpSp>
            <p:nvGrpSpPr>
              <p:cNvPr id="39" name="Google Shape;389;p22"/>
              <p:cNvGrpSpPr/>
              <p:nvPr/>
            </p:nvGrpSpPr>
            <p:grpSpPr>
              <a:xfrm>
                <a:off x="-7406250" y="3060747"/>
                <a:ext cx="4890824" cy="3701977"/>
                <a:chOff x="-12717800" y="-708193"/>
                <a:chExt cx="4057513" cy="4306103"/>
              </a:xfrm>
            </p:grpSpPr>
            <p:sp>
              <p:nvSpPr>
                <p:cNvPr id="41" name="Google Shape;392;p22"/>
                <p:cNvSpPr txBox="1"/>
                <p:nvPr/>
              </p:nvSpPr>
              <p:spPr>
                <a:xfrm>
                  <a:off x="-12605197" y="2125105"/>
                  <a:ext cx="3634881" cy="147280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rtl="0">
                    <a:lnSpc>
                      <a:spcPts val="32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800" b="0" i="0" u="none" strike="noStrike" cap="none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Rubik"/>
                      <a:ea typeface="Rubik"/>
                      <a:cs typeface="Rubik"/>
                      <a:sym typeface="Rubik"/>
                    </a:rPr>
                    <a:t>You are not very skillful. Your friends ask you to ride on footpaths.</a:t>
                  </a:r>
                  <a:endParaRPr sz="28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2" name="Google Shape;391;p22"/>
                <p:cNvSpPr txBox="1"/>
                <p:nvPr/>
              </p:nvSpPr>
              <p:spPr>
                <a:xfrm>
                  <a:off x="-12717800" y="-708193"/>
                  <a:ext cx="4057513" cy="245068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rtl="0">
                    <a:lnSpc>
                      <a:spcPct val="104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3200" b="1" i="0" u="none" strike="noStrike" cap="none" dirty="0" smtClean="0">
                      <a:solidFill>
                        <a:schemeClr val="bg1"/>
                      </a:solidFill>
                      <a:latin typeface="Itim"/>
                      <a:ea typeface="Itim"/>
                      <a:cs typeface="Itim"/>
                      <a:sym typeface="Itim"/>
                    </a:rPr>
                    <a:t>Situation: You know how to ride a bicycle. Your friends invite you to go cycling together.</a:t>
                  </a:r>
                  <a:endParaRPr sz="32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0" name="Google Shape;397;p22"/>
              <p:cNvSpPr txBox="1"/>
              <p:nvPr/>
            </p:nvSpPr>
            <p:spPr>
              <a:xfrm>
                <a:off x="-7916925" y="1490088"/>
                <a:ext cx="1292808" cy="5502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rtl="0">
                  <a:lnSpc>
                    <a:spcPct val="149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 i="0" u="none" strike="noStrike" cap="none" dirty="0" smtClean="0">
                    <a:solidFill>
                      <a:schemeClr val="tx1"/>
                    </a:solidFill>
                    <a:latin typeface="Rubik"/>
                    <a:ea typeface="Rubik"/>
                    <a:cs typeface="Rubik"/>
                    <a:sym typeface="Rubik"/>
                  </a:rPr>
                  <a:t>KS1</a:t>
                </a:r>
                <a:endParaRPr sz="20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" name="橢圓 4"/>
          <p:cNvSpPr/>
          <p:nvPr/>
        </p:nvSpPr>
        <p:spPr>
          <a:xfrm>
            <a:off x="10575207" y="3829289"/>
            <a:ext cx="3148489" cy="19060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b="1" dirty="0" smtClean="0"/>
              <a:t>Problems of riding on footpaths </a:t>
            </a:r>
            <a:endParaRPr lang="zh-HK" altLang="en-US" sz="2800" b="1" dirty="0"/>
          </a:p>
        </p:txBody>
      </p:sp>
      <p:sp>
        <p:nvSpPr>
          <p:cNvPr id="43" name="圓角矩形 42"/>
          <p:cNvSpPr/>
          <p:nvPr/>
        </p:nvSpPr>
        <p:spPr>
          <a:xfrm>
            <a:off x="8096513" y="5984061"/>
            <a:ext cx="4107180" cy="17009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2400" b="1" dirty="0" smtClean="0"/>
              <a:t>You may hit … </a:t>
            </a:r>
          </a:p>
          <a:p>
            <a:endParaRPr lang="en-US" altLang="zh-HK" sz="2400" dirty="0"/>
          </a:p>
          <a:p>
            <a:endParaRPr lang="zh-HK" altLang="en-US" sz="2400" dirty="0"/>
          </a:p>
        </p:txBody>
      </p:sp>
      <p:sp>
        <p:nvSpPr>
          <p:cNvPr id="44" name="矩形 43"/>
          <p:cNvSpPr/>
          <p:nvPr/>
        </p:nvSpPr>
        <p:spPr>
          <a:xfrm>
            <a:off x="8172692" y="6756422"/>
            <a:ext cx="4139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dirty="0">
                <a:solidFill>
                  <a:srgbClr val="FFFF00"/>
                </a:solidFill>
              </a:rPr>
              <a:t>the pedestrians and cause an accident. </a:t>
            </a:r>
            <a:endParaRPr lang="zh-HK" altLang="en-US" sz="2400" dirty="0">
              <a:solidFill>
                <a:srgbClr val="FFFF00"/>
              </a:solidFill>
            </a:endParaRPr>
          </a:p>
        </p:txBody>
      </p:sp>
      <p:sp>
        <p:nvSpPr>
          <p:cNvPr id="45" name="圓角矩形 44"/>
          <p:cNvSpPr/>
          <p:nvPr/>
        </p:nvSpPr>
        <p:spPr>
          <a:xfrm>
            <a:off x="12809517" y="5951513"/>
            <a:ext cx="5091216" cy="16033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2400" b="1" dirty="0" smtClean="0"/>
              <a:t>?</a:t>
            </a:r>
          </a:p>
          <a:p>
            <a:endParaRPr lang="en-US" altLang="zh-HK" sz="2400" dirty="0"/>
          </a:p>
          <a:p>
            <a:endParaRPr lang="zh-HK" altLang="en-US" sz="2400" dirty="0"/>
          </a:p>
        </p:txBody>
      </p:sp>
      <p:sp>
        <p:nvSpPr>
          <p:cNvPr id="47" name="矩形 46"/>
          <p:cNvSpPr/>
          <p:nvPr/>
        </p:nvSpPr>
        <p:spPr>
          <a:xfrm>
            <a:off x="12809517" y="6523898"/>
            <a:ext cx="5091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dirty="0" smtClean="0">
                <a:solidFill>
                  <a:srgbClr val="FFFF00"/>
                </a:solidFill>
              </a:rPr>
              <a:t>Pedestrians may feel uncomfortable when a bicycle passes by. </a:t>
            </a:r>
            <a:endParaRPr lang="en-US" altLang="zh-HK" sz="2400" dirty="0">
              <a:solidFill>
                <a:srgbClr val="FFFF00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172690" y="9017824"/>
            <a:ext cx="93700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zh-HK" sz="2400" b="1" dirty="0" smtClean="0">
                <a:solidFill>
                  <a:schemeClr val="accent6">
                    <a:lumMod val="50000"/>
                  </a:schemeClr>
                </a:solidFill>
              </a:rPr>
              <a:t>follow </a:t>
            </a:r>
            <a:r>
              <a:rPr lang="en-US" altLang="zh-HK" sz="2400" b="1" dirty="0">
                <a:solidFill>
                  <a:schemeClr val="accent6">
                    <a:lumMod val="50000"/>
                  </a:schemeClr>
                </a:solidFill>
              </a:rPr>
              <a:t>the safety rules for </a:t>
            </a:r>
            <a:r>
              <a:rPr lang="en-US" altLang="zh-HK" sz="2400" b="1" dirty="0" smtClean="0">
                <a:solidFill>
                  <a:schemeClr val="accent6">
                    <a:lumMod val="50000"/>
                  </a:schemeClr>
                </a:solidFill>
              </a:rPr>
              <a:t>cycling; and</a:t>
            </a:r>
            <a:endParaRPr lang="en-US" altLang="zh-HK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172690" y="9436742"/>
            <a:ext cx="93700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4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zh-HK" sz="2400" b="1" dirty="0" smtClean="0">
                <a:solidFill>
                  <a:schemeClr val="accent6">
                    <a:lumMod val="50000"/>
                  </a:schemeClr>
                </a:solidFill>
              </a:rPr>
              <a:t>ride on the cycle track or at a bicycle park to protect ourselves and other road users.</a:t>
            </a:r>
            <a:endParaRPr lang="en-US" altLang="zh-HK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172690" y="8626445"/>
            <a:ext cx="93700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zh-HK" sz="2400" b="1" dirty="0" smtClean="0">
                <a:solidFill>
                  <a:schemeClr val="accent6">
                    <a:lumMod val="50000"/>
                  </a:schemeClr>
                </a:solidFill>
              </a:rPr>
              <a:t>be a responsible road user; </a:t>
            </a:r>
            <a:endParaRPr lang="en-US" altLang="zh-HK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0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" grpId="0"/>
      <p:bldP spid="399" grpId="0"/>
      <p:bldP spid="44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82CB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2"/>
          <p:cNvSpPr txBox="1"/>
          <p:nvPr/>
        </p:nvSpPr>
        <p:spPr>
          <a:xfrm>
            <a:off x="280298" y="168024"/>
            <a:ext cx="17164740" cy="115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 u="none" strike="noStrike" cap="none" dirty="0" smtClean="0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Activity 3: Group Discussion</a:t>
            </a:r>
            <a:endParaRPr sz="1200" dirty="0"/>
          </a:p>
        </p:txBody>
      </p:sp>
      <p:sp>
        <p:nvSpPr>
          <p:cNvPr id="16" name="圓角矩形 15"/>
          <p:cNvSpPr/>
          <p:nvPr/>
        </p:nvSpPr>
        <p:spPr>
          <a:xfrm>
            <a:off x="9742691" y="4202508"/>
            <a:ext cx="8401605" cy="48934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en-US" altLang="zh-HK" sz="2400" b="1" dirty="0" smtClean="0">
                <a:latin typeface="Comic Sans MS" panose="030F0702030302020204" pitchFamily="66" charset="0"/>
              </a:rPr>
              <a:t>What are the possible dangers of cycling without a safety helmet?</a:t>
            </a:r>
          </a:p>
          <a:p>
            <a:endParaRPr lang="en-US" altLang="zh-HK" sz="2400" b="1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HK" sz="2400" b="1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HK" sz="2400" b="1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HK" sz="2400" b="1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altLang="zh-HK" sz="2400" b="1" dirty="0" smtClean="0">
                <a:latin typeface="Comic Sans MS" panose="030F0702030302020204" pitchFamily="66" charset="0"/>
              </a:rPr>
              <a:t>What are the possible dangers of not wearing safety gloves and pads?</a:t>
            </a:r>
          </a:p>
          <a:p>
            <a:pPr marL="457200" indent="-457200">
              <a:buFont typeface="+mj-lt"/>
              <a:buAutoNum type="arabicPeriod"/>
            </a:pPr>
            <a:endParaRPr lang="en-US" altLang="zh-HK" sz="2400" b="1" dirty="0" smtClean="0">
              <a:latin typeface="Comic Sans MS" panose="030F0702030302020204" pitchFamily="66" charset="0"/>
            </a:endParaRPr>
          </a:p>
          <a:p>
            <a:endParaRPr lang="en-US" altLang="zh-HK" sz="2400" b="1" dirty="0" smtClean="0">
              <a:latin typeface="Comic Sans MS" panose="030F0702030302020204" pitchFamily="66" charset="0"/>
            </a:endParaRPr>
          </a:p>
          <a:p>
            <a:endParaRPr lang="en-US" altLang="zh-HK" sz="2400" b="1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HK" sz="2400" dirty="0" smtClean="0">
              <a:latin typeface="Comic Sans MS" panose="030F0702030302020204" pitchFamily="66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83894" y="1503751"/>
            <a:ext cx="1574074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HK" sz="2800" dirty="0" smtClean="0"/>
              <a:t>In groups, discuss why it is important to have the safety equipment before cycling with your friends.</a:t>
            </a:r>
            <a:endParaRPr lang="zh-HK" altLang="en-US" sz="2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909" y="2639940"/>
            <a:ext cx="2762250" cy="6000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文字方塊 5"/>
          <p:cNvSpPr txBox="1"/>
          <p:nvPr/>
        </p:nvSpPr>
        <p:spPr>
          <a:xfrm>
            <a:off x="10440279" y="5240205"/>
            <a:ext cx="7680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HK" sz="2000" b="1" dirty="0">
                <a:solidFill>
                  <a:srgbClr val="0070C0"/>
                </a:solidFill>
              </a:rPr>
              <a:t>The safety helmet can help avoid severe head </a:t>
            </a:r>
            <a:r>
              <a:rPr lang="en-US" altLang="zh-HK" sz="2000" b="1" dirty="0" smtClean="0">
                <a:solidFill>
                  <a:srgbClr val="0070C0"/>
                </a:solidFill>
              </a:rPr>
              <a:t>injuries. ... </a:t>
            </a:r>
            <a:endParaRPr lang="zh-HK" altLang="en-US" sz="2000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430683" y="7355049"/>
            <a:ext cx="76809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2000" b="1" dirty="0" smtClean="0">
                <a:solidFill>
                  <a:srgbClr val="0070C0"/>
                </a:solidFill>
              </a:rPr>
              <a:t>Safety gloves and pads can protect your…</a:t>
            </a:r>
            <a:endParaRPr lang="zh-HK" altLang="en-US" sz="2000" b="1" dirty="0">
              <a:solidFill>
                <a:srgbClr val="0070C0"/>
              </a:solidFill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10398020" y="2367542"/>
            <a:ext cx="7432773" cy="1331704"/>
            <a:chOff x="10391497" y="2665178"/>
            <a:chExt cx="7432773" cy="1331704"/>
          </a:xfrm>
        </p:grpSpPr>
        <p:sp>
          <p:nvSpPr>
            <p:cNvPr id="8" name="圓角矩形圖說文字 7"/>
            <p:cNvSpPr/>
            <p:nvPr/>
          </p:nvSpPr>
          <p:spPr>
            <a:xfrm>
              <a:off x="10391497" y="2665178"/>
              <a:ext cx="7432773" cy="1331704"/>
            </a:xfrm>
            <a:prstGeom prst="wedgeRoundRectCallout">
              <a:avLst>
                <a:gd name="adj1" fmla="val -68155"/>
                <a:gd name="adj2" fmla="val 88951"/>
                <a:gd name="adj3" fmla="val 16667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0502534" y="2738126"/>
              <a:ext cx="721069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HK" sz="24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It is important to follow safety rules and put on the safety helmet, pads and gloves to protect yourself when you are riding a bicycle.</a:t>
              </a:r>
              <a:endParaRPr lang="zh-HK" altLang="en-US" sz="24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0" y="9504896"/>
            <a:ext cx="8868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000" dirty="0" smtClean="0">
                <a:solidFill>
                  <a:schemeClr val="bg1"/>
                </a:solidFill>
              </a:rPr>
              <a:t>Source of image (Leaflet “Tips for Cycling Safety”): Transport Department </a:t>
            </a:r>
          </a:p>
          <a:p>
            <a:r>
              <a:rPr lang="en-US" altLang="zh-HK" sz="2000" dirty="0" smtClean="0">
                <a:hlinkClick r:id="rId4"/>
              </a:rPr>
              <a:t>https</a:t>
            </a:r>
            <a:r>
              <a:rPr lang="en-US" altLang="zh-HK" sz="2000" dirty="0">
                <a:hlinkClick r:id="rId4"/>
              </a:rPr>
              <a:t>://</a:t>
            </a:r>
            <a:r>
              <a:rPr lang="en-US" altLang="zh-HK" sz="2000" dirty="0" smtClean="0">
                <a:hlinkClick r:id="rId4"/>
              </a:rPr>
              <a:t>www.td.gov.hk/filemanager/en/content_182/rs_bulletin_51.pdf</a:t>
            </a:r>
            <a:r>
              <a:rPr lang="en-US" altLang="zh-HK" sz="2000" dirty="0" smtClean="0"/>
              <a:t> </a:t>
            </a:r>
            <a:endParaRPr lang="zh-HK" altLang="en-US" sz="20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0440279" y="5671988"/>
            <a:ext cx="7680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HK" sz="2000" dirty="0" smtClean="0">
                <a:solidFill>
                  <a:srgbClr val="FF0000"/>
                </a:solidFill>
              </a:rPr>
              <a:t>When there is an accident and you fall over, the helmet can protect your head and prevent a direct hit on your skull. </a:t>
            </a:r>
            <a:endParaRPr lang="zh-HK" altLang="en-US" sz="2000" dirty="0">
              <a:solidFill>
                <a:srgbClr val="FF0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398020" y="7673423"/>
            <a:ext cx="76809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2000" dirty="0" smtClean="0">
                <a:solidFill>
                  <a:srgbClr val="FF0000"/>
                </a:solidFill>
              </a:rPr>
              <a:t>hands, elbows, arms and knees. The gloves can help you control the </a:t>
            </a:r>
            <a:r>
              <a:rPr lang="en-US" altLang="zh-HK" sz="2000" dirty="0">
                <a:solidFill>
                  <a:srgbClr val="FF0000"/>
                </a:solidFill>
              </a:rPr>
              <a:t>bike </a:t>
            </a:r>
            <a:r>
              <a:rPr lang="en-US" altLang="zh-HK" sz="2000" dirty="0" smtClean="0">
                <a:solidFill>
                  <a:srgbClr val="FF0000"/>
                </a:solidFill>
              </a:rPr>
              <a:t>handlebars and </a:t>
            </a:r>
            <a:r>
              <a:rPr lang="en-US" altLang="zh-HK" sz="2000" dirty="0">
                <a:solidFill>
                  <a:srgbClr val="FF0000"/>
                </a:solidFill>
              </a:rPr>
              <a:t>protect your hands in case of a crash. </a:t>
            </a:r>
            <a:r>
              <a:rPr lang="en-US" altLang="zh-HK" sz="2000" dirty="0" smtClean="0">
                <a:solidFill>
                  <a:srgbClr val="FF0000"/>
                </a:solidFill>
              </a:rPr>
              <a:t>Also, you may fall off when cycling. The elbow </a:t>
            </a:r>
            <a:r>
              <a:rPr lang="en-US" altLang="zh-HK" sz="2000" dirty="0">
                <a:solidFill>
                  <a:srgbClr val="FF0000"/>
                </a:solidFill>
              </a:rPr>
              <a:t>pads and knee pads </a:t>
            </a:r>
            <a:r>
              <a:rPr lang="en-US" altLang="zh-HK" sz="2000" dirty="0" smtClean="0">
                <a:solidFill>
                  <a:srgbClr val="FF0000"/>
                </a:solidFill>
              </a:rPr>
              <a:t>can provide good </a:t>
            </a:r>
            <a:r>
              <a:rPr lang="en-US" altLang="zh-HK" sz="2000" dirty="0">
                <a:solidFill>
                  <a:srgbClr val="FF0000"/>
                </a:solidFill>
              </a:rPr>
              <a:t>protection </a:t>
            </a:r>
            <a:r>
              <a:rPr lang="en-US" altLang="zh-HK" sz="2000" dirty="0" smtClean="0">
                <a:solidFill>
                  <a:srgbClr val="FF0000"/>
                </a:solidFill>
              </a:rPr>
              <a:t>for </a:t>
            </a:r>
            <a:r>
              <a:rPr lang="en-US" altLang="zh-HK" sz="2000" dirty="0">
                <a:solidFill>
                  <a:srgbClr val="FF0000"/>
                </a:solidFill>
              </a:rPr>
              <a:t>your arms and knees. </a:t>
            </a:r>
            <a:endParaRPr lang="zh-HK" altLang="en-US" sz="2000" dirty="0">
              <a:solidFill>
                <a:srgbClr val="FF0000"/>
              </a:solidFill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386949" y="3256836"/>
            <a:ext cx="5228039" cy="4721765"/>
            <a:chOff x="1081392" y="2242939"/>
            <a:chExt cx="6446106" cy="5605854"/>
          </a:xfrm>
        </p:grpSpPr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1393" y="2242939"/>
              <a:ext cx="6446105" cy="5605854"/>
            </a:xfrm>
            <a:prstGeom prst="rect">
              <a:avLst/>
            </a:prstGeom>
          </p:spPr>
        </p:pic>
        <p:grpSp>
          <p:nvGrpSpPr>
            <p:cNvPr id="33" name="群組 32"/>
            <p:cNvGrpSpPr/>
            <p:nvPr/>
          </p:nvGrpSpPr>
          <p:grpSpPr>
            <a:xfrm>
              <a:off x="1081392" y="2242939"/>
              <a:ext cx="5537645" cy="4897001"/>
              <a:chOff x="-8534770" y="2028618"/>
              <a:chExt cx="6221353" cy="4897001"/>
            </a:xfrm>
          </p:grpSpPr>
          <p:grpSp>
            <p:nvGrpSpPr>
              <p:cNvPr id="34" name="群組 33"/>
              <p:cNvGrpSpPr/>
              <p:nvPr/>
            </p:nvGrpSpPr>
            <p:grpSpPr>
              <a:xfrm>
                <a:off x="-8534770" y="2028618"/>
                <a:ext cx="6221352" cy="3628975"/>
                <a:chOff x="-10266518" y="1224761"/>
                <a:chExt cx="7241238" cy="3628975"/>
              </a:xfrm>
            </p:grpSpPr>
            <p:sp>
              <p:nvSpPr>
                <p:cNvPr id="36" name="Google Shape;396;p22"/>
                <p:cNvSpPr txBox="1"/>
                <p:nvPr/>
              </p:nvSpPr>
              <p:spPr>
                <a:xfrm>
                  <a:off x="-9260303" y="2573616"/>
                  <a:ext cx="6235023" cy="2280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rtl="0">
                    <a:lnSpc>
                      <a:spcPct val="104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3000" b="1" i="0" u="none" strike="noStrike" cap="none" dirty="0" smtClean="0">
                      <a:solidFill>
                        <a:schemeClr val="bg1"/>
                      </a:solidFill>
                      <a:latin typeface="Itim"/>
                      <a:ea typeface="Itim"/>
                      <a:cs typeface="Itim"/>
                      <a:sym typeface="Itim"/>
                    </a:rPr>
                    <a:t>Situation: You meet your friends in a park. They invite you to go cycling together.</a:t>
                  </a:r>
                  <a:endParaRPr sz="3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Google Shape;397;p22"/>
                <p:cNvSpPr txBox="1"/>
                <p:nvPr/>
              </p:nvSpPr>
              <p:spPr>
                <a:xfrm>
                  <a:off x="-10266518" y="1224761"/>
                  <a:ext cx="2337582" cy="55927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49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 b="0" i="0" u="none" strike="noStrike" cap="none" dirty="0" smtClean="0">
                      <a:solidFill>
                        <a:schemeClr val="tx1"/>
                      </a:solidFill>
                      <a:latin typeface="Rubik"/>
                      <a:ea typeface="Rubik"/>
                      <a:cs typeface="Rubik"/>
                      <a:sym typeface="Rubik"/>
                    </a:rPr>
                    <a:t>KS2</a:t>
                  </a:r>
                  <a:endParaRPr sz="2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5" name="Google Shape;392;p22"/>
              <p:cNvSpPr txBox="1"/>
              <p:nvPr/>
            </p:nvSpPr>
            <p:spPr>
              <a:xfrm>
                <a:off x="-7530594" y="5951208"/>
                <a:ext cx="5217177" cy="9744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rtl="0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600" b="0" i="0" u="none" strike="noStrike" cap="none" dirty="0" smtClean="0">
                    <a:solidFill>
                      <a:srgbClr val="660033"/>
                    </a:solidFill>
                    <a:latin typeface="Rubik"/>
                    <a:ea typeface="Rubik"/>
                    <a:cs typeface="Rubik"/>
                    <a:sym typeface="Rubik"/>
                  </a:rPr>
                  <a:t>You do not have any safety equipment.</a:t>
                </a:r>
                <a:endParaRPr sz="2600" dirty="0">
                  <a:solidFill>
                    <a:srgbClr val="66003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552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BDF"/>
        </a:solidFill>
        <a:effectLst/>
      </p:bgPr>
    </p:bg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" name="Google Shape;499;p29"/>
          <p:cNvGrpSpPr/>
          <p:nvPr/>
        </p:nvGrpSpPr>
        <p:grpSpPr>
          <a:xfrm>
            <a:off x="2480397" y="1996297"/>
            <a:ext cx="14684197" cy="6346116"/>
            <a:chOff x="2493460" y="2335932"/>
            <a:chExt cx="14346000" cy="6346116"/>
          </a:xfrm>
        </p:grpSpPr>
        <p:sp>
          <p:nvSpPr>
            <p:cNvPr id="500" name="Google Shape;500;p29"/>
            <p:cNvSpPr txBox="1"/>
            <p:nvPr/>
          </p:nvSpPr>
          <p:spPr>
            <a:xfrm>
              <a:off x="3228154" y="2335932"/>
              <a:ext cx="11959500" cy="1384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999" b="0" i="0" u="none" strike="noStrike" cap="none" dirty="0" smtClean="0">
                  <a:solidFill>
                    <a:srgbClr val="3482CB"/>
                  </a:solidFill>
                  <a:latin typeface="Itim"/>
                  <a:ea typeface="Itim"/>
                  <a:cs typeface="Itim"/>
                  <a:sym typeface="Itim"/>
                </a:rPr>
                <a:t>Conclusion</a:t>
              </a:r>
              <a:endParaRPr dirty="0"/>
            </a:p>
          </p:txBody>
        </p:sp>
        <p:sp>
          <p:nvSpPr>
            <p:cNvPr id="501" name="Google Shape;501;p29"/>
            <p:cNvSpPr txBox="1"/>
            <p:nvPr/>
          </p:nvSpPr>
          <p:spPr>
            <a:xfrm>
              <a:off x="2493460" y="4261222"/>
              <a:ext cx="14346000" cy="4420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742950" indent="-742950">
                <a:lnSpc>
                  <a:spcPct val="133013"/>
                </a:lnSpc>
                <a:buClr>
                  <a:srgbClr val="00B050"/>
                </a:buClr>
                <a:buFont typeface="Wingdings" panose="05000000000000000000" pitchFamily="2" charset="2"/>
                <a:buChar char="p"/>
              </a:pPr>
              <a:r>
                <a:rPr lang="en-US" sz="3600" dirty="0">
                  <a:solidFill>
                    <a:srgbClr val="3482CB"/>
                  </a:solidFill>
                  <a:latin typeface="Rubik"/>
                  <a:ea typeface="Rubik"/>
                  <a:cs typeface="Rubik"/>
                  <a:sym typeface="Rubik"/>
                </a:rPr>
                <a:t> </a:t>
              </a:r>
              <a:r>
                <a:rPr lang="en-US" altLang="zh-HK" sz="3600" dirty="0">
                  <a:solidFill>
                    <a:srgbClr val="3482CB"/>
                  </a:solidFill>
                  <a:latin typeface="Rubik"/>
                  <a:ea typeface="Rubik"/>
                  <a:cs typeface="Rubik"/>
                  <a:sym typeface="Rubik"/>
                </a:rPr>
                <a:t>It is important to be </a:t>
              </a:r>
              <a:r>
                <a:rPr lang="en-US" altLang="zh-HK" sz="3600" b="1" dirty="0">
                  <a:solidFill>
                    <a:srgbClr val="00B050"/>
                  </a:solidFill>
                  <a:latin typeface="Rubik"/>
                  <a:ea typeface="Rubik"/>
                  <a:cs typeface="Rubik"/>
                  <a:sym typeface="Rubik"/>
                </a:rPr>
                <a:t>a responsible road user </a:t>
              </a:r>
              <a:r>
                <a:rPr lang="en-US" altLang="zh-HK" sz="3600" dirty="0">
                  <a:solidFill>
                    <a:srgbClr val="3482CB"/>
                  </a:solidFill>
                  <a:latin typeface="Rubik"/>
                  <a:ea typeface="Rubik"/>
                  <a:cs typeface="Rubik"/>
                  <a:sym typeface="Rubik"/>
                </a:rPr>
                <a:t>and </a:t>
              </a:r>
              <a:r>
                <a:rPr lang="en-US" altLang="zh-HK" sz="3600" b="1" dirty="0">
                  <a:solidFill>
                    <a:srgbClr val="00B050"/>
                  </a:solidFill>
                  <a:latin typeface="Rubik"/>
                  <a:ea typeface="Rubik"/>
                  <a:cs typeface="Rubik"/>
                  <a:sym typeface="Rubik"/>
                </a:rPr>
                <a:t>a law-abiding cyclist</a:t>
              </a:r>
              <a:r>
                <a:rPr lang="en-US" altLang="zh-HK" sz="3600" dirty="0">
                  <a:solidFill>
                    <a:srgbClr val="3482CB"/>
                  </a:solidFill>
                  <a:latin typeface="Rubik"/>
                  <a:ea typeface="Rubik"/>
                  <a:cs typeface="Rubik"/>
                  <a:sym typeface="Rubik"/>
                </a:rPr>
                <a:t>. </a:t>
              </a:r>
            </a:p>
            <a:p>
              <a:pPr marL="742950" indent="-742950">
                <a:lnSpc>
                  <a:spcPct val="133013"/>
                </a:lnSpc>
                <a:buClr>
                  <a:srgbClr val="00B050"/>
                </a:buClr>
                <a:buFont typeface="Wingdings" panose="05000000000000000000" pitchFamily="2" charset="2"/>
                <a:buChar char="p"/>
              </a:pPr>
              <a:r>
                <a:rPr lang="en-US" altLang="zh-HK" sz="3600" dirty="0" smtClean="0">
                  <a:solidFill>
                    <a:srgbClr val="3482CB"/>
                  </a:solidFill>
                  <a:latin typeface="Rubik"/>
                  <a:ea typeface="Rubik"/>
                  <a:cs typeface="Rubik"/>
                  <a:sym typeface="Rubik"/>
                </a:rPr>
                <a:t>It </a:t>
              </a:r>
              <a:r>
                <a:rPr lang="en-US" altLang="zh-HK" sz="3600" dirty="0">
                  <a:solidFill>
                    <a:srgbClr val="3482CB"/>
                  </a:solidFill>
                  <a:latin typeface="Rubik"/>
                  <a:ea typeface="Rubik"/>
                  <a:cs typeface="Rubik"/>
                  <a:sym typeface="Rubik"/>
                </a:rPr>
                <a:t>is necessary to </a:t>
              </a:r>
              <a:r>
                <a:rPr lang="en-US" altLang="zh-HK" sz="3600" dirty="0">
                  <a:solidFill>
                    <a:srgbClr val="00B050"/>
                  </a:solidFill>
                  <a:latin typeface="Rubik"/>
                  <a:ea typeface="Rubik"/>
                  <a:cs typeface="Rubik"/>
                  <a:sym typeface="Rubik"/>
                </a:rPr>
                <a:t>follow the safety </a:t>
              </a:r>
              <a:r>
                <a:rPr lang="en-US" altLang="zh-HK" sz="3600" dirty="0" smtClean="0">
                  <a:solidFill>
                    <a:srgbClr val="00B050"/>
                  </a:solidFill>
                  <a:latin typeface="Rubik"/>
                  <a:ea typeface="Rubik"/>
                  <a:cs typeface="Rubik"/>
                  <a:sym typeface="Rubik"/>
                </a:rPr>
                <a:t>rules for cycling </a:t>
              </a:r>
              <a:r>
                <a:rPr lang="en-US" altLang="zh-HK" sz="3600" dirty="0">
                  <a:solidFill>
                    <a:srgbClr val="3482CB"/>
                  </a:solidFill>
                  <a:latin typeface="Rubik"/>
                  <a:ea typeface="Rubik"/>
                  <a:cs typeface="Rubik"/>
                  <a:sym typeface="Rubik"/>
                </a:rPr>
                <a:t>to protect </a:t>
              </a:r>
              <a:r>
                <a:rPr lang="en-US" altLang="zh-HK" sz="3600" dirty="0" smtClean="0">
                  <a:solidFill>
                    <a:srgbClr val="3482CB"/>
                  </a:solidFill>
                  <a:latin typeface="Rubik"/>
                  <a:ea typeface="Rubik"/>
                  <a:cs typeface="Rubik"/>
                  <a:sym typeface="Rubik"/>
                </a:rPr>
                <a:t>ourselves and </a:t>
              </a:r>
              <a:r>
                <a:rPr lang="en-US" altLang="zh-HK" sz="3600" dirty="0">
                  <a:solidFill>
                    <a:srgbClr val="3482CB"/>
                  </a:solidFill>
                  <a:latin typeface="Rubik"/>
                  <a:ea typeface="Rubik"/>
                  <a:cs typeface="Rubik"/>
                  <a:sym typeface="Rubik"/>
                </a:rPr>
                <a:t>other road users</a:t>
              </a:r>
              <a:r>
                <a:rPr lang="en-US" altLang="zh-HK" sz="3600" dirty="0" smtClean="0">
                  <a:solidFill>
                    <a:srgbClr val="3482CB"/>
                  </a:solidFill>
                  <a:latin typeface="Rubik"/>
                  <a:ea typeface="Rubik"/>
                  <a:cs typeface="Rubik"/>
                  <a:sym typeface="Rubik"/>
                </a:rPr>
                <a:t>.</a:t>
              </a:r>
              <a:endParaRPr lang="en-US" altLang="zh-HK" sz="3600" dirty="0">
                <a:solidFill>
                  <a:srgbClr val="3482CB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marR="0" lvl="0" rtl="0">
                <a:lnSpc>
                  <a:spcPct val="133013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3600" b="0" i="0" u="none" strike="noStrike" cap="none" dirty="0" smtClean="0">
                <a:solidFill>
                  <a:srgbClr val="3482CB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marR="0" lvl="0" rtl="0">
                <a:lnSpc>
                  <a:spcPct val="133013"/>
                </a:lnSpc>
                <a:spcBef>
                  <a:spcPts val="0"/>
                </a:spcBef>
                <a:spcAft>
                  <a:spcPts val="0"/>
                </a:spcAft>
              </a:pPr>
              <a:endParaRPr sz="3600" dirty="0"/>
            </a:p>
          </p:txBody>
        </p:sp>
      </p:grp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58877">
            <a:off x="1729822" y="1613866"/>
            <a:ext cx="1828562" cy="214972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0980">
            <a:off x="15929811" y="6664012"/>
            <a:ext cx="1828562" cy="2149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1160</Words>
  <Application>Microsoft Office PowerPoint</Application>
  <PresentationFormat>Custom</PresentationFormat>
  <Paragraphs>166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Wingdings</vt:lpstr>
      <vt:lpstr>Rubik</vt:lpstr>
      <vt:lpstr>Comic Sans MS</vt:lpstr>
      <vt:lpstr>Itim</vt:lpstr>
      <vt:lpstr>Arial</vt:lpstr>
      <vt:lpstr>新細明體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FUNG, Ling Brenda</dc:creator>
  <cp:lastModifiedBy>HUNG, Ka-yui Iris</cp:lastModifiedBy>
  <cp:revision>142</cp:revision>
  <dcterms:modified xsi:type="dcterms:W3CDTF">2023-08-10T09:14:50Z</dcterms:modified>
</cp:coreProperties>
</file>