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96" r:id="rId2"/>
    <p:sldId id="300" r:id="rId3"/>
    <p:sldId id="313" r:id="rId4"/>
    <p:sldId id="314" r:id="rId5"/>
    <p:sldId id="299" r:id="rId6"/>
    <p:sldId id="304" r:id="rId7"/>
    <p:sldId id="302" r:id="rId8"/>
    <p:sldId id="305" r:id="rId9"/>
    <p:sldId id="294" r:id="rId10"/>
    <p:sldId id="312" r:id="rId11"/>
    <p:sldId id="275" r:id="rId12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9966FF"/>
    <a:srgbClr val="CCCCFF"/>
    <a:srgbClr val="FF0066"/>
    <a:srgbClr val="66FF99"/>
    <a:srgbClr val="FFE79B"/>
    <a:srgbClr val="FDFFAF"/>
    <a:srgbClr val="FFCCCC"/>
    <a:srgbClr val="FE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8708" autoAdjust="0"/>
  </p:normalViewPr>
  <p:slideViewPr>
    <p:cSldViewPr snapToGrid="0">
      <p:cViewPr varScale="1">
        <p:scale>
          <a:sx n="98" d="100"/>
          <a:sy n="98" d="100"/>
        </p:scale>
        <p:origin x="18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5C739-2892-4682-A2D0-DF229F61D601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FA627-0DE1-415F-9104-DEE3F118E3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018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5A7B4-66CD-4D45-95B9-7B1633AE402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22F9-7031-40B4-B13A-45EE2C7866B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351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C22F9-7031-40B4-B13A-45EE2C7866BE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64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C22F9-7031-40B4-B13A-45EE2C7866BE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305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C22F9-7031-40B4-B13A-45EE2C7866BE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770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3E194B-2D06-4A85-ACD2-6876871A575B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568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A382-6C8C-4607-B212-DAA07865F9E6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4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638F-F32B-4816-A41F-755C66AFED31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7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131D-46EE-4B5C-B5F0-D59B8A07CFC6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640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DE4699-BF5A-4141-BE22-89736FC17B36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6087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131D-46EE-4B5C-B5F0-D59B8A07CFC6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2804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131D-46EE-4B5C-B5F0-D59B8A07CFC6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219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B0F3-0C89-4330-96B9-52B0798A682B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6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B0D6-DD5E-4F5C-A30D-0DC8E1462226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0E9A131D-46EE-4B5C-B5F0-D59B8A07CFC6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19697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0E9A131D-46EE-4B5C-B5F0-D59B8A07CFC6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23206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9A131D-46EE-4B5C-B5F0-D59B8A07CFC6}" type="datetime1">
              <a:rPr lang="en-US" altLang="zh-HK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24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8" pos="594" userDrawn="1">
          <p15:clr>
            <a:srgbClr val="F26B43"/>
          </p15:clr>
        </p15:guide>
        <p15:guide id="9" pos="5400" userDrawn="1">
          <p15:clr>
            <a:srgbClr val="F26B43"/>
          </p15:clr>
        </p15:guide>
        <p15:guide id="10" orient="horz" pos="4008" userDrawn="1">
          <p15:clr>
            <a:srgbClr val="F26B43"/>
          </p15:clr>
        </p15:guide>
        <p15:guide id="11" orient="horz" pos="1440" userDrawn="1">
          <p15:clr>
            <a:srgbClr val="F26B43"/>
          </p15:clr>
        </p15:guide>
        <p15:guide id="12" orient="horz" pos="3720" userDrawn="1">
          <p15:clr>
            <a:srgbClr val="F26B43"/>
          </p15:clr>
        </p15:guide>
        <p15:guide id="13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hd.gov.hk/english/pestcontrol/library/pdf_pest_control/poster/Anti-rodent_Poster-Household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p.gov.hk/files/her/a_guide_to_personal_home_and_environmental_hygiene_keep_clean_be_healthy_booklet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02762" y="5480009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HK" dirty="0" smtClean="0"/>
              <a:t>English </a:t>
            </a:r>
            <a:r>
              <a:rPr lang="en-US" altLang="zh-HK" dirty="0"/>
              <a:t>Language Education Section </a:t>
            </a:r>
          </a:p>
          <a:p>
            <a:r>
              <a:rPr lang="en-US" altLang="zh-HK" dirty="0"/>
              <a:t>Curriculum Development Institute</a:t>
            </a:r>
          </a:p>
          <a:p>
            <a:r>
              <a:rPr lang="en-US" altLang="zh-HK" dirty="0" smtClean="0"/>
              <a:t>Education </a:t>
            </a:r>
            <a:r>
              <a:rPr lang="en-US" altLang="zh-HK" dirty="0" smtClean="0"/>
              <a:t>Bureau</a:t>
            </a:r>
          </a:p>
          <a:p>
            <a:r>
              <a:rPr lang="en-US" altLang="zh-HK" smtClean="0"/>
              <a:t>2023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75001" y="275747"/>
            <a:ext cx="4953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Keep your home </a:t>
            </a:r>
            <a:r>
              <a:rPr lang="en-US" altLang="zh-HK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clean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030EF8-6709-9D87-5273-423A51CD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798967"/>
            <a:ext cx="9115425" cy="456247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7588578" y="316983"/>
            <a:ext cx="114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KS1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44B24AC-A964-4839-8D51-12D94B0B41B8}"/>
              </a:ext>
            </a:extLst>
          </p:cNvPr>
          <p:cNvSpPr txBox="1">
            <a:spLocks/>
          </p:cNvSpPr>
          <p:nvPr/>
        </p:nvSpPr>
        <p:spPr>
          <a:xfrm>
            <a:off x="753762" y="247031"/>
            <a:ext cx="8060300" cy="67504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Clr>
                <a:srgbClr val="002060"/>
              </a:buClr>
              <a:buFont typeface="+mj-lt"/>
              <a:buAutoNum type="alphaUcPeriod" startAt="5"/>
              <a:defRPr/>
            </a:pPr>
            <a:r>
              <a:rPr lang="en-US" altLang="zh-TW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what you can do to keep your home clean. </a:t>
            </a:r>
            <a:endParaRPr lang="zh-HK" altLang="en-US" sz="2000" dirty="0">
              <a:solidFill>
                <a:srgbClr val="00206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75" y="1583637"/>
            <a:ext cx="999330" cy="87536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38" y="2458907"/>
            <a:ext cx="1019974" cy="79331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99" y="4787513"/>
            <a:ext cx="999330" cy="875367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19" y="5582950"/>
            <a:ext cx="988293" cy="768672"/>
          </a:xfrm>
          <a:prstGeom prst="rect">
            <a:avLst/>
          </a:prstGeom>
        </p:spPr>
      </p:pic>
      <p:sp>
        <p:nvSpPr>
          <p:cNvPr id="25" name="圓角矩形 24"/>
          <p:cNvSpPr/>
          <p:nvPr/>
        </p:nvSpPr>
        <p:spPr>
          <a:xfrm>
            <a:off x="4141075" y="3486756"/>
            <a:ext cx="1219200" cy="541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ysClr val="windowText" lastClr="000000"/>
                </a:solidFill>
              </a:rPr>
              <a:t>……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語音泡泡: 橢圓形 1">
            <a:extLst>
              <a:ext uri="{FF2B5EF4-FFF2-40B4-BE49-F238E27FC236}">
                <a16:creationId xmlns:a16="http://schemas.microsoft.com/office/drawing/2014/main" id="{07C5C500-090A-8367-50D2-0912AD78FD3B}"/>
              </a:ext>
            </a:extLst>
          </p:cNvPr>
          <p:cNvSpPr/>
          <p:nvPr/>
        </p:nvSpPr>
        <p:spPr>
          <a:xfrm>
            <a:off x="2094673" y="1008341"/>
            <a:ext cx="5312004" cy="875367"/>
          </a:xfrm>
          <a:prstGeom prst="wedgeEllipseCallout">
            <a:avLst>
              <a:gd name="adj1" fmla="val -47518"/>
              <a:gd name="adj2" fmla="val 53877"/>
            </a:avLst>
          </a:prstGeom>
          <a:solidFill>
            <a:srgbClr val="CCECFF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 to keep our home clean? Do you have any ideas?</a:t>
            </a:r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語音泡泡: 橢圓形 2">
            <a:extLst>
              <a:ext uri="{FF2B5EF4-FFF2-40B4-BE49-F238E27FC236}">
                <a16:creationId xmlns:a16="http://schemas.microsoft.com/office/drawing/2014/main" id="{546D9B71-50B0-B19A-8D8C-663F8489E7A4}"/>
              </a:ext>
            </a:extLst>
          </p:cNvPr>
          <p:cNvSpPr/>
          <p:nvPr/>
        </p:nvSpPr>
        <p:spPr>
          <a:xfrm>
            <a:off x="1833286" y="2302222"/>
            <a:ext cx="5422233" cy="875367"/>
          </a:xfrm>
          <a:prstGeom prst="wedgeEllipseCallout">
            <a:avLst>
              <a:gd name="adj1" fmla="val 47619"/>
              <a:gd name="adj2" fmla="val 39877"/>
            </a:avLst>
          </a:prstGeom>
          <a:solidFill>
            <a:srgbClr val="CCECFF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fold the clothes and put them in the wardrobe. How about you?</a:t>
            </a:r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語音泡泡: 橢圓形 8">
            <a:extLst>
              <a:ext uri="{FF2B5EF4-FFF2-40B4-BE49-F238E27FC236}">
                <a16:creationId xmlns:a16="http://schemas.microsoft.com/office/drawing/2014/main" id="{887E6213-15C7-A120-58D5-2C8A8560DC46}"/>
              </a:ext>
            </a:extLst>
          </p:cNvPr>
          <p:cNvSpPr/>
          <p:nvPr/>
        </p:nvSpPr>
        <p:spPr>
          <a:xfrm>
            <a:off x="3563752" y="5563413"/>
            <a:ext cx="3593045" cy="621886"/>
          </a:xfrm>
          <a:prstGeom prst="wedgeEllipseCallout">
            <a:avLst>
              <a:gd name="adj1" fmla="val 48798"/>
              <a:gd name="adj2" fmla="val 41551"/>
            </a:avLst>
          </a:prstGeom>
          <a:solidFill>
            <a:srgbClr val="CCECFF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Good. Let’s start today.</a:t>
            </a:r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語音泡泡: 橢圓形 7">
            <a:extLst>
              <a:ext uri="{FF2B5EF4-FFF2-40B4-BE49-F238E27FC236}">
                <a16:creationId xmlns:a16="http://schemas.microsoft.com/office/drawing/2014/main" id="{A45064E6-4704-A361-A0F3-1669A7C04EF1}"/>
              </a:ext>
            </a:extLst>
          </p:cNvPr>
          <p:cNvSpPr/>
          <p:nvPr/>
        </p:nvSpPr>
        <p:spPr>
          <a:xfrm>
            <a:off x="2646729" y="4181746"/>
            <a:ext cx="4890899" cy="1043450"/>
          </a:xfrm>
          <a:prstGeom prst="wedgeEllipseCallout">
            <a:avLst>
              <a:gd name="adj1" fmla="val -49033"/>
              <a:gd name="adj2" fmla="val 43108"/>
            </a:avLst>
          </a:prstGeom>
          <a:solidFill>
            <a:srgbClr val="CCECFF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Wow! We have many ideas to keep our home clean. Let’s turn our ideas into action.</a:t>
            </a:r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E7FF80-B87F-4BDD-BB74-15FD0543A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06" y="1692257"/>
            <a:ext cx="8034517" cy="3861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HK" dirty="0">
              <a:solidFill>
                <a:srgbClr val="FF0000"/>
              </a:solidFill>
            </a:endParaRPr>
          </a:p>
          <a:p>
            <a:pPr marL="176213" indent="-176213">
              <a:buNone/>
            </a:pPr>
            <a:r>
              <a:rPr lang="en-US" altLang="zh-HK" sz="1900" dirty="0">
                <a:solidFill>
                  <a:schemeClr val="tx1"/>
                </a:solidFill>
              </a:rPr>
              <a:t>1. Poster on “3 Ways to Eliminate Rodent Nuisance from </a:t>
            </a:r>
            <a:r>
              <a:rPr lang="en-US" altLang="zh-TW" sz="1900" dirty="0">
                <a:solidFill>
                  <a:schemeClr val="tx1"/>
                </a:solidFill>
              </a:rPr>
              <a:t>Food, </a:t>
            </a:r>
            <a:r>
              <a:rPr lang="en-US" altLang="zh-TW" sz="1900" dirty="0" err="1">
                <a:solidFill>
                  <a:schemeClr val="tx1"/>
                </a:solidFill>
              </a:rPr>
              <a:t>Harbourage</a:t>
            </a:r>
            <a:r>
              <a:rPr lang="en-US" altLang="zh-TW" sz="1900" dirty="0">
                <a:solidFill>
                  <a:schemeClr val="tx1"/>
                </a:solidFill>
              </a:rPr>
              <a:t> and   Passages (Household setting)” – the Food and Environmental Hygiene Department </a:t>
            </a:r>
            <a:endParaRPr lang="en-US" altLang="zh-HK" sz="1900" dirty="0">
              <a:solidFill>
                <a:schemeClr val="tx1"/>
              </a:solidFill>
            </a:endParaRPr>
          </a:p>
          <a:p>
            <a:pPr marL="179388" indent="0">
              <a:buNone/>
            </a:pPr>
            <a:r>
              <a:rPr lang="en-US" altLang="zh-HK" sz="1900" dirty="0">
                <a:solidFill>
                  <a:schemeClr val="tx1"/>
                </a:solidFill>
                <a:hlinkClick r:id="rId3"/>
              </a:rPr>
              <a:t>https://www.fehd.gov.hk/english/pestcontrol/library/pdf_pest_control/poster/Anti-rodent_Poster- Household.pdf</a:t>
            </a:r>
            <a:endParaRPr lang="en-US" altLang="zh-HK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HK" sz="1900" dirty="0">
                <a:solidFill>
                  <a:schemeClr val="tx1"/>
                </a:solidFill>
              </a:rPr>
              <a:t>	</a:t>
            </a:r>
          </a:p>
          <a:p>
            <a:pPr marL="201211" indent="-201211">
              <a:buNone/>
            </a:pPr>
            <a:r>
              <a:rPr lang="en-US" altLang="zh-HK" sz="1900" dirty="0">
                <a:solidFill>
                  <a:schemeClr val="tx1"/>
                </a:solidFill>
              </a:rPr>
              <a:t>2.  A pamphlet on “A Guide to Personal, Home and Environmental Hygiene” (Keep Clean Be Healthy) – the Food and Health Bureau, the Department of Health and the Food and Environmental Hygiene Department</a:t>
            </a:r>
            <a:endParaRPr lang="zh-HK" altLang="en-US" sz="1900" dirty="0">
              <a:solidFill>
                <a:schemeClr val="tx1"/>
              </a:solidFill>
            </a:endParaRPr>
          </a:p>
          <a:p>
            <a:pPr marL="179388" indent="0">
              <a:buNone/>
            </a:pPr>
            <a:r>
              <a:rPr lang="en-US" altLang="zh-HK" sz="1900" dirty="0">
                <a:solidFill>
                  <a:schemeClr val="tx1"/>
                </a:solidFill>
                <a:hlinkClick r:id="rId4"/>
              </a:rPr>
              <a:t>https://www.chp.gov.hk/files/her/a_guide_to_personal_home_and_environmental_hygiene_keep_clean_be_healthy_booklet.pdf</a:t>
            </a:r>
            <a:endParaRPr lang="en-US" altLang="zh-HK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BE9D30-4FC7-4C18-84CF-4F17138C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D57F1E4F-1CFF-5643-939E-217C01CDF565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892">
                <a:defRPr/>
              </a:pPr>
              <a:t>11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D38F828-76AF-4F68-A085-5527CA129D2B}"/>
              </a:ext>
            </a:extLst>
          </p:cNvPr>
          <p:cNvSpPr txBox="1">
            <a:spLocks/>
          </p:cNvSpPr>
          <p:nvPr/>
        </p:nvSpPr>
        <p:spPr>
          <a:xfrm>
            <a:off x="3185996" y="479669"/>
            <a:ext cx="6543909" cy="69094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just">
              <a:defRPr/>
            </a:pPr>
            <a:r>
              <a:rPr lang="en-US" altLang="zh-HK" sz="2700" dirty="0">
                <a:solidFill>
                  <a:srgbClr val="002060"/>
                </a:solidFill>
              </a:rPr>
              <a:t>Acknowledgements </a:t>
            </a:r>
            <a:endParaRPr lang="en-HK" altLang="zh-HK" sz="2700" dirty="0">
              <a:solidFill>
                <a:srgbClr val="00206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75206" y="1198326"/>
            <a:ext cx="805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Information and images/pictures in this set of slides are taken from the following resources: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92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0936" y="1305099"/>
            <a:ext cx="8296030" cy="5336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Objectives</a:t>
            </a:r>
          </a:p>
          <a:p>
            <a:pPr marL="577836" lvl="1" indent="-577836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identify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 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cleanliness problems at home</a:t>
            </a:r>
          </a:p>
          <a:p>
            <a:pPr marL="577836" lvl="1" indent="-577836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learn about what children can do to keep their home clean</a:t>
            </a:r>
          </a:p>
          <a:p>
            <a:pPr marL="577836" lvl="1" indent="-577836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develop positive values and attitudes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(e.g. responsibility, care for others)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Focuses</a:t>
            </a:r>
          </a:p>
          <a:p>
            <a:pPr marL="577836" lvl="1" indent="-577836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develop reading skills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(e.g. locating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36" lvl="1" indent="-577836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learn vocabulary related to ways to keep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home clean </a:t>
            </a:r>
          </a:p>
          <a:p>
            <a:pPr marL="577836" lvl="1" indent="-577836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learn the use of imperatives to give advice </a:t>
            </a:r>
          </a:p>
          <a:p>
            <a:pPr marL="577836" lvl="1" indent="-577836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develop speaking skills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(e.g. participating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simple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36" lvl="1" indent="-577836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82551" y="461249"/>
            <a:ext cx="8361657" cy="9440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Overview of the Learning Task</a:t>
            </a:r>
          </a:p>
        </p:txBody>
      </p:sp>
    </p:spTree>
    <p:extLst>
      <p:ext uri="{BB962C8B-B14F-4D97-AF65-F5344CB8AC3E}">
        <p14:creationId xmlns:p14="http://schemas.microsoft.com/office/powerpoint/2010/main" val="40744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44B24AC-A964-4839-8D51-12D94B0B41B8}"/>
              </a:ext>
            </a:extLst>
          </p:cNvPr>
          <p:cNvSpPr txBox="1">
            <a:spLocks/>
          </p:cNvSpPr>
          <p:nvPr/>
        </p:nvSpPr>
        <p:spPr>
          <a:xfrm>
            <a:off x="831178" y="202567"/>
            <a:ext cx="6946477" cy="51528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lvl="0" indent="-457200">
              <a:buFont typeface="+mj-lt"/>
              <a:buAutoNum type="alphaUcPeriod"/>
              <a:defRPr/>
            </a:pPr>
            <a:r>
              <a:rPr lang="en-US" altLang="zh-HK" sz="20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Identify cleanliness problems in the living environment.</a:t>
            </a:r>
            <a:endParaRPr lang="zh-HK" altLang="en-US" sz="2000" dirty="0">
              <a:solidFill>
                <a:srgbClr val="00206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44" y="1862344"/>
            <a:ext cx="7985434" cy="3981752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33A45612-8F05-4294-936A-859C5F7BB75E}"/>
              </a:ext>
            </a:extLst>
          </p:cNvPr>
          <p:cNvSpPr txBox="1">
            <a:spLocks/>
          </p:cNvSpPr>
          <p:nvPr/>
        </p:nvSpPr>
        <p:spPr>
          <a:xfrm>
            <a:off x="820944" y="796414"/>
            <a:ext cx="8005899" cy="764968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Tom is your classmate. The picture shows Tom’s home. There are a lot of cleanliness problems. Circle the problematic areas.  </a:t>
            </a:r>
            <a:endParaRPr lang="zh-HK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62682" y="3246477"/>
            <a:ext cx="7344192" cy="2597619"/>
            <a:chOff x="1072896" y="3547872"/>
            <a:chExt cx="7344192" cy="2597619"/>
          </a:xfrm>
        </p:grpSpPr>
        <p:sp>
          <p:nvSpPr>
            <p:cNvPr id="9" name="橢圓 8"/>
            <p:cNvSpPr/>
            <p:nvPr/>
          </p:nvSpPr>
          <p:spPr>
            <a:xfrm>
              <a:off x="1072896" y="3669792"/>
              <a:ext cx="2182368" cy="1133856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3840480" y="4225631"/>
              <a:ext cx="1548384" cy="553633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5974080" y="3547872"/>
              <a:ext cx="2412873" cy="1060704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1072896" y="4803648"/>
              <a:ext cx="3108960" cy="1341843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4328160" y="4803648"/>
              <a:ext cx="938784" cy="1207008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7281138" y="4974697"/>
              <a:ext cx="1135950" cy="975360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6291072" y="5071873"/>
              <a:ext cx="889444" cy="689456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44B24AC-A964-4839-8D51-12D94B0B41B8}"/>
              </a:ext>
            </a:extLst>
          </p:cNvPr>
          <p:cNvSpPr txBox="1">
            <a:spLocks/>
          </p:cNvSpPr>
          <p:nvPr/>
        </p:nvSpPr>
        <p:spPr>
          <a:xfrm>
            <a:off x="888309" y="173867"/>
            <a:ext cx="6169202" cy="51528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lvl="0" indent="-457200">
              <a:buFont typeface="+mj-lt"/>
              <a:buAutoNum type="alphaUcPeriod" startAt="2"/>
              <a:defRPr/>
            </a:pPr>
            <a:r>
              <a:rPr lang="en-US" altLang="zh-HK" sz="20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Work in pairs. Predict what may happen to Tom.</a:t>
            </a:r>
            <a:endParaRPr lang="zh-HK" altLang="en-US" sz="2000" dirty="0">
              <a:solidFill>
                <a:srgbClr val="00206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950783" y="689152"/>
            <a:ext cx="7412612" cy="4034347"/>
            <a:chOff x="888309" y="1801747"/>
            <a:chExt cx="6634243" cy="327445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8309" y="1801747"/>
              <a:ext cx="6634243" cy="3242923"/>
            </a:xfrm>
            <a:prstGeom prst="rect">
              <a:avLst/>
            </a:prstGeom>
          </p:spPr>
        </p:pic>
        <p:grpSp>
          <p:nvGrpSpPr>
            <p:cNvPr id="9" name="群組 8"/>
            <p:cNvGrpSpPr/>
            <p:nvPr/>
          </p:nvGrpSpPr>
          <p:grpSpPr>
            <a:xfrm>
              <a:off x="1088666" y="2960579"/>
              <a:ext cx="6112013" cy="2115621"/>
              <a:chOff x="1104894" y="3026686"/>
              <a:chExt cx="6112013" cy="2115621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1104894" y="3125983"/>
                <a:ext cx="1813096" cy="923465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3404183" y="3547154"/>
                <a:ext cx="1286387" cy="450904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5176763" y="3026686"/>
                <a:ext cx="2004598" cy="863886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1104894" y="4049448"/>
                <a:ext cx="2582902" cy="1092859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3809344" y="4038938"/>
                <a:ext cx="779935" cy="983043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6273168" y="4188758"/>
                <a:ext cx="943739" cy="794378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5461138" y="4267903"/>
                <a:ext cx="738944" cy="561525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2" y="5684019"/>
            <a:ext cx="1041471" cy="91228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73" y="5895884"/>
            <a:ext cx="1061475" cy="825591"/>
          </a:xfrm>
          <a:prstGeom prst="rect">
            <a:avLst/>
          </a:prstGeom>
        </p:spPr>
      </p:pic>
      <p:sp>
        <p:nvSpPr>
          <p:cNvPr id="2" name="語音泡泡: 橢圓形 1">
            <a:extLst>
              <a:ext uri="{FF2B5EF4-FFF2-40B4-BE49-F238E27FC236}">
                <a16:creationId xmlns:a16="http://schemas.microsoft.com/office/drawing/2014/main" id="{7AD79666-35CD-7FDF-21B2-6A58D64E4245}"/>
              </a:ext>
            </a:extLst>
          </p:cNvPr>
          <p:cNvSpPr/>
          <p:nvPr/>
        </p:nvSpPr>
        <p:spPr>
          <a:xfrm>
            <a:off x="1663205" y="5016857"/>
            <a:ext cx="4619409" cy="667162"/>
          </a:xfrm>
          <a:prstGeom prst="wedgeEllipseCallout">
            <a:avLst>
              <a:gd name="adj1" fmla="val -41283"/>
              <a:gd name="adj2" fmla="val 61087"/>
            </a:avLst>
          </a:prstGeom>
          <a:solidFill>
            <a:srgbClr val="CCECFF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food is not covered properly. It is unsafe to eat.</a:t>
            </a:r>
            <a:endParaRPr lang="zh-HK" altLang="en-US" dirty="0"/>
          </a:p>
        </p:txBody>
      </p:sp>
      <p:sp>
        <p:nvSpPr>
          <p:cNvPr id="3" name="語音泡泡: 橢圓形 2">
            <a:extLst>
              <a:ext uri="{FF2B5EF4-FFF2-40B4-BE49-F238E27FC236}">
                <a16:creationId xmlns:a16="http://schemas.microsoft.com/office/drawing/2014/main" id="{92DAA83B-9DE9-436D-7E9D-AA6A29539ED3}"/>
              </a:ext>
            </a:extLst>
          </p:cNvPr>
          <p:cNvSpPr/>
          <p:nvPr/>
        </p:nvSpPr>
        <p:spPr>
          <a:xfrm>
            <a:off x="2853774" y="5932695"/>
            <a:ext cx="4203737" cy="667162"/>
          </a:xfrm>
          <a:prstGeom prst="wedgeEllipseCallout">
            <a:avLst>
              <a:gd name="adj1" fmla="val 50915"/>
              <a:gd name="adj2" fmla="val 42718"/>
            </a:avLst>
          </a:prstGeom>
          <a:solidFill>
            <a:srgbClr val="CCECFF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agree with you. Tom may have a stomach ache.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370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561833-8FFA-49C8-89FE-EC4D5A69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3" name="標題 1">
            <a:extLst>
              <a:ext uri="{FF2B5EF4-FFF2-40B4-BE49-F238E27FC236}">
                <a16:creationId xmlns:a16="http://schemas.microsoft.com/office/drawing/2014/main" id="{944B24AC-A964-4839-8D51-12D94B0B41B8}"/>
              </a:ext>
            </a:extLst>
          </p:cNvPr>
          <p:cNvSpPr txBox="1">
            <a:spLocks/>
          </p:cNvSpPr>
          <p:nvPr/>
        </p:nvSpPr>
        <p:spPr>
          <a:xfrm>
            <a:off x="782122" y="110700"/>
            <a:ext cx="7818738" cy="67504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lphaUcPeriod" startAt="3"/>
              <a:defRPr/>
            </a:pPr>
            <a:r>
              <a:rPr lang="en-US" altLang="zh-TW" sz="20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One day, Aunt Lucy visits Tom. They talk about the cleanliness problems at Tom’s home. Read their conversation.</a:t>
            </a:r>
            <a:endParaRPr lang="zh-HK" altLang="en-US" sz="2000" dirty="0">
              <a:solidFill>
                <a:srgbClr val="00206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453F6D1-ECC9-257B-14A8-BE8C06305336}"/>
              </a:ext>
            </a:extLst>
          </p:cNvPr>
          <p:cNvGrpSpPr/>
          <p:nvPr/>
        </p:nvGrpSpPr>
        <p:grpSpPr>
          <a:xfrm>
            <a:off x="976631" y="904213"/>
            <a:ext cx="7820663" cy="1859980"/>
            <a:chOff x="976631" y="1036293"/>
            <a:chExt cx="7820663" cy="185998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2186363" y="1171970"/>
              <a:ext cx="5261535" cy="599242"/>
            </a:xfrm>
            <a:prstGeom prst="wedgeRoundRectCallout">
              <a:avLst>
                <a:gd name="adj1" fmla="val -55510"/>
                <a:gd name="adj2" fmla="val 19312"/>
                <a:gd name="adj3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>
                  <a:solidFill>
                    <a:schemeClr val="tx1"/>
                  </a:solidFill>
                </a:rPr>
                <a:t>Poor Tom, I’m sorry to hear that you are sick. How are you feeling now? </a:t>
              </a: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1827618" y="1843089"/>
              <a:ext cx="5677308" cy="716053"/>
            </a:xfrm>
            <a:prstGeom prst="wedgeRoundRectCallout">
              <a:avLst>
                <a:gd name="adj1" fmla="val 56141"/>
                <a:gd name="adj2" fmla="val 28893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>
                  <a:solidFill>
                    <a:schemeClr val="tx1"/>
                  </a:solidFill>
                </a:rPr>
                <a:t>I’m still sick. I just went to see a doctor with Mum because I had a terrible stomach ache yesterday.</a:t>
              </a: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31" y="1036293"/>
              <a:ext cx="897110" cy="927013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57" y="1771212"/>
              <a:ext cx="926937" cy="1125061"/>
            </a:xfrm>
            <a:prstGeom prst="rect">
              <a:avLst/>
            </a:prstGeom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8A5877E4-984F-63DD-DC9A-1AE6904F8247}"/>
              </a:ext>
            </a:extLst>
          </p:cNvPr>
          <p:cNvGrpSpPr/>
          <p:nvPr/>
        </p:nvGrpSpPr>
        <p:grpSpPr>
          <a:xfrm>
            <a:off x="937089" y="2492520"/>
            <a:ext cx="7869921" cy="1901168"/>
            <a:chOff x="891202" y="2839907"/>
            <a:chExt cx="7869921" cy="1901168"/>
          </a:xfrm>
        </p:grpSpPr>
        <p:sp>
          <p:nvSpPr>
            <p:cNvPr id="14" name="Rounded Rectangular Callout 2"/>
            <p:cNvSpPr/>
            <p:nvPr/>
          </p:nvSpPr>
          <p:spPr>
            <a:xfrm>
              <a:off x="2204429" y="3027236"/>
              <a:ext cx="2430535" cy="420910"/>
            </a:xfrm>
            <a:prstGeom prst="wedgeRoundRectCallout">
              <a:avLst>
                <a:gd name="adj1" fmla="val -65852"/>
                <a:gd name="adj2" fmla="val 17917"/>
                <a:gd name="adj3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>
                  <a:solidFill>
                    <a:schemeClr val="tx1"/>
                  </a:solidFill>
                </a:rPr>
                <a:t>What did you eat, Tom? </a:t>
              </a:r>
            </a:p>
          </p:txBody>
        </p:sp>
        <p:sp>
          <p:nvSpPr>
            <p:cNvPr id="16" name="Rounded Rectangular Callout 9"/>
            <p:cNvSpPr/>
            <p:nvPr/>
          </p:nvSpPr>
          <p:spPr>
            <a:xfrm>
              <a:off x="1827618" y="3509782"/>
              <a:ext cx="5727747" cy="1097876"/>
            </a:xfrm>
            <a:prstGeom prst="wedgeRoundRectCallout">
              <a:avLst>
                <a:gd name="adj1" fmla="val 54989"/>
                <a:gd name="adj2" fmla="val 12600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>
                  <a:solidFill>
                    <a:schemeClr val="tx1"/>
                  </a:solidFill>
                </a:rPr>
                <a:t>Mum bought me some meat and vegetables for lunch yesterday. I could not finish them all, so I left them on the table. Then I visited Grandma with Mum. I ate the food after I went back home at night. </a:t>
              </a: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02" y="2839907"/>
              <a:ext cx="897110" cy="927013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186" y="3616014"/>
              <a:ext cx="926937" cy="1125061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572D396-119D-D75D-A44C-473672EE103B}"/>
              </a:ext>
            </a:extLst>
          </p:cNvPr>
          <p:cNvGrpSpPr/>
          <p:nvPr/>
        </p:nvGrpSpPr>
        <p:grpSpPr>
          <a:xfrm>
            <a:off x="937089" y="4335630"/>
            <a:ext cx="7820663" cy="1798103"/>
            <a:chOff x="976631" y="4765515"/>
            <a:chExt cx="7820663" cy="1798103"/>
          </a:xfrm>
        </p:grpSpPr>
        <p:sp>
          <p:nvSpPr>
            <p:cNvPr id="18" name="Rounded Rectangular Callout 2"/>
            <p:cNvSpPr/>
            <p:nvPr/>
          </p:nvSpPr>
          <p:spPr>
            <a:xfrm>
              <a:off x="2232486" y="5039085"/>
              <a:ext cx="5406725" cy="572370"/>
            </a:xfrm>
            <a:prstGeom prst="wedgeRoundRectCallout">
              <a:avLst>
                <a:gd name="adj1" fmla="val -56552"/>
                <a:gd name="adj2" fmla="val 18001"/>
                <a:gd name="adj3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TW" dirty="0">
                  <a:solidFill>
                    <a:schemeClr val="tx1"/>
                  </a:solidFill>
                </a:rPr>
                <a:t>Did you put the food in the refrigerator, cover it with plastic wrap and reheat it before eating?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ular Callout 9"/>
            <p:cNvSpPr/>
            <p:nvPr/>
          </p:nvSpPr>
          <p:spPr>
            <a:xfrm>
              <a:off x="1919864" y="5679898"/>
              <a:ext cx="5635500" cy="883720"/>
            </a:xfrm>
            <a:prstGeom prst="wedgeRoundRectCallout">
              <a:avLst>
                <a:gd name="adj1" fmla="val 54723"/>
                <a:gd name="adj2" fmla="val -4178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>
                  <a:solidFill>
                    <a:schemeClr val="tx1"/>
                  </a:solidFill>
                </a:rPr>
                <a:t>Oh! I just put the food on the table for a few hours without covering or wrapping it. I didn’t wash my hands before I ate the food because I was so hungry. </a:t>
              </a: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31" y="4765515"/>
              <a:ext cx="897110" cy="927013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57" y="5423516"/>
              <a:ext cx="926937" cy="1125061"/>
            </a:xfrm>
            <a:prstGeom prst="rect">
              <a:avLst/>
            </a:prstGeom>
          </p:spPr>
        </p:pic>
      </p:grpSp>
      <p:grpSp>
        <p:nvGrpSpPr>
          <p:cNvPr id="2" name="Group 71">
            <a:extLst>
              <a:ext uri="{FF2B5EF4-FFF2-40B4-BE49-F238E27FC236}">
                <a16:creationId xmlns:a16="http://schemas.microsoft.com/office/drawing/2014/main" id="{9AECD994-958B-A668-AA77-02F244D5357B}"/>
              </a:ext>
            </a:extLst>
          </p:cNvPr>
          <p:cNvGrpSpPr/>
          <p:nvPr/>
        </p:nvGrpSpPr>
        <p:grpSpPr>
          <a:xfrm>
            <a:off x="1104199" y="6260890"/>
            <a:ext cx="3562073" cy="486410"/>
            <a:chOff x="-11875" y="-35645"/>
            <a:chExt cx="2409825" cy="486666"/>
          </a:xfrm>
        </p:grpSpPr>
        <p:sp>
          <p:nvSpPr>
            <p:cNvPr id="5" name="Right Arrow 27">
              <a:extLst>
                <a:ext uri="{FF2B5EF4-FFF2-40B4-BE49-F238E27FC236}">
                  <a16:creationId xmlns:a16="http://schemas.microsoft.com/office/drawing/2014/main" id="{2B869873-ADA0-01C5-B1BF-FD10A4547822}"/>
                </a:ext>
              </a:extLst>
            </p:cNvPr>
            <p:cNvSpPr/>
            <p:nvPr/>
          </p:nvSpPr>
          <p:spPr>
            <a:xfrm>
              <a:off x="-11875" y="-35645"/>
              <a:ext cx="2409825" cy="48666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1600"/>
            </a:p>
          </p:txBody>
        </p:sp>
        <p:sp>
          <p:nvSpPr>
            <p:cNvPr id="7" name="Text Box 28">
              <a:extLst>
                <a:ext uri="{FF2B5EF4-FFF2-40B4-BE49-F238E27FC236}">
                  <a16:creationId xmlns:a16="http://schemas.microsoft.com/office/drawing/2014/main" id="{14FA6F0E-9923-13B6-8BF0-4335F07270B0}"/>
                </a:ext>
              </a:extLst>
            </p:cNvPr>
            <p:cNvSpPr txBox="1"/>
            <p:nvPr/>
          </p:nvSpPr>
          <p:spPr>
            <a:xfrm>
              <a:off x="59624" y="35600"/>
              <a:ext cx="2314575" cy="34417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Continue your reading on slide no.6</a:t>
              </a:r>
              <a:endParaRPr lang="zh-TW" sz="1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561833-8FFA-49C8-89FE-EC4D5A69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310226" y="1375668"/>
            <a:ext cx="5814271" cy="1133858"/>
          </a:xfrm>
          <a:prstGeom prst="wedgeRoundRectCallout">
            <a:avLst>
              <a:gd name="adj1" fmla="val -54311"/>
              <a:gd name="adj2" fmla="val -352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Don’t leave the food at room temperature for a long time. Put the food in the refrigerator and cover it with plastic wrap. Remember to ask an adult to reheat it before eating.   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16673" y="2701039"/>
            <a:ext cx="5108930" cy="615379"/>
          </a:xfrm>
          <a:prstGeom prst="wedgeRoundRectCallout">
            <a:avLst>
              <a:gd name="adj1" fmla="val 54742"/>
              <a:gd name="adj2" fmla="val 67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I’m sorry. I was too lazy to handle the food properly. </a:t>
            </a:r>
          </a:p>
        </p:txBody>
      </p:sp>
      <p:sp>
        <p:nvSpPr>
          <p:cNvPr id="14" name="Rounded Rectangular Callout 2"/>
          <p:cNvSpPr/>
          <p:nvPr/>
        </p:nvSpPr>
        <p:spPr>
          <a:xfrm>
            <a:off x="2258028" y="3764825"/>
            <a:ext cx="5532441" cy="1175863"/>
          </a:xfrm>
          <a:prstGeom prst="wedgeRoundRectCallout">
            <a:avLst>
              <a:gd name="adj1" fmla="val -54147"/>
              <a:gd name="adj2" fmla="val -1016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Wash your hands before eating, after </a:t>
            </a:r>
            <a:r>
              <a:rPr lang="en-US" dirty="0" smtClean="0">
                <a:solidFill>
                  <a:schemeClr val="tx1"/>
                </a:solidFill>
              </a:rPr>
              <a:t>disposing of </a:t>
            </a:r>
            <a:r>
              <a:rPr lang="en-US" dirty="0">
                <a:solidFill>
                  <a:schemeClr val="tx1"/>
                </a:solidFill>
              </a:rPr>
              <a:t>rubbish and returning home. There may be germs in your dirty hands. You may eat the germs together with the food.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ounded Rectangular Callout 9"/>
          <p:cNvSpPr/>
          <p:nvPr/>
        </p:nvSpPr>
        <p:spPr>
          <a:xfrm>
            <a:off x="1585278" y="5081137"/>
            <a:ext cx="5040325" cy="676248"/>
          </a:xfrm>
          <a:prstGeom prst="wedgeRoundRectCallout">
            <a:avLst>
              <a:gd name="adj1" fmla="val 55277"/>
              <a:gd name="adj2" fmla="val 204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I’m really sorry, Aunt Lucy. What else can I do to keep my home clean?   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23" y="1325619"/>
            <a:ext cx="897110" cy="92701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32" y="2558942"/>
            <a:ext cx="926937" cy="112506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23" y="3891837"/>
            <a:ext cx="897110" cy="92701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80" y="5081137"/>
            <a:ext cx="926937" cy="1125061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944B24AC-A964-4839-8D51-12D94B0B41B8}"/>
              </a:ext>
            </a:extLst>
          </p:cNvPr>
          <p:cNvSpPr txBox="1">
            <a:spLocks/>
          </p:cNvSpPr>
          <p:nvPr/>
        </p:nvSpPr>
        <p:spPr>
          <a:xfrm>
            <a:off x="782122" y="110700"/>
            <a:ext cx="7818738" cy="67504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lphaUcPeriod" startAt="3"/>
              <a:defRPr/>
            </a:pPr>
            <a:r>
              <a:rPr lang="en-US" altLang="zh-TW" sz="20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One day, Aunt Lucy visits Tom. They talk about the cleanliness problems at Tom’s home. Read their conversation.</a:t>
            </a:r>
            <a:endParaRPr lang="zh-HK" altLang="en-US" sz="2000" dirty="0">
              <a:solidFill>
                <a:srgbClr val="00206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7" name="Group 71">
            <a:extLst>
              <a:ext uri="{FF2B5EF4-FFF2-40B4-BE49-F238E27FC236}">
                <a16:creationId xmlns:a16="http://schemas.microsoft.com/office/drawing/2014/main" id="{96BB97DC-3D74-FD3A-9C9B-D0A94FD7D843}"/>
              </a:ext>
            </a:extLst>
          </p:cNvPr>
          <p:cNvGrpSpPr/>
          <p:nvPr/>
        </p:nvGrpSpPr>
        <p:grpSpPr>
          <a:xfrm>
            <a:off x="1104199" y="6260890"/>
            <a:ext cx="3562073" cy="486410"/>
            <a:chOff x="-11875" y="-35645"/>
            <a:chExt cx="2409825" cy="486666"/>
          </a:xfrm>
        </p:grpSpPr>
        <p:sp>
          <p:nvSpPr>
            <p:cNvPr id="8" name="Right Arrow 27">
              <a:extLst>
                <a:ext uri="{FF2B5EF4-FFF2-40B4-BE49-F238E27FC236}">
                  <a16:creationId xmlns:a16="http://schemas.microsoft.com/office/drawing/2014/main" id="{1C5F812C-2742-30F3-63C0-D1522D32E773}"/>
                </a:ext>
              </a:extLst>
            </p:cNvPr>
            <p:cNvSpPr/>
            <p:nvPr/>
          </p:nvSpPr>
          <p:spPr>
            <a:xfrm>
              <a:off x="-11875" y="-35645"/>
              <a:ext cx="2409825" cy="48666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1600"/>
            </a:p>
          </p:txBody>
        </p:sp>
        <p:sp>
          <p:nvSpPr>
            <p:cNvPr id="9" name="Text Box 28">
              <a:extLst>
                <a:ext uri="{FF2B5EF4-FFF2-40B4-BE49-F238E27FC236}">
                  <a16:creationId xmlns:a16="http://schemas.microsoft.com/office/drawing/2014/main" id="{C0F2AC99-1D42-A240-312A-692240B4400E}"/>
                </a:ext>
              </a:extLst>
            </p:cNvPr>
            <p:cNvSpPr txBox="1"/>
            <p:nvPr/>
          </p:nvSpPr>
          <p:spPr>
            <a:xfrm>
              <a:off x="59624" y="35600"/>
              <a:ext cx="2314575" cy="34417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Continue your reading on slide no.7</a:t>
              </a:r>
              <a:endParaRPr lang="zh-TW" sz="1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7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561833-8FFA-49C8-89FE-EC4D5A69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Rounded Rectangular Callout 2"/>
          <p:cNvSpPr/>
          <p:nvPr/>
        </p:nvSpPr>
        <p:spPr>
          <a:xfrm>
            <a:off x="2392218" y="971473"/>
            <a:ext cx="5838089" cy="593492"/>
          </a:xfrm>
          <a:prstGeom prst="wedgeRoundRectCallout">
            <a:avLst>
              <a:gd name="adj1" fmla="val -55417"/>
              <a:gd name="adj2" fmla="val 5194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altLang="zh-TW" dirty="0">
                <a:solidFill>
                  <a:schemeClr val="tx1"/>
                </a:solidFill>
              </a:rPr>
              <a:t>Don’t close all the windows when you are at home. Open the windows to have more fresh air.  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ounded Rectangular Callout 9"/>
          <p:cNvSpPr/>
          <p:nvPr/>
        </p:nvSpPr>
        <p:spPr>
          <a:xfrm>
            <a:off x="1394986" y="4596775"/>
            <a:ext cx="5400820" cy="1170959"/>
          </a:xfrm>
          <a:prstGeom prst="wedgeRoundRectCallout">
            <a:avLst>
              <a:gd name="adj1" fmla="val 52570"/>
              <a:gd name="adj2" fmla="val 295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Oh, yes! I saw two rodents biting an open rubbish bag and eating some food scraps in the backstairs last week. </a:t>
            </a:r>
            <a:r>
              <a:rPr lang="en-US" altLang="zh-TW" dirty="0">
                <a:solidFill>
                  <a:schemeClr val="tx1"/>
                </a:solidFill>
              </a:rPr>
              <a:t>Mum found a rodent in the living room this morning!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2"/>
          <p:cNvSpPr/>
          <p:nvPr/>
        </p:nvSpPr>
        <p:spPr>
          <a:xfrm>
            <a:off x="2277788" y="2593593"/>
            <a:ext cx="5952519" cy="614193"/>
          </a:xfrm>
          <a:prstGeom prst="wedgeRoundRectCallout">
            <a:avLst>
              <a:gd name="adj1" fmla="val -54331"/>
              <a:gd name="adj2" fmla="val -28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dirty="0">
                <a:solidFill>
                  <a:schemeClr val="tx1"/>
                </a:solidFill>
              </a:rPr>
              <a:t>Don’t put your clothes or things everywhere. Put them back in the wardrobe or boxes tidily.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2"/>
          <p:cNvSpPr/>
          <p:nvPr/>
        </p:nvSpPr>
        <p:spPr>
          <a:xfrm>
            <a:off x="2392218" y="1648361"/>
            <a:ext cx="5841683" cy="873029"/>
          </a:xfrm>
          <a:prstGeom prst="wedgeRoundRectCallout">
            <a:avLst>
              <a:gd name="adj1" fmla="val -55506"/>
              <a:gd name="adj2" fmla="val 3977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altLang="zh-TW" dirty="0">
                <a:solidFill>
                  <a:schemeClr val="tx1"/>
                </a:solidFill>
              </a:rPr>
              <a:t>Always clean the furniture and the floor. Keep different places in your home tidy such as the toilet, bathroom, bedrooms and kitchen.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2"/>
          <p:cNvSpPr/>
          <p:nvPr/>
        </p:nvSpPr>
        <p:spPr>
          <a:xfrm>
            <a:off x="2277788" y="3290499"/>
            <a:ext cx="5983343" cy="1154699"/>
          </a:xfrm>
          <a:prstGeom prst="wedgeRoundRectCallout">
            <a:avLst>
              <a:gd name="adj1" fmla="val -53947"/>
              <a:gd name="adj2" fmla="val -454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altLang="zh-TW" dirty="0">
              <a:solidFill>
                <a:schemeClr val="tx1"/>
              </a:solidFill>
            </a:endParaRPr>
          </a:p>
          <a:p>
            <a:pPr algn="just"/>
            <a:r>
              <a:rPr lang="en-US" altLang="zh-TW" dirty="0">
                <a:solidFill>
                  <a:schemeClr val="tx1"/>
                </a:solidFill>
              </a:rPr>
              <a:t>There are food scraps in your bed. Never eat in the bedroom and don’t drop food scraps on the floor. </a:t>
            </a:r>
            <a:r>
              <a:rPr lang="en-US" altLang="zh-TW">
                <a:solidFill>
                  <a:schemeClr val="tx1"/>
                </a:solidFill>
              </a:rPr>
              <a:t>Rodents can </a:t>
            </a:r>
            <a:r>
              <a:rPr lang="en-US" altLang="zh-TW" dirty="0">
                <a:solidFill>
                  <a:schemeClr val="tx1"/>
                </a:solidFill>
              </a:rPr>
              <a:t>smell the food scraps and sneak into your home through holes in the walls.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6" y="2037053"/>
            <a:ext cx="1247640" cy="128922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56" y="4725346"/>
            <a:ext cx="926937" cy="1125061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944B24AC-A964-4839-8D51-12D94B0B41B8}"/>
              </a:ext>
            </a:extLst>
          </p:cNvPr>
          <p:cNvSpPr txBox="1">
            <a:spLocks/>
          </p:cNvSpPr>
          <p:nvPr/>
        </p:nvSpPr>
        <p:spPr>
          <a:xfrm>
            <a:off x="782122" y="110700"/>
            <a:ext cx="7818738" cy="67504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lphaUcPeriod" startAt="3"/>
              <a:defRPr/>
            </a:pPr>
            <a:r>
              <a:rPr lang="en-US" altLang="zh-TW" sz="20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One day, Aunt Lucy visits Tom. They talk about the cleanliness problems at Tom’s home. Read their conversation.</a:t>
            </a:r>
            <a:endParaRPr lang="zh-HK" altLang="en-US" sz="2000" dirty="0">
              <a:solidFill>
                <a:srgbClr val="00206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7" name="Group 71">
            <a:extLst>
              <a:ext uri="{FF2B5EF4-FFF2-40B4-BE49-F238E27FC236}">
                <a16:creationId xmlns:a16="http://schemas.microsoft.com/office/drawing/2014/main" id="{2D7867AA-5EBD-F836-3FAC-AD50F53F8FDE}"/>
              </a:ext>
            </a:extLst>
          </p:cNvPr>
          <p:cNvGrpSpPr/>
          <p:nvPr/>
        </p:nvGrpSpPr>
        <p:grpSpPr>
          <a:xfrm>
            <a:off x="1104199" y="6260890"/>
            <a:ext cx="3562073" cy="486410"/>
            <a:chOff x="-11875" y="-35645"/>
            <a:chExt cx="2409825" cy="486666"/>
          </a:xfrm>
        </p:grpSpPr>
        <p:sp>
          <p:nvSpPr>
            <p:cNvPr id="8" name="Right Arrow 27">
              <a:extLst>
                <a:ext uri="{FF2B5EF4-FFF2-40B4-BE49-F238E27FC236}">
                  <a16:creationId xmlns:a16="http://schemas.microsoft.com/office/drawing/2014/main" id="{A2036AC6-16A7-C8CD-707A-A43ABFA2B903}"/>
                </a:ext>
              </a:extLst>
            </p:cNvPr>
            <p:cNvSpPr/>
            <p:nvPr/>
          </p:nvSpPr>
          <p:spPr>
            <a:xfrm>
              <a:off x="-11875" y="-35645"/>
              <a:ext cx="2409825" cy="48666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1600"/>
            </a:p>
          </p:txBody>
        </p:sp>
        <p:sp>
          <p:nvSpPr>
            <p:cNvPr id="9" name="Text Box 28">
              <a:extLst>
                <a:ext uri="{FF2B5EF4-FFF2-40B4-BE49-F238E27FC236}">
                  <a16:creationId xmlns:a16="http://schemas.microsoft.com/office/drawing/2014/main" id="{3A3A3CCB-7224-0F07-A605-7F2E02102C95}"/>
                </a:ext>
              </a:extLst>
            </p:cNvPr>
            <p:cNvSpPr txBox="1"/>
            <p:nvPr/>
          </p:nvSpPr>
          <p:spPr>
            <a:xfrm>
              <a:off x="59624" y="35600"/>
              <a:ext cx="2314575" cy="34417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Continue your reading on slide no.8</a:t>
              </a:r>
              <a:endParaRPr lang="zh-TW" sz="1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4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561833-8FFA-49C8-89FE-EC4D5A69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Rounded Rectangular Callout 2"/>
          <p:cNvSpPr/>
          <p:nvPr/>
        </p:nvSpPr>
        <p:spPr>
          <a:xfrm>
            <a:off x="2549778" y="1068376"/>
            <a:ext cx="5949149" cy="1535121"/>
          </a:xfrm>
          <a:prstGeom prst="wedgeRoundRectCallout">
            <a:avLst>
              <a:gd name="adj1" fmla="val -55313"/>
              <a:gd name="adj2" fmla="val 328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Rodents bring diseases to people. That’s why you got sick. </a:t>
            </a:r>
            <a:r>
              <a:rPr lang="en-US" altLang="zh-HK" dirty="0">
                <a:solidFill>
                  <a:schemeClr val="tx1"/>
                </a:solidFill>
              </a:rPr>
              <a:t>Remember to put the rubbish bag in the rubbish bin with a well-fitting lid. Tie up the rubbish bag when it is full and take it to the refuse room.</a:t>
            </a:r>
            <a:r>
              <a:rPr lang="en-US" dirty="0">
                <a:solidFill>
                  <a:schemeClr val="tx1"/>
                </a:solidFill>
              </a:rPr>
              <a:t> Don’t forget to empty the rubbish </a:t>
            </a:r>
            <a:r>
              <a:rPr lang="en-US" dirty="0" smtClean="0">
                <a:solidFill>
                  <a:schemeClr val="tx1"/>
                </a:solidFill>
              </a:rPr>
              <a:t>bin at home at </a:t>
            </a:r>
            <a:r>
              <a:rPr lang="en-US" dirty="0">
                <a:solidFill>
                  <a:schemeClr val="tx1"/>
                </a:solidFill>
              </a:rPr>
              <a:t>least once a day. </a:t>
            </a:r>
          </a:p>
        </p:txBody>
      </p:sp>
      <p:sp>
        <p:nvSpPr>
          <p:cNvPr id="25" name="Rounded Rectangular Callout 9"/>
          <p:cNvSpPr/>
          <p:nvPr/>
        </p:nvSpPr>
        <p:spPr>
          <a:xfrm>
            <a:off x="1443652" y="3025007"/>
            <a:ext cx="5603122" cy="512721"/>
          </a:xfrm>
          <a:prstGeom prst="wedgeRoundRectCallout">
            <a:avLst>
              <a:gd name="adj1" fmla="val 54562"/>
              <a:gd name="adj2" fmla="val -1167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Thank you very much,  Aunt Lucy! I can help Mum with it. </a:t>
            </a:r>
          </a:p>
        </p:txBody>
      </p:sp>
      <p:sp>
        <p:nvSpPr>
          <p:cNvPr id="15" name="Rounded Rectangular Callout 2"/>
          <p:cNvSpPr/>
          <p:nvPr/>
        </p:nvSpPr>
        <p:spPr>
          <a:xfrm>
            <a:off x="2798449" y="4152484"/>
            <a:ext cx="5598952" cy="760310"/>
          </a:xfrm>
          <a:prstGeom prst="wedgeRoundRectCallout">
            <a:avLst>
              <a:gd name="adj1" fmla="val -55455"/>
              <a:gd name="adj2" fmla="val -558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Good! You can also tell your friends and </a:t>
            </a:r>
            <a:r>
              <a:rPr lang="en-US" dirty="0" err="1">
                <a:solidFill>
                  <a:schemeClr val="tx1"/>
                </a:solidFill>
              </a:rPr>
              <a:t>neighbours</a:t>
            </a:r>
            <a:r>
              <a:rPr lang="en-US" dirty="0">
                <a:solidFill>
                  <a:schemeClr val="tx1"/>
                </a:solidFill>
              </a:rPr>
              <a:t> to work together. </a:t>
            </a:r>
          </a:p>
        </p:txBody>
      </p:sp>
      <p:sp>
        <p:nvSpPr>
          <p:cNvPr id="18" name="Rounded Rectangular Callout 9"/>
          <p:cNvSpPr/>
          <p:nvPr/>
        </p:nvSpPr>
        <p:spPr>
          <a:xfrm>
            <a:off x="1443652" y="5084190"/>
            <a:ext cx="5413138" cy="929492"/>
          </a:xfrm>
          <a:prstGeom prst="wedgeRoundRectCallout">
            <a:avLst>
              <a:gd name="adj1" fmla="val 53425"/>
              <a:gd name="adj2" fmla="val -1031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That’s a good idea! Let me write down what </a:t>
            </a:r>
            <a:r>
              <a:rPr lang="en-US" dirty="0" smtClean="0">
                <a:solidFill>
                  <a:schemeClr val="tx1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can do to keep </a:t>
            </a:r>
            <a:r>
              <a:rPr lang="en-US" dirty="0" smtClean="0">
                <a:solidFill>
                  <a:schemeClr val="tx1"/>
                </a:solidFill>
              </a:rPr>
              <a:t>our </a:t>
            </a:r>
            <a:r>
              <a:rPr lang="en-US" dirty="0">
                <a:solidFill>
                  <a:schemeClr val="tx1"/>
                </a:solidFill>
              </a:rPr>
              <a:t>home clean. 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79" y="1532730"/>
            <a:ext cx="897110" cy="92701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51" y="2886129"/>
            <a:ext cx="926937" cy="112506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52" y="3950584"/>
            <a:ext cx="897110" cy="92701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56" y="5116061"/>
            <a:ext cx="926937" cy="1125061"/>
          </a:xfrm>
          <a:prstGeom prst="rect">
            <a:avLst/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944B24AC-A964-4839-8D51-12D94B0B41B8}"/>
              </a:ext>
            </a:extLst>
          </p:cNvPr>
          <p:cNvSpPr txBox="1">
            <a:spLocks/>
          </p:cNvSpPr>
          <p:nvPr/>
        </p:nvSpPr>
        <p:spPr>
          <a:xfrm>
            <a:off x="782122" y="110700"/>
            <a:ext cx="7818738" cy="67504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lphaUcPeriod" startAt="3"/>
              <a:defRPr/>
            </a:pPr>
            <a:r>
              <a:rPr lang="en-US" altLang="zh-TW" sz="20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One day, Aunt Lucy visits Tom. They talk about the cleanliness problems at Tom’s home. Read their conversation.</a:t>
            </a:r>
            <a:endParaRPr lang="zh-HK" altLang="en-US" sz="2000" dirty="0">
              <a:solidFill>
                <a:srgbClr val="00206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48F1D88-C309-5C70-35D5-F621F5F650F1}"/>
              </a:ext>
            </a:extLst>
          </p:cNvPr>
          <p:cNvSpPr txBox="1"/>
          <p:nvPr/>
        </p:nvSpPr>
        <p:spPr>
          <a:xfrm>
            <a:off x="1407461" y="6401505"/>
            <a:ext cx="223128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1600" dirty="0">
                <a:latin typeface="Calibri" panose="020F0502020204030204" pitchFamily="34" charset="0"/>
                <a:cs typeface="Calibri" panose="020F0502020204030204" pitchFamily="34" charset="0"/>
              </a:rPr>
              <a:t>End of the conversation</a:t>
            </a:r>
            <a:endParaRPr lang="zh-HK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圓角矩形 43"/>
          <p:cNvSpPr/>
          <p:nvPr/>
        </p:nvSpPr>
        <p:spPr>
          <a:xfrm>
            <a:off x="4514078" y="1153391"/>
            <a:ext cx="4382219" cy="2135037"/>
          </a:xfrm>
          <a:prstGeom prst="roundRect">
            <a:avLst>
              <a:gd name="adj" fmla="val 15633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(</a:t>
            </a: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)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put the food at ________ temperature for a long time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eat the food that is not covered with __________   __________</a:t>
            </a:r>
          </a:p>
          <a:p>
            <a:pPr algn="just"/>
            <a:endParaRPr lang="en-US" altLang="zh-TW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9388" indent="-179388" algn="just"/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Solutions ()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HK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the food and put it in the ___________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HK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 the food before eating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3061" y="1144042"/>
            <a:ext cx="2038516" cy="894311"/>
          </a:xfrm>
        </p:spPr>
        <p:txBody>
          <a:bodyPr>
            <a:normAutofit fontScale="90000"/>
          </a:bodyPr>
          <a:lstStyle/>
          <a:p>
            <a:r>
              <a:rPr lang="en-HK" dirty="0"/>
              <a:t/>
            </a:r>
            <a:br>
              <a:rPr lang="en-HK" dirty="0"/>
            </a:b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0831" y="113818"/>
            <a:ext cx="8172737" cy="781953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Clr>
                <a:srgbClr val="002060"/>
              </a:buClr>
              <a:buFont typeface="+mj-lt"/>
              <a:buAutoNum type="alphaUcPeriod" startAt="4"/>
            </a:pPr>
            <a:r>
              <a:rPr lang="en-US" altLang="zh-TW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Tom do to keep his home clean? Read the </a:t>
            </a:r>
            <a:r>
              <a:rPr lang="en-US" altLang="zh-TW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 in slides number 6, 7 and 8 </a:t>
            </a:r>
            <a:r>
              <a:rPr lang="en-US" altLang="zh-TW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again. Complete the mind map with the key words taken from the conversation. </a:t>
            </a:r>
          </a:p>
          <a:p>
            <a:pPr marL="0" indent="0" algn="just">
              <a:buNone/>
            </a:pPr>
            <a:endParaRPr lang="en-US" altLang="zh-TW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altLang="zh-TW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altLang="zh-TW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altLang="zh-TW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altLang="zh-TW" sz="1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0" name="圓角矩形 29"/>
          <p:cNvSpPr/>
          <p:nvPr/>
        </p:nvSpPr>
        <p:spPr>
          <a:xfrm>
            <a:off x="1486951" y="796779"/>
            <a:ext cx="2402296" cy="269219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dirty="0">
              <a:solidFill>
                <a:srgbClr val="7030A0"/>
              </a:solidFill>
            </a:endParaRPr>
          </a:p>
          <a:p>
            <a:pPr algn="ctr"/>
            <a:r>
              <a:rPr lang="en-US" altLang="zh-TW" sz="1600" dirty="0" smtClean="0">
                <a:solidFill>
                  <a:srgbClr val="7030A0"/>
                </a:solidFill>
              </a:rPr>
              <a:t>Hands</a:t>
            </a:r>
            <a:endParaRPr lang="en-US" altLang="zh-HK" sz="1600" dirty="0">
              <a:solidFill>
                <a:srgbClr val="7030A0"/>
              </a:solidFill>
            </a:endParaRPr>
          </a:p>
          <a:p>
            <a:pPr algn="ctr"/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5505884" y="736386"/>
            <a:ext cx="2138556" cy="34699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7030A0"/>
                </a:solidFill>
              </a:rPr>
              <a:t>Food</a:t>
            </a:r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39" name="圓角矩形 38"/>
          <p:cNvSpPr/>
          <p:nvPr/>
        </p:nvSpPr>
        <p:spPr>
          <a:xfrm>
            <a:off x="5010446" y="4136905"/>
            <a:ext cx="3901580" cy="2667017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HK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HK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HK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HK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HK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(</a:t>
            </a: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)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HK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altLang="zh-HK" sz="1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</a:t>
            </a:r>
            <a:r>
              <a:rPr lang="en-US" altLang="zh-HK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rubbish </a:t>
            </a:r>
            <a:r>
              <a:rPr lang="en-US" altLang="zh-HK" sz="1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r>
              <a:rPr lang="en-US" altLang="zh-HK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</a:p>
          <a:p>
            <a:pPr marL="179388" indent="-1793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HK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full _______ _______ at home</a:t>
            </a:r>
          </a:p>
          <a:p>
            <a:pPr algn="just"/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(</a:t>
            </a: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)</a:t>
            </a:r>
            <a:endParaRPr lang="en-US" altLang="zh-HK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 rubbish bag in the rubbish bin with a ____________ lid 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_____ the rubbish bag and take it to the refuse room when it is full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 the rubbish bin </a:t>
            </a:r>
            <a:r>
              <a:rPr lang="en-US" altLang="zh-TW" sz="1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home at </a:t>
            </a: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once a day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endParaRPr lang="en-US" altLang="zh-TW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anose="020B0604020202020204" pitchFamily="34" charset="0"/>
              <a:buChar char="•"/>
            </a:pPr>
            <a:endParaRPr lang="en-US" altLang="zh-HK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HK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HK" alt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599358" y="1130743"/>
            <a:ext cx="3795751" cy="194989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(</a:t>
            </a: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)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eat with __________  hands</a:t>
            </a:r>
          </a:p>
          <a:p>
            <a:pPr algn="just"/>
            <a:endParaRPr lang="en-US" altLang="zh-TW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Solution ()</a:t>
            </a:r>
            <a:endParaRPr lang="en-US" altLang="zh-TW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 hands  ___________</a:t>
            </a:r>
          </a:p>
          <a:p>
            <a:pPr algn="just"/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eating, after </a:t>
            </a:r>
            <a:r>
              <a:rPr lang="en-US" altLang="zh-TW" sz="1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disposing of </a:t>
            </a: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</a:p>
          <a:p>
            <a:pPr algn="just"/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returning ________________</a:t>
            </a:r>
            <a:endParaRPr lang="en-US" altLang="zh-HK" sz="1500" dirty="0">
              <a:solidFill>
                <a:srgbClr val="7030A0"/>
              </a:solidFill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2740750" y="3434153"/>
            <a:ext cx="3690333" cy="324210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>
                <a:solidFill>
                  <a:srgbClr val="7030A0"/>
                </a:solidFill>
              </a:rPr>
              <a:t>Ways to </a:t>
            </a:r>
            <a:r>
              <a:rPr lang="en-US" altLang="zh-HK" b="1" dirty="0" smtClean="0">
                <a:solidFill>
                  <a:srgbClr val="7030A0"/>
                </a:solidFill>
              </a:rPr>
              <a:t>keep Tom’s home clean </a:t>
            </a:r>
            <a:endParaRPr lang="zh-HK" altLang="en-US" b="1" dirty="0">
              <a:solidFill>
                <a:srgbClr val="7030A0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762596" y="4209220"/>
            <a:ext cx="4189936" cy="25738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HK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HK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HK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(</a:t>
            </a: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)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________ all the windows with no fresh air coming into the house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drop food  __________ on the floor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put clothes and things ___________</a:t>
            </a:r>
          </a:p>
          <a:p>
            <a:pPr algn="just"/>
            <a:endParaRPr lang="en-US" altLang="zh-TW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Solutions ()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keep windows __________ when people are at home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__________ the furniture and the floor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put the clothes and things ___________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en-US" altLang="zh-TW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TW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5938567" y="3803667"/>
            <a:ext cx="2284940" cy="27979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dirty="0">
                <a:solidFill>
                  <a:srgbClr val="7030A0"/>
                </a:solidFill>
              </a:rPr>
              <a:t>      </a:t>
            </a:r>
            <a:r>
              <a:rPr lang="en-US" altLang="zh-TW" dirty="0" smtClean="0">
                <a:solidFill>
                  <a:srgbClr val="7030A0"/>
                </a:solidFill>
              </a:rPr>
              <a:t>      </a:t>
            </a:r>
            <a:r>
              <a:rPr lang="en-US" altLang="zh-TW" sz="1600" dirty="0" smtClean="0">
                <a:solidFill>
                  <a:srgbClr val="7030A0"/>
                </a:solidFill>
              </a:rPr>
              <a:t>Rubbish </a:t>
            </a:r>
            <a:endParaRPr lang="zh-HK" altLang="en-US" dirty="0">
              <a:solidFill>
                <a:srgbClr val="7030A0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171191" y="1476241"/>
            <a:ext cx="2897575" cy="1466989"/>
            <a:chOff x="1161093" y="1716460"/>
            <a:chExt cx="2865219" cy="1466989"/>
          </a:xfrm>
        </p:grpSpPr>
        <p:sp>
          <p:nvSpPr>
            <p:cNvPr id="19" name="文字方塊 18"/>
            <p:cNvSpPr txBox="1"/>
            <p:nvPr/>
          </p:nvSpPr>
          <p:spPr>
            <a:xfrm>
              <a:off x="1760417" y="1716460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dirty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161093" y="2393141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wash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062447" y="2638238"/>
              <a:ext cx="9638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rubbish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023244" y="2372760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556245" y="2860284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898691" y="1331201"/>
            <a:ext cx="3724335" cy="1925975"/>
            <a:chOff x="4827200" y="1423076"/>
            <a:chExt cx="3724335" cy="1925975"/>
          </a:xfrm>
        </p:grpSpPr>
        <p:sp>
          <p:nvSpPr>
            <p:cNvPr id="25" name="文字方塊 24"/>
            <p:cNvSpPr txBox="1"/>
            <p:nvPr/>
          </p:nvSpPr>
          <p:spPr>
            <a:xfrm>
              <a:off x="6197612" y="1423076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room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828369" y="3025886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reheat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393792" y="2799160"/>
              <a:ext cx="11577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refrigerator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979471" y="2113451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wrap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827200" y="2111343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plastic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127862" y="4404578"/>
            <a:ext cx="3137713" cy="2382064"/>
            <a:chOff x="1127862" y="4425598"/>
            <a:chExt cx="3137713" cy="2382064"/>
          </a:xfrm>
        </p:grpSpPr>
        <p:sp>
          <p:nvSpPr>
            <p:cNvPr id="34" name="文字方塊 33"/>
            <p:cNvSpPr txBox="1"/>
            <p:nvPr/>
          </p:nvSpPr>
          <p:spPr>
            <a:xfrm>
              <a:off x="1259411" y="6236820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clean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569219" y="5781008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1127862" y="4425598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023244" y="5103844"/>
              <a:ext cx="12423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everywhere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3385137" y="6484497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tidily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2195363" y="4881371"/>
              <a:ext cx="795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scraps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圓角矩形 15"/>
          <p:cNvSpPr/>
          <p:nvPr/>
        </p:nvSpPr>
        <p:spPr>
          <a:xfrm>
            <a:off x="1547909" y="3875704"/>
            <a:ext cx="2680042" cy="2506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dirty="0">
                <a:solidFill>
                  <a:srgbClr val="7030A0"/>
                </a:solidFill>
              </a:rPr>
              <a:t>      </a:t>
            </a:r>
            <a:r>
              <a:rPr lang="en-US" altLang="zh-TW" dirty="0" smtClean="0">
                <a:solidFill>
                  <a:srgbClr val="7030A0"/>
                </a:solidFill>
              </a:rPr>
              <a:t>    </a:t>
            </a:r>
            <a:r>
              <a:rPr lang="en-US" altLang="zh-TW" sz="1600" dirty="0" smtClean="0">
                <a:solidFill>
                  <a:srgbClr val="7030A0"/>
                </a:solidFill>
              </a:rPr>
              <a:t>Rooms </a:t>
            </a:r>
            <a:r>
              <a:rPr lang="en-US" altLang="zh-TW" sz="1600" dirty="0">
                <a:solidFill>
                  <a:srgbClr val="7030A0"/>
                </a:solidFill>
              </a:rPr>
              <a:t>at </a:t>
            </a:r>
            <a:r>
              <a:rPr lang="en-US" altLang="zh-TW" sz="1600" dirty="0" smtClean="0">
                <a:solidFill>
                  <a:srgbClr val="7030A0"/>
                </a:solidFill>
              </a:rPr>
              <a:t>home</a:t>
            </a:r>
            <a:endParaRPr lang="zh-HK" altLang="en-US" dirty="0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191268" y="4346722"/>
            <a:ext cx="3605479" cy="2206246"/>
            <a:chOff x="5191268" y="4346722"/>
            <a:chExt cx="3605479" cy="2206246"/>
          </a:xfrm>
        </p:grpSpPr>
        <p:grpSp>
          <p:nvGrpSpPr>
            <p:cNvPr id="11" name="群組 10"/>
            <p:cNvGrpSpPr/>
            <p:nvPr/>
          </p:nvGrpSpPr>
          <p:grpSpPr>
            <a:xfrm>
              <a:off x="5191268" y="4791355"/>
              <a:ext cx="2630896" cy="1761613"/>
              <a:chOff x="5245541" y="4605697"/>
              <a:chExt cx="2237555" cy="1761613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5245541" y="5370414"/>
                <a:ext cx="1624821" cy="557245"/>
                <a:chOff x="5300406" y="5487345"/>
                <a:chExt cx="1624821" cy="557245"/>
              </a:xfrm>
            </p:grpSpPr>
            <p:sp>
              <p:nvSpPr>
                <p:cNvPr id="53" name="文字方塊 52"/>
                <p:cNvSpPr txBox="1"/>
                <p:nvPr/>
              </p:nvSpPr>
              <p:spPr>
                <a:xfrm>
                  <a:off x="5300406" y="5721425"/>
                  <a:ext cx="81746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15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tie</a:t>
                  </a:r>
                  <a:endParaRPr lang="zh-HK" altLang="en-US" sz="1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文字方塊 53"/>
                <p:cNvSpPr txBox="1"/>
                <p:nvPr/>
              </p:nvSpPr>
              <p:spPr>
                <a:xfrm>
                  <a:off x="6022322" y="5487345"/>
                  <a:ext cx="90290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15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well-fitting</a:t>
                  </a:r>
                  <a:endParaRPr lang="zh-HK" altLang="en-US" sz="1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群組 9"/>
              <p:cNvGrpSpPr/>
              <p:nvPr/>
            </p:nvGrpSpPr>
            <p:grpSpPr>
              <a:xfrm>
                <a:off x="5489974" y="4605697"/>
                <a:ext cx="1993122" cy="1761613"/>
                <a:chOff x="5489974" y="4605697"/>
                <a:chExt cx="1993122" cy="1761613"/>
              </a:xfrm>
            </p:grpSpPr>
            <p:sp>
              <p:nvSpPr>
                <p:cNvPr id="56" name="文字方塊 55"/>
                <p:cNvSpPr txBox="1"/>
                <p:nvPr/>
              </p:nvSpPr>
              <p:spPr>
                <a:xfrm>
                  <a:off x="6687268" y="4615124"/>
                  <a:ext cx="79582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15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bags</a:t>
                  </a:r>
                  <a:endParaRPr lang="zh-HK" altLang="en-US" sz="1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文字方塊 56"/>
                <p:cNvSpPr txBox="1"/>
                <p:nvPr/>
              </p:nvSpPr>
              <p:spPr>
                <a:xfrm>
                  <a:off x="5967457" y="4605697"/>
                  <a:ext cx="90290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15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rubbish</a:t>
                  </a:r>
                  <a:endParaRPr lang="zh-HK" altLang="en-US" sz="1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文字方塊 57"/>
                <p:cNvSpPr txBox="1"/>
                <p:nvPr/>
              </p:nvSpPr>
              <p:spPr>
                <a:xfrm>
                  <a:off x="5737288" y="5592868"/>
                  <a:ext cx="79582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15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up</a:t>
                  </a:r>
                  <a:endParaRPr lang="zh-HK" altLang="en-US" sz="1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文字方塊 58"/>
                <p:cNvSpPr txBox="1"/>
                <p:nvPr/>
              </p:nvSpPr>
              <p:spPr>
                <a:xfrm>
                  <a:off x="5489974" y="6044145"/>
                  <a:ext cx="79582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15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empty</a:t>
                  </a:r>
                  <a:endParaRPr lang="zh-HK" altLang="en-US" sz="1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5" name="文字方塊 44"/>
            <p:cNvSpPr txBox="1"/>
            <p:nvPr/>
          </p:nvSpPr>
          <p:spPr>
            <a:xfrm>
              <a:off x="7978165" y="4346722"/>
              <a:ext cx="8185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bin</a:t>
              </a:r>
              <a:endParaRPr lang="zh-HK" alt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4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6003</TotalTime>
  <Words>1210</Words>
  <Application>Microsoft Office PowerPoint</Application>
  <PresentationFormat>On-screen Show (4:3)</PresentationFormat>
  <Paragraphs>170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Comic Sans MS</vt:lpstr>
      <vt:lpstr>Gill Sans MT</vt:lpstr>
      <vt:lpstr>Impact</vt:lpstr>
      <vt:lpstr>Times New Roman</vt:lpstr>
      <vt:lpstr>Wingdings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Yeung Jen</dc:creator>
  <cp:lastModifiedBy>HUNG, Ka-yui Iris</cp:lastModifiedBy>
  <cp:revision>437</cp:revision>
  <cp:lastPrinted>2022-12-05T03:32:40Z</cp:lastPrinted>
  <dcterms:created xsi:type="dcterms:W3CDTF">2020-02-05T02:39:03Z</dcterms:created>
  <dcterms:modified xsi:type="dcterms:W3CDTF">2023-04-04T01:26:36Z</dcterms:modified>
</cp:coreProperties>
</file>