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handoutMasterIdLst>
    <p:handoutMasterId r:id="rId13"/>
  </p:handoutMasterIdLst>
  <p:sldIdLst>
    <p:sldId id="296" r:id="rId2"/>
    <p:sldId id="300" r:id="rId3"/>
    <p:sldId id="309" r:id="rId4"/>
    <p:sldId id="310" r:id="rId5"/>
    <p:sldId id="283" r:id="rId6"/>
    <p:sldId id="313" r:id="rId7"/>
    <p:sldId id="299" r:id="rId8"/>
    <p:sldId id="312" r:id="rId9"/>
    <p:sldId id="294" r:id="rId10"/>
    <p:sldId id="275" r:id="rId11"/>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CCCCFF"/>
    <a:srgbClr val="FFE79B"/>
    <a:srgbClr val="CCECFF"/>
    <a:srgbClr val="FDFFAF"/>
    <a:srgbClr val="00CC99"/>
    <a:srgbClr val="FF0066"/>
    <a:srgbClr val="99FF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1" autoAdjust="0"/>
    <p:restoredTop sz="91447" autoAdjust="0"/>
  </p:normalViewPr>
  <p:slideViewPr>
    <p:cSldViewPr snapToGrid="0">
      <p:cViewPr varScale="1">
        <p:scale>
          <a:sx n="102" d="100"/>
          <a:sy n="102" d="100"/>
        </p:scale>
        <p:origin x="1824" y="96"/>
      </p:cViewPr>
      <p:guideLst>
        <p:guide orient="horz" pos="2160"/>
        <p:guide pos="2880"/>
      </p:guideLst>
    </p:cSldViewPr>
  </p:slideViewPr>
  <p:notesTextViewPr>
    <p:cViewPr>
      <p:scale>
        <a:sx n="1" d="1"/>
        <a:sy n="1" d="1"/>
      </p:scale>
      <p:origin x="0" y="0"/>
    </p:cViewPr>
  </p:notesTextViewPr>
  <p:sorterViewPr>
    <p:cViewPr>
      <p:scale>
        <a:sx n="200" d="100"/>
        <a:sy n="200" d="100"/>
      </p:scale>
      <p:origin x="0" y="-9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7A75C739-2892-4682-A2D0-DF229F61D601}" type="datetimeFigureOut">
              <a:rPr lang="zh-HK" altLang="en-US" smtClean="0"/>
              <a:t>4/4/2023</a:t>
            </a:fld>
            <a:endParaRPr lang="zh-HK" altLang="en-US"/>
          </a:p>
        </p:txBody>
      </p:sp>
      <p:sp>
        <p:nvSpPr>
          <p:cNvPr id="4" name="頁尾版面配置區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2A6FA627-0DE1-415F-9104-DEE3F118E377}" type="slidenum">
              <a:rPr lang="zh-HK" altLang="en-US" smtClean="0"/>
              <a:t>‹#›</a:t>
            </a:fld>
            <a:endParaRPr lang="zh-HK" altLang="en-US"/>
          </a:p>
        </p:txBody>
      </p:sp>
    </p:spTree>
    <p:extLst>
      <p:ext uri="{BB962C8B-B14F-4D97-AF65-F5344CB8AC3E}">
        <p14:creationId xmlns:p14="http://schemas.microsoft.com/office/powerpoint/2010/main" val="396018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A950EB0C-D18A-46BC-9337-78361A976301}" type="datetimeFigureOut">
              <a:rPr lang="zh-HK" altLang="en-US" smtClean="0"/>
              <a:t>4/4/2023</a:t>
            </a:fld>
            <a:endParaRPr lang="zh-HK" altLang="en-US"/>
          </a:p>
        </p:txBody>
      </p:sp>
      <p:sp>
        <p:nvSpPr>
          <p:cNvPr id="4" name="投影片圖像版面配置區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8A239F8B-2027-4BE2-9568-362DEE2AEC82}" type="slidenum">
              <a:rPr lang="zh-HK" altLang="en-US" smtClean="0"/>
              <a:t>‹#›</a:t>
            </a:fld>
            <a:endParaRPr lang="zh-HK" altLang="en-US"/>
          </a:p>
        </p:txBody>
      </p:sp>
    </p:spTree>
    <p:extLst>
      <p:ext uri="{BB962C8B-B14F-4D97-AF65-F5344CB8AC3E}">
        <p14:creationId xmlns:p14="http://schemas.microsoft.com/office/powerpoint/2010/main" val="251193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endParaRPr lang="zh-HK" altLang="en-US" dirty="0"/>
          </a:p>
        </p:txBody>
      </p:sp>
      <p:sp>
        <p:nvSpPr>
          <p:cNvPr id="4" name="投影片編號版面配置區 3"/>
          <p:cNvSpPr>
            <a:spLocks noGrp="1"/>
          </p:cNvSpPr>
          <p:nvPr>
            <p:ph type="sldNum" sz="quarter" idx="10"/>
          </p:nvPr>
        </p:nvSpPr>
        <p:spPr/>
        <p:txBody>
          <a:bodyPr/>
          <a:lstStyle/>
          <a:p>
            <a:fld id="{8A239F8B-2027-4BE2-9568-362DEE2AEC82}" type="slidenum">
              <a:rPr lang="zh-HK" altLang="en-US" smtClean="0"/>
              <a:t>5</a:t>
            </a:fld>
            <a:endParaRPr lang="zh-HK" altLang="en-US"/>
          </a:p>
        </p:txBody>
      </p:sp>
    </p:spTree>
    <p:extLst>
      <p:ext uri="{BB962C8B-B14F-4D97-AF65-F5344CB8AC3E}">
        <p14:creationId xmlns:p14="http://schemas.microsoft.com/office/powerpoint/2010/main" val="135313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423E194B-2D06-4A85-ACD2-6876871A575B}" type="datetime1">
              <a:rPr lang="en-US" altLang="zh-HK" smtClean="0"/>
              <a:t>4/4/2023</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568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F16A382-6C8C-4607-B212-DAA07865F9E6}" type="datetime1">
              <a:rPr lang="en-US" altLang="zh-HK"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754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C7A638F-F32B-4816-A41F-755C66AFED31}" type="datetime1">
              <a:rPr lang="en-US" altLang="zh-HK"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4777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E9A131D-46EE-4B5C-B5F0-D59B8A07CFC6}" type="datetime1">
              <a:rPr lang="en-US" altLang="zh-HK" smtClean="0"/>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5464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6CDE4699-BF5A-4141-BE22-89736FC17B36}" type="datetime1">
              <a:rPr lang="en-US" altLang="zh-HK" smtClean="0"/>
              <a:t>4/4/2023</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608707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E9A131D-46EE-4B5C-B5F0-D59B8A07CFC6}" type="datetime1">
              <a:rPr lang="en-US" altLang="zh-HK" smtClean="0"/>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728043"/>
      </p:ext>
    </p:extLst>
  </p:cSld>
  <p:clrMapOvr>
    <a:masterClrMapping/>
  </p:clrMapOvr>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941832" y="2909102"/>
            <a:ext cx="3611880" cy="299639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975398" y="2909102"/>
            <a:ext cx="3611880" cy="299639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E9A131D-46EE-4B5C-B5F0-D59B8A07CFC6}" type="datetime1">
              <a:rPr lang="en-US" altLang="zh-HK" smtClean="0"/>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9521903"/>
      </p:ext>
    </p:extLst>
  </p:cSld>
  <p:clrMapOvr>
    <a:masterClrMapping/>
  </p:clrMapOvr>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48ABB0F3-0C89-4330-96B9-52B0798A682B}" type="datetime1">
              <a:rPr lang="en-US" altLang="zh-HK" smtClean="0"/>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686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2B0D6-DD5E-4F5C-A30D-0DC8E1462226}" type="datetime1">
              <a:rPr lang="en-US" altLang="zh-HK" smtClean="0"/>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997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zh-TW" altLang="en-US"/>
              <a:t>按一下以編輯母片標題樣式</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73789" y="6375679"/>
            <a:ext cx="925016" cy="348462"/>
          </a:xfrm>
        </p:spPr>
        <p:txBody>
          <a:bodyPr/>
          <a:lstStyle/>
          <a:p>
            <a:fld id="{0E9A131D-46EE-4B5C-B5F0-D59B8A07CFC6}" type="datetime1">
              <a:rPr lang="en-US" altLang="zh-HK" smtClean="0"/>
              <a:t>4/4/2023</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D57F1E4F-1CFF-5643-939E-217C01CDF565}" type="slidenum">
              <a:rPr lang="en-US" smtClean="0"/>
              <a:pPr/>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196976"/>
      </p:ext>
    </p:extLst>
  </p:cSld>
  <p:clrMapOvr>
    <a:masterClrMapping/>
  </p:clrMapOvr>
  <p:hf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a:xfrm>
            <a:off x="574463" y="6375679"/>
            <a:ext cx="924342" cy="348462"/>
          </a:xfrm>
        </p:spPr>
        <p:txBody>
          <a:bodyPr/>
          <a:lstStyle/>
          <a:p>
            <a:fld id="{0E9A131D-46EE-4B5C-B5F0-D59B8A07CFC6}" type="datetime1">
              <a:rPr lang="en-US" altLang="zh-HK" smtClean="0"/>
              <a:t>4/4/2023</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D57F1E4F-1CFF-5643-939E-217C01CDF565}" type="slidenum">
              <a:rPr lang="en-US" smtClean="0"/>
              <a:pPr/>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232069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0E9A131D-46EE-4B5C-B5F0-D59B8A07CFC6}" type="datetime1">
              <a:rPr lang="en-US" altLang="zh-HK" smtClean="0"/>
              <a:t>4/4/2023</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57F1E4F-1CFF-5643-939E-217C01CDF565}" type="slidenum">
              <a:rPr lang="en-US" smtClean="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83241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8" pos="594" userDrawn="1">
          <p15:clr>
            <a:srgbClr val="F26B43"/>
          </p15:clr>
        </p15:guide>
        <p15:guide id="9" pos="5400" userDrawn="1">
          <p15:clr>
            <a:srgbClr val="F26B43"/>
          </p15:clr>
        </p15:guide>
        <p15:guide id="10" orient="horz" pos="4008" userDrawn="1">
          <p15:clr>
            <a:srgbClr val="F26B43"/>
          </p15:clr>
        </p15:guide>
        <p15:guide id="11" orient="horz" pos="1440" userDrawn="1">
          <p15:clr>
            <a:srgbClr val="F26B43"/>
          </p15:clr>
        </p15:guide>
        <p15:guide id="12" orient="horz" pos="3720" userDrawn="1">
          <p15:clr>
            <a:srgbClr val="F26B43"/>
          </p15:clr>
        </p15:guide>
        <p15:guide id="13"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ehd.gov.hk/english/pestcontrol/risk-pest-rodents.html" TargetMode="External"/><Relationship Id="rId2" Type="http://schemas.openxmlformats.org/officeDocument/2006/relationships/hyperlink" Target="https://youtu.be/64CM9osDfNY" TargetMode="External"/><Relationship Id="rId1" Type="http://schemas.openxmlformats.org/officeDocument/2006/relationships/slideLayout" Target="../slideLayouts/slideLayout2.xml"/><Relationship Id="rId4" Type="http://schemas.openxmlformats.org/officeDocument/2006/relationships/hyperlink" Target="https://www.fehd.gov.hk/english/pestcontrol/library/pdf_pest_control/rodent_householdset_lft_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64CM9osDfNY&amp;list=PLEF79D510039674EB&amp;index=17" TargetMode="External"/><Relationship Id="rId1" Type="http://schemas.openxmlformats.org/officeDocument/2006/relationships/slideLayout" Target="../slideLayouts/slideLayout2.xml"/><Relationship Id="rId4" Type="http://schemas.openxmlformats.org/officeDocument/2006/relationships/hyperlink" Target="https://youtu.be/64CM9osDfN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文字方塊 6"/>
          <p:cNvSpPr txBox="1"/>
          <p:nvPr/>
        </p:nvSpPr>
        <p:spPr>
          <a:xfrm>
            <a:off x="465013" y="5598891"/>
            <a:ext cx="6858000" cy="1200329"/>
          </a:xfrm>
          <a:prstGeom prst="rect">
            <a:avLst/>
          </a:prstGeom>
          <a:noFill/>
        </p:spPr>
        <p:txBody>
          <a:bodyPr wrap="square" rtlCol="0">
            <a:spAutoFit/>
          </a:bodyPr>
          <a:lstStyle/>
          <a:p>
            <a:pPr>
              <a:spcBef>
                <a:spcPts val="600"/>
              </a:spcBef>
            </a:pPr>
            <a:r>
              <a:rPr lang="en-US" altLang="zh-HK" dirty="0" smtClean="0"/>
              <a:t>English </a:t>
            </a:r>
            <a:r>
              <a:rPr lang="en-US" altLang="zh-HK" dirty="0"/>
              <a:t>Language Education Section </a:t>
            </a:r>
          </a:p>
          <a:p>
            <a:r>
              <a:rPr lang="en-US" altLang="zh-HK" dirty="0"/>
              <a:t>Curriculum Development Institute</a:t>
            </a:r>
          </a:p>
          <a:p>
            <a:r>
              <a:rPr lang="en-US" altLang="zh-HK" dirty="0"/>
              <a:t>Education </a:t>
            </a:r>
            <a:r>
              <a:rPr lang="en-US" altLang="zh-HK" dirty="0" smtClean="0"/>
              <a:t>Bureau</a:t>
            </a:r>
          </a:p>
          <a:p>
            <a:r>
              <a:rPr lang="en-US" altLang="zh-HK" smtClean="0"/>
              <a:t>2023</a:t>
            </a:r>
            <a:endParaRPr lang="zh-HK" altLang="en-US" dirty="0"/>
          </a:p>
        </p:txBody>
      </p:sp>
      <p:sp>
        <p:nvSpPr>
          <p:cNvPr id="4" name="文字方塊 3">
            <a:extLst>
              <a:ext uri="{FF2B5EF4-FFF2-40B4-BE49-F238E27FC236}">
                <a16:creationId xmlns:a16="http://schemas.microsoft.com/office/drawing/2014/main" id="{6E30C316-4D8B-F007-6D24-6904A8B45EA1}"/>
              </a:ext>
            </a:extLst>
          </p:cNvPr>
          <p:cNvSpPr txBox="1"/>
          <p:nvPr/>
        </p:nvSpPr>
        <p:spPr>
          <a:xfrm>
            <a:off x="399023" y="301848"/>
            <a:ext cx="8358475" cy="477054"/>
          </a:xfrm>
          <a:prstGeom prst="rect">
            <a:avLst/>
          </a:prstGeom>
          <a:noFill/>
        </p:spPr>
        <p:txBody>
          <a:bodyPr wrap="square">
            <a:spAutoFit/>
          </a:bodyPr>
          <a:lstStyle/>
          <a:p>
            <a:pPr algn="ctr">
              <a:lnSpc>
                <a:spcPts val="3000"/>
              </a:lnSpc>
            </a:pPr>
            <a:r>
              <a:rPr lang="en-US" altLang="zh-HK" sz="2800" b="1" dirty="0" smtClean="0">
                <a:solidFill>
                  <a:schemeClr val="accent2">
                    <a:lumMod val="75000"/>
                  </a:schemeClr>
                </a:solidFill>
                <a:latin typeface="Comic Sans MS" panose="030F0702030302020204" pitchFamily="66" charset="0"/>
                <a:ea typeface="新細明體" panose="02020500000000000000" pitchFamily="18" charset="-120"/>
                <a:cs typeface="Arial" panose="020B0604020202020204" pitchFamily="34" charset="0"/>
              </a:rPr>
              <a:t>Keep the </a:t>
            </a:r>
            <a:r>
              <a:rPr lang="en-US" altLang="zh-HK" sz="2800" b="1" dirty="0">
                <a:solidFill>
                  <a:schemeClr val="accent2">
                    <a:lumMod val="75000"/>
                  </a:schemeClr>
                </a:solidFill>
                <a:latin typeface="Comic Sans MS" panose="030F0702030302020204" pitchFamily="66" charset="0"/>
                <a:ea typeface="新細明體" panose="02020500000000000000" pitchFamily="18" charset="-120"/>
                <a:cs typeface="Arial" panose="020B0604020202020204" pitchFamily="34" charset="0"/>
              </a:rPr>
              <a:t>school environment clean </a:t>
            </a:r>
          </a:p>
        </p:txBody>
      </p:sp>
      <p:pic>
        <p:nvPicPr>
          <p:cNvPr id="3" name="圖片 2"/>
          <p:cNvPicPr>
            <a:picLocks noChangeAspect="1"/>
          </p:cNvPicPr>
          <p:nvPr/>
        </p:nvPicPr>
        <p:blipFill>
          <a:blip r:embed="rId2"/>
          <a:stretch>
            <a:fillRect/>
          </a:stretch>
        </p:blipFill>
        <p:spPr>
          <a:xfrm>
            <a:off x="1586117" y="937061"/>
            <a:ext cx="5984288" cy="4503671"/>
          </a:xfrm>
          <a:prstGeom prst="rect">
            <a:avLst/>
          </a:prstGeom>
        </p:spPr>
      </p:pic>
      <p:sp>
        <p:nvSpPr>
          <p:cNvPr id="2" name="文字方塊 1"/>
          <p:cNvSpPr txBox="1"/>
          <p:nvPr/>
        </p:nvSpPr>
        <p:spPr>
          <a:xfrm>
            <a:off x="7872984" y="301848"/>
            <a:ext cx="1024128" cy="523220"/>
          </a:xfrm>
          <a:prstGeom prst="rect">
            <a:avLst/>
          </a:prstGeom>
          <a:noFill/>
        </p:spPr>
        <p:txBody>
          <a:bodyPr wrap="square" rtlCol="0">
            <a:spAutoFit/>
          </a:bodyPr>
          <a:lstStyle/>
          <a:p>
            <a:r>
              <a:rPr lang="en-US" sz="2800" dirty="0" smtClean="0">
                <a:solidFill>
                  <a:srgbClr val="0000FF"/>
                </a:solidFill>
              </a:rPr>
              <a:t>KS2</a:t>
            </a:r>
            <a:endParaRPr lang="en-US" sz="2800" dirty="0">
              <a:solidFill>
                <a:srgbClr val="0000FF"/>
              </a:solidFill>
            </a:endParaRPr>
          </a:p>
        </p:txBody>
      </p:sp>
    </p:spTree>
    <p:extLst>
      <p:ext uri="{BB962C8B-B14F-4D97-AF65-F5344CB8AC3E}">
        <p14:creationId xmlns:p14="http://schemas.microsoft.com/office/powerpoint/2010/main" val="2413333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FE7FF80-B87F-4BDD-BB74-15FD0543A29B}"/>
              </a:ext>
            </a:extLst>
          </p:cNvPr>
          <p:cNvSpPr>
            <a:spLocks noGrp="1"/>
          </p:cNvSpPr>
          <p:nvPr>
            <p:ph idx="1"/>
          </p:nvPr>
        </p:nvSpPr>
        <p:spPr>
          <a:xfrm>
            <a:off x="701935" y="1506203"/>
            <a:ext cx="7949006" cy="3870469"/>
          </a:xfrm>
        </p:spPr>
        <p:txBody>
          <a:bodyPr>
            <a:normAutofit/>
          </a:bodyPr>
          <a:lstStyle/>
          <a:p>
            <a:pPr marL="268288" indent="-268288">
              <a:buNone/>
            </a:pPr>
            <a:r>
              <a:rPr lang="en-US" altLang="zh-HK" sz="1800" dirty="0">
                <a:solidFill>
                  <a:schemeClr val="tx1"/>
                </a:solidFill>
              </a:rPr>
              <a:t>1. .  A video clip on “Let’s Keep Hong Kong Clean” – Information Services Department</a:t>
            </a:r>
          </a:p>
          <a:p>
            <a:pPr marL="0" indent="0">
              <a:buNone/>
            </a:pPr>
            <a:r>
              <a:rPr lang="zh-HK" altLang="en-US" sz="1800" dirty="0">
                <a:solidFill>
                  <a:schemeClr val="tx1"/>
                </a:solidFill>
              </a:rPr>
              <a:t>    </a:t>
            </a:r>
            <a:r>
              <a:rPr lang="en-HK" altLang="zh-HK" sz="1800" dirty="0">
                <a:solidFill>
                  <a:schemeClr val="tx1"/>
                </a:solidFill>
                <a:hlinkClick r:id="rId2"/>
              </a:rPr>
              <a:t>https</a:t>
            </a:r>
            <a:r>
              <a:rPr lang="en-HK" altLang="zh-HK" sz="1800">
                <a:solidFill>
                  <a:schemeClr val="tx1"/>
                </a:solidFill>
                <a:hlinkClick r:id="rId2"/>
              </a:rPr>
              <a:t>://</a:t>
            </a:r>
            <a:r>
              <a:rPr lang="en-HK" altLang="zh-HK" sz="1800" smtClean="0">
                <a:solidFill>
                  <a:schemeClr val="tx1"/>
                </a:solidFill>
                <a:hlinkClick r:id="rId2"/>
              </a:rPr>
              <a:t>youtu.be/64CM9osDfNY</a:t>
            </a:r>
            <a:endParaRPr lang="en-HK" altLang="zh-HK" sz="1800" dirty="0">
              <a:solidFill>
                <a:schemeClr val="tx1"/>
              </a:solidFill>
            </a:endParaRPr>
          </a:p>
          <a:p>
            <a:pPr marL="268288" indent="-268288">
              <a:buNone/>
            </a:pPr>
            <a:r>
              <a:rPr lang="en-US" altLang="zh-HK" sz="1800" dirty="0" smtClean="0">
                <a:solidFill>
                  <a:schemeClr val="tx1"/>
                </a:solidFill>
              </a:rPr>
              <a:t>2.  An </a:t>
            </a:r>
            <a:r>
              <a:rPr lang="en-US" altLang="zh-HK" sz="1800" dirty="0">
                <a:solidFill>
                  <a:schemeClr val="tx1"/>
                </a:solidFill>
              </a:rPr>
              <a:t>information sheet on “Rodent Pests and Their Control” – Food and    Environmental Hygiene Department </a:t>
            </a:r>
          </a:p>
          <a:p>
            <a:pPr marL="268288" indent="-268288">
              <a:buNone/>
            </a:pPr>
            <a:r>
              <a:rPr lang="en-US" altLang="zh-HK" sz="1800" dirty="0">
                <a:solidFill>
                  <a:schemeClr val="tx1"/>
                </a:solidFill>
              </a:rPr>
              <a:t>    </a:t>
            </a:r>
            <a:r>
              <a:rPr lang="en-US" altLang="zh-HK" sz="1800" dirty="0">
                <a:solidFill>
                  <a:schemeClr val="tx1"/>
                </a:solidFill>
                <a:hlinkClick r:id="rId3"/>
              </a:rPr>
              <a:t>https://www.fehd.gov.hk/english/pestcontrol/risk-pest-rodents.html</a:t>
            </a:r>
            <a:endParaRPr lang="en-US" altLang="zh-HK" sz="1800" dirty="0">
              <a:solidFill>
                <a:schemeClr val="tx1"/>
              </a:solidFill>
            </a:endParaRPr>
          </a:p>
          <a:p>
            <a:pPr marL="268288" indent="-268288">
              <a:buNone/>
            </a:pPr>
            <a:r>
              <a:rPr lang="en-US" altLang="zh-HK" sz="1800" dirty="0" smtClean="0">
                <a:solidFill>
                  <a:schemeClr val="tx1"/>
                </a:solidFill>
              </a:rPr>
              <a:t>3.   </a:t>
            </a:r>
            <a:r>
              <a:rPr lang="en-US" altLang="zh-HK" sz="1800" dirty="0">
                <a:solidFill>
                  <a:schemeClr val="tx1"/>
                </a:solidFill>
              </a:rPr>
              <a:t>A pamphlet on “Prevent Disease Eliminate Rodent Nuisance (Household setting)” </a:t>
            </a:r>
            <a:r>
              <a:rPr lang="en-US" altLang="zh-TW" sz="1800" dirty="0">
                <a:solidFill>
                  <a:schemeClr val="tx1"/>
                </a:solidFill>
              </a:rPr>
              <a:t>– Food and Environmental Hygiene Department </a:t>
            </a:r>
            <a:r>
              <a:rPr lang="en-US" altLang="zh-HK" sz="1800" dirty="0">
                <a:solidFill>
                  <a:schemeClr val="tx1"/>
                </a:solidFill>
              </a:rPr>
              <a:t> </a:t>
            </a:r>
            <a:r>
              <a:rPr lang="en-US" altLang="zh-HK" sz="1800" dirty="0">
                <a:solidFill>
                  <a:schemeClr val="tx1"/>
                </a:solidFill>
                <a:hlinkClick r:id="rId4"/>
              </a:rPr>
              <a:t>https://www.fehd.gov.hk/english/pestcontrol/library/pdf_pest_control/rodent_householdset_lft_e.pdf</a:t>
            </a:r>
            <a:endParaRPr lang="en-US" altLang="zh-HK" sz="1800" dirty="0">
              <a:solidFill>
                <a:schemeClr val="tx1"/>
              </a:solidFill>
            </a:endParaRPr>
          </a:p>
          <a:p>
            <a:pPr marL="268288" indent="-268288">
              <a:buNone/>
            </a:pPr>
            <a:endParaRPr lang="en-HK" altLang="zh-HK" sz="1800" dirty="0">
              <a:solidFill>
                <a:schemeClr val="tx1"/>
              </a:solidFill>
            </a:endParaRPr>
          </a:p>
        </p:txBody>
      </p:sp>
      <p:sp>
        <p:nvSpPr>
          <p:cNvPr id="5" name="投影片編號版面配置區 4">
            <a:extLst>
              <a:ext uri="{FF2B5EF4-FFF2-40B4-BE49-F238E27FC236}">
                <a16:creationId xmlns:a16="http://schemas.microsoft.com/office/drawing/2014/main" id="{92BE9D30-4FC7-4C18-84CF-4F17138C1DB5}"/>
              </a:ext>
            </a:extLst>
          </p:cNvPr>
          <p:cNvSpPr>
            <a:spLocks noGrp="1"/>
          </p:cNvSpPr>
          <p:nvPr>
            <p:ph type="sldNum" sz="quarter" idx="12"/>
          </p:nvPr>
        </p:nvSpPr>
        <p:spPr/>
        <p:txBody>
          <a:bodyPr/>
          <a:lstStyle/>
          <a:p>
            <a:pPr defTabSz="342892">
              <a:defRPr/>
            </a:pPr>
            <a:fld id="{D57F1E4F-1CFF-5643-939E-217C01CDF565}" type="slidenum">
              <a:rPr lang="en-US">
                <a:solidFill>
                  <a:prstClr val="black">
                    <a:lumMod val="65000"/>
                    <a:lumOff val="35000"/>
                  </a:prstClr>
                </a:solidFill>
                <a:latin typeface="Gill Sans MT" panose="020B0502020104020203"/>
              </a:rPr>
              <a:pPr defTabSz="342892">
                <a:defRPr/>
              </a:pPr>
              <a:t>10</a:t>
            </a:fld>
            <a:endParaRPr lang="en-US" dirty="0">
              <a:solidFill>
                <a:prstClr val="black">
                  <a:lumMod val="65000"/>
                  <a:lumOff val="35000"/>
                </a:prstClr>
              </a:solidFill>
              <a:latin typeface="Gill Sans MT" panose="020B0502020104020203"/>
            </a:endParaRPr>
          </a:p>
        </p:txBody>
      </p:sp>
      <p:sp>
        <p:nvSpPr>
          <p:cNvPr id="4" name="標題 1">
            <a:extLst>
              <a:ext uri="{FF2B5EF4-FFF2-40B4-BE49-F238E27FC236}">
                <a16:creationId xmlns:a16="http://schemas.microsoft.com/office/drawing/2014/main" id="{3D38F828-76AF-4F68-A085-5527CA129D2B}"/>
              </a:ext>
            </a:extLst>
          </p:cNvPr>
          <p:cNvSpPr txBox="1">
            <a:spLocks/>
          </p:cNvSpPr>
          <p:nvPr/>
        </p:nvSpPr>
        <p:spPr>
          <a:xfrm>
            <a:off x="3185996" y="136525"/>
            <a:ext cx="6543909" cy="690946"/>
          </a:xfrm>
          <a:prstGeom prst="rect">
            <a:avLst/>
          </a:prstGeom>
        </p:spPr>
        <p:txBody>
          <a:bodyPr vert="horz" lIns="68580" tIns="34290" rIns="68580" bIns="3429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
              <a:defRPr/>
            </a:pPr>
            <a:r>
              <a:rPr lang="en-US" altLang="zh-HK" sz="2700" dirty="0">
                <a:solidFill>
                  <a:srgbClr val="002060"/>
                </a:solidFill>
              </a:rPr>
              <a:t>Acknowledgements </a:t>
            </a:r>
            <a:endParaRPr lang="en-HK" altLang="zh-HK" sz="2700" dirty="0">
              <a:solidFill>
                <a:srgbClr val="002060"/>
              </a:solidFill>
            </a:endParaRPr>
          </a:p>
        </p:txBody>
      </p:sp>
      <p:sp>
        <p:nvSpPr>
          <p:cNvPr id="2" name="文字方塊 1"/>
          <p:cNvSpPr txBox="1"/>
          <p:nvPr/>
        </p:nvSpPr>
        <p:spPr>
          <a:xfrm>
            <a:off x="701935" y="678732"/>
            <a:ext cx="8055033" cy="923330"/>
          </a:xfrm>
          <a:prstGeom prst="rect">
            <a:avLst/>
          </a:prstGeom>
          <a:noFill/>
        </p:spPr>
        <p:txBody>
          <a:bodyPr wrap="square" rtlCol="0">
            <a:spAutoFit/>
          </a:bodyPr>
          <a:lstStyle/>
          <a:p>
            <a:pPr algn="just"/>
            <a:r>
              <a:rPr lang="en-US" altLang="zh-HK" dirty="0"/>
              <a:t>Information and images/pictures in this set of slides are taken from the following resources:</a:t>
            </a:r>
          </a:p>
          <a:p>
            <a:endParaRPr lang="zh-HK" altLang="en-US" dirty="0"/>
          </a:p>
        </p:txBody>
      </p:sp>
    </p:spTree>
    <p:extLst>
      <p:ext uri="{BB962C8B-B14F-4D97-AF65-F5344CB8AC3E}">
        <p14:creationId xmlns:p14="http://schemas.microsoft.com/office/powerpoint/2010/main" val="19925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45096" y="1077768"/>
            <a:ext cx="7865150" cy="5336770"/>
          </a:xfrm>
        </p:spPr>
        <p:txBody>
          <a:bodyPr>
            <a:noAutofit/>
          </a:bodyPr>
          <a:lstStyle/>
          <a:p>
            <a:pPr marL="0" indent="0">
              <a:buNone/>
            </a:pPr>
            <a:r>
              <a:rPr lang="en-US" sz="1900" u="sng" dirty="0">
                <a:solidFill>
                  <a:srgbClr val="FF0000"/>
                </a:solidFill>
                <a:latin typeface="Arial" panose="020B0604020202020204" pitchFamily="34" charset="0"/>
                <a:cs typeface="Arial" panose="020B0604020202020204" pitchFamily="34" charset="0"/>
              </a:rPr>
              <a:t>Content Objectives</a:t>
            </a:r>
          </a:p>
          <a:p>
            <a:pPr marL="361950" lvl="1" indent="-361950"/>
            <a:r>
              <a:rPr lang="en-US" altLang="zh-HK" sz="1900" dirty="0">
                <a:latin typeface="Arial" panose="020B0604020202020204" pitchFamily="34" charset="0"/>
                <a:cs typeface="Arial" panose="020B0604020202020204" pitchFamily="34" charset="0"/>
              </a:rPr>
              <a:t>To </a:t>
            </a:r>
            <a:r>
              <a:rPr lang="en-US" altLang="zh-HK" sz="1900" dirty="0" smtClean="0">
                <a:latin typeface="Arial" panose="020B0604020202020204" pitchFamily="34" charset="0"/>
                <a:cs typeface="Arial" panose="020B0604020202020204" pitchFamily="34" charset="0"/>
              </a:rPr>
              <a:t>reflect on the littering problem in Hong Kong</a:t>
            </a:r>
            <a:endParaRPr lang="en-US" altLang="zh-HK" sz="1900" dirty="0">
              <a:latin typeface="Arial" panose="020B0604020202020204" pitchFamily="34" charset="0"/>
              <a:cs typeface="Arial" panose="020B0604020202020204" pitchFamily="34" charset="0"/>
            </a:endParaRPr>
          </a:p>
          <a:p>
            <a:pPr marL="361950" lvl="1" indent="-361950"/>
            <a:r>
              <a:rPr lang="en-US" sz="1900" dirty="0">
                <a:latin typeface="Arial" panose="020B0604020202020204" pitchFamily="34" charset="0"/>
                <a:cs typeface="Arial" panose="020B0604020202020204" pitchFamily="34" charset="0"/>
              </a:rPr>
              <a:t>To learn about </a:t>
            </a:r>
            <a:r>
              <a:rPr lang="en-US" sz="1900" dirty="0" smtClean="0">
                <a:latin typeface="Arial" panose="020B0604020202020204" pitchFamily="34" charset="0"/>
                <a:cs typeface="Arial" panose="020B0604020202020204" pitchFamily="34" charset="0"/>
              </a:rPr>
              <a:t>the special features of </a:t>
            </a:r>
            <a:r>
              <a:rPr lang="en-US" sz="1900" dirty="0">
                <a:latin typeface="Arial" panose="020B0604020202020204" pitchFamily="34" charset="0"/>
                <a:cs typeface="Arial" panose="020B0604020202020204" pitchFamily="34" charset="0"/>
              </a:rPr>
              <a:t>rodents (rats) </a:t>
            </a:r>
            <a:r>
              <a:rPr lang="en-US" sz="1900" dirty="0" smtClean="0">
                <a:latin typeface="Arial" panose="020B0604020202020204" pitchFamily="34" charset="0"/>
                <a:cs typeface="Arial" panose="020B0604020202020204" pitchFamily="34" charset="0"/>
              </a:rPr>
              <a:t>and </a:t>
            </a:r>
            <a:r>
              <a:rPr lang="en-US" sz="1900" dirty="0">
                <a:latin typeface="Arial" panose="020B0604020202020204" pitchFamily="34" charset="0"/>
                <a:cs typeface="Arial" panose="020B0604020202020204" pitchFamily="34" charset="0"/>
              </a:rPr>
              <a:t>problems or hazards caused by them</a:t>
            </a:r>
          </a:p>
          <a:p>
            <a:pPr marL="361950" lvl="1" indent="-361950"/>
            <a:r>
              <a:rPr lang="en-US" sz="1900" dirty="0">
                <a:latin typeface="Arial" panose="020B0604020202020204" pitchFamily="34" charset="0"/>
                <a:cs typeface="Arial" panose="020B0604020202020204" pitchFamily="34" charset="0"/>
              </a:rPr>
              <a:t>To understand ways </a:t>
            </a:r>
            <a:r>
              <a:rPr lang="en-US" sz="1900" dirty="0" smtClean="0">
                <a:latin typeface="Arial" panose="020B0604020202020204" pitchFamily="34" charset="0"/>
                <a:cs typeface="Arial" panose="020B0604020202020204" pitchFamily="34" charset="0"/>
              </a:rPr>
              <a:t>to </a:t>
            </a:r>
            <a:r>
              <a:rPr lang="en-US" altLang="zh-HK" sz="1900" dirty="0" smtClean="0">
                <a:latin typeface="Arial" panose="020B0604020202020204" pitchFamily="34" charset="0"/>
                <a:cs typeface="Arial" panose="020B0604020202020204" pitchFamily="34" charset="0"/>
              </a:rPr>
              <a:t>eliminate </a:t>
            </a:r>
            <a:r>
              <a:rPr lang="en-US" altLang="zh-HK" sz="1900" dirty="0">
                <a:latin typeface="Arial" panose="020B0604020202020204" pitchFamily="34" charset="0"/>
                <a:cs typeface="Arial" panose="020B0604020202020204" pitchFamily="34" charset="0"/>
              </a:rPr>
              <a:t>rodent </a:t>
            </a:r>
            <a:r>
              <a:rPr lang="en-US" altLang="zh-HK" sz="1900" dirty="0" smtClean="0">
                <a:latin typeface="Arial" panose="020B0604020202020204" pitchFamily="34" charset="0"/>
                <a:cs typeface="Arial" panose="020B0604020202020204" pitchFamily="34" charset="0"/>
              </a:rPr>
              <a:t>nuisance to </a:t>
            </a:r>
            <a:r>
              <a:rPr lang="en-US" sz="1900" dirty="0" smtClean="0">
                <a:latin typeface="Arial" panose="020B0604020202020204" pitchFamily="34" charset="0"/>
                <a:cs typeface="Arial" panose="020B0604020202020204" pitchFamily="34" charset="0"/>
              </a:rPr>
              <a:t>keep the school environment clean</a:t>
            </a:r>
            <a:endParaRPr lang="en-US" sz="1900" dirty="0">
              <a:latin typeface="Arial" panose="020B0604020202020204" pitchFamily="34" charset="0"/>
              <a:cs typeface="Arial" panose="020B0604020202020204" pitchFamily="34" charset="0"/>
            </a:endParaRPr>
          </a:p>
          <a:p>
            <a:pPr marL="361950" lvl="1" indent="-361950"/>
            <a:r>
              <a:rPr lang="en-US" sz="1900" dirty="0">
                <a:latin typeface="Arial" panose="020B0604020202020204" pitchFamily="34" charset="0"/>
                <a:cs typeface="Arial" panose="020B0604020202020204" pitchFamily="34" charset="0"/>
              </a:rPr>
              <a:t>To develop positive values and attitudes </a:t>
            </a:r>
            <a:r>
              <a:rPr lang="en-US" sz="1900" dirty="0" smtClean="0">
                <a:latin typeface="Arial" panose="020B0604020202020204" pitchFamily="34" charset="0"/>
                <a:cs typeface="Arial" panose="020B0604020202020204" pitchFamily="34" charset="0"/>
              </a:rPr>
              <a:t>(e.g. responsibility, care </a:t>
            </a:r>
            <a:r>
              <a:rPr lang="en-US" sz="1900" dirty="0">
                <a:latin typeface="Arial" panose="020B0604020202020204" pitchFamily="34" charset="0"/>
                <a:cs typeface="Arial" panose="020B0604020202020204" pitchFamily="34" charset="0"/>
              </a:rPr>
              <a:t>for </a:t>
            </a:r>
            <a:r>
              <a:rPr lang="en-US" sz="1900" dirty="0" smtClean="0">
                <a:latin typeface="Arial" panose="020B0604020202020204" pitchFamily="34" charset="0"/>
                <a:cs typeface="Arial" panose="020B0604020202020204" pitchFamily="34" charset="0"/>
              </a:rPr>
              <a:t>others)</a:t>
            </a:r>
            <a:endParaRPr lang="en-US" sz="1900" dirty="0">
              <a:latin typeface="Arial" panose="020B0604020202020204" pitchFamily="34" charset="0"/>
              <a:cs typeface="Arial" panose="020B0604020202020204" pitchFamily="34" charset="0"/>
            </a:endParaRPr>
          </a:p>
          <a:p>
            <a:pPr marL="0" indent="0">
              <a:buNone/>
            </a:pPr>
            <a:endParaRPr lang="en-US" sz="1900" u="sng" dirty="0">
              <a:solidFill>
                <a:srgbClr val="FF0000"/>
              </a:solidFill>
              <a:latin typeface="Arial" panose="020B0604020202020204" pitchFamily="34" charset="0"/>
              <a:cs typeface="Arial" panose="020B0604020202020204" pitchFamily="34" charset="0"/>
            </a:endParaRPr>
          </a:p>
          <a:p>
            <a:pPr marL="0" indent="0">
              <a:buNone/>
            </a:pPr>
            <a:r>
              <a:rPr lang="en-US" sz="1900" u="sng" dirty="0">
                <a:solidFill>
                  <a:srgbClr val="FF0000"/>
                </a:solidFill>
                <a:latin typeface="Arial" panose="020B0604020202020204" pitchFamily="34" charset="0"/>
                <a:cs typeface="Arial" panose="020B0604020202020204" pitchFamily="34" charset="0"/>
              </a:rPr>
              <a:t>Language Focuses</a:t>
            </a:r>
          </a:p>
          <a:p>
            <a:pPr marL="361950" lvl="1" indent="-361950"/>
            <a:r>
              <a:rPr lang="en-US" sz="1900" dirty="0">
                <a:latin typeface="Arial" panose="020B0604020202020204" pitchFamily="34" charset="0"/>
                <a:cs typeface="Arial" panose="020B0604020202020204" pitchFamily="34" charset="0"/>
              </a:rPr>
              <a:t>To develop reading skills </a:t>
            </a:r>
            <a:r>
              <a:rPr lang="en-US" sz="1900" dirty="0" smtClean="0">
                <a:latin typeface="Arial" panose="020B0604020202020204" pitchFamily="34" charset="0"/>
                <a:cs typeface="Arial" panose="020B0604020202020204" pitchFamily="34" charset="0"/>
              </a:rPr>
              <a:t>(e.g. identifying </a:t>
            </a:r>
            <a:r>
              <a:rPr lang="en-US" sz="1900" dirty="0">
                <a:latin typeface="Arial" panose="020B0604020202020204" pitchFamily="34" charset="0"/>
                <a:cs typeface="Arial" panose="020B0604020202020204" pitchFamily="34" charset="0"/>
              </a:rPr>
              <a:t>main </a:t>
            </a:r>
            <a:r>
              <a:rPr lang="en-US" sz="1900" dirty="0" smtClean="0">
                <a:latin typeface="Arial" panose="020B0604020202020204" pitchFamily="34" charset="0"/>
                <a:cs typeface="Arial" panose="020B0604020202020204" pitchFamily="34" charset="0"/>
              </a:rPr>
              <a:t>ideas)</a:t>
            </a:r>
            <a:endParaRPr lang="en-US" sz="1900" dirty="0">
              <a:latin typeface="Arial" panose="020B0604020202020204" pitchFamily="34" charset="0"/>
              <a:cs typeface="Arial" panose="020B0604020202020204" pitchFamily="34" charset="0"/>
            </a:endParaRPr>
          </a:p>
          <a:p>
            <a:pPr marL="361950" lvl="1" indent="-361950"/>
            <a:r>
              <a:rPr lang="en-US" sz="1900" dirty="0">
                <a:latin typeface="Arial" panose="020B0604020202020204" pitchFamily="34" charset="0"/>
                <a:cs typeface="Arial" panose="020B0604020202020204" pitchFamily="34" charset="0"/>
              </a:rPr>
              <a:t>To understand the use of </a:t>
            </a:r>
            <a:r>
              <a:rPr lang="en-US" sz="1900" dirty="0" smtClean="0">
                <a:latin typeface="Arial" panose="020B0604020202020204" pitchFamily="34" charset="0"/>
                <a:cs typeface="Arial" panose="020B0604020202020204" pitchFamily="34" charset="0"/>
              </a:rPr>
              <a:t>conditional sentences with “if” to </a:t>
            </a:r>
            <a:r>
              <a:rPr lang="en-US" sz="1900" dirty="0">
                <a:latin typeface="Arial" panose="020B0604020202020204" pitchFamily="34" charset="0"/>
                <a:cs typeface="Arial" panose="020B0604020202020204" pitchFamily="34" charset="0"/>
              </a:rPr>
              <a:t>describe the </a:t>
            </a:r>
            <a:r>
              <a:rPr lang="en-US" sz="1900" dirty="0" smtClean="0">
                <a:latin typeface="Arial" panose="020B0604020202020204" pitchFamily="34" charset="0"/>
                <a:cs typeface="Arial" panose="020B0604020202020204" pitchFamily="34" charset="0"/>
              </a:rPr>
              <a:t>result </a:t>
            </a:r>
            <a:r>
              <a:rPr lang="en-US" sz="1900" dirty="0">
                <a:latin typeface="Arial" panose="020B0604020202020204" pitchFamily="34" charset="0"/>
                <a:cs typeface="Arial" panose="020B0604020202020204" pitchFamily="34" charset="0"/>
              </a:rPr>
              <a:t>of a certain condition</a:t>
            </a:r>
          </a:p>
          <a:p>
            <a:pPr marL="361950" lvl="1" indent="-361950"/>
            <a:r>
              <a:rPr lang="en-US" sz="1900" dirty="0">
                <a:latin typeface="Arial" panose="020B0604020202020204" pitchFamily="34" charset="0"/>
                <a:cs typeface="Arial" panose="020B0604020202020204" pitchFamily="34" charset="0"/>
              </a:rPr>
              <a:t>To learn the use of </a:t>
            </a:r>
            <a:r>
              <a:rPr lang="en-US" sz="1900" dirty="0" smtClean="0">
                <a:latin typeface="Arial" panose="020B0604020202020204" pitchFamily="34" charset="0"/>
                <a:cs typeface="Arial" panose="020B0604020202020204" pitchFamily="34" charset="0"/>
              </a:rPr>
              <a:t>the modal verb “should” to </a:t>
            </a:r>
            <a:r>
              <a:rPr lang="en-US" sz="1900" dirty="0">
                <a:latin typeface="Arial" panose="020B0604020202020204" pitchFamily="34" charset="0"/>
                <a:cs typeface="Arial" panose="020B0604020202020204" pitchFamily="34" charset="0"/>
              </a:rPr>
              <a:t>give suggestions  </a:t>
            </a:r>
          </a:p>
        </p:txBody>
      </p:sp>
      <p:sp>
        <p:nvSpPr>
          <p:cNvPr id="5" name="標題 1"/>
          <p:cNvSpPr txBox="1">
            <a:spLocks/>
          </p:cNvSpPr>
          <p:nvPr/>
        </p:nvSpPr>
        <p:spPr>
          <a:xfrm>
            <a:off x="782343" y="412800"/>
            <a:ext cx="8361657" cy="944058"/>
          </a:xfrm>
          <a:prstGeom prst="rect">
            <a:avLst/>
          </a:prstGeom>
        </p:spPr>
        <p:txBody>
          <a:bodyPr>
            <a:normAutofit/>
          </a:bodyPr>
          <a:lstStyle>
            <a:lvl1pPr algn="l" defTabSz="914400" rtl="0" eaLnBrk="1" latinLnBrk="0" hangingPunct="1">
              <a:lnSpc>
                <a:spcPct val="90000"/>
              </a:lnSpc>
              <a:spcBef>
                <a:spcPct val="0"/>
              </a:spcBef>
              <a:buNone/>
              <a:defRPr sz="3400" kern="1200">
                <a:solidFill>
                  <a:schemeClr val="tx1"/>
                </a:solidFill>
                <a:latin typeface="微軟正黑體" panose="020B0604030504040204" pitchFamily="34" charset="-120"/>
                <a:ea typeface="微軟正黑體" panose="020B0604030504040204" pitchFamily="34" charset="-120"/>
                <a:cs typeface="+mj-cs"/>
              </a:defRPr>
            </a:lvl1pPr>
          </a:lstStyle>
          <a:p>
            <a:r>
              <a:rPr lang="en-US" sz="3600" dirty="0">
                <a:solidFill>
                  <a:srgbClr val="FF0000"/>
                </a:solidFill>
                <a:latin typeface="Arial" panose="020B0604020202020204" pitchFamily="34" charset="0"/>
                <a:cs typeface="Arial" panose="020B0604020202020204" pitchFamily="34" charset="0"/>
              </a:rPr>
              <a:t>An Overview of the Learning Task</a:t>
            </a:r>
          </a:p>
        </p:txBody>
      </p:sp>
    </p:spTree>
    <p:extLst>
      <p:ext uri="{BB962C8B-B14F-4D97-AF65-F5344CB8AC3E}">
        <p14:creationId xmlns:p14="http://schemas.microsoft.com/office/powerpoint/2010/main" val="4074478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A561833-8FFA-49C8-89FE-EC4D5A69F572}"/>
              </a:ext>
            </a:extLst>
          </p:cNvPr>
          <p:cNvSpPr>
            <a:spLocks noGrp="1"/>
          </p:cNvSpPr>
          <p:nvPr>
            <p:ph type="sldNum" sz="quarter" idx="12"/>
          </p:nvPr>
        </p:nvSpPr>
        <p:spPr>
          <a:xfrm>
            <a:off x="6457951" y="6352525"/>
            <a:ext cx="2114549" cy="345796"/>
          </a:xfrm>
        </p:spPr>
        <p:txBody>
          <a:bodyPr/>
          <a:lstStyle/>
          <a:p>
            <a:fld id="{D57F1E4F-1CFF-5643-939E-217C01CDF565}" type="slidenum">
              <a:rPr lang="en-US" smtClean="0"/>
              <a:pPr/>
              <a:t>3</a:t>
            </a:fld>
            <a:endParaRPr lang="en-US" dirty="0"/>
          </a:p>
        </p:txBody>
      </p:sp>
      <p:sp>
        <p:nvSpPr>
          <p:cNvPr id="33" name="標題 1">
            <a:extLst>
              <a:ext uri="{FF2B5EF4-FFF2-40B4-BE49-F238E27FC236}">
                <a16:creationId xmlns:a16="http://schemas.microsoft.com/office/drawing/2014/main" id="{944B24AC-A964-4839-8D51-12D94B0B41B8}"/>
              </a:ext>
            </a:extLst>
          </p:cNvPr>
          <p:cNvSpPr txBox="1">
            <a:spLocks/>
          </p:cNvSpPr>
          <p:nvPr/>
        </p:nvSpPr>
        <p:spPr>
          <a:xfrm>
            <a:off x="969897" y="315321"/>
            <a:ext cx="7204206" cy="515285"/>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buFont typeface="+mj-lt"/>
              <a:buAutoNum type="alphaUcPeriod"/>
              <a:defRPr/>
            </a:pPr>
            <a:r>
              <a:rPr lang="en-US" altLang="zh-HK" sz="1800" dirty="0">
                <a:solidFill>
                  <a:srgbClr val="002060"/>
                </a:solidFill>
                <a:latin typeface="Arial" panose="020B0604020202020204" pitchFamily="34" charset="0"/>
                <a:ea typeface="新細明體" panose="02020500000000000000" pitchFamily="18" charset="-120"/>
                <a:cs typeface="Arial" panose="020B0604020202020204" pitchFamily="34" charset="0"/>
              </a:rPr>
              <a:t>Watch a video about people dumping rubbish everywhere </a:t>
            </a:r>
            <a:endParaRPr lang="zh-HK" altLang="en-US" sz="18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p:txBody>
      </p:sp>
      <p:sp>
        <p:nvSpPr>
          <p:cNvPr id="9" name="內容版面配置區 2">
            <a:extLst>
              <a:ext uri="{FF2B5EF4-FFF2-40B4-BE49-F238E27FC236}">
                <a16:creationId xmlns:a16="http://schemas.microsoft.com/office/drawing/2014/main" id="{33A45612-8F05-4294-936A-859C5F7BB75E}"/>
              </a:ext>
            </a:extLst>
          </p:cNvPr>
          <p:cNvSpPr txBox="1">
            <a:spLocks/>
          </p:cNvSpPr>
          <p:nvPr/>
        </p:nvSpPr>
        <p:spPr>
          <a:xfrm>
            <a:off x="1333874" y="688370"/>
            <a:ext cx="6840229" cy="1157450"/>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en-US" altLang="zh-HK" sz="1600" dirty="0">
                <a:latin typeface="Arial" panose="020B0604020202020204" pitchFamily="34" charset="0"/>
                <a:cs typeface="Arial" panose="020B0604020202020204" pitchFamily="34" charset="0"/>
              </a:rPr>
              <a:t>Your teacher, Mr. Wong, notices that more and more students litter in school. He forms a cleanliness team to raise students’ awareness of keeping the school environment clean. Mr. Wong </a:t>
            </a:r>
            <a:r>
              <a:rPr lang="en-US" altLang="zh-HK" sz="1600" dirty="0" smtClean="0">
                <a:latin typeface="Arial" panose="020B0604020202020204" pitchFamily="34" charset="0"/>
                <a:cs typeface="Arial" panose="020B0604020202020204" pitchFamily="34" charset="0"/>
              </a:rPr>
              <a:t>shows </a:t>
            </a:r>
            <a:r>
              <a:rPr lang="en-US" altLang="zh-HK" sz="1600" dirty="0">
                <a:latin typeface="Arial" panose="020B0604020202020204" pitchFamily="34" charset="0"/>
                <a:cs typeface="Arial" panose="020B0604020202020204" pitchFamily="34" charset="0"/>
              </a:rPr>
              <a:t>students a video clip. Watch the clip. </a:t>
            </a:r>
            <a:endParaRPr lang="zh-HK" altLang="en-US" sz="1600" dirty="0">
              <a:latin typeface="Arial" panose="020B0604020202020204" pitchFamily="34" charset="0"/>
              <a:cs typeface="Arial" panose="020B0604020202020204" pitchFamily="34" charset="0"/>
            </a:endParaRPr>
          </a:p>
        </p:txBody>
      </p:sp>
      <p:pic>
        <p:nvPicPr>
          <p:cNvPr id="11" name="圖片 10">
            <a:hlinkClick r:id="rId2"/>
          </p:cNvPr>
          <p:cNvPicPr>
            <a:picLocks noChangeAspect="1"/>
          </p:cNvPicPr>
          <p:nvPr/>
        </p:nvPicPr>
        <p:blipFill>
          <a:blip r:embed="rId3"/>
          <a:stretch>
            <a:fillRect/>
          </a:stretch>
        </p:blipFill>
        <p:spPr>
          <a:xfrm>
            <a:off x="1333874" y="2086608"/>
            <a:ext cx="6840229" cy="3855639"/>
          </a:xfrm>
          <a:prstGeom prst="rect">
            <a:avLst/>
          </a:prstGeom>
          <a:ln>
            <a:noFill/>
          </a:ln>
          <a:effectLst>
            <a:outerShdw blurRad="190500" algn="tl" rotWithShape="0">
              <a:srgbClr val="000000">
                <a:alpha val="70000"/>
              </a:srgbClr>
            </a:outerShdw>
          </a:effectLst>
        </p:spPr>
      </p:pic>
      <p:sp>
        <p:nvSpPr>
          <p:cNvPr id="12" name="標題 1">
            <a:extLst>
              <a:ext uri="{FF2B5EF4-FFF2-40B4-BE49-F238E27FC236}">
                <a16:creationId xmlns:a16="http://schemas.microsoft.com/office/drawing/2014/main" id="{944B24AC-A964-4839-8D51-12D94B0B41B8}"/>
              </a:ext>
            </a:extLst>
          </p:cNvPr>
          <p:cNvSpPr txBox="1">
            <a:spLocks/>
          </p:cNvSpPr>
          <p:nvPr/>
        </p:nvSpPr>
        <p:spPr>
          <a:xfrm>
            <a:off x="1302620" y="6267780"/>
            <a:ext cx="6346167" cy="515285"/>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altLang="zh-TW" sz="1200" dirty="0">
                <a:solidFill>
                  <a:srgbClr val="002060"/>
                </a:solidFill>
                <a:latin typeface="Arial" panose="020B0604020202020204" pitchFamily="34" charset="0"/>
                <a:ea typeface="新細明體" panose="02020500000000000000" pitchFamily="18" charset="-120"/>
                <a:cs typeface="Arial" panose="020B0604020202020204" pitchFamily="34" charset="0"/>
              </a:rPr>
              <a:t>Source of the video clip </a:t>
            </a:r>
            <a:r>
              <a:rPr lang="en-HK" altLang="zh-HK" sz="1200" dirty="0">
                <a:solidFill>
                  <a:srgbClr val="002060"/>
                </a:solidFill>
                <a:latin typeface="Arial" panose="020B0604020202020204" pitchFamily="34" charset="0"/>
                <a:cs typeface="Arial" panose="020B0604020202020204" pitchFamily="34" charset="0"/>
              </a:rPr>
              <a:t>(“Let’s Keep Hong Kong Clean”)</a:t>
            </a:r>
            <a:r>
              <a:rPr lang="en-US" altLang="zh-TW" sz="1200" dirty="0">
                <a:solidFill>
                  <a:srgbClr val="002060"/>
                </a:solidFill>
                <a:latin typeface="Arial" panose="020B0604020202020204" pitchFamily="34" charset="0"/>
                <a:ea typeface="新細明體" panose="02020500000000000000" pitchFamily="18" charset="-120"/>
                <a:cs typeface="Arial" panose="020B0604020202020204" pitchFamily="34" charset="0"/>
              </a:rPr>
              <a:t>: Information Services Department</a:t>
            </a:r>
          </a:p>
          <a:p>
            <a:pPr>
              <a:defRPr/>
            </a:pPr>
            <a:r>
              <a:rPr lang="en-HK" altLang="zh-HK" sz="1200" dirty="0">
                <a:solidFill>
                  <a:schemeClr val="tx1"/>
                </a:solidFill>
                <a:latin typeface="Arial" panose="020B0604020202020204" pitchFamily="34" charset="0"/>
                <a:cs typeface="Arial" panose="020B0604020202020204" pitchFamily="34" charset="0"/>
                <a:hlinkClick r:id="rId4"/>
              </a:rPr>
              <a:t>https://youtu.be/64CM9osDfNY</a:t>
            </a:r>
            <a:endParaRPr lang="en-US" altLang="zh-TW" sz="12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a:p>
            <a:pPr lvl="0">
              <a:defRPr/>
            </a:pPr>
            <a:endParaRPr lang="en-US" altLang="zh-TW" sz="12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a:p>
            <a:pPr lvl="0">
              <a:defRPr/>
            </a:pPr>
            <a:r>
              <a:rPr lang="en-US" altLang="zh-TW" sz="1200" dirty="0">
                <a:solidFill>
                  <a:srgbClr val="002060"/>
                </a:solidFill>
                <a:latin typeface="Arial" panose="020B0604020202020204" pitchFamily="34" charset="0"/>
                <a:ea typeface="新細明體" panose="02020500000000000000" pitchFamily="18" charset="-120"/>
                <a:cs typeface="Arial" panose="020B0604020202020204" pitchFamily="34" charset="0"/>
              </a:rPr>
              <a:t> </a:t>
            </a:r>
          </a:p>
          <a:p>
            <a:pPr lvl="0">
              <a:defRPr/>
            </a:pPr>
            <a:endParaRPr lang="zh-HK" altLang="en-US" sz="12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1990806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A561833-8FFA-49C8-89FE-EC4D5A69F572}"/>
              </a:ext>
            </a:extLst>
          </p:cNvPr>
          <p:cNvSpPr>
            <a:spLocks noGrp="1"/>
          </p:cNvSpPr>
          <p:nvPr>
            <p:ph type="sldNum" sz="quarter" idx="12"/>
          </p:nvPr>
        </p:nvSpPr>
        <p:spPr>
          <a:xfrm>
            <a:off x="6457951" y="6352525"/>
            <a:ext cx="2114549" cy="345796"/>
          </a:xfrm>
        </p:spPr>
        <p:txBody>
          <a:bodyPr/>
          <a:lstStyle/>
          <a:p>
            <a:fld id="{D57F1E4F-1CFF-5643-939E-217C01CDF565}" type="slidenum">
              <a:rPr lang="en-US" smtClean="0"/>
              <a:pPr/>
              <a:t>4</a:t>
            </a:fld>
            <a:endParaRPr lang="en-US" dirty="0"/>
          </a:p>
        </p:txBody>
      </p:sp>
      <p:sp>
        <p:nvSpPr>
          <p:cNvPr id="33" name="標題 1">
            <a:extLst>
              <a:ext uri="{FF2B5EF4-FFF2-40B4-BE49-F238E27FC236}">
                <a16:creationId xmlns:a16="http://schemas.microsoft.com/office/drawing/2014/main" id="{944B24AC-A964-4839-8D51-12D94B0B41B8}"/>
              </a:ext>
            </a:extLst>
          </p:cNvPr>
          <p:cNvSpPr txBox="1">
            <a:spLocks/>
          </p:cNvSpPr>
          <p:nvPr/>
        </p:nvSpPr>
        <p:spPr>
          <a:xfrm>
            <a:off x="782087" y="280137"/>
            <a:ext cx="6913258" cy="515285"/>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buClr>
                <a:srgbClr val="002060"/>
              </a:buClr>
              <a:buFont typeface="+mj-lt"/>
              <a:buAutoNum type="alphaUcPeriod" startAt="2"/>
              <a:defRPr/>
            </a:pPr>
            <a:r>
              <a:rPr lang="en-US" altLang="zh-HK" sz="1800" dirty="0" smtClean="0">
                <a:solidFill>
                  <a:srgbClr val="002060"/>
                </a:solidFill>
                <a:latin typeface="Arial" panose="020B0604020202020204" pitchFamily="34" charset="0"/>
                <a:ea typeface="新細明體" panose="02020500000000000000" pitchFamily="18" charset="-120"/>
                <a:cs typeface="Arial" panose="020B0604020202020204" pitchFamily="34" charset="0"/>
              </a:rPr>
              <a:t>Reflect on the littering problem in Hong Kong</a:t>
            </a:r>
            <a:endParaRPr lang="zh-HK" altLang="en-US" sz="18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p:txBody>
      </p:sp>
      <p:sp>
        <p:nvSpPr>
          <p:cNvPr id="10" name="雲朵形圖說文字 9"/>
          <p:cNvSpPr/>
          <p:nvPr/>
        </p:nvSpPr>
        <p:spPr>
          <a:xfrm>
            <a:off x="1449941" y="1006866"/>
            <a:ext cx="7313915" cy="3666151"/>
          </a:xfrm>
          <a:prstGeom prst="cloudCallout">
            <a:avLst>
              <a:gd name="adj1" fmla="val -33619"/>
              <a:gd name="adj2" fmla="val 70946"/>
            </a:avLst>
          </a:prstGeom>
          <a:solidFill>
            <a:srgbClr val="CCE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altLang="zh-HK" dirty="0">
                <a:solidFill>
                  <a:schemeClr val="tx1"/>
                </a:solidFill>
                <a:latin typeface="Arial" panose="020B0604020202020204" pitchFamily="34" charset="0"/>
                <a:cs typeface="Arial" panose="020B0604020202020204" pitchFamily="34" charset="0"/>
              </a:rPr>
              <a:t>How do you feel when people dump rubbish everywhere? What do you want to say to them? </a:t>
            </a:r>
          </a:p>
          <a:p>
            <a:pPr marL="285750" indent="-285750" algn="just">
              <a:buFont typeface="Arial" panose="020B0604020202020204" pitchFamily="34" charset="0"/>
              <a:buChar char="•"/>
            </a:pPr>
            <a:endParaRPr lang="en-US" altLang="zh-HK"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zh-HK" dirty="0">
                <a:solidFill>
                  <a:schemeClr val="tx1"/>
                </a:solidFill>
                <a:latin typeface="Arial" panose="020B0604020202020204" pitchFamily="34" charset="0"/>
                <a:cs typeface="Arial" panose="020B0604020202020204" pitchFamily="34" charset="0"/>
              </a:rPr>
              <a:t>What will happen if there are no janitors in school or cleaners in Hong Kong? What do you want to say to those people who keep schools and the environment clean?</a:t>
            </a:r>
            <a:endParaRPr lang="zh-HK" altLang="en-US" dirty="0">
              <a:solidFill>
                <a:schemeClr val="tx1"/>
              </a:solidFill>
              <a:latin typeface="Arial" panose="020B0604020202020204" pitchFamily="34" charset="0"/>
              <a:cs typeface="Arial" panose="020B0604020202020204" pitchFamily="34" charset="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068" y="4902302"/>
            <a:ext cx="1540573" cy="1310373"/>
          </a:xfrm>
          <a:prstGeom prst="rect">
            <a:avLst/>
          </a:prstGeom>
        </p:spPr>
      </p:pic>
    </p:spTree>
    <p:extLst>
      <p:ext uri="{BB962C8B-B14F-4D97-AF65-F5344CB8AC3E}">
        <p14:creationId xmlns:p14="http://schemas.microsoft.com/office/powerpoint/2010/main" val="2803006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A561833-8FFA-49C8-89FE-EC4D5A69F572}"/>
              </a:ext>
            </a:extLst>
          </p:cNvPr>
          <p:cNvSpPr>
            <a:spLocks noGrp="1"/>
          </p:cNvSpPr>
          <p:nvPr>
            <p:ph type="sldNum" sz="quarter" idx="12"/>
          </p:nvPr>
        </p:nvSpPr>
        <p:spPr>
          <a:xfrm>
            <a:off x="6457951" y="6352525"/>
            <a:ext cx="2114549" cy="345796"/>
          </a:xfrm>
        </p:spPr>
        <p:txBody>
          <a:bodyPr/>
          <a:lstStyle/>
          <a:p>
            <a:fld id="{D57F1E4F-1CFF-5643-939E-217C01CDF565}" type="slidenum">
              <a:rPr lang="en-US" smtClean="0"/>
              <a:pPr/>
              <a:t>5</a:t>
            </a:fld>
            <a:endParaRPr lang="en-US" dirty="0"/>
          </a:p>
        </p:txBody>
      </p:sp>
      <p:sp>
        <p:nvSpPr>
          <p:cNvPr id="12" name="標題 1">
            <a:extLst>
              <a:ext uri="{FF2B5EF4-FFF2-40B4-BE49-F238E27FC236}">
                <a16:creationId xmlns:a16="http://schemas.microsoft.com/office/drawing/2014/main" id="{944B24AC-A964-4839-8D51-12D94B0B41B8}"/>
              </a:ext>
            </a:extLst>
          </p:cNvPr>
          <p:cNvSpPr txBox="1">
            <a:spLocks/>
          </p:cNvSpPr>
          <p:nvPr/>
        </p:nvSpPr>
        <p:spPr>
          <a:xfrm>
            <a:off x="817356" y="134838"/>
            <a:ext cx="7083472" cy="515285"/>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buClr>
                <a:srgbClr val="002060"/>
              </a:buClr>
              <a:buFont typeface="+mj-lt"/>
              <a:buAutoNum type="alphaUcPeriod" startAt="3"/>
              <a:defRPr/>
            </a:pPr>
            <a:r>
              <a:rPr lang="en-US" altLang="zh-HK" sz="1800" dirty="0">
                <a:solidFill>
                  <a:srgbClr val="002060"/>
                </a:solidFill>
                <a:latin typeface="Arial" panose="020B0604020202020204" pitchFamily="34" charset="0"/>
                <a:ea typeface="新細明體" panose="02020500000000000000" pitchFamily="18" charset="-120"/>
                <a:cs typeface="Arial" panose="020B0604020202020204" pitchFamily="34" charset="0"/>
              </a:rPr>
              <a:t>Learn about </a:t>
            </a:r>
            <a:r>
              <a:rPr lang="en-US" altLang="zh-HK" sz="1800" dirty="0" smtClean="0">
                <a:solidFill>
                  <a:srgbClr val="002060"/>
                </a:solidFill>
                <a:latin typeface="Arial" panose="020B0604020202020204" pitchFamily="34" charset="0"/>
                <a:ea typeface="新細明體" panose="02020500000000000000" pitchFamily="18" charset="-120"/>
                <a:cs typeface="Arial" panose="020B0604020202020204" pitchFamily="34" charset="0"/>
              </a:rPr>
              <a:t>the special features of rodents</a:t>
            </a:r>
            <a:endParaRPr lang="zh-HK" altLang="en-US" sz="18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p:txBody>
      </p:sp>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24" y="3413620"/>
            <a:ext cx="1540573" cy="1310373"/>
          </a:xfrm>
          <a:prstGeom prst="rect">
            <a:avLst/>
          </a:prstGeom>
        </p:spPr>
      </p:pic>
      <p:sp>
        <p:nvSpPr>
          <p:cNvPr id="2" name="內容版面配置區 2">
            <a:extLst>
              <a:ext uri="{FF2B5EF4-FFF2-40B4-BE49-F238E27FC236}">
                <a16:creationId xmlns:a16="http://schemas.microsoft.com/office/drawing/2014/main" id="{70F175DB-7DA3-6276-7F73-D27B0752A574}"/>
              </a:ext>
            </a:extLst>
          </p:cNvPr>
          <p:cNvSpPr txBox="1">
            <a:spLocks/>
          </p:cNvSpPr>
          <p:nvPr/>
        </p:nvSpPr>
        <p:spPr>
          <a:xfrm>
            <a:off x="849386" y="484295"/>
            <a:ext cx="7006345" cy="869047"/>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en-US" altLang="zh-HK" sz="1600" dirty="0" smtClean="0">
                <a:latin typeface="Arial" panose="020B0604020202020204" pitchFamily="34" charset="0"/>
                <a:cs typeface="Arial" panose="020B0604020202020204" pitchFamily="34" charset="0"/>
              </a:rPr>
              <a:t>Rodents thrive in dirty and untidy places. Mr. Wong tells students some characteristics of rodents. Read what he says and choose the best words provided to </a:t>
            </a:r>
            <a:r>
              <a:rPr lang="en-US" altLang="zh-HK" sz="1600" dirty="0" err="1" smtClean="0">
                <a:latin typeface="Arial" panose="020B0604020202020204" pitchFamily="34" charset="0"/>
                <a:cs typeface="Arial" panose="020B0604020202020204" pitchFamily="34" charset="0"/>
              </a:rPr>
              <a:t>summarise</a:t>
            </a:r>
            <a:r>
              <a:rPr lang="en-US" altLang="zh-HK" sz="1600" dirty="0" smtClean="0">
                <a:latin typeface="Arial" panose="020B0604020202020204" pitchFamily="34" charset="0"/>
                <a:cs typeface="Arial" panose="020B0604020202020204" pitchFamily="34" charset="0"/>
              </a:rPr>
              <a:t> the relevant descriptions. </a:t>
            </a:r>
            <a:endParaRPr lang="en-US" altLang="zh-HK" sz="1600" dirty="0">
              <a:latin typeface="Arial" panose="020B0604020202020204" pitchFamily="34" charset="0"/>
              <a:cs typeface="Arial" panose="020B0604020202020204" pitchFamily="34" charset="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6943" y="61669"/>
            <a:ext cx="2037870" cy="2037870"/>
          </a:xfrm>
          <a:prstGeom prst="rect">
            <a:avLst/>
          </a:prstGeom>
        </p:spPr>
      </p:pic>
      <p:sp>
        <p:nvSpPr>
          <p:cNvPr id="14" name="Rounded Rectangular Callout 9"/>
          <p:cNvSpPr/>
          <p:nvPr/>
        </p:nvSpPr>
        <p:spPr>
          <a:xfrm>
            <a:off x="849386" y="2331535"/>
            <a:ext cx="3520182" cy="935640"/>
          </a:xfrm>
          <a:prstGeom prst="wedgeRoundRectCallout">
            <a:avLst>
              <a:gd name="adj1" fmla="val -26299"/>
              <a:gd name="adj2" fmla="val 81226"/>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endParaRPr lang="en-US" dirty="0" smtClean="0">
              <a:solidFill>
                <a:schemeClr val="tx1"/>
              </a:solidFill>
            </a:endParaRPr>
          </a:p>
          <a:p>
            <a:pPr marL="342900" indent="-342900" algn="just">
              <a:buAutoNum type="arabicPeriod"/>
            </a:pPr>
            <a:r>
              <a:rPr lang="en-US" dirty="0" smtClean="0">
                <a:solidFill>
                  <a:schemeClr val="tx1"/>
                </a:solidFill>
              </a:rPr>
              <a:t>Rodents love to live in groups. They make friends with other rodents easily.</a:t>
            </a:r>
          </a:p>
          <a:p>
            <a:pPr algn="just"/>
            <a:r>
              <a:rPr lang="en-US" dirty="0">
                <a:solidFill>
                  <a:srgbClr val="7030A0"/>
                </a:solidFill>
              </a:rPr>
              <a:t> </a:t>
            </a:r>
            <a:r>
              <a:rPr lang="en-US" dirty="0" smtClean="0">
                <a:solidFill>
                  <a:srgbClr val="7030A0"/>
                </a:solidFill>
              </a:rPr>
              <a:t>     </a:t>
            </a:r>
            <a:endParaRPr lang="en-US" dirty="0">
              <a:solidFill>
                <a:srgbClr val="7030A0"/>
              </a:solidFill>
            </a:endParaRPr>
          </a:p>
        </p:txBody>
      </p:sp>
      <p:pic>
        <p:nvPicPr>
          <p:cNvPr id="15" name="圖片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82129" y="3743212"/>
            <a:ext cx="1041471" cy="912281"/>
          </a:xfrm>
          <a:prstGeom prst="rect">
            <a:avLst/>
          </a:prstGeom>
        </p:spPr>
      </p:pic>
      <p:sp>
        <p:nvSpPr>
          <p:cNvPr id="16" name="Rounded Rectangular Callout 9"/>
          <p:cNvSpPr/>
          <p:nvPr/>
        </p:nvSpPr>
        <p:spPr>
          <a:xfrm>
            <a:off x="4530725" y="2719637"/>
            <a:ext cx="3982634" cy="774281"/>
          </a:xfrm>
          <a:prstGeom prst="wedgeRoundRectCallout">
            <a:avLst>
              <a:gd name="adj1" fmla="val 33535"/>
              <a:gd name="adj2" fmla="val 84682"/>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1.  They are _________  __________.</a:t>
            </a:r>
          </a:p>
        </p:txBody>
      </p:sp>
      <p:sp>
        <p:nvSpPr>
          <p:cNvPr id="18" name="Rounded Rectangular Callout 9"/>
          <p:cNvSpPr/>
          <p:nvPr/>
        </p:nvSpPr>
        <p:spPr>
          <a:xfrm>
            <a:off x="1946297" y="3399933"/>
            <a:ext cx="2412795" cy="1598841"/>
          </a:xfrm>
          <a:prstGeom prst="wedgeRoundRectCallout">
            <a:avLst>
              <a:gd name="adj1" fmla="val -55331"/>
              <a:gd name="adj2" fmla="val 2459"/>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solidFill>
                  <a:schemeClr val="tx1"/>
                </a:solidFill>
              </a:rPr>
              <a:t>2. Rodents are very active at night. They wait until dark to look for food or move about. </a:t>
            </a:r>
            <a:endParaRPr lang="en-US" dirty="0">
              <a:solidFill>
                <a:srgbClr val="7030A0"/>
              </a:solidFill>
            </a:endParaRPr>
          </a:p>
        </p:txBody>
      </p:sp>
      <p:sp>
        <p:nvSpPr>
          <p:cNvPr id="20" name="Rounded Rectangular Callout 9"/>
          <p:cNvSpPr/>
          <p:nvPr/>
        </p:nvSpPr>
        <p:spPr>
          <a:xfrm>
            <a:off x="4631204" y="3964059"/>
            <a:ext cx="2878813" cy="774281"/>
          </a:xfrm>
          <a:prstGeom prst="wedgeRoundRectCallout">
            <a:avLst>
              <a:gd name="adj1" fmla="val 54105"/>
              <a:gd name="adj2" fmla="val -39471"/>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2.  They are ___________.</a:t>
            </a:r>
          </a:p>
        </p:txBody>
      </p:sp>
      <p:sp>
        <p:nvSpPr>
          <p:cNvPr id="21" name="Rounded Rectangular Callout 9"/>
          <p:cNvSpPr/>
          <p:nvPr/>
        </p:nvSpPr>
        <p:spPr>
          <a:xfrm>
            <a:off x="838910" y="5181984"/>
            <a:ext cx="3520182" cy="1388836"/>
          </a:xfrm>
          <a:prstGeom prst="wedgeRoundRectCallout">
            <a:avLst>
              <a:gd name="adj1" fmla="val -34292"/>
              <a:gd name="adj2" fmla="val -76021"/>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3.  Rodents can run up to different places such as walls or top of bookshelves to stay away from people. </a:t>
            </a:r>
            <a:endParaRPr lang="en-US" dirty="0">
              <a:solidFill>
                <a:srgbClr val="7030A0"/>
              </a:solidFill>
            </a:endParaRPr>
          </a:p>
        </p:txBody>
      </p:sp>
      <p:sp>
        <p:nvSpPr>
          <p:cNvPr id="22" name="Rounded Rectangular Callout 9"/>
          <p:cNvSpPr/>
          <p:nvPr/>
        </p:nvSpPr>
        <p:spPr>
          <a:xfrm>
            <a:off x="4589866" y="5236928"/>
            <a:ext cx="3982634" cy="774281"/>
          </a:xfrm>
          <a:prstGeom prst="wedgeRoundRectCallout">
            <a:avLst>
              <a:gd name="adj1" fmla="val 36443"/>
              <a:gd name="adj2" fmla="val -103062"/>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3.  They are _________  __________. </a:t>
            </a:r>
          </a:p>
        </p:txBody>
      </p:sp>
      <p:sp>
        <p:nvSpPr>
          <p:cNvPr id="6" name="矩形 5"/>
          <p:cNvSpPr/>
          <p:nvPr/>
        </p:nvSpPr>
        <p:spPr>
          <a:xfrm>
            <a:off x="854908" y="1542698"/>
            <a:ext cx="7552592" cy="575539"/>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dirty="0" smtClean="0">
                <a:solidFill>
                  <a:schemeClr val="tx1"/>
                </a:solidFill>
              </a:rPr>
              <a:t>              good climbers               good jumpers           good swimmers  </a:t>
            </a:r>
          </a:p>
          <a:p>
            <a:r>
              <a:rPr lang="en-US" altLang="zh-HK" dirty="0" smtClean="0">
                <a:solidFill>
                  <a:schemeClr val="tx1"/>
                </a:solidFill>
              </a:rPr>
              <a:t>              nocturnal                      social animals           can dive </a:t>
            </a:r>
            <a:endParaRPr lang="en-US" altLang="zh-HK" dirty="0">
              <a:solidFill>
                <a:schemeClr val="tx1"/>
              </a:solidFill>
            </a:endParaRPr>
          </a:p>
        </p:txBody>
      </p:sp>
      <p:grpSp>
        <p:nvGrpSpPr>
          <p:cNvPr id="7" name="群組 6"/>
          <p:cNvGrpSpPr/>
          <p:nvPr/>
        </p:nvGrpSpPr>
        <p:grpSpPr>
          <a:xfrm>
            <a:off x="5847300" y="2932159"/>
            <a:ext cx="2455564" cy="2866529"/>
            <a:chOff x="5778899" y="2919121"/>
            <a:chExt cx="2455564" cy="2866529"/>
          </a:xfrm>
        </p:grpSpPr>
        <p:sp>
          <p:nvSpPr>
            <p:cNvPr id="24" name="文字方塊 23">
              <a:extLst>
                <a:ext uri="{FF2B5EF4-FFF2-40B4-BE49-F238E27FC236}">
                  <a16:creationId xmlns:a16="http://schemas.microsoft.com/office/drawing/2014/main" id="{B59417C4-667F-FBD2-FA88-62E339BE6143}"/>
                </a:ext>
              </a:extLst>
            </p:cNvPr>
            <p:cNvSpPr txBox="1"/>
            <p:nvPr/>
          </p:nvSpPr>
          <p:spPr>
            <a:xfrm>
              <a:off x="5778899" y="2930972"/>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social</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25" name="文字方塊 24">
              <a:extLst>
                <a:ext uri="{FF2B5EF4-FFF2-40B4-BE49-F238E27FC236}">
                  <a16:creationId xmlns:a16="http://schemas.microsoft.com/office/drawing/2014/main" id="{B59417C4-667F-FBD2-FA88-62E339BE6143}"/>
                </a:ext>
              </a:extLst>
            </p:cNvPr>
            <p:cNvSpPr txBox="1"/>
            <p:nvPr/>
          </p:nvSpPr>
          <p:spPr>
            <a:xfrm>
              <a:off x="7200317" y="2919121"/>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animals</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26" name="文字方塊 25">
              <a:extLst>
                <a:ext uri="{FF2B5EF4-FFF2-40B4-BE49-F238E27FC236}">
                  <a16:creationId xmlns:a16="http://schemas.microsoft.com/office/drawing/2014/main" id="{B59417C4-667F-FBD2-FA88-62E339BE6143}"/>
                </a:ext>
              </a:extLst>
            </p:cNvPr>
            <p:cNvSpPr txBox="1"/>
            <p:nvPr/>
          </p:nvSpPr>
          <p:spPr>
            <a:xfrm>
              <a:off x="5940878" y="4146719"/>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nocturnal</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27" name="文字方塊 26">
              <a:extLst>
                <a:ext uri="{FF2B5EF4-FFF2-40B4-BE49-F238E27FC236}">
                  <a16:creationId xmlns:a16="http://schemas.microsoft.com/office/drawing/2014/main" id="{B59417C4-667F-FBD2-FA88-62E339BE6143}"/>
                </a:ext>
              </a:extLst>
            </p:cNvPr>
            <p:cNvSpPr txBox="1"/>
            <p:nvPr/>
          </p:nvSpPr>
          <p:spPr>
            <a:xfrm>
              <a:off x="5922295" y="5462485"/>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good</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28" name="文字方塊 27">
              <a:extLst>
                <a:ext uri="{FF2B5EF4-FFF2-40B4-BE49-F238E27FC236}">
                  <a16:creationId xmlns:a16="http://schemas.microsoft.com/office/drawing/2014/main" id="{B59417C4-667F-FBD2-FA88-62E339BE6143}"/>
                </a:ext>
              </a:extLst>
            </p:cNvPr>
            <p:cNvSpPr txBox="1"/>
            <p:nvPr/>
          </p:nvSpPr>
          <p:spPr>
            <a:xfrm>
              <a:off x="7187215" y="5462485"/>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climbers</a:t>
              </a:r>
              <a:endParaRPr lang="zh-HK" altLang="en-US" sz="15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178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A561833-8FFA-49C8-89FE-EC4D5A69F572}"/>
              </a:ext>
            </a:extLst>
          </p:cNvPr>
          <p:cNvSpPr>
            <a:spLocks noGrp="1"/>
          </p:cNvSpPr>
          <p:nvPr>
            <p:ph type="sldNum" sz="quarter" idx="12"/>
          </p:nvPr>
        </p:nvSpPr>
        <p:spPr>
          <a:xfrm>
            <a:off x="6457951" y="6352525"/>
            <a:ext cx="2114549" cy="345796"/>
          </a:xfrm>
        </p:spPr>
        <p:txBody>
          <a:bodyPr/>
          <a:lstStyle/>
          <a:p>
            <a:fld id="{D57F1E4F-1CFF-5643-939E-217C01CDF565}" type="slidenum">
              <a:rPr lang="en-US" smtClean="0"/>
              <a:pPr/>
              <a:t>6</a:t>
            </a:fld>
            <a:endParaRPr lang="en-US" dirty="0"/>
          </a:p>
        </p:txBody>
      </p:sp>
      <p:sp>
        <p:nvSpPr>
          <p:cNvPr id="12" name="標題 1">
            <a:extLst>
              <a:ext uri="{FF2B5EF4-FFF2-40B4-BE49-F238E27FC236}">
                <a16:creationId xmlns:a16="http://schemas.microsoft.com/office/drawing/2014/main" id="{944B24AC-A964-4839-8D51-12D94B0B41B8}"/>
              </a:ext>
            </a:extLst>
          </p:cNvPr>
          <p:cNvSpPr txBox="1">
            <a:spLocks/>
          </p:cNvSpPr>
          <p:nvPr/>
        </p:nvSpPr>
        <p:spPr>
          <a:xfrm>
            <a:off x="817356" y="134838"/>
            <a:ext cx="7083472" cy="515285"/>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buClr>
                <a:srgbClr val="002060"/>
              </a:buClr>
              <a:buFont typeface="+mj-lt"/>
              <a:buAutoNum type="alphaUcPeriod" startAt="3"/>
              <a:defRPr/>
            </a:pPr>
            <a:r>
              <a:rPr lang="en-US" altLang="zh-HK" sz="1800" dirty="0">
                <a:solidFill>
                  <a:srgbClr val="002060"/>
                </a:solidFill>
                <a:latin typeface="Arial" panose="020B0604020202020204" pitchFamily="34" charset="0"/>
                <a:ea typeface="新細明體" panose="02020500000000000000" pitchFamily="18" charset="-120"/>
                <a:cs typeface="Arial" panose="020B0604020202020204" pitchFamily="34" charset="0"/>
              </a:rPr>
              <a:t>Learn about </a:t>
            </a:r>
            <a:r>
              <a:rPr lang="en-US" altLang="zh-HK" sz="1800" dirty="0" smtClean="0">
                <a:solidFill>
                  <a:srgbClr val="002060"/>
                </a:solidFill>
                <a:latin typeface="Arial" panose="020B0604020202020204" pitchFamily="34" charset="0"/>
                <a:ea typeface="新細明體" panose="02020500000000000000" pitchFamily="18" charset="-120"/>
                <a:cs typeface="Arial" panose="020B0604020202020204" pitchFamily="34" charset="0"/>
              </a:rPr>
              <a:t>the special features of rodents</a:t>
            </a:r>
            <a:endParaRPr lang="zh-HK" altLang="en-US" sz="18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p:txBody>
      </p:sp>
      <p:pic>
        <p:nvPicPr>
          <p:cNvPr id="13" name="圖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84" y="3695913"/>
            <a:ext cx="1540573" cy="1310373"/>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943" y="61669"/>
            <a:ext cx="2037870" cy="2037870"/>
          </a:xfrm>
          <a:prstGeom prst="rect">
            <a:avLst/>
          </a:prstGeom>
        </p:spPr>
      </p:pic>
      <p:sp>
        <p:nvSpPr>
          <p:cNvPr id="14" name="Rounded Rectangular Callout 9"/>
          <p:cNvSpPr/>
          <p:nvPr/>
        </p:nvSpPr>
        <p:spPr>
          <a:xfrm>
            <a:off x="817356" y="2372934"/>
            <a:ext cx="3550713" cy="1142151"/>
          </a:xfrm>
          <a:prstGeom prst="wedgeRoundRectCallout">
            <a:avLst>
              <a:gd name="adj1" fmla="val -29962"/>
              <a:gd name="adj2" fmla="val 79892"/>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4. Rodents can bounce and leap very well. This helps them get to a safe place quickly when they are in danger.</a:t>
            </a:r>
            <a:endParaRPr lang="en-US" dirty="0">
              <a:solidFill>
                <a:srgbClr val="7030A0"/>
              </a:solidFill>
            </a:endParaRPr>
          </a:p>
        </p:txBody>
      </p:sp>
      <p:pic>
        <p:nvPicPr>
          <p:cNvPr id="15" name="圖片 1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900828" y="5294691"/>
            <a:ext cx="1041471" cy="912281"/>
          </a:xfrm>
          <a:prstGeom prst="rect">
            <a:avLst/>
          </a:prstGeom>
        </p:spPr>
      </p:pic>
      <p:sp>
        <p:nvSpPr>
          <p:cNvPr id="16" name="Rounded Rectangular Callout 9"/>
          <p:cNvSpPr/>
          <p:nvPr/>
        </p:nvSpPr>
        <p:spPr>
          <a:xfrm>
            <a:off x="4530725" y="2719637"/>
            <a:ext cx="3982634" cy="774281"/>
          </a:xfrm>
          <a:prstGeom prst="wedgeRoundRectCallout">
            <a:avLst>
              <a:gd name="adj1" fmla="val 33535"/>
              <a:gd name="adj2" fmla="val 84682"/>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4.  They are _________  __________.</a:t>
            </a:r>
          </a:p>
        </p:txBody>
      </p:sp>
      <p:sp>
        <p:nvSpPr>
          <p:cNvPr id="18" name="Rounded Rectangular Callout 9"/>
          <p:cNvSpPr/>
          <p:nvPr/>
        </p:nvSpPr>
        <p:spPr>
          <a:xfrm>
            <a:off x="1789724" y="3848302"/>
            <a:ext cx="2647840" cy="1089458"/>
          </a:xfrm>
          <a:prstGeom prst="wedgeRoundRectCallout">
            <a:avLst>
              <a:gd name="adj1" fmla="val -56096"/>
              <a:gd name="adj2" fmla="val 3212"/>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dirty="0" smtClean="0">
                <a:solidFill>
                  <a:schemeClr val="tx1"/>
                </a:solidFill>
              </a:rPr>
              <a:t>5.Rodents often travel through sewage pipes to get to our homes.  </a:t>
            </a:r>
            <a:endParaRPr lang="en-US" dirty="0">
              <a:solidFill>
                <a:srgbClr val="7030A0"/>
              </a:solidFill>
            </a:endParaRPr>
          </a:p>
        </p:txBody>
      </p:sp>
      <p:sp>
        <p:nvSpPr>
          <p:cNvPr id="20" name="Rounded Rectangular Callout 9"/>
          <p:cNvSpPr/>
          <p:nvPr/>
        </p:nvSpPr>
        <p:spPr>
          <a:xfrm>
            <a:off x="4530726" y="5432691"/>
            <a:ext cx="3261820" cy="774281"/>
          </a:xfrm>
          <a:prstGeom prst="wedgeRoundRectCallout">
            <a:avLst>
              <a:gd name="adj1" fmla="val 55983"/>
              <a:gd name="adj2" fmla="val -44576"/>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6.  They _______  _________.</a:t>
            </a:r>
          </a:p>
        </p:txBody>
      </p:sp>
      <p:sp>
        <p:nvSpPr>
          <p:cNvPr id="21" name="Rounded Rectangular Callout 9"/>
          <p:cNvSpPr/>
          <p:nvPr/>
        </p:nvSpPr>
        <p:spPr>
          <a:xfrm>
            <a:off x="956403" y="5433682"/>
            <a:ext cx="3520182" cy="945605"/>
          </a:xfrm>
          <a:prstGeom prst="wedgeRoundRectCallout">
            <a:avLst>
              <a:gd name="adj1" fmla="val -34292"/>
              <a:gd name="adj2" fmla="val -76021"/>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6.  Rodents can stay under the water for some time without getting drowned. </a:t>
            </a:r>
            <a:r>
              <a:rPr lang="en-US" dirty="0" smtClean="0">
                <a:solidFill>
                  <a:srgbClr val="7030A0"/>
                </a:solidFill>
              </a:rPr>
              <a:t>      </a:t>
            </a:r>
            <a:endParaRPr lang="en-US" dirty="0">
              <a:solidFill>
                <a:srgbClr val="7030A0"/>
              </a:solidFill>
            </a:endParaRPr>
          </a:p>
        </p:txBody>
      </p:sp>
      <p:sp>
        <p:nvSpPr>
          <p:cNvPr id="22" name="Rounded Rectangular Callout 9"/>
          <p:cNvSpPr/>
          <p:nvPr/>
        </p:nvSpPr>
        <p:spPr>
          <a:xfrm>
            <a:off x="4530725" y="3914276"/>
            <a:ext cx="3982634" cy="774281"/>
          </a:xfrm>
          <a:prstGeom prst="wedgeRoundRectCallout">
            <a:avLst>
              <a:gd name="adj1" fmla="val 38503"/>
              <a:gd name="adj2" fmla="val 78625"/>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rPr>
              <a:t>5.  They are _________  __________. </a:t>
            </a:r>
          </a:p>
        </p:txBody>
      </p:sp>
      <p:grpSp>
        <p:nvGrpSpPr>
          <p:cNvPr id="3" name="群組 2"/>
          <p:cNvGrpSpPr/>
          <p:nvPr/>
        </p:nvGrpSpPr>
        <p:grpSpPr>
          <a:xfrm>
            <a:off x="5290096" y="2944010"/>
            <a:ext cx="2907925" cy="3037403"/>
            <a:chOff x="5290096" y="2944010"/>
            <a:chExt cx="2907925" cy="3037403"/>
          </a:xfrm>
        </p:grpSpPr>
        <p:sp>
          <p:nvSpPr>
            <p:cNvPr id="17" name="文字方塊 16">
              <a:extLst>
                <a:ext uri="{FF2B5EF4-FFF2-40B4-BE49-F238E27FC236}">
                  <a16:creationId xmlns:a16="http://schemas.microsoft.com/office/drawing/2014/main" id="{B59417C4-667F-FBD2-FA88-62E339BE6143}"/>
                </a:ext>
              </a:extLst>
            </p:cNvPr>
            <p:cNvSpPr txBox="1"/>
            <p:nvPr/>
          </p:nvSpPr>
          <p:spPr>
            <a:xfrm>
              <a:off x="5847300" y="2944010"/>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good</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19" name="文字方塊 18">
              <a:extLst>
                <a:ext uri="{FF2B5EF4-FFF2-40B4-BE49-F238E27FC236}">
                  <a16:creationId xmlns:a16="http://schemas.microsoft.com/office/drawing/2014/main" id="{B59417C4-667F-FBD2-FA88-62E339BE6143}"/>
                </a:ext>
              </a:extLst>
            </p:cNvPr>
            <p:cNvSpPr txBox="1"/>
            <p:nvPr/>
          </p:nvSpPr>
          <p:spPr>
            <a:xfrm>
              <a:off x="7163875" y="2944010"/>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jumpers</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23" name="文字方塊 22">
              <a:extLst>
                <a:ext uri="{FF2B5EF4-FFF2-40B4-BE49-F238E27FC236}">
                  <a16:creationId xmlns:a16="http://schemas.microsoft.com/office/drawing/2014/main" id="{B59417C4-667F-FBD2-FA88-62E339BE6143}"/>
                </a:ext>
              </a:extLst>
            </p:cNvPr>
            <p:cNvSpPr txBox="1"/>
            <p:nvPr/>
          </p:nvSpPr>
          <p:spPr>
            <a:xfrm>
              <a:off x="5847300" y="4120133"/>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good</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24" name="文字方塊 23">
              <a:extLst>
                <a:ext uri="{FF2B5EF4-FFF2-40B4-BE49-F238E27FC236}">
                  <a16:creationId xmlns:a16="http://schemas.microsoft.com/office/drawing/2014/main" id="{B59417C4-667F-FBD2-FA88-62E339BE6143}"/>
                </a:ext>
              </a:extLst>
            </p:cNvPr>
            <p:cNvSpPr txBox="1"/>
            <p:nvPr/>
          </p:nvSpPr>
          <p:spPr>
            <a:xfrm>
              <a:off x="7053079" y="4139833"/>
              <a:ext cx="1144942"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swimmers</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25" name="文字方塊 24">
              <a:extLst>
                <a:ext uri="{FF2B5EF4-FFF2-40B4-BE49-F238E27FC236}">
                  <a16:creationId xmlns:a16="http://schemas.microsoft.com/office/drawing/2014/main" id="{B59417C4-667F-FBD2-FA88-62E339BE6143}"/>
                </a:ext>
              </a:extLst>
            </p:cNvPr>
            <p:cNvSpPr txBox="1"/>
            <p:nvPr/>
          </p:nvSpPr>
          <p:spPr>
            <a:xfrm>
              <a:off x="5290096" y="5658248"/>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can</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26" name="文字方塊 25">
              <a:extLst>
                <a:ext uri="{FF2B5EF4-FFF2-40B4-BE49-F238E27FC236}">
                  <a16:creationId xmlns:a16="http://schemas.microsoft.com/office/drawing/2014/main" id="{B59417C4-667F-FBD2-FA88-62E339BE6143}"/>
                </a:ext>
              </a:extLst>
            </p:cNvPr>
            <p:cNvSpPr txBox="1"/>
            <p:nvPr/>
          </p:nvSpPr>
          <p:spPr>
            <a:xfrm>
              <a:off x="6495876" y="5658248"/>
              <a:ext cx="1034146" cy="323165"/>
            </a:xfrm>
            <a:prstGeom prst="rect">
              <a:avLst/>
            </a:prstGeom>
            <a:noFill/>
          </p:spPr>
          <p:txBody>
            <a:bodyPr wrap="square" rtlCol="0">
              <a:spAutoFit/>
            </a:bodyPr>
            <a:lstStyle/>
            <a:p>
              <a:pPr algn="ctr"/>
              <a:r>
                <a:rPr lang="en-US" altLang="zh-HK" sz="1500" dirty="0" smtClean="0">
                  <a:solidFill>
                    <a:srgbClr val="FF0000"/>
                  </a:solidFill>
                  <a:latin typeface="Arial" panose="020B0604020202020204" pitchFamily="34" charset="0"/>
                  <a:cs typeface="Arial" panose="020B0604020202020204" pitchFamily="34" charset="0"/>
                </a:rPr>
                <a:t>dive</a:t>
              </a:r>
              <a:endParaRPr lang="zh-HK" altLang="en-US" sz="1500" dirty="0">
                <a:solidFill>
                  <a:srgbClr val="FF0000"/>
                </a:solidFill>
                <a:latin typeface="Arial" panose="020B0604020202020204" pitchFamily="34" charset="0"/>
                <a:cs typeface="Arial" panose="020B0604020202020204" pitchFamily="34" charset="0"/>
              </a:endParaRPr>
            </a:p>
          </p:txBody>
        </p:sp>
      </p:grpSp>
      <p:sp>
        <p:nvSpPr>
          <p:cNvPr id="28" name="矩形 27"/>
          <p:cNvSpPr/>
          <p:nvPr/>
        </p:nvSpPr>
        <p:spPr>
          <a:xfrm>
            <a:off x="854908" y="1542698"/>
            <a:ext cx="7552592" cy="575539"/>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dirty="0" smtClean="0">
                <a:solidFill>
                  <a:schemeClr val="tx1"/>
                </a:solidFill>
              </a:rPr>
              <a:t>              good climbers               good jumpers           good swimmers  </a:t>
            </a:r>
          </a:p>
          <a:p>
            <a:r>
              <a:rPr lang="en-US" altLang="zh-HK" dirty="0" smtClean="0">
                <a:solidFill>
                  <a:schemeClr val="tx1"/>
                </a:solidFill>
              </a:rPr>
              <a:t>              nocturnal                      social animals           can dive </a:t>
            </a:r>
            <a:endParaRPr lang="en-US" altLang="zh-HK" dirty="0">
              <a:solidFill>
                <a:schemeClr val="tx1"/>
              </a:solidFill>
            </a:endParaRPr>
          </a:p>
        </p:txBody>
      </p:sp>
      <p:sp>
        <p:nvSpPr>
          <p:cNvPr id="29" name="內容版面配置區 2">
            <a:extLst>
              <a:ext uri="{FF2B5EF4-FFF2-40B4-BE49-F238E27FC236}">
                <a16:creationId xmlns:a16="http://schemas.microsoft.com/office/drawing/2014/main" id="{70F175DB-7DA3-6276-7F73-D27B0752A574}"/>
              </a:ext>
            </a:extLst>
          </p:cNvPr>
          <p:cNvSpPr txBox="1">
            <a:spLocks/>
          </p:cNvSpPr>
          <p:nvPr/>
        </p:nvSpPr>
        <p:spPr>
          <a:xfrm>
            <a:off x="849386" y="484295"/>
            <a:ext cx="7006345" cy="869047"/>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en-US" altLang="zh-HK" sz="1600" dirty="0" smtClean="0">
                <a:latin typeface="Arial" panose="020B0604020202020204" pitchFamily="34" charset="0"/>
                <a:cs typeface="Arial" panose="020B0604020202020204" pitchFamily="34" charset="0"/>
              </a:rPr>
              <a:t>Rodents thrive in dirty and untidy places. Mr. Wong tells students some characteristics of rodents. Read what he says and choose the best words provided to </a:t>
            </a:r>
            <a:r>
              <a:rPr lang="en-US" altLang="zh-HK" sz="1600" dirty="0" err="1" smtClean="0">
                <a:latin typeface="Arial" panose="020B0604020202020204" pitchFamily="34" charset="0"/>
                <a:cs typeface="Arial" panose="020B0604020202020204" pitchFamily="34" charset="0"/>
              </a:rPr>
              <a:t>summarise</a:t>
            </a:r>
            <a:r>
              <a:rPr lang="en-US" altLang="zh-HK" sz="1600" dirty="0" smtClean="0">
                <a:latin typeface="Arial" panose="020B0604020202020204" pitchFamily="34" charset="0"/>
                <a:cs typeface="Arial" panose="020B0604020202020204" pitchFamily="34" charset="0"/>
              </a:rPr>
              <a:t> the relevant descriptions. </a:t>
            </a:r>
            <a:endParaRPr lang="en-US" altLang="zh-H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42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A561833-8FFA-49C8-89FE-EC4D5A69F572}"/>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14" name="Rounded Rectangular Callout 2"/>
          <p:cNvSpPr/>
          <p:nvPr/>
        </p:nvSpPr>
        <p:spPr>
          <a:xfrm>
            <a:off x="1242204" y="3043911"/>
            <a:ext cx="5604317" cy="2903984"/>
          </a:xfrm>
          <a:prstGeom prst="wedgeRoundRectCallout">
            <a:avLst>
              <a:gd name="adj1" fmla="val 56469"/>
              <a:gd name="adj2" fmla="val -2014"/>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We usually live in dirty places such as back lanes and ditches. We have a good sense of smell. If you drop food scraps on the ground, leave food containers like lunch boxes uncovered, or do not cover rubbish bins with well-fitting lids, we will sneak into your school to find food. If you don’t want to get diseases from us, you should handle food and rubbish properly. </a:t>
            </a:r>
          </a:p>
        </p:txBody>
      </p:sp>
      <p:sp>
        <p:nvSpPr>
          <p:cNvPr id="22" name="標題 1">
            <a:extLst>
              <a:ext uri="{FF2B5EF4-FFF2-40B4-BE49-F238E27FC236}">
                <a16:creationId xmlns:a16="http://schemas.microsoft.com/office/drawing/2014/main" id="{944B24AC-A964-4839-8D51-12D94B0B41B8}"/>
              </a:ext>
            </a:extLst>
          </p:cNvPr>
          <p:cNvSpPr txBox="1">
            <a:spLocks/>
          </p:cNvSpPr>
          <p:nvPr/>
        </p:nvSpPr>
        <p:spPr>
          <a:xfrm>
            <a:off x="889075" y="210875"/>
            <a:ext cx="6837092" cy="515285"/>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buFont typeface="+mj-lt"/>
              <a:buAutoNum type="alphaUcPeriod" startAt="4"/>
              <a:defRPr/>
            </a:pPr>
            <a:r>
              <a:rPr lang="en-US" altLang="zh-HK" sz="1700" dirty="0">
                <a:solidFill>
                  <a:srgbClr val="002060"/>
                </a:solidFill>
                <a:latin typeface="Arial" panose="020B0604020202020204" pitchFamily="34" charset="0"/>
                <a:ea typeface="新細明體" panose="02020500000000000000" pitchFamily="18" charset="-120"/>
                <a:cs typeface="Arial" panose="020B0604020202020204" pitchFamily="34" charset="0"/>
              </a:rPr>
              <a:t>Learn about problems or hazards caused by rodents </a:t>
            </a:r>
            <a:endParaRPr lang="zh-HK" altLang="en-US" sz="17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p:txBody>
      </p:sp>
      <p:sp>
        <p:nvSpPr>
          <p:cNvPr id="2" name="Rectangle 1">
            <a:extLst>
              <a:ext uri="{FF2B5EF4-FFF2-40B4-BE49-F238E27FC236}">
                <a16:creationId xmlns:a16="http://schemas.microsoft.com/office/drawing/2014/main" id="{993ACBDB-2EE3-FD84-107B-BBF5820E4F74}"/>
              </a:ext>
            </a:extLst>
          </p:cNvPr>
          <p:cNvSpPr/>
          <p:nvPr/>
        </p:nvSpPr>
        <p:spPr>
          <a:xfrm>
            <a:off x="1393725" y="2213453"/>
            <a:ext cx="3914504" cy="613736"/>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1. Spreading  ____________ to people</a:t>
            </a:r>
            <a:endParaRPr lang="en-HK" dirty="0">
              <a:solidFill>
                <a:schemeClr val="tx1"/>
              </a:solidFill>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6521" y="3531134"/>
            <a:ext cx="2014087" cy="2014087"/>
          </a:xfrm>
          <a:prstGeom prst="rect">
            <a:avLst/>
          </a:prstGeom>
        </p:spPr>
      </p:pic>
      <p:sp>
        <p:nvSpPr>
          <p:cNvPr id="5" name="文字方塊 4">
            <a:extLst>
              <a:ext uri="{FF2B5EF4-FFF2-40B4-BE49-F238E27FC236}">
                <a16:creationId xmlns:a16="http://schemas.microsoft.com/office/drawing/2014/main" id="{24F39D4F-77C1-5823-6430-EF2C552C38F1}"/>
              </a:ext>
            </a:extLst>
          </p:cNvPr>
          <p:cNvSpPr txBox="1"/>
          <p:nvPr/>
        </p:nvSpPr>
        <p:spPr>
          <a:xfrm>
            <a:off x="2833904" y="2304944"/>
            <a:ext cx="1034146" cy="323165"/>
          </a:xfrm>
          <a:prstGeom prst="rect">
            <a:avLst/>
          </a:prstGeom>
          <a:noFill/>
        </p:spPr>
        <p:txBody>
          <a:bodyPr wrap="square" rtlCol="0">
            <a:spAutoFit/>
          </a:bodyPr>
          <a:lstStyle/>
          <a:p>
            <a:pPr algn="ctr"/>
            <a:r>
              <a:rPr lang="en-US" altLang="zh-HK" sz="1500" dirty="0">
                <a:solidFill>
                  <a:srgbClr val="FF0000"/>
                </a:solidFill>
                <a:latin typeface="Arial" panose="020B0604020202020204" pitchFamily="34" charset="0"/>
                <a:cs typeface="Arial" panose="020B0604020202020204" pitchFamily="34" charset="0"/>
              </a:rPr>
              <a:t>diseases</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6" name="內容版面配置區 2">
            <a:extLst>
              <a:ext uri="{FF2B5EF4-FFF2-40B4-BE49-F238E27FC236}">
                <a16:creationId xmlns:a16="http://schemas.microsoft.com/office/drawing/2014/main" id="{0B31AAD6-451F-97D9-F1DA-851CE54E2B0B}"/>
              </a:ext>
            </a:extLst>
          </p:cNvPr>
          <p:cNvSpPr txBox="1">
            <a:spLocks/>
          </p:cNvSpPr>
          <p:nvPr/>
        </p:nvSpPr>
        <p:spPr>
          <a:xfrm>
            <a:off x="889075" y="823567"/>
            <a:ext cx="7683425" cy="872035"/>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en-US" altLang="zh-HK" sz="1600" dirty="0">
                <a:latin typeface="Arial" panose="020B0604020202020204" pitchFamily="34" charset="0"/>
                <a:cs typeface="Arial" panose="020B0604020202020204" pitchFamily="34" charset="0"/>
              </a:rPr>
              <a:t>The </a:t>
            </a:r>
            <a:r>
              <a:rPr lang="en-US" altLang="zh-HK" sz="1600" dirty="0" smtClean="0">
                <a:latin typeface="Arial" panose="020B0604020202020204" pitchFamily="34" charset="0"/>
                <a:cs typeface="Arial" panose="020B0604020202020204" pitchFamily="34" charset="0"/>
              </a:rPr>
              <a:t>cleanliness team </a:t>
            </a:r>
            <a:r>
              <a:rPr lang="en-US" altLang="zh-HK" sz="1600" dirty="0">
                <a:latin typeface="Arial" panose="020B0604020202020204" pitchFamily="34" charset="0"/>
                <a:cs typeface="Arial" panose="020B0604020202020204" pitchFamily="34" charset="0"/>
              </a:rPr>
              <a:t>plays the role of rodents to help schoolmates understand some major hazards caused by </a:t>
            </a:r>
            <a:r>
              <a:rPr lang="en-US" altLang="zh-HK" sz="1600" dirty="0" smtClean="0">
                <a:latin typeface="Arial" panose="020B0604020202020204" pitchFamily="34" charset="0"/>
                <a:cs typeface="Arial" panose="020B0604020202020204" pitchFamily="34" charset="0"/>
              </a:rPr>
              <a:t>rodents</a:t>
            </a:r>
            <a:r>
              <a:rPr lang="en-US" altLang="zh-HK" sz="1600" dirty="0">
                <a:latin typeface="Arial" panose="020B0604020202020204" pitchFamily="34" charset="0"/>
                <a:cs typeface="Arial" panose="020B0604020202020204" pitchFamily="34" charset="0"/>
              </a:rPr>
              <a:t>. Read the conversation and choose the best words from the relevant texts to complete the subheadings.  </a:t>
            </a:r>
          </a:p>
        </p:txBody>
      </p:sp>
    </p:spTree>
    <p:extLst>
      <p:ext uri="{BB962C8B-B14F-4D97-AF65-F5344CB8AC3E}">
        <p14:creationId xmlns:p14="http://schemas.microsoft.com/office/powerpoint/2010/main" val="5640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A561833-8FFA-49C8-89FE-EC4D5A69F57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14" name="Rounded Rectangular Callout 2"/>
          <p:cNvSpPr/>
          <p:nvPr/>
        </p:nvSpPr>
        <p:spPr>
          <a:xfrm>
            <a:off x="937754" y="1462470"/>
            <a:ext cx="6169628" cy="2435039"/>
          </a:xfrm>
          <a:prstGeom prst="wedgeRoundRectCallout">
            <a:avLst>
              <a:gd name="adj1" fmla="val 56469"/>
              <a:gd name="adj2" fmla="val -2014"/>
              <a:gd name="adj3" fmla="val 16667"/>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We have sharp teeth, so we can gnaw furniture easily. We may even bite electric wires such as computer </a:t>
            </a:r>
            <a:r>
              <a:rPr lang="en-US" dirty="0" smtClean="0">
                <a:solidFill>
                  <a:schemeClr val="tx1"/>
                </a:solidFill>
              </a:rPr>
              <a:t>cables, </a:t>
            </a:r>
            <a:r>
              <a:rPr lang="en-US" dirty="0">
                <a:solidFill>
                  <a:schemeClr val="tx1"/>
                </a:solidFill>
              </a:rPr>
              <a:t>which can cause fire and loss of property. If you messily put books and stationery everywhere, or even put snacks in wrong places such as bookshelves in the classrooms, we will have a lot of good places to hide and food to eat. If you don’t want us to be in your classrooms or school, you should keep your things neat and tidy. </a:t>
            </a:r>
          </a:p>
        </p:txBody>
      </p:sp>
      <p:sp>
        <p:nvSpPr>
          <p:cNvPr id="2" name="Rectangle 1">
            <a:extLst>
              <a:ext uri="{FF2B5EF4-FFF2-40B4-BE49-F238E27FC236}">
                <a16:creationId xmlns:a16="http://schemas.microsoft.com/office/drawing/2014/main" id="{993ACBDB-2EE3-FD84-107B-BBF5820E4F74}"/>
              </a:ext>
            </a:extLst>
          </p:cNvPr>
          <p:cNvSpPr/>
          <p:nvPr/>
        </p:nvSpPr>
        <p:spPr>
          <a:xfrm>
            <a:off x="1023054" y="728328"/>
            <a:ext cx="3634246" cy="613736"/>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 Losing ______________  </a:t>
            </a:r>
            <a:endParaRPr lang="en-HK" dirty="0">
              <a:solidFill>
                <a:schemeClr val="tx1"/>
              </a:solidFill>
            </a:endParaRPr>
          </a:p>
        </p:txBody>
      </p:sp>
      <p:sp>
        <p:nvSpPr>
          <p:cNvPr id="3" name="Rectangle 2">
            <a:extLst>
              <a:ext uri="{FF2B5EF4-FFF2-40B4-BE49-F238E27FC236}">
                <a16:creationId xmlns:a16="http://schemas.microsoft.com/office/drawing/2014/main" id="{51D2727A-2D5A-D6FC-D53F-6802899FA4B1}"/>
              </a:ext>
            </a:extLst>
          </p:cNvPr>
          <p:cNvSpPr/>
          <p:nvPr/>
        </p:nvSpPr>
        <p:spPr>
          <a:xfrm>
            <a:off x="1023054" y="4027942"/>
            <a:ext cx="3719547" cy="613736"/>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 Biting _______________</a:t>
            </a:r>
            <a:endParaRPr lang="en-HK" dirty="0">
              <a:solidFill>
                <a:schemeClr val="tx1"/>
              </a:solidFill>
            </a:endParaRPr>
          </a:p>
        </p:txBody>
      </p:sp>
      <p:sp>
        <p:nvSpPr>
          <p:cNvPr id="6" name="Rounded Rectangular Callout 2">
            <a:extLst>
              <a:ext uri="{FF2B5EF4-FFF2-40B4-BE49-F238E27FC236}">
                <a16:creationId xmlns:a16="http://schemas.microsoft.com/office/drawing/2014/main" id="{554888FE-DC24-0600-98D0-BF5598C39FD7}"/>
              </a:ext>
            </a:extLst>
          </p:cNvPr>
          <p:cNvSpPr/>
          <p:nvPr/>
        </p:nvSpPr>
        <p:spPr>
          <a:xfrm>
            <a:off x="889075" y="4772111"/>
            <a:ext cx="6106948" cy="1734001"/>
          </a:xfrm>
          <a:prstGeom prst="wedgeRoundRectCallout">
            <a:avLst>
              <a:gd name="adj1" fmla="val 56469"/>
              <a:gd name="adj2" fmla="val -2014"/>
              <a:gd name="adj3" fmla="val 16667"/>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rPr>
              <a:t>We may bite people especially those who </a:t>
            </a:r>
            <a:r>
              <a:rPr lang="en-US" dirty="0" smtClean="0">
                <a:solidFill>
                  <a:schemeClr val="tx1"/>
                </a:solidFill>
              </a:rPr>
              <a:t>cannot </a:t>
            </a:r>
            <a:r>
              <a:rPr lang="en-US" dirty="0">
                <a:solidFill>
                  <a:schemeClr val="tx1"/>
                </a:solidFill>
              </a:rPr>
              <a:t>move quickly, such as babies, old people or people who are asleep. You should keep your school clean if you don’t want us to bite you. </a:t>
            </a:r>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382" y="1865739"/>
            <a:ext cx="1770390" cy="1770390"/>
          </a:xfrm>
          <a:prstGeom prst="rect">
            <a:avLst/>
          </a:prstGeom>
        </p:spPr>
      </p:pic>
      <p:pic>
        <p:nvPicPr>
          <p:cNvPr id="13" name="圖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023" y="4735722"/>
            <a:ext cx="1770390" cy="1770390"/>
          </a:xfrm>
          <a:prstGeom prst="rect">
            <a:avLst/>
          </a:prstGeom>
        </p:spPr>
      </p:pic>
      <p:sp>
        <p:nvSpPr>
          <p:cNvPr id="5" name="標題 1">
            <a:extLst>
              <a:ext uri="{FF2B5EF4-FFF2-40B4-BE49-F238E27FC236}">
                <a16:creationId xmlns:a16="http://schemas.microsoft.com/office/drawing/2014/main" id="{A64AC1F5-E74C-92E1-0DFB-5A1BA72F87F2}"/>
              </a:ext>
            </a:extLst>
          </p:cNvPr>
          <p:cNvSpPr txBox="1">
            <a:spLocks/>
          </p:cNvSpPr>
          <p:nvPr/>
        </p:nvSpPr>
        <p:spPr>
          <a:xfrm>
            <a:off x="1023578" y="213043"/>
            <a:ext cx="6837092" cy="515285"/>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buFont typeface="+mj-lt"/>
              <a:buAutoNum type="alphaUcPeriod" startAt="4"/>
              <a:defRPr/>
            </a:pPr>
            <a:r>
              <a:rPr lang="en-US" altLang="zh-HK" sz="1700" dirty="0">
                <a:solidFill>
                  <a:srgbClr val="002060"/>
                </a:solidFill>
                <a:latin typeface="Arial" panose="020B0604020202020204" pitchFamily="34" charset="0"/>
                <a:ea typeface="新細明體" panose="02020500000000000000" pitchFamily="18" charset="-120"/>
                <a:cs typeface="Arial" panose="020B0604020202020204" pitchFamily="34" charset="0"/>
              </a:rPr>
              <a:t>Learn about problems or hazards caused by rodents </a:t>
            </a:r>
            <a:endParaRPr lang="zh-HK" altLang="en-US" sz="17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p:txBody>
      </p:sp>
      <p:sp>
        <p:nvSpPr>
          <p:cNvPr id="7" name="文字方塊 6">
            <a:extLst>
              <a:ext uri="{FF2B5EF4-FFF2-40B4-BE49-F238E27FC236}">
                <a16:creationId xmlns:a16="http://schemas.microsoft.com/office/drawing/2014/main" id="{B59417C4-667F-FBD2-FA88-62E339BE6143}"/>
              </a:ext>
            </a:extLst>
          </p:cNvPr>
          <p:cNvSpPr txBox="1"/>
          <p:nvPr/>
        </p:nvSpPr>
        <p:spPr>
          <a:xfrm>
            <a:off x="2566776" y="812286"/>
            <a:ext cx="1034146" cy="323165"/>
          </a:xfrm>
          <a:prstGeom prst="rect">
            <a:avLst/>
          </a:prstGeom>
          <a:noFill/>
        </p:spPr>
        <p:txBody>
          <a:bodyPr wrap="square" rtlCol="0">
            <a:spAutoFit/>
          </a:bodyPr>
          <a:lstStyle/>
          <a:p>
            <a:pPr algn="ctr"/>
            <a:r>
              <a:rPr lang="en-US" altLang="zh-HK" sz="1500" dirty="0">
                <a:solidFill>
                  <a:srgbClr val="FF0000"/>
                </a:solidFill>
                <a:latin typeface="Arial" panose="020B0604020202020204" pitchFamily="34" charset="0"/>
                <a:cs typeface="Arial" panose="020B0604020202020204" pitchFamily="34" charset="0"/>
              </a:rPr>
              <a:t>property</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8" name="文字方塊 7">
            <a:extLst>
              <a:ext uri="{FF2B5EF4-FFF2-40B4-BE49-F238E27FC236}">
                <a16:creationId xmlns:a16="http://schemas.microsoft.com/office/drawing/2014/main" id="{6519AF38-FB59-1242-673E-9576F4BE0335}"/>
              </a:ext>
            </a:extLst>
          </p:cNvPr>
          <p:cNvSpPr txBox="1"/>
          <p:nvPr/>
        </p:nvSpPr>
        <p:spPr>
          <a:xfrm>
            <a:off x="2575336" y="4155033"/>
            <a:ext cx="1034146" cy="323165"/>
          </a:xfrm>
          <a:prstGeom prst="rect">
            <a:avLst/>
          </a:prstGeom>
          <a:noFill/>
        </p:spPr>
        <p:txBody>
          <a:bodyPr wrap="square" rtlCol="0">
            <a:spAutoFit/>
          </a:bodyPr>
          <a:lstStyle/>
          <a:p>
            <a:pPr algn="ctr"/>
            <a:r>
              <a:rPr lang="en-US" altLang="zh-HK" sz="1500" dirty="0">
                <a:solidFill>
                  <a:srgbClr val="FF0000"/>
                </a:solidFill>
                <a:latin typeface="Arial" panose="020B0604020202020204" pitchFamily="34" charset="0"/>
                <a:cs typeface="Arial" panose="020B0604020202020204" pitchFamily="34" charset="0"/>
              </a:rPr>
              <a:t>people</a:t>
            </a:r>
            <a:endParaRPr lang="zh-HK" altLang="en-US" sz="1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3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04531" y="6512204"/>
            <a:ext cx="2114549" cy="345796"/>
          </a:xfrm>
        </p:spPr>
        <p:txBody>
          <a:bodyPr/>
          <a:lstStyle/>
          <a:p>
            <a:fld id="{D57F1E4F-1CFF-5643-939E-217C01CDF565}" type="slidenum">
              <a:rPr lang="en-US" smtClean="0"/>
              <a:pPr/>
              <a:t>9</a:t>
            </a:fld>
            <a:endParaRPr lang="en-US" dirty="0"/>
          </a:p>
        </p:txBody>
      </p:sp>
      <p:sp>
        <p:nvSpPr>
          <p:cNvPr id="8" name="內容版面配置區 2">
            <a:extLst>
              <a:ext uri="{FF2B5EF4-FFF2-40B4-BE49-F238E27FC236}">
                <a16:creationId xmlns:a16="http://schemas.microsoft.com/office/drawing/2014/main" id="{36ABC838-D883-6E73-11B4-2BDB6A53F7C4}"/>
              </a:ext>
            </a:extLst>
          </p:cNvPr>
          <p:cNvSpPr txBox="1">
            <a:spLocks/>
          </p:cNvSpPr>
          <p:nvPr/>
        </p:nvSpPr>
        <p:spPr>
          <a:xfrm>
            <a:off x="828783" y="748595"/>
            <a:ext cx="7875269" cy="1146812"/>
          </a:xfrm>
          <a:prstGeom prst="rect">
            <a:avLst/>
          </a:prstGeom>
          <a:solidFill>
            <a:schemeClr val="bg1"/>
          </a:solidFill>
        </p:spPr>
        <p:txBody>
          <a:bodyPr vert="horz" lIns="68580" tIns="34290" rIns="68580" bIns="3429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en-US" altLang="zh-HK" sz="1600" dirty="0">
                <a:latin typeface="Arial" panose="020B0604020202020204" pitchFamily="34" charset="0"/>
                <a:cs typeface="Arial" panose="020B0604020202020204" pitchFamily="34" charset="0"/>
              </a:rPr>
              <a:t>To cultivate in schoolmates a sense of responsibility and encourage them to care for others, the </a:t>
            </a:r>
            <a:r>
              <a:rPr lang="en-US" altLang="zh-HK" sz="1600" dirty="0" smtClean="0">
                <a:latin typeface="Arial" panose="020B0604020202020204" pitchFamily="34" charset="0"/>
                <a:cs typeface="Arial" panose="020B0604020202020204" pitchFamily="34" charset="0"/>
              </a:rPr>
              <a:t>cleanliness team </a:t>
            </a:r>
            <a:r>
              <a:rPr lang="en-US" altLang="zh-HK" sz="1600" dirty="0">
                <a:latin typeface="Arial" panose="020B0604020202020204" pitchFamily="34" charset="0"/>
                <a:cs typeface="Arial" panose="020B0604020202020204" pitchFamily="34" charset="0"/>
              </a:rPr>
              <a:t>writes some rules for them to follow. </a:t>
            </a:r>
            <a:r>
              <a:rPr lang="en-US" altLang="zh-HK" sz="1600" dirty="0" smtClean="0">
                <a:latin typeface="Arial" panose="020B0604020202020204" pitchFamily="34" charset="0"/>
                <a:cs typeface="Arial" panose="020B0604020202020204" pitchFamily="34" charset="0"/>
              </a:rPr>
              <a:t>Use </a:t>
            </a:r>
            <a:r>
              <a:rPr lang="en-US" altLang="zh-HK" sz="1600" dirty="0">
                <a:latin typeface="Arial" panose="020B0604020202020204" pitchFamily="34" charset="0"/>
                <a:cs typeface="Arial" panose="020B0604020202020204" pitchFamily="34" charset="0"/>
              </a:rPr>
              <a:t>the words provided in the </a:t>
            </a:r>
            <a:r>
              <a:rPr lang="en-US" altLang="zh-HK" sz="1600" dirty="0" smtClean="0">
                <a:latin typeface="Arial" panose="020B0604020202020204" pitchFamily="34" charset="0"/>
                <a:cs typeface="Arial" panose="020B0604020202020204" pitchFamily="34" charset="0"/>
              </a:rPr>
              <a:t>brackets to complete </a:t>
            </a:r>
            <a:r>
              <a:rPr lang="en-US" altLang="zh-HK" sz="1600" dirty="0">
                <a:latin typeface="Arial" panose="020B0604020202020204" pitchFamily="34" charset="0"/>
                <a:cs typeface="Arial" panose="020B0604020202020204" pitchFamily="34" charset="0"/>
              </a:rPr>
              <a:t>the rules below. You may add some ideas to enrich these rules.   </a:t>
            </a:r>
          </a:p>
        </p:txBody>
      </p:sp>
      <p:sp>
        <p:nvSpPr>
          <p:cNvPr id="15" name="標題 1">
            <a:extLst>
              <a:ext uri="{FF2B5EF4-FFF2-40B4-BE49-F238E27FC236}">
                <a16:creationId xmlns:a16="http://schemas.microsoft.com/office/drawing/2014/main" id="{331B8A44-98F4-36D7-6952-F518C39932EE}"/>
              </a:ext>
            </a:extLst>
          </p:cNvPr>
          <p:cNvSpPr txBox="1">
            <a:spLocks/>
          </p:cNvSpPr>
          <p:nvPr/>
        </p:nvSpPr>
        <p:spPr>
          <a:xfrm>
            <a:off x="809663" y="115738"/>
            <a:ext cx="8599281" cy="515285"/>
          </a:xfrm>
          <a:prstGeom prst="rect">
            <a:avLst/>
          </a:prstGeom>
        </p:spPr>
        <p:txBody>
          <a:bodyPr vert="horz" lIns="68580" tIns="34290" rIns="68580" bIns="3429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58775" indent="-358775">
              <a:buClr>
                <a:srgbClr val="002060"/>
              </a:buClr>
              <a:buFont typeface="+mj-lt"/>
              <a:buAutoNum type="alphaUcPeriod" startAt="5"/>
              <a:defRPr/>
            </a:pPr>
            <a:r>
              <a:rPr lang="en-US" altLang="zh-HK" sz="1700" dirty="0">
                <a:solidFill>
                  <a:srgbClr val="002060"/>
                </a:solidFill>
                <a:latin typeface="Arial" panose="020B0604020202020204" pitchFamily="34" charset="0"/>
                <a:ea typeface="新細明體" panose="02020500000000000000" pitchFamily="18" charset="-120"/>
                <a:cs typeface="Arial" panose="020B0604020202020204" pitchFamily="34" charset="0"/>
              </a:rPr>
              <a:t>Learn about ways to </a:t>
            </a:r>
            <a:r>
              <a:rPr lang="en-US" altLang="zh-HK" sz="1700" dirty="0">
                <a:solidFill>
                  <a:srgbClr val="002060"/>
                </a:solidFill>
                <a:latin typeface="Arial" panose="020B0604020202020204" pitchFamily="34" charset="0"/>
                <a:cs typeface="Arial" panose="020B0604020202020204" pitchFamily="34" charset="0"/>
              </a:rPr>
              <a:t>eliminate rodent </a:t>
            </a:r>
            <a:r>
              <a:rPr lang="en-US" altLang="zh-HK" sz="1700" dirty="0" smtClean="0">
                <a:solidFill>
                  <a:srgbClr val="002060"/>
                </a:solidFill>
                <a:latin typeface="Arial" panose="020B0604020202020204" pitchFamily="34" charset="0"/>
                <a:cs typeface="Arial" panose="020B0604020202020204" pitchFamily="34" charset="0"/>
              </a:rPr>
              <a:t>nuisance to keep </a:t>
            </a:r>
            <a:r>
              <a:rPr lang="en-US" altLang="zh-HK" sz="1700" dirty="0">
                <a:solidFill>
                  <a:srgbClr val="002060"/>
                </a:solidFill>
                <a:latin typeface="Arial" panose="020B0604020202020204" pitchFamily="34" charset="0"/>
                <a:cs typeface="Arial" panose="020B0604020202020204" pitchFamily="34" charset="0"/>
              </a:rPr>
              <a:t>the school environment clean </a:t>
            </a:r>
            <a:endParaRPr lang="zh-HK" altLang="en-US" sz="1700" dirty="0">
              <a:solidFill>
                <a:srgbClr val="002060"/>
              </a:solidFill>
              <a:latin typeface="Arial" panose="020B0604020202020204" pitchFamily="34" charset="0"/>
              <a:ea typeface="新細明體" panose="02020500000000000000" pitchFamily="18" charset="-120"/>
              <a:cs typeface="Arial" panose="020B0604020202020204" pitchFamily="34" charset="0"/>
            </a:endParaRPr>
          </a:p>
        </p:txBody>
      </p:sp>
      <p:grpSp>
        <p:nvGrpSpPr>
          <p:cNvPr id="26" name="Group 25">
            <a:extLst>
              <a:ext uri="{FF2B5EF4-FFF2-40B4-BE49-F238E27FC236}">
                <a16:creationId xmlns:a16="http://schemas.microsoft.com/office/drawing/2014/main" id="{872EB429-43B3-5403-7C09-0E6CC7382285}"/>
              </a:ext>
            </a:extLst>
          </p:cNvPr>
          <p:cNvGrpSpPr/>
          <p:nvPr/>
        </p:nvGrpSpPr>
        <p:grpSpPr>
          <a:xfrm>
            <a:off x="820791" y="2036758"/>
            <a:ext cx="7805793" cy="1434731"/>
            <a:chOff x="804808" y="1550146"/>
            <a:chExt cx="7805793" cy="1434731"/>
          </a:xfrm>
        </p:grpSpPr>
        <p:sp>
          <p:nvSpPr>
            <p:cNvPr id="14" name="Rectangle 13">
              <a:extLst>
                <a:ext uri="{FF2B5EF4-FFF2-40B4-BE49-F238E27FC236}">
                  <a16:creationId xmlns:a16="http://schemas.microsoft.com/office/drawing/2014/main" id="{862FC4EB-177D-D601-BE38-29A7BF01AEF6}"/>
                </a:ext>
              </a:extLst>
            </p:cNvPr>
            <p:cNvSpPr/>
            <p:nvPr/>
          </p:nvSpPr>
          <p:spPr>
            <a:xfrm>
              <a:off x="804808" y="1987901"/>
              <a:ext cx="7805793" cy="996976"/>
            </a:xfrm>
            <a:prstGeom prst="rect">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t>
              </a:r>
            </a:p>
            <a:p>
              <a:r>
                <a:rPr lang="en-US" dirty="0">
                  <a:solidFill>
                    <a:schemeClr val="tx1"/>
                  </a:solidFill>
                </a:rPr>
                <a:t>e.g. We should not put snacks in the bookshelves. </a:t>
              </a:r>
            </a:p>
            <a:p>
              <a:pPr marL="285750" indent="-285750">
                <a:buFont typeface="Wingdings" panose="05000000000000000000" pitchFamily="2" charset="2"/>
                <a:buChar char="v"/>
              </a:pPr>
              <a:r>
                <a:rPr lang="en-US" dirty="0">
                  <a:solidFill>
                    <a:schemeClr val="tx1"/>
                  </a:solidFill>
                </a:rPr>
                <a:t> We should _________________________________________________.</a:t>
              </a:r>
            </a:p>
            <a:p>
              <a:r>
                <a:rPr lang="en-US" dirty="0">
                  <a:solidFill>
                    <a:schemeClr val="tx1"/>
                  </a:solidFill>
                </a:rPr>
                <a:t>     (books and stationery) </a:t>
              </a:r>
            </a:p>
            <a:p>
              <a:r>
                <a:rPr lang="en-US" dirty="0">
                  <a:solidFill>
                    <a:schemeClr val="tx1"/>
                  </a:solidFill>
                </a:rPr>
                <a:t>      </a:t>
              </a:r>
              <a:endParaRPr lang="en-HK" dirty="0">
                <a:solidFill>
                  <a:schemeClr val="tx1"/>
                </a:solidFill>
              </a:endParaRPr>
            </a:p>
          </p:txBody>
        </p:sp>
        <p:sp>
          <p:nvSpPr>
            <p:cNvPr id="17" name="Rectangle 16">
              <a:extLst>
                <a:ext uri="{FF2B5EF4-FFF2-40B4-BE49-F238E27FC236}">
                  <a16:creationId xmlns:a16="http://schemas.microsoft.com/office/drawing/2014/main" id="{E3985D6B-F9F1-6448-1408-CBDF16892835}"/>
                </a:ext>
              </a:extLst>
            </p:cNvPr>
            <p:cNvSpPr/>
            <p:nvPr/>
          </p:nvSpPr>
          <p:spPr>
            <a:xfrm>
              <a:off x="812800" y="1550146"/>
              <a:ext cx="2607733" cy="42541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Handling personal things</a:t>
              </a:r>
              <a:endParaRPr lang="en-HK" dirty="0">
                <a:solidFill>
                  <a:schemeClr val="tx1"/>
                </a:solidFill>
              </a:endParaRPr>
            </a:p>
          </p:txBody>
        </p:sp>
      </p:grpSp>
      <p:grpSp>
        <p:nvGrpSpPr>
          <p:cNvPr id="22" name="Group 21">
            <a:extLst>
              <a:ext uri="{FF2B5EF4-FFF2-40B4-BE49-F238E27FC236}">
                <a16:creationId xmlns:a16="http://schemas.microsoft.com/office/drawing/2014/main" id="{E3B015E2-9347-5F13-4B2A-16B9849FC6F4}"/>
              </a:ext>
            </a:extLst>
          </p:cNvPr>
          <p:cNvGrpSpPr/>
          <p:nvPr/>
        </p:nvGrpSpPr>
        <p:grpSpPr>
          <a:xfrm>
            <a:off x="793749" y="3661404"/>
            <a:ext cx="7805793" cy="1433786"/>
            <a:chOff x="812800" y="3146046"/>
            <a:chExt cx="7805793" cy="1433786"/>
          </a:xfrm>
        </p:grpSpPr>
        <p:sp>
          <p:nvSpPr>
            <p:cNvPr id="19" name="Rectangle 18">
              <a:extLst>
                <a:ext uri="{FF2B5EF4-FFF2-40B4-BE49-F238E27FC236}">
                  <a16:creationId xmlns:a16="http://schemas.microsoft.com/office/drawing/2014/main" id="{0B3EDD28-A4D1-5E95-E747-1D283380EEAE}"/>
                </a:ext>
              </a:extLst>
            </p:cNvPr>
            <p:cNvSpPr/>
            <p:nvPr/>
          </p:nvSpPr>
          <p:spPr>
            <a:xfrm>
              <a:off x="812800" y="3582856"/>
              <a:ext cx="7805793" cy="996976"/>
            </a:xfrm>
            <a:prstGeom prst="rect">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t>
              </a:r>
            </a:p>
            <a:p>
              <a:r>
                <a:rPr lang="en-US" dirty="0">
                  <a:solidFill>
                    <a:schemeClr val="tx1"/>
                  </a:solidFill>
                </a:rPr>
                <a:t>e.g. We should not drop food scraps on the floor. </a:t>
              </a:r>
            </a:p>
            <a:p>
              <a:pPr marL="285750" indent="-285750">
                <a:buFont typeface="Wingdings" panose="05000000000000000000" pitchFamily="2" charset="2"/>
                <a:buChar char="v"/>
              </a:pPr>
              <a:r>
                <a:rPr lang="en-US" dirty="0">
                  <a:solidFill>
                    <a:schemeClr val="tx1"/>
                  </a:solidFill>
                </a:rPr>
                <a:t> We should _________________________________________________.</a:t>
              </a:r>
            </a:p>
            <a:p>
              <a:r>
                <a:rPr lang="en-US" dirty="0">
                  <a:solidFill>
                    <a:schemeClr val="tx1"/>
                  </a:solidFill>
                </a:rPr>
                <a:t>     (food container) </a:t>
              </a:r>
            </a:p>
            <a:p>
              <a:r>
                <a:rPr lang="en-US" dirty="0">
                  <a:solidFill>
                    <a:schemeClr val="tx1"/>
                  </a:solidFill>
                </a:rPr>
                <a:t>      </a:t>
              </a:r>
              <a:endParaRPr lang="en-HK" dirty="0">
                <a:solidFill>
                  <a:schemeClr val="tx1"/>
                </a:solidFill>
              </a:endParaRPr>
            </a:p>
          </p:txBody>
        </p:sp>
        <p:sp>
          <p:nvSpPr>
            <p:cNvPr id="20" name="Rectangle 19">
              <a:extLst>
                <a:ext uri="{FF2B5EF4-FFF2-40B4-BE49-F238E27FC236}">
                  <a16:creationId xmlns:a16="http://schemas.microsoft.com/office/drawing/2014/main" id="{AEAF8FA6-CF9F-15C0-F0E9-0B2DD8E07FEC}"/>
                </a:ext>
              </a:extLst>
            </p:cNvPr>
            <p:cNvSpPr/>
            <p:nvPr/>
          </p:nvSpPr>
          <p:spPr>
            <a:xfrm>
              <a:off x="812800" y="3146046"/>
              <a:ext cx="2607733" cy="42541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Handling food and snacks</a:t>
              </a:r>
              <a:endParaRPr lang="en-HK" dirty="0">
                <a:solidFill>
                  <a:schemeClr val="tx1"/>
                </a:solidFill>
              </a:endParaRPr>
            </a:p>
          </p:txBody>
        </p:sp>
      </p:grpSp>
      <p:grpSp>
        <p:nvGrpSpPr>
          <p:cNvPr id="23" name="Group 22">
            <a:extLst>
              <a:ext uri="{FF2B5EF4-FFF2-40B4-BE49-F238E27FC236}">
                <a16:creationId xmlns:a16="http://schemas.microsoft.com/office/drawing/2014/main" id="{B75E6E12-8D42-91D3-1778-EACAF5B55299}"/>
              </a:ext>
            </a:extLst>
          </p:cNvPr>
          <p:cNvGrpSpPr/>
          <p:nvPr/>
        </p:nvGrpSpPr>
        <p:grpSpPr>
          <a:xfrm>
            <a:off x="793748" y="5215578"/>
            <a:ext cx="7805793" cy="1433786"/>
            <a:chOff x="812800" y="3283206"/>
            <a:chExt cx="7805793" cy="1433786"/>
          </a:xfrm>
        </p:grpSpPr>
        <p:sp>
          <p:nvSpPr>
            <p:cNvPr id="24" name="Rectangle 23">
              <a:extLst>
                <a:ext uri="{FF2B5EF4-FFF2-40B4-BE49-F238E27FC236}">
                  <a16:creationId xmlns:a16="http://schemas.microsoft.com/office/drawing/2014/main" id="{5409191B-35FD-FAB8-F376-5DB5F3011D40}"/>
                </a:ext>
              </a:extLst>
            </p:cNvPr>
            <p:cNvSpPr/>
            <p:nvPr/>
          </p:nvSpPr>
          <p:spPr>
            <a:xfrm>
              <a:off x="812800" y="3720016"/>
              <a:ext cx="7805793" cy="996976"/>
            </a:xfrm>
            <a:prstGeom prst="rect">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t>
              </a:r>
            </a:p>
            <a:p>
              <a:r>
                <a:rPr lang="en-US" dirty="0">
                  <a:solidFill>
                    <a:schemeClr val="tx1"/>
                  </a:solidFill>
                </a:rPr>
                <a:t>e.g. We should not </a:t>
              </a:r>
              <a:r>
                <a:rPr lang="en-US" dirty="0" smtClean="0">
                  <a:solidFill>
                    <a:schemeClr val="tx1"/>
                  </a:solidFill>
                </a:rPr>
                <a:t>dump </a:t>
              </a:r>
              <a:r>
                <a:rPr lang="en-US" dirty="0">
                  <a:solidFill>
                    <a:schemeClr val="tx1"/>
                  </a:solidFill>
                </a:rPr>
                <a:t>rubbish everywhere and have janitors do the clean-up.</a:t>
              </a:r>
            </a:p>
            <a:p>
              <a:pPr marL="285750" indent="-285750">
                <a:buFont typeface="Wingdings" panose="05000000000000000000" pitchFamily="2" charset="2"/>
                <a:buChar char="v"/>
              </a:pPr>
              <a:r>
                <a:rPr lang="en-US" dirty="0">
                  <a:solidFill>
                    <a:schemeClr val="tx1"/>
                  </a:solidFill>
                </a:rPr>
                <a:t> We should _________________________________________________.</a:t>
              </a:r>
            </a:p>
            <a:p>
              <a:r>
                <a:rPr lang="en-US" dirty="0">
                  <a:solidFill>
                    <a:schemeClr val="tx1"/>
                  </a:solidFill>
                </a:rPr>
                <a:t>     (rubbish bin) </a:t>
              </a:r>
            </a:p>
            <a:p>
              <a:r>
                <a:rPr lang="en-US" dirty="0">
                  <a:solidFill>
                    <a:schemeClr val="tx1"/>
                  </a:solidFill>
                </a:rPr>
                <a:t>      </a:t>
              </a:r>
              <a:endParaRPr lang="en-HK" dirty="0">
                <a:solidFill>
                  <a:schemeClr val="tx1"/>
                </a:solidFill>
              </a:endParaRPr>
            </a:p>
          </p:txBody>
        </p:sp>
        <p:sp>
          <p:nvSpPr>
            <p:cNvPr id="25" name="Rectangle 24">
              <a:extLst>
                <a:ext uri="{FF2B5EF4-FFF2-40B4-BE49-F238E27FC236}">
                  <a16:creationId xmlns:a16="http://schemas.microsoft.com/office/drawing/2014/main" id="{AAD57304-1BE0-284F-DAB2-9CAF3AC72801}"/>
                </a:ext>
              </a:extLst>
            </p:cNvPr>
            <p:cNvSpPr/>
            <p:nvPr/>
          </p:nvSpPr>
          <p:spPr>
            <a:xfrm>
              <a:off x="812800" y="3283206"/>
              <a:ext cx="2607733" cy="42541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Handling rubbish and bins</a:t>
              </a:r>
              <a:endParaRPr lang="en-HK" dirty="0">
                <a:solidFill>
                  <a:schemeClr val="tx1"/>
                </a:solidFill>
              </a:endParaRPr>
            </a:p>
          </p:txBody>
        </p:sp>
      </p:grpSp>
      <p:sp>
        <p:nvSpPr>
          <p:cNvPr id="28" name="Scroll: Horizontal 27">
            <a:extLst>
              <a:ext uri="{FF2B5EF4-FFF2-40B4-BE49-F238E27FC236}">
                <a16:creationId xmlns:a16="http://schemas.microsoft.com/office/drawing/2014/main" id="{622D3827-A4CE-7BE0-6C00-5B474FC3DC10}"/>
              </a:ext>
            </a:extLst>
          </p:cNvPr>
          <p:cNvSpPr/>
          <p:nvPr/>
        </p:nvSpPr>
        <p:spPr>
          <a:xfrm rot="334112">
            <a:off x="6053804" y="1839858"/>
            <a:ext cx="2720283" cy="1059652"/>
          </a:xfrm>
          <a:prstGeom prst="horizontalScrol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rPr>
              <a:t>I should be a responsible and caring student!</a:t>
            </a:r>
            <a:endParaRPr lang="en-HK" dirty="0">
              <a:solidFill>
                <a:srgbClr val="7030A0"/>
              </a:solidFill>
            </a:endParaRPr>
          </a:p>
        </p:txBody>
      </p:sp>
      <p:sp>
        <p:nvSpPr>
          <p:cNvPr id="2" name="文字方塊 1">
            <a:extLst>
              <a:ext uri="{FF2B5EF4-FFF2-40B4-BE49-F238E27FC236}">
                <a16:creationId xmlns:a16="http://schemas.microsoft.com/office/drawing/2014/main" id="{D72B1025-228A-EE02-4547-9E7DFC191C31}"/>
              </a:ext>
            </a:extLst>
          </p:cNvPr>
          <p:cNvSpPr txBox="1"/>
          <p:nvPr/>
        </p:nvSpPr>
        <p:spPr>
          <a:xfrm>
            <a:off x="2286289" y="2775618"/>
            <a:ext cx="3498061" cy="338554"/>
          </a:xfrm>
          <a:prstGeom prst="rect">
            <a:avLst/>
          </a:prstGeom>
          <a:noFill/>
        </p:spPr>
        <p:txBody>
          <a:bodyPr wrap="square" rtlCol="0">
            <a:spAutoFit/>
          </a:bodyPr>
          <a:lstStyle/>
          <a:p>
            <a:r>
              <a:rPr lang="en-US" altLang="zh-HK" sz="1600" dirty="0">
                <a:solidFill>
                  <a:srgbClr val="FF0000"/>
                </a:solidFill>
              </a:rPr>
              <a:t>put books and stationery neatly</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5" name="文字方塊 4">
            <a:extLst>
              <a:ext uri="{FF2B5EF4-FFF2-40B4-BE49-F238E27FC236}">
                <a16:creationId xmlns:a16="http://schemas.microsoft.com/office/drawing/2014/main" id="{7941B9FE-EA4C-05EC-E0ED-5FDC5121EC90}"/>
              </a:ext>
            </a:extLst>
          </p:cNvPr>
          <p:cNvSpPr txBox="1"/>
          <p:nvPr/>
        </p:nvSpPr>
        <p:spPr>
          <a:xfrm>
            <a:off x="2286289" y="4406966"/>
            <a:ext cx="6036919" cy="338554"/>
          </a:xfrm>
          <a:prstGeom prst="rect">
            <a:avLst/>
          </a:prstGeom>
          <a:noFill/>
        </p:spPr>
        <p:txBody>
          <a:bodyPr wrap="square" rtlCol="0">
            <a:spAutoFit/>
          </a:bodyPr>
          <a:lstStyle/>
          <a:p>
            <a:r>
              <a:rPr lang="en-US" altLang="zh-HK" sz="1600" dirty="0">
                <a:solidFill>
                  <a:srgbClr val="FF0000"/>
                </a:solidFill>
              </a:rPr>
              <a:t>place the food in a food container with a cover on it</a:t>
            </a:r>
            <a:endParaRPr lang="zh-HK" altLang="en-US" sz="1500" dirty="0">
              <a:solidFill>
                <a:srgbClr val="FF0000"/>
              </a:solidFill>
              <a:latin typeface="Arial" panose="020B0604020202020204" pitchFamily="34" charset="0"/>
              <a:cs typeface="Arial" panose="020B0604020202020204" pitchFamily="34" charset="0"/>
            </a:endParaRPr>
          </a:p>
        </p:txBody>
      </p:sp>
      <p:sp>
        <p:nvSpPr>
          <p:cNvPr id="6" name="文字方塊 5">
            <a:extLst>
              <a:ext uri="{FF2B5EF4-FFF2-40B4-BE49-F238E27FC236}">
                <a16:creationId xmlns:a16="http://schemas.microsoft.com/office/drawing/2014/main" id="{7F2565D3-EAE2-516D-A690-4E82B54D6AC7}"/>
              </a:ext>
            </a:extLst>
          </p:cNvPr>
          <p:cNvSpPr txBox="1"/>
          <p:nvPr/>
        </p:nvSpPr>
        <p:spPr>
          <a:xfrm>
            <a:off x="2286289" y="5969583"/>
            <a:ext cx="3806287" cy="338554"/>
          </a:xfrm>
          <a:prstGeom prst="rect">
            <a:avLst/>
          </a:prstGeom>
          <a:noFill/>
        </p:spPr>
        <p:txBody>
          <a:bodyPr wrap="square" rtlCol="0">
            <a:spAutoFit/>
          </a:bodyPr>
          <a:lstStyle/>
          <a:p>
            <a:r>
              <a:rPr lang="en-US" altLang="zh-HK" sz="1600" dirty="0">
                <a:solidFill>
                  <a:srgbClr val="FF0000"/>
                </a:solidFill>
              </a:rPr>
              <a:t>cover the rubbish bin with a well-fitting lid</a:t>
            </a:r>
            <a:endParaRPr lang="zh-HK" altLang="en-US" sz="15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41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Badge">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TM10001106[[fn=徽章]]</Template>
  <TotalTime>7496</TotalTime>
  <Words>1073</Words>
  <Application>Microsoft Office PowerPoint</Application>
  <PresentationFormat>On-screen Show (4:3)</PresentationFormat>
  <Paragraphs>112</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微軟正黑體</vt:lpstr>
      <vt:lpstr>新細明體</vt:lpstr>
      <vt:lpstr>Arial</vt:lpstr>
      <vt:lpstr>Calibri</vt:lpstr>
      <vt:lpstr>Comic Sans MS</vt:lpstr>
      <vt:lpstr>Gill Sans MT</vt:lpstr>
      <vt:lpstr>Impact</vt:lpstr>
      <vt:lpstr>Wingdings</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Yeung Jen</dc:creator>
  <cp:lastModifiedBy>HUNG, Ka-yui Iris</cp:lastModifiedBy>
  <cp:revision>467</cp:revision>
  <cp:lastPrinted>2022-12-15T03:42:52Z</cp:lastPrinted>
  <dcterms:created xsi:type="dcterms:W3CDTF">2020-02-05T02:39:03Z</dcterms:created>
  <dcterms:modified xsi:type="dcterms:W3CDTF">2023-04-04T01:27:02Z</dcterms:modified>
</cp:coreProperties>
</file>