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05" r:id="rId2"/>
  </p:sldIdLst>
  <p:sldSz cx="9144000" cy="6858000" type="screen4x3"/>
  <p:notesSz cx="6797675" cy="9928225"/>
  <p:defaultTextStyle>
    <a:defPPr>
      <a:defRPr lang="zh-TW"/>
    </a:defPPr>
    <a:lvl1pPr algn="l" rtl="0" fontAlgn="base">
      <a:spcBef>
        <a:spcPct val="0"/>
      </a:spcBef>
      <a:spcAft>
        <a:spcPct val="0"/>
      </a:spcAft>
      <a:defRPr kumimoji="1" kern="1200">
        <a:solidFill>
          <a:schemeClr val="tx1"/>
        </a:solidFill>
        <a:latin typeface="Arial" panose="020B0604020202020204" pitchFamily="34" charset="0"/>
        <a:ea typeface="PMingLiU" panose="02020500000000000000" pitchFamily="18" charset="-120"/>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PMingLiU" panose="02020500000000000000" pitchFamily="18" charset="-120"/>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PMingLiU" panose="02020500000000000000" pitchFamily="18" charset="-120"/>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PMingLiU" panose="02020500000000000000" pitchFamily="18" charset="-120"/>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PMingLiU"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PMingLiU"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PMingLiU"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PMingLiU"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PMingLiU"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9"/>
    <a:srgbClr val="FFFF66"/>
    <a:srgbClr val="CCFF66"/>
    <a:srgbClr val="FF00FF"/>
    <a:srgbClr val="9933FF"/>
    <a:srgbClr val="CC66FF"/>
    <a:srgbClr val="990033"/>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5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28" y="-8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smtClean="0">
                <a:latin typeface="Arial" charset="0"/>
                <a:ea typeface="新細明體" charset="0"/>
                <a:cs typeface="新細明體" charset="0"/>
              </a:defRPr>
            </a:lvl1pPr>
          </a:lstStyle>
          <a:p>
            <a:pPr>
              <a:defRPr/>
            </a:pPr>
            <a:endParaRPr lang="en-US" altLang="zh-TW"/>
          </a:p>
        </p:txBody>
      </p:sp>
      <p:sp>
        <p:nvSpPr>
          <p:cNvPr id="614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smtClean="0">
                <a:latin typeface="Arial" charset="0"/>
                <a:ea typeface="新細明體" charset="0"/>
                <a:cs typeface="新細明體" charset="0"/>
              </a:defRPr>
            </a:lvl1pPr>
          </a:lstStyle>
          <a:p>
            <a:pPr>
              <a:defRPr/>
            </a:pPr>
            <a:endParaRPr lang="en-US" altLang="zh-TW"/>
          </a:p>
        </p:txBody>
      </p:sp>
      <p:sp>
        <p:nvSpPr>
          <p:cNvPr id="6148" name="Rectangle 4"/>
          <p:cNvSpPr>
            <a:spLocks noGrp="1" noRot="1" noChangeAspect="1" noChangeArrowheads="1" noTextEdit="1"/>
          </p:cNvSpPr>
          <p:nvPr>
            <p:ph type="sldImg" idx="2"/>
          </p:nvPr>
        </p:nvSpPr>
        <p:spPr bwMode="auto">
          <a:xfrm>
            <a:off x="919163" y="746125"/>
            <a:ext cx="4962525"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6149"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endParaRPr lang="en-US" altLang="zh-TW" smtClean="0"/>
          </a:p>
          <a:p>
            <a:pPr lvl="1"/>
            <a:r>
              <a:rPr lang="zh-TW" altLang="en-US" smtClean="0"/>
              <a:t>第二層</a:t>
            </a:r>
            <a:endParaRPr lang="en-US" altLang="zh-TW" smtClean="0"/>
          </a:p>
          <a:p>
            <a:pPr lvl="2"/>
            <a:r>
              <a:rPr lang="zh-TW" altLang="en-US" smtClean="0"/>
              <a:t>第三層</a:t>
            </a:r>
            <a:endParaRPr lang="en-US" altLang="zh-TW" smtClean="0"/>
          </a:p>
          <a:p>
            <a:pPr lvl="3"/>
            <a:r>
              <a:rPr lang="zh-TW" altLang="en-US" smtClean="0"/>
              <a:t>第四層</a:t>
            </a:r>
            <a:endParaRPr lang="en-US" altLang="zh-TW" smtClean="0"/>
          </a:p>
          <a:p>
            <a:pPr lvl="4"/>
            <a:r>
              <a:rPr lang="zh-TW" altLang="en-US" smtClean="0"/>
              <a:t>第五層</a:t>
            </a:r>
            <a:endParaRPr lang="en-US" altLang="zh-TW" smtClean="0"/>
          </a:p>
        </p:txBody>
      </p:sp>
      <p:sp>
        <p:nvSpPr>
          <p:cNvPr id="6150"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smtClean="0">
                <a:latin typeface="Arial" charset="0"/>
                <a:ea typeface="新細明體" charset="0"/>
                <a:cs typeface="新細明體" charset="0"/>
              </a:defRPr>
            </a:lvl1pPr>
          </a:lstStyle>
          <a:p>
            <a:pPr>
              <a:defRPr/>
            </a:pPr>
            <a:endParaRPr lang="en-US" altLang="zh-TW"/>
          </a:p>
        </p:txBody>
      </p:sp>
      <p:sp>
        <p:nvSpPr>
          <p:cNvPr id="6151" name="Rectangle 7"/>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400C9226-AD6E-4A24-A011-EB458C57FB81}"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PMingLiU" panose="02020500000000000000"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Arial" charset="0"/>
        <a:ea typeface="PMingLiU" panose="02020500000000000000" pitchFamily="18" charset="-120"/>
        <a:cs typeface="新細明體" charset="0"/>
      </a:defRPr>
    </a:lvl2pPr>
    <a:lvl3pPr marL="914400" algn="l" rtl="0" eaLnBrk="0" fontAlgn="base" hangingPunct="0">
      <a:spcBef>
        <a:spcPct val="30000"/>
      </a:spcBef>
      <a:spcAft>
        <a:spcPct val="0"/>
      </a:spcAft>
      <a:defRPr kumimoji="1" sz="1200" kern="1200">
        <a:solidFill>
          <a:schemeClr val="tx1"/>
        </a:solidFill>
        <a:latin typeface="Arial" charset="0"/>
        <a:ea typeface="PMingLiU" panose="02020500000000000000" pitchFamily="18" charset="-120"/>
        <a:cs typeface="新細明體" charset="0"/>
      </a:defRPr>
    </a:lvl3pPr>
    <a:lvl4pPr marL="1371600" algn="l" rtl="0" eaLnBrk="0" fontAlgn="base" hangingPunct="0">
      <a:spcBef>
        <a:spcPct val="30000"/>
      </a:spcBef>
      <a:spcAft>
        <a:spcPct val="0"/>
      </a:spcAft>
      <a:defRPr kumimoji="1" sz="1200" kern="1200">
        <a:solidFill>
          <a:schemeClr val="tx1"/>
        </a:solidFill>
        <a:latin typeface="Arial" charset="0"/>
        <a:ea typeface="PMingLiU" panose="02020500000000000000" pitchFamily="18" charset="-120"/>
        <a:cs typeface="新細明體" charset="0"/>
      </a:defRPr>
    </a:lvl4pPr>
    <a:lvl5pPr marL="1828800" algn="l" rtl="0" eaLnBrk="0" fontAlgn="base" hangingPunct="0">
      <a:spcBef>
        <a:spcPct val="30000"/>
      </a:spcBef>
      <a:spcAft>
        <a:spcPct val="0"/>
      </a:spcAft>
      <a:defRPr kumimoji="1" sz="1200" kern="1200">
        <a:solidFill>
          <a:schemeClr val="tx1"/>
        </a:solidFill>
        <a:latin typeface="Arial" charset="0"/>
        <a:ea typeface="PMingLiU" panose="02020500000000000000" pitchFamily="18" charset="-120"/>
        <a:cs typeface="新細明體"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kumimoji="1" sz="2400">
                <a:solidFill>
                  <a:schemeClr val="tx1"/>
                </a:solidFill>
                <a:latin typeface="Arial" panose="020B0604020202020204" pitchFamily="34" charset="0"/>
                <a:ea typeface="PMingLiU" panose="02020500000000000000" pitchFamily="18" charset="-120"/>
              </a:defRPr>
            </a:lvl1pPr>
            <a:lvl2pPr marL="742950" indent="-285750" eaLnBrk="0" hangingPunct="0">
              <a:defRPr kumimoji="1" sz="2400">
                <a:solidFill>
                  <a:schemeClr val="tx1"/>
                </a:solidFill>
                <a:latin typeface="Arial" panose="020B0604020202020204" pitchFamily="34" charset="0"/>
                <a:ea typeface="PMingLiU" panose="02020500000000000000" pitchFamily="18" charset="-120"/>
              </a:defRPr>
            </a:lvl2pPr>
            <a:lvl3pPr marL="1143000" indent="-228600" eaLnBrk="0" hangingPunct="0">
              <a:defRPr kumimoji="1" sz="2400">
                <a:solidFill>
                  <a:schemeClr val="tx1"/>
                </a:solidFill>
                <a:latin typeface="Arial" panose="020B0604020202020204" pitchFamily="34" charset="0"/>
                <a:ea typeface="PMingLiU" panose="02020500000000000000" pitchFamily="18" charset="-120"/>
              </a:defRPr>
            </a:lvl3pPr>
            <a:lvl4pPr marL="1600200" indent="-228600" eaLnBrk="0" hangingPunct="0">
              <a:defRPr kumimoji="1" sz="2400">
                <a:solidFill>
                  <a:schemeClr val="tx1"/>
                </a:solidFill>
                <a:latin typeface="Arial" panose="020B0604020202020204" pitchFamily="34" charset="0"/>
                <a:ea typeface="PMingLiU" panose="02020500000000000000" pitchFamily="18" charset="-120"/>
              </a:defRPr>
            </a:lvl4pPr>
            <a:lvl5pPr marL="2057400" indent="-228600" eaLnBrk="0" hangingPunct="0">
              <a:defRPr kumimoji="1" sz="2400">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9pPr>
          </a:lstStyle>
          <a:p>
            <a:pPr eaLnBrk="1" hangingPunct="1"/>
            <a:fld id="{26268D77-08BE-4559-8D62-7CC16DF620F0}" type="slidenum">
              <a:rPr lang="en-US" altLang="zh-TW" sz="1200"/>
              <a:pPr eaLnBrk="1" hangingPunct="1"/>
              <a:t>1</a:t>
            </a:fld>
            <a:endParaRPr lang="en-US" altLang="zh-TW" sz="1200"/>
          </a:p>
        </p:txBody>
      </p:sp>
      <p:sp>
        <p:nvSpPr>
          <p:cNvPr id="1198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19811" name="Rectangle 3"/>
          <p:cNvSpPr>
            <a:spLocks noGrp="1" noChangeArrowheads="1"/>
          </p:cNvSpPr>
          <p:nvPr>
            <p:ph type="body" idx="1"/>
          </p:nvPr>
        </p:nvSpPr>
        <p:spPr/>
        <p:txBody>
          <a:bodyPr/>
          <a:lstStyle/>
          <a:p>
            <a:pPr marL="228600" indent="-228600" algn="just" eaLnBrk="1" hangingPunct="1"/>
            <a:r>
              <a:rPr lang="en-US" altLang="zh-TW" sz="1000" smtClean="0">
                <a:latin typeface="Arial" panose="020B0604020202020204" pitchFamily="34" charset="0"/>
              </a:rPr>
              <a:t>     	Apart from the controlled listen-and-spell approach that is commonly used, different ways of conducting dictation are explored in this package to incorporate dictation in the daily learning and teaching activities to help pupils develop their integrative use of language skills.</a:t>
            </a:r>
          </a:p>
          <a:p>
            <a:pPr marL="228600" indent="-228600" algn="just" eaLnBrk="1" hangingPunct="1"/>
            <a:r>
              <a:rPr lang="en-US" altLang="zh-TW" sz="1000" smtClean="0">
                <a:latin typeface="Arial" panose="020B0604020202020204" pitchFamily="34" charset="0"/>
              </a:rPr>
              <a:t>      Pupils</a:t>
            </a:r>
            <a:r>
              <a:rPr lang="zh-TW" altLang="en-US" sz="1000" smtClean="0">
                <a:latin typeface="Arial" panose="020B0604020202020204" pitchFamily="34" charset="0"/>
              </a:rPr>
              <a:t>’</a:t>
            </a:r>
            <a:r>
              <a:rPr lang="en-US" altLang="zh-TW" sz="1000" smtClean="0">
                <a:latin typeface="Arial" panose="020B0604020202020204" pitchFamily="34" charset="0"/>
              </a:rPr>
              <a:t> language skills can be developed progressively through the introduction of different dictation activities. At Key Stage One (KS1), </a:t>
            </a:r>
            <a:r>
              <a:rPr lang="en-US" altLang="zh-TW" sz="1000" b="1" smtClean="0">
                <a:latin typeface="Arial" panose="020B0604020202020204" pitchFamily="34" charset="0"/>
              </a:rPr>
              <a:t>phonics dictation</a:t>
            </a:r>
            <a:r>
              <a:rPr lang="en-US" altLang="zh-TW" sz="1000" smtClean="0">
                <a:latin typeface="Arial" panose="020B0604020202020204" pitchFamily="34" charset="0"/>
              </a:rPr>
              <a:t> can be conducted to raise pupils</a:t>
            </a:r>
            <a:r>
              <a:rPr lang="zh-TW" altLang="en-US" sz="1000" smtClean="0">
                <a:latin typeface="Arial" panose="020B0604020202020204" pitchFamily="34" charset="0"/>
              </a:rPr>
              <a:t>’</a:t>
            </a:r>
            <a:r>
              <a:rPr lang="en-US" altLang="zh-TW" sz="1000" smtClean="0">
                <a:latin typeface="Arial" panose="020B0604020202020204" pitchFamily="34" charset="0"/>
              </a:rPr>
              <a:t> awareness of letter-sound relationships and improve their spelling skills. </a:t>
            </a:r>
            <a:r>
              <a:rPr lang="en-US" altLang="zh-TW" sz="1000" b="1" smtClean="0">
                <a:latin typeface="Arial" panose="020B0604020202020204" pitchFamily="34" charset="0"/>
              </a:rPr>
              <a:t>Picture dictation</a:t>
            </a:r>
            <a:r>
              <a:rPr lang="en-US" altLang="zh-TW" sz="1000" smtClean="0">
                <a:latin typeface="Arial" panose="020B0604020202020204" pitchFamily="34" charset="0"/>
              </a:rPr>
              <a:t> can also be used at KS1 to encourage pupils to apply their grammar and vocabulary knowledge to draw pictures. </a:t>
            </a:r>
          </a:p>
          <a:p>
            <a:pPr marL="228600" indent="-228600" algn="just" eaLnBrk="1" hangingPunct="1"/>
            <a:r>
              <a:rPr lang="en-US" altLang="zh-TW" sz="1000" b="1" smtClean="0">
                <a:latin typeface="Arial" panose="020B0604020202020204" pitchFamily="34" charset="0"/>
              </a:rPr>
              <a:t>      Theme-based free dictation</a:t>
            </a:r>
            <a:r>
              <a:rPr lang="en-US" altLang="zh-TW" sz="1000" smtClean="0">
                <a:latin typeface="Arial" panose="020B0604020202020204" pitchFamily="34" charset="0"/>
              </a:rPr>
              <a:t> can be introduced at both key stages to allow for greater autonomy in vocabulary learning and help pupils organise vocabulary items systematically. The other kinds of dictation, including </a:t>
            </a:r>
            <a:r>
              <a:rPr lang="zh-TW" altLang="en-US" sz="1000" b="1" smtClean="0">
                <a:latin typeface="Arial" panose="020B0604020202020204" pitchFamily="34" charset="0"/>
              </a:rPr>
              <a:t>‘</a:t>
            </a:r>
            <a:r>
              <a:rPr lang="en-US" altLang="zh-TW" sz="1000" b="1" smtClean="0">
                <a:latin typeface="Arial" panose="020B0604020202020204" pitchFamily="34" charset="0"/>
              </a:rPr>
              <a:t>Bad Cold</a:t>
            </a:r>
            <a:r>
              <a:rPr lang="zh-TW" altLang="en-US" sz="1000" b="1" smtClean="0">
                <a:latin typeface="Arial" panose="020B0604020202020204" pitchFamily="34" charset="0"/>
              </a:rPr>
              <a:t>’</a:t>
            </a:r>
            <a:r>
              <a:rPr lang="en-US" altLang="zh-TW" sz="1000" b="1" smtClean="0">
                <a:latin typeface="Arial" panose="020B0604020202020204" pitchFamily="34" charset="0"/>
              </a:rPr>
              <a:t> dictation</a:t>
            </a:r>
            <a:r>
              <a:rPr lang="en-US" altLang="zh-TW" sz="1000" smtClean="0">
                <a:latin typeface="Arial" panose="020B0604020202020204" pitchFamily="34" charset="0"/>
              </a:rPr>
              <a:t>, </a:t>
            </a:r>
            <a:r>
              <a:rPr lang="en-US" altLang="zh-TW" sz="1000" b="1" smtClean="0">
                <a:latin typeface="Arial" panose="020B0604020202020204" pitchFamily="34" charset="0"/>
              </a:rPr>
              <a:t>music dictation</a:t>
            </a:r>
            <a:r>
              <a:rPr lang="en-US" altLang="zh-TW" sz="1000" smtClean="0">
                <a:latin typeface="Arial" panose="020B0604020202020204" pitchFamily="34" charset="0"/>
              </a:rPr>
              <a:t> and </a:t>
            </a:r>
            <a:r>
              <a:rPr lang="en-US" altLang="zh-TW" sz="1000" b="1" smtClean="0">
                <a:latin typeface="Arial" panose="020B0604020202020204" pitchFamily="34" charset="0"/>
              </a:rPr>
              <a:t>running dictation</a:t>
            </a:r>
            <a:r>
              <a:rPr lang="en-US" altLang="zh-TW" sz="1000" smtClean="0">
                <a:latin typeface="Arial" panose="020B0604020202020204" pitchFamily="34" charset="0"/>
              </a:rPr>
              <a:t>, could also be conducted at both key stages to enhance pupils</a:t>
            </a:r>
            <a:r>
              <a:rPr lang="zh-TW" altLang="en-US" sz="1000" smtClean="0">
                <a:latin typeface="Arial" panose="020B0604020202020204" pitchFamily="34" charset="0"/>
              </a:rPr>
              <a:t>’</a:t>
            </a:r>
            <a:r>
              <a:rPr lang="en-US" altLang="zh-TW" sz="1000" smtClean="0">
                <a:latin typeface="Arial" panose="020B0604020202020204" pitchFamily="34" charset="0"/>
              </a:rPr>
              <a:t> grammar knowledge and note-taking skills. </a:t>
            </a:r>
          </a:p>
          <a:p>
            <a:pPr marL="228600" indent="-228600" algn="just" eaLnBrk="1" hangingPunct="1"/>
            <a:r>
              <a:rPr lang="en-US" altLang="zh-TW" sz="1000" smtClean="0">
                <a:latin typeface="Arial" panose="020B0604020202020204" pitchFamily="34" charset="0"/>
              </a:rPr>
              <a:t>      As pupils progress to Key Stage Two (KS2), </a:t>
            </a:r>
            <a:r>
              <a:rPr lang="en-US" altLang="zh-TW" sz="1000" b="1" smtClean="0">
                <a:latin typeface="Arial" panose="020B0604020202020204" pitchFamily="34" charset="0"/>
              </a:rPr>
              <a:t>dicto-comp / dictogloss</a:t>
            </a:r>
            <a:r>
              <a:rPr lang="en-US" altLang="zh-TW" sz="1000" smtClean="0">
                <a:latin typeface="Arial" panose="020B0604020202020204" pitchFamily="34" charset="0"/>
              </a:rPr>
              <a:t> could be conducted to provide opportunities for them to reconstruct texts by making use of the key words and notes they have taken. </a:t>
            </a:r>
            <a:r>
              <a:rPr lang="en-US" altLang="zh-TW" sz="1000" b="1" smtClean="0">
                <a:latin typeface="Arial" panose="020B0604020202020204" pitchFamily="34" charset="0"/>
              </a:rPr>
              <a:t>Keywords dictation</a:t>
            </a:r>
            <a:r>
              <a:rPr lang="en-US" altLang="zh-TW" sz="1000" smtClean="0">
                <a:latin typeface="Arial" panose="020B0604020202020204" pitchFamily="34" charset="0"/>
              </a:rPr>
              <a:t> could also be introduced at KS2 to develop pupils</a:t>
            </a:r>
            <a:r>
              <a:rPr lang="zh-TW" altLang="en-US" sz="1000" smtClean="0">
                <a:latin typeface="Arial" panose="020B0604020202020204" pitchFamily="34" charset="0"/>
              </a:rPr>
              <a:t>’</a:t>
            </a:r>
            <a:r>
              <a:rPr lang="en-US" altLang="zh-TW" sz="1000" smtClean="0">
                <a:latin typeface="Arial" panose="020B0604020202020204" pitchFamily="34" charset="0"/>
              </a:rPr>
              <a:t> writing skills. This is an effective way to encourage pupils to apply the target vocabulary in a new context. </a:t>
            </a:r>
          </a:p>
          <a:p>
            <a:pPr marL="228600" indent="-228600" algn="just" eaLnBrk="1" hangingPunct="1"/>
            <a:r>
              <a:rPr lang="en-US" altLang="zh-TW" sz="1000" smtClean="0">
                <a:latin typeface="Arial" panose="020B0604020202020204" pitchFamily="34" charset="0"/>
              </a:rPr>
              <a:t>      By using different kinds of dictation as effective learning activities, teachers can move beyond assessing pupils</a:t>
            </a:r>
            <a:r>
              <a:rPr lang="zh-TW" altLang="en-US" sz="1000" smtClean="0">
                <a:latin typeface="Arial" panose="020B0604020202020204" pitchFamily="34" charset="0"/>
              </a:rPr>
              <a:t>’</a:t>
            </a:r>
            <a:r>
              <a:rPr lang="en-US" altLang="zh-TW" sz="1000" smtClean="0">
                <a:latin typeface="Arial" panose="020B0604020202020204" pitchFamily="34" charset="0"/>
              </a:rPr>
              <a:t> spelling and listening skills and develop pupils</a:t>
            </a:r>
            <a:r>
              <a:rPr lang="zh-TW" altLang="en-US" sz="1000" smtClean="0">
                <a:latin typeface="Arial" panose="020B0604020202020204" pitchFamily="34" charset="0"/>
              </a:rPr>
              <a:t>’</a:t>
            </a:r>
            <a:r>
              <a:rPr lang="en-US" altLang="zh-TW" sz="1000" smtClean="0">
                <a:latin typeface="Arial" panose="020B0604020202020204" pitchFamily="34" charset="0"/>
              </a:rPr>
              <a:t> grammar and vocabulary knowledge as well as note-taking and writing skills.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54F570E5-B74B-4ECC-AA55-4D21DAE427BB}" type="slidenum">
              <a:rPr lang="en-US" altLang="zh-TW"/>
              <a:pPr/>
              <a:t>‹#›</a:t>
            </a:fld>
            <a:endParaRPr lang="en-US" altLang="zh-TW"/>
          </a:p>
        </p:txBody>
      </p:sp>
    </p:spTree>
    <p:extLst>
      <p:ext uri="{BB962C8B-B14F-4D97-AF65-F5344CB8AC3E}">
        <p14:creationId xmlns:p14="http://schemas.microsoft.com/office/powerpoint/2010/main" val="251023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F4D084D5-FEED-4B77-A167-EA68425C579A}" type="slidenum">
              <a:rPr lang="en-US" altLang="zh-TW"/>
              <a:pPr/>
              <a:t>‹#›</a:t>
            </a:fld>
            <a:endParaRPr lang="en-US" altLang="zh-TW"/>
          </a:p>
        </p:txBody>
      </p:sp>
    </p:spTree>
    <p:extLst>
      <p:ext uri="{BB962C8B-B14F-4D97-AF65-F5344CB8AC3E}">
        <p14:creationId xmlns:p14="http://schemas.microsoft.com/office/powerpoint/2010/main" val="204339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5B805357-CC66-4B9E-A968-9B6DFD0AF7DB}" type="slidenum">
              <a:rPr lang="en-US" altLang="zh-TW"/>
              <a:pPr/>
              <a:t>‹#›</a:t>
            </a:fld>
            <a:endParaRPr lang="en-US" altLang="zh-TW"/>
          </a:p>
        </p:txBody>
      </p:sp>
    </p:spTree>
    <p:extLst>
      <p:ext uri="{BB962C8B-B14F-4D97-AF65-F5344CB8AC3E}">
        <p14:creationId xmlns:p14="http://schemas.microsoft.com/office/powerpoint/2010/main" val="359721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BDDC7A22-7889-4E38-B43F-44350A49F891}" type="slidenum">
              <a:rPr lang="en-US" altLang="zh-TW"/>
              <a:pPr/>
              <a:t>‹#›</a:t>
            </a:fld>
            <a:endParaRPr lang="en-US" altLang="zh-TW"/>
          </a:p>
        </p:txBody>
      </p:sp>
    </p:spTree>
    <p:extLst>
      <p:ext uri="{BB962C8B-B14F-4D97-AF65-F5344CB8AC3E}">
        <p14:creationId xmlns:p14="http://schemas.microsoft.com/office/powerpoint/2010/main" val="2961962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73431073-03E1-4ECB-8656-AC6489B85DDA}" type="slidenum">
              <a:rPr lang="en-US" altLang="zh-TW"/>
              <a:pPr/>
              <a:t>‹#›</a:t>
            </a:fld>
            <a:endParaRPr lang="en-US" altLang="zh-TW"/>
          </a:p>
        </p:txBody>
      </p:sp>
    </p:spTree>
    <p:extLst>
      <p:ext uri="{BB962C8B-B14F-4D97-AF65-F5344CB8AC3E}">
        <p14:creationId xmlns:p14="http://schemas.microsoft.com/office/powerpoint/2010/main" val="2142313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66FD500A-76F8-4543-ADFD-4CA4F7223246}" type="slidenum">
              <a:rPr lang="en-US" altLang="zh-TW"/>
              <a:pPr/>
              <a:t>‹#›</a:t>
            </a:fld>
            <a:endParaRPr lang="en-US" altLang="zh-TW"/>
          </a:p>
        </p:txBody>
      </p:sp>
    </p:spTree>
    <p:extLst>
      <p:ext uri="{BB962C8B-B14F-4D97-AF65-F5344CB8AC3E}">
        <p14:creationId xmlns:p14="http://schemas.microsoft.com/office/powerpoint/2010/main" val="1497387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fld id="{435C6407-15BD-4E22-8E29-C60BA0774683}" type="slidenum">
              <a:rPr lang="en-US" altLang="zh-TW"/>
              <a:pPr/>
              <a:t>‹#›</a:t>
            </a:fld>
            <a:endParaRPr lang="en-US" altLang="zh-TW"/>
          </a:p>
        </p:txBody>
      </p:sp>
    </p:spTree>
    <p:extLst>
      <p:ext uri="{BB962C8B-B14F-4D97-AF65-F5344CB8AC3E}">
        <p14:creationId xmlns:p14="http://schemas.microsoft.com/office/powerpoint/2010/main" val="100674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fld id="{AA0C165C-3B52-40A4-BF9B-6FC3DFBF7810}" type="slidenum">
              <a:rPr lang="en-US" altLang="zh-TW"/>
              <a:pPr/>
              <a:t>‹#›</a:t>
            </a:fld>
            <a:endParaRPr lang="en-US" altLang="zh-TW"/>
          </a:p>
        </p:txBody>
      </p:sp>
    </p:spTree>
    <p:extLst>
      <p:ext uri="{BB962C8B-B14F-4D97-AF65-F5344CB8AC3E}">
        <p14:creationId xmlns:p14="http://schemas.microsoft.com/office/powerpoint/2010/main" val="109691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fld id="{EDD6BFC6-6EAF-4999-BA8E-F7139B72F289}" type="slidenum">
              <a:rPr lang="en-US" altLang="zh-TW"/>
              <a:pPr/>
              <a:t>‹#›</a:t>
            </a:fld>
            <a:endParaRPr lang="en-US" altLang="zh-TW"/>
          </a:p>
        </p:txBody>
      </p:sp>
    </p:spTree>
    <p:extLst>
      <p:ext uri="{BB962C8B-B14F-4D97-AF65-F5344CB8AC3E}">
        <p14:creationId xmlns:p14="http://schemas.microsoft.com/office/powerpoint/2010/main" val="3679151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86D10175-90F1-4FB6-971F-4DF69693190F}" type="slidenum">
              <a:rPr lang="en-US" altLang="zh-TW"/>
              <a:pPr/>
              <a:t>‹#›</a:t>
            </a:fld>
            <a:endParaRPr lang="en-US" altLang="zh-TW"/>
          </a:p>
        </p:txBody>
      </p:sp>
    </p:spTree>
    <p:extLst>
      <p:ext uri="{BB962C8B-B14F-4D97-AF65-F5344CB8AC3E}">
        <p14:creationId xmlns:p14="http://schemas.microsoft.com/office/powerpoint/2010/main" val="401221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583516F6-3024-405D-88C3-4E665A68E3CF}" type="slidenum">
              <a:rPr lang="en-US" altLang="zh-TW"/>
              <a:pPr/>
              <a:t>‹#›</a:t>
            </a:fld>
            <a:endParaRPr lang="en-US" altLang="zh-TW"/>
          </a:p>
        </p:txBody>
      </p:sp>
    </p:spTree>
    <p:extLst>
      <p:ext uri="{BB962C8B-B14F-4D97-AF65-F5344CB8AC3E}">
        <p14:creationId xmlns:p14="http://schemas.microsoft.com/office/powerpoint/2010/main" val="187833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altLang="zh-TW"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endParaRPr lang="en-US" altLang="zh-TW" smtClean="0"/>
          </a:p>
          <a:p>
            <a:pPr lvl="1"/>
            <a:r>
              <a:rPr lang="zh-TW" altLang="en-US" smtClean="0"/>
              <a:t>第二層</a:t>
            </a:r>
            <a:endParaRPr lang="en-US" altLang="zh-TW" smtClean="0"/>
          </a:p>
          <a:p>
            <a:pPr lvl="2"/>
            <a:r>
              <a:rPr lang="zh-TW" altLang="en-US" smtClean="0"/>
              <a:t>第三層</a:t>
            </a:r>
            <a:endParaRPr lang="en-US" altLang="zh-TW" smtClean="0"/>
          </a:p>
          <a:p>
            <a:pPr lvl="3"/>
            <a:r>
              <a:rPr lang="zh-TW" altLang="en-US" smtClean="0"/>
              <a:t>第四層</a:t>
            </a:r>
            <a:endParaRPr lang="en-US" altLang="zh-TW" smtClean="0"/>
          </a:p>
          <a:p>
            <a:pPr lvl="4"/>
            <a:r>
              <a:rPr lang="zh-TW" altLang="en-US" smtClean="0"/>
              <a:t>第五層</a:t>
            </a:r>
            <a:endParaRPr lang="en-US" altLang="zh-TW"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smtClean="0">
                <a:latin typeface="Arial" charset="0"/>
                <a:ea typeface="新細明體" charset="0"/>
              </a:defRPr>
            </a:lvl1pPr>
          </a:lstStyle>
          <a:p>
            <a:pPr>
              <a:defRPr/>
            </a:pPr>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smtClean="0">
                <a:latin typeface="Arial" charset="0"/>
                <a:ea typeface="新細明體" charset="0"/>
              </a:defRPr>
            </a:lvl1pPr>
          </a:lstStyle>
          <a:p>
            <a:pPr>
              <a:defRPr/>
            </a:pPr>
            <a:endParaRPr lang="en-US" altLang="zh-TW"/>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fld id="{DC32EC7A-B0C1-4F45-BCD5-08C5B2CE495D}"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PMingLiU" panose="02020500000000000000" pitchFamily="18" charset="-120"/>
          <a:cs typeface="+mj-cs"/>
        </a:defRPr>
      </a:lvl1pPr>
      <a:lvl2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cs typeface="新細明體" charset="0"/>
        </a:defRPr>
      </a:lvl2pPr>
      <a:lvl3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cs typeface="新細明體" charset="0"/>
        </a:defRPr>
      </a:lvl3pPr>
      <a:lvl4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cs typeface="新細明體" charset="0"/>
        </a:defRPr>
      </a:lvl4pPr>
      <a:lvl5pPr algn="ctr" rtl="0" eaLnBrk="0" fontAlgn="base" hangingPunct="0">
        <a:spcBef>
          <a:spcPct val="0"/>
        </a:spcBef>
        <a:spcAft>
          <a:spcPct val="0"/>
        </a:spcAft>
        <a:defRPr kumimoji="1" sz="4400">
          <a:solidFill>
            <a:schemeClr val="tx2"/>
          </a:solidFill>
          <a:latin typeface="Arial" charset="0"/>
          <a:ea typeface="PMingLiU" panose="02020500000000000000" pitchFamily="18" charset="-120"/>
          <a:cs typeface="新細明體" charset="0"/>
        </a:defRPr>
      </a:lvl5pPr>
      <a:lvl6pPr marL="457200" algn="ctr" rtl="0" fontAlgn="base">
        <a:spcBef>
          <a:spcPct val="0"/>
        </a:spcBef>
        <a:spcAft>
          <a:spcPct val="0"/>
        </a:spcAft>
        <a:defRPr kumimoji="1" sz="4400">
          <a:solidFill>
            <a:schemeClr val="tx2"/>
          </a:solidFill>
          <a:latin typeface="Arial" charset="0"/>
          <a:ea typeface="新細明體" charset="0"/>
          <a:cs typeface="新細明體" charset="0"/>
        </a:defRPr>
      </a:lvl6pPr>
      <a:lvl7pPr marL="914400" algn="ctr" rtl="0" fontAlgn="base">
        <a:spcBef>
          <a:spcPct val="0"/>
        </a:spcBef>
        <a:spcAft>
          <a:spcPct val="0"/>
        </a:spcAft>
        <a:defRPr kumimoji="1" sz="4400">
          <a:solidFill>
            <a:schemeClr val="tx2"/>
          </a:solidFill>
          <a:latin typeface="Arial" charset="0"/>
          <a:ea typeface="新細明體" charset="0"/>
          <a:cs typeface="新細明體" charset="0"/>
        </a:defRPr>
      </a:lvl7pPr>
      <a:lvl8pPr marL="1371600" algn="ctr" rtl="0" fontAlgn="base">
        <a:spcBef>
          <a:spcPct val="0"/>
        </a:spcBef>
        <a:spcAft>
          <a:spcPct val="0"/>
        </a:spcAft>
        <a:defRPr kumimoji="1" sz="4400">
          <a:solidFill>
            <a:schemeClr val="tx2"/>
          </a:solidFill>
          <a:latin typeface="Arial" charset="0"/>
          <a:ea typeface="新細明體" charset="0"/>
          <a:cs typeface="新細明體" charset="0"/>
        </a:defRPr>
      </a:lvl8pPr>
      <a:lvl9pPr marL="1828800" algn="ctr" rtl="0" fontAlgn="base">
        <a:spcBef>
          <a:spcPct val="0"/>
        </a:spcBef>
        <a:spcAft>
          <a:spcPct val="0"/>
        </a:spcAft>
        <a:defRPr kumimoji="1" sz="4400">
          <a:solidFill>
            <a:schemeClr val="tx2"/>
          </a:solidFill>
          <a:latin typeface="Arial" charset="0"/>
          <a:ea typeface="新細明體" charset="0"/>
          <a:cs typeface="新細明體"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PMingLiU" panose="02020500000000000000" pitchFamily="18" charset="-120"/>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PMingLiU" panose="02020500000000000000" pitchFamily="18" charset="-120"/>
          <a:cs typeface="+mn-cs"/>
        </a:defRPr>
      </a:lvl2pPr>
      <a:lvl3pPr marL="1143000" indent="-228600" algn="l" rtl="0" eaLnBrk="0" fontAlgn="base" hangingPunct="0">
        <a:spcBef>
          <a:spcPct val="20000"/>
        </a:spcBef>
        <a:spcAft>
          <a:spcPct val="0"/>
        </a:spcAft>
        <a:buChar char="•"/>
        <a:defRPr kumimoji="1" sz="2400">
          <a:solidFill>
            <a:schemeClr val="tx1"/>
          </a:solidFill>
          <a:latin typeface="+mn-lt"/>
          <a:ea typeface="PMingLiU" panose="02020500000000000000" pitchFamily="18" charset="-120"/>
          <a:cs typeface="+mn-cs"/>
        </a:defRPr>
      </a:lvl3pPr>
      <a:lvl4pPr marL="1600200" indent="-228600" algn="l" rtl="0" eaLnBrk="0" fontAlgn="base" hangingPunct="0">
        <a:spcBef>
          <a:spcPct val="20000"/>
        </a:spcBef>
        <a:spcAft>
          <a:spcPct val="0"/>
        </a:spcAft>
        <a:buChar char="–"/>
        <a:defRPr kumimoji="1" sz="2000">
          <a:solidFill>
            <a:schemeClr val="tx1"/>
          </a:solidFill>
          <a:latin typeface="+mn-lt"/>
          <a:ea typeface="PMingLiU" panose="02020500000000000000" pitchFamily="18" charset="-120"/>
          <a:cs typeface="+mn-cs"/>
        </a:defRPr>
      </a:lvl4pPr>
      <a:lvl5pPr marL="2057400" indent="-228600" algn="l" rtl="0" eaLnBrk="0" fontAlgn="base" hangingPunct="0">
        <a:spcBef>
          <a:spcPct val="20000"/>
        </a:spcBef>
        <a:spcAft>
          <a:spcPct val="0"/>
        </a:spcAft>
        <a:buChar char="»"/>
        <a:defRPr kumimoji="1" sz="2000">
          <a:solidFill>
            <a:schemeClr val="tx1"/>
          </a:solidFill>
          <a:latin typeface="+mn-lt"/>
          <a:ea typeface="PMingLiU" panose="02020500000000000000" pitchFamily="18" charset="-120"/>
          <a:cs typeface="+mn-cs"/>
        </a:defRPr>
      </a:lvl5pPr>
      <a:lvl6pPr marL="2514600" indent="-228600" algn="l" rtl="0" fontAlgn="base">
        <a:spcBef>
          <a:spcPct val="20000"/>
        </a:spcBef>
        <a:spcAft>
          <a:spcPct val="0"/>
        </a:spcAft>
        <a:buChar char="»"/>
        <a:defRPr kumimoji="1" sz="2000">
          <a:solidFill>
            <a:schemeClr val="tx1"/>
          </a:solidFill>
          <a:latin typeface="+mn-lt"/>
          <a:ea typeface="+mn-ea"/>
          <a:cs typeface="+mn-cs"/>
        </a:defRPr>
      </a:lvl6pPr>
      <a:lvl7pPr marL="2971800" indent="-228600" algn="l" rtl="0" fontAlgn="base">
        <a:spcBef>
          <a:spcPct val="20000"/>
        </a:spcBef>
        <a:spcAft>
          <a:spcPct val="0"/>
        </a:spcAft>
        <a:buChar char="»"/>
        <a:defRPr kumimoji="1" sz="2000">
          <a:solidFill>
            <a:schemeClr val="tx1"/>
          </a:solidFill>
          <a:latin typeface="+mn-lt"/>
          <a:ea typeface="+mn-ea"/>
          <a:cs typeface="+mn-cs"/>
        </a:defRPr>
      </a:lvl7pPr>
      <a:lvl8pPr marL="3429000" indent="-228600" algn="l" rtl="0" fontAlgn="base">
        <a:spcBef>
          <a:spcPct val="20000"/>
        </a:spcBef>
        <a:spcAft>
          <a:spcPct val="0"/>
        </a:spcAft>
        <a:buChar char="»"/>
        <a:defRPr kumimoji="1" sz="2000">
          <a:solidFill>
            <a:schemeClr val="tx1"/>
          </a:solidFill>
          <a:latin typeface="+mn-lt"/>
          <a:ea typeface="+mn-ea"/>
          <a:cs typeface="+mn-cs"/>
        </a:defRPr>
      </a:lvl8pPr>
      <a:lvl9pPr marL="3886200" indent="-228600" algn="l" rtl="0" fontAlgn="base">
        <a:spcBef>
          <a:spcPct val="20000"/>
        </a:spcBef>
        <a:spcAft>
          <a:spcPct val="0"/>
        </a:spcAft>
        <a:buChar char="»"/>
        <a:defRPr kumimoji="1"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37" name="AutoShape 53"/>
          <p:cNvSpPr>
            <a:spLocks noChangeArrowheads="1"/>
          </p:cNvSpPr>
          <p:nvPr/>
        </p:nvSpPr>
        <p:spPr bwMode="auto">
          <a:xfrm rot="1877583">
            <a:off x="1263650" y="3049588"/>
            <a:ext cx="433388" cy="2520950"/>
          </a:xfrm>
          <a:prstGeom prst="downArrow">
            <a:avLst>
              <a:gd name="adj1" fmla="val 50000"/>
              <a:gd name="adj2" fmla="val 145421"/>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36" name="AutoShape 52"/>
          <p:cNvSpPr>
            <a:spLocks noChangeArrowheads="1"/>
          </p:cNvSpPr>
          <p:nvPr/>
        </p:nvSpPr>
        <p:spPr bwMode="auto">
          <a:xfrm>
            <a:off x="2411413" y="2276475"/>
            <a:ext cx="431800" cy="360363"/>
          </a:xfrm>
          <a:prstGeom prst="downArrow">
            <a:avLst>
              <a:gd name="adj1" fmla="val 50000"/>
              <a:gd name="adj2" fmla="val 25000"/>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38" name="AutoShape 54"/>
          <p:cNvSpPr>
            <a:spLocks noChangeArrowheads="1"/>
          </p:cNvSpPr>
          <p:nvPr/>
        </p:nvSpPr>
        <p:spPr bwMode="auto">
          <a:xfrm>
            <a:off x="539750" y="2205038"/>
            <a:ext cx="431800" cy="504825"/>
          </a:xfrm>
          <a:prstGeom prst="downArrow">
            <a:avLst>
              <a:gd name="adj1" fmla="val 50000"/>
              <a:gd name="adj2" fmla="val 29228"/>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26" name="AutoShape 42"/>
          <p:cNvSpPr>
            <a:spLocks noChangeArrowheads="1"/>
          </p:cNvSpPr>
          <p:nvPr/>
        </p:nvSpPr>
        <p:spPr bwMode="auto">
          <a:xfrm>
            <a:off x="5716588" y="4714875"/>
            <a:ext cx="287337" cy="720725"/>
          </a:xfrm>
          <a:prstGeom prst="downArrow">
            <a:avLst>
              <a:gd name="adj1" fmla="val 50000"/>
              <a:gd name="adj2" fmla="val 62707"/>
            </a:avLst>
          </a:prstGeom>
          <a:solidFill>
            <a:srgbClr val="969696"/>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31" name="AutoShape 47"/>
          <p:cNvSpPr>
            <a:spLocks noChangeArrowheads="1"/>
          </p:cNvSpPr>
          <p:nvPr/>
        </p:nvSpPr>
        <p:spPr bwMode="auto">
          <a:xfrm>
            <a:off x="4572000" y="4652963"/>
            <a:ext cx="292100" cy="792162"/>
          </a:xfrm>
          <a:prstGeom prst="downArrow">
            <a:avLst>
              <a:gd name="adj1" fmla="val 50000"/>
              <a:gd name="adj2" fmla="val 67799"/>
            </a:avLst>
          </a:prstGeom>
          <a:solidFill>
            <a:srgbClr val="969696"/>
          </a:solidFill>
          <a:ln w="9525">
            <a:solidFill>
              <a:srgbClr val="C0C0C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786" name="Rectangle 2"/>
          <p:cNvSpPr>
            <a:spLocks noGrp="1" noChangeArrowheads="1"/>
          </p:cNvSpPr>
          <p:nvPr>
            <p:ph type="ctrTitle"/>
          </p:nvPr>
        </p:nvSpPr>
        <p:spPr>
          <a:xfrm>
            <a:off x="0" y="260350"/>
            <a:ext cx="9144000" cy="865188"/>
          </a:xfrm>
        </p:spPr>
        <p:txBody>
          <a:bodyPr/>
          <a:lstStyle/>
          <a:p>
            <a:pPr eaLnBrk="1" hangingPunct="1">
              <a:defRPr/>
            </a:pPr>
            <a:r>
              <a:rPr lang="en-US" altLang="zh-TW" sz="3600" smtClean="0">
                <a:ea typeface="+mj-ea"/>
              </a:rPr>
              <a:t>An Overview of Different Kinds of Dictation</a:t>
            </a:r>
          </a:p>
        </p:txBody>
      </p:sp>
      <p:sp>
        <p:nvSpPr>
          <p:cNvPr id="118796" name="AutoShape 12"/>
          <p:cNvSpPr>
            <a:spLocks noChangeArrowheads="1"/>
          </p:cNvSpPr>
          <p:nvPr/>
        </p:nvSpPr>
        <p:spPr bwMode="auto">
          <a:xfrm>
            <a:off x="5435600" y="2276475"/>
            <a:ext cx="431800" cy="431800"/>
          </a:xfrm>
          <a:prstGeom prst="downArrow">
            <a:avLst>
              <a:gd name="adj1" fmla="val 50000"/>
              <a:gd name="adj2" fmla="val 25000"/>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797" name="AutoShape 13"/>
          <p:cNvSpPr>
            <a:spLocks noChangeArrowheads="1"/>
          </p:cNvSpPr>
          <p:nvPr/>
        </p:nvSpPr>
        <p:spPr bwMode="auto">
          <a:xfrm>
            <a:off x="6227763" y="3284538"/>
            <a:ext cx="431800" cy="576262"/>
          </a:xfrm>
          <a:prstGeom prst="downArrow">
            <a:avLst>
              <a:gd name="adj1" fmla="val 50000"/>
              <a:gd name="adj2" fmla="val 33364"/>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grpSp>
        <p:nvGrpSpPr>
          <p:cNvPr id="3081" name="Group 33"/>
          <p:cNvGrpSpPr>
            <a:grpSpLocks/>
          </p:cNvGrpSpPr>
          <p:nvPr/>
        </p:nvGrpSpPr>
        <p:grpSpPr bwMode="auto">
          <a:xfrm>
            <a:off x="250825" y="1125538"/>
            <a:ext cx="7129463" cy="1152525"/>
            <a:chOff x="567" y="1026"/>
            <a:chExt cx="3311" cy="726"/>
          </a:xfrm>
        </p:grpSpPr>
        <p:sp>
          <p:nvSpPr>
            <p:cNvPr id="118788" name="Text Box 4"/>
            <p:cNvSpPr txBox="1">
              <a:spLocks noChangeArrowheads="1"/>
            </p:cNvSpPr>
            <p:nvPr/>
          </p:nvSpPr>
          <p:spPr bwMode="auto">
            <a:xfrm>
              <a:off x="567" y="1026"/>
              <a:ext cx="3311" cy="726"/>
            </a:xfrm>
            <a:prstGeom prst="rect">
              <a:avLst/>
            </a:prstGeom>
            <a:gradFill rotWithShape="1">
              <a:gsLst>
                <a:gs pos="0">
                  <a:srgbClr val="FFEBFA"/>
                </a:gs>
                <a:gs pos="30000">
                  <a:srgbClr val="C4D6EB"/>
                </a:gs>
                <a:gs pos="60001">
                  <a:srgbClr val="85C2FF"/>
                </a:gs>
                <a:gs pos="100000">
                  <a:srgbClr val="5E9EFF"/>
                </a:gs>
              </a:gsLst>
              <a:lin ang="5400000" scaled="1"/>
            </a:gradFill>
            <a:ln w="9525">
              <a:solidFill>
                <a:srgbClr val="3366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a:p>
              <a:pPr>
                <a:spcBef>
                  <a:spcPct val="50000"/>
                </a:spcBef>
                <a:defRPr/>
              </a:pPr>
              <a:endParaRPr lang="en-US" altLang="zh-TW" sz="2000" b="1">
                <a:latin typeface="Arial" charset="0"/>
                <a:ea typeface="新細明體" charset="0"/>
              </a:endParaRPr>
            </a:p>
          </p:txBody>
        </p:sp>
        <p:sp>
          <p:nvSpPr>
            <p:cNvPr id="118801" name="Text Box 17"/>
            <p:cNvSpPr txBox="1">
              <a:spLocks noChangeArrowheads="1"/>
            </p:cNvSpPr>
            <p:nvPr/>
          </p:nvSpPr>
          <p:spPr bwMode="auto">
            <a:xfrm>
              <a:off x="692" y="1174"/>
              <a:ext cx="3132" cy="4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defRPr/>
              </a:pPr>
              <a:r>
                <a:rPr lang="en-US" altLang="zh-TW" sz="2000" b="1">
                  <a:latin typeface="Arial" charset="0"/>
                  <a:ea typeface="新細明體" charset="0"/>
                </a:rPr>
                <a:t>listening to the words / passages </a:t>
              </a:r>
            </a:p>
            <a:p>
              <a:pPr algn="ctr">
                <a:defRPr/>
              </a:pPr>
              <a:r>
                <a:rPr lang="en-US" altLang="zh-TW" sz="2000" b="1">
                  <a:latin typeface="Arial" charset="0"/>
                  <a:ea typeface="新細明體" charset="0"/>
                </a:rPr>
                <a:t>read out by the teacher</a:t>
              </a:r>
            </a:p>
          </p:txBody>
        </p:sp>
      </p:grpSp>
      <p:sp>
        <p:nvSpPr>
          <p:cNvPr id="118805" name="AutoShape 21"/>
          <p:cNvSpPr>
            <a:spLocks noChangeArrowheads="1"/>
          </p:cNvSpPr>
          <p:nvPr/>
        </p:nvSpPr>
        <p:spPr bwMode="auto">
          <a:xfrm>
            <a:off x="3924300" y="5445125"/>
            <a:ext cx="2376488" cy="935038"/>
          </a:xfrm>
          <a:prstGeom prst="roundRect">
            <a:avLst>
              <a:gd name="adj" fmla="val 16667"/>
            </a:avLst>
          </a:prstGeom>
          <a:solidFill>
            <a:srgbClr val="FFFF8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b="1">
                <a:solidFill>
                  <a:srgbClr val="990033"/>
                </a:solidFill>
                <a:latin typeface="Arial" charset="0"/>
                <a:ea typeface="新細明體" charset="0"/>
              </a:rPr>
              <a:t>Dicto-comp /</a:t>
            </a:r>
          </a:p>
          <a:p>
            <a:pPr algn="ctr">
              <a:defRPr/>
            </a:pPr>
            <a:r>
              <a:rPr lang="en-US" altLang="zh-TW" b="1">
                <a:solidFill>
                  <a:srgbClr val="990033"/>
                </a:solidFill>
                <a:latin typeface="Arial" charset="0"/>
                <a:ea typeface="新細明體" charset="0"/>
              </a:rPr>
              <a:t>Dictogloss</a:t>
            </a:r>
          </a:p>
          <a:p>
            <a:pPr algn="ctr">
              <a:defRPr/>
            </a:pPr>
            <a:r>
              <a:rPr lang="en-US" altLang="zh-TW" b="1">
                <a:solidFill>
                  <a:srgbClr val="990033"/>
                </a:solidFill>
                <a:latin typeface="Arial" charset="0"/>
                <a:ea typeface="新細明體" charset="0"/>
              </a:rPr>
              <a:t>Keywords Dictation</a:t>
            </a:r>
          </a:p>
        </p:txBody>
      </p:sp>
      <p:sp>
        <p:nvSpPr>
          <p:cNvPr id="118811" name="AutoShape 27"/>
          <p:cNvSpPr>
            <a:spLocks noChangeArrowheads="1"/>
          </p:cNvSpPr>
          <p:nvPr/>
        </p:nvSpPr>
        <p:spPr bwMode="auto">
          <a:xfrm>
            <a:off x="34925" y="5445125"/>
            <a:ext cx="1368425" cy="6477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b="1">
                <a:solidFill>
                  <a:srgbClr val="990033"/>
                </a:solidFill>
                <a:latin typeface="Arial" charset="0"/>
                <a:ea typeface="新細明體" charset="0"/>
              </a:rPr>
              <a:t>Phonics </a:t>
            </a:r>
          </a:p>
          <a:p>
            <a:pPr algn="ctr">
              <a:defRPr/>
            </a:pPr>
            <a:r>
              <a:rPr lang="en-US" altLang="zh-TW" b="1">
                <a:solidFill>
                  <a:srgbClr val="990033"/>
                </a:solidFill>
                <a:latin typeface="Arial" charset="0"/>
                <a:ea typeface="新細明體" charset="0"/>
              </a:rPr>
              <a:t>Dictation</a:t>
            </a:r>
          </a:p>
        </p:txBody>
      </p:sp>
      <p:sp>
        <p:nvSpPr>
          <p:cNvPr id="118813" name="AutoShape 29"/>
          <p:cNvSpPr>
            <a:spLocks noChangeArrowheads="1"/>
          </p:cNvSpPr>
          <p:nvPr/>
        </p:nvSpPr>
        <p:spPr bwMode="auto">
          <a:xfrm>
            <a:off x="71438" y="2708275"/>
            <a:ext cx="1476375" cy="10795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a:latin typeface="Arial" charset="0"/>
                <a:ea typeface="新細明體" charset="0"/>
              </a:rPr>
              <a:t>spelling the</a:t>
            </a:r>
          </a:p>
          <a:p>
            <a:pPr algn="ctr">
              <a:defRPr/>
            </a:pPr>
            <a:r>
              <a:rPr lang="en-US" altLang="zh-TW">
                <a:latin typeface="Arial" charset="0"/>
                <a:ea typeface="新細明體" charset="0"/>
              </a:rPr>
              <a:t>words in </a:t>
            </a:r>
          </a:p>
          <a:p>
            <a:pPr algn="ctr">
              <a:defRPr/>
            </a:pPr>
            <a:r>
              <a:rPr lang="en-US" altLang="zh-TW">
                <a:latin typeface="Arial" charset="0"/>
                <a:ea typeface="新細明體" charset="0"/>
              </a:rPr>
              <a:t>controlled </a:t>
            </a:r>
          </a:p>
          <a:p>
            <a:pPr algn="ctr">
              <a:defRPr/>
            </a:pPr>
            <a:r>
              <a:rPr lang="en-US" altLang="zh-TW">
                <a:latin typeface="Arial" charset="0"/>
                <a:ea typeface="新細明體" charset="0"/>
              </a:rPr>
              <a:t>dictation</a:t>
            </a:r>
          </a:p>
        </p:txBody>
      </p:sp>
      <p:grpSp>
        <p:nvGrpSpPr>
          <p:cNvPr id="3085" name="Group 57"/>
          <p:cNvGrpSpPr>
            <a:grpSpLocks/>
          </p:cNvGrpSpPr>
          <p:nvPr/>
        </p:nvGrpSpPr>
        <p:grpSpPr bwMode="auto">
          <a:xfrm>
            <a:off x="7451725" y="1557338"/>
            <a:ext cx="1620838" cy="844550"/>
            <a:chOff x="4739" y="981"/>
            <a:chExt cx="1021" cy="532"/>
          </a:xfrm>
        </p:grpSpPr>
        <p:sp>
          <p:nvSpPr>
            <p:cNvPr id="118787" name="Rectangle 3"/>
            <p:cNvSpPr>
              <a:spLocks noChangeArrowheads="1"/>
            </p:cNvSpPr>
            <p:nvPr/>
          </p:nvSpPr>
          <p:spPr bwMode="auto">
            <a:xfrm>
              <a:off x="4739" y="981"/>
              <a:ext cx="1021" cy="532"/>
            </a:xfrm>
            <a:prstGeom prst="rect">
              <a:avLst/>
            </a:prstGeom>
            <a:gradFill rotWithShape="1">
              <a:gsLst>
                <a:gs pos="0">
                  <a:srgbClr val="96AB94">
                    <a:alpha val="20000"/>
                  </a:srgbClr>
                </a:gs>
                <a:gs pos="17000">
                  <a:srgbClr val="D4DEFF">
                    <a:alpha val="33600"/>
                  </a:srgbClr>
                </a:gs>
                <a:gs pos="47000">
                  <a:srgbClr val="D4DEFF">
                    <a:alpha val="57600"/>
                  </a:srgbClr>
                </a:gs>
                <a:gs pos="100000">
                  <a:srgbClr val="8488C4"/>
                </a:gs>
              </a:gsLst>
              <a:lin ang="5400000" scaled="1"/>
            </a:gradFill>
            <a:ln w="9525">
              <a:solidFill>
                <a:srgbClr val="9933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609600" indent="-609600">
                <a:lnSpc>
                  <a:spcPct val="90000"/>
                </a:lnSpc>
                <a:spcBef>
                  <a:spcPct val="20000"/>
                </a:spcBef>
                <a:defRPr/>
              </a:pPr>
              <a:endParaRPr lang="en-US" sz="2400">
                <a:latin typeface="Arial" charset="0"/>
                <a:ea typeface="新細明體" charset="0"/>
              </a:endParaRPr>
            </a:p>
          </p:txBody>
        </p:sp>
        <p:sp>
          <p:nvSpPr>
            <p:cNvPr id="118814" name="Text Box 30"/>
            <p:cNvSpPr txBox="1">
              <a:spLocks noChangeArrowheads="1"/>
            </p:cNvSpPr>
            <p:nvPr/>
          </p:nvSpPr>
          <p:spPr bwMode="auto">
            <a:xfrm>
              <a:off x="4740" y="1017"/>
              <a:ext cx="1020" cy="4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defRPr/>
              </a:pPr>
              <a:r>
                <a:rPr lang="en-US" altLang="zh-TW" sz="2000" b="1">
                  <a:latin typeface="Arial" charset="0"/>
                  <a:ea typeface="新細明體" charset="0"/>
                </a:rPr>
                <a:t>self-learning</a:t>
              </a:r>
              <a:endParaRPr lang="en-US" altLang="zh-TW">
                <a:latin typeface="Arial" charset="0"/>
                <a:ea typeface="新細明體" charset="0"/>
              </a:endParaRPr>
            </a:p>
          </p:txBody>
        </p:sp>
      </p:grpSp>
      <p:sp>
        <p:nvSpPr>
          <p:cNvPr id="118816" name="AutoShape 32"/>
          <p:cNvSpPr>
            <a:spLocks noChangeArrowheads="1"/>
          </p:cNvSpPr>
          <p:nvPr/>
        </p:nvSpPr>
        <p:spPr bwMode="auto">
          <a:xfrm>
            <a:off x="8027988" y="2420938"/>
            <a:ext cx="431800" cy="431800"/>
          </a:xfrm>
          <a:prstGeom prst="downArrow">
            <a:avLst>
              <a:gd name="adj1" fmla="val 50000"/>
              <a:gd name="adj2" fmla="val 25000"/>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18" name="AutoShape 34"/>
          <p:cNvSpPr>
            <a:spLocks noChangeArrowheads="1"/>
          </p:cNvSpPr>
          <p:nvPr/>
        </p:nvSpPr>
        <p:spPr bwMode="auto">
          <a:xfrm>
            <a:off x="7524750" y="2852738"/>
            <a:ext cx="1439863" cy="8636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a:latin typeface="Arial" charset="0"/>
                <a:ea typeface="新細明體" charset="0"/>
              </a:rPr>
              <a:t>enhancing</a:t>
            </a:r>
          </a:p>
          <a:p>
            <a:pPr algn="ctr">
              <a:defRPr/>
            </a:pPr>
            <a:r>
              <a:rPr lang="en-US" altLang="zh-TW">
                <a:latin typeface="Arial" charset="0"/>
                <a:ea typeface="新細明體" charset="0"/>
              </a:rPr>
              <a:t>vocabulary</a:t>
            </a:r>
          </a:p>
          <a:p>
            <a:pPr algn="ctr">
              <a:defRPr/>
            </a:pPr>
            <a:r>
              <a:rPr lang="en-US" altLang="zh-TW">
                <a:latin typeface="Arial" charset="0"/>
                <a:ea typeface="新細明體" charset="0"/>
              </a:rPr>
              <a:t>building skills</a:t>
            </a:r>
          </a:p>
        </p:txBody>
      </p:sp>
      <p:sp>
        <p:nvSpPr>
          <p:cNvPr id="118827" name="AutoShape 43"/>
          <p:cNvSpPr>
            <a:spLocks noChangeArrowheads="1"/>
          </p:cNvSpPr>
          <p:nvPr/>
        </p:nvSpPr>
        <p:spPr bwMode="auto">
          <a:xfrm>
            <a:off x="6443663" y="5445125"/>
            <a:ext cx="2087562" cy="719138"/>
          </a:xfrm>
          <a:prstGeom prst="roundRect">
            <a:avLst>
              <a:gd name="adj" fmla="val 13171"/>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b="1">
                <a:solidFill>
                  <a:srgbClr val="990033"/>
                </a:solidFill>
                <a:latin typeface="Arial" charset="0"/>
                <a:ea typeface="新細明體" charset="0"/>
              </a:rPr>
              <a:t>Music Dictation</a:t>
            </a:r>
          </a:p>
          <a:p>
            <a:pPr algn="ctr">
              <a:defRPr/>
            </a:pPr>
            <a:r>
              <a:rPr lang="en-US" altLang="zh-TW" b="1">
                <a:solidFill>
                  <a:srgbClr val="990033"/>
                </a:solidFill>
                <a:latin typeface="Arial" charset="0"/>
                <a:ea typeface="新細明體" charset="0"/>
              </a:rPr>
              <a:t>Running Dictation</a:t>
            </a:r>
          </a:p>
        </p:txBody>
      </p:sp>
      <p:sp>
        <p:nvSpPr>
          <p:cNvPr id="118829" name="AutoShape 45"/>
          <p:cNvSpPr>
            <a:spLocks noChangeArrowheads="1"/>
          </p:cNvSpPr>
          <p:nvPr/>
        </p:nvSpPr>
        <p:spPr bwMode="auto">
          <a:xfrm>
            <a:off x="3059113" y="4652963"/>
            <a:ext cx="433387" cy="792162"/>
          </a:xfrm>
          <a:prstGeom prst="downArrow">
            <a:avLst>
              <a:gd name="adj1" fmla="val 50000"/>
              <a:gd name="adj2" fmla="val 45696"/>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30" name="AutoShape 46"/>
          <p:cNvSpPr>
            <a:spLocks noChangeArrowheads="1"/>
          </p:cNvSpPr>
          <p:nvPr/>
        </p:nvSpPr>
        <p:spPr bwMode="auto">
          <a:xfrm>
            <a:off x="1476375" y="5445125"/>
            <a:ext cx="2303463" cy="719138"/>
          </a:xfrm>
          <a:prstGeom prst="roundRect">
            <a:avLst>
              <a:gd name="adj" fmla="val 13171"/>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lvl1pPr eaLnBrk="0" hangingPunct="0">
              <a:defRPr kumimoji="1" sz="2400">
                <a:solidFill>
                  <a:schemeClr val="tx1"/>
                </a:solidFill>
                <a:latin typeface="Arial" panose="020B0604020202020204" pitchFamily="34" charset="0"/>
                <a:ea typeface="PMingLiU" panose="02020500000000000000" pitchFamily="18" charset="-120"/>
              </a:defRPr>
            </a:lvl1pPr>
            <a:lvl2pPr marL="742950" indent="-285750" eaLnBrk="0" hangingPunct="0">
              <a:defRPr kumimoji="1" sz="2400">
                <a:solidFill>
                  <a:schemeClr val="tx1"/>
                </a:solidFill>
                <a:latin typeface="Arial" panose="020B0604020202020204" pitchFamily="34" charset="0"/>
                <a:ea typeface="PMingLiU" panose="02020500000000000000" pitchFamily="18" charset="-120"/>
              </a:defRPr>
            </a:lvl2pPr>
            <a:lvl3pPr marL="1143000" indent="-228600" eaLnBrk="0" hangingPunct="0">
              <a:defRPr kumimoji="1" sz="2400">
                <a:solidFill>
                  <a:schemeClr val="tx1"/>
                </a:solidFill>
                <a:latin typeface="Arial" panose="020B0604020202020204" pitchFamily="34" charset="0"/>
                <a:ea typeface="PMingLiU" panose="02020500000000000000" pitchFamily="18" charset="-120"/>
              </a:defRPr>
            </a:lvl3pPr>
            <a:lvl4pPr marL="1600200" indent="-228600" eaLnBrk="0" hangingPunct="0">
              <a:defRPr kumimoji="1" sz="2400">
                <a:solidFill>
                  <a:schemeClr val="tx1"/>
                </a:solidFill>
                <a:latin typeface="Arial" panose="020B0604020202020204" pitchFamily="34" charset="0"/>
                <a:ea typeface="PMingLiU" panose="02020500000000000000" pitchFamily="18" charset="-120"/>
              </a:defRPr>
            </a:lvl4pPr>
            <a:lvl5pPr marL="2057400" indent="-228600" eaLnBrk="0" hangingPunct="0">
              <a:defRPr kumimoji="1" sz="2400">
                <a:solidFill>
                  <a:schemeClr val="tx1"/>
                </a:solidFill>
                <a:latin typeface="Arial" panose="020B0604020202020204" pitchFamily="34" charset="0"/>
                <a:ea typeface="PMingLiU" panose="02020500000000000000" pitchFamily="18" charset="-120"/>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PMingLiU" panose="02020500000000000000" pitchFamily="18" charset="-120"/>
              </a:defRPr>
            </a:lvl9pPr>
          </a:lstStyle>
          <a:p>
            <a:pPr algn="ctr" eaLnBrk="1" hangingPunct="1"/>
            <a:r>
              <a:rPr lang="en-US" altLang="zh-TW" sz="1800" b="1">
                <a:solidFill>
                  <a:srgbClr val="990033"/>
                </a:solidFill>
              </a:rPr>
              <a:t>Picture Dictation</a:t>
            </a:r>
          </a:p>
          <a:p>
            <a:pPr algn="ctr" eaLnBrk="1" hangingPunct="1"/>
            <a:r>
              <a:rPr lang="en-US" altLang="zh-TW" sz="1800" b="1">
                <a:solidFill>
                  <a:srgbClr val="990033"/>
                </a:solidFill>
              </a:rPr>
              <a:t>‘Bad Cold’ Dictation</a:t>
            </a:r>
          </a:p>
        </p:txBody>
      </p:sp>
      <p:sp>
        <p:nvSpPr>
          <p:cNvPr id="118832" name="AutoShape 48"/>
          <p:cNvSpPr>
            <a:spLocks noChangeArrowheads="1"/>
          </p:cNvSpPr>
          <p:nvPr/>
        </p:nvSpPr>
        <p:spPr bwMode="auto">
          <a:xfrm>
            <a:off x="7451725" y="4581525"/>
            <a:ext cx="1620838" cy="6477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b="1">
                <a:solidFill>
                  <a:srgbClr val="990033"/>
                </a:solidFill>
                <a:latin typeface="Arial" charset="0"/>
                <a:ea typeface="新細明體" charset="0"/>
              </a:rPr>
              <a:t>Theme-based </a:t>
            </a:r>
          </a:p>
          <a:p>
            <a:pPr algn="ctr">
              <a:defRPr/>
            </a:pPr>
            <a:r>
              <a:rPr lang="en-US" altLang="zh-TW" b="1">
                <a:solidFill>
                  <a:srgbClr val="990033"/>
                </a:solidFill>
                <a:latin typeface="Arial" charset="0"/>
                <a:ea typeface="新細明體" charset="0"/>
              </a:rPr>
              <a:t>Free Dictation</a:t>
            </a:r>
          </a:p>
        </p:txBody>
      </p:sp>
      <p:sp>
        <p:nvSpPr>
          <p:cNvPr id="118834" name="AutoShape 50"/>
          <p:cNvSpPr>
            <a:spLocks noChangeArrowheads="1"/>
          </p:cNvSpPr>
          <p:nvPr/>
        </p:nvSpPr>
        <p:spPr bwMode="auto">
          <a:xfrm>
            <a:off x="8027988" y="3716338"/>
            <a:ext cx="431800" cy="865187"/>
          </a:xfrm>
          <a:prstGeom prst="downArrow">
            <a:avLst>
              <a:gd name="adj1" fmla="val 50000"/>
              <a:gd name="adj2" fmla="val 50092"/>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35" name="AutoShape 51"/>
          <p:cNvSpPr>
            <a:spLocks noChangeArrowheads="1"/>
          </p:cNvSpPr>
          <p:nvPr/>
        </p:nvSpPr>
        <p:spPr bwMode="auto">
          <a:xfrm>
            <a:off x="1692275" y="2636838"/>
            <a:ext cx="2592388" cy="647700"/>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a:latin typeface="Arial" charset="0"/>
                <a:ea typeface="新細明體" charset="0"/>
              </a:rPr>
              <a:t>focusing on </a:t>
            </a:r>
          </a:p>
          <a:p>
            <a:pPr algn="ctr">
              <a:defRPr/>
            </a:pPr>
            <a:r>
              <a:rPr lang="en-US" altLang="zh-TW">
                <a:latin typeface="Arial" charset="0"/>
                <a:ea typeface="新細明體" charset="0"/>
              </a:rPr>
              <a:t>letter-sound relationships</a:t>
            </a:r>
          </a:p>
        </p:txBody>
      </p:sp>
      <p:sp>
        <p:nvSpPr>
          <p:cNvPr id="118839" name="AutoShape 55"/>
          <p:cNvSpPr>
            <a:spLocks noChangeArrowheads="1"/>
          </p:cNvSpPr>
          <p:nvPr/>
        </p:nvSpPr>
        <p:spPr bwMode="auto">
          <a:xfrm>
            <a:off x="4572000" y="3284538"/>
            <a:ext cx="431800" cy="576262"/>
          </a:xfrm>
          <a:prstGeom prst="downArrow">
            <a:avLst>
              <a:gd name="adj1" fmla="val 50000"/>
              <a:gd name="adj2" fmla="val 33364"/>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40" name="AutoShape 56"/>
          <p:cNvSpPr>
            <a:spLocks noChangeArrowheads="1"/>
          </p:cNvSpPr>
          <p:nvPr/>
        </p:nvSpPr>
        <p:spPr bwMode="auto">
          <a:xfrm>
            <a:off x="6659563" y="4724400"/>
            <a:ext cx="431800" cy="720725"/>
          </a:xfrm>
          <a:prstGeom prst="downArrow">
            <a:avLst>
              <a:gd name="adj1" fmla="val 50000"/>
              <a:gd name="adj2" fmla="val 41728"/>
            </a:avLst>
          </a:prstGeom>
          <a:solidFill>
            <a:srgbClr val="C0C0C0"/>
          </a:solidFill>
          <a:ln w="9525">
            <a:solidFill>
              <a:srgbClr val="969696"/>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defRPr/>
            </a:pPr>
            <a:endParaRPr lang="en-US">
              <a:latin typeface="Arial" charset="0"/>
              <a:ea typeface="新細明體" charset="0"/>
            </a:endParaRPr>
          </a:p>
        </p:txBody>
      </p:sp>
      <p:sp>
        <p:nvSpPr>
          <p:cNvPr id="118802" name="AutoShape 18"/>
          <p:cNvSpPr>
            <a:spLocks noChangeArrowheads="1"/>
          </p:cNvSpPr>
          <p:nvPr/>
        </p:nvSpPr>
        <p:spPr bwMode="auto">
          <a:xfrm>
            <a:off x="4356100" y="2708275"/>
            <a:ext cx="2736850" cy="576263"/>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a:latin typeface="Arial" charset="0"/>
                <a:ea typeface="新細明體" charset="0"/>
              </a:rPr>
              <a:t>listening for key words / </a:t>
            </a:r>
          </a:p>
          <a:p>
            <a:pPr algn="ctr">
              <a:defRPr/>
            </a:pPr>
            <a:r>
              <a:rPr lang="en-US" altLang="zh-TW">
                <a:latin typeface="Arial" charset="0"/>
                <a:ea typeface="新細明體" charset="0"/>
              </a:rPr>
              <a:t>main ideas</a:t>
            </a:r>
          </a:p>
        </p:txBody>
      </p:sp>
      <p:sp>
        <p:nvSpPr>
          <p:cNvPr id="118803" name="AutoShape 19"/>
          <p:cNvSpPr>
            <a:spLocks noChangeArrowheads="1"/>
          </p:cNvSpPr>
          <p:nvPr/>
        </p:nvSpPr>
        <p:spPr bwMode="auto">
          <a:xfrm>
            <a:off x="5435600" y="3860800"/>
            <a:ext cx="1944688" cy="863600"/>
          </a:xfrm>
          <a:prstGeom prst="roundRect">
            <a:avLst>
              <a:gd name="adj" fmla="val 16667"/>
            </a:avLst>
          </a:prstGeom>
          <a:solidFill>
            <a:srgbClr val="FFFF8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a:latin typeface="Arial" charset="0"/>
                <a:ea typeface="新細明體" charset="0"/>
              </a:rPr>
              <a:t>developing </a:t>
            </a:r>
          </a:p>
          <a:p>
            <a:pPr algn="ctr">
              <a:defRPr/>
            </a:pPr>
            <a:r>
              <a:rPr lang="en-US" altLang="zh-TW">
                <a:latin typeface="Arial" charset="0"/>
                <a:ea typeface="新細明體" charset="0"/>
              </a:rPr>
              <a:t>note-taking </a:t>
            </a:r>
          </a:p>
          <a:p>
            <a:pPr algn="ctr">
              <a:defRPr/>
            </a:pPr>
            <a:r>
              <a:rPr lang="en-US" altLang="zh-TW">
                <a:latin typeface="Arial" charset="0"/>
                <a:ea typeface="新細明體" charset="0"/>
              </a:rPr>
              <a:t>&amp; writing skills</a:t>
            </a:r>
          </a:p>
        </p:txBody>
      </p:sp>
      <p:sp>
        <p:nvSpPr>
          <p:cNvPr id="118807" name="AutoShape 23"/>
          <p:cNvSpPr>
            <a:spLocks noChangeArrowheads="1"/>
          </p:cNvSpPr>
          <p:nvPr/>
        </p:nvSpPr>
        <p:spPr bwMode="auto">
          <a:xfrm>
            <a:off x="2700338" y="3860800"/>
            <a:ext cx="2519362" cy="792163"/>
          </a:xfrm>
          <a:prstGeom prst="roundRect">
            <a:avLst>
              <a:gd name="adj" fmla="val 13171"/>
            </a:avLst>
          </a:prstGeom>
          <a:solidFill>
            <a:srgbClr val="FFFF99"/>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altLang="zh-TW">
                <a:latin typeface="Arial" charset="0"/>
                <a:ea typeface="新細明體" charset="0"/>
              </a:rPr>
              <a:t>developing grammar &amp; </a:t>
            </a:r>
          </a:p>
          <a:p>
            <a:pPr algn="ctr">
              <a:defRPr/>
            </a:pPr>
            <a:r>
              <a:rPr lang="en-US" altLang="zh-TW">
                <a:latin typeface="Arial" charset="0"/>
                <a:ea typeface="新細明體" charset="0"/>
              </a:rPr>
              <a:t>vocabulary knowledge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新細明體"/>
      </a:majorFont>
      <a:minorFont>
        <a:latin typeface="Arial"/>
        <a:ea typeface="新細明體"/>
        <a:cs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a:ln>
              <a:noFill/>
            </a:ln>
            <a:solidFill>
              <a:schemeClr val="tx1"/>
            </a:solidFill>
            <a:effectLst/>
            <a:latin typeface="Arial" charset="0"/>
            <a:ea typeface="新細明體" charset="0"/>
            <a:cs typeface="新細明體"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a:ln>
              <a:noFill/>
            </a:ln>
            <a:solidFill>
              <a:schemeClr val="tx1"/>
            </a:solidFill>
            <a:effectLst/>
            <a:latin typeface="Arial" charset="0"/>
            <a:ea typeface="新細明體" charset="0"/>
            <a:cs typeface="新細明體" charset="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6504</TotalTime>
  <Words>355</Words>
  <Application>Microsoft Office PowerPoint</Application>
  <PresentationFormat>On-screen Show (4:3)</PresentationFormat>
  <Paragraphs>43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PMingLiU</vt:lpstr>
      <vt:lpstr>MS PGothic</vt:lpstr>
      <vt:lpstr>預設簡報設計</vt:lpstr>
      <vt:lpstr>An Overview of Different Kinds of Dictation</vt:lpstr>
    </vt:vector>
  </TitlesOfParts>
  <Company>EDUCATION AND MANPOWER BUREAU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dc:title>
  <dc:creator>brendafung</dc:creator>
  <cp:lastModifiedBy>ELE</cp:lastModifiedBy>
  <cp:revision>368</cp:revision>
  <dcterms:created xsi:type="dcterms:W3CDTF">2010-07-08T02:04:02Z</dcterms:created>
  <dcterms:modified xsi:type="dcterms:W3CDTF">2025-08-15T06:12:22Z</dcterms:modified>
</cp:coreProperties>
</file>