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7" r:id="rId28"/>
    <p:sldId id="288" r:id="rId29"/>
    <p:sldId id="285" r:id="rId30"/>
    <p:sldId id="286" r:id="rId31"/>
  </p:sldIdLst>
  <p:sldSz cx="9144000" cy="6858000" type="screen4x3"/>
  <p:notesSz cx="6797675" cy="9926638"/>
  <p:defaultTextStyle>
    <a:defPPr>
      <a:defRPr lang="zh-TW"/>
    </a:defPPr>
    <a:lvl1pPr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1pPr>
    <a:lvl2pPr marL="4572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2pPr>
    <a:lvl3pPr marL="9144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3pPr>
    <a:lvl4pPr marL="13716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4pPr>
    <a:lvl5pPr marL="1828800" algn="l" rtl="0" fontAlgn="base">
      <a:spcBef>
        <a:spcPct val="0"/>
      </a:spcBef>
      <a:spcAft>
        <a:spcPct val="0"/>
      </a:spcAft>
      <a:defRPr kumimoji="1"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PMingLiU"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8000"/>
    <a:srgbClr val="33CC33"/>
    <a:srgbClr val="3333FF"/>
    <a:srgbClr val="3333CC"/>
    <a:srgbClr val="00CCFF"/>
    <a:srgbClr val="F7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56"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92"/>
    </p:cViewPr>
  </p:sorterViewPr>
  <p:notesViewPr>
    <p:cSldViewPr>
      <p:cViewPr>
        <p:scale>
          <a:sx n="100" d="100"/>
          <a:sy n="100" d="100"/>
        </p:scale>
        <p:origin x="-882" y="60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4099" name="Rectangle 3"/>
          <p:cNvSpPr>
            <a:spLocks noGrp="1" noChangeArrowheads="1"/>
          </p:cNvSpPr>
          <p:nvPr>
            <p:ph type="dt"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ea typeface="新細明體" charset="0"/>
                <a:cs typeface="新細明體" charset="0"/>
              </a:defRPr>
            </a:lvl1pPr>
          </a:lstStyle>
          <a:p>
            <a:pPr>
              <a:defRPr/>
            </a:pPr>
            <a:endParaRPr lang="en-US" altLang="zh-TW"/>
          </a:p>
        </p:txBody>
      </p:sp>
      <p:sp>
        <p:nvSpPr>
          <p:cNvPr id="13316" name="Rectangle 4"/>
          <p:cNvSpPr>
            <a:spLocks noGrp="1" noRot="1" noChangeAspect="1" noChangeArrowheads="1" noTextEdit="1"/>
          </p:cNvSpPr>
          <p:nvPr>
            <p:ph type="sldImg" idx="2"/>
          </p:nvPr>
        </p:nvSpPr>
        <p:spPr bwMode="auto">
          <a:xfrm>
            <a:off x="917575" y="742950"/>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450" y="4716463"/>
            <a:ext cx="5438775" cy="446722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endParaRPr lang="en-US" altLang="zh-TW" smtClean="0"/>
          </a:p>
          <a:p>
            <a:pPr lvl="1"/>
            <a:r>
              <a:rPr lang="zh-TW" altLang="en-US" smtClean="0"/>
              <a:t>第二層</a:t>
            </a:r>
            <a:endParaRPr lang="en-US" altLang="zh-TW" smtClean="0"/>
          </a:p>
          <a:p>
            <a:pPr lvl="2"/>
            <a:r>
              <a:rPr lang="zh-TW" altLang="en-US" smtClean="0"/>
              <a:t>第三層</a:t>
            </a:r>
            <a:endParaRPr lang="en-US" altLang="zh-TW" smtClean="0"/>
          </a:p>
          <a:p>
            <a:pPr lvl="3"/>
            <a:r>
              <a:rPr lang="zh-TW" altLang="en-US" smtClean="0"/>
              <a:t>第四層</a:t>
            </a:r>
            <a:endParaRPr lang="en-US" altLang="zh-TW" smtClean="0"/>
          </a:p>
          <a:p>
            <a:pPr lvl="4"/>
            <a:r>
              <a:rPr lang="zh-TW" altLang="en-US" smtClean="0"/>
              <a:t>第五層</a:t>
            </a:r>
            <a:endParaRPr lang="en-US" altLang="zh-TW" smtClean="0"/>
          </a:p>
        </p:txBody>
      </p:sp>
      <p:sp>
        <p:nvSpPr>
          <p:cNvPr id="4102" name="Rectangle 6"/>
          <p:cNvSpPr>
            <a:spLocks noGrp="1" noChangeArrowheads="1"/>
          </p:cNvSpPr>
          <p:nvPr>
            <p:ph type="ftr" sz="quarter" idx="4"/>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ea typeface="新細明體" charset="0"/>
                <a:cs typeface="新細明體" charset="0"/>
              </a:defRPr>
            </a:lvl1pPr>
          </a:lstStyle>
          <a:p>
            <a:pPr>
              <a:defRPr/>
            </a:pPr>
            <a:endParaRPr lang="en-US" altLang="zh-TW"/>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ea typeface="MS PGothic" panose="020B0600070205080204" pitchFamily="34" charset="-128"/>
              </a:defRPr>
            </a:lvl1pPr>
          </a:lstStyle>
          <a:p>
            <a:fld id="{E955276A-9B14-466F-91EC-ED19CDA46A75}"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S PGothic" pitchFamily="34" charset="-128"/>
        <a:cs typeface="PMingLiU" panose="02020500000000000000" pitchFamily="18" charset="-120"/>
      </a:defRPr>
    </a:lvl1pPr>
    <a:lvl2pPr marL="4572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PMingLiU" panose="02020500000000000000" pitchFamily="18" charset="-120"/>
      </a:defRPr>
    </a:lvl2pPr>
    <a:lvl3pPr marL="9144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PMingLiU" panose="02020500000000000000" pitchFamily="18" charset="-120"/>
      </a:defRPr>
    </a:lvl3pPr>
    <a:lvl4pPr marL="13716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PMingLiU" panose="02020500000000000000" pitchFamily="18" charset="-120"/>
      </a:defRPr>
    </a:lvl4pPr>
    <a:lvl5pPr marL="1828800" algn="l" rtl="0" eaLnBrk="0" fontAlgn="base" hangingPunct="0">
      <a:spcBef>
        <a:spcPct val="30000"/>
      </a:spcBef>
      <a:spcAft>
        <a:spcPct val="0"/>
      </a:spcAft>
      <a:defRPr kumimoji="1" sz="1200" kern="1200">
        <a:solidFill>
          <a:schemeClr val="tx1"/>
        </a:solidFill>
        <a:latin typeface="Arial" charset="0"/>
        <a:ea typeface="PMingLiU" panose="02020500000000000000" pitchFamily="18" charset="-120"/>
        <a:cs typeface="PMingLiU" panose="02020500000000000000" pitchFamily="18" charset="-12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83D118C9-4218-4D1E-9010-66740DD0E61B}" type="slidenum">
              <a:rPr lang="en-US" altLang="zh-TW" sz="1200">
                <a:ea typeface="MS PGothic" panose="020B0600070205080204" pitchFamily="34" charset="-128"/>
              </a:rPr>
              <a:pPr eaLnBrk="1" hangingPunct="1"/>
              <a:t>1</a:t>
            </a:fld>
            <a:endParaRPr lang="en-US" altLang="zh-TW" sz="1200">
              <a:ea typeface="MS PGothic" panose="020B0600070205080204" pitchFamily="34" charset="-128"/>
            </a:endParaRPr>
          </a:p>
        </p:txBody>
      </p:sp>
      <p:sp>
        <p:nvSpPr>
          <p:cNvPr id="1536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4D3C439-5FD3-48B6-B5B3-BAD3EF3189FF}" type="slidenum">
              <a:rPr lang="en-US" altLang="zh-TW" sz="1200">
                <a:ea typeface="MS PGothic" panose="020B0600070205080204" pitchFamily="34" charset="-128"/>
              </a:rPr>
              <a:pPr algn="r" eaLnBrk="1" hangingPunct="1"/>
              <a:t>1</a:t>
            </a:fld>
            <a:endParaRPr lang="en-US" altLang="zh-TW" sz="1200">
              <a:ea typeface="MS PGothic" panose="020B0600070205080204" pitchFamily="34" charset="-128"/>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ea typeface="PMingLiU" panose="02020500000000000000" pitchFamily="18" charset="-120"/>
              </a:rPr>
              <a:t>     Part 1 is an introduction to dictation activities and it covers three areas: the purposes of doing dictation, the guiding principles for conducting dictation and the strategies to improve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spelling and note-taking skills.</a:t>
            </a:r>
          </a:p>
          <a:p>
            <a:pPr marL="228600" indent="-228600"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15ECA66F-0344-4C02-B09C-681C9D56D436}" type="slidenum">
              <a:rPr lang="en-US" altLang="zh-TW" sz="1200">
                <a:ea typeface="MS PGothic" panose="020B0600070205080204" pitchFamily="34" charset="-128"/>
              </a:rPr>
              <a:pPr eaLnBrk="1" hangingPunct="1"/>
              <a:t>10</a:t>
            </a:fld>
            <a:endParaRPr lang="en-US" altLang="zh-TW" sz="1200">
              <a:ea typeface="MS PGothic" panose="020B0600070205080204" pitchFamily="34" charset="-128"/>
            </a:endParaRPr>
          </a:p>
        </p:txBody>
      </p:sp>
      <p:sp>
        <p:nvSpPr>
          <p:cNvPr id="3379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4070FDA-6A2B-458E-A326-C8D1B6441DB4}" type="slidenum">
              <a:rPr lang="en-US" altLang="zh-TW" sz="1200">
                <a:ea typeface="MS PGothic" panose="020B0600070205080204" pitchFamily="34" charset="-128"/>
              </a:rPr>
              <a:pPr algn="r" eaLnBrk="1" hangingPunct="1"/>
              <a:t>10</a:t>
            </a:fld>
            <a:endParaRPr lang="en-US" altLang="zh-TW" sz="1200">
              <a:ea typeface="MS PGothic" panose="020B0600070205080204" pitchFamily="34" charset="-128"/>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Pupils may not get the correct verb form when they do not pay close attention to their teacher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 reading out the text during dictation. They should be reminded to make use of their grammar knowledge to proofread their work. In this example, the pupil wrote,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 study until twelve o</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clock last night.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may ask,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This sentence is about things that happened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last night</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What tense should you use?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When the time marker is highlighted to pupils, they are reminded to use the correct tense.</a:t>
            </a:r>
          </a:p>
          <a:p>
            <a:pPr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604016FB-0069-40DB-A52A-4B079BEDD20D}" type="slidenum">
              <a:rPr lang="en-US" altLang="zh-TW" sz="1200">
                <a:ea typeface="MS PGothic" panose="020B0600070205080204" pitchFamily="34" charset="-128"/>
              </a:rPr>
              <a:pPr eaLnBrk="1" hangingPunct="1"/>
              <a:t>11</a:t>
            </a:fld>
            <a:endParaRPr lang="en-US" altLang="zh-TW" sz="1200">
              <a:ea typeface="MS PGothic" panose="020B0600070205080204" pitchFamily="34" charset="-128"/>
            </a:endParaRPr>
          </a:p>
        </p:txBody>
      </p:sp>
      <p:sp>
        <p:nvSpPr>
          <p:cNvPr id="3584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03E7A68-FECA-4B15-AB50-39B93C6F4E71}" type="slidenum">
              <a:rPr lang="en-US" altLang="zh-TW" sz="1200">
                <a:ea typeface="MS PGothic" panose="020B0600070205080204" pitchFamily="34" charset="-128"/>
              </a:rPr>
              <a:pPr algn="r" eaLnBrk="1" hangingPunct="1"/>
              <a:t>11</a:t>
            </a:fld>
            <a:endParaRPr lang="en-US" altLang="zh-TW" sz="1200">
              <a:ea typeface="MS PGothic" panose="020B0600070205080204" pitchFamily="34" charset="-128"/>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Many pupils spell the words incorrectly because they are not aware of the letter-sound relationships. Teachers should guide pupils to apply phonics skills to improve their spelling and pronunciation. In this example, the pupil wrote,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 gets up at seven o</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cock.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may remind pupils of some other familiar words that begin with the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sound and then ask them to apply their phonics skills to spell the word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clock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For example, teachers may say,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How do you spell the word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class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Do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class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clock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begin with the same sound? Now try to apply your phonics skills and spell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clock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t>
            </a:r>
            <a:r>
              <a:rPr lang="zh-TW" altLang="en-US" smtClean="0">
                <a:latin typeface="Times New Roman" panose="02020603050405020304" pitchFamily="18" charset="0"/>
                <a:ea typeface="PMingLiU" panose="02020500000000000000" pitchFamily="18" charset="-120"/>
              </a:rPr>
              <a:t>’</a:t>
            </a:r>
            <a:endParaRPr lang="en-US" altLang="zh-TW" smtClean="0">
              <a:latin typeface="Arial" panose="020B0604020202020204" pitchFamily="34" charset="0"/>
              <a:ea typeface="PMingLiU" panose="02020500000000000000" pitchFamily="18" charset="-120"/>
            </a:endParaRPr>
          </a:p>
          <a:p>
            <a:pPr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373B7EB2-0329-44DA-961D-D4211C3FA9A0}" type="slidenum">
              <a:rPr lang="en-US" altLang="zh-TW" sz="1200">
                <a:ea typeface="MS PGothic" panose="020B0600070205080204" pitchFamily="34" charset="-128"/>
              </a:rPr>
              <a:pPr eaLnBrk="1" hangingPunct="1"/>
              <a:t>12</a:t>
            </a:fld>
            <a:endParaRPr lang="en-US" altLang="zh-TW" sz="1200">
              <a:ea typeface="MS PGothic" panose="020B0600070205080204" pitchFamily="34" charset="-128"/>
            </a:endParaRPr>
          </a:p>
        </p:txBody>
      </p:sp>
      <p:sp>
        <p:nvSpPr>
          <p:cNvPr id="3789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7500A20-031C-4E3B-B402-35FF32E2AFD1}" type="slidenum">
              <a:rPr lang="en-US" altLang="zh-TW" sz="1200">
                <a:ea typeface="MS PGothic" panose="020B0600070205080204" pitchFamily="34" charset="-128"/>
              </a:rPr>
              <a:pPr algn="r" eaLnBrk="1" hangingPunct="1"/>
              <a:t>12</a:t>
            </a:fld>
            <a:endParaRPr lang="en-US" altLang="zh-TW" sz="1200">
              <a:ea typeface="MS PGothic" panose="020B0600070205080204" pitchFamily="34" charset="-128"/>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ea typeface="PMingLiU" panose="02020500000000000000" pitchFamily="18" charset="-120"/>
              </a:rPr>
              <a:t>     Some guiding principles for conducting dictation are discussed here. These principles should not be new to teachers as they are extracted from the </a:t>
            </a:r>
            <a:r>
              <a:rPr lang="en-US" altLang="zh-TW" i="1" smtClean="0">
                <a:latin typeface="Arial" panose="020B0604020202020204" pitchFamily="34" charset="0"/>
                <a:ea typeface="PMingLiU" panose="02020500000000000000" pitchFamily="18" charset="-120"/>
              </a:rPr>
              <a:t>English Language Curriculum Guide (Primary 1-6) </a:t>
            </a:r>
            <a:r>
              <a:rPr lang="en-US" altLang="zh-TW" smtClean="0">
                <a:latin typeface="Arial" panose="020B0604020202020204" pitchFamily="34" charset="0"/>
                <a:ea typeface="PMingLiU" panose="02020500000000000000" pitchFamily="18" charset="-120"/>
              </a:rPr>
              <a:t>(CDC, 2004).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E9D229EF-6A1D-4F4D-96BF-DDDBCFD1CA30}" type="slidenum">
              <a:rPr lang="en-US" altLang="zh-TW" sz="1200">
                <a:ea typeface="MS PGothic" panose="020B0600070205080204" pitchFamily="34" charset="-128"/>
              </a:rPr>
              <a:pPr eaLnBrk="1" hangingPunct="1"/>
              <a:t>13</a:t>
            </a:fld>
            <a:endParaRPr lang="en-US" altLang="zh-TW" sz="1200">
              <a:ea typeface="MS PGothic" panose="020B0600070205080204" pitchFamily="34" charset="-128"/>
            </a:endParaRPr>
          </a:p>
        </p:txBody>
      </p:sp>
      <p:sp>
        <p:nvSpPr>
          <p:cNvPr id="3993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C4AA6F9-7590-4CA8-97A5-7FFFB83FAC72}" type="slidenum">
              <a:rPr lang="en-US" altLang="zh-TW" sz="1200">
                <a:ea typeface="MS PGothic" panose="020B0600070205080204" pitchFamily="34" charset="-128"/>
              </a:rPr>
              <a:pPr algn="r" eaLnBrk="1" hangingPunct="1"/>
              <a:t>13</a:t>
            </a:fld>
            <a:endParaRPr lang="en-US" altLang="zh-TW" sz="1200">
              <a:ea typeface="MS PGothic" panose="020B0600070205080204" pitchFamily="34" charset="-128"/>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Like all English learning activities, dictation should be contextualised to enable pupils to seek and process information, formulate responses and make connections. The meaningful and purposeful context allows pupils to apply grammar items and structures, and helps them progress towards the Learning Targets.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Apart from dictating words and sentences, teachers can also conduct a variety of activities in combination with dictation. For instance, in the dicto-comp / dictogloss example in LT3.1 of Appendix A, after noting down the key words while listening to the story about Andrew, pupils are engaged in pair work to share their notes before they reconstruct the story individually. In this way, pupils will have the opportunities to practise various language skills.</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0303A59B-9A8D-491B-9377-E3FD5308C4FF}" type="slidenum">
              <a:rPr lang="en-US" altLang="zh-TW" sz="1200">
                <a:ea typeface="MS PGothic" panose="020B0600070205080204" pitchFamily="34" charset="-128"/>
              </a:rPr>
              <a:pPr eaLnBrk="1" hangingPunct="1"/>
              <a:t>14</a:t>
            </a:fld>
            <a:endParaRPr lang="en-US" altLang="zh-TW" sz="1200">
              <a:ea typeface="MS PGothic" panose="020B0600070205080204" pitchFamily="34" charset="-128"/>
            </a:endParaRPr>
          </a:p>
        </p:txBody>
      </p:sp>
      <p:sp>
        <p:nvSpPr>
          <p:cNvPr id="4198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56C9230-8E2B-41EE-931E-F31561C06470}" type="slidenum">
              <a:rPr lang="en-US" altLang="zh-TW" sz="1200">
                <a:ea typeface="MS PGothic" panose="020B0600070205080204" pitchFamily="34" charset="-128"/>
              </a:rPr>
              <a:pPr algn="r" eaLnBrk="1" hangingPunct="1"/>
              <a:t>14</a:t>
            </a:fld>
            <a:endParaRPr lang="en-US" altLang="zh-TW" sz="1200">
              <a:ea typeface="MS PGothic" panose="020B0600070205080204" pitchFamily="34" charset="-128"/>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As for the coverage, teachers should remember that not every word in the learning materials must be learnt by heart as it is too demanding for pupils. To help pupils learn vocabulary more effectively, key words related to the topic and target language structures which pupils have a lot of chances to use in writing should be emphasised and included in dictation.</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Formulaic expressions (e.g. I</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m fine, thank you.) and classroom instructions (e.g. Pass the worksheets to the back.) should not be included in dictation because they are for daily conversation. In contexts where the same key words are used for other purposes (e.g. We will go on a hike if the weather is </a:t>
            </a:r>
            <a:r>
              <a:rPr lang="en-US" altLang="zh-TW" u="sng" smtClean="0">
                <a:latin typeface="Arial" panose="020B0604020202020204" pitchFamily="34" charset="0"/>
                <a:ea typeface="PMingLiU" panose="02020500000000000000" pitchFamily="18" charset="-120"/>
              </a:rPr>
              <a:t>fine</a:t>
            </a:r>
            <a:r>
              <a:rPr lang="en-US" altLang="zh-TW" smtClean="0">
                <a:latin typeface="Arial" panose="020B0604020202020204" pitchFamily="34" charset="0"/>
                <a:ea typeface="PMingLiU" panose="02020500000000000000" pitchFamily="18" charset="-120"/>
              </a:rPr>
              <a:t>.), it would be appropriate for teachers to include them in dictation if they are the target vocabulary.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Besides, the spelling of the spoken form of dates in full words should be avoided as dates are not usually written in the same way when they are expressed orally.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4E8044BC-390C-481A-8CDD-FEF2779C8D57}" type="slidenum">
              <a:rPr lang="en-US" altLang="zh-TW" sz="1200">
                <a:ea typeface="MS PGothic" panose="020B0600070205080204" pitchFamily="34" charset="-128"/>
              </a:rPr>
              <a:pPr eaLnBrk="1" hangingPunct="1"/>
              <a:t>15</a:t>
            </a:fld>
            <a:endParaRPr lang="en-US" altLang="zh-TW" sz="1200">
              <a:ea typeface="MS PGothic" panose="020B0600070205080204" pitchFamily="34" charset="-128"/>
            </a:endParaRPr>
          </a:p>
        </p:txBody>
      </p:sp>
      <p:sp>
        <p:nvSpPr>
          <p:cNvPr id="440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EB9191BC-DB42-409C-BF53-5BB6F3022A8F}" type="slidenum">
              <a:rPr lang="en-US" altLang="zh-TW" sz="1200">
                <a:ea typeface="MS PGothic" panose="020B0600070205080204" pitchFamily="34" charset="-128"/>
              </a:rPr>
              <a:pPr algn="r" eaLnBrk="1" hangingPunct="1"/>
              <a:t>15</a:t>
            </a:fld>
            <a:endParaRPr lang="en-US" altLang="zh-TW" sz="1200">
              <a:ea typeface="MS PGothic" panose="020B0600070205080204" pitchFamily="34"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There is no fixed rule regarding the frequency of dictation. While dictation helps consolidate the learning of the target vocabulary, teachers should not overburden pupils with e</a:t>
            </a:r>
            <a:r>
              <a:rPr lang="en-US" altLang="zh-CN" smtClean="0">
                <a:latin typeface="Arial" panose="020B0604020202020204" pitchFamily="34" charset="0"/>
                <a:ea typeface="SimSun" panose="02010600030101010101" pitchFamily="2" charset="-122"/>
              </a:rPr>
              <a:t>xcessive dictation </a:t>
            </a:r>
            <a:r>
              <a:rPr lang="en-US" altLang="zh-TW" smtClean="0">
                <a:latin typeface="Arial" panose="020B0604020202020204" pitchFamily="34" charset="0"/>
                <a:ea typeface="PMingLiU" panose="02020500000000000000" pitchFamily="18" charset="-120"/>
              </a:rPr>
              <a:t>as it puts too much </a:t>
            </a:r>
            <a:r>
              <a:rPr lang="en-US" altLang="zh-CN" smtClean="0">
                <a:latin typeface="Arial" panose="020B0604020202020204" pitchFamily="34" charset="0"/>
                <a:ea typeface="SimSun" panose="02010600030101010101" pitchFamily="2" charset="-122"/>
              </a:rPr>
              <a:t>stress </a:t>
            </a:r>
            <a:r>
              <a:rPr lang="en-US" altLang="zh-TW" smtClean="0">
                <a:latin typeface="Arial" panose="020B0604020202020204" pitchFamily="34" charset="0"/>
                <a:ea typeface="PMingLiU" panose="02020500000000000000" pitchFamily="18" charset="-120"/>
              </a:rPr>
              <a:t>on </a:t>
            </a:r>
            <a:r>
              <a:rPr lang="en-US" altLang="zh-CN" smtClean="0">
                <a:latin typeface="Arial" panose="020B0604020202020204" pitchFamily="34" charset="0"/>
                <a:ea typeface="SimSun" panose="02010600030101010101" pitchFamily="2" charset="-122"/>
              </a:rPr>
              <a:t>pupils and </a:t>
            </a:r>
            <a:r>
              <a:rPr lang="en-US" altLang="zh-TW" smtClean="0">
                <a:latin typeface="Arial" panose="020B0604020202020204" pitchFamily="34" charset="0"/>
                <a:ea typeface="PMingLiU" panose="02020500000000000000" pitchFamily="18" charset="-120"/>
              </a:rPr>
              <a:t>kills their interest in learning English</a:t>
            </a:r>
            <a:r>
              <a:rPr lang="en-US" altLang="zh-CN" smtClean="0">
                <a:latin typeface="Arial" panose="020B0604020202020204" pitchFamily="34" charset="0"/>
                <a:ea typeface="SimSun" panose="02010600030101010101" pitchFamily="2" charset="-122"/>
              </a:rPr>
              <a:t>. The lesson time saved could then be spent on other meaningful activities to help pupils develop other language skills.</a:t>
            </a:r>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DC159FAA-0BA2-4FD8-BCB4-F0EED5CE8CEE}" type="slidenum">
              <a:rPr lang="en-US" altLang="zh-TW" sz="1200">
                <a:ea typeface="MS PGothic" panose="020B0600070205080204" pitchFamily="34" charset="-128"/>
              </a:rPr>
              <a:pPr eaLnBrk="1" hangingPunct="1"/>
              <a:t>16</a:t>
            </a:fld>
            <a:endParaRPr lang="en-US" altLang="zh-TW" sz="1200">
              <a:ea typeface="MS PGothic" panose="020B0600070205080204" pitchFamily="34" charset="-128"/>
            </a:endParaRPr>
          </a:p>
        </p:txBody>
      </p:sp>
      <p:sp>
        <p:nvSpPr>
          <p:cNvPr id="4608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FC0EA4A8-1A77-4752-B71E-CA3DA4EE5D7C}" type="slidenum">
              <a:rPr lang="en-US" altLang="zh-TW" sz="1200">
                <a:ea typeface="MS PGothic" panose="020B0600070205080204" pitchFamily="34" charset="-128"/>
              </a:rPr>
              <a:pPr algn="r" eaLnBrk="1" hangingPunct="1"/>
              <a:t>16</a:t>
            </a:fld>
            <a:endParaRPr lang="en-US" altLang="zh-TW" sz="1200">
              <a:ea typeface="MS PGothic" panose="020B0600070205080204" pitchFamily="34"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Since dictation reflects only a small part of pupils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performance in English language learning, it is recommended that dictation should not take up more than 10% of the English Language subject marks.</a:t>
            </a:r>
          </a:p>
          <a:p>
            <a:pPr algn="just" eaLnBrk="1" hangingPunct="1"/>
            <a:r>
              <a:rPr lang="en-US" altLang="zh-TW" smtClean="0">
                <a:latin typeface="Arial" panose="020B0604020202020204" pitchFamily="34" charset="0"/>
                <a:ea typeface="PMingLiU" panose="02020500000000000000" pitchFamily="18" charset="-120"/>
              </a:rPr>
              <a:t> </a:t>
            </a:r>
            <a:endParaRPr lang="en-US" altLang="zh-TW" smtClean="0">
              <a:solidFill>
                <a:schemeClr val="bg1"/>
              </a:solidFill>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Marks should not be deducted for repeated mistakes as it is not appropriate for us to conclude that pupils who misspell the word five times have the same language ability as those who make mistakes in five different words.</a:t>
            </a:r>
          </a:p>
          <a:p>
            <a:pPr algn="just" eaLnBrk="1" hangingPunct="1"/>
            <a:r>
              <a:rPr lang="en-US" altLang="zh-TW" smtClean="0">
                <a:latin typeface="Arial" panose="020B0604020202020204" pitchFamily="34" charset="0"/>
                <a:ea typeface="PMingLiU" panose="02020500000000000000" pitchFamily="18" charset="-120"/>
              </a:rPr>
              <a:t>  </a:t>
            </a:r>
          </a:p>
          <a:p>
            <a:pPr algn="just" eaLnBrk="1" hangingPunct="1"/>
            <a:r>
              <a:rPr lang="en-US" altLang="zh-TW" smtClean="0">
                <a:latin typeface="Arial" panose="020B0604020202020204" pitchFamily="34" charset="0"/>
                <a:ea typeface="PMingLiU" panose="02020500000000000000" pitchFamily="18" charset="-120"/>
              </a:rPr>
              <a:t>When conducting</a:t>
            </a:r>
            <a:r>
              <a:rPr lang="en-US" altLang="zh-TW" b="1" smtClean="0">
                <a:latin typeface="Arial" panose="020B0604020202020204" pitchFamily="34" charset="0"/>
                <a:ea typeface="PMingLiU" panose="02020500000000000000" pitchFamily="18" charset="-120"/>
              </a:rPr>
              <a:t> </a:t>
            </a:r>
            <a:r>
              <a:rPr lang="en-US" altLang="zh-TW" smtClean="0">
                <a:latin typeface="Arial" panose="020B0604020202020204" pitchFamily="34" charset="0"/>
                <a:ea typeface="PMingLiU" panose="02020500000000000000" pitchFamily="18" charset="-120"/>
              </a:rPr>
              <a:t>theme-based free dictation, bonus marks can be given to promote self-learning and enhance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motivation. It is not necessary to assign a full mark for dictation. Pupils should be encouraged to write as many words as they can that are related to the topic / theme.</a:t>
            </a:r>
          </a:p>
          <a:p>
            <a:pPr algn="just" eaLnBrk="1" hangingPunct="1">
              <a:buClr>
                <a:srgbClr val="006600"/>
              </a:buClr>
            </a:pPr>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73825933-7E9A-4474-A949-4C241D586B98}" type="slidenum">
              <a:rPr lang="en-US" altLang="zh-TW" sz="1200">
                <a:ea typeface="MS PGothic" panose="020B0600070205080204" pitchFamily="34" charset="-128"/>
              </a:rPr>
              <a:pPr eaLnBrk="1" hangingPunct="1"/>
              <a:t>17</a:t>
            </a:fld>
            <a:endParaRPr lang="en-US" altLang="zh-TW" sz="1200">
              <a:ea typeface="MS PGothic" panose="020B0600070205080204" pitchFamily="34" charset="-128"/>
            </a:endParaRPr>
          </a:p>
        </p:txBody>
      </p:sp>
      <p:sp>
        <p:nvSpPr>
          <p:cNvPr id="4813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C37E9E8-1034-48D6-81EB-DD5C372070A3}" type="slidenum">
              <a:rPr lang="en-US" altLang="zh-TW" sz="1200">
                <a:ea typeface="MS PGothic" panose="020B0600070205080204" pitchFamily="34" charset="-128"/>
              </a:rPr>
              <a:pPr algn="r" eaLnBrk="1" hangingPunct="1"/>
              <a:t>17</a:t>
            </a:fld>
            <a:endParaRPr lang="en-US" altLang="zh-TW" sz="1200">
              <a:ea typeface="MS PGothic" panose="020B0600070205080204" pitchFamily="34"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Strategies to improve pupils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spelling and note-taking skills are discussed here. Teachers should introduce these strategies to pupils explicitly and encourage them to apply these strategies in the daily learning and teaching process.</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endParaRPr lang="en-US" altLang="zh-TW" smtClean="0">
              <a:latin typeface="Arial" panose="020B0604020202020204" pitchFamily="34" charset="0"/>
              <a:ea typeface="PMingLiU" panose="02020500000000000000" pitchFamily="18" charset="-120"/>
            </a:endParaRPr>
          </a:p>
          <a:p>
            <a:pPr eaLnBrk="1" hangingPunct="1"/>
            <a:endParaRPr lang="en-US" altLang="zh-TW" smtClean="0">
              <a:latin typeface="Arial" panose="020B0604020202020204" pitchFamily="34" charset="0"/>
              <a:ea typeface="PMingLiU" panose="02020500000000000000" pitchFamily="18" charset="-120"/>
            </a:endParaRPr>
          </a:p>
          <a:p>
            <a:pPr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36D44F9D-DF45-45E7-90A9-736AF7087328}" type="slidenum">
              <a:rPr lang="en-US" altLang="zh-TW" sz="1200">
                <a:ea typeface="MS PGothic" panose="020B0600070205080204" pitchFamily="34" charset="-128"/>
              </a:rPr>
              <a:pPr eaLnBrk="1" hangingPunct="1"/>
              <a:t>18</a:t>
            </a:fld>
            <a:endParaRPr lang="en-US" altLang="zh-TW" sz="1200">
              <a:ea typeface="MS PGothic" panose="020B0600070205080204" pitchFamily="34" charset="-128"/>
            </a:endParaRPr>
          </a:p>
        </p:txBody>
      </p:sp>
      <p:sp>
        <p:nvSpPr>
          <p:cNvPr id="5017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9D8A057E-5165-488F-B0BA-1946CAB60678}" type="slidenum">
              <a:rPr lang="en-US" altLang="zh-TW" sz="1200">
                <a:ea typeface="MS PGothic" panose="020B0600070205080204" pitchFamily="34" charset="-128"/>
              </a:rPr>
              <a:pPr algn="r" eaLnBrk="1" hangingPunct="1"/>
              <a:t>18</a:t>
            </a:fld>
            <a:endParaRPr lang="en-US" altLang="zh-TW" sz="1200">
              <a:ea typeface="MS PGothic" panose="020B0600070205080204"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To help pupils understand the letter-sound relationships and develop phonics skills, teachers should let pupils know that there are different sounds for different letters. For example, the word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boy</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is made up of the consonant sound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the vowel sound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oy</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Also, pupils often miss the ending sounds (e.g. the ending consonants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as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foo</a:t>
            </a:r>
            <a:r>
              <a:rPr lang="en-US" altLang="zh-TW" u="sng" smtClean="0">
                <a:latin typeface="Arial" panose="020B0604020202020204" pitchFamily="34" charset="0"/>
                <a:ea typeface="PMingLiU" panose="02020500000000000000" pitchFamily="18" charset="-120"/>
              </a:rPr>
              <a:t>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d</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as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foo</a:t>
            </a:r>
            <a:r>
              <a:rPr lang="en-US" altLang="zh-TW" u="sng" smtClean="0">
                <a:latin typeface="Arial" panose="020B0604020202020204" pitchFamily="34" charset="0"/>
                <a:ea typeface="PMingLiU" panose="02020500000000000000" pitchFamily="18" charset="-120"/>
              </a:rPr>
              <a:t>d</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if they do not pay full attention. Teachers should alert pupils that a slight difference in sound will make a big difference in meaning.</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Besides, pupils should be reminded that the same sound may have different spellings (e.g. the ending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sound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gla</a:t>
            </a:r>
            <a:r>
              <a:rPr lang="en-US" altLang="zh-TW" u="sng" smtClean="0">
                <a:latin typeface="Arial" panose="020B0604020202020204" pitchFamily="34" charset="0"/>
                <a:ea typeface="PMingLiU" panose="02020500000000000000" pitchFamily="18" charset="-120"/>
              </a:rPr>
              <a:t>ss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pie</a:t>
            </a:r>
            <a:r>
              <a:rPr lang="en-US" altLang="zh-TW" u="sng" smtClean="0">
                <a:latin typeface="Arial" panose="020B0604020202020204" pitchFamily="34" charset="0"/>
                <a:ea typeface="PMingLiU" panose="02020500000000000000" pitchFamily="18" charset="-120"/>
              </a:rPr>
              <a:t>ce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hor</a:t>
            </a:r>
            <a:r>
              <a:rPr lang="en-US" altLang="zh-TW" u="sng" smtClean="0">
                <a:latin typeface="Arial" panose="020B0604020202020204" pitchFamily="34" charset="0"/>
                <a:ea typeface="PMingLiU" panose="02020500000000000000" pitchFamily="18" charset="-120"/>
              </a:rPr>
              <a:t>se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the long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sound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m</a:t>
            </a:r>
            <a:r>
              <a:rPr lang="en-US" altLang="zh-TW" u="sng" smtClean="0">
                <a:latin typeface="Arial" panose="020B0604020202020204" pitchFamily="34" charset="0"/>
                <a:ea typeface="PMingLiU" panose="02020500000000000000" pitchFamily="18" charset="-120"/>
              </a:rPr>
              <a:t>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a:t>
            </a:r>
            <a:r>
              <a:rPr lang="en-US" altLang="zh-TW" u="sng" smtClean="0">
                <a:latin typeface="Arial" panose="020B0604020202020204" pitchFamily="34" charset="0"/>
                <a:ea typeface="PMingLiU" panose="02020500000000000000" pitchFamily="18" charset="-120"/>
              </a:rPr>
              <a:t>ee</a:t>
            </a:r>
            <a:r>
              <a:rPr lang="en-US" altLang="zh-TW" smtClean="0">
                <a:latin typeface="Arial" panose="020B0604020202020204" pitchFamily="34" charset="0"/>
                <a:ea typeface="PMingLiU" panose="02020500000000000000" pitchFamily="18" charset="-120"/>
              </a:rPr>
              <a:t>th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a:t>
            </a:r>
            <a:r>
              <a:rPr lang="en-US" altLang="zh-TW" u="sng" smtClean="0">
                <a:latin typeface="Arial" panose="020B0604020202020204" pitchFamily="34" charset="0"/>
                <a:ea typeface="PMingLiU" panose="02020500000000000000" pitchFamily="18" charset="-120"/>
              </a:rPr>
              <a:t>ea</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However, it is not necessary to teach all the variations at one time. Through exposing pupils to more reading texts, teachers can build on pupils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prior knowledge of letter-sound relationships and draw their attention to the variations in the spelling of the same sound.</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To encourage the application of phonics skills that pupils have been taught, teachers should let them try pronouncing new words they encounter instead of telling them the pronunciation right away.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501674E8-13A9-45F8-8F5B-FB1550ECE908}" type="slidenum">
              <a:rPr lang="en-US" altLang="zh-TW" sz="1200">
                <a:ea typeface="MS PGothic" panose="020B0600070205080204" pitchFamily="34" charset="-128"/>
              </a:rPr>
              <a:pPr eaLnBrk="1" hangingPunct="1"/>
              <a:t>19</a:t>
            </a:fld>
            <a:endParaRPr lang="en-US" altLang="zh-TW" sz="1200">
              <a:ea typeface="MS PGothic" panose="020B0600070205080204" pitchFamily="34" charset="-128"/>
            </a:endParaRPr>
          </a:p>
        </p:txBody>
      </p:sp>
      <p:sp>
        <p:nvSpPr>
          <p:cNvPr id="5222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BC02265-9E51-45B9-BC43-6CCF29BBA80F}" type="slidenum">
              <a:rPr lang="en-US" altLang="zh-TW" sz="1200">
                <a:ea typeface="MS PGothic" panose="020B0600070205080204" pitchFamily="34" charset="-128"/>
              </a:rPr>
              <a:pPr algn="r" eaLnBrk="1" hangingPunct="1"/>
              <a:t>19</a:t>
            </a:fld>
            <a:endParaRPr lang="en-US" altLang="zh-TW" sz="1200">
              <a:ea typeface="MS PGothic" panose="020B0600070205080204" pitchFamily="34"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In order to work out the pronunciation or the spelling of new words, teachers can guide pupils to divide big words into small words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foot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ball</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football</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break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fast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breakfast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Since the small words are simpler, pupils may know how they are pronounced. It will then be easier for them to work out the pronunciation of the new words by themselves.</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In case there are no small words, pupils can divide the words into syllables (e.g. cho/co/late). This can help them work out the pronunciation or the spelling of the words on their own.</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15B721E5-F18A-463A-95F8-D4B9617369CC}" type="slidenum">
              <a:rPr lang="en-US" altLang="zh-TW" sz="1200">
                <a:ea typeface="MS PGothic" panose="020B0600070205080204" pitchFamily="34" charset="-128"/>
              </a:rPr>
              <a:pPr eaLnBrk="1" hangingPunct="1"/>
              <a:t>2</a:t>
            </a:fld>
            <a:endParaRPr lang="en-US" altLang="zh-TW" sz="1200">
              <a:ea typeface="MS PGothic" panose="020B0600070205080204" pitchFamily="34" charset="-128"/>
            </a:endParaRPr>
          </a:p>
        </p:txBody>
      </p:sp>
      <p:sp>
        <p:nvSpPr>
          <p:cNvPr id="1741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6206C1E-2D20-40EC-8165-4FA218C6AC5B}" type="slidenum">
              <a:rPr lang="en-US" altLang="zh-TW" sz="1200">
                <a:ea typeface="MS PGothic" panose="020B0600070205080204" pitchFamily="34" charset="-128"/>
              </a:rPr>
              <a:pPr algn="r" eaLnBrk="1" hangingPunct="1"/>
              <a:t>2</a:t>
            </a:fld>
            <a:endParaRPr lang="en-US" altLang="zh-TW" sz="1200">
              <a:ea typeface="MS PGothic" panose="020B0600070205080204" pitchFamily="34" charset="-128"/>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ea typeface="PMingLiU" panose="02020500000000000000" pitchFamily="18" charset="-120"/>
              </a:rPr>
              <a:t>     According to the </a:t>
            </a:r>
            <a:r>
              <a:rPr lang="en-US" altLang="zh-TW" i="1" smtClean="0">
                <a:latin typeface="Arial" panose="020B0604020202020204" pitchFamily="34" charset="0"/>
                <a:ea typeface="PMingLiU" panose="02020500000000000000" pitchFamily="18" charset="-120"/>
              </a:rPr>
              <a:t>English Language Curriculum Guide (Primary 1-6) </a:t>
            </a:r>
            <a:r>
              <a:rPr lang="en-US" altLang="zh-TW" smtClean="0">
                <a:latin typeface="Arial" panose="020B0604020202020204" pitchFamily="34" charset="0"/>
                <a:ea typeface="PMingLiU" panose="02020500000000000000" pitchFamily="18" charset="-120"/>
              </a:rPr>
              <a:t>(CDC, 2004) (pp.174-178), dictation is an activity that helps learners develop phonological awareness and phonics skills, listening skills and writing skills.</a:t>
            </a:r>
          </a:p>
          <a:p>
            <a:pPr marL="228600" indent="-228600" algn="just" eaLnBrk="1" hangingPunct="1"/>
            <a:r>
              <a:rPr lang="en-US" altLang="zh-TW" smtClean="0">
                <a:latin typeface="Arial" panose="020B0604020202020204" pitchFamily="34" charset="0"/>
                <a:ea typeface="PMingLiU" panose="02020500000000000000" pitchFamily="18" charset="-120"/>
              </a:rPr>
              <a:t>     </a:t>
            </a:r>
          </a:p>
          <a:p>
            <a:pPr marL="228600" indent="-228600" algn="just" eaLnBrk="1" hangingPunct="1"/>
            <a:r>
              <a:rPr lang="en-US" altLang="zh-TW" smtClean="0">
                <a:latin typeface="Arial" panose="020B0604020202020204" pitchFamily="34" charset="0"/>
                <a:ea typeface="PMingLiU" panose="02020500000000000000" pitchFamily="18" charset="-120"/>
              </a:rPr>
              <a:t>     Dictation can also be conducted to motivate learners and promote autonomy in language learning. After each dictation, teachers can analyse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performance and make use of the assessment data to provide positive and constructive feedback to pupils. In other words, dictation can be used to promote assessment for learning.  </a:t>
            </a:r>
          </a:p>
          <a:p>
            <a:pPr marL="228600" indent="-228600"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47D27119-1673-424E-AE30-97D65082391D}" type="slidenum">
              <a:rPr lang="en-US" altLang="zh-TW" sz="1200">
                <a:ea typeface="MS PGothic" panose="020B0600070205080204" pitchFamily="34" charset="-128"/>
              </a:rPr>
              <a:pPr eaLnBrk="1" hangingPunct="1"/>
              <a:t>20</a:t>
            </a:fld>
            <a:endParaRPr lang="en-US" altLang="zh-TW" sz="1200">
              <a:ea typeface="MS PGothic" panose="020B0600070205080204" pitchFamily="34" charset="-128"/>
            </a:endParaRPr>
          </a:p>
        </p:txBody>
      </p:sp>
      <p:sp>
        <p:nvSpPr>
          <p:cNvPr id="5427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22CF5F3F-31CE-48C6-AFBA-DC627987CD40}" type="slidenum">
              <a:rPr lang="en-US" altLang="zh-TW" sz="1200">
                <a:ea typeface="MS PGothic" panose="020B0600070205080204" pitchFamily="34" charset="-128"/>
              </a:rPr>
              <a:pPr algn="r" eaLnBrk="1" hangingPunct="1"/>
              <a:t>20</a:t>
            </a:fld>
            <a:endParaRPr lang="en-US" altLang="zh-TW" sz="1200">
              <a:ea typeface="MS PGothic" panose="020B0600070205080204" pitchFamily="34"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A root word is the basic form of a word. It stands on its own as a word and it has a meaning. New words can be formed from root words by adding prefixes and suffixes.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 prefix is a group of letters (e.g.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un</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re</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mis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which can be added to the beginning of a root word to change the meaning of the word (e.g. un + kind = unkind). Teachers can explain to pupils the meaning of prefixes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un</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means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not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re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means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again</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mis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en-US" altLang="zh-TW" smtClean="0">
                <a:latin typeface="Arial" panose="020B0604020202020204" pitchFamily="34" charset="0"/>
                <a:cs typeface="Arial" panose="020B0604020202020204" pitchFamily="34" charset="0"/>
              </a:rPr>
              <a:t>means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cs typeface="Arial" panose="020B0604020202020204" pitchFamily="34" charset="0"/>
              </a:rPr>
              <a:t>wrong</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cs typeface="Arial" panose="020B0604020202020204" pitchFamily="34" charset="0"/>
              </a:rPr>
              <a:t>) whenever appropriate.</a:t>
            </a:r>
          </a:p>
          <a:p>
            <a:pPr algn="just" eaLnBrk="1" hangingPunct="1"/>
            <a:endParaRPr lang="en-US" altLang="zh-TW" smtClean="0">
              <a:latin typeface="Arial" panose="020B0604020202020204" pitchFamily="34" charset="0"/>
              <a:cs typeface="Arial" panose="020B0604020202020204" pitchFamily="34" charset="0"/>
            </a:endParaRPr>
          </a:p>
          <a:p>
            <a:pPr algn="just" eaLnBrk="1" hangingPunct="1"/>
            <a:r>
              <a:rPr lang="en-US" altLang="zh-TW" smtClean="0">
                <a:latin typeface="Arial" panose="020B0604020202020204" pitchFamily="34" charset="0"/>
                <a:ea typeface="PMingLiU" panose="02020500000000000000" pitchFamily="18" charset="-120"/>
              </a:rPr>
              <a:t>A suffix is a group of letters (e.g.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ed</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ing</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ful</a:t>
            </a:r>
            <a:r>
              <a:rPr lang="zh-TW" altLang="en-US" smtClean="0">
                <a:latin typeface="Arial" panose="020B0604020202020204" pitchFamily="34" charset="0"/>
                <a:ea typeface="PMingLiU" panose="02020500000000000000" pitchFamily="18" charset="-120"/>
              </a:rPr>
              <a:t>’</a:t>
            </a:r>
            <a:r>
              <a:rPr lang="en-US" altLang="zh-TW" i="1"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which can be added to the end of a root word to change the part of speech of the word. For example, by adding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ful</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to the root word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help</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the word is turned into an adjective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helpful</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Teachers should draw pupils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attention to word formation and help them spell and remember words more easily.</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FD33B745-DED4-43F7-800D-FFC4021FD7AC}" type="slidenum">
              <a:rPr lang="en-US" altLang="zh-TW" sz="1200">
                <a:ea typeface="MS PGothic" panose="020B0600070205080204" pitchFamily="34" charset="-128"/>
              </a:rPr>
              <a:pPr eaLnBrk="1" hangingPunct="1"/>
              <a:t>21</a:t>
            </a:fld>
            <a:endParaRPr lang="en-US" altLang="zh-TW" sz="1200">
              <a:ea typeface="MS PGothic" panose="020B0600070205080204" pitchFamily="34" charset="-128"/>
            </a:endParaRPr>
          </a:p>
        </p:txBody>
      </p:sp>
      <p:sp>
        <p:nvSpPr>
          <p:cNvPr id="5632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CE21C014-E337-412C-A2C0-FEAC9EC8BD8F}" type="slidenum">
              <a:rPr lang="en-US" altLang="zh-TW" sz="1200">
                <a:ea typeface="MS PGothic" panose="020B0600070205080204" pitchFamily="34" charset="-128"/>
              </a:rPr>
              <a:pPr algn="r" eaLnBrk="1" hangingPunct="1"/>
              <a:t>21</a:t>
            </a:fld>
            <a:endParaRPr lang="en-US" altLang="zh-TW" sz="1200">
              <a:ea typeface="MS PGothic" panose="020B0600070205080204" pitchFamily="34" charset="-128"/>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Letter patterns are groups of letters that often appear together in lots of English words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ough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ould</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It is a good idea to remind pupils to learn letters as a group or pattern rather than as an individual letter on its own. For instance,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ough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is found in the words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a:t>
            </a:r>
            <a:r>
              <a:rPr lang="en-US" altLang="zh-TW" i="1" smtClean="0">
                <a:latin typeface="Arial" panose="020B0604020202020204" pitchFamily="34" charset="0"/>
                <a:ea typeface="PMingLiU" panose="02020500000000000000" pitchFamily="18" charset="-120"/>
              </a:rPr>
              <a:t>ough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r</a:t>
            </a:r>
            <a:r>
              <a:rPr lang="en-US" altLang="zh-TW" i="1" smtClean="0">
                <a:latin typeface="Arial" panose="020B0604020202020204" pitchFamily="34" charset="0"/>
                <a:ea typeface="PMingLiU" panose="02020500000000000000" pitchFamily="18" charset="-120"/>
              </a:rPr>
              <a:t>ough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or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en</a:t>
            </a:r>
            <a:r>
              <a:rPr lang="en-US" altLang="zh-TW" i="1" smtClean="0">
                <a:latin typeface="Arial" panose="020B0604020202020204" pitchFamily="34" charset="0"/>
                <a:ea typeface="PMingLiU" panose="02020500000000000000" pitchFamily="18" charset="-120"/>
              </a:rPr>
              <a:t>ough</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pronounced as /</a:t>
            </a:r>
            <a:r>
              <a:rPr lang="en-US" altLang="zh-TW" smtClean="0">
                <a:latin typeface="Arial Unicode MS" pitchFamily="2" charset="0"/>
              </a:rPr>
              <a:t>ʌ</a:t>
            </a:r>
            <a:r>
              <a:rPr lang="en-US" altLang="zh-TW" smtClean="0">
                <a:latin typeface="Arial" panose="020B0604020202020204" pitchFamily="34" charset="0"/>
                <a:cs typeface="Arial" panose="020B0604020202020204" pitchFamily="34" charset="0"/>
              </a:rPr>
              <a:t>f/</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l</a:t>
            </a:r>
            <a:r>
              <a:rPr lang="en-US" altLang="zh-TW" i="1" smtClean="0">
                <a:latin typeface="Arial" panose="020B0604020202020204" pitchFamily="34" charset="0"/>
                <a:ea typeface="PMingLiU" panose="02020500000000000000" pitchFamily="18" charset="-120"/>
              </a:rPr>
              <a:t>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a:t>
            </a:r>
            <a:r>
              <a:rPr lang="en-US" altLang="zh-TW" i="1" smtClean="0">
                <a:latin typeface="Arial" panose="020B0604020202020204" pitchFamily="34" charset="0"/>
                <a:ea typeface="PMingLiU" panose="02020500000000000000" pitchFamily="18" charset="-120"/>
              </a:rPr>
              <a:t>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or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n</a:t>
            </a:r>
            <a:r>
              <a:rPr lang="en-US" altLang="zh-TW" i="1" smtClean="0">
                <a:latin typeface="Arial" panose="020B0604020202020204" pitchFamily="34" charset="0"/>
                <a:ea typeface="PMingLiU" panose="02020500000000000000" pitchFamily="18" charset="-120"/>
              </a:rPr>
              <a:t>ight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pronounced as /</a:t>
            </a:r>
            <a:r>
              <a:rPr lang="ru-RU" altLang="zh-TW" smtClean="0">
                <a:latin typeface="Arial" panose="020B0604020202020204" pitchFamily="34" charset="0"/>
                <a:cs typeface="Arial" panose="020B0604020202020204" pitchFamily="34" charset="0"/>
              </a:rPr>
              <a:t>а</a:t>
            </a:r>
            <a:r>
              <a:rPr lang="en-US" altLang="zh-TW" smtClean="0">
                <a:latin typeface="Arial Unicode MS" pitchFamily="2" charset="0"/>
              </a:rPr>
              <a:t>ɪ</a:t>
            </a:r>
            <a:r>
              <a:rPr lang="en-US" altLang="zh-TW" smtClean="0">
                <a:latin typeface="Arial" panose="020B0604020202020204" pitchFamily="34" charset="0"/>
                <a:cs typeface="Arial" panose="020B0604020202020204" pitchFamily="34" charset="0"/>
              </a:rPr>
              <a:t>t/; </a:t>
            </a:r>
            <a:r>
              <a:rPr lang="en-US" altLang="zh-TW" smtClean="0">
                <a:latin typeface="Arial" panose="020B0604020202020204" pitchFamily="34" charset="0"/>
              </a:rPr>
              <a:t>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ould</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 in </a:t>
            </a:r>
            <a:r>
              <a:rPr lang="zh-TW" altLang="en-US" i="1"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sh</a:t>
            </a:r>
            <a:r>
              <a:rPr lang="en-US" altLang="zh-TW" i="1" smtClean="0">
                <a:latin typeface="Arial" panose="020B0604020202020204" pitchFamily="34" charset="0"/>
              </a:rPr>
              <a:t>ould</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 </a:t>
            </a:r>
            <a:r>
              <a:rPr lang="zh-TW" altLang="en-US" i="1"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w</a:t>
            </a:r>
            <a:r>
              <a:rPr lang="en-US" altLang="zh-TW" i="1" smtClean="0">
                <a:latin typeface="Arial" panose="020B0604020202020204" pitchFamily="34" charset="0"/>
              </a:rPr>
              <a:t>ould</a:t>
            </a:r>
            <a:r>
              <a:rPr lang="zh-TW" altLang="en-US" i="1"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 or </a:t>
            </a:r>
            <a:r>
              <a:rPr lang="zh-TW" altLang="en-US" i="1"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rPr>
              <a:t>c</a:t>
            </a:r>
            <a:r>
              <a:rPr lang="en-US" altLang="zh-TW" i="1" smtClean="0">
                <a:latin typeface="Arial" panose="020B0604020202020204" pitchFamily="34" charset="0"/>
              </a:rPr>
              <a:t>ould</a:t>
            </a:r>
            <a:r>
              <a:rPr lang="zh-TW" altLang="en-US" i="1" smtClean="0">
                <a:latin typeface="Times New Roman" panose="02020603050405020304" pitchFamily="18" charset="0"/>
                <a:ea typeface="PMingLiU" panose="02020500000000000000" pitchFamily="18" charset="-120"/>
              </a:rPr>
              <a:t>’</a:t>
            </a:r>
            <a:r>
              <a:rPr lang="en-US" altLang="zh-TW" i="1" smtClean="0">
                <a:latin typeface="Arial" panose="020B0604020202020204" pitchFamily="34" charset="0"/>
              </a:rPr>
              <a:t> </a:t>
            </a:r>
            <a:r>
              <a:rPr lang="en-US" altLang="zh-TW" smtClean="0">
                <a:latin typeface="Arial" panose="020B0604020202020204" pitchFamily="34" charset="0"/>
              </a:rPr>
              <a:t>and pronounced as /</a:t>
            </a:r>
            <a:r>
              <a:rPr lang="en-US" altLang="zh-TW" sz="1000" smtClean="0">
                <a:latin typeface="Arial" panose="020B0604020202020204" pitchFamily="34" charset="0"/>
              </a:rPr>
              <a:t>ʊ</a:t>
            </a:r>
            <a:r>
              <a:rPr lang="en-US" altLang="zh-TW" smtClean="0">
                <a:latin typeface="Arial" panose="020B0604020202020204" pitchFamily="34" charset="0"/>
              </a:rPr>
              <a:t>d/.</a:t>
            </a:r>
          </a:p>
          <a:p>
            <a:pPr algn="just" eaLnBrk="1" hangingPunct="1"/>
            <a:endParaRPr lang="en-US" altLang="zh-TW" smtClean="0">
              <a:latin typeface="Arial" panose="020B0604020202020204" pitchFamily="34" charset="0"/>
            </a:endParaRPr>
          </a:p>
          <a:p>
            <a:pPr algn="just" eaLnBrk="1" hangingPunct="1"/>
            <a:r>
              <a:rPr lang="en-US" altLang="zh-TW" smtClean="0">
                <a:latin typeface="Arial" panose="020B0604020202020204" pitchFamily="34" charset="0"/>
              </a:rPr>
              <a:t>To help pupils consolidate the learning of the letter patterns, teachers can design some activities (e.g. writing rhymes / poems) where pupils have to brainstorm different rhyming words.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DB8B29EE-4F36-4879-8C40-722A56AD1C4E}" type="slidenum">
              <a:rPr lang="en-US" altLang="zh-TW" sz="1200">
                <a:ea typeface="MS PGothic" panose="020B0600070205080204" pitchFamily="34" charset="-128"/>
              </a:rPr>
              <a:pPr eaLnBrk="1" hangingPunct="1"/>
              <a:t>22</a:t>
            </a:fld>
            <a:endParaRPr lang="en-US" altLang="zh-TW" sz="1200">
              <a:ea typeface="MS PGothic" panose="020B0600070205080204" pitchFamily="34" charset="-128"/>
            </a:endParaRPr>
          </a:p>
        </p:txBody>
      </p:sp>
      <p:sp>
        <p:nvSpPr>
          <p:cNvPr id="5837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F2B74EB2-A359-47C3-985D-8635C849FA54}" type="slidenum">
              <a:rPr lang="en-US" altLang="zh-TW" sz="1200">
                <a:ea typeface="MS PGothic" panose="020B0600070205080204" pitchFamily="34" charset="-128"/>
              </a:rPr>
              <a:pPr algn="r" eaLnBrk="1" hangingPunct="1"/>
              <a:t>22</a:t>
            </a:fld>
            <a:endParaRPr lang="en-US" altLang="zh-TW" sz="1200">
              <a:ea typeface="MS PGothic" panose="020B0600070205080204" pitchFamily="34" charset="-128"/>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Teachers can identify words that are confusing to pupils and guide them to pay extra attention to spell these words. Two examples to arouse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awareness of silent letters in words and the words with contractions are illustrated in the following paragraphs:</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Silent letters are letters that you cannot hear when you say the words, but the letters are there when you write the words. There are no fixed rules and pupils need to learn the words with silent letters from their experience and make extra effort to remember the words. For example, the word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know</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has a silent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which means the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sound is not pronounced. Teachers should draw pupils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attention to the silent letters whenever they appear.</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It is also noticed that some contractions and words sound the same or similar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vs.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its</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Pupils should be reminded to think about the parts of speech and the meanings of the words in context in order to write the correct words.</a:t>
            </a:r>
          </a:p>
          <a:p>
            <a:pPr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CE62A0E4-150C-4B64-804C-F41FC21FCC03}" type="slidenum">
              <a:rPr lang="en-US" altLang="zh-TW" sz="1200">
                <a:ea typeface="MS PGothic" panose="020B0600070205080204" pitchFamily="34" charset="-128"/>
              </a:rPr>
              <a:pPr eaLnBrk="1" hangingPunct="1"/>
              <a:t>23</a:t>
            </a:fld>
            <a:endParaRPr lang="en-US" altLang="zh-TW" sz="1200">
              <a:ea typeface="MS PGothic" panose="020B0600070205080204" pitchFamily="34" charset="-128"/>
            </a:endParaRPr>
          </a:p>
        </p:txBody>
      </p:sp>
      <p:sp>
        <p:nvSpPr>
          <p:cNvPr id="6041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5CC6A5C-B45E-44CC-813F-B383297361BB}" type="slidenum">
              <a:rPr lang="en-US" altLang="zh-TW" sz="1200">
                <a:ea typeface="MS PGothic" panose="020B0600070205080204" pitchFamily="34" charset="-128"/>
              </a:rPr>
              <a:pPr algn="r" eaLnBrk="1" hangingPunct="1"/>
              <a:t>23</a:t>
            </a:fld>
            <a:endParaRPr lang="en-US" altLang="zh-TW" sz="1200">
              <a:ea typeface="MS PGothic" panose="020B0600070205080204" pitchFamily="34" charset="-128"/>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Many English words sound the same, but have different spellings and meanings. They are called homophones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hour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vs.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our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knew</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vs.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new</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here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vs.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hear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When pupils are confused with words that have the same or similar pronunciation, teachers should draw their attention to the meanings of the words.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In the first example,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The son / sun is shining</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may say,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 understand that you are confused with which word to write. You may read the sentence that comes before to get some hints. It says,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It is very hot.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It is about the weather. Now you should know which word to write.</a:t>
            </a:r>
            <a:r>
              <a:rPr lang="zh-TW" altLang="en-US" smtClean="0">
                <a:latin typeface="Times New Roman" panose="02020603050405020304" pitchFamily="18" charset="0"/>
                <a:ea typeface="PMingLiU" panose="02020500000000000000" pitchFamily="18" charset="-120"/>
              </a:rPr>
              <a:t>’</a:t>
            </a:r>
            <a:endParaRPr lang="en-US" altLang="zh-TW" smtClean="0">
              <a:latin typeface="Arial" panose="020B0604020202020204" pitchFamily="34" charset="0"/>
              <a:ea typeface="PMingLiU" panose="02020500000000000000" pitchFamily="18" charset="-120"/>
            </a:endParaRP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In the second example,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I use a pen / pan to fry an egg</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may say,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You have nearly got the spelling of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pan</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right. Here, we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re talking about something which is used for cooking. Do we need a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pen</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to cook? Can you think of another word which has a similar sound to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pen</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t>
            </a:r>
            <a:r>
              <a:rPr lang="zh-TW" altLang="en-US" smtClean="0">
                <a:latin typeface="Times New Roman" panose="02020603050405020304" pitchFamily="18" charset="0"/>
                <a:ea typeface="PMingLiU" panose="02020500000000000000" pitchFamily="18" charset="-120"/>
              </a:rPr>
              <a:t>’</a:t>
            </a:r>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C64461D0-AF08-4B85-A2FF-BEF9976B2F18}" type="slidenum">
              <a:rPr lang="en-US" altLang="zh-TW" sz="1200">
                <a:ea typeface="MS PGothic" panose="020B0600070205080204" pitchFamily="34" charset="-128"/>
              </a:rPr>
              <a:pPr eaLnBrk="1" hangingPunct="1"/>
              <a:t>24</a:t>
            </a:fld>
            <a:endParaRPr lang="en-US" altLang="zh-TW" sz="1200">
              <a:ea typeface="MS PGothic" panose="020B0600070205080204" pitchFamily="34" charset="-128"/>
            </a:endParaRPr>
          </a:p>
        </p:txBody>
      </p:sp>
      <p:sp>
        <p:nvSpPr>
          <p:cNvPr id="6246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A083FC0-53A0-4049-AE64-66A4CB64009F}" type="slidenum">
              <a:rPr lang="en-US" altLang="zh-TW" sz="1200">
                <a:ea typeface="MS PGothic" panose="020B0600070205080204" pitchFamily="34" charset="-128"/>
              </a:rPr>
              <a:pPr algn="r" eaLnBrk="1" hangingPunct="1"/>
              <a:t>24</a:t>
            </a:fld>
            <a:endParaRPr lang="en-US" altLang="zh-TW" sz="1200">
              <a:ea typeface="MS PGothic" panose="020B0600070205080204" pitchFamily="34" charset="-128"/>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It is important to develop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note-taking skills through dictation, as it is a useful skill for pupils to learn independently. Both note-taking and controlled dictation require pupils to listen carefully and write down the words. However, when pupils are doing note-taking, they only need to write down the key points. In order to jot down the words quickly, they can make use of short forms, abbreviations, numbers and symbols. To organise their ideas, they can make use of headings, tables and other graphic organisers.</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1A2A4CA7-5C3D-44F4-B789-FAE0EBC47F02}" type="slidenum">
              <a:rPr lang="en-US" altLang="zh-TW" sz="1200">
                <a:ea typeface="MS PGothic" panose="020B0600070205080204" pitchFamily="34" charset="-128"/>
              </a:rPr>
              <a:pPr eaLnBrk="1" hangingPunct="1"/>
              <a:t>25</a:t>
            </a:fld>
            <a:endParaRPr lang="en-US" altLang="zh-TW" sz="1200">
              <a:ea typeface="MS PGothic" panose="020B0600070205080204" pitchFamily="34" charset="-128"/>
            </a:endParaRPr>
          </a:p>
        </p:txBody>
      </p:sp>
      <p:sp>
        <p:nvSpPr>
          <p:cNvPr id="6451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4C957DB-D225-48A3-AA63-A0F421E9C86C}" type="slidenum">
              <a:rPr lang="en-US" altLang="zh-TW" sz="1200">
                <a:ea typeface="MS PGothic" panose="020B0600070205080204" pitchFamily="34" charset="-128"/>
              </a:rPr>
              <a:pPr algn="r" eaLnBrk="1" hangingPunct="1"/>
              <a:t>25</a:t>
            </a:fld>
            <a:endParaRPr lang="en-US" altLang="zh-TW" sz="1200">
              <a:ea typeface="MS PGothic" panose="020B0600070205080204" pitchFamily="34" charset="-128"/>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It is important to help pupils understand the meanings of key words in a text before engaging them in more demanding dictation activities such as dicto-comp / dictogloss.</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Teachers should define the meanings of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key words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clearly. They are important messages that indicate the time, place, people involved and things that happened. Function words (e.g. articles, verb to be) in the passage are less important as most of them do not affect our understanding of the message even when they are missing. As a start, teachers could make use of a reading text to demonstrate to pupils what is meant by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key words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t>
            </a:r>
          </a:p>
          <a:p>
            <a:pPr algn="just" eaLnBrk="1" hangingPunct="1"/>
            <a:endParaRPr lang="en-US" altLang="zh-TW" smtClean="0">
              <a:latin typeface="Arial" panose="020B0604020202020204" pitchFamily="34" charset="0"/>
              <a:ea typeface="PMingLiU" panose="02020500000000000000" pitchFamily="18" charset="-120"/>
            </a:endParaRPr>
          </a:p>
          <a:p>
            <a:pPr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15B45320-4C03-41E9-B9AB-D7ADD7E9649E}" type="slidenum">
              <a:rPr lang="en-US" altLang="zh-TW" sz="1200">
                <a:ea typeface="MS PGothic" panose="020B0600070205080204" pitchFamily="34" charset="-128"/>
              </a:rPr>
              <a:pPr eaLnBrk="1" hangingPunct="1"/>
              <a:t>26</a:t>
            </a:fld>
            <a:endParaRPr lang="en-US" altLang="zh-TW" sz="1200">
              <a:ea typeface="MS PGothic" panose="020B0600070205080204" pitchFamily="34" charset="-128"/>
            </a:endParaRPr>
          </a:p>
        </p:txBody>
      </p:sp>
      <p:sp>
        <p:nvSpPr>
          <p:cNvPr id="6656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B90B117-1DAC-41BE-B75E-34528864FED1}" type="slidenum">
              <a:rPr lang="en-US" altLang="zh-TW" sz="1200">
                <a:ea typeface="MS PGothic" panose="020B0600070205080204" pitchFamily="34" charset="-128"/>
              </a:rPr>
              <a:pPr algn="r" eaLnBrk="1" hangingPunct="1"/>
              <a:t>26</a:t>
            </a:fld>
            <a:endParaRPr lang="en-US" altLang="zh-TW" sz="1200">
              <a:ea typeface="MS PGothic" panose="020B0600070205080204" pitchFamily="34" charset="-128"/>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661988" y="4746625"/>
            <a:ext cx="5438775"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To build up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confidence in note-taking, teachers could read aloud the same text and ask pupils to jot down the key words in their exercise book.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Initially, when pupils have not yet acquired the note-taking skills, teachers could divide the text into several parts and read it to pupils bit by bit. Guiding questions could also be provided to give pupils a clear focus for listening (e.g. When will Leo visit Hong Kong? How many days will he stay in Hong Kong?). Teachers could read aloud the text several times if necessary and give sufficient time for pupils to tidy up their work.</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C00D88AC-4EFB-4AA5-99B3-54618B7BEED1}" type="slidenum">
              <a:rPr lang="en-US" altLang="zh-TW" sz="1200">
                <a:ea typeface="MS PGothic" panose="020B0600070205080204" pitchFamily="34" charset="-128"/>
              </a:rPr>
              <a:pPr eaLnBrk="1" hangingPunct="1"/>
              <a:t>27</a:t>
            </a:fld>
            <a:endParaRPr lang="en-US" altLang="zh-TW" sz="1200">
              <a:ea typeface="MS PGothic" panose="020B0600070205080204" pitchFamily="34" charset="-128"/>
            </a:endParaRPr>
          </a:p>
        </p:txBody>
      </p:sp>
      <p:sp>
        <p:nvSpPr>
          <p:cNvPr id="6861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C38D51E-4BB7-4CF1-A773-38EAD087747E}" type="slidenum">
              <a:rPr kumimoji="0" lang="en-US" altLang="zh-TW" sz="1200">
                <a:cs typeface="Arial" panose="020B0604020202020204" pitchFamily="34" charset="0"/>
              </a:rPr>
              <a:pPr algn="r" eaLnBrk="1" hangingPunct="1"/>
              <a:t>27</a:t>
            </a:fld>
            <a:endParaRPr kumimoji="0" lang="en-US" altLang="zh-TW" sz="1200">
              <a:cs typeface="Arial" panose="020B0604020202020204" pitchFamily="34" charset="0"/>
            </a:endParaRPr>
          </a:p>
        </p:txBody>
      </p:sp>
      <p:sp>
        <p:nvSpPr>
          <p:cNvPr id="68611"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4C7706A-54D4-4576-80B0-EDFC748070F9}" type="slidenum">
              <a:rPr lang="en-US" altLang="zh-TW" sz="1200">
                <a:cs typeface="Arial" panose="020B0604020202020204" pitchFamily="34" charset="0"/>
              </a:rPr>
              <a:pPr algn="r" eaLnBrk="1" hangingPunct="1"/>
              <a:t>27</a:t>
            </a:fld>
            <a:endParaRPr lang="en-US" altLang="zh-TW" sz="1200">
              <a:cs typeface="Arial" panose="020B0604020202020204" pitchFamily="34"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ea typeface="PMingLiU" panose="02020500000000000000" pitchFamily="18" charset="-120"/>
              </a:rPr>
              <a:t>	Pupils should make decisions about what is important and what can be left out when taking notes. They should be guided to identify the main points and supporting details as well as to understand that there is no need to jot down all the words they hear. </a:t>
            </a:r>
          </a:p>
          <a:p>
            <a:pPr marL="228600" indent="-228600" algn="just" eaLnBrk="1" hangingPunct="1"/>
            <a:r>
              <a:rPr lang="en-US" altLang="zh-TW" smtClean="0">
                <a:latin typeface="Arial" panose="020B0604020202020204" pitchFamily="34" charset="0"/>
                <a:ea typeface="PMingLiU" panose="02020500000000000000" pitchFamily="18" charset="-120"/>
              </a:rPr>
              <a:t>     </a:t>
            </a:r>
          </a:p>
          <a:p>
            <a:pPr marL="228600" indent="-228600" algn="just" eaLnBrk="1" hangingPunct="1"/>
            <a:r>
              <a:rPr lang="en-US" altLang="zh-TW" smtClean="0">
                <a:latin typeface="Arial" panose="020B0604020202020204" pitchFamily="34" charset="0"/>
                <a:ea typeface="PMingLiU" panose="02020500000000000000" pitchFamily="18" charset="-120"/>
              </a:rPr>
              <a:t>     In this example, pupils are asked to note down what makes Mr Chan a good teacher and give supporting details. With a clear focus in mind, pupils will know what they have to listen for. Teachers should remind pupils of the organisation of the text. Usually, the main points are followed by the supporting details. The adjectives (e.g. humorous, helpful, healthy) are used to describe the special qualities of a good teacher and they are the main points, whereas the explanation and elaboration which follow the adjectives are the supporting details. Teachers can also draw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attention to the connectives (e.g. first, also, lastly) that signal to pupils they are going to hear a new idea. </a:t>
            </a:r>
          </a:p>
          <a:p>
            <a:pPr marL="228600" indent="-228600" algn="just" eaLnBrk="1" hangingPunct="1"/>
            <a:r>
              <a:rPr lang="en-US" altLang="zh-TW" smtClean="0">
                <a:latin typeface="Arial" panose="020B0604020202020204" pitchFamily="34" charset="0"/>
                <a:ea typeface="PMingLiU" panose="02020500000000000000" pitchFamily="18" charset="-120"/>
              </a:rPr>
              <a:t>     </a:t>
            </a:r>
          </a:p>
          <a:p>
            <a:pPr marL="228600" indent="-228600" algn="just" eaLnBrk="1" hangingPunct="1"/>
            <a:r>
              <a:rPr lang="en-US" altLang="zh-TW" smtClean="0">
                <a:latin typeface="Arial" panose="020B0604020202020204" pitchFamily="34" charset="0"/>
                <a:ea typeface="PMingLiU" panose="02020500000000000000" pitchFamily="18" charset="-120"/>
              </a:rPr>
              <a:t>     With sufficient practice and exposure to note-taking activities, pupils will be able to develop the skills progressively.</a:t>
            </a:r>
          </a:p>
          <a:p>
            <a:pPr marL="228600" indent="-228600" algn="just" eaLnBrk="1" hangingPunct="1"/>
            <a:endParaRPr lang="en-US" altLang="zh-TW" b="1" u="sng" smtClean="0">
              <a:latin typeface="Arial" panose="020B0604020202020204" pitchFamily="34" charset="0"/>
              <a:ea typeface="PMingLiU" panose="02020500000000000000" pitchFamily="18" charset="-120"/>
            </a:endParaRPr>
          </a:p>
          <a:p>
            <a:pPr marL="228600" indent="-228600" algn="just" eaLnBrk="1" hangingPunct="1"/>
            <a:endParaRPr lang="en-US" altLang="zh-TW" b="1" u="sng"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E9809556-9508-494C-BF9B-865F525F9E2E}" type="slidenum">
              <a:rPr lang="en-US" altLang="zh-TW" sz="1200"/>
              <a:pPr algn="r" eaLnBrk="1" hangingPunct="1"/>
              <a:t>28</a:t>
            </a:fld>
            <a:endParaRPr lang="en-US" altLang="zh-TW" sz="1200"/>
          </a:p>
        </p:txBody>
      </p:sp>
      <p:sp>
        <p:nvSpPr>
          <p:cNvPr id="706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94C234A3-F803-4A83-B366-0DE2528BAE8F}" type="slidenum">
              <a:rPr lang="en-US" altLang="zh-TW" sz="1200"/>
              <a:pPr algn="r" eaLnBrk="1" hangingPunct="1"/>
              <a:t>28</a:t>
            </a:fld>
            <a:endParaRPr lang="en-US" altLang="zh-TW"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To help pupils develop note-taking skills, more practice should be provided. Teachers could provide headings so that pupils would know what they should pay attention to while listening. In this example, when pupils are asked to introduce themselves, their classmates could be asked to note down the key points in the form of a table. The headings provided could help pupils jot down the key points.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Apart from taking notes when listening to presentations, pupils could be engaged in authentic activities where note-taking is necessary, such as interviewing a tourist in project learning.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A6F92C15-09DD-4916-8732-4707C4FFCD88}" type="slidenum">
              <a:rPr lang="en-US" altLang="zh-TW" sz="1200">
                <a:ea typeface="MS PGothic" panose="020B0600070205080204" pitchFamily="34" charset="-128"/>
              </a:rPr>
              <a:pPr eaLnBrk="1" hangingPunct="1"/>
              <a:t>29</a:t>
            </a:fld>
            <a:endParaRPr lang="en-US" altLang="zh-TW" sz="1200">
              <a:ea typeface="MS PGothic" panose="020B0600070205080204" pitchFamily="34" charset="-128"/>
            </a:endParaRPr>
          </a:p>
        </p:txBody>
      </p:sp>
      <p:sp>
        <p:nvSpPr>
          <p:cNvPr id="727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56F2FB8-CB1F-4C7F-AA39-46D741474F20}" type="slidenum">
              <a:rPr lang="en-US" altLang="zh-TW" sz="1200">
                <a:ea typeface="MS PGothic" panose="020B0600070205080204" pitchFamily="34" charset="-128"/>
              </a:rPr>
              <a:pPr algn="r" eaLnBrk="1" hangingPunct="1"/>
              <a:t>29</a:t>
            </a:fld>
            <a:endParaRPr lang="en-US" altLang="zh-TW" sz="1200">
              <a:ea typeface="MS PGothic" panose="020B0600070205080204"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r>
              <a:rPr lang="en-US" altLang="zh-TW" smtClean="0">
                <a:latin typeface="Arial" panose="020B0604020202020204" pitchFamily="34" charset="0"/>
                <a:ea typeface="PMingLiU" panose="02020500000000000000" pitchFamily="18" charset="-120"/>
              </a:rPr>
              <a:t>     Tables and other graphic organisers are flexible and convenient tools to help pupils note down information and ideas systematically. Here are two examples:</a:t>
            </a:r>
          </a:p>
          <a:p>
            <a:pPr marL="685800" lvl="1" indent="-228600" algn="just" eaLnBrk="1" hangingPunct="1">
              <a:buFontTx/>
              <a:buChar char="•"/>
            </a:pPr>
            <a:r>
              <a:rPr lang="en-US" altLang="zh-TW" smtClean="0">
                <a:latin typeface="Arial" panose="020B0604020202020204" pitchFamily="34" charset="0"/>
              </a:rPr>
              <a:t>a table can be used to list information clearly under different columns / headings, and</a:t>
            </a:r>
          </a:p>
          <a:p>
            <a:pPr marL="685800" lvl="1" indent="-228600" algn="just" eaLnBrk="1" hangingPunct="1">
              <a:buFontTx/>
              <a:buChar char="•"/>
            </a:pPr>
            <a:r>
              <a:rPr lang="en-US" altLang="zh-TW" smtClean="0">
                <a:latin typeface="Arial" panose="020B0604020202020204" pitchFamily="34" charset="0"/>
              </a:rPr>
              <a:t>a spider web / mind map can be used to show the topic, main ideas, examples or supporting details clearly. </a:t>
            </a:r>
          </a:p>
          <a:p>
            <a:pPr marL="228600" indent="-228600"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CFFC7273-8BE7-4069-AE81-F52C3EDCF3D0}" type="slidenum">
              <a:rPr lang="en-US" altLang="zh-TW" sz="1200">
                <a:ea typeface="MS PGothic" panose="020B0600070205080204" pitchFamily="34" charset="-128"/>
              </a:rPr>
              <a:pPr eaLnBrk="1" hangingPunct="1"/>
              <a:t>3</a:t>
            </a:fld>
            <a:endParaRPr lang="en-US" altLang="zh-TW" sz="1200">
              <a:ea typeface="MS PGothic" panose="020B0600070205080204" pitchFamily="34" charset="-128"/>
            </a:endParaRPr>
          </a:p>
        </p:txBody>
      </p:sp>
      <p:sp>
        <p:nvSpPr>
          <p:cNvPr id="1945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05DD1E4C-ED3B-4271-B5DB-E08F21E7B764}" type="slidenum">
              <a:rPr lang="en-US" altLang="zh-TW" sz="1200">
                <a:ea typeface="MS PGothic" panose="020B0600070205080204" pitchFamily="34" charset="-128"/>
              </a:rPr>
              <a:pPr algn="r" eaLnBrk="1" hangingPunct="1"/>
              <a:t>3</a:t>
            </a:fld>
            <a:endParaRPr lang="en-US" altLang="zh-TW" sz="1200">
              <a:ea typeface="MS PGothic" panose="020B0600070205080204" pitchFamily="34" charset="-128"/>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Dictation provides pupils with a good opportunity to apply the phonics skills they have learnt to spell new words. It also facilitates the development of pronunciation and spelling skills.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For pupils at an early stage of learning, more emphasis could be placed on their understanding of letter-sound relationships. They could be asked to fill in some letters representing the target sounds they hear. For example, pupils could be asked to listen to initial consonant blends and ending consonant blends that are not common in Cantonese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br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as in </a:t>
            </a:r>
            <a:r>
              <a:rPr lang="zh-TW" altLang="en-US" smtClean="0">
                <a:latin typeface="Times New Roman" panose="02020603050405020304" pitchFamily="18" charset="0"/>
                <a:ea typeface="PMingLiU" panose="02020500000000000000" pitchFamily="18" charset="-120"/>
              </a:rPr>
              <a:t>‘</a:t>
            </a:r>
            <a:r>
              <a:rPr lang="en-US" altLang="zh-TW" u="sng" smtClean="0">
                <a:latin typeface="Arial" panose="020B0604020202020204" pitchFamily="34" charset="0"/>
                <a:ea typeface="PMingLiU" panose="02020500000000000000" pitchFamily="18" charset="-120"/>
              </a:rPr>
              <a:t>br</a:t>
            </a:r>
            <a:r>
              <a:rPr lang="en-US" altLang="zh-TW" smtClean="0">
                <a:latin typeface="Arial" panose="020B0604020202020204" pitchFamily="34" charset="0"/>
                <a:ea typeface="PMingLiU" panose="02020500000000000000" pitchFamily="18" charset="-120"/>
              </a:rPr>
              <a:t>eak</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as in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fir</a:t>
            </a:r>
            <a:r>
              <a:rPr lang="en-US" altLang="zh-TW" u="sng" smtClean="0">
                <a:latin typeface="Arial" panose="020B0604020202020204" pitchFamily="34" charset="0"/>
                <a:ea typeface="PMingLiU" panose="02020500000000000000" pitchFamily="18" charset="-120"/>
              </a:rPr>
              <a:t>st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At a later stage, pupils could even be asked to provide rhyming words in short poems or other literary texts. For example, they can be asked to fill in the rhyming words when they listen to the teacher</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 reading of a poem called </a:t>
            </a:r>
            <a:r>
              <a:rPr lang="en-US" altLang="zh-TW" i="1" smtClean="0">
                <a:latin typeface="Arial" panose="020B0604020202020204" pitchFamily="34" charset="0"/>
                <a:ea typeface="PMingLiU" panose="02020500000000000000" pitchFamily="18" charset="-120"/>
              </a:rPr>
              <a:t>Shell Secrets**.</a:t>
            </a:r>
            <a:r>
              <a:rPr lang="en-US" altLang="zh-TW" smtClean="0">
                <a:latin typeface="Arial" panose="020B0604020202020204" pitchFamily="34" charset="0"/>
                <a:ea typeface="PMingLiU" panose="02020500000000000000" pitchFamily="18" charset="-120"/>
              </a:rPr>
              <a:t>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**Reference</a:t>
            </a:r>
          </a:p>
          <a:p>
            <a:pPr algn="just" eaLnBrk="1" hangingPunct="1"/>
            <a:r>
              <a:rPr lang="en-US" altLang="zh-TW" smtClean="0">
                <a:latin typeface="Arial" panose="020B0604020202020204" pitchFamily="34" charset="0"/>
                <a:ea typeface="PMingLiU" panose="02020500000000000000" pitchFamily="18" charset="-120"/>
              </a:rPr>
              <a:t>Education Department. (2000). </a:t>
            </a:r>
            <a:r>
              <a:rPr lang="en-US" altLang="zh-TW" i="1" smtClean="0">
                <a:latin typeface="Arial" panose="020B0604020202020204" pitchFamily="34" charset="0"/>
                <a:ea typeface="PMingLiU" panose="02020500000000000000" pitchFamily="18" charset="-120"/>
              </a:rPr>
              <a:t>Let</a:t>
            </a:r>
            <a:r>
              <a:rPr lang="zh-TW" altLang="en-US" i="1" smtClean="0">
                <a:latin typeface="Arial" panose="020B0604020202020204" pitchFamily="34" charset="0"/>
                <a:ea typeface="PMingLiU" panose="02020500000000000000" pitchFamily="18" charset="-120"/>
              </a:rPr>
              <a:t>’</a:t>
            </a:r>
            <a:r>
              <a:rPr lang="en-US" altLang="zh-TW" i="1" smtClean="0">
                <a:latin typeface="Arial" panose="020B0604020202020204" pitchFamily="34" charset="0"/>
                <a:ea typeface="PMingLiU" panose="02020500000000000000" pitchFamily="18" charset="-120"/>
              </a:rPr>
              <a:t>s Experience and Appreciate Poetry (LEAP).</a:t>
            </a:r>
            <a:r>
              <a:rPr lang="en-US" altLang="zh-TW" smtClean="0">
                <a:latin typeface="Arial" panose="020B0604020202020204" pitchFamily="34" charset="0"/>
                <a:ea typeface="PMingLiU" panose="02020500000000000000" pitchFamily="18" charset="-120"/>
              </a:rPr>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7267EDBF-CFE5-42D8-ACC6-35245FBFBA4A}" type="slidenum">
              <a:rPr lang="en-US" altLang="zh-TW" sz="1200">
                <a:ea typeface="MS PGothic" panose="020B0600070205080204" pitchFamily="34" charset="-128"/>
              </a:rPr>
              <a:pPr eaLnBrk="1" hangingPunct="1"/>
              <a:t>30</a:t>
            </a:fld>
            <a:endParaRPr lang="en-US" altLang="zh-TW" sz="1200">
              <a:ea typeface="MS PGothic" panose="020B0600070205080204" pitchFamily="34" charset="-128"/>
            </a:endParaRPr>
          </a:p>
        </p:txBody>
      </p:sp>
      <p:sp>
        <p:nvSpPr>
          <p:cNvPr id="7475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1162E824-DDAD-4D2E-BD29-44FE6E893AF7}" type="slidenum">
              <a:rPr lang="en-US" altLang="zh-TW" sz="1200">
                <a:ea typeface="MS PGothic" panose="020B0600070205080204" pitchFamily="34" charset="-128"/>
              </a:rPr>
              <a:pPr algn="r" eaLnBrk="1" hangingPunct="1"/>
              <a:t>30</a:t>
            </a:fld>
            <a:endParaRPr lang="en-US" altLang="zh-TW" sz="1200">
              <a:ea typeface="MS PGothic" panose="020B0600070205080204" pitchFamily="34"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679450" y="4716463"/>
            <a:ext cx="5438775" cy="4733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lgn="just" eaLnBrk="1" hangingPunct="1">
              <a:lnSpc>
                <a:spcPct val="80000"/>
              </a:lnSpc>
            </a:pPr>
            <a:r>
              <a:rPr lang="en-US" altLang="zh-TW" sz="1000" smtClean="0">
                <a:latin typeface="Arial" panose="020B0604020202020204" pitchFamily="34" charset="0"/>
                <a:ea typeface="PMingLiU" panose="02020500000000000000" pitchFamily="18" charset="-120"/>
              </a:rPr>
              <a:t>      </a:t>
            </a:r>
            <a:r>
              <a:rPr lang="en-US" altLang="zh-TW" smtClean="0">
                <a:latin typeface="Arial" panose="020B0604020202020204" pitchFamily="34" charset="0"/>
                <a:ea typeface="PMingLiU" panose="02020500000000000000" pitchFamily="18" charset="-120"/>
              </a:rPr>
              <a:t>Pupils should be taught to use short forms, abbreviations, numbers and symbols when taking notes. Teachers should introduce some commonly used short forms / abbreviations. Pupils should be reminded to use numbers instead of full words, especially in writing telephone numbers and dates. Below are some examples:</a:t>
            </a:r>
          </a:p>
          <a:p>
            <a:pPr marL="685800" lvl="1" indent="-228600" algn="just" eaLnBrk="1" hangingPunct="1">
              <a:lnSpc>
                <a:spcPct val="80000"/>
              </a:lnSpc>
              <a:buFontTx/>
              <a:buAutoNum type="alphaLcParenR"/>
            </a:pPr>
            <a:r>
              <a:rPr lang="en-US" altLang="zh-TW" smtClean="0">
                <a:latin typeface="Arial" panose="020B0604020202020204" pitchFamily="34" charset="0"/>
              </a:rPr>
              <a:t>Units of Measurements</a:t>
            </a:r>
          </a:p>
          <a:p>
            <a:pPr marL="685800" lvl="1" indent="-228600" algn="just" eaLnBrk="1" hangingPunct="1">
              <a:lnSpc>
                <a:spcPct val="80000"/>
              </a:lnSpc>
              <a:buFontTx/>
              <a:buChar char="•"/>
            </a:pPr>
            <a:r>
              <a:rPr lang="en-US" altLang="zh-TW" smtClean="0">
                <a:latin typeface="Arial" panose="020B0604020202020204" pitchFamily="34" charset="0"/>
              </a:rPr>
              <a:t>centimetre (cm), kilogram (kg), feet (ft), two minutes and thirty seconds (2 min 30 sec or 2</a:t>
            </a:r>
            <a:r>
              <a:rPr lang="zh-TW" altLang="en-US" smtClean="0">
                <a:latin typeface="Arial" panose="020B0604020202020204" pitchFamily="34" charset="0"/>
              </a:rPr>
              <a:t>’</a:t>
            </a:r>
            <a:r>
              <a:rPr lang="en-US" altLang="zh-TW" smtClean="0">
                <a:latin typeface="Arial" panose="020B0604020202020204" pitchFamily="34" charset="0"/>
              </a:rPr>
              <a:t>30</a:t>
            </a:r>
            <a:r>
              <a:rPr lang="zh-TW" altLang="en-US" smtClean="0">
                <a:latin typeface="Arial" panose="020B0604020202020204" pitchFamily="34" charset="0"/>
              </a:rPr>
              <a:t>”</a:t>
            </a:r>
            <a:r>
              <a:rPr lang="en-US" altLang="zh-TW" smtClean="0">
                <a:latin typeface="Arial" panose="020B0604020202020204" pitchFamily="34" charset="0"/>
              </a:rPr>
              <a:t>), hours (hrs or h), percent (%)</a:t>
            </a:r>
          </a:p>
          <a:p>
            <a:pPr marL="685800" lvl="1" indent="-228600" algn="just" eaLnBrk="1" hangingPunct="1">
              <a:lnSpc>
                <a:spcPct val="80000"/>
              </a:lnSpc>
              <a:buFontTx/>
              <a:buAutoNum type="alphaLcParenR" startAt="2"/>
            </a:pPr>
            <a:r>
              <a:rPr lang="en-US" altLang="zh-TW" smtClean="0">
                <a:latin typeface="Arial" panose="020B0604020202020204" pitchFamily="34" charset="0"/>
              </a:rPr>
              <a:t>Time / Days / Months / Dates</a:t>
            </a:r>
          </a:p>
          <a:p>
            <a:pPr marL="685800" lvl="1" indent="-228600" algn="just" eaLnBrk="1" hangingPunct="1">
              <a:lnSpc>
                <a:spcPct val="80000"/>
              </a:lnSpc>
              <a:buFontTx/>
              <a:buChar char="•"/>
            </a:pPr>
            <a:r>
              <a:rPr lang="en-US" altLang="zh-TW" smtClean="0">
                <a:latin typeface="Arial" panose="020B0604020202020204" pitchFamily="34" charset="0"/>
              </a:rPr>
              <a:t>seven o</a:t>
            </a:r>
            <a:r>
              <a:rPr lang="zh-TW" altLang="en-US" smtClean="0">
                <a:latin typeface="Arial" panose="020B0604020202020204" pitchFamily="34" charset="0"/>
              </a:rPr>
              <a:t>’</a:t>
            </a:r>
            <a:r>
              <a:rPr lang="en-US" altLang="zh-TW" smtClean="0">
                <a:latin typeface="Arial" panose="020B0604020202020204" pitchFamily="34" charset="0"/>
              </a:rPr>
              <a:t>clock in the morning (7am), Monday (Mon), January (Jan), 28 February 2011 (28.2.2011)</a:t>
            </a:r>
          </a:p>
          <a:p>
            <a:pPr marL="685800" lvl="1" indent="-228600" algn="just" eaLnBrk="1" hangingPunct="1">
              <a:lnSpc>
                <a:spcPct val="80000"/>
              </a:lnSpc>
              <a:buFontTx/>
              <a:buAutoNum type="alphaLcParenR" startAt="3"/>
            </a:pPr>
            <a:r>
              <a:rPr lang="en-US" altLang="zh-TW" smtClean="0">
                <a:latin typeface="Arial" panose="020B0604020202020204" pitchFamily="34" charset="0"/>
              </a:rPr>
              <a:t>Places</a:t>
            </a:r>
          </a:p>
          <a:p>
            <a:pPr marL="685800" lvl="1" indent="-228600" algn="just" eaLnBrk="1" hangingPunct="1">
              <a:lnSpc>
                <a:spcPct val="80000"/>
              </a:lnSpc>
              <a:buFontTx/>
              <a:buChar char="•"/>
            </a:pPr>
            <a:r>
              <a:rPr lang="en-US" altLang="zh-TW" smtClean="0">
                <a:latin typeface="Arial" panose="020B0604020202020204" pitchFamily="34" charset="0"/>
              </a:rPr>
              <a:t>Kowloon (Kln), Mong Kok (MK), Seventh floor (7/F), Street (St), Road (Rd), Building (Bldg), Room (Rm)</a:t>
            </a:r>
          </a:p>
          <a:p>
            <a:pPr marL="685800" lvl="1" indent="-228600" algn="just" eaLnBrk="1" hangingPunct="1">
              <a:lnSpc>
                <a:spcPct val="80000"/>
              </a:lnSpc>
              <a:buFontTx/>
              <a:buAutoNum type="alphaLcParenR" startAt="4"/>
            </a:pPr>
            <a:r>
              <a:rPr lang="en-US" altLang="zh-TW" smtClean="0">
                <a:latin typeface="Arial" panose="020B0604020202020204" pitchFamily="34" charset="0"/>
              </a:rPr>
              <a:t>Subjects</a:t>
            </a:r>
          </a:p>
          <a:p>
            <a:pPr marL="685800" lvl="1" indent="-228600" algn="just" eaLnBrk="1" hangingPunct="1">
              <a:lnSpc>
                <a:spcPct val="80000"/>
              </a:lnSpc>
              <a:buFontTx/>
              <a:buChar char="•"/>
            </a:pPr>
            <a:r>
              <a:rPr lang="en-US" altLang="zh-TW" smtClean="0">
                <a:latin typeface="Arial" panose="020B0604020202020204" pitchFamily="34" charset="0"/>
              </a:rPr>
              <a:t>Chinese (Chi), English (Eng), Mathematics (Maths),              General Studies (GS)</a:t>
            </a:r>
          </a:p>
          <a:p>
            <a:pPr marL="685800" lvl="1" indent="-228600" algn="just" eaLnBrk="1" hangingPunct="1">
              <a:lnSpc>
                <a:spcPct val="80000"/>
              </a:lnSpc>
              <a:buFontTx/>
              <a:buAutoNum type="alphaLcParenR" startAt="5"/>
            </a:pPr>
            <a:r>
              <a:rPr lang="en-US" altLang="zh-TW" smtClean="0">
                <a:latin typeface="Arial" panose="020B0604020202020204" pitchFamily="34" charset="0"/>
              </a:rPr>
              <a:t>Other common abbreviations</a:t>
            </a:r>
          </a:p>
          <a:p>
            <a:pPr marL="685800" lvl="1" indent="-228600" algn="just" eaLnBrk="1" hangingPunct="1">
              <a:lnSpc>
                <a:spcPct val="80000"/>
              </a:lnSpc>
              <a:buFontTx/>
              <a:buChar char="•"/>
            </a:pPr>
            <a:r>
              <a:rPr lang="en-US" altLang="zh-TW" smtClean="0">
                <a:latin typeface="Arial" panose="020B0604020202020204" pitchFamily="34" charset="0"/>
                <a:cs typeface="Arial" panose="020B0604020202020204" pitchFamily="34" charset="0"/>
              </a:rPr>
              <a:t>with (w/), without (w/o), page (p.) </a:t>
            </a:r>
            <a:endParaRPr lang="el-GR" altLang="zh-TW" smtClean="0">
              <a:latin typeface="Arial" panose="020B0604020202020204" pitchFamily="34" charset="0"/>
              <a:cs typeface="Arial" panose="020B0604020202020204" pitchFamily="34" charset="0"/>
            </a:endParaRPr>
          </a:p>
          <a:p>
            <a:pPr marL="228600" indent="-228600" algn="just" eaLnBrk="1" hangingPunct="1">
              <a:lnSpc>
                <a:spcPct val="80000"/>
              </a:lnSpc>
            </a:pPr>
            <a:r>
              <a:rPr lang="en-US" altLang="zh-TW" smtClean="0">
                <a:latin typeface="Arial" panose="020B0604020202020204" pitchFamily="34" charset="0"/>
                <a:ea typeface="PMingLiU" panose="02020500000000000000" pitchFamily="18" charset="-120"/>
                <a:sym typeface="Wingdings" panose="05000000000000000000" pitchFamily="2" charset="2"/>
              </a:rPr>
              <a:t>     </a:t>
            </a:r>
          </a:p>
          <a:p>
            <a:pPr marL="228600" indent="-228600" algn="just" eaLnBrk="1" hangingPunct="1">
              <a:lnSpc>
                <a:spcPct val="80000"/>
              </a:lnSpc>
            </a:pPr>
            <a:r>
              <a:rPr lang="en-US" altLang="zh-TW" smtClean="0">
                <a:latin typeface="Arial" panose="020B0604020202020204" pitchFamily="34" charset="0"/>
                <a:ea typeface="PMingLiU" panose="02020500000000000000" pitchFamily="18" charset="-120"/>
                <a:sym typeface="Wingdings" panose="05000000000000000000" pitchFamily="2" charset="2"/>
              </a:rPr>
              <a:t>      Pupils can use symbols </a:t>
            </a:r>
            <a:r>
              <a:rPr lang="en-US" altLang="zh-TW" smtClean="0">
                <a:latin typeface="Arial" panose="020B0604020202020204" pitchFamily="34" charset="0"/>
              </a:rPr>
              <a:t>(e.g. “</a:t>
            </a:r>
            <a:r>
              <a:rPr lang="en-US" altLang="zh-TW" smtClean="0">
                <a:latin typeface="Arial" panose="020B0604020202020204" pitchFamily="34" charset="0"/>
                <a:cs typeface="Arial" panose="020B0604020202020204" pitchFamily="34" charset="0"/>
              </a:rPr>
              <a:t>·</a:t>
            </a:r>
            <a:r>
              <a:rPr lang="en-US" altLang="zh-TW" smtClean="0">
                <a:latin typeface="Arial" panose="020B0604020202020204" pitchFamily="34" charset="0"/>
              </a:rPr>
              <a:t>∕.” for “between”; “</a:t>
            </a:r>
            <a:r>
              <a:rPr lang="en-US" altLang="zh-TW" smtClean="0">
                <a:latin typeface="Arial" panose="020B0604020202020204" pitchFamily="34" charset="0"/>
                <a:cs typeface="Arial" panose="020B0604020202020204" pitchFamily="34" charset="0"/>
              </a:rPr>
              <a:t>&amp;” for “and”; “@” for “each”)</a:t>
            </a:r>
            <a:r>
              <a:rPr lang="en-US" altLang="zh-TW" smtClean="0">
                <a:latin typeface="Arial" panose="020B0604020202020204" pitchFamily="34" charset="0"/>
                <a:ea typeface="PMingLiU" panose="02020500000000000000" pitchFamily="18" charset="-120"/>
                <a:sym typeface="Wingdings" panose="05000000000000000000" pitchFamily="2" charset="2"/>
              </a:rPr>
              <a:t>, arrows or simple drawings (e.g. an arrow pointing upward represents an increase; an arrow pointing downward represents a decrease) to note down quickly what they have heard. </a:t>
            </a:r>
            <a:r>
              <a:rPr lang="en-US" altLang="zh-TW" smtClean="0">
                <a:latin typeface="Arial" panose="020B0604020202020204" pitchFamily="34" charset="0"/>
                <a:ea typeface="PMingLiU" panose="02020500000000000000" pitchFamily="18" charset="-120"/>
              </a:rPr>
              <a:t>Pupils can also create their own short forms or abbreviations (e.g. “diff” for “difficult”</a:t>
            </a:r>
            <a:r>
              <a:rPr lang="en-US" altLang="zh-TW" smtClean="0">
                <a:latin typeface="Arial" panose="020B0604020202020204" pitchFamily="34" charset="0"/>
                <a:ea typeface="PMingLiU" panose="02020500000000000000" pitchFamily="18" charset="-120"/>
                <a:sym typeface="Wingdings" panose="05000000000000000000" pitchFamily="2" charset="2"/>
              </a:rPr>
              <a:t>; “exp” for “expensive”; “rest” for “restaurant”; “</a:t>
            </a:r>
            <a:r>
              <a:rPr lang="el-GR" altLang="zh-TW" smtClean="0">
                <a:latin typeface="Arial" panose="020B0604020202020204" pitchFamily="34" charset="0"/>
                <a:cs typeface="Arial" panose="020B0604020202020204" pitchFamily="34" charset="0"/>
                <a:sym typeface="Wingdings" panose="05000000000000000000" pitchFamily="2" charset="2"/>
              </a:rPr>
              <a:t>Δ</a:t>
            </a:r>
            <a:r>
              <a:rPr lang="en-US" altLang="zh-TW" smtClean="0">
                <a:latin typeface="Arial" panose="020B0604020202020204" pitchFamily="34" charset="0"/>
                <a:cs typeface="Arial" panose="020B0604020202020204" pitchFamily="34" charset="0"/>
                <a:sym typeface="Wingdings" panose="05000000000000000000" pitchFamily="2" charset="2"/>
              </a:rPr>
              <a:t>” for “sandwiches”).</a:t>
            </a:r>
            <a:r>
              <a:rPr lang="en-US" altLang="zh-TW" smtClean="0">
                <a:latin typeface="Arial" panose="020B0604020202020204" pitchFamily="34" charset="0"/>
                <a:ea typeface="PMingLiU" panose="02020500000000000000" pitchFamily="18" charset="-120"/>
                <a:sym typeface="Wingdings" panose="05000000000000000000" pitchFamily="2" charset="2"/>
              </a:rPr>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552AB54A-02C4-4ACB-8D7A-02DA68AF96F8}" type="slidenum">
              <a:rPr lang="en-US" altLang="zh-TW" sz="1200">
                <a:ea typeface="MS PGothic" panose="020B0600070205080204" pitchFamily="34" charset="-128"/>
              </a:rPr>
              <a:pPr eaLnBrk="1" hangingPunct="1"/>
              <a:t>4</a:t>
            </a:fld>
            <a:endParaRPr lang="en-US" altLang="zh-TW" sz="1200">
              <a:ea typeface="MS PGothic" panose="020B0600070205080204" pitchFamily="34" charset="-128"/>
            </a:endParaRPr>
          </a:p>
        </p:txBody>
      </p:sp>
      <p:sp>
        <p:nvSpPr>
          <p:cNvPr id="2150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2C3C1425-CDF0-45CA-9398-AB8FD8B896DB}" type="slidenum">
              <a:rPr lang="en-US" altLang="zh-TW" sz="1200">
                <a:ea typeface="MS PGothic" panose="020B0600070205080204" pitchFamily="34" charset="-128"/>
              </a:rPr>
              <a:pPr algn="r" eaLnBrk="1" hangingPunct="1"/>
              <a:t>4</a:t>
            </a:fld>
            <a:endParaRPr lang="en-US" altLang="zh-TW" sz="1200">
              <a:ea typeface="MS PGothic" panose="020B0600070205080204"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Dictation is a useful activity to develop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listening skills. In order to spell the words correctly, pupils need to discriminate between different consonant sounds (e.g. </a:t>
            </a:r>
            <a:r>
              <a:rPr lang="en-US" altLang="zh-TW" u="sng" smtClean="0">
                <a:latin typeface="Arial" panose="020B0604020202020204" pitchFamily="34" charset="0"/>
                <a:ea typeface="PMingLiU" panose="02020500000000000000" pitchFamily="18" charset="-120"/>
              </a:rPr>
              <a:t>w</a:t>
            </a:r>
            <a:r>
              <a:rPr lang="en-US" altLang="zh-TW" smtClean="0">
                <a:latin typeface="Arial" panose="020B0604020202020204" pitchFamily="34" charset="0"/>
                <a:ea typeface="PMingLiU" panose="02020500000000000000" pitchFamily="18" charset="-120"/>
              </a:rPr>
              <a:t>alk / </a:t>
            </a:r>
            <a:r>
              <a:rPr lang="en-US" altLang="zh-TW" u="sng" smtClean="0">
                <a:latin typeface="Arial" panose="020B0604020202020204" pitchFamily="34" charset="0"/>
                <a:ea typeface="PMingLiU" panose="02020500000000000000" pitchFamily="18" charset="-120"/>
              </a:rPr>
              <a:t>t</a:t>
            </a:r>
            <a:r>
              <a:rPr lang="en-US" altLang="zh-TW" smtClean="0">
                <a:latin typeface="Arial" panose="020B0604020202020204" pitchFamily="34" charset="0"/>
                <a:ea typeface="PMingLiU" panose="02020500000000000000" pitchFamily="18" charset="-120"/>
              </a:rPr>
              <a:t>alk), consonant blends (e.g. ma</a:t>
            </a:r>
            <a:r>
              <a:rPr lang="en-US" altLang="zh-TW" u="sng" smtClean="0">
                <a:latin typeface="Arial" panose="020B0604020202020204" pitchFamily="34" charset="0"/>
                <a:ea typeface="PMingLiU" panose="02020500000000000000" pitchFamily="18" charset="-120"/>
              </a:rPr>
              <a:t>sk</a:t>
            </a:r>
            <a:r>
              <a:rPr lang="en-US" altLang="zh-TW" smtClean="0">
                <a:latin typeface="Arial" panose="020B0604020202020204" pitchFamily="34" charset="0"/>
                <a:ea typeface="PMingLiU" panose="02020500000000000000" pitchFamily="18" charset="-120"/>
              </a:rPr>
              <a:t> / ma</a:t>
            </a:r>
            <a:r>
              <a:rPr lang="en-US" altLang="zh-TW" u="sng" smtClean="0">
                <a:latin typeface="Arial" panose="020B0604020202020204" pitchFamily="34" charset="0"/>
                <a:ea typeface="PMingLiU" panose="02020500000000000000" pitchFamily="18" charset="-120"/>
              </a:rPr>
              <a:t>st</a:t>
            </a:r>
            <a:r>
              <a:rPr lang="en-US" altLang="zh-TW" smtClean="0">
                <a:latin typeface="Arial" panose="020B0604020202020204" pitchFamily="34" charset="0"/>
                <a:ea typeface="PMingLiU" panose="02020500000000000000" pitchFamily="18" charset="-120"/>
              </a:rPr>
              <a:t>) and vowel sounds (e.g. s</a:t>
            </a:r>
            <a:r>
              <a:rPr lang="en-US" altLang="zh-TW" u="sng" smtClean="0">
                <a:latin typeface="Arial" panose="020B0604020202020204" pitchFamily="34" charset="0"/>
                <a:ea typeface="PMingLiU" panose="02020500000000000000" pitchFamily="18" charset="-120"/>
              </a:rPr>
              <a:t>i</a:t>
            </a:r>
            <a:r>
              <a:rPr lang="en-US" altLang="zh-TW" smtClean="0">
                <a:latin typeface="Arial" panose="020B0604020202020204" pitchFamily="34" charset="0"/>
                <a:ea typeface="PMingLiU" panose="02020500000000000000" pitchFamily="18" charset="-120"/>
              </a:rPr>
              <a:t>t / s</a:t>
            </a:r>
            <a:r>
              <a:rPr lang="en-US" altLang="zh-TW" u="sng" smtClean="0">
                <a:latin typeface="Arial" panose="020B0604020202020204" pitchFamily="34" charset="0"/>
                <a:ea typeface="PMingLiU" panose="02020500000000000000" pitchFamily="18" charset="-120"/>
              </a:rPr>
              <a:t>a</a:t>
            </a:r>
            <a:r>
              <a:rPr lang="en-US" altLang="zh-TW" smtClean="0">
                <a:latin typeface="Arial" panose="020B0604020202020204" pitchFamily="34" charset="0"/>
                <a:ea typeface="PMingLiU" panose="02020500000000000000" pitchFamily="18" charset="-120"/>
              </a:rPr>
              <a:t>t).</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For words with similar pronunciations, pupils have to make use of contextual clues to decide which words to write to suit the context, e.g. My brother does not like to eat </a:t>
            </a:r>
            <a:r>
              <a:rPr lang="en-US" altLang="zh-TW" u="sng" smtClean="0">
                <a:latin typeface="Arial" panose="020B0604020202020204" pitchFamily="34" charset="0"/>
                <a:ea typeface="PMingLiU" panose="02020500000000000000" pitchFamily="18" charset="-120"/>
              </a:rPr>
              <a:t>meat</a:t>
            </a:r>
            <a:r>
              <a:rPr lang="en-US" altLang="zh-TW" smtClean="0">
                <a:latin typeface="Arial" panose="020B0604020202020204" pitchFamily="34" charset="0"/>
                <a:ea typeface="PMingLiU" panose="02020500000000000000" pitchFamily="18" charset="-120"/>
              </a:rPr>
              <a:t> (not </a:t>
            </a:r>
            <a:r>
              <a:rPr lang="en-US" altLang="zh-TW" u="sng" smtClean="0">
                <a:latin typeface="Arial" panose="020B0604020202020204" pitchFamily="34" charset="0"/>
                <a:ea typeface="PMingLiU" panose="02020500000000000000" pitchFamily="18" charset="-120"/>
              </a:rPr>
              <a:t>meet</a:t>
            </a:r>
            <a:r>
              <a:rPr lang="en-US" altLang="zh-TW" smtClean="0">
                <a:latin typeface="Arial" panose="020B0604020202020204" pitchFamily="34" charset="0"/>
                <a:ea typeface="PMingLiU" panose="02020500000000000000" pitchFamily="18" charset="-120"/>
              </a:rPr>
              <a:t>).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Dictation is also a useful tool to develop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note-taking skills. Teachers may provide pupils with different graphic organisers to help them take notes while listening. In the listening process, they could also be asked to pay attention to the connection between ideas supported by appropriate cohesive devices, e.g. I like painting, </a:t>
            </a:r>
            <a:r>
              <a:rPr lang="en-US" altLang="zh-TW" u="sng" smtClean="0">
                <a:latin typeface="Arial" panose="020B0604020202020204" pitchFamily="34" charset="0"/>
                <a:ea typeface="PMingLiU" panose="02020500000000000000" pitchFamily="18" charset="-120"/>
              </a:rPr>
              <a:t>so</a:t>
            </a:r>
            <a:r>
              <a:rPr lang="en-US" altLang="zh-TW" smtClean="0">
                <a:latin typeface="Arial" panose="020B0604020202020204" pitchFamily="34" charset="0"/>
                <a:ea typeface="PMingLiU" panose="02020500000000000000" pitchFamily="18" charset="-120"/>
              </a:rPr>
              <a:t> I joined the Art Club.</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3248AE57-6BAE-4F7E-857C-D1239B7BCCB3}" type="slidenum">
              <a:rPr lang="en-US" altLang="zh-TW" sz="1200">
                <a:ea typeface="MS PGothic" panose="020B0600070205080204" pitchFamily="34" charset="-128"/>
              </a:rPr>
              <a:pPr eaLnBrk="1" hangingPunct="1"/>
              <a:t>5</a:t>
            </a:fld>
            <a:endParaRPr lang="en-US" altLang="zh-TW" sz="1200">
              <a:ea typeface="MS PGothic" panose="020B0600070205080204" pitchFamily="34" charset="-128"/>
            </a:endParaRPr>
          </a:p>
        </p:txBody>
      </p:sp>
      <p:sp>
        <p:nvSpPr>
          <p:cNvPr id="2355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BC6A4A3A-D943-45AE-95E5-B5AE8DAD263E}" type="slidenum">
              <a:rPr lang="en-US" altLang="zh-TW" sz="1200">
                <a:ea typeface="MS PGothic" panose="020B0600070205080204" pitchFamily="34" charset="-128"/>
              </a:rPr>
              <a:pPr algn="r" eaLnBrk="1" hangingPunct="1"/>
              <a:t>5</a:t>
            </a:fld>
            <a:endParaRPr lang="en-US" altLang="zh-TW" sz="1200">
              <a:ea typeface="MS PGothic" panose="020B0600070205080204" pitchFamily="34"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Apart from listening and note-taking skills,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writing skills could also be developed through dicto-comp / dictogloss. In the process of doing dicto-comp / dictogloss, pupils are asked to note down key words while listening to the dictation passage, and then reconstruct the text using their language knowledge. This kind of dictation is particularly useful in helping pupils revisit the target vocabulary and apply their grammar knowledge in writing. </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6F538731-E21F-4AAD-9166-9BDBBBAEA57C}" type="slidenum">
              <a:rPr lang="en-US" altLang="zh-TW" sz="1200">
                <a:ea typeface="MS PGothic" panose="020B0600070205080204" pitchFamily="34" charset="-128"/>
              </a:rPr>
              <a:pPr eaLnBrk="1" hangingPunct="1"/>
              <a:t>6</a:t>
            </a:fld>
            <a:endParaRPr lang="en-US" altLang="zh-TW" sz="1200">
              <a:ea typeface="MS PGothic" panose="020B0600070205080204" pitchFamily="34" charset="-128"/>
            </a:endParaRPr>
          </a:p>
        </p:txBody>
      </p:sp>
      <p:sp>
        <p:nvSpPr>
          <p:cNvPr id="2560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3BCC4158-1ED3-44F6-9842-D8F9C5C10E20}" type="slidenum">
              <a:rPr lang="en-US" altLang="zh-TW" sz="1200">
                <a:ea typeface="MS PGothic" panose="020B0600070205080204" pitchFamily="34" charset="-128"/>
              </a:rPr>
              <a:pPr algn="r" eaLnBrk="1" hangingPunct="1"/>
              <a:t>6</a:t>
            </a:fld>
            <a:endParaRPr lang="en-US" altLang="zh-TW" sz="1200">
              <a:ea typeface="MS PGothic" panose="020B0600070205080204" pitchFamily="34" charset="-128"/>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Apart from testing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ability to spell the words learnt in the textbooks or readers under a certain theme or topic, dictation could also be used to promote autonomy in language learning. Pupils could be asked to collect more vocabulary related to the themes from other learning materials, such as picture dictionaries, readers and word walls. During dictation, opportunities could be provided for them to write as many words as possible. Bonus points could be given to enhance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motivation. </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B1406D1C-FA71-472E-8386-9AA896F572E1}" type="slidenum">
              <a:rPr lang="en-US" altLang="zh-TW" sz="1200">
                <a:ea typeface="MS PGothic" panose="020B0600070205080204" pitchFamily="34" charset="-128"/>
              </a:rPr>
              <a:pPr eaLnBrk="1" hangingPunct="1"/>
              <a:t>7</a:t>
            </a:fld>
            <a:endParaRPr lang="en-US" altLang="zh-TW" sz="1200">
              <a:ea typeface="MS PGothic" panose="020B0600070205080204" pitchFamily="34" charset="-128"/>
            </a:endParaRPr>
          </a:p>
        </p:txBody>
      </p:sp>
      <p:sp>
        <p:nvSpPr>
          <p:cNvPr id="27650"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69DB483D-BE23-475C-9214-879F222DEBE2}" type="slidenum">
              <a:rPr lang="en-US" altLang="zh-TW" sz="1200">
                <a:ea typeface="MS PGothic" panose="020B0600070205080204" pitchFamily="34" charset="-128"/>
              </a:rPr>
              <a:pPr algn="r" eaLnBrk="1" hangingPunct="1"/>
              <a:t>7</a:t>
            </a:fld>
            <a:endParaRPr lang="en-US" altLang="zh-TW" sz="1200">
              <a:ea typeface="MS PGothic" panose="020B0600070205080204" pitchFamily="34" charset="-128"/>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Many pupils and parents merely consider the marks in dictation as an indicator of learners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performance in English language learning. In fact, dictation is more than a testing device. It is a useful tool for teachers to understand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learning progress and facilitate assessment for learning.</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After each dictation, appropriate feedback should be given to pupils to help them understand what their problems are and how they can improve next time. For example, teachers can draw pupils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attention to the use of phonics skills as well as knowledge about grammar and the context to spell and write the correct words. It is also useful to teach pupils what to pay attention to when they check their own work in dictation.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2CABC3F9-7C31-4F91-94C0-8D0BEB04B6BB}" type="slidenum">
              <a:rPr lang="en-US" altLang="zh-TW" sz="1200">
                <a:ea typeface="MS PGothic" panose="020B0600070205080204" pitchFamily="34" charset="-128"/>
              </a:rPr>
              <a:pPr eaLnBrk="1" hangingPunct="1"/>
              <a:t>8</a:t>
            </a:fld>
            <a:endParaRPr lang="en-US" altLang="zh-TW" sz="1200">
              <a:ea typeface="MS PGothic" panose="020B0600070205080204" pitchFamily="34" charset="-128"/>
            </a:endParaRPr>
          </a:p>
        </p:txBody>
      </p:sp>
      <p:sp>
        <p:nvSpPr>
          <p:cNvPr id="29698"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881EB344-D775-4990-9AD6-A35A8FB93135}" type="slidenum">
              <a:rPr lang="en-US" altLang="zh-TW" sz="1200">
                <a:ea typeface="MS PGothic" panose="020B0600070205080204" pitchFamily="34" charset="-128"/>
              </a:rPr>
              <a:pPr algn="r" eaLnBrk="1" hangingPunct="1"/>
              <a:t>8</a:t>
            </a:fld>
            <a:endParaRPr lang="en-US" altLang="zh-TW" sz="1200">
              <a:ea typeface="MS PGothic" panose="020B0600070205080204" pitchFamily="34"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79450" y="4716463"/>
            <a:ext cx="5456238"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In providing constructive feedback to pupils, teachers should make use of context, grammar knowledge and phonics skills to guide them to analyse their mistakes. </a:t>
            </a:r>
          </a:p>
          <a:p>
            <a:pPr algn="just" eaLnBrk="1" hangingPunct="1"/>
            <a:r>
              <a:rPr lang="en-US" altLang="zh-TW" smtClean="0">
                <a:latin typeface="Arial" panose="020B0604020202020204" pitchFamily="34" charset="0"/>
                <a:ea typeface="PMingLiU" panose="02020500000000000000" pitchFamily="18" charset="-120"/>
              </a:rPr>
              <a:t>(Slides No.9 </a:t>
            </a:r>
            <a:r>
              <a:rPr lang="en-US" altLang="zh-TW"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11 provide examples of ways to give constructive feedback.)</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Follow-up work should be conducted whenever appropriate to consolidate the learning of the target vocabulary and language items. Teachers may revisit the target language items with pupils by showing them the common mistakes and highlighting the correct usage. For instance, after conducting the picture dictation about fruit, it was found that many pupils were not aware of the use of plural nouns. They wrote,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There are a few </a:t>
            </a:r>
            <a:r>
              <a:rPr lang="en-US" altLang="zh-TW" u="sng" smtClean="0">
                <a:latin typeface="Arial" panose="020B0604020202020204" pitchFamily="34" charset="0"/>
                <a:ea typeface="PMingLiU" panose="02020500000000000000" pitchFamily="18" charset="-120"/>
              </a:rPr>
              <a:t>eggplant</a:t>
            </a:r>
            <a:r>
              <a:rPr lang="en-US" altLang="zh-TW" smtClean="0">
                <a:latin typeface="Arial" panose="020B0604020202020204" pitchFamily="34" charset="0"/>
                <a:ea typeface="PMingLiU" panose="02020500000000000000" pitchFamily="18" charset="-120"/>
              </a:rPr>
              <a:t> next to the </a:t>
            </a:r>
            <a:r>
              <a:rPr lang="en-US" altLang="zh-TW" u="sng" smtClean="0">
                <a:latin typeface="Arial" panose="020B0604020202020204" pitchFamily="34" charset="0"/>
                <a:ea typeface="PMingLiU" panose="02020500000000000000" pitchFamily="18" charset="-120"/>
              </a:rPr>
              <a:t>carrot</a:t>
            </a:r>
            <a:r>
              <a:rPr lang="en-US" altLang="zh-TW" smtClean="0">
                <a:latin typeface="Arial" panose="020B0604020202020204" pitchFamily="34" charset="0"/>
                <a:ea typeface="PMingLiU" panose="02020500000000000000" pitchFamily="18" charset="-120"/>
              </a:rPr>
              <a:t>.</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Also, some pupils could not spell plural nouns correctly and they wrote,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There are a few </a:t>
            </a:r>
            <a:r>
              <a:rPr lang="en-US" altLang="zh-TW" u="sng" smtClean="0">
                <a:latin typeface="Arial" panose="020B0604020202020204" pitchFamily="34" charset="0"/>
                <a:ea typeface="PMingLiU" panose="02020500000000000000" pitchFamily="18" charset="-120"/>
              </a:rPr>
              <a:t>mangos</a:t>
            </a:r>
            <a:r>
              <a:rPr lang="en-US" altLang="zh-TW" smtClean="0">
                <a:latin typeface="Arial" panose="020B0604020202020204" pitchFamily="34" charset="0"/>
                <a:ea typeface="PMingLiU" panose="02020500000000000000" pitchFamily="18" charset="-120"/>
              </a:rPr>
              <a:t>.</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need to remind pupils to add an ending </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s</a:t>
            </a:r>
            <a:r>
              <a:rPr lang="zh-TW" altLang="en-US" smtClean="0">
                <a:latin typeface="Arial" panose="020B0604020202020204" pitchFamily="34"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to most nouns to change them into the plural form and explain the spelling rules for other plural nouns, e.g. mango</a:t>
            </a:r>
            <a:r>
              <a:rPr lang="en-US" altLang="zh-TW" u="sng" smtClean="0">
                <a:latin typeface="Arial" panose="020B0604020202020204" pitchFamily="34" charset="0"/>
                <a:ea typeface="PMingLiU" panose="02020500000000000000" pitchFamily="18" charset="-120"/>
              </a:rPr>
              <a:t>es</a:t>
            </a:r>
            <a:r>
              <a:rPr lang="en-US" altLang="zh-TW" smtClean="0">
                <a:latin typeface="Arial" panose="020B0604020202020204" pitchFamily="34" charset="0"/>
                <a:ea typeface="PMingLiU" panose="02020500000000000000" pitchFamily="18" charset="-120"/>
              </a:rPr>
              <a:t>, strawberr</a:t>
            </a:r>
            <a:r>
              <a:rPr lang="en-US" altLang="zh-TW" u="sng" smtClean="0">
                <a:latin typeface="Arial" panose="020B0604020202020204" pitchFamily="34" charset="0"/>
                <a:ea typeface="PMingLiU" panose="02020500000000000000" pitchFamily="18" charset="-120"/>
              </a:rPr>
              <a:t>ies</a:t>
            </a:r>
            <a:r>
              <a:rPr lang="en-US" altLang="zh-TW" smtClean="0">
                <a:latin typeface="Arial" panose="020B0604020202020204" pitchFamily="34" charset="0"/>
                <a:ea typeface="PMingLiU" panose="02020500000000000000" pitchFamily="18" charset="-120"/>
              </a:rPr>
              <a:t>.</a:t>
            </a:r>
          </a:p>
          <a:p>
            <a:pPr algn="just" eaLnBrk="1" hangingPunct="1"/>
            <a:endParaRPr lang="en-US" altLang="zh-TW" smtClean="0">
              <a:latin typeface="Arial" panose="020B0604020202020204" pitchFamily="34" charset="0"/>
              <a:ea typeface="PMingLiU" panose="02020500000000000000" pitchFamily="18" charset="-120"/>
            </a:endParaRPr>
          </a:p>
          <a:p>
            <a:pPr algn="just" eaLnBrk="1" hangingPunct="1"/>
            <a:r>
              <a:rPr lang="en-US" altLang="zh-TW" smtClean="0">
                <a:latin typeface="Arial" panose="020B0604020202020204" pitchFamily="34" charset="0"/>
                <a:ea typeface="PMingLiU" panose="02020500000000000000" pitchFamily="18" charset="-120"/>
              </a:rPr>
              <a:t>As for the confusing vocabulary items, teachers may highlight their pronunciations, meanings and parts of speech to help pupils use the correct vocabulary in context. For example, some pupils mixed up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whole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and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hole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in dictation. They wrote,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He (Andrew) was tired for the </a:t>
            </a:r>
            <a:r>
              <a:rPr lang="en-US" altLang="zh-TW" u="sng" smtClean="0">
                <a:latin typeface="Arial" panose="020B0604020202020204" pitchFamily="34" charset="0"/>
                <a:ea typeface="PMingLiU" panose="02020500000000000000" pitchFamily="18" charset="-120"/>
              </a:rPr>
              <a:t>hole</a:t>
            </a:r>
            <a:r>
              <a:rPr lang="en-US" altLang="zh-TW" smtClean="0">
                <a:latin typeface="Arial" panose="020B0604020202020204" pitchFamily="34" charset="0"/>
                <a:ea typeface="PMingLiU" panose="02020500000000000000" pitchFamily="18" charset="-120"/>
              </a:rPr>
              <a:t> day.</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should ask pupils to think about the meanings of the two words and guide them to use contextual clues and their knowledge about the parts of speech to write the correct word, e.g.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whole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is an adjective while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hole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is a noun. </a:t>
            </a:r>
          </a:p>
          <a:p>
            <a:pPr algn="just" eaLnBrk="1" hangingPunct="1"/>
            <a:endParaRPr lang="en-US" altLang="zh-TW" smtClean="0">
              <a:latin typeface="Arial" panose="020B0604020202020204" pitchFamily="34" charset="0"/>
              <a:ea typeface="PMingLiU"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fld id="{004188C3-CC6E-42E9-B3BA-F0D441B8A454}" type="slidenum">
              <a:rPr lang="en-US" altLang="zh-TW" sz="1200">
                <a:ea typeface="MS PGothic" panose="020B0600070205080204" pitchFamily="34" charset="-128"/>
              </a:rPr>
              <a:pPr eaLnBrk="1" hangingPunct="1"/>
              <a:t>9</a:t>
            </a:fld>
            <a:endParaRPr lang="en-US" altLang="zh-TW" sz="1200">
              <a:ea typeface="MS PGothic" panose="020B0600070205080204" pitchFamily="34" charset="-128"/>
            </a:endParaRPr>
          </a:p>
        </p:txBody>
      </p:sp>
      <p:sp>
        <p:nvSpPr>
          <p:cNvPr id="317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fld id="{F823AFB9-B7A5-4FFB-A51F-1B309C242FC8}" type="slidenum">
              <a:rPr lang="en-US" altLang="zh-TW" sz="1200">
                <a:ea typeface="MS PGothic" panose="020B0600070205080204" pitchFamily="34" charset="-128"/>
              </a:rPr>
              <a:pPr algn="r" eaLnBrk="1" hangingPunct="1"/>
              <a:t>9</a:t>
            </a:fld>
            <a:endParaRPr lang="en-US" altLang="zh-TW" sz="1200">
              <a:ea typeface="MS PGothic" panose="020B0600070205080204" pitchFamily="34" charset="-128"/>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zh-TW" smtClean="0">
                <a:latin typeface="Arial" panose="020B0604020202020204" pitchFamily="34" charset="0"/>
                <a:ea typeface="PMingLiU" panose="02020500000000000000" pitchFamily="18" charset="-120"/>
              </a:rPr>
              <a:t>Pupils often mix up the words that sound the same or similar. Teachers can help pupils figure out the correct answer by making use of the context. In this sentence, the pupil wrote,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There is a big sheep in the sea.</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Teachers may ask, </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A sheep has thick wool and eats grass. Do you find it in the sea? If no, think about something you can see in the sea. What should it be?</a:t>
            </a:r>
            <a:r>
              <a:rPr lang="zh-TW" altLang="en-US" smtClean="0">
                <a:latin typeface="Times New Roman" panose="02020603050405020304" pitchFamily="18" charset="0"/>
                <a:ea typeface="PMingLiU" panose="02020500000000000000" pitchFamily="18" charset="-120"/>
              </a:rPr>
              <a:t>’</a:t>
            </a:r>
            <a:r>
              <a:rPr lang="en-US" altLang="zh-TW" smtClean="0">
                <a:latin typeface="Arial" panose="020B0604020202020204" pitchFamily="34" charset="0"/>
                <a:ea typeface="PMingLiU" panose="02020500000000000000" pitchFamily="18" charset="-120"/>
              </a:rPr>
              <a:t> With the help of the clue, pupils are guided to work out the answer.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B7F41C16-00D4-44EE-B544-8EF878BC599C}" type="slidenum">
              <a:rPr lang="en-US" altLang="zh-TW"/>
              <a:pPr/>
              <a:t>‹#›</a:t>
            </a:fld>
            <a:endParaRPr lang="en-US" altLang="zh-TW"/>
          </a:p>
        </p:txBody>
      </p:sp>
    </p:spTree>
    <p:extLst>
      <p:ext uri="{BB962C8B-B14F-4D97-AF65-F5344CB8AC3E}">
        <p14:creationId xmlns:p14="http://schemas.microsoft.com/office/powerpoint/2010/main" val="375374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68C49E0-ECCC-4DA5-AE4C-36CC020B8377}" type="slidenum">
              <a:rPr lang="en-US" altLang="zh-TW"/>
              <a:pPr/>
              <a:t>‹#›</a:t>
            </a:fld>
            <a:endParaRPr lang="en-US" altLang="zh-TW"/>
          </a:p>
        </p:txBody>
      </p:sp>
    </p:spTree>
    <p:extLst>
      <p:ext uri="{BB962C8B-B14F-4D97-AF65-F5344CB8AC3E}">
        <p14:creationId xmlns:p14="http://schemas.microsoft.com/office/powerpoint/2010/main" val="332564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31A504B9-9915-47C0-B073-EB88DB699782}" type="slidenum">
              <a:rPr lang="en-US" altLang="zh-TW"/>
              <a:pPr/>
              <a:t>‹#›</a:t>
            </a:fld>
            <a:endParaRPr lang="en-US" altLang="zh-TW"/>
          </a:p>
        </p:txBody>
      </p:sp>
    </p:spTree>
    <p:extLst>
      <p:ext uri="{BB962C8B-B14F-4D97-AF65-F5344CB8AC3E}">
        <p14:creationId xmlns:p14="http://schemas.microsoft.com/office/powerpoint/2010/main" val="2077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2EAC2E23-6BAE-4759-9721-E03A4D852492}" type="slidenum">
              <a:rPr lang="en-US" altLang="zh-TW"/>
              <a:pPr/>
              <a:t>‹#›</a:t>
            </a:fld>
            <a:endParaRPr lang="en-US" altLang="zh-TW"/>
          </a:p>
        </p:txBody>
      </p:sp>
    </p:spTree>
    <p:extLst>
      <p:ext uri="{BB962C8B-B14F-4D97-AF65-F5344CB8AC3E}">
        <p14:creationId xmlns:p14="http://schemas.microsoft.com/office/powerpoint/2010/main" val="261719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fld id="{9170A405-7D41-479C-BEBC-4BA9B93E3883}" type="slidenum">
              <a:rPr lang="en-US" altLang="zh-TW"/>
              <a:pPr/>
              <a:t>‹#›</a:t>
            </a:fld>
            <a:endParaRPr lang="en-US" altLang="zh-TW"/>
          </a:p>
        </p:txBody>
      </p:sp>
    </p:spTree>
    <p:extLst>
      <p:ext uri="{BB962C8B-B14F-4D97-AF65-F5344CB8AC3E}">
        <p14:creationId xmlns:p14="http://schemas.microsoft.com/office/powerpoint/2010/main" val="903851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FC86FD24-C7E8-4FCA-9289-C42FD758B01A}" type="slidenum">
              <a:rPr lang="en-US" altLang="zh-TW"/>
              <a:pPr/>
              <a:t>‹#›</a:t>
            </a:fld>
            <a:endParaRPr lang="en-US" altLang="zh-TW"/>
          </a:p>
        </p:txBody>
      </p:sp>
    </p:spTree>
    <p:extLst>
      <p:ext uri="{BB962C8B-B14F-4D97-AF65-F5344CB8AC3E}">
        <p14:creationId xmlns:p14="http://schemas.microsoft.com/office/powerpoint/2010/main" val="275631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fld id="{C0FA881F-B4B5-4F35-862D-69E72618E588}" type="slidenum">
              <a:rPr lang="en-US" altLang="zh-TW"/>
              <a:pPr/>
              <a:t>‹#›</a:t>
            </a:fld>
            <a:endParaRPr lang="en-US" altLang="zh-TW"/>
          </a:p>
        </p:txBody>
      </p:sp>
    </p:spTree>
    <p:extLst>
      <p:ext uri="{BB962C8B-B14F-4D97-AF65-F5344CB8AC3E}">
        <p14:creationId xmlns:p14="http://schemas.microsoft.com/office/powerpoint/2010/main" val="878808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fld id="{9FAD5120-158A-4398-B51C-14326706ADEA}" type="slidenum">
              <a:rPr lang="en-US" altLang="zh-TW"/>
              <a:pPr/>
              <a:t>‹#›</a:t>
            </a:fld>
            <a:endParaRPr lang="en-US" altLang="zh-TW"/>
          </a:p>
        </p:txBody>
      </p:sp>
    </p:spTree>
    <p:extLst>
      <p:ext uri="{BB962C8B-B14F-4D97-AF65-F5344CB8AC3E}">
        <p14:creationId xmlns:p14="http://schemas.microsoft.com/office/powerpoint/2010/main" val="2999823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fld id="{BB71D98E-537E-4AD5-8D49-507A3B993D95}" type="slidenum">
              <a:rPr lang="en-US" altLang="zh-TW"/>
              <a:pPr/>
              <a:t>‹#›</a:t>
            </a:fld>
            <a:endParaRPr lang="en-US" altLang="zh-TW"/>
          </a:p>
        </p:txBody>
      </p:sp>
    </p:spTree>
    <p:extLst>
      <p:ext uri="{BB962C8B-B14F-4D97-AF65-F5344CB8AC3E}">
        <p14:creationId xmlns:p14="http://schemas.microsoft.com/office/powerpoint/2010/main" val="429027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71477514-D3D9-4714-BE21-A41CFFE827A3}" type="slidenum">
              <a:rPr lang="en-US" altLang="zh-TW"/>
              <a:pPr/>
              <a:t>‹#›</a:t>
            </a:fld>
            <a:endParaRPr lang="en-US" altLang="zh-TW"/>
          </a:p>
        </p:txBody>
      </p:sp>
    </p:spTree>
    <p:extLst>
      <p:ext uri="{BB962C8B-B14F-4D97-AF65-F5344CB8AC3E}">
        <p14:creationId xmlns:p14="http://schemas.microsoft.com/office/powerpoint/2010/main" val="427702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fld id="{D549D1A5-B956-417B-920F-FB80AA8AEF95}" type="slidenum">
              <a:rPr lang="en-US" altLang="zh-TW"/>
              <a:pPr/>
              <a:t>‹#›</a:t>
            </a:fld>
            <a:endParaRPr lang="en-US" altLang="zh-TW"/>
          </a:p>
        </p:txBody>
      </p:sp>
    </p:spTree>
    <p:extLst>
      <p:ext uri="{BB962C8B-B14F-4D97-AF65-F5344CB8AC3E}">
        <p14:creationId xmlns:p14="http://schemas.microsoft.com/office/powerpoint/2010/main" val="217312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altLang="zh-TW"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endParaRPr lang="en-US" altLang="zh-TW" smtClean="0"/>
          </a:p>
          <a:p>
            <a:pPr lvl="1"/>
            <a:r>
              <a:rPr lang="zh-TW" altLang="en-US" smtClean="0"/>
              <a:t>第二層</a:t>
            </a:r>
            <a:endParaRPr lang="en-US" altLang="zh-TW" smtClean="0"/>
          </a:p>
          <a:p>
            <a:pPr lvl="2"/>
            <a:r>
              <a:rPr lang="zh-TW" altLang="en-US" smtClean="0"/>
              <a:t>第三層</a:t>
            </a:r>
            <a:endParaRPr lang="en-US" altLang="zh-TW" smtClean="0"/>
          </a:p>
          <a:p>
            <a:pPr lvl="3"/>
            <a:r>
              <a:rPr lang="zh-TW" altLang="en-US" smtClean="0"/>
              <a:t>第四層</a:t>
            </a:r>
            <a:endParaRPr lang="en-US" altLang="zh-TW" smtClean="0"/>
          </a:p>
          <a:p>
            <a:pPr lvl="4"/>
            <a:r>
              <a:rPr lang="zh-TW" altLang="en-US" smtClean="0"/>
              <a:t>第五層</a:t>
            </a:r>
            <a:endParaRPr lang="en-US" altLang="zh-TW"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ea typeface="新細明體"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ea typeface="新細明體"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ea typeface="MS PGothic" panose="020B0600070205080204" pitchFamily="34" charset="-128"/>
              </a:defRPr>
            </a:lvl1pPr>
          </a:lstStyle>
          <a:p>
            <a:fld id="{90CE7886-ADA6-4E63-BA59-A3DB4B484311}"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S PGothic" pitchFamily="34" charset="-128"/>
          <a:cs typeface="PMingLiU" panose="02020500000000000000" pitchFamily="18" charset="-120"/>
        </a:defRPr>
      </a:lvl1pPr>
      <a:lvl2pPr algn="ctr" rtl="0" eaLnBrk="0" fontAlgn="base" hangingPunct="0">
        <a:spcBef>
          <a:spcPct val="0"/>
        </a:spcBef>
        <a:spcAft>
          <a:spcPct val="0"/>
        </a:spcAft>
        <a:defRPr kumimoji="1" sz="4400">
          <a:solidFill>
            <a:schemeClr val="tx2"/>
          </a:solidFill>
          <a:latin typeface="Arial" charset="0"/>
          <a:ea typeface="MS PGothic" pitchFamily="34" charset="-128"/>
          <a:cs typeface="PMingLiU" panose="02020500000000000000" pitchFamily="18" charset="-120"/>
        </a:defRPr>
      </a:lvl2pPr>
      <a:lvl3pPr algn="ctr" rtl="0" eaLnBrk="0" fontAlgn="base" hangingPunct="0">
        <a:spcBef>
          <a:spcPct val="0"/>
        </a:spcBef>
        <a:spcAft>
          <a:spcPct val="0"/>
        </a:spcAft>
        <a:defRPr kumimoji="1" sz="4400">
          <a:solidFill>
            <a:schemeClr val="tx2"/>
          </a:solidFill>
          <a:latin typeface="Arial" charset="0"/>
          <a:ea typeface="MS PGothic" pitchFamily="34" charset="-128"/>
          <a:cs typeface="PMingLiU" panose="02020500000000000000" pitchFamily="18" charset="-120"/>
        </a:defRPr>
      </a:lvl3pPr>
      <a:lvl4pPr algn="ctr" rtl="0" eaLnBrk="0" fontAlgn="base" hangingPunct="0">
        <a:spcBef>
          <a:spcPct val="0"/>
        </a:spcBef>
        <a:spcAft>
          <a:spcPct val="0"/>
        </a:spcAft>
        <a:defRPr kumimoji="1" sz="4400">
          <a:solidFill>
            <a:schemeClr val="tx2"/>
          </a:solidFill>
          <a:latin typeface="Arial" charset="0"/>
          <a:ea typeface="MS PGothic" pitchFamily="34" charset="-128"/>
          <a:cs typeface="PMingLiU" panose="02020500000000000000" pitchFamily="18" charset="-120"/>
        </a:defRPr>
      </a:lvl4pPr>
      <a:lvl5pPr algn="ctr" rtl="0" eaLnBrk="0" fontAlgn="base" hangingPunct="0">
        <a:spcBef>
          <a:spcPct val="0"/>
        </a:spcBef>
        <a:spcAft>
          <a:spcPct val="0"/>
        </a:spcAft>
        <a:defRPr kumimoji="1" sz="4400">
          <a:solidFill>
            <a:schemeClr val="tx2"/>
          </a:solidFill>
          <a:latin typeface="Arial" charset="0"/>
          <a:ea typeface="MS PGothic" pitchFamily="34" charset="-128"/>
          <a:cs typeface="PMingLiU" panose="02020500000000000000" pitchFamily="18" charset="-120"/>
        </a:defRPr>
      </a:lvl5pPr>
      <a:lvl6pPr marL="457200" algn="ctr" rtl="0" fontAlgn="base">
        <a:spcBef>
          <a:spcPct val="0"/>
        </a:spcBef>
        <a:spcAft>
          <a:spcPct val="0"/>
        </a:spcAft>
        <a:defRPr kumimoji="1" sz="4400">
          <a:solidFill>
            <a:schemeClr val="tx2"/>
          </a:solidFill>
          <a:latin typeface="Arial" charset="0"/>
          <a:ea typeface="新細明體" charset="0"/>
          <a:cs typeface="新細明體" charset="0"/>
        </a:defRPr>
      </a:lvl6pPr>
      <a:lvl7pPr marL="914400" algn="ctr" rtl="0" fontAlgn="base">
        <a:spcBef>
          <a:spcPct val="0"/>
        </a:spcBef>
        <a:spcAft>
          <a:spcPct val="0"/>
        </a:spcAft>
        <a:defRPr kumimoji="1" sz="4400">
          <a:solidFill>
            <a:schemeClr val="tx2"/>
          </a:solidFill>
          <a:latin typeface="Arial" charset="0"/>
          <a:ea typeface="新細明體" charset="0"/>
          <a:cs typeface="新細明體" charset="0"/>
        </a:defRPr>
      </a:lvl7pPr>
      <a:lvl8pPr marL="1371600" algn="ctr" rtl="0" fontAlgn="base">
        <a:spcBef>
          <a:spcPct val="0"/>
        </a:spcBef>
        <a:spcAft>
          <a:spcPct val="0"/>
        </a:spcAft>
        <a:defRPr kumimoji="1" sz="4400">
          <a:solidFill>
            <a:schemeClr val="tx2"/>
          </a:solidFill>
          <a:latin typeface="Arial" charset="0"/>
          <a:ea typeface="新細明體" charset="0"/>
          <a:cs typeface="新細明體" charset="0"/>
        </a:defRPr>
      </a:lvl8pPr>
      <a:lvl9pPr marL="1828800" algn="ctr" rtl="0" fontAlgn="base">
        <a:spcBef>
          <a:spcPct val="0"/>
        </a:spcBef>
        <a:spcAft>
          <a:spcPct val="0"/>
        </a:spcAft>
        <a:defRPr kumimoji="1" sz="4400">
          <a:solidFill>
            <a:schemeClr val="tx2"/>
          </a:solidFill>
          <a:latin typeface="Arial" charset="0"/>
          <a:ea typeface="新細明體" charset="0"/>
          <a:cs typeface="新細明體"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S PGothic" pitchFamily="34" charset="-128"/>
          <a:cs typeface="PMingLiU" panose="02020500000000000000" pitchFamily="18" charset="-120"/>
        </a:defRPr>
      </a:lvl1pPr>
      <a:lvl2pPr marL="742950" indent="-285750" algn="l" rtl="0" eaLnBrk="0" fontAlgn="base" hangingPunct="0">
        <a:spcBef>
          <a:spcPct val="20000"/>
        </a:spcBef>
        <a:spcAft>
          <a:spcPct val="0"/>
        </a:spcAft>
        <a:buChar char="–"/>
        <a:defRPr kumimoji="1" sz="2800">
          <a:solidFill>
            <a:schemeClr val="tx1"/>
          </a:solidFill>
          <a:latin typeface="+mn-lt"/>
          <a:ea typeface="PMingLiU" panose="02020500000000000000" pitchFamily="18" charset="-120"/>
          <a:cs typeface="PMingLiU" panose="02020500000000000000" pitchFamily="18" charset="-120"/>
        </a:defRPr>
      </a:lvl2pPr>
      <a:lvl3pPr marL="1143000" indent="-228600" algn="l" rtl="0" eaLnBrk="0" fontAlgn="base" hangingPunct="0">
        <a:spcBef>
          <a:spcPct val="20000"/>
        </a:spcBef>
        <a:spcAft>
          <a:spcPct val="0"/>
        </a:spcAft>
        <a:buChar char="•"/>
        <a:defRPr kumimoji="1" sz="2400">
          <a:solidFill>
            <a:schemeClr val="tx1"/>
          </a:solidFill>
          <a:latin typeface="+mn-lt"/>
          <a:ea typeface="PMingLiU" panose="02020500000000000000" pitchFamily="18" charset="-120"/>
          <a:cs typeface="PMingLiU" panose="02020500000000000000" pitchFamily="18" charset="-120"/>
        </a:defRPr>
      </a:lvl3pPr>
      <a:lvl4pPr marL="16002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cs typeface="PMingLiU" panose="02020500000000000000" pitchFamily="18" charset="-120"/>
        </a:defRPr>
      </a:lvl4pPr>
      <a:lvl5pPr marL="2057400" indent="-228600" algn="l" rtl="0" eaLnBrk="0" fontAlgn="base" hangingPunct="0">
        <a:spcBef>
          <a:spcPct val="20000"/>
        </a:spcBef>
        <a:spcAft>
          <a:spcPct val="0"/>
        </a:spcAft>
        <a:buChar char="»"/>
        <a:defRPr kumimoji="1" sz="2000">
          <a:solidFill>
            <a:schemeClr val="tx1"/>
          </a:solidFill>
          <a:latin typeface="+mn-lt"/>
          <a:ea typeface="PMingLiU" panose="02020500000000000000" pitchFamily="18" charset="-120"/>
          <a:cs typeface="PMingLiU" panose="02020500000000000000" pitchFamily="18" charset="-120"/>
        </a:defRPr>
      </a:lvl5pPr>
      <a:lvl6pPr marL="2514600" indent="-228600" algn="l" rtl="0" fontAlgn="base">
        <a:spcBef>
          <a:spcPct val="20000"/>
        </a:spcBef>
        <a:spcAft>
          <a:spcPct val="0"/>
        </a:spcAft>
        <a:buChar char="»"/>
        <a:defRPr kumimoji="1" sz="2000">
          <a:solidFill>
            <a:schemeClr val="tx1"/>
          </a:solidFill>
          <a:latin typeface="+mn-lt"/>
          <a:ea typeface="+mn-ea"/>
          <a:cs typeface="+mn-cs"/>
        </a:defRPr>
      </a:lvl6pPr>
      <a:lvl7pPr marL="2971800" indent="-228600" algn="l" rtl="0" fontAlgn="base">
        <a:spcBef>
          <a:spcPct val="20000"/>
        </a:spcBef>
        <a:spcAft>
          <a:spcPct val="0"/>
        </a:spcAft>
        <a:buChar char="»"/>
        <a:defRPr kumimoji="1" sz="2000">
          <a:solidFill>
            <a:schemeClr val="tx1"/>
          </a:solidFill>
          <a:latin typeface="+mn-lt"/>
          <a:ea typeface="+mn-ea"/>
          <a:cs typeface="+mn-cs"/>
        </a:defRPr>
      </a:lvl7pPr>
      <a:lvl8pPr marL="3429000" indent="-228600" algn="l" rtl="0" fontAlgn="base">
        <a:spcBef>
          <a:spcPct val="20000"/>
        </a:spcBef>
        <a:spcAft>
          <a:spcPct val="0"/>
        </a:spcAft>
        <a:buChar char="»"/>
        <a:defRPr kumimoji="1" sz="2000">
          <a:solidFill>
            <a:schemeClr val="tx1"/>
          </a:solidFill>
          <a:latin typeface="+mn-lt"/>
          <a:ea typeface="+mn-ea"/>
          <a:cs typeface="+mn-cs"/>
        </a:defRPr>
      </a:lvl8pPr>
      <a:lvl9pPr marL="3886200" indent="-228600" algn="l" rtl="0" fontAlgn="base">
        <a:spcBef>
          <a:spcPct val="20000"/>
        </a:spcBef>
        <a:spcAft>
          <a:spcPct val="0"/>
        </a:spcAft>
        <a:buChar char="»"/>
        <a:defRPr kumimoji="1"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slide" Target="slide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descr="UsingDictation_Part2_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924175"/>
            <a:ext cx="4341812"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idx="4294967295"/>
          </p:nvPr>
        </p:nvSpPr>
        <p:spPr>
          <a:xfrm>
            <a:off x="250825" y="0"/>
            <a:ext cx="8893175" cy="2243138"/>
          </a:xfrm>
        </p:spPr>
        <p:txBody>
          <a:bodyPr/>
          <a:lstStyle/>
          <a:p>
            <a:pPr algn="l" eaLnBrk="1" hangingPunct="1">
              <a:defRPr/>
            </a:pPr>
            <a:r>
              <a:rPr lang="en-US" altLang="zh-TW" sz="4200" dirty="0" smtClean="0">
                <a:ea typeface="+mj-ea"/>
                <a:cs typeface="+mj-cs"/>
              </a:rPr>
              <a:t>Part 1: </a:t>
            </a:r>
            <a:br>
              <a:rPr lang="en-US" altLang="zh-TW" sz="4200" dirty="0" smtClean="0">
                <a:ea typeface="+mj-ea"/>
                <a:cs typeface="+mj-cs"/>
              </a:rPr>
            </a:br>
            <a:r>
              <a:rPr lang="en-US" altLang="zh-TW" sz="4200" dirty="0" smtClean="0">
                <a:ea typeface="+mj-ea"/>
                <a:cs typeface="+mj-cs"/>
              </a:rPr>
              <a:t>An Introduction to Dictation Activities</a:t>
            </a:r>
          </a:p>
        </p:txBody>
      </p:sp>
      <p:sp>
        <p:nvSpPr>
          <p:cNvPr id="14339" name="Rectangle 3"/>
          <p:cNvSpPr>
            <a:spLocks noChangeArrowheads="1"/>
          </p:cNvSpPr>
          <p:nvPr/>
        </p:nvSpPr>
        <p:spPr bwMode="auto">
          <a:xfrm>
            <a:off x="755650" y="1989138"/>
            <a:ext cx="7088188"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lnSpc>
                <a:spcPct val="90000"/>
              </a:lnSpc>
              <a:spcBef>
                <a:spcPct val="20000"/>
              </a:spcBef>
              <a:buFontTx/>
              <a:buAutoNum type="arabicParenR"/>
            </a:pPr>
            <a:r>
              <a:rPr lang="en-US" altLang="zh-TW">
                <a:ea typeface="MS PGothic" panose="020B0600070205080204" pitchFamily="34" charset="-128"/>
              </a:rPr>
              <a:t>Purposes of Doing Dictation</a:t>
            </a:r>
          </a:p>
          <a:p>
            <a:pPr eaLnBrk="1" hangingPunct="1">
              <a:lnSpc>
                <a:spcPct val="90000"/>
              </a:lnSpc>
              <a:spcBef>
                <a:spcPct val="20000"/>
              </a:spcBef>
              <a:buFontTx/>
              <a:buAutoNum type="arabicParenR"/>
            </a:pPr>
            <a:r>
              <a:rPr lang="en-US" altLang="zh-TW">
                <a:ea typeface="MS PGothic" panose="020B0600070205080204" pitchFamily="34" charset="-128"/>
              </a:rPr>
              <a:t>Guiding Principles for Conducting Dictation</a:t>
            </a:r>
          </a:p>
          <a:p>
            <a:pPr eaLnBrk="1" hangingPunct="1">
              <a:lnSpc>
                <a:spcPct val="90000"/>
              </a:lnSpc>
              <a:spcBef>
                <a:spcPct val="20000"/>
              </a:spcBef>
              <a:buFontTx/>
              <a:buAutoNum type="arabicParenR"/>
            </a:pPr>
            <a:r>
              <a:rPr lang="en-US" altLang="zh-TW">
                <a:ea typeface="MS PGothic" panose="020B0600070205080204" pitchFamily="34" charset="-128"/>
              </a:rPr>
              <a:t>Strategies to Improve Pupils’ Spelling and Note-taking Skills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69" name="Picture 3" descr="UsingDictation_Part1_1_10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0"/>
            <a:ext cx="4827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1" descr="UsingDictation_Part1_1_1_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916113"/>
            <a:ext cx="7345362"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idx="4294967295"/>
          </p:nvPr>
        </p:nvSpPr>
        <p:spPr>
          <a:xfrm>
            <a:off x="250825" y="908050"/>
            <a:ext cx="8523288" cy="1206500"/>
          </a:xfrm>
        </p:spPr>
        <p:txBody>
          <a:bodyPr/>
          <a:lstStyle/>
          <a:p>
            <a:pPr eaLnBrk="1" hangingPunct="1">
              <a:defRPr/>
            </a:pPr>
            <a:r>
              <a:rPr lang="en-US" altLang="zh-TW" smtClean="0">
                <a:solidFill>
                  <a:schemeClr val="hlink"/>
                </a:solidFill>
                <a:latin typeface="Corbel" charset="0"/>
                <a:ea typeface="+mj-ea"/>
                <a:cs typeface="+mj-cs"/>
              </a:rPr>
              <a:t>Making use of grammar knowledge</a:t>
            </a:r>
          </a:p>
        </p:txBody>
      </p:sp>
      <p:sp>
        <p:nvSpPr>
          <p:cNvPr id="32772" name="AutoShape 6"/>
          <p:cNvSpPr>
            <a:spLocks noChangeArrowheads="1"/>
          </p:cNvSpPr>
          <p:nvPr/>
        </p:nvSpPr>
        <p:spPr bwMode="auto">
          <a:xfrm>
            <a:off x="3348038" y="3429000"/>
            <a:ext cx="5545137" cy="1511300"/>
          </a:xfrm>
          <a:prstGeom prst="wedgeRoundRectCallout">
            <a:avLst>
              <a:gd name="adj1" fmla="val -58560"/>
              <a:gd name="adj2" fmla="val 43801"/>
              <a:gd name="adj3" fmla="val 16667"/>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a:solidFill>
                  <a:srgbClr val="006600"/>
                </a:solidFill>
                <a:latin typeface="Comic Sans MS" panose="030F0702030302020204" pitchFamily="66" charset="0"/>
                <a:ea typeface="MS PGothic" panose="020B0600070205080204" pitchFamily="34" charset="-128"/>
              </a:rPr>
              <a:t>This sentence is about things that happened “last night”. What tense should you use?</a:t>
            </a:r>
          </a:p>
        </p:txBody>
      </p:sp>
      <p:grpSp>
        <p:nvGrpSpPr>
          <p:cNvPr id="32773" name="Group 14"/>
          <p:cNvGrpSpPr>
            <a:grpSpLocks/>
          </p:cNvGrpSpPr>
          <p:nvPr/>
        </p:nvGrpSpPr>
        <p:grpSpPr bwMode="auto">
          <a:xfrm>
            <a:off x="1476375" y="2235200"/>
            <a:ext cx="6667500" cy="701675"/>
            <a:chOff x="930" y="1435"/>
            <a:chExt cx="4200" cy="520"/>
          </a:xfrm>
        </p:grpSpPr>
        <p:sp>
          <p:nvSpPr>
            <p:cNvPr id="32776" name="Text Box 5"/>
            <p:cNvSpPr txBox="1">
              <a:spLocks noChangeArrowheads="1"/>
            </p:cNvSpPr>
            <p:nvPr/>
          </p:nvSpPr>
          <p:spPr bwMode="auto">
            <a:xfrm>
              <a:off x="930" y="1617"/>
              <a:ext cx="4200"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kumimoji="0" lang="en-US" altLang="zh-TW">
                  <a:solidFill>
                    <a:schemeClr val="accent2"/>
                  </a:solidFill>
                  <a:latin typeface="Corbel" panose="020B0503020204020204" pitchFamily="34" charset="0"/>
                  <a:ea typeface="MS PGothic" panose="020B0600070205080204" pitchFamily="34" charset="-128"/>
                </a:rPr>
                <a:t>He </a:t>
              </a:r>
              <a:r>
                <a:rPr kumimoji="0" lang="en-US" altLang="zh-TW" b="1" u="sng">
                  <a:solidFill>
                    <a:schemeClr val="accent2"/>
                  </a:solidFill>
                  <a:latin typeface="Corbel" panose="020B0503020204020204" pitchFamily="34" charset="0"/>
                  <a:ea typeface="MS PGothic" panose="020B0600070205080204" pitchFamily="34" charset="-128"/>
                </a:rPr>
                <a:t>study</a:t>
              </a:r>
              <a:r>
                <a:rPr kumimoji="0" lang="en-US" altLang="zh-TW">
                  <a:solidFill>
                    <a:schemeClr val="accent2"/>
                  </a:solidFill>
                  <a:latin typeface="Corbel" panose="020B0503020204020204" pitchFamily="34" charset="0"/>
                  <a:ea typeface="MS PGothic" panose="020B0600070205080204" pitchFamily="34" charset="-128"/>
                </a:rPr>
                <a:t> until twelve o’clock last night.</a:t>
              </a:r>
            </a:p>
          </p:txBody>
        </p:sp>
        <p:sp>
          <p:nvSpPr>
            <p:cNvPr id="32777" name="Text Box 13"/>
            <p:cNvSpPr txBox="1">
              <a:spLocks noChangeArrowheads="1"/>
            </p:cNvSpPr>
            <p:nvPr/>
          </p:nvSpPr>
          <p:spPr bwMode="auto">
            <a:xfrm>
              <a:off x="930" y="1435"/>
              <a:ext cx="145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rbel" panose="020B0503020204020204" pitchFamily="34" charset="0"/>
                  <a:ea typeface="MS PGothic" panose="020B0600070205080204" pitchFamily="34" charset="-128"/>
                </a:rPr>
                <a:t>Mistake made:</a:t>
              </a:r>
            </a:p>
          </p:txBody>
        </p:sp>
      </p:grpSp>
      <p:sp>
        <p:nvSpPr>
          <p:cNvPr id="32774" name="Rectangle 12"/>
          <p:cNvSpPr>
            <a:spLocks noChangeArrowheads="1"/>
          </p:cNvSpPr>
          <p:nvPr/>
        </p:nvSpPr>
        <p:spPr bwMode="auto">
          <a:xfrm>
            <a:off x="395288" y="188913"/>
            <a:ext cx="8497887" cy="79216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1) Purposes of Doing Dictation – Promoting assessment for learning</a:t>
            </a:r>
          </a:p>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     Providing constructive feedback</a:t>
            </a:r>
          </a:p>
        </p:txBody>
      </p:sp>
      <p:sp>
        <p:nvSpPr>
          <p:cNvPr id="32775" name="Text Box 14"/>
          <p:cNvSpPr txBox="1">
            <a:spLocks noChangeArrowheads="1"/>
          </p:cNvSpPr>
          <p:nvPr/>
        </p:nvSpPr>
        <p:spPr bwMode="auto">
          <a:xfrm>
            <a:off x="4643438" y="6461125"/>
            <a:ext cx="44799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solidFill>
                  <a:schemeClr val="bg1"/>
                </a:solidFill>
                <a:ea typeface="MS PGothic" panose="020B0600070205080204" pitchFamily="34" charset="-128"/>
                <a:hlinkClick r:id="rId5" action="ppaction://hlinksldjump"/>
              </a:rPr>
              <a:t>Back to Providing Constructive Feedback</a:t>
            </a:r>
            <a:endParaRPr lang="en-US" altLang="zh-TW" sz="1800">
              <a:solidFill>
                <a:schemeClr val="bg1"/>
              </a:solidFill>
              <a:ea typeface="MS PGothic" panose="020B0600070205080204" pitchFamily="34" charset="-128"/>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4817" name="Picture 1" descr="P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73463"/>
            <a:ext cx="406558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8" name="Picture 1" descr="UsingDictation_Part1_1_1_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75" y="1557338"/>
            <a:ext cx="540067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idx="4294967295"/>
          </p:nvPr>
        </p:nvSpPr>
        <p:spPr>
          <a:xfrm>
            <a:off x="0" y="709613"/>
            <a:ext cx="8686800" cy="990600"/>
          </a:xfrm>
        </p:spPr>
        <p:txBody>
          <a:bodyPr/>
          <a:lstStyle/>
          <a:p>
            <a:pPr eaLnBrk="1" hangingPunct="1">
              <a:defRPr/>
            </a:pPr>
            <a:r>
              <a:rPr lang="en-US" altLang="zh-TW" sz="4000" smtClean="0">
                <a:solidFill>
                  <a:schemeClr val="hlink"/>
                </a:solidFill>
                <a:latin typeface="Corbel" charset="0"/>
                <a:ea typeface="+mj-ea"/>
                <a:cs typeface="+mj-cs"/>
              </a:rPr>
              <a:t>Applying phonics skills in spelling</a:t>
            </a:r>
          </a:p>
        </p:txBody>
      </p:sp>
      <p:grpSp>
        <p:nvGrpSpPr>
          <p:cNvPr id="34820" name="Group 13"/>
          <p:cNvGrpSpPr>
            <a:grpSpLocks/>
          </p:cNvGrpSpPr>
          <p:nvPr/>
        </p:nvGrpSpPr>
        <p:grpSpPr bwMode="auto">
          <a:xfrm>
            <a:off x="755650" y="1846263"/>
            <a:ext cx="4292600" cy="777875"/>
            <a:chOff x="476" y="1344"/>
            <a:chExt cx="2704" cy="490"/>
          </a:xfrm>
        </p:grpSpPr>
        <p:sp>
          <p:nvSpPr>
            <p:cNvPr id="34824" name="Text Box 5"/>
            <p:cNvSpPr txBox="1">
              <a:spLocks noChangeArrowheads="1"/>
            </p:cNvSpPr>
            <p:nvPr/>
          </p:nvSpPr>
          <p:spPr bwMode="auto">
            <a:xfrm>
              <a:off x="492" y="1546"/>
              <a:ext cx="2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kumimoji="0" lang="en-US" altLang="zh-TW">
                  <a:solidFill>
                    <a:schemeClr val="accent2"/>
                  </a:solidFill>
                  <a:latin typeface="Corbel" panose="020B0503020204020204" pitchFamily="34" charset="0"/>
                  <a:ea typeface="MS PGothic" panose="020B0600070205080204" pitchFamily="34" charset="-128"/>
                </a:rPr>
                <a:t>He gets up at seven o’</a:t>
              </a:r>
              <a:r>
                <a:rPr kumimoji="0" lang="en-US" altLang="zh-TW" b="1" u="sng">
                  <a:solidFill>
                    <a:schemeClr val="accent2"/>
                  </a:solidFill>
                  <a:latin typeface="Corbel" panose="020B0503020204020204" pitchFamily="34" charset="0"/>
                  <a:ea typeface="MS PGothic" panose="020B0600070205080204" pitchFamily="34" charset="-128"/>
                </a:rPr>
                <a:t>cock</a:t>
              </a:r>
              <a:r>
                <a:rPr kumimoji="0" lang="en-US" altLang="zh-TW">
                  <a:solidFill>
                    <a:schemeClr val="accent2"/>
                  </a:solidFill>
                  <a:latin typeface="Corbel" panose="020B0503020204020204" pitchFamily="34" charset="0"/>
                  <a:ea typeface="MS PGothic" panose="020B0600070205080204" pitchFamily="34" charset="-128"/>
                </a:rPr>
                <a:t>.</a:t>
              </a:r>
            </a:p>
          </p:txBody>
        </p:sp>
        <p:sp>
          <p:nvSpPr>
            <p:cNvPr id="34825" name="Text Box 12"/>
            <p:cNvSpPr txBox="1">
              <a:spLocks noChangeArrowheads="1"/>
            </p:cNvSpPr>
            <p:nvPr/>
          </p:nvSpPr>
          <p:spPr bwMode="auto">
            <a:xfrm>
              <a:off x="476" y="1344"/>
              <a:ext cx="14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rbel" panose="020B0503020204020204" pitchFamily="34" charset="0"/>
                  <a:ea typeface="MS PGothic" panose="020B0600070205080204" pitchFamily="34" charset="-128"/>
                </a:rPr>
                <a:t>Mistake made:</a:t>
              </a:r>
            </a:p>
          </p:txBody>
        </p:sp>
      </p:grpSp>
      <p:sp>
        <p:nvSpPr>
          <p:cNvPr id="34821" name="Rectangle 12"/>
          <p:cNvSpPr>
            <a:spLocks noChangeArrowheads="1"/>
          </p:cNvSpPr>
          <p:nvPr/>
        </p:nvSpPr>
        <p:spPr bwMode="auto">
          <a:xfrm>
            <a:off x="395288" y="115888"/>
            <a:ext cx="8497887" cy="79216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1) Purposes of Doing Dictation – Promoting assessment for learning</a:t>
            </a:r>
          </a:p>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     Providing constructive feedback</a:t>
            </a:r>
          </a:p>
        </p:txBody>
      </p:sp>
      <p:sp>
        <p:nvSpPr>
          <p:cNvPr id="34822" name="AutoShape 14"/>
          <p:cNvSpPr>
            <a:spLocks noChangeArrowheads="1"/>
          </p:cNvSpPr>
          <p:nvPr/>
        </p:nvSpPr>
        <p:spPr bwMode="auto">
          <a:xfrm>
            <a:off x="3276600" y="3284538"/>
            <a:ext cx="5724525" cy="2449512"/>
          </a:xfrm>
          <a:prstGeom prst="wedgeRoundRectCallout">
            <a:avLst>
              <a:gd name="adj1" fmla="val -56204"/>
              <a:gd name="adj2" fmla="val 36690"/>
              <a:gd name="adj3" fmla="val 16667"/>
            </a:avLst>
          </a:prstGeom>
          <a:solidFill>
            <a:srgbClr val="FFFF99"/>
          </a:solidFill>
          <a:ln w="9525">
            <a:solidFill>
              <a:schemeClr val="tx1"/>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a:solidFill>
                  <a:srgbClr val="006600"/>
                </a:solidFill>
                <a:latin typeface="Comic Sans MS" panose="030F0702030302020204" pitchFamily="66" charset="0"/>
              </a:rPr>
              <a:t>How do you spell the word </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class</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a:t>
            </a:r>
          </a:p>
          <a:p>
            <a:pPr eaLnBrk="1" hangingPunct="1"/>
            <a:r>
              <a:rPr kumimoji="0" lang="en-US" altLang="zh-TW">
                <a:solidFill>
                  <a:srgbClr val="006600"/>
                </a:solidFill>
                <a:latin typeface="Comic Sans MS" panose="030F0702030302020204" pitchFamily="66" charset="0"/>
              </a:rPr>
              <a:t>Now, listen to this word again, </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o</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clock</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 Do </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class</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 and </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clock</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 begin with the same sound?  Now try to apply your phonics skills and spell </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o</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clock</a:t>
            </a:r>
            <a:r>
              <a:rPr kumimoji="0" lang="en-US" altLang="en-US">
                <a:solidFill>
                  <a:srgbClr val="006600"/>
                </a:solidFill>
                <a:latin typeface="Comic Sans MS" panose="030F0702030302020204" pitchFamily="66" charset="0"/>
              </a:rPr>
              <a:t>”</a:t>
            </a:r>
            <a:r>
              <a:rPr kumimoji="0" lang="en-US" altLang="zh-TW">
                <a:solidFill>
                  <a:srgbClr val="006600"/>
                </a:solidFill>
                <a:latin typeface="Comic Sans MS" panose="030F0702030302020204" pitchFamily="66" charset="0"/>
              </a:rPr>
              <a:t>.</a:t>
            </a:r>
            <a:endParaRPr lang="en-US" altLang="zh-TW">
              <a:latin typeface="Comic Sans MS" panose="030F0702030302020204" pitchFamily="66" charset="0"/>
            </a:endParaRPr>
          </a:p>
        </p:txBody>
      </p:sp>
      <p:sp>
        <p:nvSpPr>
          <p:cNvPr id="34823" name="Text Box 14"/>
          <p:cNvSpPr txBox="1">
            <a:spLocks noChangeArrowheads="1"/>
          </p:cNvSpPr>
          <p:nvPr/>
        </p:nvSpPr>
        <p:spPr bwMode="auto">
          <a:xfrm>
            <a:off x="4335463" y="6461125"/>
            <a:ext cx="47879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ea typeface="MS PGothic" panose="020B0600070205080204" pitchFamily="34" charset="-128"/>
                <a:hlinkClick r:id="rId5" action="ppaction://hlinksldjump"/>
              </a:rPr>
              <a:t>Back to Providing Constructive Feedback</a:t>
            </a:r>
            <a:endParaRPr lang="en-US" altLang="zh-TW" sz="1800">
              <a:ea typeface="MS PGothic" panose="020B0600070205080204" pitchFamily="34"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idx="4294967295"/>
          </p:nvPr>
        </p:nvSpPr>
        <p:spPr>
          <a:xfrm>
            <a:off x="323850" y="549275"/>
            <a:ext cx="8280400" cy="1470025"/>
          </a:xfrm>
        </p:spPr>
        <p:txBody>
          <a:bodyPr/>
          <a:lstStyle/>
          <a:p>
            <a:pPr algn="l" eaLnBrk="1" hangingPunct="1">
              <a:defRPr/>
            </a:pPr>
            <a:r>
              <a:rPr lang="en-US" altLang="zh-TW" smtClean="0">
                <a:ea typeface="+mj-ea"/>
                <a:cs typeface="+mj-cs"/>
              </a:rPr>
              <a:t>2) Guiding Principles for  </a:t>
            </a:r>
            <a:br>
              <a:rPr lang="en-US" altLang="zh-TW" smtClean="0">
                <a:ea typeface="+mj-ea"/>
                <a:cs typeface="+mj-cs"/>
              </a:rPr>
            </a:br>
            <a:r>
              <a:rPr lang="en-US" altLang="zh-TW" smtClean="0">
                <a:ea typeface="+mj-ea"/>
                <a:cs typeface="+mj-cs"/>
              </a:rPr>
              <a:t>    Conducting Dictation</a:t>
            </a:r>
          </a:p>
        </p:txBody>
      </p:sp>
      <p:sp>
        <p:nvSpPr>
          <p:cNvPr id="36866" name="Rectangle 4"/>
          <p:cNvSpPr>
            <a:spLocks noChangeArrowheads="1"/>
          </p:cNvSpPr>
          <p:nvPr/>
        </p:nvSpPr>
        <p:spPr bwMode="auto">
          <a:xfrm>
            <a:off x="1042988" y="2420938"/>
            <a:ext cx="6264275"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buFont typeface="Wingdings" panose="05000000000000000000" pitchFamily="2" charset="2"/>
              <a:buChar char="Ø"/>
            </a:pPr>
            <a:r>
              <a:rPr lang="en-US" altLang="zh-TW" sz="3200">
                <a:ea typeface="MS PGothic" panose="020B0600070205080204" pitchFamily="34" charset="-128"/>
              </a:rPr>
              <a:t>Design</a:t>
            </a:r>
          </a:p>
          <a:p>
            <a:pPr eaLnBrk="1" hangingPunct="1">
              <a:spcBef>
                <a:spcPct val="20000"/>
              </a:spcBef>
              <a:buFont typeface="Wingdings" panose="05000000000000000000" pitchFamily="2" charset="2"/>
              <a:buChar char="Ø"/>
            </a:pPr>
            <a:r>
              <a:rPr lang="en-US" altLang="zh-TW" sz="3200">
                <a:ea typeface="MS PGothic" panose="020B0600070205080204" pitchFamily="34" charset="-128"/>
              </a:rPr>
              <a:t>Coverage</a:t>
            </a:r>
          </a:p>
          <a:p>
            <a:pPr eaLnBrk="1" hangingPunct="1">
              <a:spcBef>
                <a:spcPct val="20000"/>
              </a:spcBef>
              <a:buFont typeface="Wingdings" panose="05000000000000000000" pitchFamily="2" charset="2"/>
              <a:buChar char="Ø"/>
            </a:pPr>
            <a:r>
              <a:rPr lang="en-US" altLang="zh-TW" sz="3200">
                <a:ea typeface="MS PGothic" panose="020B0600070205080204" pitchFamily="34" charset="-128"/>
              </a:rPr>
              <a:t>Frequency</a:t>
            </a:r>
          </a:p>
          <a:p>
            <a:pPr eaLnBrk="1" hangingPunct="1">
              <a:spcBef>
                <a:spcPct val="20000"/>
              </a:spcBef>
              <a:buFont typeface="Wingdings" panose="05000000000000000000" pitchFamily="2" charset="2"/>
              <a:buChar char="Ø"/>
            </a:pPr>
            <a:r>
              <a:rPr lang="en-US" altLang="zh-TW" sz="3200">
                <a:ea typeface="MS PGothic" panose="020B0600070205080204" pitchFamily="34" charset="-128"/>
              </a:rPr>
              <a:t>Weighting and Marking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95288" y="765175"/>
            <a:ext cx="8229600" cy="1143000"/>
          </a:xfrm>
        </p:spPr>
        <p:txBody>
          <a:bodyPr/>
          <a:lstStyle/>
          <a:p>
            <a:pPr algn="l" eaLnBrk="1" hangingPunct="1">
              <a:defRPr/>
            </a:pPr>
            <a:r>
              <a:rPr lang="en-US" altLang="zh-TW" smtClean="0">
                <a:ea typeface="+mj-ea"/>
                <a:cs typeface="+mj-cs"/>
              </a:rPr>
              <a:t>Design</a:t>
            </a:r>
          </a:p>
        </p:txBody>
      </p:sp>
      <p:sp>
        <p:nvSpPr>
          <p:cNvPr id="38914" name="Rectangle 5"/>
          <p:cNvSpPr>
            <a:spLocks noGrp="1" noChangeArrowheads="1"/>
          </p:cNvSpPr>
          <p:nvPr>
            <p:ph type="body" idx="4294967295"/>
          </p:nvPr>
        </p:nvSpPr>
        <p:spPr>
          <a:xfrm>
            <a:off x="501650" y="1773238"/>
            <a:ext cx="8391525" cy="4391025"/>
          </a:xfrm>
          <a:solidFill>
            <a:srgbClr val="FFFFFF">
              <a:alpha val="70195"/>
            </a:srgbClr>
          </a:solidFill>
          <a:ln w="25400" cap="flat">
            <a:solidFill>
              <a:schemeClr val="hlink"/>
            </a:solidFill>
            <a:prstDash val="lgDashDotDot"/>
            <a:miter lim="800000"/>
            <a:headEnd type="none" w="sm" len="sm"/>
            <a:tailEnd type="none" w="sm" len="sm"/>
          </a:ln>
        </p:spPr>
        <p:txBody>
          <a:bodyPr/>
          <a:lstStyle/>
          <a:p>
            <a:pPr eaLnBrk="1" hangingPunct="1"/>
            <a:r>
              <a:rPr lang="en-US" altLang="zh-TW" smtClean="0">
                <a:solidFill>
                  <a:schemeClr val="accent2"/>
                </a:solidFill>
                <a:ea typeface="PMingLiU" panose="02020500000000000000" pitchFamily="18" charset="-120"/>
              </a:rPr>
              <a:t>Dictation should be </a:t>
            </a:r>
            <a:r>
              <a:rPr lang="en-US" altLang="zh-TW" b="1" smtClean="0">
                <a:solidFill>
                  <a:schemeClr val="accent2"/>
                </a:solidFill>
                <a:ea typeface="PMingLiU" panose="02020500000000000000" pitchFamily="18" charset="-120"/>
              </a:rPr>
              <a:t>contextualised</a:t>
            </a:r>
            <a:r>
              <a:rPr lang="en-US" altLang="zh-TW" smtClean="0">
                <a:solidFill>
                  <a:schemeClr val="accent2"/>
                </a:solidFill>
                <a:ea typeface="PMingLiU" panose="02020500000000000000" pitchFamily="18" charset="-120"/>
              </a:rPr>
              <a:t> to illustrate the communicative use of language and help pupils progress towards the Learning Targets.</a:t>
            </a:r>
          </a:p>
          <a:p>
            <a:pPr eaLnBrk="1" hangingPunct="1"/>
            <a:r>
              <a:rPr lang="en-US" altLang="zh-TW" smtClean="0">
                <a:solidFill>
                  <a:schemeClr val="accent2"/>
                </a:solidFill>
                <a:ea typeface="PMingLiU" panose="02020500000000000000" pitchFamily="18" charset="-120"/>
              </a:rPr>
              <a:t>Dictation could be conducted in combination with </a:t>
            </a:r>
            <a:r>
              <a:rPr lang="en-US" altLang="zh-TW" b="1" smtClean="0">
                <a:solidFill>
                  <a:schemeClr val="accent2"/>
                </a:solidFill>
                <a:ea typeface="PMingLiU" panose="02020500000000000000" pitchFamily="18" charset="-120"/>
              </a:rPr>
              <a:t>a range of activities</a:t>
            </a:r>
            <a:r>
              <a:rPr lang="en-US" altLang="zh-TW" smtClean="0">
                <a:solidFill>
                  <a:schemeClr val="accent2"/>
                </a:solidFill>
                <a:ea typeface="PMingLiU" panose="02020500000000000000" pitchFamily="18" charset="-120"/>
              </a:rPr>
              <a:t> to develop pupils’ language skills.</a:t>
            </a:r>
          </a:p>
        </p:txBody>
      </p:sp>
      <p:sp>
        <p:nvSpPr>
          <p:cNvPr id="38915" name="Rectangle 6"/>
          <p:cNvSpPr>
            <a:spLocks noChangeArrowheads="1"/>
          </p:cNvSpPr>
          <p:nvPr/>
        </p:nvSpPr>
        <p:spPr bwMode="auto">
          <a:xfrm>
            <a:off x="6804025" y="5661025"/>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b="1">
                <a:solidFill>
                  <a:schemeClr val="accent2"/>
                </a:solidFill>
                <a:ea typeface="MS PGothic" panose="020B0600070205080204" pitchFamily="34" charset="-128"/>
              </a:rPr>
              <a:t>CG pp.176&amp;177</a:t>
            </a:r>
          </a:p>
        </p:txBody>
      </p:sp>
      <p:sp>
        <p:nvSpPr>
          <p:cNvPr id="38916" name="Rectangle 7"/>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2) Guiding Principles for Conducting Dictation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395288" y="620713"/>
            <a:ext cx="8229600" cy="1143000"/>
          </a:xfrm>
        </p:spPr>
        <p:txBody>
          <a:bodyPr/>
          <a:lstStyle/>
          <a:p>
            <a:pPr algn="l" eaLnBrk="1" hangingPunct="1">
              <a:defRPr/>
            </a:pPr>
            <a:r>
              <a:rPr lang="en-US" altLang="zh-TW" smtClean="0">
                <a:solidFill>
                  <a:schemeClr val="tx1"/>
                </a:solidFill>
                <a:ea typeface="+mj-ea"/>
                <a:cs typeface="+mj-cs"/>
              </a:rPr>
              <a:t>Coverage</a:t>
            </a:r>
          </a:p>
        </p:txBody>
      </p:sp>
      <p:sp>
        <p:nvSpPr>
          <p:cNvPr id="30723" name="Rectangle 3"/>
          <p:cNvSpPr>
            <a:spLocks noGrp="1" noChangeArrowheads="1"/>
          </p:cNvSpPr>
          <p:nvPr>
            <p:ph type="body" idx="4294967295"/>
          </p:nvPr>
        </p:nvSpPr>
        <p:spPr>
          <a:xfrm>
            <a:off x="468313" y="1628775"/>
            <a:ext cx="8362950" cy="4429125"/>
          </a:xfrm>
          <a:solidFill>
            <a:srgbClr val="FFFFFF">
              <a:alpha val="70195"/>
            </a:srgbClr>
          </a:solidFill>
          <a:ln w="25400" cap="flat">
            <a:solidFill>
              <a:schemeClr val="hlink"/>
            </a:solidFill>
            <a:prstDash val="lgDashDotDot"/>
            <a:miter lim="800000"/>
            <a:headEnd/>
            <a:tailEnd/>
          </a:ln>
        </p:spPr>
        <p:txBody>
          <a:bodyPr/>
          <a:lstStyle/>
          <a:p>
            <a:pPr eaLnBrk="1" hangingPunct="1">
              <a:buClr>
                <a:schemeClr val="hlink"/>
              </a:buClr>
              <a:defRPr/>
            </a:pPr>
            <a:r>
              <a:rPr lang="en-US" altLang="zh-TW" smtClean="0">
                <a:solidFill>
                  <a:schemeClr val="accent2"/>
                </a:solidFill>
                <a:ea typeface="+mn-ea"/>
                <a:cs typeface="+mn-cs"/>
              </a:rPr>
              <a:t>Not every word in the learning materials must be learnt by heart.</a:t>
            </a:r>
          </a:p>
          <a:p>
            <a:pPr eaLnBrk="1" hangingPunct="1">
              <a:buClr>
                <a:schemeClr val="hlink"/>
              </a:buClr>
              <a:defRPr/>
            </a:pPr>
            <a:r>
              <a:rPr lang="en-US" altLang="zh-TW" smtClean="0">
                <a:solidFill>
                  <a:schemeClr val="accent2"/>
                </a:solidFill>
                <a:ea typeface="+mn-ea"/>
                <a:cs typeface="+mn-cs"/>
              </a:rPr>
              <a:t>Pupils should not be asked to study formulaic expressions or classroom instructions for dictation.</a:t>
            </a:r>
          </a:p>
          <a:p>
            <a:pPr eaLnBrk="1" hangingPunct="1">
              <a:buClr>
                <a:schemeClr val="hlink"/>
              </a:buClr>
              <a:defRPr/>
            </a:pPr>
            <a:r>
              <a:rPr lang="en-US" altLang="zh-TW" smtClean="0">
                <a:solidFill>
                  <a:schemeClr val="accent2"/>
                </a:solidFill>
                <a:ea typeface="+mn-ea"/>
                <a:cs typeface="+mn-cs"/>
              </a:rPr>
              <a:t>Pupils should not be asked to spell the spoken form of the date in full words.</a:t>
            </a:r>
          </a:p>
        </p:txBody>
      </p:sp>
      <p:sp>
        <p:nvSpPr>
          <p:cNvPr id="40963" name="Rectangle 4"/>
          <p:cNvSpPr>
            <a:spLocks noChangeArrowheads="1"/>
          </p:cNvSpPr>
          <p:nvPr/>
        </p:nvSpPr>
        <p:spPr bwMode="auto">
          <a:xfrm>
            <a:off x="7481888" y="558958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b="1">
                <a:solidFill>
                  <a:schemeClr val="accent2"/>
                </a:solidFill>
                <a:ea typeface="MS PGothic" panose="020B0600070205080204" pitchFamily="34" charset="-128"/>
              </a:rPr>
              <a:t>CG p.175</a:t>
            </a:r>
          </a:p>
        </p:txBody>
      </p:sp>
      <p:sp>
        <p:nvSpPr>
          <p:cNvPr id="40964" name="Rectangle 6"/>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2) Guiding Principles for Conducting Dictation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468313" y="836613"/>
            <a:ext cx="7521575" cy="1206500"/>
          </a:xfrm>
        </p:spPr>
        <p:txBody>
          <a:bodyPr/>
          <a:lstStyle/>
          <a:p>
            <a:pPr algn="l" eaLnBrk="1" hangingPunct="1">
              <a:defRPr/>
            </a:pPr>
            <a:r>
              <a:rPr lang="en-US" altLang="zh-TW" smtClean="0">
                <a:solidFill>
                  <a:schemeClr val="tx1"/>
                </a:solidFill>
                <a:ea typeface="+mj-ea"/>
                <a:cs typeface="+mj-cs"/>
              </a:rPr>
              <a:t>Frequency</a:t>
            </a:r>
          </a:p>
        </p:txBody>
      </p:sp>
      <p:sp>
        <p:nvSpPr>
          <p:cNvPr id="32771" name="Rectangle 3"/>
          <p:cNvSpPr>
            <a:spLocks noGrp="1" noChangeArrowheads="1"/>
          </p:cNvSpPr>
          <p:nvPr>
            <p:ph type="body" idx="4294967295"/>
          </p:nvPr>
        </p:nvSpPr>
        <p:spPr>
          <a:xfrm>
            <a:off x="539750" y="2060575"/>
            <a:ext cx="7632700" cy="3600450"/>
          </a:xfrm>
          <a:ln w="25400" cap="flat">
            <a:solidFill>
              <a:schemeClr val="hlink"/>
            </a:solidFill>
            <a:prstDash val="lgDashDotDot"/>
            <a:miter lim="800000"/>
            <a:headEnd/>
            <a:tailEnd/>
          </a:ln>
        </p:spPr>
        <p:txBody>
          <a:bodyPr/>
          <a:lstStyle/>
          <a:p>
            <a:pPr eaLnBrk="1" hangingPunct="1">
              <a:buClr>
                <a:schemeClr val="hlink"/>
              </a:buClr>
              <a:defRPr/>
            </a:pPr>
            <a:r>
              <a:rPr lang="en-US" altLang="zh-TW" smtClean="0">
                <a:solidFill>
                  <a:schemeClr val="accent2"/>
                </a:solidFill>
                <a:ea typeface="+mn-ea"/>
                <a:cs typeface="+mn-cs"/>
              </a:rPr>
              <a:t>Teachers should not overburden pupils with excessive dictation as it may kill their interest in learning English and deprive them of the opportunities to engage in other meaningful English learning activities.</a:t>
            </a:r>
          </a:p>
        </p:txBody>
      </p:sp>
      <p:sp>
        <p:nvSpPr>
          <p:cNvPr id="43011" name="Rectangle 4"/>
          <p:cNvSpPr>
            <a:spLocks noChangeArrowheads="1"/>
          </p:cNvSpPr>
          <p:nvPr/>
        </p:nvSpPr>
        <p:spPr bwMode="auto">
          <a:xfrm>
            <a:off x="6834188" y="5229225"/>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b="1">
                <a:solidFill>
                  <a:schemeClr val="accent2"/>
                </a:solidFill>
                <a:ea typeface="MS PGothic" panose="020B0600070205080204" pitchFamily="34" charset="-128"/>
              </a:rPr>
              <a:t>CG p.174</a:t>
            </a:r>
          </a:p>
        </p:txBody>
      </p:sp>
      <p:sp>
        <p:nvSpPr>
          <p:cNvPr id="43012" name="Rectangle 5"/>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2) Guiding Principles for Conducting Dictation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395288" y="836613"/>
            <a:ext cx="8229600" cy="1143000"/>
          </a:xfrm>
        </p:spPr>
        <p:txBody>
          <a:bodyPr/>
          <a:lstStyle/>
          <a:p>
            <a:pPr algn="l" eaLnBrk="1" hangingPunct="1">
              <a:defRPr/>
            </a:pPr>
            <a:r>
              <a:rPr lang="en-US" altLang="zh-TW" smtClean="0">
                <a:solidFill>
                  <a:schemeClr val="tx1"/>
                </a:solidFill>
                <a:ea typeface="+mj-ea"/>
                <a:cs typeface="+mj-cs"/>
              </a:rPr>
              <a:t>Weighting and Marking</a:t>
            </a:r>
          </a:p>
        </p:txBody>
      </p:sp>
      <p:sp>
        <p:nvSpPr>
          <p:cNvPr id="45058" name="Rectangle 3"/>
          <p:cNvSpPr>
            <a:spLocks noGrp="1" noChangeArrowheads="1"/>
          </p:cNvSpPr>
          <p:nvPr>
            <p:ph type="body" idx="4294967295"/>
          </p:nvPr>
        </p:nvSpPr>
        <p:spPr>
          <a:xfrm>
            <a:off x="468313" y="1916113"/>
            <a:ext cx="8435975" cy="4060825"/>
          </a:xfrm>
          <a:ln w="25400" cap="flat">
            <a:solidFill>
              <a:schemeClr val="hlink"/>
            </a:solidFill>
            <a:prstDash val="lgDashDotDot"/>
            <a:miter lim="800000"/>
            <a:headEnd/>
            <a:tailEnd/>
          </a:ln>
        </p:spPr>
        <p:txBody>
          <a:bodyPr/>
          <a:lstStyle/>
          <a:p>
            <a:pPr eaLnBrk="1" hangingPunct="1">
              <a:buClr>
                <a:schemeClr val="hlink"/>
              </a:buClr>
            </a:pPr>
            <a:r>
              <a:rPr lang="en-US" altLang="zh-TW" smtClean="0">
                <a:solidFill>
                  <a:schemeClr val="accent2"/>
                </a:solidFill>
                <a:ea typeface="PMingLiU" panose="02020500000000000000" pitchFamily="18" charset="-120"/>
              </a:rPr>
              <a:t>Dictation should not take up more than 10% of the subject marks.</a:t>
            </a:r>
          </a:p>
          <a:p>
            <a:pPr eaLnBrk="1" hangingPunct="1">
              <a:buClr>
                <a:schemeClr val="hlink"/>
              </a:buClr>
            </a:pPr>
            <a:r>
              <a:rPr lang="en-US" altLang="zh-TW" smtClean="0">
                <a:solidFill>
                  <a:schemeClr val="accent2"/>
                </a:solidFill>
                <a:ea typeface="PMingLiU" panose="02020500000000000000" pitchFamily="18" charset="-120"/>
              </a:rPr>
              <a:t>Marks should not be deducted for repeated mistakes.  </a:t>
            </a:r>
          </a:p>
          <a:p>
            <a:pPr eaLnBrk="1" hangingPunct="1">
              <a:buClr>
                <a:schemeClr val="hlink"/>
              </a:buClr>
            </a:pPr>
            <a:r>
              <a:rPr lang="en-US" altLang="zh-TW" b="1" smtClean="0">
                <a:solidFill>
                  <a:schemeClr val="accent2"/>
                </a:solidFill>
                <a:ea typeface="PMingLiU" panose="02020500000000000000" pitchFamily="18" charset="-120"/>
              </a:rPr>
              <a:t>Bonus marks</a:t>
            </a:r>
            <a:r>
              <a:rPr lang="en-US" altLang="zh-TW" smtClean="0">
                <a:solidFill>
                  <a:schemeClr val="accent2"/>
                </a:solidFill>
                <a:ea typeface="PMingLiU" panose="02020500000000000000" pitchFamily="18" charset="-120"/>
              </a:rPr>
              <a:t> can be given to promote autonomy in language learning.</a:t>
            </a:r>
          </a:p>
          <a:p>
            <a:pPr eaLnBrk="1" hangingPunct="1">
              <a:buClr>
                <a:schemeClr val="hlink"/>
              </a:buClr>
              <a:buFontTx/>
              <a:buNone/>
            </a:pPr>
            <a:endParaRPr lang="en-US" altLang="zh-TW" smtClean="0">
              <a:solidFill>
                <a:schemeClr val="accent2"/>
              </a:solidFill>
              <a:ea typeface="PMingLiU" panose="02020500000000000000" pitchFamily="18" charset="-120"/>
            </a:endParaRPr>
          </a:p>
        </p:txBody>
      </p:sp>
      <p:sp>
        <p:nvSpPr>
          <p:cNvPr id="45059" name="Rectangle 4"/>
          <p:cNvSpPr>
            <a:spLocks noChangeArrowheads="1"/>
          </p:cNvSpPr>
          <p:nvPr/>
        </p:nvSpPr>
        <p:spPr bwMode="auto">
          <a:xfrm>
            <a:off x="7032625" y="551656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b="1">
                <a:solidFill>
                  <a:schemeClr val="accent2"/>
                </a:solidFill>
                <a:ea typeface="MS PGothic" panose="020B0600070205080204" pitchFamily="34" charset="-128"/>
              </a:rPr>
              <a:t>CG pp.175&amp;177</a:t>
            </a:r>
          </a:p>
        </p:txBody>
      </p:sp>
      <p:sp>
        <p:nvSpPr>
          <p:cNvPr id="45060" name="Rectangle 6"/>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2) Guiding Principles for Conducting Dictation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4294967295"/>
          </p:nvPr>
        </p:nvSpPr>
        <p:spPr>
          <a:xfrm>
            <a:off x="4427538" y="1700213"/>
            <a:ext cx="4643437" cy="4824412"/>
          </a:xfrm>
          <a:ln>
            <a:solidFill>
              <a:srgbClr val="CC99FF"/>
            </a:solidFill>
            <a:miter lim="800000"/>
            <a:headEnd/>
            <a:tailEnd/>
          </a:ln>
        </p:spPr>
        <p:txBody>
          <a:bodyPr/>
          <a:lstStyle/>
          <a:p>
            <a:pPr algn="ctr" eaLnBrk="1" hangingPunct="1">
              <a:lnSpc>
                <a:spcPct val="80000"/>
              </a:lnSpc>
              <a:spcBef>
                <a:spcPct val="0"/>
              </a:spcBef>
              <a:buFontTx/>
              <a:buNone/>
            </a:pPr>
            <a:r>
              <a:rPr lang="en-US" altLang="zh-TW" smtClean="0">
                <a:solidFill>
                  <a:srgbClr val="9933FF"/>
                </a:solidFill>
                <a:ea typeface="PMingLiU" panose="02020500000000000000" pitchFamily="18" charset="-120"/>
              </a:rPr>
              <a:t>Note-taking Skills</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Helping pupils understand the meanings of key words through demonstration</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Listening for key words</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Identifying main ideas and supporting details </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Using headings to organise ideas</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Using tables and other graphic organisers to organise ideas </a:t>
            </a:r>
          </a:p>
          <a:p>
            <a:pPr eaLnBrk="1" hangingPunct="1">
              <a:lnSpc>
                <a:spcPct val="80000"/>
              </a:lnSpc>
              <a:buFont typeface="Wingdings" panose="05000000000000000000" pitchFamily="2" charset="2"/>
              <a:buChar char="Ø"/>
            </a:pPr>
            <a:r>
              <a:rPr lang="en-US" altLang="zh-TW" sz="2300" smtClean="0">
                <a:solidFill>
                  <a:srgbClr val="9900FF"/>
                </a:solidFill>
                <a:ea typeface="PMingLiU" panose="02020500000000000000" pitchFamily="18" charset="-120"/>
              </a:rPr>
              <a:t>Using short forms, abbreviations, numbers and symbols to take notes</a:t>
            </a:r>
          </a:p>
          <a:p>
            <a:pPr eaLnBrk="1" hangingPunct="1">
              <a:lnSpc>
                <a:spcPct val="80000"/>
              </a:lnSpc>
              <a:buFont typeface="Wingdings" panose="05000000000000000000" pitchFamily="2" charset="2"/>
              <a:buChar char="Ø"/>
            </a:pPr>
            <a:endParaRPr lang="en-US" altLang="zh-TW" sz="2300" smtClean="0">
              <a:solidFill>
                <a:srgbClr val="9900FF"/>
              </a:solidFill>
              <a:ea typeface="PMingLiU" panose="02020500000000000000" pitchFamily="18" charset="-120"/>
            </a:endParaRPr>
          </a:p>
        </p:txBody>
      </p:sp>
      <p:sp>
        <p:nvSpPr>
          <p:cNvPr id="47106" name="Rectangle 9"/>
          <p:cNvSpPr>
            <a:spLocks noChangeArrowheads="1"/>
          </p:cNvSpPr>
          <p:nvPr/>
        </p:nvSpPr>
        <p:spPr bwMode="auto">
          <a:xfrm>
            <a:off x="0" y="0"/>
            <a:ext cx="889317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4400">
                <a:solidFill>
                  <a:schemeClr val="tx2"/>
                </a:solidFill>
                <a:ea typeface="MS PGothic" panose="020B0600070205080204" pitchFamily="34" charset="-128"/>
              </a:rPr>
              <a:t>3) Strategies to Improve Pupils’  </a:t>
            </a:r>
            <a:br>
              <a:rPr lang="en-US" altLang="zh-TW" sz="4400">
                <a:solidFill>
                  <a:schemeClr val="tx2"/>
                </a:solidFill>
                <a:ea typeface="MS PGothic" panose="020B0600070205080204" pitchFamily="34" charset="-128"/>
              </a:rPr>
            </a:br>
            <a:r>
              <a:rPr lang="en-US" altLang="zh-TW" sz="4400">
                <a:solidFill>
                  <a:schemeClr val="tx2"/>
                </a:solidFill>
                <a:ea typeface="MS PGothic" panose="020B0600070205080204" pitchFamily="34" charset="-128"/>
              </a:rPr>
              <a:t>Spelling and Note-taking Skills</a:t>
            </a:r>
          </a:p>
        </p:txBody>
      </p:sp>
      <p:sp>
        <p:nvSpPr>
          <p:cNvPr id="47107" name="Rectangle 12"/>
          <p:cNvSpPr>
            <a:spLocks noChangeArrowheads="1"/>
          </p:cNvSpPr>
          <p:nvPr/>
        </p:nvSpPr>
        <p:spPr bwMode="auto">
          <a:xfrm>
            <a:off x="179388" y="1700213"/>
            <a:ext cx="4176712" cy="4824412"/>
          </a:xfrm>
          <a:prstGeom prst="rect">
            <a:avLst/>
          </a:prstGeom>
          <a:noFill/>
          <a:ln w="9525">
            <a:solidFill>
              <a:srgbClr val="CC99FF"/>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lnSpc>
                <a:spcPct val="90000"/>
              </a:lnSpc>
              <a:spcBef>
                <a:spcPct val="20000"/>
              </a:spcBef>
              <a:buFont typeface="Wingdings" panose="05000000000000000000" pitchFamily="2" charset="2"/>
              <a:buNone/>
            </a:pPr>
            <a:r>
              <a:rPr lang="en-US" altLang="zh-TW" sz="3200">
                <a:solidFill>
                  <a:srgbClr val="9933FF"/>
                </a:solidFill>
                <a:ea typeface="MS PGothic" panose="020B0600070205080204" pitchFamily="34" charset="-128"/>
              </a:rPr>
              <a:t>Spelling Skills</a:t>
            </a:r>
            <a:endParaRPr lang="en-US" altLang="zh-TW">
              <a:solidFill>
                <a:srgbClr val="9900FF"/>
              </a:solidFill>
              <a:ea typeface="MS PGothic" panose="020B0600070205080204" pitchFamily="34" charset="-128"/>
            </a:endParaRP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Developing pupils’ awareness of letter-sound relationships</a:t>
            </a:r>
            <a:endParaRPr lang="en-US" altLang="zh-TW">
              <a:ea typeface="MS PGothic" panose="020B0600070205080204" pitchFamily="34" charset="-128"/>
            </a:endParaRP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Dividing words into small parts</a:t>
            </a: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Identifying affixes to root words</a:t>
            </a: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Looking for letter patterns</a:t>
            </a: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Highlighting problem parts</a:t>
            </a:r>
          </a:p>
          <a:p>
            <a:pPr eaLnBrk="1" hangingPunct="1">
              <a:lnSpc>
                <a:spcPct val="90000"/>
              </a:lnSpc>
              <a:spcBef>
                <a:spcPct val="20000"/>
              </a:spcBef>
              <a:buFont typeface="Wingdings" panose="05000000000000000000" pitchFamily="2" charset="2"/>
              <a:buChar char="Ø"/>
            </a:pPr>
            <a:r>
              <a:rPr lang="en-US" altLang="zh-TW">
                <a:solidFill>
                  <a:srgbClr val="9900FF"/>
                </a:solidFill>
                <a:ea typeface="MS PGothic" panose="020B0600070205080204" pitchFamily="34" charset="-128"/>
              </a:rPr>
              <a:t>Understanding the meanings of words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UsingDictation_Part1_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1484313"/>
            <a:ext cx="2211388"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1" descr="UsingDictation_Part1_Gree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13100"/>
            <a:ext cx="1990725"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0" descr="UsingDictation_Part1_Blu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99263" y="4652963"/>
            <a:ext cx="2344737"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2"/>
          <p:cNvSpPr>
            <a:spLocks noGrp="1" noChangeArrowheads="1"/>
          </p:cNvSpPr>
          <p:nvPr>
            <p:ph type="title" idx="4294967295"/>
          </p:nvPr>
        </p:nvSpPr>
        <p:spPr>
          <a:xfrm>
            <a:off x="428625" y="836613"/>
            <a:ext cx="8715375" cy="935037"/>
          </a:xfrm>
        </p:spPr>
        <p:txBody>
          <a:bodyPr/>
          <a:lstStyle/>
          <a:p>
            <a:pPr algn="l" eaLnBrk="1" hangingPunct="1"/>
            <a:r>
              <a:rPr lang="en-US" altLang="zh-TW" sz="3600" smtClean="0">
                <a:solidFill>
                  <a:srgbClr val="9900FF"/>
                </a:solidFill>
                <a:ea typeface="PMingLiU" panose="02020500000000000000" pitchFamily="18" charset="-120"/>
              </a:rPr>
              <a:t>Developing pupils’ awareness of </a:t>
            </a:r>
            <a:br>
              <a:rPr lang="en-US" altLang="zh-TW" sz="3600" smtClean="0">
                <a:solidFill>
                  <a:srgbClr val="9900FF"/>
                </a:solidFill>
                <a:ea typeface="PMingLiU" panose="02020500000000000000" pitchFamily="18" charset="-120"/>
              </a:rPr>
            </a:br>
            <a:r>
              <a:rPr lang="en-US" altLang="zh-TW" sz="3600" smtClean="0">
                <a:solidFill>
                  <a:srgbClr val="9900FF"/>
                </a:solidFill>
                <a:ea typeface="PMingLiU" panose="02020500000000000000" pitchFamily="18" charset="-120"/>
              </a:rPr>
              <a:t>letter-sound relationships</a:t>
            </a:r>
          </a:p>
        </p:txBody>
      </p:sp>
      <p:sp>
        <p:nvSpPr>
          <p:cNvPr id="49157" name="Rectangle 3"/>
          <p:cNvSpPr>
            <a:spLocks noGrp="1" noChangeArrowheads="1"/>
          </p:cNvSpPr>
          <p:nvPr>
            <p:ph type="body" idx="4294967295"/>
          </p:nvPr>
        </p:nvSpPr>
        <p:spPr>
          <a:xfrm>
            <a:off x="250825" y="1916113"/>
            <a:ext cx="4176713" cy="4752975"/>
          </a:xfrm>
        </p:spPr>
        <p:txBody>
          <a:bodyPr/>
          <a:lstStyle/>
          <a:p>
            <a:pPr eaLnBrk="1" hangingPunct="1">
              <a:lnSpc>
                <a:spcPct val="90000"/>
              </a:lnSpc>
              <a:spcBef>
                <a:spcPct val="50000"/>
              </a:spcBef>
              <a:buClr>
                <a:srgbClr val="FF3399"/>
              </a:buClr>
            </a:pPr>
            <a:r>
              <a:rPr lang="en-US" altLang="zh-TW" sz="2800" smtClean="0">
                <a:ea typeface="PMingLiU" panose="02020500000000000000" pitchFamily="18" charset="-120"/>
              </a:rPr>
              <a:t>Draw pupils’ attention to the </a:t>
            </a:r>
            <a:r>
              <a:rPr lang="en-US" altLang="zh-TW" sz="2800" b="1" smtClean="0">
                <a:ea typeface="PMingLiU" panose="02020500000000000000" pitchFamily="18" charset="-120"/>
              </a:rPr>
              <a:t>letter-sound relationships</a:t>
            </a:r>
            <a:r>
              <a:rPr lang="en-US" altLang="zh-TW" sz="2800" smtClean="0">
                <a:ea typeface="PMingLiU" panose="02020500000000000000" pitchFamily="18" charset="-120"/>
              </a:rPr>
              <a:t> and help them develop </a:t>
            </a:r>
            <a:r>
              <a:rPr lang="en-US" altLang="zh-TW" sz="2800" b="1" smtClean="0">
                <a:ea typeface="PMingLiU" panose="02020500000000000000" pitchFamily="18" charset="-120"/>
              </a:rPr>
              <a:t>phonics skills</a:t>
            </a:r>
            <a:r>
              <a:rPr lang="en-US" altLang="zh-TW" sz="2800" smtClean="0">
                <a:ea typeface="PMingLiU" panose="02020500000000000000" pitchFamily="18" charset="-120"/>
              </a:rPr>
              <a:t>.</a:t>
            </a:r>
          </a:p>
          <a:p>
            <a:pPr eaLnBrk="1" hangingPunct="1">
              <a:lnSpc>
                <a:spcPct val="90000"/>
              </a:lnSpc>
              <a:spcBef>
                <a:spcPct val="50000"/>
              </a:spcBef>
              <a:buClr>
                <a:srgbClr val="FF3399"/>
              </a:buClr>
            </a:pPr>
            <a:r>
              <a:rPr lang="en-US" altLang="zh-TW" sz="2800" smtClean="0">
                <a:ea typeface="PMingLiU" panose="02020500000000000000" pitchFamily="18" charset="-120"/>
              </a:rPr>
              <a:t>Let them try </a:t>
            </a:r>
            <a:r>
              <a:rPr lang="en-US" altLang="zh-TW" sz="2800" b="1" smtClean="0">
                <a:ea typeface="PMingLiU" panose="02020500000000000000" pitchFamily="18" charset="-120"/>
              </a:rPr>
              <a:t>pronouncing </a:t>
            </a:r>
            <a:r>
              <a:rPr lang="en-US" altLang="zh-TW" sz="2800" smtClean="0">
                <a:ea typeface="PMingLiU" panose="02020500000000000000" pitchFamily="18" charset="-120"/>
              </a:rPr>
              <a:t>new words using phonics skills instead of telling them the pronunciation        right away.</a:t>
            </a:r>
            <a:r>
              <a:rPr lang="en-US" altLang="zh-TW" sz="2400" smtClean="0">
                <a:ea typeface="PMingLiU" panose="02020500000000000000" pitchFamily="18" charset="-120"/>
              </a:rPr>
              <a:t> </a:t>
            </a:r>
          </a:p>
        </p:txBody>
      </p:sp>
      <p:sp>
        <p:nvSpPr>
          <p:cNvPr id="49158" name="Rectangle 6"/>
          <p:cNvSpPr>
            <a:spLocks noChangeArrowheads="1"/>
          </p:cNvSpPr>
          <p:nvPr/>
        </p:nvSpPr>
        <p:spPr bwMode="auto">
          <a:xfrm>
            <a:off x="4427538" y="1916113"/>
            <a:ext cx="3024187" cy="1366837"/>
          </a:xfrm>
          <a:prstGeom prst="rect">
            <a:avLst/>
          </a:prstGeom>
          <a:solidFill>
            <a:schemeClr val="bg1"/>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Different sounds for different letters:</a:t>
            </a:r>
          </a:p>
          <a:p>
            <a:pPr lvl="1" eaLnBrk="1" hangingPunct="1"/>
            <a:r>
              <a:rPr kumimoji="0" lang="en-US" altLang="zh-TW" sz="2000" b="1">
                <a:latin typeface="Comic Sans MS" panose="030F0702030302020204" pitchFamily="66" charset="0"/>
                <a:ea typeface="MS PGothic" panose="020B0600070205080204" pitchFamily="34" charset="-128"/>
              </a:rPr>
              <a:t>Examples: </a:t>
            </a:r>
          </a:p>
          <a:p>
            <a:pPr lvl="1" eaLnBrk="1" hangingPunct="1"/>
            <a:r>
              <a:rPr kumimoji="0" lang="en-US" altLang="zh-TW" sz="2000" b="1" u="sng">
                <a:latin typeface="Comic Sans MS" panose="030F0702030302020204" pitchFamily="66" charset="0"/>
                <a:ea typeface="MS PGothic" panose="020B0600070205080204" pitchFamily="34" charset="-128"/>
              </a:rPr>
              <a:t>b</a:t>
            </a:r>
            <a:r>
              <a:rPr kumimoji="0" lang="en-US" altLang="zh-TW" sz="2000" b="1">
                <a:latin typeface="Comic Sans MS" panose="030F0702030302020204" pitchFamily="66" charset="0"/>
                <a:ea typeface="MS PGothic" panose="020B0600070205080204" pitchFamily="34" charset="-128"/>
              </a:rPr>
              <a:t>oy, </a:t>
            </a:r>
            <a:r>
              <a:rPr kumimoji="0" lang="en-US" altLang="zh-TW" sz="2000" b="1" u="sng">
                <a:latin typeface="Comic Sans MS" panose="030F0702030302020204" pitchFamily="66" charset="0"/>
                <a:ea typeface="MS PGothic" panose="020B0600070205080204" pitchFamily="34" charset="-128"/>
              </a:rPr>
              <a:t>t</a:t>
            </a:r>
            <a:r>
              <a:rPr kumimoji="0" lang="en-US" altLang="zh-TW" sz="2000" b="1">
                <a:latin typeface="Comic Sans MS" panose="030F0702030302020204" pitchFamily="66" charset="0"/>
                <a:ea typeface="MS PGothic" panose="020B0600070205080204" pitchFamily="34" charset="-128"/>
              </a:rPr>
              <a:t>oy</a:t>
            </a:r>
          </a:p>
        </p:txBody>
      </p:sp>
      <p:sp>
        <p:nvSpPr>
          <p:cNvPr id="49159" name="Rectangle 9"/>
          <p:cNvSpPr>
            <a:spLocks noChangeArrowheads="1"/>
          </p:cNvSpPr>
          <p:nvPr/>
        </p:nvSpPr>
        <p:spPr bwMode="auto">
          <a:xfrm>
            <a:off x="5183188" y="3441700"/>
            <a:ext cx="3482975" cy="1173163"/>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Different ending sounds:</a:t>
            </a:r>
          </a:p>
          <a:p>
            <a:pPr lvl="1" eaLnBrk="1" hangingPunct="1"/>
            <a:r>
              <a:rPr kumimoji="0" lang="en-US" altLang="zh-TW" sz="2000" b="1">
                <a:latin typeface="Comic Sans MS" panose="030F0702030302020204" pitchFamily="66" charset="0"/>
                <a:ea typeface="MS PGothic" panose="020B0600070205080204" pitchFamily="34" charset="-128"/>
              </a:rPr>
              <a:t>Examples: </a:t>
            </a:r>
          </a:p>
          <a:p>
            <a:pPr lvl="1" eaLnBrk="1" hangingPunct="1"/>
            <a:r>
              <a:rPr kumimoji="0" lang="en-US" altLang="zh-TW" sz="2000" b="1">
                <a:latin typeface="Comic Sans MS" panose="030F0702030302020204" pitchFamily="66" charset="0"/>
                <a:ea typeface="MS PGothic" panose="020B0600070205080204" pitchFamily="34" charset="-128"/>
              </a:rPr>
              <a:t>foo</a:t>
            </a:r>
            <a:r>
              <a:rPr kumimoji="0" lang="en-US" altLang="zh-TW" sz="2000" b="1" u="sng">
                <a:latin typeface="Comic Sans MS" panose="030F0702030302020204" pitchFamily="66" charset="0"/>
                <a:ea typeface="MS PGothic" panose="020B0600070205080204" pitchFamily="34" charset="-128"/>
              </a:rPr>
              <a:t>t</a:t>
            </a:r>
            <a:r>
              <a:rPr kumimoji="0" lang="en-US" altLang="zh-TW" sz="2000" b="1">
                <a:latin typeface="Comic Sans MS" panose="030F0702030302020204" pitchFamily="66" charset="0"/>
                <a:ea typeface="MS PGothic" panose="020B0600070205080204" pitchFamily="34" charset="-128"/>
              </a:rPr>
              <a:t>, foo</a:t>
            </a:r>
            <a:r>
              <a:rPr kumimoji="0" lang="en-US" altLang="zh-TW" sz="2000" b="1" u="sng">
                <a:latin typeface="Comic Sans MS" panose="030F0702030302020204" pitchFamily="66" charset="0"/>
                <a:ea typeface="MS PGothic" panose="020B0600070205080204" pitchFamily="34" charset="-128"/>
              </a:rPr>
              <a:t>d</a:t>
            </a:r>
          </a:p>
        </p:txBody>
      </p:sp>
      <p:sp>
        <p:nvSpPr>
          <p:cNvPr id="49160" name="Rectangle 12"/>
          <p:cNvSpPr>
            <a:spLocks noChangeArrowheads="1"/>
          </p:cNvSpPr>
          <p:nvPr/>
        </p:nvSpPr>
        <p:spPr bwMode="auto">
          <a:xfrm>
            <a:off x="4427538" y="4941888"/>
            <a:ext cx="4465637" cy="1695450"/>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Different spellings for the same sound:</a:t>
            </a:r>
          </a:p>
          <a:p>
            <a:pPr lvl="1" eaLnBrk="1" hangingPunct="1"/>
            <a:r>
              <a:rPr kumimoji="0" lang="en-US" altLang="zh-TW" sz="2000" b="1">
                <a:latin typeface="Comic Sans MS" panose="030F0702030302020204" pitchFamily="66" charset="0"/>
                <a:ea typeface="MS PGothic" panose="020B0600070205080204" pitchFamily="34" charset="-128"/>
              </a:rPr>
              <a:t>Examples: </a:t>
            </a:r>
          </a:p>
          <a:p>
            <a:pPr lvl="1" eaLnBrk="1" hangingPunct="1"/>
            <a:r>
              <a:rPr kumimoji="0" lang="en-US" altLang="zh-TW" sz="2000" b="1">
                <a:latin typeface="Comic Sans MS" panose="030F0702030302020204" pitchFamily="66" charset="0"/>
                <a:ea typeface="MS PGothic" panose="020B0600070205080204" pitchFamily="34" charset="-128"/>
              </a:rPr>
              <a:t>‘s’ sound: gla</a:t>
            </a:r>
            <a:r>
              <a:rPr kumimoji="0" lang="en-US" altLang="zh-TW" sz="2000" b="1" u="sng">
                <a:latin typeface="Comic Sans MS" panose="030F0702030302020204" pitchFamily="66" charset="0"/>
                <a:ea typeface="MS PGothic" panose="020B0600070205080204" pitchFamily="34" charset="-128"/>
              </a:rPr>
              <a:t>ss</a:t>
            </a:r>
            <a:r>
              <a:rPr kumimoji="0" lang="en-US" altLang="zh-TW" sz="2000" b="1">
                <a:latin typeface="Comic Sans MS" panose="030F0702030302020204" pitchFamily="66" charset="0"/>
                <a:ea typeface="MS PGothic" panose="020B0600070205080204" pitchFamily="34" charset="-128"/>
              </a:rPr>
              <a:t>, pie</a:t>
            </a:r>
            <a:r>
              <a:rPr kumimoji="0" lang="en-US" altLang="zh-TW" sz="2000" b="1" u="sng">
                <a:latin typeface="Comic Sans MS" panose="030F0702030302020204" pitchFamily="66" charset="0"/>
                <a:ea typeface="MS PGothic" panose="020B0600070205080204" pitchFamily="34" charset="-128"/>
              </a:rPr>
              <a:t>ce</a:t>
            </a:r>
            <a:r>
              <a:rPr kumimoji="0" lang="en-US" altLang="zh-TW" sz="2000" b="1">
                <a:latin typeface="Comic Sans MS" panose="030F0702030302020204" pitchFamily="66" charset="0"/>
                <a:ea typeface="MS PGothic" panose="020B0600070205080204" pitchFamily="34" charset="-128"/>
              </a:rPr>
              <a:t>, hor</a:t>
            </a:r>
            <a:r>
              <a:rPr kumimoji="0" lang="en-US" altLang="zh-TW" sz="2000" b="1" u="sng">
                <a:latin typeface="Comic Sans MS" panose="030F0702030302020204" pitchFamily="66" charset="0"/>
                <a:ea typeface="MS PGothic" panose="020B0600070205080204" pitchFamily="34" charset="-128"/>
              </a:rPr>
              <a:t>se</a:t>
            </a:r>
          </a:p>
          <a:p>
            <a:pPr lvl="1" eaLnBrk="1" hangingPunct="1"/>
            <a:r>
              <a:rPr kumimoji="0" lang="en-US" altLang="zh-TW" sz="2000" b="1">
                <a:latin typeface="Comic Sans MS" panose="030F0702030302020204" pitchFamily="66" charset="0"/>
                <a:ea typeface="MS PGothic" panose="020B0600070205080204" pitchFamily="34" charset="-128"/>
              </a:rPr>
              <a:t>long ‘e’ sound: m</a:t>
            </a:r>
            <a:r>
              <a:rPr kumimoji="0" lang="en-US" altLang="zh-TW" sz="2000" b="1" u="sng">
                <a:latin typeface="Comic Sans MS" panose="030F0702030302020204" pitchFamily="66" charset="0"/>
                <a:ea typeface="MS PGothic" panose="020B0600070205080204" pitchFamily="34" charset="-128"/>
              </a:rPr>
              <a:t>e</a:t>
            </a:r>
            <a:r>
              <a:rPr kumimoji="0" lang="en-US" altLang="zh-TW" sz="2000" b="1">
                <a:latin typeface="Comic Sans MS" panose="030F0702030302020204" pitchFamily="66" charset="0"/>
                <a:ea typeface="MS PGothic" panose="020B0600070205080204" pitchFamily="34" charset="-128"/>
              </a:rPr>
              <a:t>, t</a:t>
            </a:r>
            <a:r>
              <a:rPr kumimoji="0" lang="en-US" altLang="zh-TW" sz="2000" b="1" u="sng">
                <a:latin typeface="Comic Sans MS" panose="030F0702030302020204" pitchFamily="66" charset="0"/>
                <a:ea typeface="MS PGothic" panose="020B0600070205080204" pitchFamily="34" charset="-128"/>
              </a:rPr>
              <a:t>ee</a:t>
            </a:r>
            <a:r>
              <a:rPr kumimoji="0" lang="en-US" altLang="zh-TW" sz="2000" b="1">
                <a:latin typeface="Comic Sans MS" panose="030F0702030302020204" pitchFamily="66" charset="0"/>
                <a:ea typeface="MS PGothic" panose="020B0600070205080204" pitchFamily="34" charset="-128"/>
              </a:rPr>
              <a:t>th, s</a:t>
            </a:r>
            <a:r>
              <a:rPr kumimoji="0" lang="en-US" altLang="zh-TW" sz="2000" b="1" u="sng">
                <a:latin typeface="Comic Sans MS" panose="030F0702030302020204" pitchFamily="66" charset="0"/>
                <a:ea typeface="MS PGothic" panose="020B0600070205080204" pitchFamily="34" charset="-128"/>
              </a:rPr>
              <a:t>ea</a:t>
            </a:r>
          </a:p>
        </p:txBody>
      </p:sp>
      <p:sp>
        <p:nvSpPr>
          <p:cNvPr id="49161" name="Rectangle 15"/>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3" descr="UsingDictation_Part1_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6138" y="2659063"/>
            <a:ext cx="4464050" cy="419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2" name="Picture 2" descr="UsingDictation_Part1_Red.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005138"/>
            <a:ext cx="4032250"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type="title" idx="4294967295"/>
          </p:nvPr>
        </p:nvSpPr>
        <p:spPr>
          <a:xfrm>
            <a:off x="0" y="620713"/>
            <a:ext cx="8459788" cy="1143000"/>
          </a:xfrm>
        </p:spPr>
        <p:txBody>
          <a:bodyPr/>
          <a:lstStyle/>
          <a:p>
            <a:pPr eaLnBrk="1" hangingPunct="1">
              <a:defRPr/>
            </a:pPr>
            <a:r>
              <a:rPr lang="en-US" altLang="zh-TW" sz="4000" smtClean="0">
                <a:solidFill>
                  <a:srgbClr val="9900FF"/>
                </a:solidFill>
                <a:ea typeface="+mj-ea"/>
                <a:cs typeface="+mj-cs"/>
              </a:rPr>
              <a:t>Dividing words into small parts</a:t>
            </a:r>
          </a:p>
        </p:txBody>
      </p:sp>
      <p:sp>
        <p:nvSpPr>
          <p:cNvPr id="51204" name="Rectangle 5"/>
          <p:cNvSpPr>
            <a:spLocks noChangeArrowheads="1"/>
          </p:cNvSpPr>
          <p:nvPr/>
        </p:nvSpPr>
        <p:spPr bwMode="auto">
          <a:xfrm>
            <a:off x="4427538" y="3690938"/>
            <a:ext cx="3689350" cy="2401887"/>
          </a:xfrm>
          <a:prstGeom prst="rect">
            <a:avLst/>
          </a:prstGeom>
          <a:solidFill>
            <a:srgbClr val="FFFFFF"/>
          </a:solidFill>
          <a:ln w="25400">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Dividing words into </a:t>
            </a:r>
          </a:p>
          <a:p>
            <a:pPr lvl="1" eaLnBrk="1" hangingPunct="1"/>
            <a:r>
              <a:rPr kumimoji="0" lang="en-US" altLang="en-US" sz="2000" b="1">
                <a:latin typeface="Comic Sans MS" panose="030F0702030302020204" pitchFamily="66" charset="0"/>
                <a:ea typeface="MS PGothic" panose="020B0600070205080204" pitchFamily="34" charset="-128"/>
              </a:rPr>
              <a:t>‘</a:t>
            </a:r>
            <a:r>
              <a:rPr kumimoji="0" lang="en-US" altLang="zh-TW" sz="2000" b="1">
                <a:latin typeface="Comic Sans MS" panose="030F0702030302020204" pitchFamily="66" charset="0"/>
                <a:ea typeface="MS PGothic" panose="020B0600070205080204" pitchFamily="34" charset="-128"/>
              </a:rPr>
              <a:t>small words</a:t>
            </a:r>
            <a:r>
              <a:rPr kumimoji="0" lang="en-US" altLang="en-US" sz="2000" b="1">
                <a:latin typeface="Comic Sans MS" panose="030F0702030302020204" pitchFamily="66" charset="0"/>
                <a:ea typeface="MS PGothic" panose="020B0600070205080204" pitchFamily="34" charset="-128"/>
              </a:rPr>
              <a:t>’</a:t>
            </a:r>
            <a:r>
              <a:rPr kumimoji="0" lang="en-US" altLang="zh-TW" sz="2000" b="1">
                <a:latin typeface="Comic Sans MS" panose="030F0702030302020204" pitchFamily="66" charset="0"/>
                <a:ea typeface="MS PGothic" panose="020B0600070205080204" pitchFamily="34" charset="-128"/>
              </a:rPr>
              <a:t>:</a:t>
            </a:r>
          </a:p>
          <a:p>
            <a:pPr lvl="1" eaLnBrk="1" hangingPunct="1"/>
            <a:endParaRPr kumimoji="0" lang="en-US" altLang="zh-TW" sz="2000" b="1">
              <a:latin typeface="Comic Sans MS" panose="030F0702030302020204" pitchFamily="66" charset="0"/>
              <a:ea typeface="MS PGothic" panose="020B0600070205080204" pitchFamily="34" charset="-128"/>
            </a:endParaRPr>
          </a:p>
          <a:p>
            <a:pPr lvl="1" eaLnBrk="1" hangingPunct="1"/>
            <a:r>
              <a:rPr kumimoji="0" lang="en-US" altLang="zh-TW" sz="2000">
                <a:latin typeface="Comic Sans MS" panose="030F0702030302020204" pitchFamily="66" charset="0"/>
                <a:ea typeface="MS PGothic" panose="020B0600070205080204" pitchFamily="34" charset="-128"/>
              </a:rPr>
              <a:t>football = foot + ball</a:t>
            </a:r>
          </a:p>
          <a:p>
            <a:pPr lvl="1" eaLnBrk="1" hangingPunct="1"/>
            <a:r>
              <a:rPr kumimoji="0" lang="en-US" altLang="zh-TW" sz="2000">
                <a:latin typeface="Comic Sans MS" panose="030F0702030302020204" pitchFamily="66" charset="0"/>
                <a:ea typeface="MS PGothic" panose="020B0600070205080204" pitchFamily="34" charset="-128"/>
              </a:rPr>
              <a:t>breakfast = break + fast</a:t>
            </a:r>
          </a:p>
          <a:p>
            <a:pPr lvl="1" eaLnBrk="1" hangingPunct="1"/>
            <a:r>
              <a:rPr kumimoji="0" lang="en-US" altLang="zh-TW" sz="2000">
                <a:latin typeface="Comic Sans MS" panose="030F0702030302020204" pitchFamily="66" charset="0"/>
                <a:ea typeface="MS PGothic" panose="020B0600070205080204" pitchFamily="34" charset="-128"/>
              </a:rPr>
              <a:t>bedroom = bed + room</a:t>
            </a:r>
          </a:p>
          <a:p>
            <a:pPr lvl="1" eaLnBrk="1" hangingPunct="1"/>
            <a:r>
              <a:rPr kumimoji="0" lang="en-US" altLang="zh-TW" sz="2000">
                <a:latin typeface="Comic Sans MS" panose="030F0702030302020204" pitchFamily="66" charset="0"/>
                <a:ea typeface="MS PGothic" panose="020B0600070205080204" pitchFamily="34" charset="-128"/>
              </a:rPr>
              <a:t>blackboard = black + board</a:t>
            </a:r>
          </a:p>
          <a:p>
            <a:pPr eaLnBrk="1" hangingPunct="1"/>
            <a:endParaRPr kumimoji="0" lang="en-US" altLang="zh-TW" sz="2000">
              <a:latin typeface="Times New Roman" panose="02020603050405020304" pitchFamily="18" charset="0"/>
              <a:ea typeface="MS PGothic" panose="020B0600070205080204" pitchFamily="34" charset="-128"/>
            </a:endParaRPr>
          </a:p>
          <a:p>
            <a:pPr algn="ctr" eaLnBrk="1" hangingPunct="1"/>
            <a:endParaRPr kumimoji="0" lang="en-US" altLang="zh-TW" sz="1800">
              <a:ea typeface="MS PGothic" panose="020B0600070205080204" pitchFamily="34" charset="-128"/>
            </a:endParaRPr>
          </a:p>
        </p:txBody>
      </p:sp>
      <p:grpSp>
        <p:nvGrpSpPr>
          <p:cNvPr id="51205" name="Group 6"/>
          <p:cNvGrpSpPr>
            <a:grpSpLocks/>
          </p:cNvGrpSpPr>
          <p:nvPr/>
        </p:nvGrpSpPr>
        <p:grpSpPr bwMode="auto">
          <a:xfrm>
            <a:off x="1095375" y="3759200"/>
            <a:ext cx="3103563" cy="2427288"/>
            <a:chOff x="239" y="2184"/>
            <a:chExt cx="1978" cy="1664"/>
          </a:xfrm>
        </p:grpSpPr>
        <p:sp>
          <p:nvSpPr>
            <p:cNvPr id="51208" name="Rectangle 9"/>
            <p:cNvSpPr>
              <a:spLocks noChangeArrowheads="1"/>
            </p:cNvSpPr>
            <p:nvPr/>
          </p:nvSpPr>
          <p:spPr bwMode="auto">
            <a:xfrm>
              <a:off x="239" y="2184"/>
              <a:ext cx="1821" cy="1664"/>
            </a:xfrm>
            <a:prstGeom prst="rect">
              <a:avLst/>
            </a:prstGeom>
            <a:solidFill>
              <a:srgbClr val="FFFFFF"/>
            </a:solidFill>
            <a:ln w="25400">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endParaRPr kumimoji="0" lang="en-US" altLang="zh-TW" sz="1800">
                <a:solidFill>
                  <a:schemeClr val="tx2"/>
                </a:solidFill>
                <a:ea typeface="MS PGothic" panose="020B0600070205080204" pitchFamily="34" charset="-128"/>
              </a:endParaRPr>
            </a:p>
          </p:txBody>
        </p:sp>
        <p:sp>
          <p:nvSpPr>
            <p:cNvPr id="51209" name="Rectangle 10"/>
            <p:cNvSpPr>
              <a:spLocks noChangeArrowheads="1"/>
            </p:cNvSpPr>
            <p:nvPr/>
          </p:nvSpPr>
          <p:spPr bwMode="auto">
            <a:xfrm>
              <a:off x="249" y="2234"/>
              <a:ext cx="1968" cy="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spAutoFit/>
            </a:bodyPr>
            <a:lstStyle>
              <a:lvl1pPr indent="2286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sz="2000" b="1">
                  <a:latin typeface="Comic Sans MS" panose="030F0702030302020204" pitchFamily="66" charset="0"/>
                  <a:ea typeface="MS PGothic" panose="020B0600070205080204" pitchFamily="34" charset="-128"/>
                </a:rPr>
                <a:t>Dividing words into </a:t>
              </a:r>
            </a:p>
            <a:p>
              <a:pPr eaLnBrk="1" hangingPunct="1"/>
              <a:r>
                <a:rPr kumimoji="0" lang="en-US" altLang="zh-TW" sz="2000" b="1">
                  <a:latin typeface="Comic Sans MS" panose="030F0702030302020204" pitchFamily="66" charset="0"/>
                  <a:ea typeface="MS PGothic" panose="020B0600070205080204" pitchFamily="34" charset="-128"/>
                </a:rPr>
                <a:t>syllables:</a:t>
              </a:r>
            </a:p>
            <a:p>
              <a:pPr eaLnBrk="1" hangingPunct="1"/>
              <a:endParaRPr kumimoji="0" lang="en-US" altLang="zh-TW" sz="2000">
                <a:latin typeface="Comic Sans MS" panose="030F0702030302020204" pitchFamily="66" charset="0"/>
                <a:ea typeface="MS PGothic" panose="020B0600070205080204" pitchFamily="34" charset="-128"/>
              </a:endParaRPr>
            </a:p>
            <a:p>
              <a:pPr eaLnBrk="1" hangingPunct="1"/>
              <a:r>
                <a:rPr kumimoji="0" lang="en-US" altLang="zh-TW" sz="2000">
                  <a:latin typeface="Comic Sans MS" panose="030F0702030302020204" pitchFamily="66" charset="0"/>
                  <a:ea typeface="MS PGothic" panose="020B0600070205080204" pitchFamily="34" charset="-128"/>
                </a:rPr>
                <a:t>pan/da</a:t>
              </a:r>
            </a:p>
            <a:p>
              <a:pPr eaLnBrk="1" hangingPunct="1"/>
              <a:r>
                <a:rPr kumimoji="0" lang="en-US" altLang="zh-TW" sz="2000">
                  <a:latin typeface="Comic Sans MS" panose="030F0702030302020204" pitchFamily="66" charset="0"/>
                  <a:ea typeface="MS PGothic" panose="020B0600070205080204" pitchFamily="34" charset="-128"/>
                </a:rPr>
                <a:t>cho/co/late</a:t>
              </a:r>
            </a:p>
            <a:p>
              <a:pPr eaLnBrk="1" hangingPunct="1"/>
              <a:r>
                <a:rPr kumimoji="0" lang="en-US" altLang="zh-TW" sz="2000">
                  <a:latin typeface="Comic Sans MS" panose="030F0702030302020204" pitchFamily="66" charset="0"/>
                  <a:ea typeface="MS PGothic" panose="020B0600070205080204" pitchFamily="34" charset="-128"/>
                </a:rPr>
                <a:t>Oc/to/ber</a:t>
              </a:r>
            </a:p>
            <a:p>
              <a:pPr eaLnBrk="1" hangingPunct="1"/>
              <a:r>
                <a:rPr kumimoji="0" lang="en-US" altLang="zh-TW" sz="2000">
                  <a:latin typeface="Comic Sans MS" panose="030F0702030302020204" pitchFamily="66" charset="0"/>
                  <a:ea typeface="MS PGothic" panose="020B0600070205080204" pitchFamily="34" charset="-128"/>
                </a:rPr>
                <a:t>beau/ti/ful </a:t>
              </a:r>
            </a:p>
          </p:txBody>
        </p:sp>
      </p:grpSp>
      <p:sp>
        <p:nvSpPr>
          <p:cNvPr id="51206" name="Rectangle 11"/>
          <p:cNvSpPr>
            <a:spLocks noGrp="1" noChangeArrowheads="1"/>
          </p:cNvSpPr>
          <p:nvPr>
            <p:ph type="body" idx="4294967295"/>
          </p:nvPr>
        </p:nvSpPr>
        <p:spPr>
          <a:xfrm>
            <a:off x="684213" y="1628775"/>
            <a:ext cx="7772400" cy="4495800"/>
          </a:xfrm>
        </p:spPr>
        <p:txBody>
          <a:bodyPr/>
          <a:lstStyle/>
          <a:p>
            <a:pPr eaLnBrk="1" hangingPunct="1">
              <a:buClr>
                <a:srgbClr val="FF3399"/>
              </a:buClr>
            </a:pPr>
            <a:r>
              <a:rPr lang="en-US" altLang="zh-TW" smtClean="0">
                <a:ea typeface="PMingLiU" panose="02020500000000000000" pitchFamily="18" charset="-120"/>
              </a:rPr>
              <a:t>Guide pupils to divide words into syllables and identify the ‘small words’ in the word.</a:t>
            </a:r>
          </a:p>
        </p:txBody>
      </p:sp>
      <p:sp>
        <p:nvSpPr>
          <p:cNvPr id="51207" name="Rectangle 16"/>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179388" y="476250"/>
            <a:ext cx="8496300" cy="1470025"/>
          </a:xfrm>
        </p:spPr>
        <p:txBody>
          <a:bodyPr/>
          <a:lstStyle/>
          <a:p>
            <a:pPr algn="l" eaLnBrk="1" hangingPunct="1">
              <a:defRPr/>
            </a:pPr>
            <a:r>
              <a:rPr lang="en-US" altLang="zh-TW" smtClean="0">
                <a:ea typeface="+mj-ea"/>
                <a:cs typeface="+mj-cs"/>
              </a:rPr>
              <a:t>1) Purposes of Doing Dictation</a:t>
            </a:r>
          </a:p>
        </p:txBody>
      </p:sp>
      <p:sp>
        <p:nvSpPr>
          <p:cNvPr id="16386" name="Rectangle 3"/>
          <p:cNvSpPr>
            <a:spLocks noChangeArrowheads="1"/>
          </p:cNvSpPr>
          <p:nvPr/>
        </p:nvSpPr>
        <p:spPr bwMode="auto">
          <a:xfrm>
            <a:off x="827088" y="1844675"/>
            <a:ext cx="8675687"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buFont typeface="Wingdings" panose="05000000000000000000" pitchFamily="2" charset="2"/>
              <a:buChar char="Ø"/>
            </a:pPr>
            <a:r>
              <a:rPr lang="en-US" altLang="zh-TW" sz="2800">
                <a:ea typeface="MS PGothic" panose="020B0600070205080204" pitchFamily="34" charset="-128"/>
              </a:rPr>
              <a:t>Development of phonics skills</a:t>
            </a:r>
          </a:p>
          <a:p>
            <a:pPr eaLnBrk="1" hangingPunct="1">
              <a:spcBef>
                <a:spcPct val="20000"/>
              </a:spcBef>
              <a:buFont typeface="Wingdings" panose="05000000000000000000" pitchFamily="2" charset="2"/>
              <a:buChar char="Ø"/>
            </a:pPr>
            <a:r>
              <a:rPr lang="en-US" altLang="zh-TW" sz="2800">
                <a:ea typeface="MS PGothic" panose="020B0600070205080204" pitchFamily="34" charset="-128"/>
              </a:rPr>
              <a:t>Development of listening and note-taking skills</a:t>
            </a:r>
          </a:p>
          <a:p>
            <a:pPr eaLnBrk="1" hangingPunct="1">
              <a:spcBef>
                <a:spcPct val="20000"/>
              </a:spcBef>
              <a:buFont typeface="Wingdings" panose="05000000000000000000" pitchFamily="2" charset="2"/>
              <a:buChar char="Ø"/>
            </a:pPr>
            <a:r>
              <a:rPr lang="en-US" altLang="zh-TW" sz="2800">
                <a:ea typeface="MS PGothic" panose="020B0600070205080204" pitchFamily="34" charset="-128"/>
              </a:rPr>
              <a:t>Development of writing skills</a:t>
            </a:r>
          </a:p>
          <a:p>
            <a:pPr eaLnBrk="1" hangingPunct="1">
              <a:spcBef>
                <a:spcPct val="20000"/>
              </a:spcBef>
              <a:buFont typeface="Wingdings" panose="05000000000000000000" pitchFamily="2" charset="2"/>
              <a:buChar char="Ø"/>
            </a:pPr>
            <a:r>
              <a:rPr lang="en-US" altLang="zh-TW" sz="2800">
                <a:ea typeface="MS PGothic" panose="020B0600070205080204" pitchFamily="34" charset="-128"/>
              </a:rPr>
              <a:t>Promoting autonomy in language learning</a:t>
            </a:r>
          </a:p>
          <a:p>
            <a:pPr eaLnBrk="1" hangingPunct="1">
              <a:spcBef>
                <a:spcPct val="20000"/>
              </a:spcBef>
              <a:buFont typeface="Wingdings" panose="05000000000000000000" pitchFamily="2" charset="2"/>
              <a:buChar char="Ø"/>
            </a:pPr>
            <a:r>
              <a:rPr lang="en-US" altLang="zh-TW" sz="2800">
                <a:ea typeface="MS PGothic" panose="020B0600070205080204" pitchFamily="34" charset="-128"/>
              </a:rPr>
              <a:t>Promoting assessment for learning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9" descr="UsingDictation_Part1_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24175"/>
            <a:ext cx="4033838"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0" name="Picture 8" descr="UsingDictation_Part1_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2781300"/>
            <a:ext cx="4176713"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angle 2"/>
          <p:cNvSpPr>
            <a:spLocks noGrp="1" noChangeArrowheads="1"/>
          </p:cNvSpPr>
          <p:nvPr>
            <p:ph type="title" idx="4294967295"/>
          </p:nvPr>
        </p:nvSpPr>
        <p:spPr>
          <a:xfrm>
            <a:off x="323850" y="836613"/>
            <a:ext cx="7740650" cy="836612"/>
          </a:xfrm>
        </p:spPr>
        <p:txBody>
          <a:bodyPr/>
          <a:lstStyle/>
          <a:p>
            <a:pPr eaLnBrk="1" hangingPunct="1">
              <a:defRPr/>
            </a:pPr>
            <a:r>
              <a:rPr lang="en-US" altLang="zh-TW" sz="4000" smtClean="0">
                <a:solidFill>
                  <a:srgbClr val="9900FF"/>
                </a:solidFill>
                <a:ea typeface="+mj-ea"/>
                <a:cs typeface="+mj-cs"/>
              </a:rPr>
              <a:t>Identifying affixes to root words</a:t>
            </a:r>
          </a:p>
        </p:txBody>
      </p:sp>
      <p:sp>
        <p:nvSpPr>
          <p:cNvPr id="53252" name="Rectangle 3"/>
          <p:cNvSpPr>
            <a:spLocks noGrp="1" noChangeArrowheads="1"/>
          </p:cNvSpPr>
          <p:nvPr>
            <p:ph type="body" idx="4294967295"/>
          </p:nvPr>
        </p:nvSpPr>
        <p:spPr>
          <a:xfrm>
            <a:off x="611188" y="1557338"/>
            <a:ext cx="7561262" cy="1871662"/>
          </a:xfrm>
        </p:spPr>
        <p:txBody>
          <a:bodyPr/>
          <a:lstStyle/>
          <a:p>
            <a:pPr eaLnBrk="1" hangingPunct="1">
              <a:lnSpc>
                <a:spcPct val="90000"/>
              </a:lnSpc>
              <a:spcBef>
                <a:spcPct val="50000"/>
              </a:spcBef>
              <a:buClr>
                <a:srgbClr val="FF3399"/>
              </a:buClr>
            </a:pPr>
            <a:r>
              <a:rPr lang="en-US" altLang="zh-TW" smtClean="0">
                <a:ea typeface="PMingLiU" panose="02020500000000000000" pitchFamily="18" charset="-120"/>
              </a:rPr>
              <a:t>Develop pupils’ knowledge of word formation, e.g. adding </a:t>
            </a:r>
            <a:r>
              <a:rPr lang="en-US" altLang="zh-TW" b="1" smtClean="0">
                <a:ea typeface="PMingLiU" panose="02020500000000000000" pitchFamily="18" charset="-120"/>
              </a:rPr>
              <a:t>prefixes</a:t>
            </a:r>
            <a:r>
              <a:rPr lang="en-US" altLang="zh-TW" smtClean="0">
                <a:ea typeface="PMingLiU" panose="02020500000000000000" pitchFamily="18" charset="-120"/>
              </a:rPr>
              <a:t> and </a:t>
            </a:r>
            <a:r>
              <a:rPr lang="en-US" altLang="zh-TW" b="1" smtClean="0">
                <a:ea typeface="PMingLiU" panose="02020500000000000000" pitchFamily="18" charset="-120"/>
              </a:rPr>
              <a:t>suffixes</a:t>
            </a:r>
            <a:r>
              <a:rPr lang="en-US" altLang="zh-TW" smtClean="0">
                <a:ea typeface="PMingLiU" panose="02020500000000000000" pitchFamily="18" charset="-120"/>
              </a:rPr>
              <a:t> to the root words.</a:t>
            </a:r>
          </a:p>
        </p:txBody>
      </p:sp>
      <p:sp>
        <p:nvSpPr>
          <p:cNvPr id="53253" name="Rectangle 6"/>
          <p:cNvSpPr>
            <a:spLocks noChangeArrowheads="1"/>
          </p:cNvSpPr>
          <p:nvPr/>
        </p:nvSpPr>
        <p:spPr bwMode="auto">
          <a:xfrm>
            <a:off x="323850" y="3860800"/>
            <a:ext cx="3862388" cy="1676400"/>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a:latin typeface="Comic Sans MS" panose="030F0702030302020204" pitchFamily="66" charset="0"/>
                <a:ea typeface="MS PGothic" panose="020B0600070205080204" pitchFamily="34" charset="-128"/>
              </a:rPr>
              <a:t>Examples of prefixes:</a:t>
            </a:r>
          </a:p>
          <a:p>
            <a:pPr lvl="1" eaLnBrk="1" hangingPunct="1"/>
            <a:r>
              <a:rPr kumimoji="0" lang="en-US" altLang="zh-TW" sz="2000" b="1">
                <a:latin typeface="Comic Sans MS" panose="030F0702030302020204" pitchFamily="66" charset="0"/>
                <a:ea typeface="MS PGothic" panose="020B0600070205080204" pitchFamily="34" charset="-128"/>
              </a:rPr>
              <a:t>un – </a:t>
            </a:r>
            <a:r>
              <a:rPr kumimoji="0" lang="en-US" altLang="zh-TW" sz="2000" b="1" i="1">
                <a:latin typeface="Comic Sans MS" panose="030F0702030302020204" pitchFamily="66" charset="0"/>
                <a:ea typeface="MS PGothic" panose="020B0600070205080204" pitchFamily="34" charset="-128"/>
              </a:rPr>
              <a:t>un</a:t>
            </a:r>
            <a:r>
              <a:rPr kumimoji="0" lang="en-US" altLang="zh-TW" sz="2000" b="1">
                <a:latin typeface="Comic Sans MS" panose="030F0702030302020204" pitchFamily="66" charset="0"/>
                <a:ea typeface="MS PGothic" panose="020B0600070205080204" pitchFamily="34" charset="-128"/>
              </a:rPr>
              <a:t>clear, </a:t>
            </a:r>
            <a:r>
              <a:rPr kumimoji="0" lang="en-US" altLang="zh-TW" sz="2000" b="1" i="1">
                <a:latin typeface="Comic Sans MS" panose="030F0702030302020204" pitchFamily="66" charset="0"/>
                <a:ea typeface="MS PGothic" panose="020B0600070205080204" pitchFamily="34" charset="-128"/>
              </a:rPr>
              <a:t>un</a:t>
            </a:r>
            <a:r>
              <a:rPr kumimoji="0" lang="en-US" altLang="zh-TW" sz="2000" b="1">
                <a:latin typeface="Comic Sans MS" panose="030F0702030302020204" pitchFamily="66" charset="0"/>
                <a:ea typeface="MS PGothic" panose="020B0600070205080204" pitchFamily="34" charset="-128"/>
              </a:rPr>
              <a:t>kind</a:t>
            </a:r>
          </a:p>
          <a:p>
            <a:pPr lvl="1" eaLnBrk="1" hangingPunct="1"/>
            <a:r>
              <a:rPr kumimoji="0" lang="en-US" altLang="zh-TW" sz="2000" b="1">
                <a:latin typeface="Comic Sans MS" panose="030F0702030302020204" pitchFamily="66" charset="0"/>
                <a:ea typeface="MS PGothic" panose="020B0600070205080204" pitchFamily="34" charset="-128"/>
              </a:rPr>
              <a:t>re – </a:t>
            </a:r>
            <a:r>
              <a:rPr kumimoji="0" lang="en-US" altLang="zh-TW" sz="2000" b="1" i="1">
                <a:latin typeface="Comic Sans MS" panose="030F0702030302020204" pitchFamily="66" charset="0"/>
                <a:ea typeface="MS PGothic" panose="020B0600070205080204" pitchFamily="34" charset="-128"/>
              </a:rPr>
              <a:t>re</a:t>
            </a:r>
            <a:r>
              <a:rPr kumimoji="0" lang="en-US" altLang="zh-TW" sz="2000" b="1">
                <a:latin typeface="Comic Sans MS" panose="030F0702030302020204" pitchFamily="66" charset="0"/>
                <a:ea typeface="MS PGothic" panose="020B0600070205080204" pitchFamily="34" charset="-128"/>
              </a:rPr>
              <a:t>play, </a:t>
            </a:r>
            <a:r>
              <a:rPr kumimoji="0" lang="en-US" altLang="zh-TW" sz="2000" b="1" i="1">
                <a:latin typeface="Comic Sans MS" panose="030F0702030302020204" pitchFamily="66" charset="0"/>
                <a:ea typeface="MS PGothic" panose="020B0600070205080204" pitchFamily="34" charset="-128"/>
              </a:rPr>
              <a:t>re</a:t>
            </a:r>
            <a:r>
              <a:rPr kumimoji="0" lang="en-US" altLang="zh-TW" sz="2000" b="1">
                <a:latin typeface="Comic Sans MS" panose="030F0702030302020204" pitchFamily="66" charset="0"/>
                <a:ea typeface="MS PGothic" panose="020B0600070205080204" pitchFamily="34" charset="-128"/>
              </a:rPr>
              <a:t>use</a:t>
            </a:r>
          </a:p>
          <a:p>
            <a:pPr lvl="1" eaLnBrk="1" hangingPunct="1"/>
            <a:r>
              <a:rPr kumimoji="0" lang="en-US" altLang="zh-TW" sz="2000" b="1">
                <a:latin typeface="Comic Sans MS" panose="030F0702030302020204" pitchFamily="66" charset="0"/>
                <a:ea typeface="MS PGothic" panose="020B0600070205080204" pitchFamily="34" charset="-128"/>
              </a:rPr>
              <a:t>im – </a:t>
            </a:r>
            <a:r>
              <a:rPr kumimoji="0" lang="en-US" altLang="zh-TW" sz="2000" b="1" i="1">
                <a:latin typeface="Comic Sans MS" panose="030F0702030302020204" pitchFamily="66" charset="0"/>
                <a:ea typeface="MS PGothic" panose="020B0600070205080204" pitchFamily="34" charset="-128"/>
              </a:rPr>
              <a:t>im</a:t>
            </a:r>
            <a:r>
              <a:rPr kumimoji="0" lang="en-US" altLang="zh-TW" sz="2000" b="1">
                <a:latin typeface="Comic Sans MS" panose="030F0702030302020204" pitchFamily="66" charset="0"/>
                <a:ea typeface="MS PGothic" panose="020B0600070205080204" pitchFamily="34" charset="-128"/>
              </a:rPr>
              <a:t>polite, </a:t>
            </a:r>
            <a:r>
              <a:rPr kumimoji="0" lang="en-US" altLang="zh-TW" sz="2000" b="1" i="1">
                <a:latin typeface="Comic Sans MS" panose="030F0702030302020204" pitchFamily="66" charset="0"/>
                <a:ea typeface="MS PGothic" panose="020B0600070205080204" pitchFamily="34" charset="-128"/>
              </a:rPr>
              <a:t>im</a:t>
            </a:r>
            <a:r>
              <a:rPr kumimoji="0" lang="en-US" altLang="zh-TW" sz="2000" b="1">
                <a:latin typeface="Comic Sans MS" panose="030F0702030302020204" pitchFamily="66" charset="0"/>
                <a:ea typeface="MS PGothic" panose="020B0600070205080204" pitchFamily="34" charset="-128"/>
              </a:rPr>
              <a:t>patient</a:t>
            </a:r>
          </a:p>
          <a:p>
            <a:pPr lvl="1" eaLnBrk="1" hangingPunct="1"/>
            <a:r>
              <a:rPr kumimoji="0" lang="en-US" altLang="zh-TW" sz="2000" b="1">
                <a:latin typeface="Comic Sans MS" panose="030F0702030302020204" pitchFamily="66" charset="0"/>
                <a:ea typeface="MS PGothic" panose="020B0600070205080204" pitchFamily="34" charset="-128"/>
              </a:rPr>
              <a:t>mis – </a:t>
            </a:r>
            <a:r>
              <a:rPr kumimoji="0" lang="en-US" altLang="zh-TW" sz="2000" b="1" i="1">
                <a:latin typeface="Comic Sans MS" panose="030F0702030302020204" pitchFamily="66" charset="0"/>
                <a:ea typeface="MS PGothic" panose="020B0600070205080204" pitchFamily="34" charset="-128"/>
              </a:rPr>
              <a:t>mis</a:t>
            </a:r>
            <a:r>
              <a:rPr kumimoji="0" lang="en-US" altLang="zh-TW" sz="2000" b="1">
                <a:latin typeface="Comic Sans MS" panose="030F0702030302020204" pitchFamily="66" charset="0"/>
                <a:ea typeface="MS PGothic" panose="020B0600070205080204" pitchFamily="34" charset="-128"/>
              </a:rPr>
              <a:t>use, </a:t>
            </a:r>
            <a:r>
              <a:rPr kumimoji="0" lang="en-US" altLang="zh-TW" sz="2000" b="1" i="1">
                <a:latin typeface="Comic Sans MS" panose="030F0702030302020204" pitchFamily="66" charset="0"/>
                <a:ea typeface="MS PGothic" panose="020B0600070205080204" pitchFamily="34" charset="-128"/>
              </a:rPr>
              <a:t>mis</a:t>
            </a:r>
            <a:r>
              <a:rPr kumimoji="0" lang="en-US" altLang="zh-TW" sz="2000" b="1">
                <a:latin typeface="Comic Sans MS" panose="030F0702030302020204" pitchFamily="66" charset="0"/>
                <a:ea typeface="MS PGothic" panose="020B0600070205080204" pitchFamily="34" charset="-128"/>
              </a:rPr>
              <a:t>understand</a:t>
            </a:r>
          </a:p>
          <a:p>
            <a:pPr lvl="1" eaLnBrk="1" hangingPunct="1"/>
            <a:endParaRPr kumimoji="0" lang="en-US" altLang="zh-TW" sz="2000" b="1">
              <a:latin typeface="Comic Sans MS" panose="030F0702030302020204" pitchFamily="66" charset="0"/>
              <a:ea typeface="MS PGothic" panose="020B0600070205080204" pitchFamily="34" charset="-128"/>
            </a:endParaRPr>
          </a:p>
          <a:p>
            <a:pPr lvl="1" eaLnBrk="1" hangingPunct="1"/>
            <a:endParaRPr kumimoji="0" lang="en-US" altLang="zh-TW" sz="2000" b="1">
              <a:latin typeface="Comic Sans MS" panose="030F0702030302020204" pitchFamily="66" charset="0"/>
              <a:ea typeface="MS PGothic" panose="020B0600070205080204" pitchFamily="34" charset="-128"/>
            </a:endParaRPr>
          </a:p>
        </p:txBody>
      </p:sp>
      <p:sp>
        <p:nvSpPr>
          <p:cNvPr id="53254" name="Rectangle 9"/>
          <p:cNvSpPr>
            <a:spLocks noChangeArrowheads="1"/>
          </p:cNvSpPr>
          <p:nvPr/>
        </p:nvSpPr>
        <p:spPr bwMode="auto">
          <a:xfrm>
            <a:off x="4356100" y="3597275"/>
            <a:ext cx="4210050" cy="2346325"/>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a:latin typeface="Comic Sans MS" panose="030F0702030302020204" pitchFamily="66" charset="0"/>
                <a:ea typeface="MS PGothic" panose="020B0600070205080204" pitchFamily="34" charset="-128"/>
              </a:rPr>
              <a:t>Example of suffixes: </a:t>
            </a:r>
          </a:p>
          <a:p>
            <a:pPr lvl="1" eaLnBrk="1" hangingPunct="1"/>
            <a:r>
              <a:rPr kumimoji="0" lang="en-US" altLang="zh-TW" sz="2000" b="1">
                <a:latin typeface="Comic Sans MS" panose="030F0702030302020204" pitchFamily="66" charset="0"/>
                <a:ea typeface="MS PGothic" panose="020B0600070205080204" pitchFamily="34" charset="-128"/>
              </a:rPr>
              <a:t>ed – interest</a:t>
            </a:r>
            <a:r>
              <a:rPr kumimoji="0" lang="en-US" altLang="zh-TW" sz="2000" b="1" i="1">
                <a:latin typeface="Comic Sans MS" panose="030F0702030302020204" pitchFamily="66" charset="0"/>
                <a:ea typeface="MS PGothic" panose="020B0600070205080204" pitchFamily="34" charset="-128"/>
              </a:rPr>
              <a:t>ed</a:t>
            </a:r>
            <a:r>
              <a:rPr kumimoji="0" lang="en-US" altLang="zh-TW" sz="2000" b="1">
                <a:latin typeface="Comic Sans MS" panose="030F0702030302020204" pitchFamily="66" charset="0"/>
                <a:ea typeface="MS PGothic" panose="020B0600070205080204" pitchFamily="34" charset="-128"/>
              </a:rPr>
              <a:t>, bor</a:t>
            </a:r>
            <a:r>
              <a:rPr kumimoji="0" lang="en-US" altLang="zh-TW" sz="2000" b="1" i="1">
                <a:latin typeface="Comic Sans MS" panose="030F0702030302020204" pitchFamily="66" charset="0"/>
                <a:ea typeface="MS PGothic" panose="020B0600070205080204" pitchFamily="34" charset="-128"/>
              </a:rPr>
              <a:t>ed</a:t>
            </a:r>
          </a:p>
          <a:p>
            <a:pPr lvl="1" eaLnBrk="1" hangingPunct="1"/>
            <a:r>
              <a:rPr kumimoji="0" lang="en-US" altLang="zh-TW" sz="2000" b="1">
                <a:latin typeface="Comic Sans MS" panose="030F0702030302020204" pitchFamily="66" charset="0"/>
                <a:ea typeface="MS PGothic" panose="020B0600070205080204" pitchFamily="34" charset="-128"/>
              </a:rPr>
              <a:t>ing – excit</a:t>
            </a:r>
            <a:r>
              <a:rPr kumimoji="0" lang="en-US" altLang="zh-TW" sz="2000" b="1" i="1">
                <a:latin typeface="Comic Sans MS" panose="030F0702030302020204" pitchFamily="66" charset="0"/>
                <a:ea typeface="MS PGothic" panose="020B0600070205080204" pitchFamily="34" charset="-128"/>
              </a:rPr>
              <a:t>ing</a:t>
            </a:r>
            <a:r>
              <a:rPr kumimoji="0" lang="en-US" altLang="zh-TW" sz="2000" b="1">
                <a:latin typeface="Comic Sans MS" panose="030F0702030302020204" pitchFamily="66" charset="0"/>
                <a:ea typeface="MS PGothic" panose="020B0600070205080204" pitchFamily="34" charset="-128"/>
              </a:rPr>
              <a:t>, amaz</a:t>
            </a:r>
            <a:r>
              <a:rPr kumimoji="0" lang="en-US" altLang="zh-TW" sz="2000" b="1" i="1">
                <a:latin typeface="Comic Sans MS" panose="030F0702030302020204" pitchFamily="66" charset="0"/>
                <a:ea typeface="MS PGothic" panose="020B0600070205080204" pitchFamily="34" charset="-128"/>
              </a:rPr>
              <a:t>ing</a:t>
            </a:r>
          </a:p>
          <a:p>
            <a:pPr lvl="1" eaLnBrk="1" hangingPunct="1"/>
            <a:r>
              <a:rPr kumimoji="0" lang="en-US" altLang="zh-TW" sz="2000" b="1">
                <a:latin typeface="Comic Sans MS" panose="030F0702030302020204" pitchFamily="66" charset="0"/>
                <a:ea typeface="MS PGothic" panose="020B0600070205080204" pitchFamily="34" charset="-128"/>
              </a:rPr>
              <a:t>ful – help</a:t>
            </a:r>
            <a:r>
              <a:rPr kumimoji="0" lang="en-US" altLang="zh-TW" sz="2000" b="1" i="1">
                <a:latin typeface="Comic Sans MS" panose="030F0702030302020204" pitchFamily="66" charset="0"/>
                <a:ea typeface="MS PGothic" panose="020B0600070205080204" pitchFamily="34" charset="-128"/>
              </a:rPr>
              <a:t>ful</a:t>
            </a:r>
            <a:r>
              <a:rPr kumimoji="0" lang="en-US" altLang="zh-TW" sz="2000" b="1">
                <a:latin typeface="Comic Sans MS" panose="030F0702030302020204" pitchFamily="66" charset="0"/>
                <a:ea typeface="MS PGothic" panose="020B0600070205080204" pitchFamily="34" charset="-128"/>
              </a:rPr>
              <a:t>, beauti</a:t>
            </a:r>
            <a:r>
              <a:rPr kumimoji="0" lang="en-US" altLang="zh-TW" sz="2000" b="1" i="1">
                <a:latin typeface="Comic Sans MS" panose="030F0702030302020204" pitchFamily="66" charset="0"/>
                <a:ea typeface="MS PGothic" panose="020B0600070205080204" pitchFamily="34" charset="-128"/>
              </a:rPr>
              <a:t>ful</a:t>
            </a:r>
          </a:p>
          <a:p>
            <a:pPr lvl="1" eaLnBrk="1" hangingPunct="1"/>
            <a:r>
              <a:rPr kumimoji="0" lang="en-US" altLang="zh-TW" sz="2000" b="1">
                <a:latin typeface="Comic Sans MS" panose="030F0702030302020204" pitchFamily="66" charset="0"/>
                <a:ea typeface="MS PGothic" panose="020B0600070205080204" pitchFamily="34" charset="-128"/>
              </a:rPr>
              <a:t>cian – magi</a:t>
            </a:r>
            <a:r>
              <a:rPr kumimoji="0" lang="en-US" altLang="zh-TW" sz="2000" b="1" i="1">
                <a:latin typeface="Comic Sans MS" panose="030F0702030302020204" pitchFamily="66" charset="0"/>
                <a:ea typeface="MS PGothic" panose="020B0600070205080204" pitchFamily="34" charset="-128"/>
              </a:rPr>
              <a:t>cian</a:t>
            </a:r>
            <a:r>
              <a:rPr kumimoji="0" lang="en-US" altLang="zh-TW" sz="2000" b="1">
                <a:latin typeface="Comic Sans MS" panose="030F0702030302020204" pitchFamily="66" charset="0"/>
                <a:ea typeface="MS PGothic" panose="020B0600070205080204" pitchFamily="34" charset="-128"/>
              </a:rPr>
              <a:t>, musi</a:t>
            </a:r>
            <a:r>
              <a:rPr kumimoji="0" lang="en-US" altLang="zh-TW" sz="2000" b="1" i="1">
                <a:latin typeface="Comic Sans MS" panose="030F0702030302020204" pitchFamily="66" charset="0"/>
                <a:ea typeface="MS PGothic" panose="020B0600070205080204" pitchFamily="34" charset="-128"/>
              </a:rPr>
              <a:t>cian</a:t>
            </a:r>
          </a:p>
          <a:p>
            <a:pPr lvl="1" eaLnBrk="1" hangingPunct="1"/>
            <a:r>
              <a:rPr kumimoji="0" lang="en-US" altLang="zh-TW" sz="2000" b="1">
                <a:latin typeface="Comic Sans MS" panose="030F0702030302020204" pitchFamily="66" charset="0"/>
                <a:ea typeface="MS PGothic" panose="020B0600070205080204" pitchFamily="34" charset="-128"/>
              </a:rPr>
              <a:t>ness – happi</a:t>
            </a:r>
            <a:r>
              <a:rPr kumimoji="0" lang="en-US" altLang="zh-TW" sz="2000" b="1" i="1">
                <a:latin typeface="Comic Sans MS" panose="030F0702030302020204" pitchFamily="66" charset="0"/>
                <a:ea typeface="MS PGothic" panose="020B0600070205080204" pitchFamily="34" charset="-128"/>
              </a:rPr>
              <a:t>ness</a:t>
            </a:r>
            <a:r>
              <a:rPr kumimoji="0" lang="en-US" altLang="zh-TW" sz="2000" b="1">
                <a:latin typeface="Comic Sans MS" panose="030F0702030302020204" pitchFamily="66" charset="0"/>
                <a:ea typeface="MS PGothic" panose="020B0600070205080204" pitchFamily="34" charset="-128"/>
              </a:rPr>
              <a:t>, sad</a:t>
            </a:r>
            <a:r>
              <a:rPr kumimoji="0" lang="en-US" altLang="zh-TW" sz="2000" b="1" i="1">
                <a:latin typeface="Comic Sans MS" panose="030F0702030302020204" pitchFamily="66" charset="0"/>
                <a:ea typeface="MS PGothic" panose="020B0600070205080204" pitchFamily="34" charset="-128"/>
              </a:rPr>
              <a:t>ness</a:t>
            </a:r>
          </a:p>
          <a:p>
            <a:pPr lvl="1" eaLnBrk="1" hangingPunct="1"/>
            <a:r>
              <a:rPr kumimoji="0" lang="en-US" altLang="zh-TW" sz="2000" b="1">
                <a:latin typeface="Comic Sans MS" panose="030F0702030302020204" pitchFamily="66" charset="0"/>
                <a:ea typeface="MS PGothic" panose="020B0600070205080204" pitchFamily="34" charset="-128"/>
              </a:rPr>
              <a:t>ment – excite</a:t>
            </a:r>
            <a:r>
              <a:rPr kumimoji="0" lang="en-US" altLang="zh-TW" sz="2000" b="1" i="1">
                <a:latin typeface="Comic Sans MS" panose="030F0702030302020204" pitchFamily="66" charset="0"/>
                <a:ea typeface="MS PGothic" panose="020B0600070205080204" pitchFamily="34" charset="-128"/>
              </a:rPr>
              <a:t>ment, </a:t>
            </a:r>
            <a:r>
              <a:rPr kumimoji="0" lang="en-US" altLang="zh-TW" sz="2000" b="1">
                <a:latin typeface="Comic Sans MS" panose="030F0702030302020204" pitchFamily="66" charset="0"/>
                <a:ea typeface="MS PGothic" panose="020B0600070205080204" pitchFamily="34" charset="-128"/>
              </a:rPr>
              <a:t>amuse</a:t>
            </a:r>
            <a:r>
              <a:rPr kumimoji="0" lang="en-US" altLang="zh-TW" sz="2000" b="1" i="1">
                <a:latin typeface="Comic Sans MS" panose="030F0702030302020204" pitchFamily="66" charset="0"/>
                <a:ea typeface="MS PGothic" panose="020B0600070205080204" pitchFamily="34" charset="-128"/>
              </a:rPr>
              <a:t>ment</a:t>
            </a:r>
          </a:p>
        </p:txBody>
      </p:sp>
      <p:sp>
        <p:nvSpPr>
          <p:cNvPr id="53255" name="Rectangle 14"/>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UsingDictation_Part1_Gree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141663"/>
            <a:ext cx="196215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11" descr="UsingDictation_Part1_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3063" y="4581525"/>
            <a:ext cx="24209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10" descr="UsingDictation_Part1_R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81775" y="1125538"/>
            <a:ext cx="256222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idx="4294967295"/>
          </p:nvPr>
        </p:nvSpPr>
        <p:spPr>
          <a:xfrm>
            <a:off x="0" y="692150"/>
            <a:ext cx="7343775" cy="836613"/>
          </a:xfrm>
        </p:spPr>
        <p:txBody>
          <a:bodyPr/>
          <a:lstStyle/>
          <a:p>
            <a:pPr eaLnBrk="1" hangingPunct="1">
              <a:defRPr/>
            </a:pPr>
            <a:r>
              <a:rPr lang="en-US" altLang="zh-TW" smtClean="0">
                <a:solidFill>
                  <a:srgbClr val="9900FF"/>
                </a:solidFill>
                <a:ea typeface="+mj-ea"/>
                <a:cs typeface="+mj-cs"/>
              </a:rPr>
              <a:t>Looking for letter patterns</a:t>
            </a:r>
          </a:p>
        </p:txBody>
      </p:sp>
      <p:sp>
        <p:nvSpPr>
          <p:cNvPr id="55301" name="Rectangle 3"/>
          <p:cNvSpPr>
            <a:spLocks noGrp="1" noChangeArrowheads="1"/>
          </p:cNvSpPr>
          <p:nvPr>
            <p:ph type="body" idx="4294967295"/>
          </p:nvPr>
        </p:nvSpPr>
        <p:spPr>
          <a:xfrm>
            <a:off x="539750" y="1628775"/>
            <a:ext cx="4826000" cy="4103688"/>
          </a:xfrm>
        </p:spPr>
        <p:txBody>
          <a:bodyPr/>
          <a:lstStyle/>
          <a:p>
            <a:pPr eaLnBrk="1" hangingPunct="1">
              <a:lnSpc>
                <a:spcPct val="90000"/>
              </a:lnSpc>
              <a:spcBef>
                <a:spcPct val="50000"/>
              </a:spcBef>
              <a:buClr>
                <a:srgbClr val="FF3399"/>
              </a:buClr>
            </a:pPr>
            <a:r>
              <a:rPr lang="en-US" altLang="zh-TW" sz="2800" smtClean="0">
                <a:ea typeface="PMingLiU" panose="02020500000000000000" pitchFamily="18" charset="-120"/>
              </a:rPr>
              <a:t>Draw pupils’ attention to the </a:t>
            </a:r>
            <a:r>
              <a:rPr lang="en-US" altLang="zh-TW" sz="2800" b="1" smtClean="0">
                <a:ea typeface="PMingLiU" panose="02020500000000000000" pitchFamily="18" charset="-120"/>
              </a:rPr>
              <a:t>letter patterns</a:t>
            </a:r>
            <a:r>
              <a:rPr lang="en-US" altLang="zh-TW" sz="2800" smtClean="0">
                <a:ea typeface="PMingLiU" panose="02020500000000000000" pitchFamily="18" charset="-120"/>
              </a:rPr>
              <a:t>, i.e. groups of letters that often appear together, in lots of English words.</a:t>
            </a:r>
          </a:p>
          <a:p>
            <a:pPr eaLnBrk="1" hangingPunct="1">
              <a:lnSpc>
                <a:spcPct val="90000"/>
              </a:lnSpc>
              <a:spcBef>
                <a:spcPct val="50000"/>
              </a:spcBef>
              <a:buClr>
                <a:srgbClr val="FF3399"/>
              </a:buClr>
            </a:pPr>
            <a:r>
              <a:rPr lang="en-US" altLang="zh-TW" sz="2800" smtClean="0">
                <a:ea typeface="PMingLiU" panose="02020500000000000000" pitchFamily="18" charset="-120"/>
              </a:rPr>
              <a:t>Remind pupils to learn letters as a group or pattern instead of as an individual letter on its own. </a:t>
            </a:r>
          </a:p>
        </p:txBody>
      </p:sp>
      <p:sp>
        <p:nvSpPr>
          <p:cNvPr id="55302" name="Rectangle 6"/>
          <p:cNvSpPr>
            <a:spLocks noChangeArrowheads="1"/>
          </p:cNvSpPr>
          <p:nvPr/>
        </p:nvSpPr>
        <p:spPr bwMode="auto">
          <a:xfrm>
            <a:off x="5292725" y="1652588"/>
            <a:ext cx="3163888" cy="1343025"/>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Pattern: ough</a:t>
            </a:r>
          </a:p>
          <a:p>
            <a:pPr lvl="1" eaLnBrk="1" hangingPunct="1"/>
            <a:r>
              <a:rPr kumimoji="0" lang="en-US" altLang="zh-TW" sz="2000" b="1">
                <a:latin typeface="Comic Sans MS" panose="030F0702030302020204" pitchFamily="66" charset="0"/>
                <a:ea typeface="MS PGothic" panose="020B0600070205080204" pitchFamily="34" charset="-128"/>
              </a:rPr>
              <a:t>Examples: </a:t>
            </a:r>
          </a:p>
          <a:p>
            <a:pPr lvl="1" eaLnBrk="1" hangingPunct="1"/>
            <a:r>
              <a:rPr kumimoji="0" lang="en-US" altLang="zh-TW" sz="2000" b="1">
                <a:latin typeface="Comic Sans MS" panose="030F0702030302020204" pitchFamily="66" charset="0"/>
                <a:ea typeface="MS PGothic" panose="020B0600070205080204" pitchFamily="34" charset="-128"/>
              </a:rPr>
              <a:t>t</a:t>
            </a:r>
            <a:r>
              <a:rPr kumimoji="0" lang="en-US" altLang="zh-TW" sz="2000" b="1" i="1">
                <a:latin typeface="Comic Sans MS" panose="030F0702030302020204" pitchFamily="66" charset="0"/>
                <a:ea typeface="MS PGothic" panose="020B0600070205080204" pitchFamily="34" charset="-128"/>
              </a:rPr>
              <a:t>ough</a:t>
            </a:r>
            <a:r>
              <a:rPr kumimoji="0" lang="en-US" altLang="zh-TW" sz="2000" b="1">
                <a:latin typeface="Comic Sans MS" panose="030F0702030302020204" pitchFamily="66" charset="0"/>
                <a:ea typeface="MS PGothic" panose="020B0600070205080204" pitchFamily="34" charset="-128"/>
              </a:rPr>
              <a:t>, r</a:t>
            </a:r>
            <a:r>
              <a:rPr kumimoji="0" lang="en-US" altLang="zh-TW" sz="2000" b="1" i="1">
                <a:latin typeface="Comic Sans MS" panose="030F0702030302020204" pitchFamily="66" charset="0"/>
                <a:ea typeface="MS PGothic" panose="020B0600070205080204" pitchFamily="34" charset="-128"/>
              </a:rPr>
              <a:t>ough,</a:t>
            </a:r>
            <a:r>
              <a:rPr kumimoji="0" lang="en-US" altLang="zh-TW" sz="2000" b="1">
                <a:latin typeface="Comic Sans MS" panose="030F0702030302020204" pitchFamily="66" charset="0"/>
                <a:ea typeface="MS PGothic" panose="020B0600070205080204" pitchFamily="34" charset="-128"/>
              </a:rPr>
              <a:t> en</a:t>
            </a:r>
            <a:r>
              <a:rPr kumimoji="0" lang="en-US" altLang="zh-TW" sz="2000" b="1" i="1">
                <a:latin typeface="Comic Sans MS" panose="030F0702030302020204" pitchFamily="66" charset="0"/>
                <a:ea typeface="MS PGothic" panose="020B0600070205080204" pitchFamily="34" charset="-128"/>
              </a:rPr>
              <a:t>ough</a:t>
            </a:r>
          </a:p>
        </p:txBody>
      </p:sp>
      <p:sp>
        <p:nvSpPr>
          <p:cNvPr id="55303" name="Rectangle 9"/>
          <p:cNvSpPr>
            <a:spLocks noChangeArrowheads="1"/>
          </p:cNvSpPr>
          <p:nvPr/>
        </p:nvSpPr>
        <p:spPr bwMode="auto">
          <a:xfrm>
            <a:off x="5003800" y="3436938"/>
            <a:ext cx="2736850" cy="1119187"/>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Pattern: ight</a:t>
            </a:r>
          </a:p>
          <a:p>
            <a:pPr lvl="1" eaLnBrk="1" hangingPunct="1"/>
            <a:r>
              <a:rPr kumimoji="0" lang="en-US" altLang="zh-TW" sz="2000" b="1">
                <a:latin typeface="Comic Sans MS" panose="030F0702030302020204" pitchFamily="66" charset="0"/>
                <a:ea typeface="MS PGothic" panose="020B0600070205080204" pitchFamily="34" charset="-128"/>
              </a:rPr>
              <a:t>Examples:</a:t>
            </a:r>
          </a:p>
          <a:p>
            <a:pPr lvl="1" eaLnBrk="1" hangingPunct="1"/>
            <a:r>
              <a:rPr kumimoji="0" lang="en-US" altLang="zh-TW" sz="2000" b="1">
                <a:latin typeface="Comic Sans MS" panose="030F0702030302020204" pitchFamily="66" charset="0"/>
                <a:ea typeface="MS PGothic" panose="020B0600070205080204" pitchFamily="34" charset="-128"/>
              </a:rPr>
              <a:t>l</a:t>
            </a:r>
            <a:r>
              <a:rPr kumimoji="0" lang="en-US" altLang="zh-TW" sz="2000" b="1" i="1">
                <a:latin typeface="Comic Sans MS" panose="030F0702030302020204" pitchFamily="66" charset="0"/>
                <a:ea typeface="MS PGothic" panose="020B0600070205080204" pitchFamily="34" charset="-128"/>
              </a:rPr>
              <a:t>ight</a:t>
            </a:r>
            <a:r>
              <a:rPr kumimoji="0" lang="en-US" altLang="zh-TW" sz="2000" b="1">
                <a:latin typeface="Comic Sans MS" panose="030F0702030302020204" pitchFamily="66" charset="0"/>
                <a:ea typeface="MS PGothic" panose="020B0600070205080204" pitchFamily="34" charset="-128"/>
              </a:rPr>
              <a:t>, f</a:t>
            </a:r>
            <a:r>
              <a:rPr kumimoji="0" lang="en-US" altLang="zh-TW" sz="2000" b="1" i="1">
                <a:latin typeface="Comic Sans MS" panose="030F0702030302020204" pitchFamily="66" charset="0"/>
                <a:ea typeface="MS PGothic" panose="020B0600070205080204" pitchFamily="34" charset="-128"/>
              </a:rPr>
              <a:t>ight</a:t>
            </a:r>
            <a:r>
              <a:rPr kumimoji="0" lang="en-US" altLang="zh-TW" sz="2000" b="1">
                <a:latin typeface="Comic Sans MS" panose="030F0702030302020204" pitchFamily="66" charset="0"/>
                <a:ea typeface="MS PGothic" panose="020B0600070205080204" pitchFamily="34" charset="-128"/>
              </a:rPr>
              <a:t>, n</a:t>
            </a:r>
            <a:r>
              <a:rPr kumimoji="0" lang="en-US" altLang="zh-TW" sz="2000" b="1" i="1">
                <a:latin typeface="Comic Sans MS" panose="030F0702030302020204" pitchFamily="66" charset="0"/>
                <a:ea typeface="MS PGothic" panose="020B0600070205080204" pitchFamily="34" charset="-128"/>
              </a:rPr>
              <a:t>ight</a:t>
            </a:r>
            <a:r>
              <a:rPr kumimoji="0" lang="en-US" altLang="zh-TW" sz="2000" b="1">
                <a:latin typeface="Comic Sans MS" panose="030F0702030302020204" pitchFamily="66" charset="0"/>
                <a:ea typeface="MS PGothic" panose="020B0600070205080204" pitchFamily="34" charset="-128"/>
              </a:rPr>
              <a:t> </a:t>
            </a:r>
            <a:endParaRPr kumimoji="0" lang="en-US" altLang="zh-TW" sz="2000" b="1" i="1" u="sng">
              <a:latin typeface="Comic Sans MS" panose="030F0702030302020204" pitchFamily="66" charset="0"/>
              <a:ea typeface="MS PGothic" panose="020B0600070205080204" pitchFamily="34" charset="-128"/>
            </a:endParaRPr>
          </a:p>
        </p:txBody>
      </p:sp>
      <p:sp>
        <p:nvSpPr>
          <p:cNvPr id="55304" name="Rectangle 12"/>
          <p:cNvSpPr>
            <a:spLocks noChangeArrowheads="1"/>
          </p:cNvSpPr>
          <p:nvPr/>
        </p:nvSpPr>
        <p:spPr bwMode="auto">
          <a:xfrm>
            <a:off x="5472113" y="5035550"/>
            <a:ext cx="2987675" cy="1306513"/>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b="1">
                <a:latin typeface="Comic Sans MS" panose="030F0702030302020204" pitchFamily="66" charset="0"/>
                <a:ea typeface="MS PGothic" panose="020B0600070205080204" pitchFamily="34" charset="-128"/>
              </a:rPr>
              <a:t>Pattern: ould</a:t>
            </a:r>
          </a:p>
          <a:p>
            <a:pPr lvl="1" eaLnBrk="1" hangingPunct="1"/>
            <a:r>
              <a:rPr kumimoji="0" lang="en-US" altLang="zh-TW" sz="2000" b="1">
                <a:latin typeface="Comic Sans MS" panose="030F0702030302020204" pitchFamily="66" charset="0"/>
                <a:ea typeface="MS PGothic" panose="020B0600070205080204" pitchFamily="34" charset="-128"/>
              </a:rPr>
              <a:t>Examples:</a:t>
            </a:r>
          </a:p>
          <a:p>
            <a:pPr lvl="1" eaLnBrk="1" hangingPunct="1"/>
            <a:r>
              <a:rPr kumimoji="0" lang="en-US" altLang="zh-TW" sz="2000" b="1">
                <a:latin typeface="Comic Sans MS" panose="030F0702030302020204" pitchFamily="66" charset="0"/>
                <a:ea typeface="MS PGothic" panose="020B0600070205080204" pitchFamily="34" charset="-128"/>
              </a:rPr>
              <a:t>sh</a:t>
            </a:r>
            <a:r>
              <a:rPr kumimoji="0" lang="en-US" altLang="zh-TW" sz="2000" b="1" i="1">
                <a:latin typeface="Comic Sans MS" panose="030F0702030302020204" pitchFamily="66" charset="0"/>
                <a:ea typeface="MS PGothic" panose="020B0600070205080204" pitchFamily="34" charset="-128"/>
              </a:rPr>
              <a:t>ould</a:t>
            </a:r>
            <a:r>
              <a:rPr kumimoji="0" lang="en-US" altLang="zh-TW" sz="2000" b="1">
                <a:latin typeface="Comic Sans MS" panose="030F0702030302020204" pitchFamily="66" charset="0"/>
                <a:ea typeface="MS PGothic" panose="020B0600070205080204" pitchFamily="34" charset="-128"/>
              </a:rPr>
              <a:t>, w</a:t>
            </a:r>
            <a:r>
              <a:rPr kumimoji="0" lang="en-US" altLang="zh-TW" sz="2000" b="1" i="1">
                <a:latin typeface="Comic Sans MS" panose="030F0702030302020204" pitchFamily="66" charset="0"/>
                <a:ea typeface="MS PGothic" panose="020B0600070205080204" pitchFamily="34" charset="-128"/>
              </a:rPr>
              <a:t>ould</a:t>
            </a:r>
            <a:r>
              <a:rPr kumimoji="0" lang="en-US" altLang="zh-TW" sz="2000" b="1">
                <a:latin typeface="Comic Sans MS" panose="030F0702030302020204" pitchFamily="66" charset="0"/>
                <a:ea typeface="MS PGothic" panose="020B0600070205080204" pitchFamily="34" charset="-128"/>
              </a:rPr>
              <a:t>, c</a:t>
            </a:r>
            <a:r>
              <a:rPr kumimoji="0" lang="en-US" altLang="zh-TW" sz="2000" b="1" i="1">
                <a:latin typeface="Comic Sans MS" panose="030F0702030302020204" pitchFamily="66" charset="0"/>
                <a:ea typeface="MS PGothic" panose="020B0600070205080204" pitchFamily="34" charset="-128"/>
              </a:rPr>
              <a:t>ould</a:t>
            </a:r>
            <a:endParaRPr kumimoji="0" lang="en-US" altLang="zh-TW" sz="2000" b="1" i="1" u="sng">
              <a:latin typeface="Comic Sans MS" panose="030F0702030302020204" pitchFamily="66" charset="0"/>
              <a:ea typeface="MS PGothic" panose="020B0600070205080204" pitchFamily="34" charset="-128"/>
            </a:endParaRPr>
          </a:p>
          <a:p>
            <a:pPr lvl="1" eaLnBrk="1" hangingPunct="1"/>
            <a:endParaRPr kumimoji="0" lang="en-US" altLang="zh-TW" sz="2000" b="1" u="sng">
              <a:latin typeface="Comic Sans MS" panose="030F0702030302020204" pitchFamily="66" charset="0"/>
              <a:ea typeface="MS PGothic" panose="020B0600070205080204" pitchFamily="34" charset="-128"/>
            </a:endParaRPr>
          </a:p>
        </p:txBody>
      </p:sp>
      <p:sp>
        <p:nvSpPr>
          <p:cNvPr id="55305" name="Rectangle 17"/>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9" descr="UsingDictation_Part1_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486150"/>
            <a:ext cx="3527425"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6" name="Picture 8" descr="UsingDictation_Part1_Blu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3403600"/>
            <a:ext cx="36718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6" name="Rectangle 2"/>
          <p:cNvSpPr>
            <a:spLocks noGrp="1" noChangeArrowheads="1"/>
          </p:cNvSpPr>
          <p:nvPr>
            <p:ph type="title" idx="4294967295"/>
          </p:nvPr>
        </p:nvSpPr>
        <p:spPr>
          <a:xfrm>
            <a:off x="323850" y="692150"/>
            <a:ext cx="6480175" cy="836613"/>
          </a:xfrm>
        </p:spPr>
        <p:txBody>
          <a:bodyPr/>
          <a:lstStyle/>
          <a:p>
            <a:pPr eaLnBrk="1" hangingPunct="1">
              <a:defRPr/>
            </a:pPr>
            <a:r>
              <a:rPr lang="en-US" altLang="zh-TW" sz="4000" smtClean="0">
                <a:solidFill>
                  <a:srgbClr val="9900FF"/>
                </a:solidFill>
                <a:ea typeface="+mj-ea"/>
                <a:cs typeface="+mj-cs"/>
              </a:rPr>
              <a:t>Highlighting problem parts</a:t>
            </a:r>
          </a:p>
        </p:txBody>
      </p:sp>
      <p:sp>
        <p:nvSpPr>
          <p:cNvPr id="57348" name="Rectangle 3"/>
          <p:cNvSpPr>
            <a:spLocks noGrp="1" noChangeArrowheads="1"/>
          </p:cNvSpPr>
          <p:nvPr>
            <p:ph type="body" idx="4294967295"/>
          </p:nvPr>
        </p:nvSpPr>
        <p:spPr>
          <a:xfrm>
            <a:off x="539750" y="1484313"/>
            <a:ext cx="8604250" cy="5029200"/>
          </a:xfrm>
        </p:spPr>
        <p:txBody>
          <a:bodyPr/>
          <a:lstStyle/>
          <a:p>
            <a:pPr eaLnBrk="1" hangingPunct="1">
              <a:lnSpc>
                <a:spcPct val="90000"/>
              </a:lnSpc>
              <a:spcBef>
                <a:spcPct val="50000"/>
              </a:spcBef>
              <a:buClr>
                <a:srgbClr val="FF3399"/>
              </a:buClr>
            </a:pPr>
            <a:r>
              <a:rPr lang="en-US" altLang="zh-TW" smtClean="0">
                <a:ea typeface="PMingLiU" panose="02020500000000000000" pitchFamily="18" charset="-120"/>
              </a:rPr>
              <a:t>Draw pupils’ attention to the </a:t>
            </a:r>
            <a:r>
              <a:rPr lang="en-US" altLang="zh-TW" b="1" smtClean="0">
                <a:ea typeface="PMingLiU" panose="02020500000000000000" pitchFamily="18" charset="-120"/>
              </a:rPr>
              <a:t>silent letters</a:t>
            </a:r>
            <a:r>
              <a:rPr lang="en-US" altLang="zh-TW" smtClean="0">
                <a:ea typeface="PMingLiU" panose="02020500000000000000" pitchFamily="18" charset="-120"/>
              </a:rPr>
              <a:t> in some words.</a:t>
            </a:r>
          </a:p>
          <a:p>
            <a:pPr eaLnBrk="1" hangingPunct="1">
              <a:lnSpc>
                <a:spcPct val="90000"/>
              </a:lnSpc>
              <a:spcBef>
                <a:spcPct val="50000"/>
              </a:spcBef>
              <a:buClr>
                <a:srgbClr val="FF3399"/>
              </a:buClr>
            </a:pPr>
            <a:r>
              <a:rPr lang="en-US" altLang="zh-TW" smtClean="0">
                <a:ea typeface="PMingLiU" panose="02020500000000000000" pitchFamily="18" charset="-120"/>
              </a:rPr>
              <a:t>Highlight that some </a:t>
            </a:r>
            <a:r>
              <a:rPr lang="en-US" altLang="zh-TW" b="1" smtClean="0">
                <a:ea typeface="PMingLiU" panose="02020500000000000000" pitchFamily="18" charset="-120"/>
              </a:rPr>
              <a:t>contractions</a:t>
            </a:r>
            <a:r>
              <a:rPr lang="en-US" altLang="zh-TW" smtClean="0">
                <a:ea typeface="PMingLiU" panose="02020500000000000000" pitchFamily="18" charset="-120"/>
              </a:rPr>
              <a:t> and </a:t>
            </a:r>
            <a:r>
              <a:rPr lang="en-US" altLang="zh-TW" b="1" smtClean="0">
                <a:ea typeface="PMingLiU" panose="02020500000000000000" pitchFamily="18" charset="-120"/>
              </a:rPr>
              <a:t>words sound the same / similar</a:t>
            </a:r>
            <a:r>
              <a:rPr lang="en-US" altLang="zh-TW" smtClean="0">
                <a:ea typeface="PMingLiU" panose="02020500000000000000" pitchFamily="18" charset="-120"/>
              </a:rPr>
              <a:t>. </a:t>
            </a:r>
          </a:p>
        </p:txBody>
      </p:sp>
      <p:sp>
        <p:nvSpPr>
          <p:cNvPr id="57349" name="Rectangle 6"/>
          <p:cNvSpPr>
            <a:spLocks noChangeArrowheads="1"/>
          </p:cNvSpPr>
          <p:nvPr/>
        </p:nvSpPr>
        <p:spPr bwMode="auto">
          <a:xfrm>
            <a:off x="395288" y="4344988"/>
            <a:ext cx="3816350" cy="1676400"/>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a:latin typeface="Comic Sans MS" panose="030F0702030302020204" pitchFamily="66" charset="0"/>
                <a:ea typeface="MS PGothic" panose="020B0600070205080204" pitchFamily="34" charset="-128"/>
              </a:rPr>
              <a:t>Examples of silent letters:</a:t>
            </a:r>
          </a:p>
          <a:p>
            <a:pPr lvl="1" eaLnBrk="1" hangingPunct="1"/>
            <a:r>
              <a:rPr kumimoji="0" lang="en-US" altLang="zh-TW" sz="2000" b="1">
                <a:latin typeface="Comic Sans MS" panose="030F0702030302020204" pitchFamily="66" charset="0"/>
                <a:ea typeface="MS PGothic" panose="020B0600070205080204" pitchFamily="34" charset="-128"/>
              </a:rPr>
              <a:t>Silent d – san</a:t>
            </a:r>
            <a:r>
              <a:rPr kumimoji="0" lang="en-US" altLang="zh-TW" sz="2000" b="1" u="sng">
                <a:latin typeface="Comic Sans MS" panose="030F0702030302020204" pitchFamily="66" charset="0"/>
                <a:ea typeface="MS PGothic" panose="020B0600070205080204" pitchFamily="34" charset="-128"/>
              </a:rPr>
              <a:t>d</a:t>
            </a:r>
            <a:r>
              <a:rPr kumimoji="0" lang="en-US" altLang="zh-TW" sz="2000" b="1">
                <a:latin typeface="Comic Sans MS" panose="030F0702030302020204" pitchFamily="66" charset="0"/>
                <a:ea typeface="MS PGothic" panose="020B0600070205080204" pitchFamily="34" charset="-128"/>
              </a:rPr>
              <a:t>wich, ba</a:t>
            </a:r>
            <a:r>
              <a:rPr kumimoji="0" lang="en-US" altLang="zh-TW" sz="2000" b="1" u="sng">
                <a:latin typeface="Comic Sans MS" panose="030F0702030302020204" pitchFamily="66" charset="0"/>
                <a:ea typeface="MS PGothic" panose="020B0600070205080204" pitchFamily="34" charset="-128"/>
              </a:rPr>
              <a:t>d</a:t>
            </a:r>
            <a:r>
              <a:rPr kumimoji="0" lang="en-US" altLang="zh-TW" sz="2000" b="1">
                <a:latin typeface="Comic Sans MS" panose="030F0702030302020204" pitchFamily="66" charset="0"/>
                <a:ea typeface="MS PGothic" panose="020B0600070205080204" pitchFamily="34" charset="-128"/>
              </a:rPr>
              <a:t>ge</a:t>
            </a:r>
          </a:p>
          <a:p>
            <a:pPr lvl="1" eaLnBrk="1" hangingPunct="1"/>
            <a:r>
              <a:rPr kumimoji="0" lang="en-US" altLang="zh-TW" sz="2000" b="1">
                <a:latin typeface="Comic Sans MS" panose="030F0702030302020204" pitchFamily="66" charset="0"/>
                <a:ea typeface="MS PGothic" panose="020B0600070205080204" pitchFamily="34" charset="-128"/>
              </a:rPr>
              <a:t>Silent k – </a:t>
            </a:r>
            <a:r>
              <a:rPr kumimoji="0" lang="en-US" altLang="zh-TW" sz="2000" b="1" u="sng">
                <a:latin typeface="Comic Sans MS" panose="030F0702030302020204" pitchFamily="66" charset="0"/>
                <a:ea typeface="MS PGothic" panose="020B0600070205080204" pitchFamily="34" charset="-128"/>
              </a:rPr>
              <a:t>k</a:t>
            </a:r>
            <a:r>
              <a:rPr kumimoji="0" lang="en-US" altLang="zh-TW" sz="2000" b="1">
                <a:latin typeface="Comic Sans MS" panose="030F0702030302020204" pitchFamily="66" charset="0"/>
                <a:ea typeface="MS PGothic" panose="020B0600070205080204" pitchFamily="34" charset="-128"/>
              </a:rPr>
              <a:t>nife, </a:t>
            </a:r>
            <a:r>
              <a:rPr kumimoji="0" lang="en-US" altLang="zh-TW" sz="2000" b="1" u="sng">
                <a:latin typeface="Comic Sans MS" panose="030F0702030302020204" pitchFamily="66" charset="0"/>
                <a:ea typeface="MS PGothic" panose="020B0600070205080204" pitchFamily="34" charset="-128"/>
              </a:rPr>
              <a:t>k</a:t>
            </a:r>
            <a:r>
              <a:rPr kumimoji="0" lang="en-US" altLang="zh-TW" sz="2000" b="1">
                <a:latin typeface="Comic Sans MS" panose="030F0702030302020204" pitchFamily="66" charset="0"/>
                <a:ea typeface="MS PGothic" panose="020B0600070205080204" pitchFamily="34" charset="-128"/>
              </a:rPr>
              <a:t>now</a:t>
            </a:r>
          </a:p>
          <a:p>
            <a:pPr lvl="1" eaLnBrk="1" hangingPunct="1"/>
            <a:r>
              <a:rPr kumimoji="0" lang="en-US" altLang="zh-TW" sz="2000" b="1">
                <a:latin typeface="Comic Sans MS" panose="030F0702030302020204" pitchFamily="66" charset="0"/>
                <a:ea typeface="MS PGothic" panose="020B0600070205080204" pitchFamily="34" charset="-128"/>
              </a:rPr>
              <a:t>Silent h – </a:t>
            </a:r>
            <a:r>
              <a:rPr kumimoji="0" lang="en-US" altLang="zh-TW" sz="2000" b="1" u="sng">
                <a:latin typeface="Comic Sans MS" panose="030F0702030302020204" pitchFamily="66" charset="0"/>
                <a:ea typeface="MS PGothic" panose="020B0600070205080204" pitchFamily="34" charset="-128"/>
              </a:rPr>
              <a:t>h</a:t>
            </a:r>
            <a:r>
              <a:rPr kumimoji="0" lang="en-US" altLang="zh-TW" sz="2000" b="1">
                <a:latin typeface="Comic Sans MS" panose="030F0702030302020204" pitchFamily="66" charset="0"/>
                <a:ea typeface="MS PGothic" panose="020B0600070205080204" pitchFamily="34" charset="-128"/>
              </a:rPr>
              <a:t>onest, </a:t>
            </a:r>
            <a:r>
              <a:rPr kumimoji="0" lang="en-US" altLang="zh-TW" sz="2000" b="1" u="sng">
                <a:latin typeface="Comic Sans MS" panose="030F0702030302020204" pitchFamily="66" charset="0"/>
                <a:ea typeface="MS PGothic" panose="020B0600070205080204" pitchFamily="34" charset="-128"/>
              </a:rPr>
              <a:t>h</a:t>
            </a:r>
            <a:r>
              <a:rPr kumimoji="0" lang="en-US" altLang="zh-TW" sz="2000" b="1">
                <a:latin typeface="Comic Sans MS" panose="030F0702030302020204" pitchFamily="66" charset="0"/>
                <a:ea typeface="MS PGothic" panose="020B0600070205080204" pitchFamily="34" charset="-128"/>
              </a:rPr>
              <a:t>our</a:t>
            </a:r>
          </a:p>
          <a:p>
            <a:pPr lvl="1" eaLnBrk="1" hangingPunct="1"/>
            <a:r>
              <a:rPr kumimoji="0" lang="en-US" altLang="zh-TW" sz="2000" b="1">
                <a:latin typeface="Comic Sans MS" panose="030F0702030302020204" pitchFamily="66" charset="0"/>
                <a:ea typeface="MS PGothic" panose="020B0600070205080204" pitchFamily="34" charset="-128"/>
              </a:rPr>
              <a:t>Silent w – </a:t>
            </a:r>
            <a:r>
              <a:rPr kumimoji="0" lang="en-US" altLang="zh-TW" sz="2000" b="1" u="sng">
                <a:latin typeface="Comic Sans MS" panose="030F0702030302020204" pitchFamily="66" charset="0"/>
                <a:ea typeface="MS PGothic" panose="020B0600070205080204" pitchFamily="34" charset="-128"/>
              </a:rPr>
              <a:t>w</a:t>
            </a:r>
            <a:r>
              <a:rPr kumimoji="0" lang="en-US" altLang="zh-TW" sz="2000" b="1">
                <a:latin typeface="Comic Sans MS" panose="030F0702030302020204" pitchFamily="66" charset="0"/>
                <a:ea typeface="MS PGothic" panose="020B0600070205080204" pitchFamily="34" charset="-128"/>
              </a:rPr>
              <a:t>hole, </a:t>
            </a:r>
            <a:r>
              <a:rPr kumimoji="0" lang="en-US" altLang="zh-TW" sz="2000" b="1" u="sng">
                <a:latin typeface="Comic Sans MS" panose="030F0702030302020204" pitchFamily="66" charset="0"/>
                <a:ea typeface="MS PGothic" panose="020B0600070205080204" pitchFamily="34" charset="-128"/>
              </a:rPr>
              <a:t>w</a:t>
            </a:r>
            <a:r>
              <a:rPr kumimoji="0" lang="en-US" altLang="zh-TW" sz="2000" b="1">
                <a:latin typeface="Comic Sans MS" panose="030F0702030302020204" pitchFamily="66" charset="0"/>
                <a:ea typeface="MS PGothic" panose="020B0600070205080204" pitchFamily="34" charset="-128"/>
              </a:rPr>
              <a:t>rong</a:t>
            </a:r>
          </a:p>
        </p:txBody>
      </p:sp>
      <p:sp>
        <p:nvSpPr>
          <p:cNvPr id="57350" name="Rectangle 9"/>
          <p:cNvSpPr>
            <a:spLocks noChangeArrowheads="1"/>
          </p:cNvSpPr>
          <p:nvPr/>
        </p:nvSpPr>
        <p:spPr bwMode="auto">
          <a:xfrm>
            <a:off x="4427538" y="3792538"/>
            <a:ext cx="3960812" cy="2660650"/>
          </a:xfrm>
          <a:prstGeom prst="rect">
            <a:avLst/>
          </a:prstGeom>
          <a:solidFill>
            <a:srgbClr val="FFFFFF"/>
          </a:solidFill>
          <a:ln w="25400">
            <a:solidFill>
              <a:srgbClr val="000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179388"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lvl="1" eaLnBrk="1" hangingPunct="1"/>
            <a:r>
              <a:rPr kumimoji="0" lang="en-US" altLang="zh-TW" sz="2000">
                <a:latin typeface="Comic Sans MS" panose="030F0702030302020204" pitchFamily="66" charset="0"/>
                <a:ea typeface="MS PGothic" panose="020B0600070205080204" pitchFamily="34" charset="-128"/>
              </a:rPr>
              <a:t>Examples of contractions and words with the same / similar sounds:</a:t>
            </a:r>
            <a:r>
              <a:rPr kumimoji="0" lang="en-US" altLang="zh-TW" sz="2000" b="1">
                <a:latin typeface="Comic Sans MS" panose="030F0702030302020204" pitchFamily="66" charset="0"/>
                <a:ea typeface="MS PGothic" panose="020B0600070205080204" pitchFamily="34" charset="-128"/>
              </a:rPr>
              <a:t> </a:t>
            </a:r>
          </a:p>
          <a:p>
            <a:pPr lvl="1" eaLnBrk="1" hangingPunct="1"/>
            <a:r>
              <a:rPr kumimoji="0" lang="en-US" altLang="zh-TW" sz="2000" b="1">
                <a:latin typeface="Comic Sans MS" panose="030F0702030302020204" pitchFamily="66" charset="0"/>
                <a:ea typeface="MS PGothic" panose="020B0600070205080204" pitchFamily="34" charset="-128"/>
              </a:rPr>
              <a:t>it’s </a:t>
            </a:r>
            <a:r>
              <a:rPr kumimoji="0" lang="en-US" altLang="zh-TW" sz="2000">
                <a:latin typeface="Comic Sans MS" panose="030F0702030302020204" pitchFamily="66" charset="0"/>
                <a:ea typeface="MS PGothic" panose="020B0600070205080204" pitchFamily="34" charset="-128"/>
              </a:rPr>
              <a:t>vs.</a:t>
            </a:r>
            <a:r>
              <a:rPr kumimoji="0" lang="en-US" altLang="zh-TW" sz="2000" b="1">
                <a:latin typeface="Comic Sans MS" panose="030F0702030302020204" pitchFamily="66" charset="0"/>
                <a:ea typeface="MS PGothic" panose="020B0600070205080204" pitchFamily="34" charset="-128"/>
              </a:rPr>
              <a:t> its</a:t>
            </a:r>
          </a:p>
          <a:p>
            <a:pPr lvl="1" eaLnBrk="1" hangingPunct="1"/>
            <a:r>
              <a:rPr kumimoji="0" lang="en-US" altLang="zh-TW" sz="2000" b="1">
                <a:latin typeface="Comic Sans MS" panose="030F0702030302020204" pitchFamily="66" charset="0"/>
                <a:ea typeface="MS PGothic" panose="020B0600070205080204" pitchFamily="34" charset="-128"/>
              </a:rPr>
              <a:t>you’re </a:t>
            </a:r>
            <a:r>
              <a:rPr kumimoji="0" lang="en-US" altLang="zh-TW" sz="2000">
                <a:latin typeface="Comic Sans MS" panose="030F0702030302020204" pitchFamily="66" charset="0"/>
                <a:ea typeface="MS PGothic" panose="020B0600070205080204" pitchFamily="34" charset="-128"/>
              </a:rPr>
              <a:t>vs.</a:t>
            </a:r>
            <a:r>
              <a:rPr kumimoji="0" lang="en-US" altLang="zh-TW" sz="2000" b="1">
                <a:latin typeface="Comic Sans MS" panose="030F0702030302020204" pitchFamily="66" charset="0"/>
                <a:ea typeface="MS PGothic" panose="020B0600070205080204" pitchFamily="34" charset="-128"/>
              </a:rPr>
              <a:t> your</a:t>
            </a:r>
          </a:p>
          <a:p>
            <a:pPr lvl="1" eaLnBrk="1" hangingPunct="1"/>
            <a:r>
              <a:rPr kumimoji="0" lang="en-US" altLang="zh-TW" sz="2000" b="1">
                <a:latin typeface="Comic Sans MS" panose="030F0702030302020204" pitchFamily="66" charset="0"/>
                <a:ea typeface="MS PGothic" panose="020B0600070205080204" pitchFamily="34" charset="-128"/>
              </a:rPr>
              <a:t>we’re </a:t>
            </a:r>
            <a:r>
              <a:rPr kumimoji="0" lang="en-US" altLang="zh-TW" sz="2000">
                <a:latin typeface="Comic Sans MS" panose="030F0702030302020204" pitchFamily="66" charset="0"/>
                <a:ea typeface="MS PGothic" panose="020B0600070205080204" pitchFamily="34" charset="-128"/>
              </a:rPr>
              <a:t>vs.</a:t>
            </a:r>
            <a:r>
              <a:rPr kumimoji="0" lang="en-US" altLang="zh-TW" sz="2000" b="1">
                <a:latin typeface="Comic Sans MS" panose="030F0702030302020204" pitchFamily="66" charset="0"/>
                <a:ea typeface="MS PGothic" panose="020B0600070205080204" pitchFamily="34" charset="-128"/>
              </a:rPr>
              <a:t> were</a:t>
            </a:r>
          </a:p>
          <a:p>
            <a:pPr lvl="1" eaLnBrk="1" hangingPunct="1"/>
            <a:r>
              <a:rPr kumimoji="0" lang="en-US" altLang="zh-TW" sz="2000" b="1">
                <a:latin typeface="Comic Sans MS" panose="030F0702030302020204" pitchFamily="66" charset="0"/>
                <a:ea typeface="MS PGothic" panose="020B0600070205080204" pitchFamily="34" charset="-128"/>
              </a:rPr>
              <a:t>who’s </a:t>
            </a:r>
            <a:r>
              <a:rPr kumimoji="0" lang="en-US" altLang="zh-TW" sz="2000">
                <a:latin typeface="Comic Sans MS" panose="030F0702030302020204" pitchFamily="66" charset="0"/>
                <a:ea typeface="MS PGothic" panose="020B0600070205080204" pitchFamily="34" charset="-128"/>
              </a:rPr>
              <a:t>vs.</a:t>
            </a:r>
            <a:r>
              <a:rPr kumimoji="0" lang="en-US" altLang="zh-TW" sz="2000" b="1">
                <a:latin typeface="Comic Sans MS" panose="030F0702030302020204" pitchFamily="66" charset="0"/>
                <a:ea typeface="MS PGothic" panose="020B0600070205080204" pitchFamily="34" charset="-128"/>
              </a:rPr>
              <a:t> whose</a:t>
            </a:r>
          </a:p>
          <a:p>
            <a:pPr lvl="1" eaLnBrk="1" hangingPunct="1"/>
            <a:r>
              <a:rPr kumimoji="0" lang="en-US" altLang="zh-TW" sz="2000" b="1">
                <a:latin typeface="Comic Sans MS" panose="030F0702030302020204" pitchFamily="66" charset="0"/>
                <a:ea typeface="MS PGothic" panose="020B0600070205080204" pitchFamily="34" charset="-128"/>
              </a:rPr>
              <a:t>they’re </a:t>
            </a:r>
            <a:r>
              <a:rPr kumimoji="0" lang="en-US" altLang="zh-TW" sz="2000">
                <a:latin typeface="Comic Sans MS" panose="030F0702030302020204" pitchFamily="66" charset="0"/>
                <a:ea typeface="MS PGothic" panose="020B0600070205080204" pitchFamily="34" charset="-128"/>
              </a:rPr>
              <a:t>vs.</a:t>
            </a:r>
            <a:r>
              <a:rPr kumimoji="0" lang="en-US" altLang="zh-TW" sz="2000" b="1">
                <a:latin typeface="Comic Sans MS" panose="030F0702030302020204" pitchFamily="66" charset="0"/>
                <a:ea typeface="MS PGothic" panose="020B0600070205080204" pitchFamily="34" charset="-128"/>
              </a:rPr>
              <a:t> their / there</a:t>
            </a:r>
          </a:p>
        </p:txBody>
      </p:sp>
      <p:sp>
        <p:nvSpPr>
          <p:cNvPr id="57351" name="Rectangle 14"/>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descr="UsingDictation_Part1_s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716338"/>
            <a:ext cx="10795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4" name="Picture 2" descr="UsingDictation_Part1_su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3644900"/>
            <a:ext cx="13843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4" name="Rectangle 2"/>
          <p:cNvSpPr>
            <a:spLocks noGrp="1" noChangeArrowheads="1"/>
          </p:cNvSpPr>
          <p:nvPr>
            <p:ph type="title" idx="4294967295"/>
          </p:nvPr>
        </p:nvSpPr>
        <p:spPr>
          <a:xfrm>
            <a:off x="0" y="549275"/>
            <a:ext cx="9144000" cy="990600"/>
          </a:xfrm>
        </p:spPr>
        <p:txBody>
          <a:bodyPr/>
          <a:lstStyle/>
          <a:p>
            <a:pPr eaLnBrk="1" hangingPunct="1">
              <a:defRPr/>
            </a:pPr>
            <a:r>
              <a:rPr lang="en-US" altLang="zh-TW" sz="4000" smtClean="0">
                <a:solidFill>
                  <a:srgbClr val="9900FF"/>
                </a:solidFill>
                <a:ea typeface="+mj-ea"/>
                <a:cs typeface="+mj-cs"/>
              </a:rPr>
              <a:t>Understanding the meanings of words</a:t>
            </a:r>
          </a:p>
        </p:txBody>
      </p:sp>
      <p:sp>
        <p:nvSpPr>
          <p:cNvPr id="59396" name="Rectangle 3"/>
          <p:cNvSpPr>
            <a:spLocks noGrp="1" noChangeArrowheads="1"/>
          </p:cNvSpPr>
          <p:nvPr>
            <p:ph type="body" idx="4294967295"/>
          </p:nvPr>
        </p:nvSpPr>
        <p:spPr>
          <a:xfrm>
            <a:off x="395288" y="1341438"/>
            <a:ext cx="8748712" cy="3067050"/>
          </a:xfrm>
        </p:spPr>
        <p:txBody>
          <a:bodyPr/>
          <a:lstStyle/>
          <a:p>
            <a:pPr eaLnBrk="1" hangingPunct="1">
              <a:buClr>
                <a:srgbClr val="FF3399"/>
              </a:buClr>
            </a:pPr>
            <a:r>
              <a:rPr lang="en-US" altLang="zh-TW" sz="2800" smtClean="0">
                <a:ea typeface="PMingLiU" panose="02020500000000000000" pitchFamily="18" charset="-120"/>
              </a:rPr>
              <a:t>Guide pupils to understand the meanings of the words learnt.</a:t>
            </a:r>
          </a:p>
          <a:p>
            <a:pPr eaLnBrk="1" hangingPunct="1">
              <a:buClr>
                <a:srgbClr val="FF3399"/>
              </a:buClr>
            </a:pPr>
            <a:r>
              <a:rPr lang="en-US" altLang="zh-TW" sz="2800" smtClean="0">
                <a:ea typeface="PMingLiU" panose="02020500000000000000" pitchFamily="18" charset="-120"/>
              </a:rPr>
              <a:t>Draw pupils’ attention to the confusing words, i.e. words with the same / similar pronunciation but different meanings.</a:t>
            </a:r>
            <a:r>
              <a:rPr lang="en-US" altLang="zh-TW" smtClean="0">
                <a:ea typeface="PMingLiU" panose="02020500000000000000" pitchFamily="18" charset="-120"/>
              </a:rPr>
              <a:t> </a:t>
            </a:r>
          </a:p>
        </p:txBody>
      </p:sp>
      <p:sp>
        <p:nvSpPr>
          <p:cNvPr id="59397" name="Text Box 5"/>
          <p:cNvSpPr txBox="1">
            <a:spLocks noChangeArrowheads="1"/>
          </p:cNvSpPr>
          <p:nvPr/>
        </p:nvSpPr>
        <p:spPr bwMode="auto">
          <a:xfrm>
            <a:off x="3048000" y="5867400"/>
            <a:ext cx="3533775" cy="758825"/>
          </a:xfrm>
          <a:prstGeom prst="rect">
            <a:avLst/>
          </a:prstGeom>
          <a:gradFill rotWithShape="1">
            <a:gsLst>
              <a:gs pos="0">
                <a:srgbClr val="FFFFFF"/>
              </a:gs>
              <a:gs pos="100000">
                <a:srgbClr val="3366FF"/>
              </a:gs>
            </a:gsLst>
            <a:lin ang="5400000" scaled="1"/>
          </a:gradFill>
          <a:ln w="19050">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a:latin typeface="Times New Roman" panose="02020603050405020304" pitchFamily="18" charset="0"/>
                <a:ea typeface="MS PGothic" panose="020B0600070205080204" pitchFamily="34" charset="-128"/>
              </a:rPr>
              <a:t>Pronunciation vs. Meaning</a:t>
            </a:r>
            <a:endParaRPr kumimoji="0" lang="en-US" altLang="zh-TW">
              <a:ea typeface="MS PGothic" panose="020B0600070205080204" pitchFamily="34" charset="-128"/>
            </a:endParaRPr>
          </a:p>
        </p:txBody>
      </p:sp>
      <p:grpSp>
        <p:nvGrpSpPr>
          <p:cNvPr id="2" name="Group 6"/>
          <p:cNvGrpSpPr>
            <a:grpSpLocks/>
          </p:cNvGrpSpPr>
          <p:nvPr/>
        </p:nvGrpSpPr>
        <p:grpSpPr bwMode="auto">
          <a:xfrm>
            <a:off x="0" y="4495800"/>
            <a:ext cx="4876800" cy="1235075"/>
            <a:chOff x="0" y="2832"/>
            <a:chExt cx="3072" cy="778"/>
          </a:xfrm>
        </p:grpSpPr>
        <p:sp>
          <p:nvSpPr>
            <p:cNvPr id="59407" name="Rectangle 7"/>
            <p:cNvSpPr>
              <a:spLocks noChangeArrowheads="1"/>
            </p:cNvSpPr>
            <p:nvPr/>
          </p:nvSpPr>
          <p:spPr bwMode="auto">
            <a:xfrm>
              <a:off x="1632" y="3024"/>
              <a:ext cx="504" cy="336"/>
            </a:xfrm>
            <a:prstGeom prst="rect">
              <a:avLst/>
            </a:prstGeom>
            <a:solidFill>
              <a:srgbClr val="FFFFFF"/>
            </a:solidFill>
            <a:ln w="9525">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a:latin typeface="Comic Sans MS" panose="030F0702030302020204" pitchFamily="66" charset="0"/>
                  <a:ea typeface="MS PGothic" panose="020B0600070205080204" pitchFamily="34" charset="-128"/>
                </a:rPr>
                <a:t>son?</a:t>
              </a:r>
              <a:endParaRPr kumimoji="0" lang="en-US" altLang="zh-TW" sz="1800">
                <a:ea typeface="MS PGothic" panose="020B0600070205080204" pitchFamily="34" charset="-128"/>
              </a:endParaRPr>
            </a:p>
          </p:txBody>
        </p:sp>
        <p:grpSp>
          <p:nvGrpSpPr>
            <p:cNvPr id="59408" name="Group 8"/>
            <p:cNvGrpSpPr>
              <a:grpSpLocks/>
            </p:cNvGrpSpPr>
            <p:nvPr/>
          </p:nvGrpSpPr>
          <p:grpSpPr bwMode="auto">
            <a:xfrm>
              <a:off x="0" y="2832"/>
              <a:ext cx="3072" cy="778"/>
              <a:chOff x="0" y="2832"/>
              <a:chExt cx="3072" cy="778"/>
            </a:xfrm>
          </p:grpSpPr>
          <p:sp>
            <p:nvSpPr>
              <p:cNvPr id="59409" name="Text Box 11"/>
              <p:cNvSpPr txBox="1">
                <a:spLocks noChangeArrowheads="1"/>
              </p:cNvSpPr>
              <p:nvPr/>
            </p:nvSpPr>
            <p:spPr bwMode="auto">
              <a:xfrm>
                <a:off x="864" y="3058"/>
                <a:ext cx="480" cy="278"/>
              </a:xfrm>
              <a:prstGeom prst="rect">
                <a:avLst/>
              </a:prstGeom>
              <a:solidFill>
                <a:srgbClr val="FFFFFF"/>
              </a:solidFill>
              <a:ln w="9525">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a:latin typeface="Comic Sans MS" panose="030F0702030302020204" pitchFamily="66" charset="0"/>
                    <a:ea typeface="MS PGothic" panose="020B0600070205080204" pitchFamily="34" charset="-128"/>
                  </a:rPr>
                  <a:t>sun?</a:t>
                </a:r>
                <a:endParaRPr kumimoji="0" lang="en-US" altLang="zh-TW" sz="1800">
                  <a:ea typeface="MS PGothic" panose="020B0600070205080204" pitchFamily="34" charset="-128"/>
                </a:endParaRPr>
              </a:p>
            </p:txBody>
          </p:sp>
          <p:sp>
            <p:nvSpPr>
              <p:cNvPr id="59410" name="Line 13"/>
              <p:cNvSpPr>
                <a:spLocks noChangeShapeType="1"/>
              </p:cNvSpPr>
              <p:nvPr/>
            </p:nvSpPr>
            <p:spPr bwMode="auto">
              <a:xfrm>
                <a:off x="1776" y="2832"/>
                <a:ext cx="0" cy="192"/>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zh-TW" altLang="en-US"/>
              </a:p>
            </p:txBody>
          </p:sp>
          <p:sp>
            <p:nvSpPr>
              <p:cNvPr id="59411" name="Text Box 14"/>
              <p:cNvSpPr txBox="1">
                <a:spLocks noChangeArrowheads="1"/>
              </p:cNvSpPr>
              <p:nvPr/>
            </p:nvSpPr>
            <p:spPr bwMode="auto">
              <a:xfrm>
                <a:off x="0" y="3360"/>
                <a:ext cx="30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2000" b="1">
                    <a:ea typeface="MS PGothic" panose="020B0600070205080204" pitchFamily="34" charset="-128"/>
                  </a:rPr>
                  <a:t>It is very hot.  The son / sun is shining.</a:t>
                </a:r>
              </a:p>
            </p:txBody>
          </p:sp>
        </p:grpSp>
      </p:grpSp>
      <p:grpSp>
        <p:nvGrpSpPr>
          <p:cNvPr id="4" name="Group 15"/>
          <p:cNvGrpSpPr>
            <a:grpSpLocks/>
          </p:cNvGrpSpPr>
          <p:nvPr/>
        </p:nvGrpSpPr>
        <p:grpSpPr bwMode="auto">
          <a:xfrm>
            <a:off x="5148263" y="4843463"/>
            <a:ext cx="4038600" cy="854075"/>
            <a:chOff x="3072" y="3072"/>
            <a:chExt cx="2544" cy="538"/>
          </a:xfrm>
        </p:grpSpPr>
        <p:sp>
          <p:nvSpPr>
            <p:cNvPr id="59404" name="Text Box 17"/>
            <p:cNvSpPr txBox="1">
              <a:spLocks noChangeArrowheads="1"/>
            </p:cNvSpPr>
            <p:nvPr/>
          </p:nvSpPr>
          <p:spPr bwMode="auto">
            <a:xfrm>
              <a:off x="3660" y="3072"/>
              <a:ext cx="455" cy="240"/>
            </a:xfrm>
            <a:prstGeom prst="rect">
              <a:avLst/>
            </a:prstGeom>
            <a:solidFill>
              <a:srgbClr val="FFFFFF"/>
            </a:solidFill>
            <a:ln w="9525">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a:latin typeface="Comic Sans MS" panose="030F0702030302020204" pitchFamily="66" charset="0"/>
                  <a:ea typeface="MS PGothic" panose="020B0600070205080204" pitchFamily="34" charset="-128"/>
                </a:rPr>
                <a:t>pan?</a:t>
              </a:r>
              <a:endParaRPr kumimoji="0" lang="en-US" altLang="zh-TW" sz="1800">
                <a:ea typeface="MS PGothic" panose="020B0600070205080204" pitchFamily="34" charset="-128"/>
              </a:endParaRPr>
            </a:p>
          </p:txBody>
        </p:sp>
        <p:sp>
          <p:nvSpPr>
            <p:cNvPr id="59405" name="Text Box 21"/>
            <p:cNvSpPr txBox="1">
              <a:spLocks noChangeArrowheads="1"/>
            </p:cNvSpPr>
            <p:nvPr/>
          </p:nvSpPr>
          <p:spPr bwMode="auto">
            <a:xfrm>
              <a:off x="4703" y="3093"/>
              <a:ext cx="448" cy="273"/>
            </a:xfrm>
            <a:prstGeom prst="rect">
              <a:avLst/>
            </a:prstGeom>
            <a:solidFill>
              <a:srgbClr val="FFFFFF"/>
            </a:solidFill>
            <a:ln w="9525">
              <a:solidFill>
                <a:srgbClr val="000000"/>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kumimoji="0" lang="en-US" altLang="zh-TW" sz="1800">
                  <a:latin typeface="Comic Sans MS" panose="030F0702030302020204" pitchFamily="66" charset="0"/>
                  <a:ea typeface="MS PGothic" panose="020B0600070205080204" pitchFamily="34" charset="-128"/>
                </a:rPr>
                <a:t>pen?</a:t>
              </a:r>
              <a:endParaRPr kumimoji="0" lang="en-US" altLang="zh-TW" sz="1800">
                <a:ea typeface="MS PGothic" panose="020B0600070205080204" pitchFamily="34" charset="-128"/>
              </a:endParaRPr>
            </a:p>
          </p:txBody>
        </p:sp>
        <p:sp>
          <p:nvSpPr>
            <p:cNvPr id="59406" name="Text Box 22"/>
            <p:cNvSpPr txBox="1">
              <a:spLocks noChangeArrowheads="1"/>
            </p:cNvSpPr>
            <p:nvPr/>
          </p:nvSpPr>
          <p:spPr bwMode="auto">
            <a:xfrm>
              <a:off x="3072" y="3360"/>
              <a:ext cx="254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kumimoji="0" lang="en-US" altLang="zh-TW" sz="2000" b="1">
                  <a:ea typeface="MS PGothic" panose="020B0600070205080204" pitchFamily="34" charset="-128"/>
                </a:rPr>
                <a:t>I use a pen / pan to fry an egg.</a:t>
              </a:r>
            </a:p>
          </p:txBody>
        </p:sp>
      </p:grpSp>
      <p:sp>
        <p:nvSpPr>
          <p:cNvPr id="59400" name="Rectangle 27"/>
          <p:cNvSpPr>
            <a:spLocks noChangeArrowheads="1"/>
          </p:cNvSpPr>
          <p:nvPr/>
        </p:nvSpPr>
        <p:spPr bwMode="auto">
          <a:xfrm>
            <a:off x="323850"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Spelling Skills</a:t>
            </a:r>
          </a:p>
        </p:txBody>
      </p:sp>
      <p:pic>
        <p:nvPicPr>
          <p:cNvPr id="59401" name="Picture 5" descr="UsingDictation_Part1_pa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933825"/>
            <a:ext cx="13716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Picture 6" descr="UsingDictation_Part1_pen.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51725" y="4076700"/>
            <a:ext cx="12446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Picture 7" descr="UsingDictation_Part1_studen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908175" y="5680075"/>
            <a:ext cx="1023938"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250825"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
        <p:nvSpPr>
          <p:cNvPr id="61442" name="Text Box 4"/>
          <p:cNvSpPr txBox="1">
            <a:spLocks noChangeArrowheads="1"/>
          </p:cNvSpPr>
          <p:nvPr/>
        </p:nvSpPr>
        <p:spPr bwMode="auto">
          <a:xfrm>
            <a:off x="250825" y="981075"/>
            <a:ext cx="8893175"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47675" algn="l"/>
              </a:tabLst>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tabLst>
                <a:tab pos="447675" algn="l"/>
              </a:tabLst>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tabLst>
                <a:tab pos="447675" algn="l"/>
              </a:tabLst>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tabLst>
                <a:tab pos="447675" algn="l"/>
              </a:tabLst>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tabLst>
                <a:tab pos="447675" algn="l"/>
              </a:tabLst>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tabLst>
                <a:tab pos="447675" algn="l"/>
              </a:tabLs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tabLst>
                <a:tab pos="447675" algn="l"/>
              </a:tabLs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tabLst>
                <a:tab pos="447675" algn="l"/>
              </a:tabLs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tabLst>
                <a:tab pos="447675" algn="l"/>
              </a:tabLs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buFont typeface="Wingdings" panose="05000000000000000000" pitchFamily="2" charset="2"/>
              <a:buNone/>
            </a:pPr>
            <a:r>
              <a:rPr lang="en-US" altLang="zh-TW" sz="3200" b="1">
                <a:solidFill>
                  <a:srgbClr val="CC00FF"/>
                </a:solidFill>
                <a:ea typeface="MS PGothic" panose="020B0600070205080204" pitchFamily="34" charset="-128"/>
              </a:rPr>
              <a:t>Note-taking Skills</a:t>
            </a:r>
          </a:p>
          <a:p>
            <a:pPr eaLnBrk="1" hangingPunct="1">
              <a:lnSpc>
                <a:spcPct val="50000"/>
              </a:lnSpc>
              <a:spcBef>
                <a:spcPct val="50000"/>
              </a:spcBef>
              <a:buFont typeface="Wingdings" panose="05000000000000000000" pitchFamily="2" charset="2"/>
              <a:buChar char="Ø"/>
            </a:pPr>
            <a:r>
              <a:rPr lang="en-US" altLang="zh-TW" sz="3200">
                <a:ea typeface="MS PGothic" panose="020B0600070205080204" pitchFamily="34" charset="-128"/>
              </a:rPr>
              <a:t> </a:t>
            </a:r>
            <a:r>
              <a:rPr lang="en-US" altLang="zh-TW" sz="2800">
                <a:ea typeface="MS PGothic" panose="020B0600070205080204" pitchFamily="34" charset="-128"/>
              </a:rPr>
              <a:t>Helping pupils understand the meanings of key </a:t>
            </a:r>
          </a:p>
          <a:p>
            <a:pPr eaLnBrk="1" hangingPunct="1">
              <a:lnSpc>
                <a:spcPct val="50000"/>
              </a:lnSpc>
              <a:spcBef>
                <a:spcPct val="50000"/>
              </a:spcBef>
              <a:buFont typeface="Wingdings" panose="05000000000000000000" pitchFamily="2" charset="2"/>
              <a:buNone/>
            </a:pPr>
            <a:r>
              <a:rPr lang="en-US" altLang="zh-TW" sz="2800">
                <a:ea typeface="MS PGothic" panose="020B0600070205080204" pitchFamily="34" charset="-128"/>
              </a:rPr>
              <a:t>     words through demonstration</a:t>
            </a:r>
          </a:p>
          <a:p>
            <a:pPr eaLnBrk="1" hangingPunct="1">
              <a:spcBef>
                <a:spcPct val="50000"/>
              </a:spcBef>
              <a:buFont typeface="Wingdings" panose="05000000000000000000" pitchFamily="2" charset="2"/>
              <a:buChar char="Ø"/>
            </a:pPr>
            <a:r>
              <a:rPr lang="en-US" altLang="zh-TW" sz="2800">
                <a:ea typeface="MS PGothic" panose="020B0600070205080204" pitchFamily="34" charset="-128"/>
              </a:rPr>
              <a:t> Listening for key words</a:t>
            </a:r>
          </a:p>
          <a:p>
            <a:pPr eaLnBrk="1" hangingPunct="1">
              <a:spcBef>
                <a:spcPct val="50000"/>
              </a:spcBef>
              <a:buFont typeface="Wingdings" panose="05000000000000000000" pitchFamily="2" charset="2"/>
              <a:buChar char="Ø"/>
            </a:pPr>
            <a:r>
              <a:rPr lang="en-US" altLang="zh-TW" sz="2800">
                <a:ea typeface="MS PGothic" panose="020B0600070205080204" pitchFamily="34" charset="-128"/>
              </a:rPr>
              <a:t> Identifying main ideas and supporting details</a:t>
            </a:r>
          </a:p>
          <a:p>
            <a:pPr eaLnBrk="1" hangingPunct="1">
              <a:spcBef>
                <a:spcPct val="50000"/>
              </a:spcBef>
              <a:buFont typeface="Wingdings" panose="05000000000000000000" pitchFamily="2" charset="2"/>
              <a:buChar char="Ø"/>
            </a:pPr>
            <a:r>
              <a:rPr lang="en-US" altLang="zh-TW" sz="2800">
                <a:ea typeface="MS PGothic" panose="020B0600070205080204" pitchFamily="34" charset="-128"/>
              </a:rPr>
              <a:t> Using headings to organise ideas</a:t>
            </a:r>
          </a:p>
          <a:p>
            <a:pPr eaLnBrk="1" hangingPunct="1">
              <a:spcBef>
                <a:spcPct val="50000"/>
              </a:spcBef>
              <a:buFont typeface="Wingdings" panose="05000000000000000000" pitchFamily="2" charset="2"/>
              <a:buChar char="Ø"/>
            </a:pPr>
            <a:r>
              <a:rPr lang="en-US" altLang="zh-TW" sz="2800">
                <a:ea typeface="MS PGothic" panose="020B0600070205080204" pitchFamily="34" charset="-128"/>
              </a:rPr>
              <a:t> Using tables and other graphic organisers to </a:t>
            </a:r>
          </a:p>
          <a:p>
            <a:pPr eaLnBrk="1" hangingPunct="1">
              <a:lnSpc>
                <a:spcPct val="50000"/>
              </a:lnSpc>
              <a:spcBef>
                <a:spcPct val="50000"/>
              </a:spcBef>
              <a:buFont typeface="Wingdings" panose="05000000000000000000" pitchFamily="2" charset="2"/>
              <a:buNone/>
            </a:pPr>
            <a:r>
              <a:rPr lang="en-US" altLang="zh-TW" sz="2800">
                <a:ea typeface="MS PGothic" panose="020B0600070205080204" pitchFamily="34" charset="-128"/>
              </a:rPr>
              <a:t>    organise ideas</a:t>
            </a:r>
          </a:p>
          <a:p>
            <a:pPr eaLnBrk="1" hangingPunct="1">
              <a:spcBef>
                <a:spcPct val="50000"/>
              </a:spcBef>
              <a:buFont typeface="Wingdings" panose="05000000000000000000" pitchFamily="2" charset="2"/>
              <a:buChar char="Ø"/>
            </a:pPr>
            <a:r>
              <a:rPr lang="en-US" altLang="zh-TW" sz="2800">
                <a:ea typeface="MS PGothic" panose="020B0600070205080204" pitchFamily="34" charset="-128"/>
              </a:rPr>
              <a:t> Using short forms, abbreviations, numbers             </a:t>
            </a:r>
          </a:p>
          <a:p>
            <a:pPr eaLnBrk="1" hangingPunct="1">
              <a:lnSpc>
                <a:spcPct val="50000"/>
              </a:lnSpc>
              <a:spcBef>
                <a:spcPct val="50000"/>
              </a:spcBef>
              <a:buFont typeface="Wingdings" panose="05000000000000000000" pitchFamily="2" charset="2"/>
              <a:buNone/>
            </a:pPr>
            <a:r>
              <a:rPr lang="en-US" altLang="zh-TW" sz="2800">
                <a:ea typeface="MS PGothic" panose="020B0600070205080204" pitchFamily="34" charset="-128"/>
              </a:rPr>
              <a:t>    and symbols to take notes</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3"/>
          <p:cNvSpPr>
            <a:spLocks noGrp="1" noChangeArrowheads="1"/>
          </p:cNvSpPr>
          <p:nvPr>
            <p:ph type="body" idx="4294967295"/>
          </p:nvPr>
        </p:nvSpPr>
        <p:spPr>
          <a:xfrm>
            <a:off x="0" y="1989138"/>
            <a:ext cx="4103688" cy="4564062"/>
          </a:xfrm>
        </p:spPr>
        <p:txBody>
          <a:bodyPr/>
          <a:lstStyle/>
          <a:p>
            <a:pPr marL="609600" indent="-609600" eaLnBrk="1" hangingPunct="1"/>
            <a:r>
              <a:rPr lang="en-US" altLang="zh-TW" sz="2800" smtClean="0">
                <a:ea typeface="PMingLiU" panose="02020500000000000000" pitchFamily="18" charset="-120"/>
              </a:rPr>
              <a:t>Read a short text with the whole class.</a:t>
            </a:r>
          </a:p>
          <a:p>
            <a:pPr marL="609600" indent="-609600" eaLnBrk="1" hangingPunct="1"/>
            <a:r>
              <a:rPr lang="en-US" altLang="zh-TW" sz="2800" smtClean="0">
                <a:ea typeface="PMingLiU" panose="02020500000000000000" pitchFamily="18" charset="-120"/>
              </a:rPr>
              <a:t>Underline the key words, which carry the important messages in the text</a:t>
            </a:r>
          </a:p>
          <a:p>
            <a:pPr marL="609600" indent="-609600" eaLnBrk="1" hangingPunct="1"/>
            <a:r>
              <a:rPr lang="en-US" altLang="zh-TW" sz="2800" smtClean="0">
                <a:ea typeface="PMingLiU" panose="02020500000000000000" pitchFamily="18" charset="-120"/>
              </a:rPr>
              <a:t>Explain to pupils that function words are less important.</a:t>
            </a:r>
          </a:p>
        </p:txBody>
      </p:sp>
      <p:sp>
        <p:nvSpPr>
          <p:cNvPr id="63490" name="Rectangle 8"/>
          <p:cNvSpPr>
            <a:spLocks noChangeArrowheads="1"/>
          </p:cNvSpPr>
          <p:nvPr/>
        </p:nvSpPr>
        <p:spPr bwMode="auto">
          <a:xfrm>
            <a:off x="250825"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
        <p:nvSpPr>
          <p:cNvPr id="53252" name="Rectangle 10"/>
          <p:cNvSpPr>
            <a:spLocks noGrp="1" noChangeArrowheads="1"/>
          </p:cNvSpPr>
          <p:nvPr>
            <p:ph type="title" idx="4294967295"/>
          </p:nvPr>
        </p:nvSpPr>
        <p:spPr>
          <a:xfrm>
            <a:off x="144463" y="836613"/>
            <a:ext cx="8820150" cy="981075"/>
          </a:xfrm>
        </p:spPr>
        <p:txBody>
          <a:bodyPr/>
          <a:lstStyle/>
          <a:p>
            <a:pPr algn="l" eaLnBrk="1" hangingPunct="1">
              <a:defRPr/>
            </a:pPr>
            <a:r>
              <a:rPr lang="en-US" altLang="zh-TW" sz="3200" dirty="0" smtClean="0">
                <a:solidFill>
                  <a:srgbClr val="9900FF"/>
                </a:solidFill>
                <a:ea typeface="+mj-ea"/>
                <a:cs typeface="+mj-cs"/>
              </a:rPr>
              <a:t>Helping pupils understand the meanings of     key words through demonstration</a:t>
            </a:r>
          </a:p>
        </p:txBody>
      </p:sp>
      <p:sp>
        <p:nvSpPr>
          <p:cNvPr id="63492" name="Text Box 11"/>
          <p:cNvSpPr txBox="1">
            <a:spLocks noChangeArrowheads="1"/>
          </p:cNvSpPr>
          <p:nvPr/>
        </p:nvSpPr>
        <p:spPr bwMode="auto">
          <a:xfrm>
            <a:off x="4162425" y="1839913"/>
            <a:ext cx="4826000" cy="4633912"/>
          </a:xfrm>
          <a:prstGeom prst="rect">
            <a:avLst/>
          </a:prstGeom>
          <a:solidFill>
            <a:srgbClr val="CCFFCC"/>
          </a:solidFill>
          <a:ln w="9525">
            <a:solidFill>
              <a:schemeClr val="tx1"/>
            </a:solidFill>
            <a:miter lim="800000"/>
            <a:headEnd/>
            <a:tailEnd/>
          </a:ln>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spcBef>
                <a:spcPct val="50000"/>
              </a:spcBef>
            </a:pPr>
            <a:r>
              <a:rPr lang="en-US" altLang="zh-TW" sz="1700">
                <a:latin typeface="Comic Sans MS" panose="030F0702030302020204" pitchFamily="66" charset="0"/>
                <a:ea typeface="MS PGothic" panose="020B0600070205080204" pitchFamily="34" charset="-128"/>
              </a:rPr>
              <a:t>Dear Mark,</a:t>
            </a:r>
          </a:p>
          <a:p>
            <a:pPr algn="just" eaLnBrk="1" hangingPunct="1">
              <a:spcBef>
                <a:spcPct val="50000"/>
              </a:spcBef>
            </a:pPr>
            <a:r>
              <a:rPr lang="en-US" altLang="zh-TW" sz="1700">
                <a:latin typeface="Comic Sans MS" panose="030F0702030302020204" pitchFamily="66" charset="0"/>
                <a:ea typeface="MS PGothic" panose="020B0600070205080204" pitchFamily="34" charset="-128"/>
              </a:rPr>
              <a:t>How are you? I am going to </a:t>
            </a:r>
            <a:r>
              <a:rPr lang="en-US" altLang="zh-TW" sz="1700" b="1" u="sng">
                <a:latin typeface="Comic Sans MS" panose="030F0702030302020204" pitchFamily="66" charset="0"/>
                <a:ea typeface="MS PGothic" panose="020B0600070205080204" pitchFamily="34" charset="-128"/>
              </a:rPr>
              <a:t>visit Hong Kong</a:t>
            </a:r>
            <a:r>
              <a:rPr lang="en-US" altLang="zh-TW" sz="1700">
                <a:latin typeface="Comic Sans MS" panose="030F0702030302020204" pitchFamily="66" charset="0"/>
                <a:ea typeface="MS PGothic" panose="020B0600070205080204" pitchFamily="34" charset="-128"/>
              </a:rPr>
              <a:t> with my parents at </a:t>
            </a:r>
            <a:r>
              <a:rPr lang="en-US" altLang="zh-TW" sz="1700" b="1" u="sng">
                <a:latin typeface="Comic Sans MS" panose="030F0702030302020204" pitchFamily="66" charset="0"/>
                <a:ea typeface="MS PGothic" panose="020B0600070205080204" pitchFamily="34" charset="-128"/>
              </a:rPr>
              <a:t>Christmas</a:t>
            </a:r>
            <a:r>
              <a:rPr lang="en-US" altLang="zh-TW" sz="1700">
                <a:latin typeface="Comic Sans MS" panose="030F0702030302020204" pitchFamily="66" charset="0"/>
                <a:ea typeface="MS PGothic" panose="020B0600070205080204" pitchFamily="34" charset="-128"/>
              </a:rPr>
              <a:t>! We will stay for </a:t>
            </a:r>
            <a:r>
              <a:rPr lang="en-US" altLang="zh-TW" sz="1700" b="1" u="sng">
                <a:latin typeface="Comic Sans MS" panose="030F0702030302020204" pitchFamily="66" charset="0"/>
                <a:ea typeface="MS PGothic" panose="020B0600070205080204" pitchFamily="34" charset="-128"/>
              </a:rPr>
              <a:t>four days</a:t>
            </a:r>
            <a:r>
              <a:rPr lang="en-US" altLang="zh-TW" sz="1700">
                <a:latin typeface="Comic Sans MS" panose="030F0702030302020204" pitchFamily="66" charset="0"/>
                <a:ea typeface="MS PGothic" panose="020B0600070205080204" pitchFamily="34" charset="-128"/>
              </a:rPr>
              <a:t>. </a:t>
            </a:r>
          </a:p>
          <a:p>
            <a:pPr algn="just" eaLnBrk="1" hangingPunct="1">
              <a:spcBef>
                <a:spcPct val="50000"/>
              </a:spcBef>
            </a:pPr>
            <a:r>
              <a:rPr lang="en-US" altLang="zh-TW" sz="1700">
                <a:latin typeface="Comic Sans MS" panose="030F0702030302020204" pitchFamily="66" charset="0"/>
                <a:ea typeface="MS PGothic" panose="020B0600070205080204" pitchFamily="34" charset="-128"/>
              </a:rPr>
              <a:t>On the </a:t>
            </a:r>
            <a:r>
              <a:rPr lang="en-US" altLang="zh-TW" sz="1700" b="1" u="sng">
                <a:latin typeface="Comic Sans MS" panose="030F0702030302020204" pitchFamily="66" charset="0"/>
                <a:ea typeface="MS PGothic" panose="020B0600070205080204" pitchFamily="34" charset="-128"/>
              </a:rPr>
              <a:t>first day</a:t>
            </a:r>
            <a:r>
              <a:rPr lang="en-US" altLang="zh-TW" sz="1700">
                <a:latin typeface="Comic Sans MS" panose="030F0702030302020204" pitchFamily="66" charset="0"/>
                <a:ea typeface="MS PGothic" panose="020B0600070205080204" pitchFamily="34" charset="-128"/>
              </a:rPr>
              <a:t>, we are going to do some </a:t>
            </a:r>
            <a:r>
              <a:rPr lang="en-US" altLang="zh-TW" sz="1700" b="1" u="sng">
                <a:latin typeface="Comic Sans MS" panose="030F0702030302020204" pitchFamily="66" charset="0"/>
                <a:ea typeface="MS PGothic" panose="020B0600070205080204" pitchFamily="34" charset="-128"/>
              </a:rPr>
              <a:t>shopping</a:t>
            </a:r>
            <a:r>
              <a:rPr lang="en-US" altLang="zh-TW" sz="1700">
                <a:latin typeface="Comic Sans MS" panose="030F0702030302020204" pitchFamily="66" charset="0"/>
                <a:ea typeface="MS PGothic" panose="020B0600070205080204" pitchFamily="34" charset="-128"/>
              </a:rPr>
              <a:t>. </a:t>
            </a:r>
            <a:r>
              <a:rPr lang="en-US" altLang="zh-TW" sz="1700" b="1" u="sng">
                <a:latin typeface="Comic Sans MS" panose="030F0702030302020204" pitchFamily="66" charset="0"/>
                <a:ea typeface="MS PGothic" panose="020B0600070205080204" pitchFamily="34" charset="-128"/>
              </a:rPr>
              <a:t>At night</a:t>
            </a:r>
            <a:r>
              <a:rPr lang="en-US" altLang="zh-TW" sz="1700">
                <a:latin typeface="Comic Sans MS" panose="030F0702030302020204" pitchFamily="66" charset="0"/>
                <a:ea typeface="MS PGothic" panose="020B0600070205080204" pitchFamily="34" charset="-128"/>
              </a:rPr>
              <a:t>, we are going to </a:t>
            </a:r>
            <a:r>
              <a:rPr lang="en-US" altLang="zh-TW" sz="1700" b="1" u="sng">
                <a:latin typeface="Comic Sans MS" panose="030F0702030302020204" pitchFamily="66" charset="0"/>
                <a:ea typeface="MS PGothic" panose="020B0600070205080204" pitchFamily="34" charset="-128"/>
              </a:rPr>
              <a:t>watch</a:t>
            </a:r>
            <a:r>
              <a:rPr lang="en-US" altLang="zh-TW" sz="1700">
                <a:latin typeface="Comic Sans MS" panose="030F0702030302020204" pitchFamily="66" charset="0"/>
                <a:ea typeface="MS PGothic" panose="020B0600070205080204" pitchFamily="34" charset="-128"/>
              </a:rPr>
              <a:t> the</a:t>
            </a:r>
            <a:r>
              <a:rPr lang="en-US" altLang="zh-TW" sz="1700" b="1" u="sng">
                <a:latin typeface="Comic Sans MS" panose="030F0702030302020204" pitchFamily="66" charset="0"/>
                <a:ea typeface="MS PGothic" panose="020B0600070205080204" pitchFamily="34" charset="-128"/>
              </a:rPr>
              <a:t> beautiful lights</a:t>
            </a:r>
            <a:r>
              <a:rPr lang="en-US" altLang="zh-TW" sz="1700">
                <a:latin typeface="Comic Sans MS" panose="030F0702030302020204" pitchFamily="66" charset="0"/>
                <a:ea typeface="MS PGothic" panose="020B0600070205080204" pitchFamily="34" charset="-128"/>
              </a:rPr>
              <a:t> in </a:t>
            </a:r>
            <a:r>
              <a:rPr lang="en-US" altLang="zh-TW" sz="1700" b="1" u="sng">
                <a:latin typeface="Comic Sans MS" panose="030F0702030302020204" pitchFamily="66" charset="0"/>
                <a:ea typeface="MS PGothic" panose="020B0600070205080204" pitchFamily="34" charset="-128"/>
              </a:rPr>
              <a:t>Tsim Sha Tsui</a:t>
            </a:r>
            <a:r>
              <a:rPr lang="en-US" altLang="zh-TW" sz="1700">
                <a:latin typeface="Comic Sans MS" panose="030F0702030302020204" pitchFamily="66" charset="0"/>
                <a:ea typeface="MS PGothic" panose="020B0600070205080204" pitchFamily="34" charset="-128"/>
              </a:rPr>
              <a:t>. Over the </a:t>
            </a:r>
            <a:r>
              <a:rPr lang="en-US" altLang="zh-TW" sz="1700" b="1" u="sng">
                <a:latin typeface="Comic Sans MS" panose="030F0702030302020204" pitchFamily="66" charset="0"/>
                <a:ea typeface="MS PGothic" panose="020B0600070205080204" pitchFamily="34" charset="-128"/>
              </a:rPr>
              <a:t>next few days</a:t>
            </a:r>
            <a:r>
              <a:rPr lang="en-US" altLang="zh-TW" sz="1700">
                <a:latin typeface="Comic Sans MS" panose="030F0702030302020204" pitchFamily="66" charset="0"/>
                <a:ea typeface="MS PGothic" panose="020B0600070205080204" pitchFamily="34" charset="-128"/>
              </a:rPr>
              <a:t>, we can </a:t>
            </a:r>
            <a:r>
              <a:rPr lang="en-US" altLang="zh-TW" sz="1700" b="1" u="sng">
                <a:latin typeface="Comic Sans MS" panose="030F0702030302020204" pitchFamily="66" charset="0"/>
                <a:ea typeface="MS PGothic" panose="020B0600070205080204" pitchFamily="34" charset="-128"/>
              </a:rPr>
              <a:t>visit</a:t>
            </a:r>
            <a:r>
              <a:rPr lang="en-US" altLang="zh-TW" sz="1700">
                <a:latin typeface="Comic Sans MS" panose="030F0702030302020204" pitchFamily="66" charset="0"/>
                <a:ea typeface="MS PGothic" panose="020B0600070205080204" pitchFamily="34" charset="-128"/>
              </a:rPr>
              <a:t> the </a:t>
            </a:r>
            <a:r>
              <a:rPr lang="en-US" altLang="zh-TW" sz="1700" b="1" u="sng">
                <a:latin typeface="Comic Sans MS" panose="030F0702030302020204" pitchFamily="66" charset="0"/>
                <a:ea typeface="MS PGothic" panose="020B0600070205080204" pitchFamily="34" charset="-128"/>
              </a:rPr>
              <a:t>theme parks</a:t>
            </a:r>
            <a:r>
              <a:rPr lang="en-US" altLang="zh-TW" sz="1700">
                <a:latin typeface="Comic Sans MS" panose="030F0702030302020204" pitchFamily="66" charset="0"/>
                <a:ea typeface="MS PGothic" panose="020B0600070205080204" pitchFamily="34" charset="-128"/>
              </a:rPr>
              <a:t> and </a:t>
            </a:r>
            <a:r>
              <a:rPr lang="en-US" altLang="zh-TW" sz="1700" b="1" u="sng">
                <a:latin typeface="Comic Sans MS" panose="030F0702030302020204" pitchFamily="66" charset="0"/>
                <a:ea typeface="MS PGothic" panose="020B0600070205080204" pitchFamily="34" charset="-128"/>
              </a:rPr>
              <a:t>the Peak</a:t>
            </a:r>
            <a:r>
              <a:rPr lang="en-US" altLang="zh-TW" sz="1700" b="1">
                <a:latin typeface="Comic Sans MS" panose="030F0702030302020204" pitchFamily="66" charset="0"/>
                <a:ea typeface="MS PGothic" panose="020B0600070205080204" pitchFamily="34" charset="-128"/>
              </a:rPr>
              <a:t> </a:t>
            </a:r>
            <a:r>
              <a:rPr lang="en-US" altLang="zh-TW" sz="1700">
                <a:latin typeface="Comic Sans MS" panose="030F0702030302020204" pitchFamily="66" charset="0"/>
                <a:ea typeface="MS PGothic" panose="020B0600070205080204" pitchFamily="34" charset="-128"/>
              </a:rPr>
              <a:t>together. </a:t>
            </a:r>
          </a:p>
          <a:p>
            <a:pPr algn="just" eaLnBrk="1" hangingPunct="1">
              <a:spcBef>
                <a:spcPct val="50000"/>
              </a:spcBef>
            </a:pPr>
            <a:r>
              <a:rPr lang="en-US" altLang="zh-TW" sz="1700">
                <a:latin typeface="Comic Sans MS" panose="030F0702030302020204" pitchFamily="66" charset="0"/>
                <a:ea typeface="MS PGothic" panose="020B0600070205080204" pitchFamily="34" charset="-128"/>
              </a:rPr>
              <a:t>We will be in Hong Kong on </a:t>
            </a:r>
            <a:r>
              <a:rPr lang="en-US" altLang="zh-TW" sz="1700" b="1" u="sng">
                <a:latin typeface="Comic Sans MS" panose="030F0702030302020204" pitchFamily="66" charset="0"/>
                <a:ea typeface="MS PGothic" panose="020B0600070205080204" pitchFamily="34" charset="-128"/>
              </a:rPr>
              <a:t>23 December</a:t>
            </a:r>
            <a:r>
              <a:rPr lang="en-US" altLang="zh-TW" sz="1700">
                <a:latin typeface="Comic Sans MS" panose="030F0702030302020204" pitchFamily="66" charset="0"/>
                <a:ea typeface="MS PGothic" panose="020B0600070205080204" pitchFamily="34" charset="-128"/>
              </a:rPr>
              <a:t>. The </a:t>
            </a:r>
            <a:r>
              <a:rPr lang="en-US" altLang="zh-TW" sz="1700" b="1" u="sng">
                <a:latin typeface="Comic Sans MS" panose="030F0702030302020204" pitchFamily="66" charset="0"/>
                <a:ea typeface="MS PGothic" panose="020B0600070205080204" pitchFamily="34" charset="-128"/>
              </a:rPr>
              <a:t>plane</a:t>
            </a:r>
            <a:r>
              <a:rPr lang="en-US" altLang="zh-TW" sz="1700">
                <a:latin typeface="Comic Sans MS" panose="030F0702030302020204" pitchFamily="66" charset="0"/>
                <a:ea typeface="MS PGothic" panose="020B0600070205080204" pitchFamily="34" charset="-128"/>
              </a:rPr>
              <a:t> leaves Beijing at </a:t>
            </a:r>
            <a:r>
              <a:rPr lang="en-US" altLang="zh-TW" sz="1700" b="1" u="sng">
                <a:latin typeface="Comic Sans MS" panose="030F0702030302020204" pitchFamily="66" charset="0"/>
                <a:ea typeface="MS PGothic" panose="020B0600070205080204" pitchFamily="34" charset="-128"/>
              </a:rPr>
              <a:t>a quarter past eight</a:t>
            </a:r>
            <a:r>
              <a:rPr lang="en-US" altLang="zh-TW" sz="1700" b="1">
                <a:latin typeface="Comic Sans MS" panose="030F0702030302020204" pitchFamily="66" charset="0"/>
                <a:ea typeface="MS PGothic" panose="020B0600070205080204" pitchFamily="34" charset="-128"/>
              </a:rPr>
              <a:t> </a:t>
            </a:r>
            <a:r>
              <a:rPr lang="en-US" altLang="zh-TW" sz="1700">
                <a:latin typeface="Comic Sans MS" panose="030F0702030302020204" pitchFamily="66" charset="0"/>
                <a:ea typeface="MS PGothic" panose="020B0600070205080204" pitchFamily="34" charset="-128"/>
              </a:rPr>
              <a:t>in the </a:t>
            </a:r>
            <a:r>
              <a:rPr lang="en-US" altLang="zh-TW" sz="1700" b="1" u="sng">
                <a:latin typeface="Comic Sans MS" panose="030F0702030302020204" pitchFamily="66" charset="0"/>
                <a:ea typeface="MS PGothic" panose="020B0600070205080204" pitchFamily="34" charset="-128"/>
              </a:rPr>
              <a:t>morning</a:t>
            </a:r>
            <a:r>
              <a:rPr lang="en-US" altLang="zh-TW" sz="1700">
                <a:latin typeface="Comic Sans MS" panose="030F0702030302020204" pitchFamily="66" charset="0"/>
                <a:ea typeface="MS PGothic" panose="020B0600070205080204" pitchFamily="34" charset="-128"/>
              </a:rPr>
              <a:t> and </a:t>
            </a:r>
            <a:r>
              <a:rPr lang="en-US" altLang="zh-TW" sz="1700" b="1" u="sng">
                <a:latin typeface="Comic Sans MS" panose="030F0702030302020204" pitchFamily="66" charset="0"/>
                <a:ea typeface="MS PGothic" panose="020B0600070205080204" pitchFamily="34" charset="-128"/>
              </a:rPr>
              <a:t>arrives</a:t>
            </a:r>
            <a:r>
              <a:rPr lang="en-US" altLang="zh-TW" sz="1700">
                <a:latin typeface="Comic Sans MS" panose="030F0702030302020204" pitchFamily="66" charset="0"/>
                <a:ea typeface="MS PGothic" panose="020B0600070205080204" pitchFamily="34" charset="-128"/>
              </a:rPr>
              <a:t> at around</a:t>
            </a:r>
            <a:r>
              <a:rPr lang="en-US" altLang="zh-TW" sz="1700" b="1">
                <a:latin typeface="Comic Sans MS" panose="030F0702030302020204" pitchFamily="66" charset="0"/>
                <a:ea typeface="MS PGothic" panose="020B0600070205080204" pitchFamily="34" charset="-128"/>
              </a:rPr>
              <a:t> </a:t>
            </a:r>
            <a:r>
              <a:rPr lang="en-US" altLang="zh-TW" sz="1700" b="1" u="sng">
                <a:latin typeface="Comic Sans MS" panose="030F0702030302020204" pitchFamily="66" charset="0"/>
                <a:ea typeface="MS PGothic" panose="020B0600070205080204" pitchFamily="34" charset="-128"/>
              </a:rPr>
              <a:t>eleven o’clock</a:t>
            </a:r>
            <a:r>
              <a:rPr lang="en-US" altLang="zh-TW" sz="1700">
                <a:latin typeface="Comic Sans MS" panose="030F0702030302020204" pitchFamily="66" charset="0"/>
                <a:ea typeface="MS PGothic" panose="020B0600070205080204" pitchFamily="34" charset="-128"/>
              </a:rPr>
              <a:t>.</a:t>
            </a:r>
          </a:p>
          <a:p>
            <a:pPr algn="just" eaLnBrk="1" hangingPunct="1">
              <a:spcBef>
                <a:spcPct val="50000"/>
              </a:spcBef>
            </a:pPr>
            <a:r>
              <a:rPr lang="en-US" altLang="zh-TW" sz="1700">
                <a:latin typeface="Comic Sans MS" panose="030F0702030302020204" pitchFamily="66" charset="0"/>
                <a:ea typeface="MS PGothic" panose="020B0600070205080204" pitchFamily="34" charset="-128"/>
              </a:rPr>
              <a:t>See you soon.</a:t>
            </a:r>
          </a:p>
          <a:p>
            <a:pPr algn="just" eaLnBrk="1" hangingPunct="1">
              <a:spcBef>
                <a:spcPct val="50000"/>
              </a:spcBef>
            </a:pPr>
            <a:r>
              <a:rPr lang="en-US" altLang="zh-TW" sz="1700">
                <a:latin typeface="Comic Sans MS" panose="030F0702030302020204" pitchFamily="66" charset="0"/>
                <a:ea typeface="MS PGothic" panose="020B0600070205080204" pitchFamily="34" charset="-128"/>
              </a:rPr>
              <a:t>Leo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0" y="1484313"/>
            <a:ext cx="4032250" cy="5545137"/>
          </a:xfrm>
        </p:spPr>
        <p:txBody>
          <a:bodyPr/>
          <a:lstStyle/>
          <a:p>
            <a:pPr eaLnBrk="1" hangingPunct="1">
              <a:lnSpc>
                <a:spcPct val="90000"/>
              </a:lnSpc>
              <a:defRPr/>
            </a:pPr>
            <a:r>
              <a:rPr lang="en-US" altLang="zh-TW" sz="2800" smtClean="0">
                <a:ea typeface="+mn-ea"/>
                <a:cs typeface="+mn-cs"/>
              </a:rPr>
              <a:t>Divide the text into smaller parts and read aloud the text bit by bit.</a:t>
            </a:r>
          </a:p>
          <a:p>
            <a:pPr eaLnBrk="1" hangingPunct="1">
              <a:lnSpc>
                <a:spcPct val="90000"/>
              </a:lnSpc>
              <a:defRPr/>
            </a:pPr>
            <a:r>
              <a:rPr lang="en-US" altLang="zh-TW" sz="2800" smtClean="0">
                <a:ea typeface="+mn-ea"/>
                <a:cs typeface="+mn-cs"/>
              </a:rPr>
              <a:t>Use guiding questions to help pupils jot down the relevant information.</a:t>
            </a:r>
          </a:p>
          <a:p>
            <a:pPr eaLnBrk="1" hangingPunct="1">
              <a:lnSpc>
                <a:spcPct val="90000"/>
              </a:lnSpc>
              <a:defRPr/>
            </a:pPr>
            <a:r>
              <a:rPr lang="en-US" altLang="zh-TW" sz="2800" smtClean="0">
                <a:ea typeface="+mn-ea"/>
                <a:cs typeface="+mn-cs"/>
              </a:rPr>
              <a:t>Read aloud the text several times if necessary.</a:t>
            </a:r>
          </a:p>
          <a:p>
            <a:pPr eaLnBrk="1" hangingPunct="1">
              <a:lnSpc>
                <a:spcPct val="90000"/>
              </a:lnSpc>
              <a:defRPr/>
            </a:pPr>
            <a:r>
              <a:rPr lang="en-US" altLang="zh-TW" sz="2800" smtClean="0">
                <a:ea typeface="+mn-ea"/>
                <a:cs typeface="+mn-cs"/>
              </a:rPr>
              <a:t>Allow time for pupils to tidy up their work.</a:t>
            </a:r>
          </a:p>
        </p:txBody>
      </p:sp>
      <p:sp>
        <p:nvSpPr>
          <p:cNvPr id="55299" name="Rectangle 8"/>
          <p:cNvSpPr>
            <a:spLocks noGrp="1" noChangeArrowheads="1"/>
          </p:cNvSpPr>
          <p:nvPr>
            <p:ph type="title" idx="4294967295"/>
          </p:nvPr>
        </p:nvSpPr>
        <p:spPr>
          <a:xfrm>
            <a:off x="250825" y="620713"/>
            <a:ext cx="5473700" cy="981075"/>
          </a:xfrm>
        </p:spPr>
        <p:txBody>
          <a:bodyPr/>
          <a:lstStyle/>
          <a:p>
            <a:pPr eaLnBrk="1" hangingPunct="1">
              <a:defRPr/>
            </a:pPr>
            <a:r>
              <a:rPr lang="en-US" altLang="zh-TW" sz="4000" smtClean="0">
                <a:solidFill>
                  <a:srgbClr val="9900FF"/>
                </a:solidFill>
                <a:ea typeface="+mj-ea"/>
                <a:cs typeface="+mj-cs"/>
              </a:rPr>
              <a:t>Listening for key words</a:t>
            </a:r>
          </a:p>
        </p:txBody>
      </p:sp>
      <p:sp>
        <p:nvSpPr>
          <p:cNvPr id="65539" name="Rectangle 9"/>
          <p:cNvSpPr>
            <a:spLocks noChangeArrowheads="1"/>
          </p:cNvSpPr>
          <p:nvPr/>
        </p:nvSpPr>
        <p:spPr bwMode="auto">
          <a:xfrm>
            <a:off x="250825" y="188913"/>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
        <p:nvSpPr>
          <p:cNvPr id="65540" name="Text Box 11"/>
          <p:cNvSpPr txBox="1">
            <a:spLocks noChangeArrowheads="1"/>
          </p:cNvSpPr>
          <p:nvPr/>
        </p:nvSpPr>
        <p:spPr bwMode="auto">
          <a:xfrm>
            <a:off x="3995738" y="1555750"/>
            <a:ext cx="5005387" cy="5130800"/>
          </a:xfrm>
          <a:prstGeom prst="rect">
            <a:avLst/>
          </a:prstGeom>
          <a:solidFill>
            <a:srgbClr val="FFCC99"/>
          </a:solidFill>
          <a:ln w="9525">
            <a:solidFill>
              <a:schemeClr val="tx1"/>
            </a:solidFill>
            <a:miter lim="800000"/>
            <a:headEnd/>
            <a:tailEnd/>
          </a:ln>
        </p:spPr>
        <p:txBody>
          <a:bodyPr>
            <a:spAutoFit/>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2000" b="1">
                <a:latin typeface="Comic Sans MS" panose="030F0702030302020204" pitchFamily="66" charset="0"/>
                <a:ea typeface="MS PGothic" panose="020B0600070205080204" pitchFamily="34" charset="-128"/>
              </a:rPr>
              <a:t>Guiding questions</a:t>
            </a:r>
          </a:p>
          <a:p>
            <a:pPr algn="just" eaLnBrk="1" hangingPunct="1">
              <a:spcBef>
                <a:spcPct val="50000"/>
              </a:spcBef>
            </a:pPr>
            <a:r>
              <a:rPr lang="en-US" altLang="zh-TW" sz="2000">
                <a:latin typeface="Comic Sans MS" panose="030F0702030302020204" pitchFamily="66" charset="0"/>
                <a:ea typeface="MS PGothic" panose="020B0600070205080204" pitchFamily="34" charset="-128"/>
              </a:rPr>
              <a:t>Part 1</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When will Leo visit Hong Kong? </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How many days will he stay in      Hong Kong?</a:t>
            </a:r>
          </a:p>
          <a:p>
            <a:pPr algn="just" eaLnBrk="1" hangingPunct="1">
              <a:spcBef>
                <a:spcPct val="50000"/>
              </a:spcBef>
            </a:pPr>
            <a:r>
              <a:rPr lang="en-US" altLang="zh-TW" sz="2000">
                <a:latin typeface="Comic Sans MS" panose="030F0702030302020204" pitchFamily="66" charset="0"/>
                <a:ea typeface="MS PGothic" panose="020B0600070205080204" pitchFamily="34" charset="-128"/>
              </a:rPr>
              <a:t>Part 2</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What will he do on the first day?</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What will he do over the next few days?</a:t>
            </a:r>
          </a:p>
          <a:p>
            <a:pPr algn="just" eaLnBrk="1" hangingPunct="1">
              <a:spcBef>
                <a:spcPct val="50000"/>
              </a:spcBef>
            </a:pPr>
            <a:r>
              <a:rPr lang="en-US" altLang="zh-TW" sz="2000">
                <a:latin typeface="Comic Sans MS" panose="030F0702030302020204" pitchFamily="66" charset="0"/>
                <a:ea typeface="MS PGothic" panose="020B0600070205080204" pitchFamily="34" charset="-128"/>
              </a:rPr>
              <a:t>Part 3</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When will he be in Hong Kong? </a:t>
            </a:r>
          </a:p>
          <a:p>
            <a:pPr algn="just" eaLnBrk="1" hangingPunct="1">
              <a:spcBef>
                <a:spcPct val="50000"/>
              </a:spcBef>
              <a:buFontTx/>
              <a:buAutoNum type="arabicPeriod"/>
            </a:pPr>
            <a:r>
              <a:rPr lang="en-US" altLang="zh-TW" sz="2000">
                <a:latin typeface="Comic Sans MS" panose="030F0702030302020204" pitchFamily="66" charset="0"/>
                <a:ea typeface="MS PGothic" panose="020B0600070205080204" pitchFamily="34" charset="-128"/>
              </a:rPr>
              <a:t>What time will the plane arrive?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a:xfrm>
            <a:off x="0" y="620713"/>
            <a:ext cx="9144000" cy="1008062"/>
          </a:xfrm>
        </p:spPr>
        <p:txBody>
          <a:bodyPr/>
          <a:lstStyle/>
          <a:p>
            <a:pPr algn="l" eaLnBrk="1" hangingPunct="1">
              <a:defRPr/>
            </a:pPr>
            <a:r>
              <a:rPr lang="en-US" altLang="zh-TW" sz="3400" smtClean="0">
                <a:solidFill>
                  <a:srgbClr val="9900FF"/>
                </a:solidFill>
                <a:ea typeface="+mj-ea"/>
                <a:cs typeface="+mj-cs"/>
              </a:rPr>
              <a:t>Identifying main ideas and supporting details</a:t>
            </a:r>
          </a:p>
        </p:txBody>
      </p:sp>
      <p:sp>
        <p:nvSpPr>
          <p:cNvPr id="67586" name="AutoShape 4"/>
          <p:cNvSpPr>
            <a:spLocks noChangeArrowheads="1"/>
          </p:cNvSpPr>
          <p:nvPr/>
        </p:nvSpPr>
        <p:spPr bwMode="auto">
          <a:xfrm>
            <a:off x="179388" y="1414463"/>
            <a:ext cx="4968875" cy="3527425"/>
          </a:xfrm>
          <a:prstGeom prst="wedgeRectCallout">
            <a:avLst>
              <a:gd name="adj1" fmla="val -4088"/>
              <a:gd name="adj2" fmla="val 75069"/>
            </a:avLst>
          </a:prstGeom>
          <a:solidFill>
            <a:srgbClr val="CCFFFF">
              <a:alpha val="50980"/>
            </a:srgbClr>
          </a:solidFill>
          <a:ln w="9525">
            <a:solidFill>
              <a:schemeClr val="tx1"/>
            </a:solidFill>
            <a:miter lim="800000"/>
            <a:headEnd/>
            <a:tailEnd/>
          </a:ln>
        </p:spPr>
        <p:txBody>
          <a:bodyPr/>
          <a:lstStyle>
            <a:lvl1pPr marL="174625"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just" eaLnBrk="1" hangingPunct="1"/>
            <a:r>
              <a:rPr lang="en-US" altLang="zh-TW" sz="1800">
                <a:latin typeface="Verdana" panose="020B0604030504040204" pitchFamily="34" charset="0"/>
                <a:cs typeface="Arial" panose="020B0604020202020204" pitchFamily="34" charset="0"/>
              </a:rPr>
              <a:t>Mr Chan is my favourite teacher. He</a:t>
            </a:r>
            <a:r>
              <a:rPr lang="en-US" altLang="zh-TW" sz="1800">
                <a:latin typeface="Verdana" panose="020B0604030504040204" pitchFamily="34" charset="0"/>
                <a:ea typeface="MS PGothic" panose="020B0600070205080204" pitchFamily="34" charset="-128"/>
              </a:rPr>
              <a:t>’</a:t>
            </a:r>
            <a:r>
              <a:rPr lang="en-US" altLang="zh-TW" sz="1800">
                <a:latin typeface="Verdana" panose="020B0604030504040204" pitchFamily="34" charset="0"/>
                <a:cs typeface="Arial" panose="020B0604020202020204" pitchFamily="34" charset="0"/>
              </a:rPr>
              <a:t>s a great teacher in many ways. </a:t>
            </a:r>
            <a:r>
              <a:rPr lang="en-US" altLang="zh-TW" sz="1800" i="1">
                <a:solidFill>
                  <a:srgbClr val="9933FF"/>
                </a:solidFill>
                <a:latin typeface="Verdana" panose="020B0604030504040204" pitchFamily="34" charset="0"/>
                <a:cs typeface="Arial" panose="020B0604020202020204" pitchFamily="34" charset="0"/>
              </a:rPr>
              <a:t>First</a:t>
            </a:r>
            <a:r>
              <a:rPr lang="en-US" altLang="zh-TW" sz="1800">
                <a:latin typeface="Verdana" panose="020B0604030504040204" pitchFamily="34" charset="0"/>
                <a:cs typeface="Arial" panose="020B0604020202020204" pitchFamily="34" charset="0"/>
              </a:rPr>
              <a:t>, he</a:t>
            </a:r>
            <a:r>
              <a:rPr lang="en-US" altLang="zh-TW" sz="1800">
                <a:latin typeface="Verdana" panose="020B0604030504040204" pitchFamily="34" charset="0"/>
                <a:ea typeface="MS PGothic" panose="020B0600070205080204" pitchFamily="34" charset="-128"/>
              </a:rPr>
              <a:t>’</a:t>
            </a:r>
            <a:r>
              <a:rPr lang="en-US" altLang="zh-TW" sz="1800">
                <a:latin typeface="Verdana" panose="020B0604030504040204" pitchFamily="34" charset="0"/>
                <a:cs typeface="Arial" panose="020B0604020202020204" pitchFamily="34" charset="0"/>
              </a:rPr>
              <a:t>s </a:t>
            </a:r>
            <a:r>
              <a:rPr lang="en-US" altLang="zh-TW" sz="1800" b="1">
                <a:latin typeface="Verdana" panose="020B0604030504040204" pitchFamily="34" charset="0"/>
                <a:cs typeface="Arial" panose="020B0604020202020204" pitchFamily="34" charset="0"/>
              </a:rPr>
              <a:t>humorous</a:t>
            </a:r>
            <a:r>
              <a:rPr lang="en-US" altLang="zh-TW" sz="1800">
                <a:latin typeface="Verdana" panose="020B0604030504040204" pitchFamily="34" charset="0"/>
                <a:cs typeface="Arial" panose="020B0604020202020204" pitchFamily="34" charset="0"/>
              </a:rPr>
              <a:t>. He looks funny and has many interesting topics to talk about, so we like him very much. Mr Chan is </a:t>
            </a:r>
            <a:r>
              <a:rPr lang="en-US" altLang="zh-TW" sz="1800" i="1">
                <a:solidFill>
                  <a:srgbClr val="9933FF"/>
                </a:solidFill>
                <a:latin typeface="Verdana" panose="020B0604030504040204" pitchFamily="34" charset="0"/>
                <a:cs typeface="Arial" panose="020B0604020202020204" pitchFamily="34" charset="0"/>
              </a:rPr>
              <a:t>also</a:t>
            </a:r>
            <a:r>
              <a:rPr lang="en-US" altLang="zh-TW" sz="1800">
                <a:latin typeface="Verdana" panose="020B0604030504040204" pitchFamily="34" charset="0"/>
                <a:cs typeface="Arial" panose="020B0604020202020204" pitchFamily="34" charset="0"/>
              </a:rPr>
              <a:t> </a:t>
            </a:r>
            <a:r>
              <a:rPr lang="en-US" altLang="zh-TW" sz="1800" b="1">
                <a:latin typeface="Verdana" panose="020B0604030504040204" pitchFamily="34" charset="0"/>
                <a:cs typeface="Arial" panose="020B0604020202020204" pitchFamily="34" charset="0"/>
              </a:rPr>
              <a:t>helpful</a:t>
            </a:r>
            <a:r>
              <a:rPr lang="en-US" altLang="zh-TW" sz="1800">
                <a:latin typeface="Verdana" panose="020B0604030504040204" pitchFamily="34" charset="0"/>
                <a:cs typeface="Arial" panose="020B0604020202020204" pitchFamily="34" charset="0"/>
              </a:rPr>
              <a:t>. When we tell him our troubles, he gives us useful advice. We’re lucky to have such a good teacher. </a:t>
            </a:r>
            <a:r>
              <a:rPr lang="en-US" altLang="zh-TW" sz="1800" i="1">
                <a:solidFill>
                  <a:srgbClr val="9933FF"/>
                </a:solidFill>
                <a:latin typeface="Verdana" panose="020B0604030504040204" pitchFamily="34" charset="0"/>
                <a:cs typeface="Arial" panose="020B0604020202020204" pitchFamily="34" charset="0"/>
              </a:rPr>
              <a:t>Lastly</a:t>
            </a:r>
            <a:r>
              <a:rPr lang="en-US" altLang="zh-TW" sz="1800">
                <a:latin typeface="Verdana" panose="020B0604030504040204" pitchFamily="34" charset="0"/>
                <a:cs typeface="Arial" panose="020B0604020202020204" pitchFamily="34" charset="0"/>
              </a:rPr>
              <a:t>, Mr Chan is a </a:t>
            </a:r>
            <a:r>
              <a:rPr lang="en-US" altLang="zh-TW" sz="1800" b="1">
                <a:latin typeface="Verdana" panose="020B0604030504040204" pitchFamily="34" charset="0"/>
                <a:cs typeface="Arial" panose="020B0604020202020204" pitchFamily="34" charset="0"/>
              </a:rPr>
              <a:t>healthy</a:t>
            </a:r>
            <a:r>
              <a:rPr lang="en-US" altLang="zh-TW" sz="1800">
                <a:latin typeface="Verdana" panose="020B0604030504040204" pitchFamily="34" charset="0"/>
                <a:cs typeface="Arial" panose="020B0604020202020204" pitchFamily="34" charset="0"/>
              </a:rPr>
              <a:t> person. He doesn</a:t>
            </a:r>
            <a:r>
              <a:rPr lang="en-US" altLang="zh-TW" sz="1800">
                <a:latin typeface="Verdana" panose="020B0604030504040204" pitchFamily="34" charset="0"/>
                <a:ea typeface="MS PGothic" panose="020B0600070205080204" pitchFamily="34" charset="-128"/>
              </a:rPr>
              <a:t>’</a:t>
            </a:r>
            <a:r>
              <a:rPr lang="en-US" altLang="zh-TW" sz="1800">
                <a:latin typeface="Verdana" panose="020B0604030504040204" pitchFamily="34" charset="0"/>
                <a:cs typeface="Arial" panose="020B0604020202020204" pitchFamily="34" charset="0"/>
              </a:rPr>
              <a:t>t get sick easily. He</a:t>
            </a:r>
            <a:r>
              <a:rPr lang="en-US" altLang="zh-TW" sz="1800">
                <a:latin typeface="Verdana" panose="020B0604030504040204" pitchFamily="34" charset="0"/>
                <a:ea typeface="MS PGothic" panose="020B0600070205080204" pitchFamily="34" charset="-128"/>
              </a:rPr>
              <a:t>’</a:t>
            </a:r>
            <a:r>
              <a:rPr lang="en-US" altLang="zh-TW" sz="1800">
                <a:latin typeface="Verdana" panose="020B0604030504040204" pitchFamily="34" charset="0"/>
                <a:cs typeface="Arial" panose="020B0604020202020204" pitchFamily="34" charset="0"/>
              </a:rPr>
              <a:t>s good at water sports. He</a:t>
            </a:r>
            <a:r>
              <a:rPr lang="en-US" altLang="zh-TW" sz="1800">
                <a:latin typeface="Verdana" panose="020B0604030504040204" pitchFamily="34" charset="0"/>
                <a:ea typeface="MS PGothic" panose="020B0600070205080204" pitchFamily="34" charset="-128"/>
              </a:rPr>
              <a:t>’</a:t>
            </a:r>
            <a:r>
              <a:rPr lang="en-US" altLang="zh-TW" sz="1800">
                <a:latin typeface="Verdana" panose="020B0604030504040204" pitchFamily="34" charset="0"/>
                <a:cs typeface="Arial" panose="020B0604020202020204" pitchFamily="34" charset="0"/>
              </a:rPr>
              <a:t>s been my PE teacher for many years.</a:t>
            </a:r>
          </a:p>
        </p:txBody>
      </p:sp>
      <p:sp>
        <p:nvSpPr>
          <p:cNvPr id="67587" name="Text Box 6" descr="點線菱形"/>
          <p:cNvSpPr txBox="1">
            <a:spLocks noChangeArrowheads="1"/>
          </p:cNvSpPr>
          <p:nvPr/>
        </p:nvSpPr>
        <p:spPr bwMode="auto">
          <a:xfrm>
            <a:off x="5287963" y="1781175"/>
            <a:ext cx="3673475" cy="4752975"/>
          </a:xfrm>
          <a:prstGeom prst="rect">
            <a:avLst/>
          </a:prstGeom>
          <a:pattFill prst="dotDmnd">
            <a:fgClr>
              <a:schemeClr val="accent1"/>
            </a:fgClr>
            <a:bgClr>
              <a:srgbClr val="FFFFFF"/>
            </a:bgClr>
          </a:pattFill>
          <a:ln w="15875" cap="rnd">
            <a:solidFill>
              <a:srgbClr val="000000"/>
            </a:solidFill>
            <a:prstDash val="sysDot"/>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2000" b="1">
                <a:latin typeface="Comic Sans MS" panose="030F0702030302020204" pitchFamily="66" charset="0"/>
                <a:cs typeface="Arial" panose="020B0604020202020204" pitchFamily="34" charset="0"/>
              </a:rPr>
              <a:t>What makes Mr Chan       a good teacher?</a:t>
            </a:r>
          </a:p>
          <a:p>
            <a:pPr eaLnBrk="1" hangingPunct="1"/>
            <a:endParaRPr lang="en-US" altLang="zh-TW" sz="2000" b="1">
              <a:latin typeface="Comic Sans MS" panose="030F0702030302020204" pitchFamily="66" charset="0"/>
              <a:cs typeface="Arial" panose="020B0604020202020204" pitchFamily="34" charset="0"/>
            </a:endParaRPr>
          </a:p>
          <a:p>
            <a:pPr eaLnBrk="1" hangingPunct="1"/>
            <a:r>
              <a:rPr lang="en-US" altLang="zh-TW" sz="2000" b="1">
                <a:latin typeface="Comic Sans MS" panose="030F0702030302020204" pitchFamily="66" charset="0"/>
                <a:cs typeface="Arial" panose="020B0604020202020204" pitchFamily="34" charset="0"/>
              </a:rPr>
              <a:t>1. Humorous</a:t>
            </a:r>
          </a:p>
          <a:p>
            <a:pPr eaLnBrk="1" hangingPunct="1">
              <a:buFontTx/>
              <a:buChar char="-"/>
            </a:pPr>
            <a:r>
              <a:rPr lang="en-US" altLang="zh-TW" sz="2000">
                <a:latin typeface="Comic Sans MS" panose="030F0702030302020204" pitchFamily="66" charset="0"/>
                <a:cs typeface="Arial" panose="020B0604020202020204" pitchFamily="34" charset="0"/>
              </a:rPr>
              <a:t> looks funny</a:t>
            </a:r>
          </a:p>
          <a:p>
            <a:pPr eaLnBrk="1" hangingPunct="1">
              <a:buFontTx/>
              <a:buChar char="-"/>
            </a:pPr>
            <a:r>
              <a:rPr lang="en-US" altLang="zh-TW" sz="2000">
                <a:latin typeface="Comic Sans MS" panose="030F0702030302020204" pitchFamily="66" charset="0"/>
                <a:cs typeface="Arial" panose="020B0604020202020204" pitchFamily="34" charset="0"/>
              </a:rPr>
              <a:t> has many interesting topics</a:t>
            </a:r>
          </a:p>
          <a:p>
            <a:pPr eaLnBrk="1" hangingPunct="1"/>
            <a:endParaRPr lang="en-US" altLang="zh-TW" sz="2000">
              <a:latin typeface="Comic Sans MS" panose="030F0702030302020204" pitchFamily="66" charset="0"/>
              <a:cs typeface="Arial" panose="020B0604020202020204" pitchFamily="34" charset="0"/>
            </a:endParaRPr>
          </a:p>
          <a:p>
            <a:pPr eaLnBrk="1" hangingPunct="1"/>
            <a:r>
              <a:rPr lang="en-US" altLang="zh-TW" sz="2000" b="1">
                <a:latin typeface="Comic Sans MS" panose="030F0702030302020204" pitchFamily="66" charset="0"/>
                <a:cs typeface="Arial" panose="020B0604020202020204" pitchFamily="34" charset="0"/>
              </a:rPr>
              <a:t>2. Helpful</a:t>
            </a:r>
            <a:endParaRPr lang="en-US" altLang="zh-TW" sz="2000">
              <a:latin typeface="Comic Sans MS" panose="030F0702030302020204" pitchFamily="66" charset="0"/>
              <a:cs typeface="Arial" panose="020B0604020202020204" pitchFamily="34" charset="0"/>
            </a:endParaRPr>
          </a:p>
          <a:p>
            <a:pPr eaLnBrk="1" hangingPunct="1">
              <a:buFontTx/>
              <a:buChar char="-"/>
            </a:pPr>
            <a:r>
              <a:rPr lang="en-US" altLang="zh-TW" sz="2000">
                <a:latin typeface="Comic Sans MS" panose="030F0702030302020204" pitchFamily="66" charset="0"/>
                <a:cs typeface="Arial" panose="020B0604020202020204" pitchFamily="34" charset="0"/>
                <a:sym typeface="Wingdings" panose="05000000000000000000" pitchFamily="2" charset="2"/>
              </a:rPr>
              <a:t> tell him our troubles</a:t>
            </a:r>
          </a:p>
          <a:p>
            <a:pPr eaLnBrk="1" hangingPunct="1">
              <a:buFontTx/>
              <a:buChar char="-"/>
            </a:pPr>
            <a:r>
              <a:rPr lang="en-US" altLang="zh-TW" sz="2000">
                <a:latin typeface="Comic Sans MS" panose="030F0702030302020204" pitchFamily="66" charset="0"/>
                <a:cs typeface="Arial" panose="020B0604020202020204" pitchFamily="34" charset="0"/>
                <a:sym typeface="Wingdings" panose="05000000000000000000" pitchFamily="2" charset="2"/>
              </a:rPr>
              <a:t> gives us useful advice</a:t>
            </a:r>
          </a:p>
          <a:p>
            <a:pPr eaLnBrk="1" hangingPunct="1"/>
            <a:endParaRPr lang="en-US" altLang="zh-TW" sz="2000" b="1">
              <a:latin typeface="Comic Sans MS" panose="030F0702030302020204" pitchFamily="66" charset="0"/>
              <a:cs typeface="Arial" panose="020B0604020202020204" pitchFamily="34" charset="0"/>
            </a:endParaRPr>
          </a:p>
          <a:p>
            <a:pPr eaLnBrk="1" hangingPunct="1"/>
            <a:r>
              <a:rPr lang="en-US" altLang="zh-TW" sz="2000" b="1">
                <a:latin typeface="Comic Sans MS" panose="030F0702030302020204" pitchFamily="66" charset="0"/>
                <a:cs typeface="Arial" panose="020B0604020202020204" pitchFamily="34" charset="0"/>
              </a:rPr>
              <a:t>3. Healthy</a:t>
            </a:r>
          </a:p>
          <a:p>
            <a:pPr eaLnBrk="1" hangingPunct="1">
              <a:buFontTx/>
              <a:buChar char="-"/>
            </a:pPr>
            <a:r>
              <a:rPr lang="en-US" altLang="zh-TW" sz="2000">
                <a:latin typeface="Comic Sans MS" panose="030F0702030302020204" pitchFamily="66" charset="0"/>
                <a:cs typeface="Arial" panose="020B0604020202020204" pitchFamily="34" charset="0"/>
              </a:rPr>
              <a:t> does not get sick easily</a:t>
            </a:r>
          </a:p>
          <a:p>
            <a:pPr eaLnBrk="1" hangingPunct="1">
              <a:buFontTx/>
              <a:buChar char="-"/>
            </a:pPr>
            <a:r>
              <a:rPr lang="en-US" altLang="zh-TW" sz="2000">
                <a:latin typeface="Comic Sans MS" panose="030F0702030302020204" pitchFamily="66" charset="0"/>
                <a:cs typeface="Arial" panose="020B0604020202020204" pitchFamily="34" charset="0"/>
              </a:rPr>
              <a:t> good at water sports</a:t>
            </a:r>
          </a:p>
        </p:txBody>
      </p:sp>
      <p:pic>
        <p:nvPicPr>
          <p:cNvPr id="67588" name="Picture 1" descr="UsingDictation_Part1_3_3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5013325"/>
            <a:ext cx="16637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Rectangle 9"/>
          <p:cNvSpPr>
            <a:spLocks noChangeArrowheads="1"/>
          </p:cNvSpPr>
          <p:nvPr/>
        </p:nvSpPr>
        <p:spPr bwMode="auto">
          <a:xfrm>
            <a:off x="250825" y="188913"/>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4"/>
          <p:cNvSpPr>
            <a:spLocks noChangeArrowheads="1"/>
          </p:cNvSpPr>
          <p:nvPr/>
        </p:nvSpPr>
        <p:spPr bwMode="auto">
          <a:xfrm>
            <a:off x="250825"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rPr>
              <a:t>3) Strategies to Improve Pupils’ Note-taking Skills</a:t>
            </a:r>
          </a:p>
        </p:txBody>
      </p:sp>
      <p:sp>
        <p:nvSpPr>
          <p:cNvPr id="59435" name="Rectangle 104"/>
          <p:cNvSpPr>
            <a:spLocks noGrp="1" noChangeArrowheads="1"/>
          </p:cNvSpPr>
          <p:nvPr>
            <p:ph type="title" idx="4294967295"/>
          </p:nvPr>
        </p:nvSpPr>
        <p:spPr>
          <a:xfrm>
            <a:off x="107950" y="692150"/>
            <a:ext cx="8893175" cy="649288"/>
          </a:xfrm>
        </p:spPr>
        <p:txBody>
          <a:bodyPr/>
          <a:lstStyle/>
          <a:p>
            <a:pPr algn="l" eaLnBrk="1" hangingPunct="1">
              <a:defRPr/>
            </a:pPr>
            <a:r>
              <a:rPr lang="en-US" altLang="zh-TW" sz="3600" smtClean="0">
                <a:solidFill>
                  <a:srgbClr val="9900FF"/>
                </a:solidFill>
                <a:ea typeface="+mj-ea"/>
                <a:cs typeface="+mj-cs"/>
              </a:rPr>
              <a:t>Using headings to organise ideas</a:t>
            </a:r>
          </a:p>
        </p:txBody>
      </p:sp>
      <p:pic>
        <p:nvPicPr>
          <p:cNvPr id="69635" name="Picture 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811463"/>
            <a:ext cx="4572000"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1" descr="UsingDictation_Part1_3_3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1341438"/>
            <a:ext cx="16637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AutoShape 11"/>
          <p:cNvSpPr>
            <a:spLocks noChangeArrowheads="1"/>
          </p:cNvSpPr>
          <p:nvPr/>
        </p:nvSpPr>
        <p:spPr bwMode="auto">
          <a:xfrm>
            <a:off x="4427538" y="1846263"/>
            <a:ext cx="4643437" cy="4895850"/>
          </a:xfrm>
          <a:prstGeom prst="wedgeRoundRectCallout">
            <a:avLst>
              <a:gd name="adj1" fmla="val -62856"/>
              <a:gd name="adj2" fmla="val -35731"/>
              <a:gd name="adj3" fmla="val 16667"/>
            </a:avLst>
          </a:prstGeom>
          <a:gradFill rotWithShape="1">
            <a:gsLst>
              <a:gs pos="0">
                <a:schemeClr val="bg1">
                  <a:alpha val="54999"/>
                </a:schemeClr>
              </a:gs>
              <a:gs pos="100000">
                <a:srgbClr val="CCFF66"/>
              </a:gs>
            </a:gsLst>
            <a:path path="rect">
              <a:fillToRect l="50000" t="50000" r="50000" b="50000"/>
            </a:path>
          </a:gradFill>
          <a:ln w="9525">
            <a:solidFill>
              <a:srgbClr val="CCFF66"/>
            </a:solidFill>
            <a:miter lim="800000"/>
            <a:headEnd/>
            <a:tailEnd/>
          </a:ln>
        </p:spPr>
        <p:txBody>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dist" eaLnBrk="1" hangingPunct="1"/>
            <a:r>
              <a:rPr lang="en-US" altLang="zh-TW" sz="2200">
                <a:latin typeface="Comic Sans MS" panose="030F0702030302020204" pitchFamily="66" charset="0"/>
              </a:rPr>
              <a:t>Hi! My name is Judy. I’m a primary two pupil and I’m studying at Green Tree School. Let me tell you more about myself. I was born on 20 February 2004. I love swimming and playing badminton. My favourite subject is English. My telephone number is 7345 1237. My address is Room A, eleventh floor, Lucky Street, North Point, Hong Kong.</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2"/>
          <p:cNvSpPr>
            <a:spLocks noChangeShapeType="1"/>
          </p:cNvSpPr>
          <p:nvPr/>
        </p:nvSpPr>
        <p:spPr bwMode="auto">
          <a:xfrm>
            <a:off x="7235825" y="5372100"/>
            <a:ext cx="576263"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2" name="Line 3"/>
          <p:cNvSpPr>
            <a:spLocks noChangeShapeType="1"/>
          </p:cNvSpPr>
          <p:nvPr/>
        </p:nvSpPr>
        <p:spPr bwMode="auto">
          <a:xfrm>
            <a:off x="6372225" y="55895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3" name="Line 4"/>
          <p:cNvSpPr>
            <a:spLocks noChangeShapeType="1"/>
          </p:cNvSpPr>
          <p:nvPr/>
        </p:nvSpPr>
        <p:spPr bwMode="auto">
          <a:xfrm flipH="1">
            <a:off x="5219700" y="5300663"/>
            <a:ext cx="431800" cy="1444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4" name="Line 5"/>
          <p:cNvSpPr>
            <a:spLocks noChangeShapeType="1"/>
          </p:cNvSpPr>
          <p:nvPr/>
        </p:nvSpPr>
        <p:spPr bwMode="auto">
          <a:xfrm>
            <a:off x="6443663" y="4652963"/>
            <a:ext cx="0" cy="360362"/>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5" name="Line 6"/>
          <p:cNvSpPr>
            <a:spLocks noChangeShapeType="1"/>
          </p:cNvSpPr>
          <p:nvPr/>
        </p:nvSpPr>
        <p:spPr bwMode="auto">
          <a:xfrm flipH="1">
            <a:off x="7451725" y="3500438"/>
            <a:ext cx="576263" cy="43180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6" name="Line 7"/>
          <p:cNvSpPr>
            <a:spLocks noChangeShapeType="1"/>
          </p:cNvSpPr>
          <p:nvPr/>
        </p:nvSpPr>
        <p:spPr bwMode="auto">
          <a:xfrm>
            <a:off x="5076825" y="3429000"/>
            <a:ext cx="431800" cy="503238"/>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71687" name="Rectangle 2"/>
          <p:cNvSpPr>
            <a:spLocks noGrp="1" noChangeArrowheads="1"/>
          </p:cNvSpPr>
          <p:nvPr>
            <p:ph type="title" idx="4294967295"/>
          </p:nvPr>
        </p:nvSpPr>
        <p:spPr>
          <a:xfrm>
            <a:off x="250825" y="765175"/>
            <a:ext cx="8893175" cy="1143000"/>
          </a:xfrm>
        </p:spPr>
        <p:txBody>
          <a:bodyPr/>
          <a:lstStyle/>
          <a:p>
            <a:pPr algn="l" eaLnBrk="1" hangingPunct="1"/>
            <a:r>
              <a:rPr lang="en-US" altLang="zh-TW" sz="3600" smtClean="0">
                <a:solidFill>
                  <a:srgbClr val="9900FF"/>
                </a:solidFill>
                <a:ea typeface="PMingLiU" panose="02020500000000000000" pitchFamily="18" charset="-120"/>
              </a:rPr>
              <a:t>Using tables and other graphic organisers to organise ideas</a:t>
            </a:r>
          </a:p>
        </p:txBody>
      </p:sp>
      <p:sp>
        <p:nvSpPr>
          <p:cNvPr id="71688" name="Rectangle 3"/>
          <p:cNvSpPr>
            <a:spLocks noChangeArrowheads="1"/>
          </p:cNvSpPr>
          <p:nvPr/>
        </p:nvSpPr>
        <p:spPr bwMode="auto">
          <a:xfrm>
            <a:off x="250825"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
        <p:nvSpPr>
          <p:cNvPr id="71689" name="Text Box 38"/>
          <p:cNvSpPr txBox="1">
            <a:spLocks noChangeArrowheads="1"/>
          </p:cNvSpPr>
          <p:nvPr/>
        </p:nvSpPr>
        <p:spPr bwMode="auto">
          <a:xfrm>
            <a:off x="250825" y="2060575"/>
            <a:ext cx="410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b="1">
                <a:ea typeface="MS PGothic" panose="020B0600070205080204" pitchFamily="34" charset="-128"/>
              </a:rPr>
              <a:t>A shopping list for Christmas party:</a:t>
            </a:r>
          </a:p>
        </p:txBody>
      </p:sp>
      <p:sp>
        <p:nvSpPr>
          <p:cNvPr id="71690" name="Text Box 71"/>
          <p:cNvSpPr txBox="1">
            <a:spLocks noChangeArrowheads="1"/>
          </p:cNvSpPr>
          <p:nvPr/>
        </p:nvSpPr>
        <p:spPr bwMode="auto">
          <a:xfrm>
            <a:off x="4859338" y="1916113"/>
            <a:ext cx="36369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b="1">
                <a:ea typeface="MS PGothic" panose="020B0600070205080204" pitchFamily="34" charset="-128"/>
              </a:rPr>
              <a:t>A spider web to show the topic, main ideas and examples:</a:t>
            </a:r>
          </a:p>
        </p:txBody>
      </p:sp>
      <p:sp>
        <p:nvSpPr>
          <p:cNvPr id="71691" name="Oval 72"/>
          <p:cNvSpPr>
            <a:spLocks noChangeArrowheads="1"/>
          </p:cNvSpPr>
          <p:nvPr/>
        </p:nvSpPr>
        <p:spPr bwMode="auto">
          <a:xfrm>
            <a:off x="4859338" y="3860800"/>
            <a:ext cx="3238500" cy="863600"/>
          </a:xfrm>
          <a:prstGeom prst="ellipse">
            <a:avLst/>
          </a:prstGeom>
          <a:solidFill>
            <a:schemeClr val="accent1"/>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800" b="1">
                <a:ea typeface="MS PGothic" panose="020B0600070205080204" pitchFamily="34" charset="-128"/>
              </a:rPr>
              <a:t>Different uses </a:t>
            </a:r>
          </a:p>
          <a:p>
            <a:pPr algn="ctr" eaLnBrk="1" hangingPunct="1"/>
            <a:r>
              <a:rPr lang="en-US" altLang="zh-TW" sz="1800" b="1">
                <a:ea typeface="MS PGothic" panose="020B0600070205080204" pitchFamily="34" charset="-128"/>
              </a:rPr>
              <a:t>of smart cards</a:t>
            </a:r>
          </a:p>
        </p:txBody>
      </p:sp>
      <p:sp>
        <p:nvSpPr>
          <p:cNvPr id="71692" name="Oval 74"/>
          <p:cNvSpPr>
            <a:spLocks noChangeArrowheads="1"/>
          </p:cNvSpPr>
          <p:nvPr/>
        </p:nvSpPr>
        <p:spPr bwMode="auto">
          <a:xfrm>
            <a:off x="4211638" y="2708275"/>
            <a:ext cx="1798637" cy="720725"/>
          </a:xfrm>
          <a:prstGeom prst="ellipse">
            <a:avLst/>
          </a:prstGeom>
          <a:solidFill>
            <a:srgbClr val="CCFF66"/>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400">
                <a:ea typeface="MS PGothic" panose="020B0600070205080204" pitchFamily="34" charset="-128"/>
              </a:rPr>
              <a:t>To borrow books</a:t>
            </a:r>
          </a:p>
          <a:p>
            <a:pPr algn="ctr" eaLnBrk="1" hangingPunct="1"/>
            <a:r>
              <a:rPr lang="en-US" altLang="zh-TW" sz="1400">
                <a:ea typeface="MS PGothic" panose="020B0600070205080204" pitchFamily="34" charset="-128"/>
              </a:rPr>
              <a:t>in libraries</a:t>
            </a:r>
          </a:p>
        </p:txBody>
      </p:sp>
      <p:sp>
        <p:nvSpPr>
          <p:cNvPr id="71693" name="Oval 75"/>
          <p:cNvSpPr>
            <a:spLocks noChangeArrowheads="1"/>
          </p:cNvSpPr>
          <p:nvPr/>
        </p:nvSpPr>
        <p:spPr bwMode="auto">
          <a:xfrm>
            <a:off x="7092950" y="2852738"/>
            <a:ext cx="1763713" cy="647700"/>
          </a:xfrm>
          <a:prstGeom prst="ellipse">
            <a:avLst/>
          </a:prstGeom>
          <a:solidFill>
            <a:srgbClr val="CCFF66"/>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400">
                <a:ea typeface="MS PGothic" panose="020B0600070205080204" pitchFamily="34" charset="-128"/>
              </a:rPr>
              <a:t>To enter schools</a:t>
            </a:r>
          </a:p>
        </p:txBody>
      </p:sp>
      <p:sp>
        <p:nvSpPr>
          <p:cNvPr id="71694" name="Oval 76"/>
          <p:cNvSpPr>
            <a:spLocks noChangeArrowheads="1"/>
          </p:cNvSpPr>
          <p:nvPr/>
        </p:nvSpPr>
        <p:spPr bwMode="auto">
          <a:xfrm>
            <a:off x="5940425" y="6021388"/>
            <a:ext cx="936625" cy="549275"/>
          </a:xfrm>
          <a:prstGeom prst="ellipse">
            <a:avLst/>
          </a:prstGeom>
          <a:solidFill>
            <a:srgbClr val="FF99CC"/>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800">
                <a:ea typeface="MS PGothic" panose="020B0600070205080204" pitchFamily="34" charset="-128"/>
              </a:rPr>
              <a:t>e.g.</a:t>
            </a:r>
          </a:p>
        </p:txBody>
      </p:sp>
      <p:sp>
        <p:nvSpPr>
          <p:cNvPr id="71695" name="Oval 78"/>
          <p:cNvSpPr>
            <a:spLocks noChangeArrowheads="1"/>
          </p:cNvSpPr>
          <p:nvPr/>
        </p:nvSpPr>
        <p:spPr bwMode="auto">
          <a:xfrm rot="-132155">
            <a:off x="4356100" y="5229225"/>
            <a:ext cx="863600" cy="576263"/>
          </a:xfrm>
          <a:prstGeom prst="ellipse">
            <a:avLst/>
          </a:prstGeom>
          <a:solidFill>
            <a:srgbClr val="FF99CC"/>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800">
                <a:ea typeface="MS PGothic" panose="020B0600070205080204" pitchFamily="34" charset="-128"/>
              </a:rPr>
              <a:t>e.g.</a:t>
            </a:r>
          </a:p>
        </p:txBody>
      </p:sp>
      <p:sp>
        <p:nvSpPr>
          <p:cNvPr id="71696" name="Oval 81"/>
          <p:cNvSpPr>
            <a:spLocks noChangeArrowheads="1"/>
          </p:cNvSpPr>
          <p:nvPr/>
        </p:nvSpPr>
        <p:spPr bwMode="auto">
          <a:xfrm>
            <a:off x="7667625" y="5445125"/>
            <a:ext cx="971550" cy="576263"/>
          </a:xfrm>
          <a:prstGeom prst="ellipse">
            <a:avLst/>
          </a:prstGeom>
          <a:solidFill>
            <a:srgbClr val="FF99CC"/>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800">
                <a:ea typeface="MS PGothic" panose="020B0600070205080204" pitchFamily="34" charset="-128"/>
              </a:rPr>
              <a:t>e.g.</a:t>
            </a:r>
          </a:p>
        </p:txBody>
      </p:sp>
      <p:sp>
        <p:nvSpPr>
          <p:cNvPr id="71697" name="Oval 73"/>
          <p:cNvSpPr>
            <a:spLocks noChangeArrowheads="1"/>
          </p:cNvSpPr>
          <p:nvPr/>
        </p:nvSpPr>
        <p:spPr bwMode="auto">
          <a:xfrm>
            <a:off x="5651500" y="5013325"/>
            <a:ext cx="1582738" cy="576263"/>
          </a:xfrm>
          <a:prstGeom prst="ellipse">
            <a:avLst/>
          </a:prstGeom>
          <a:solidFill>
            <a:srgbClr val="CCFF66"/>
          </a:solidFill>
          <a:ln w="9525">
            <a:solidFill>
              <a:schemeClr val="tx1"/>
            </a:solidFill>
            <a:round/>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400">
                <a:ea typeface="MS PGothic" panose="020B0600070205080204" pitchFamily="34" charset="-128"/>
              </a:rPr>
              <a:t>To make payments</a:t>
            </a:r>
          </a:p>
        </p:txBody>
      </p:sp>
      <p:graphicFrame>
        <p:nvGraphicFramePr>
          <p:cNvPr id="61459" name="Group 19"/>
          <p:cNvGraphicFramePr>
            <a:graphicFrameLocks noGrp="1"/>
          </p:cNvGraphicFramePr>
          <p:nvPr/>
        </p:nvGraphicFramePr>
        <p:xfrm>
          <a:off x="323850" y="2565400"/>
          <a:ext cx="3600450" cy="3589338"/>
        </p:xfrm>
        <a:graphic>
          <a:graphicData uri="http://schemas.openxmlformats.org/drawingml/2006/table">
            <a:tbl>
              <a:tblPr/>
              <a:tblGrid>
                <a:gridCol w="1152525">
                  <a:extLst>
                    <a:ext uri="{9D8B030D-6E8A-4147-A177-3AD203B41FA5}">
                      <a16:colId xmlns:a16="http://schemas.microsoft.com/office/drawing/2014/main" val="20000"/>
                    </a:ext>
                  </a:extLst>
                </a:gridCol>
                <a:gridCol w="2447925">
                  <a:extLst>
                    <a:ext uri="{9D8B030D-6E8A-4147-A177-3AD203B41FA5}">
                      <a16:colId xmlns:a16="http://schemas.microsoft.com/office/drawing/2014/main" val="20001"/>
                    </a:ext>
                  </a:extLst>
                </a:gridCol>
              </a:tblGrid>
              <a:tr h="4746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zh-TW" sz="2400" b="0" i="0" u="none" strike="noStrike" cap="none" normalizeH="0" baseline="0">
                        <a:ln>
                          <a:noFill/>
                        </a:ln>
                        <a:solidFill>
                          <a:schemeClr val="tx1"/>
                        </a:solidFill>
                        <a:effectLst/>
                        <a:latin typeface="Arial" charset="0"/>
                        <a:ea typeface="新細明體" charset="0"/>
                        <a:cs typeface="新細明體"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Arial" charset="0"/>
                          <a:ea typeface="新細明體" charset="0"/>
                          <a:cs typeface="新細明體" charset="0"/>
                        </a:rPr>
                        <a:t>Things to buy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Arial" charset="0"/>
                          <a:ea typeface="新細明體" charset="0"/>
                          <a:cs typeface="新細明體" charset="0"/>
                        </a:rPr>
                        <a:t>Food</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a:ln>
                          <a:noFill/>
                        </a:ln>
                        <a:solidFill>
                          <a:schemeClr val="tx1"/>
                        </a:solidFill>
                        <a:effectLst/>
                        <a:latin typeface="Arial" charset="0"/>
                        <a:ea typeface="新細明體" charset="0"/>
                        <a:cs typeface="新細明體"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fish balls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chicken wings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sausages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Arial" charset="0"/>
                          <a:ea typeface="新細明體" charset="0"/>
                          <a:cs typeface="新細明體" charset="0"/>
                        </a:rPr>
                        <a:t>Drink</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1" lang="en-US" altLang="zh-TW" sz="1800" b="0" i="0" u="none" strike="noStrike" cap="none" normalizeH="0" baseline="0">
                        <a:ln>
                          <a:noFill/>
                        </a:ln>
                        <a:solidFill>
                          <a:schemeClr val="tx1"/>
                        </a:solidFill>
                        <a:effectLst/>
                        <a:latin typeface="Arial" charset="0"/>
                        <a:ea typeface="新細明體" charset="0"/>
                        <a:cs typeface="新細明體"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cola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fruit juice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TW" sz="2400" b="0" i="0" u="none" strike="noStrike" cap="none" normalizeH="0" baseline="0">
                          <a:ln>
                            <a:noFill/>
                          </a:ln>
                          <a:solidFill>
                            <a:schemeClr val="tx1"/>
                          </a:solidFill>
                          <a:effectLst/>
                          <a:latin typeface="Arial" charset="0"/>
                          <a:ea typeface="新細明體" charset="0"/>
                          <a:cs typeface="新細明體" charset="0"/>
                        </a:rPr>
                        <a:t>Others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800" b="0" i="0" u="none" strike="noStrike" cap="none" normalizeH="0" baseline="0">
                        <a:ln>
                          <a:noFill/>
                        </a:ln>
                        <a:solidFill>
                          <a:schemeClr val="tx1"/>
                        </a:solidFill>
                        <a:effectLst/>
                        <a:latin typeface="Arial" charset="0"/>
                        <a:ea typeface="新細明體" charset="0"/>
                        <a:cs typeface="新細明體"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paper cups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paper plates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1" lang="en-US" altLang="zh-TW" sz="1800" b="0" i="0" u="none" strike="noStrike" cap="none" normalizeH="0" baseline="0">
                          <a:ln>
                            <a:noFill/>
                          </a:ln>
                          <a:solidFill>
                            <a:schemeClr val="tx1"/>
                          </a:solidFill>
                          <a:effectLst/>
                          <a:latin typeface="Arial" charset="0"/>
                          <a:ea typeface="新細明體" charset="0"/>
                          <a:cs typeface="新細明體" charset="0"/>
                        </a:rPr>
                        <a:t> forks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UsingDictation_Part1_Targ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4292600"/>
            <a:ext cx="20891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idx="4294967295"/>
          </p:nvPr>
        </p:nvSpPr>
        <p:spPr>
          <a:xfrm>
            <a:off x="395288" y="620713"/>
            <a:ext cx="8229600" cy="1143000"/>
          </a:xfrm>
        </p:spPr>
        <p:txBody>
          <a:bodyPr/>
          <a:lstStyle/>
          <a:p>
            <a:pPr algn="l" eaLnBrk="1" hangingPunct="1">
              <a:defRPr/>
            </a:pPr>
            <a:r>
              <a:rPr lang="en-US" altLang="zh-TW" smtClean="0">
                <a:ea typeface="+mj-ea"/>
                <a:cs typeface="+mj-cs"/>
              </a:rPr>
              <a:t>Development of phonics skills</a:t>
            </a:r>
          </a:p>
        </p:txBody>
      </p:sp>
      <p:sp>
        <p:nvSpPr>
          <p:cNvPr id="18435" name="Rectangle 3"/>
          <p:cNvSpPr>
            <a:spLocks noGrp="1" noChangeArrowheads="1"/>
          </p:cNvSpPr>
          <p:nvPr>
            <p:ph type="body" idx="4294967295"/>
          </p:nvPr>
        </p:nvSpPr>
        <p:spPr>
          <a:xfrm>
            <a:off x="468313" y="1628775"/>
            <a:ext cx="4175125" cy="3744913"/>
          </a:xfrm>
          <a:solidFill>
            <a:srgbClr val="F7FEA0"/>
          </a:solidFill>
          <a:ln>
            <a:solidFill>
              <a:srgbClr val="808000"/>
            </a:solidFill>
            <a:miter lim="800000"/>
            <a:headEnd/>
            <a:tailEnd/>
          </a:ln>
        </p:spPr>
        <p:txBody>
          <a:bodyPr/>
          <a:lstStyle/>
          <a:p>
            <a:pPr eaLnBrk="1" hangingPunct="1"/>
            <a:r>
              <a:rPr lang="en-US" altLang="zh-TW" smtClean="0">
                <a:ea typeface="PMingLiU" panose="02020500000000000000" pitchFamily="18" charset="-120"/>
              </a:rPr>
              <a:t>Dictation helps pupils develop phonics skills that facilitate pronunciation and spelling.</a:t>
            </a:r>
          </a:p>
          <a:p>
            <a:pPr eaLnBrk="1" hangingPunct="1">
              <a:buFontTx/>
              <a:buNone/>
            </a:pPr>
            <a:endParaRPr lang="en-US" altLang="zh-TW" smtClean="0">
              <a:ea typeface="PMingLiU" panose="02020500000000000000" pitchFamily="18" charset="-120"/>
            </a:endParaRPr>
          </a:p>
        </p:txBody>
      </p:sp>
      <p:sp>
        <p:nvSpPr>
          <p:cNvPr id="18436" name="Text Box 8"/>
          <p:cNvSpPr txBox="1">
            <a:spLocks noChangeArrowheads="1"/>
          </p:cNvSpPr>
          <p:nvPr/>
        </p:nvSpPr>
        <p:spPr bwMode="auto">
          <a:xfrm>
            <a:off x="2322513" y="4848225"/>
            <a:ext cx="21605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r" eaLnBrk="1" hangingPunct="1">
              <a:spcBef>
                <a:spcPct val="50000"/>
              </a:spcBef>
            </a:pPr>
            <a:r>
              <a:rPr lang="en-US" altLang="zh-TW" sz="1800" b="1">
                <a:ea typeface="MS PGothic" panose="020B0600070205080204" pitchFamily="34" charset="-128"/>
              </a:rPr>
              <a:t>CG* p.175</a:t>
            </a:r>
          </a:p>
        </p:txBody>
      </p:sp>
      <p:grpSp>
        <p:nvGrpSpPr>
          <p:cNvPr id="18437" name="群組 16"/>
          <p:cNvGrpSpPr>
            <a:grpSpLocks/>
          </p:cNvGrpSpPr>
          <p:nvPr/>
        </p:nvGrpSpPr>
        <p:grpSpPr bwMode="auto">
          <a:xfrm>
            <a:off x="5111750" y="1628775"/>
            <a:ext cx="3816350" cy="4997450"/>
            <a:chOff x="4859338" y="1628775"/>
            <a:chExt cx="3816350" cy="4997449"/>
          </a:xfrm>
        </p:grpSpPr>
        <p:sp>
          <p:nvSpPr>
            <p:cNvPr id="18440" name="Rectangle 6"/>
            <p:cNvSpPr>
              <a:spLocks noChangeArrowheads="1"/>
            </p:cNvSpPr>
            <p:nvPr/>
          </p:nvSpPr>
          <p:spPr bwMode="auto">
            <a:xfrm>
              <a:off x="5724525" y="6045415"/>
              <a:ext cx="2016125" cy="580809"/>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Spelling skills</a:t>
              </a:r>
            </a:p>
          </p:txBody>
        </p:sp>
        <p:grpSp>
          <p:nvGrpSpPr>
            <p:cNvPr id="18441" name="Group 19"/>
            <p:cNvGrpSpPr>
              <a:grpSpLocks/>
            </p:cNvGrpSpPr>
            <p:nvPr/>
          </p:nvGrpSpPr>
          <p:grpSpPr bwMode="auto">
            <a:xfrm>
              <a:off x="4859338" y="1628775"/>
              <a:ext cx="3816350" cy="2808288"/>
              <a:chOff x="3061" y="1026"/>
              <a:chExt cx="2404" cy="1769"/>
            </a:xfrm>
          </p:grpSpPr>
          <p:sp>
            <p:nvSpPr>
              <p:cNvPr id="18442" name="Rectangle 11"/>
              <p:cNvSpPr>
                <a:spLocks noChangeArrowheads="1"/>
              </p:cNvSpPr>
              <p:nvPr/>
            </p:nvSpPr>
            <p:spPr bwMode="auto">
              <a:xfrm>
                <a:off x="3651" y="2024"/>
                <a:ext cx="1361" cy="454"/>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Phonics skills</a:t>
                </a:r>
              </a:p>
            </p:txBody>
          </p:sp>
          <p:sp>
            <p:nvSpPr>
              <p:cNvPr id="18443" name="Line 12"/>
              <p:cNvSpPr>
                <a:spLocks noChangeShapeType="1"/>
              </p:cNvSpPr>
              <p:nvPr/>
            </p:nvSpPr>
            <p:spPr bwMode="auto">
              <a:xfrm flipH="1">
                <a:off x="4285" y="2478"/>
                <a:ext cx="1" cy="317"/>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8444" name="Line 13"/>
              <p:cNvSpPr>
                <a:spLocks noChangeShapeType="1"/>
              </p:cNvSpPr>
              <p:nvPr/>
            </p:nvSpPr>
            <p:spPr bwMode="auto">
              <a:xfrm>
                <a:off x="4286" y="1616"/>
                <a:ext cx="0" cy="409"/>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8445" name="Rectangle 14"/>
              <p:cNvSpPr>
                <a:spLocks noChangeArrowheads="1"/>
              </p:cNvSpPr>
              <p:nvPr/>
            </p:nvSpPr>
            <p:spPr bwMode="auto">
              <a:xfrm>
                <a:off x="3061" y="1026"/>
                <a:ext cx="2404" cy="590"/>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Awareness of</a:t>
                </a:r>
              </a:p>
              <a:p>
                <a:pPr algn="ctr" eaLnBrk="1" hangingPunct="1"/>
                <a:r>
                  <a:rPr lang="en-US" altLang="zh-TW">
                    <a:ea typeface="MS PGothic" panose="020B0600070205080204" pitchFamily="34" charset="-128"/>
                  </a:rPr>
                  <a:t>letter-sound relationships</a:t>
                </a:r>
              </a:p>
            </p:txBody>
          </p:sp>
        </p:grpSp>
      </p:grpSp>
      <p:sp>
        <p:nvSpPr>
          <p:cNvPr id="18438" name="Rectangle 16"/>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1) Purposes of Doing Dictation</a:t>
            </a:r>
          </a:p>
        </p:txBody>
      </p:sp>
      <p:sp>
        <p:nvSpPr>
          <p:cNvPr id="18439" name="Text Box 21"/>
          <p:cNvSpPr txBox="1">
            <a:spLocks noChangeArrowheads="1"/>
          </p:cNvSpPr>
          <p:nvPr/>
        </p:nvSpPr>
        <p:spPr bwMode="auto">
          <a:xfrm>
            <a:off x="58738" y="5408613"/>
            <a:ext cx="624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600" b="1">
                <a:ea typeface="MS PGothic" panose="020B0600070205080204" pitchFamily="34" charset="-128"/>
              </a:rPr>
              <a:t>*CG stands for</a:t>
            </a:r>
            <a:r>
              <a:rPr lang="en-US" altLang="zh-TW" sz="1600" b="1" i="1">
                <a:ea typeface="MS PGothic" panose="020B0600070205080204" pitchFamily="34" charset="-128"/>
              </a:rPr>
              <a:t>                                                                     English Language Curriculum Guide (Primary 1-6) </a:t>
            </a:r>
            <a:r>
              <a:rPr lang="en-US" altLang="zh-TW" sz="1600" b="1">
                <a:ea typeface="MS PGothic" panose="020B0600070205080204" pitchFamily="34" charset="-128"/>
              </a:rPr>
              <a:t>(CDC, 2004)</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250825" y="981075"/>
            <a:ext cx="8893175" cy="1252538"/>
          </a:xfrm>
        </p:spPr>
        <p:txBody>
          <a:bodyPr/>
          <a:lstStyle/>
          <a:p>
            <a:pPr algn="l" eaLnBrk="1" hangingPunct="1">
              <a:defRPr/>
            </a:pPr>
            <a:r>
              <a:rPr lang="en-US" altLang="zh-TW" sz="3600" smtClean="0">
                <a:solidFill>
                  <a:srgbClr val="9900FF"/>
                </a:solidFill>
                <a:ea typeface="+mj-ea"/>
                <a:cs typeface="+mj-cs"/>
              </a:rPr>
              <a:t>Using short forms, abbreviations, numbers and symbols to take notes</a:t>
            </a:r>
          </a:p>
        </p:txBody>
      </p:sp>
      <p:sp>
        <p:nvSpPr>
          <p:cNvPr id="73730" name="Rectangle 3"/>
          <p:cNvSpPr>
            <a:spLocks noGrp="1" noChangeArrowheads="1"/>
          </p:cNvSpPr>
          <p:nvPr>
            <p:ph type="body" idx="4294967295"/>
          </p:nvPr>
        </p:nvSpPr>
        <p:spPr>
          <a:xfrm>
            <a:off x="250825" y="2420938"/>
            <a:ext cx="8497888" cy="3960812"/>
          </a:xfrm>
        </p:spPr>
        <p:txBody>
          <a:bodyPr/>
          <a:lstStyle/>
          <a:p>
            <a:pPr eaLnBrk="1" hangingPunct="1">
              <a:lnSpc>
                <a:spcPct val="90000"/>
              </a:lnSpc>
            </a:pPr>
            <a:r>
              <a:rPr lang="en-US" altLang="zh-TW" smtClean="0">
                <a:ea typeface="PMingLiU" panose="02020500000000000000" pitchFamily="18" charset="-120"/>
              </a:rPr>
              <a:t>Using short forms / abbreviations for units of measurements, places and subjects</a:t>
            </a:r>
          </a:p>
          <a:p>
            <a:pPr eaLnBrk="1" hangingPunct="1">
              <a:lnSpc>
                <a:spcPct val="90000"/>
              </a:lnSpc>
            </a:pPr>
            <a:r>
              <a:rPr lang="en-US" altLang="zh-TW" smtClean="0">
                <a:ea typeface="PMingLiU" panose="02020500000000000000" pitchFamily="18" charset="-120"/>
              </a:rPr>
              <a:t>Writing numbers (e.g. telephone number, date, time)</a:t>
            </a:r>
          </a:p>
          <a:p>
            <a:pPr eaLnBrk="1" hangingPunct="1">
              <a:lnSpc>
                <a:spcPct val="90000"/>
              </a:lnSpc>
            </a:pPr>
            <a:r>
              <a:rPr lang="en-US" altLang="zh-TW" smtClean="0">
                <a:ea typeface="PMingLiU" panose="02020500000000000000" pitchFamily="18" charset="-120"/>
              </a:rPr>
              <a:t>Using symbols (e.g.  for increase,   for decrease) </a:t>
            </a:r>
            <a:endParaRPr lang="en-US" altLang="zh-TW" smtClean="0">
              <a:ea typeface="PMingLiU" panose="02020500000000000000" pitchFamily="18" charset="-120"/>
              <a:sym typeface="Wingdings" panose="05000000000000000000" pitchFamily="2" charset="2"/>
            </a:endParaRPr>
          </a:p>
          <a:p>
            <a:pPr eaLnBrk="1" hangingPunct="1">
              <a:lnSpc>
                <a:spcPct val="90000"/>
              </a:lnSpc>
            </a:pPr>
            <a:r>
              <a:rPr lang="en-US" altLang="zh-TW" smtClean="0">
                <a:ea typeface="PMingLiU" panose="02020500000000000000" pitchFamily="18" charset="-120"/>
                <a:sym typeface="Wingdings" panose="05000000000000000000" pitchFamily="2" charset="2"/>
              </a:rPr>
              <a:t>Creating own abbreviations and symbols (e.g. 6 sandwiches 6     ) </a:t>
            </a:r>
            <a:endParaRPr lang="en-US" altLang="zh-TW" smtClean="0">
              <a:solidFill>
                <a:srgbClr val="9900FF"/>
              </a:solidFill>
              <a:ea typeface="PMingLiU" panose="02020500000000000000" pitchFamily="18" charset="-120"/>
              <a:sym typeface="Wingdings" panose="05000000000000000000" pitchFamily="2" charset="2"/>
            </a:endParaRPr>
          </a:p>
        </p:txBody>
      </p:sp>
      <p:sp>
        <p:nvSpPr>
          <p:cNvPr id="73731" name="AutoShape 4"/>
          <p:cNvSpPr>
            <a:spLocks noChangeArrowheads="1"/>
          </p:cNvSpPr>
          <p:nvPr/>
        </p:nvSpPr>
        <p:spPr bwMode="auto">
          <a:xfrm>
            <a:off x="4859338" y="5805488"/>
            <a:ext cx="433387" cy="431800"/>
          </a:xfrm>
          <a:prstGeom prst="rtTriangle">
            <a:avLst/>
          </a:prstGeom>
          <a:solidFill>
            <a:srgbClr val="FFCC99"/>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endParaRPr lang="en-US" altLang="zh-TW" sz="1800">
              <a:ea typeface="MS PGothic" panose="020B0600070205080204" pitchFamily="34" charset="-128"/>
            </a:endParaRPr>
          </a:p>
        </p:txBody>
      </p:sp>
      <p:sp>
        <p:nvSpPr>
          <p:cNvPr id="73732" name="Line 7"/>
          <p:cNvSpPr>
            <a:spLocks noChangeShapeType="1"/>
          </p:cNvSpPr>
          <p:nvPr/>
        </p:nvSpPr>
        <p:spPr bwMode="auto">
          <a:xfrm flipV="1">
            <a:off x="4356100" y="4365625"/>
            <a:ext cx="0"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3733" name="Line 8"/>
          <p:cNvSpPr>
            <a:spLocks noChangeShapeType="1"/>
          </p:cNvSpPr>
          <p:nvPr/>
        </p:nvSpPr>
        <p:spPr bwMode="auto">
          <a:xfrm>
            <a:off x="6948488" y="4437063"/>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73734" name="Rectangle 9"/>
          <p:cNvSpPr>
            <a:spLocks noChangeArrowheads="1"/>
          </p:cNvSpPr>
          <p:nvPr/>
        </p:nvSpPr>
        <p:spPr bwMode="auto">
          <a:xfrm>
            <a:off x="250825" y="260350"/>
            <a:ext cx="8424863"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3) Strategies to Improve Pupils’ Note-taking Skills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3203575" y="1916113"/>
            <a:ext cx="5689600" cy="2016125"/>
          </a:xfrm>
          <a:solidFill>
            <a:srgbClr val="F7FEA0"/>
          </a:solidFill>
          <a:ln>
            <a:solidFill>
              <a:srgbClr val="808000"/>
            </a:solidFill>
            <a:miter lim="800000"/>
            <a:headEnd/>
            <a:tailEnd/>
          </a:ln>
        </p:spPr>
        <p:txBody>
          <a:bodyPr/>
          <a:lstStyle/>
          <a:p>
            <a:pPr eaLnBrk="1" hangingPunct="1"/>
            <a:r>
              <a:rPr lang="en-US" altLang="zh-TW" sz="2800" smtClean="0">
                <a:ea typeface="PMingLiU" panose="02020500000000000000" pitchFamily="18" charset="-120"/>
              </a:rPr>
              <a:t>Dictation helps pupils develop   a range of listening skills.</a:t>
            </a:r>
          </a:p>
          <a:p>
            <a:pPr eaLnBrk="1" hangingPunct="1"/>
            <a:r>
              <a:rPr lang="en-US" altLang="zh-TW" sz="2800" smtClean="0">
                <a:ea typeface="PMingLiU" panose="02020500000000000000" pitchFamily="18" charset="-120"/>
              </a:rPr>
              <a:t>Dictation is a useful tool to develop pupils’ note-taking skills.</a:t>
            </a:r>
          </a:p>
        </p:txBody>
      </p:sp>
      <p:sp>
        <p:nvSpPr>
          <p:cNvPr id="20482" name="Rectangle 6"/>
          <p:cNvSpPr>
            <a:spLocks noChangeArrowheads="1"/>
          </p:cNvSpPr>
          <p:nvPr/>
        </p:nvSpPr>
        <p:spPr bwMode="auto">
          <a:xfrm>
            <a:off x="971550" y="3463925"/>
            <a:ext cx="2016125" cy="684213"/>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Listening skills</a:t>
            </a:r>
          </a:p>
        </p:txBody>
      </p:sp>
      <p:sp>
        <p:nvSpPr>
          <p:cNvPr id="20483" name="Line 10"/>
          <p:cNvSpPr>
            <a:spLocks noChangeShapeType="1"/>
          </p:cNvSpPr>
          <p:nvPr/>
        </p:nvSpPr>
        <p:spPr bwMode="auto">
          <a:xfrm>
            <a:off x="1979613" y="4221163"/>
            <a:ext cx="0" cy="360362"/>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0247" name="Rectangle 13"/>
          <p:cNvSpPr>
            <a:spLocks noGrp="1" noChangeArrowheads="1"/>
          </p:cNvSpPr>
          <p:nvPr>
            <p:ph type="title" idx="4294967295"/>
          </p:nvPr>
        </p:nvSpPr>
        <p:spPr>
          <a:xfrm>
            <a:off x="250825" y="765175"/>
            <a:ext cx="8675688" cy="927100"/>
          </a:xfrm>
        </p:spPr>
        <p:txBody>
          <a:bodyPr/>
          <a:lstStyle/>
          <a:p>
            <a:pPr algn="l" eaLnBrk="1" hangingPunct="1">
              <a:defRPr/>
            </a:pPr>
            <a:r>
              <a:rPr lang="en-US" altLang="zh-TW" sz="3200" smtClean="0">
                <a:ea typeface="+mj-ea"/>
                <a:cs typeface="+mj-cs"/>
              </a:rPr>
              <a:t>Development of listening and note-taking skills</a:t>
            </a:r>
          </a:p>
        </p:txBody>
      </p:sp>
      <p:sp>
        <p:nvSpPr>
          <p:cNvPr id="20485" name="Rectangle 14"/>
          <p:cNvSpPr>
            <a:spLocks noChangeArrowheads="1"/>
          </p:cNvSpPr>
          <p:nvPr/>
        </p:nvSpPr>
        <p:spPr bwMode="auto">
          <a:xfrm>
            <a:off x="323850" y="4581525"/>
            <a:ext cx="6480175" cy="2016125"/>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buFontTx/>
              <a:buChar char="•"/>
            </a:pPr>
            <a:r>
              <a:rPr lang="en-US" altLang="zh-TW">
                <a:ea typeface="MS PGothic" panose="020B0600070205080204" pitchFamily="34" charset="-128"/>
              </a:rPr>
              <a:t> discriminating sounds, stress and intonation</a:t>
            </a:r>
          </a:p>
          <a:p>
            <a:pPr eaLnBrk="1" hangingPunct="1">
              <a:buFontTx/>
              <a:buChar char="•"/>
            </a:pPr>
            <a:r>
              <a:rPr lang="en-US" altLang="zh-TW">
                <a:ea typeface="MS PGothic" panose="020B0600070205080204" pitchFamily="34" charset="-128"/>
              </a:rPr>
              <a:t> identifying key words</a:t>
            </a:r>
          </a:p>
          <a:p>
            <a:pPr eaLnBrk="1" hangingPunct="1">
              <a:buFontTx/>
              <a:buChar char="•"/>
            </a:pPr>
            <a:r>
              <a:rPr lang="en-US" altLang="zh-TW">
                <a:ea typeface="MS PGothic" panose="020B0600070205080204" pitchFamily="34" charset="-128"/>
              </a:rPr>
              <a:t> identifying the main ideas</a:t>
            </a:r>
          </a:p>
          <a:p>
            <a:pPr eaLnBrk="1" hangingPunct="1">
              <a:buFontTx/>
              <a:buChar char="•"/>
            </a:pPr>
            <a:r>
              <a:rPr lang="en-US" altLang="zh-TW">
                <a:ea typeface="MS PGothic" panose="020B0600070205080204" pitchFamily="34" charset="-128"/>
              </a:rPr>
              <a:t> understanding the connection between ideas</a:t>
            </a:r>
          </a:p>
          <a:p>
            <a:pPr eaLnBrk="1" hangingPunct="1"/>
            <a:endParaRPr lang="en-US" altLang="zh-TW">
              <a:ea typeface="MS PGothic" panose="020B0600070205080204" pitchFamily="34" charset="-128"/>
            </a:endParaRPr>
          </a:p>
        </p:txBody>
      </p:sp>
      <p:sp>
        <p:nvSpPr>
          <p:cNvPr id="20486" name="Text Box 15"/>
          <p:cNvSpPr txBox="1">
            <a:spLocks noChangeArrowheads="1"/>
          </p:cNvSpPr>
          <p:nvPr/>
        </p:nvSpPr>
        <p:spPr bwMode="auto">
          <a:xfrm>
            <a:off x="5003800" y="6165850"/>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b="1">
                <a:ea typeface="MS PGothic" panose="020B0600070205080204" pitchFamily="34" charset="-128"/>
              </a:rPr>
              <a:t>CG pp.51&amp;52</a:t>
            </a:r>
          </a:p>
        </p:txBody>
      </p:sp>
      <p:sp>
        <p:nvSpPr>
          <p:cNvPr id="20487" name="Rectangle 19"/>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1) Purposes of Doing Dictation</a:t>
            </a:r>
          </a:p>
        </p:txBody>
      </p:sp>
      <p:pic>
        <p:nvPicPr>
          <p:cNvPr id="20488" name="Picture 12" descr="UsingDictation_Part1_Targ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557338"/>
            <a:ext cx="224790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6" descr="UsingDictation_Part1_Targ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4233863"/>
            <a:ext cx="1716087"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12"/>
          <p:cNvSpPr>
            <a:spLocks noChangeArrowheads="1"/>
          </p:cNvSpPr>
          <p:nvPr/>
        </p:nvSpPr>
        <p:spPr bwMode="auto">
          <a:xfrm>
            <a:off x="250825" y="4762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lang="en-US" altLang="zh-TW" sz="4400">
                <a:solidFill>
                  <a:schemeClr val="tx2"/>
                </a:solidFill>
                <a:ea typeface="MS PGothic" panose="020B0600070205080204" pitchFamily="34" charset="-128"/>
              </a:rPr>
              <a:t>Development of writing skills</a:t>
            </a:r>
          </a:p>
        </p:txBody>
      </p:sp>
      <p:sp>
        <p:nvSpPr>
          <p:cNvPr id="22531" name="Rectangle 24"/>
          <p:cNvSpPr>
            <a:spLocks noChangeArrowheads="1"/>
          </p:cNvSpPr>
          <p:nvPr/>
        </p:nvSpPr>
        <p:spPr bwMode="auto">
          <a:xfrm>
            <a:off x="395288" y="260350"/>
            <a:ext cx="8424862" cy="431800"/>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1) Purposes of Doing Dictation</a:t>
            </a:r>
          </a:p>
        </p:txBody>
      </p:sp>
      <p:sp>
        <p:nvSpPr>
          <p:cNvPr id="22532" name="Rectangle 15"/>
          <p:cNvSpPr>
            <a:spLocks noChangeArrowheads="1"/>
          </p:cNvSpPr>
          <p:nvPr/>
        </p:nvSpPr>
        <p:spPr bwMode="auto">
          <a:xfrm>
            <a:off x="4716463" y="2997200"/>
            <a:ext cx="4176712" cy="1004888"/>
          </a:xfrm>
          <a:prstGeom prst="rect">
            <a:avLst/>
          </a:prstGeom>
          <a:solidFill>
            <a:srgbClr val="FFCC99"/>
          </a:solidFill>
          <a:ln w="25400">
            <a:solidFill>
              <a:schemeClr val="tx1"/>
            </a:solidFill>
            <a:prstDash val="dash"/>
            <a:miter lim="800000"/>
            <a:headEnd/>
            <a:tailEnd/>
          </a:ln>
        </p:spPr>
        <p:txBody>
          <a:bodyPr wrap="none" anchor="ctr"/>
          <a:lstStyle>
            <a:lvl1pPr marL="96838"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Applying language knowledge </a:t>
            </a:r>
          </a:p>
          <a:p>
            <a:pPr algn="ctr" eaLnBrk="1" hangingPunct="1"/>
            <a:r>
              <a:rPr lang="en-US" altLang="zh-TW">
                <a:ea typeface="MS PGothic" panose="020B0600070205080204" pitchFamily="34" charset="-128"/>
              </a:rPr>
              <a:t>in writing</a:t>
            </a:r>
          </a:p>
        </p:txBody>
      </p:sp>
      <p:grpSp>
        <p:nvGrpSpPr>
          <p:cNvPr id="22533" name="Group 31"/>
          <p:cNvGrpSpPr>
            <a:grpSpLocks/>
          </p:cNvGrpSpPr>
          <p:nvPr/>
        </p:nvGrpSpPr>
        <p:grpSpPr bwMode="auto">
          <a:xfrm>
            <a:off x="5003800" y="1773238"/>
            <a:ext cx="3671888" cy="4392612"/>
            <a:chOff x="3017" y="1117"/>
            <a:chExt cx="2313" cy="2767"/>
          </a:xfrm>
        </p:grpSpPr>
        <p:sp>
          <p:nvSpPr>
            <p:cNvPr id="22536" name="Rectangle 6"/>
            <p:cNvSpPr>
              <a:spLocks noChangeArrowheads="1"/>
            </p:cNvSpPr>
            <p:nvPr/>
          </p:nvSpPr>
          <p:spPr bwMode="auto">
            <a:xfrm>
              <a:off x="3302" y="3601"/>
              <a:ext cx="1814" cy="283"/>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Writing skills</a:t>
              </a:r>
            </a:p>
          </p:txBody>
        </p:sp>
        <p:sp>
          <p:nvSpPr>
            <p:cNvPr id="22537" name="Line 16"/>
            <p:cNvSpPr>
              <a:spLocks noChangeShapeType="1"/>
            </p:cNvSpPr>
            <p:nvPr/>
          </p:nvSpPr>
          <p:spPr bwMode="auto">
            <a:xfrm>
              <a:off x="4196" y="2478"/>
              <a:ext cx="0" cy="254"/>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22538" name="Group 27"/>
            <p:cNvGrpSpPr>
              <a:grpSpLocks/>
            </p:cNvGrpSpPr>
            <p:nvPr/>
          </p:nvGrpSpPr>
          <p:grpSpPr bwMode="auto">
            <a:xfrm>
              <a:off x="3017" y="1117"/>
              <a:ext cx="2313" cy="752"/>
              <a:chOff x="567" y="1661"/>
              <a:chExt cx="2313" cy="752"/>
            </a:xfrm>
          </p:grpSpPr>
          <p:sp>
            <p:nvSpPr>
              <p:cNvPr id="22539" name="Line 10"/>
              <p:cNvSpPr>
                <a:spLocks noChangeShapeType="1"/>
              </p:cNvSpPr>
              <p:nvPr/>
            </p:nvSpPr>
            <p:spPr bwMode="auto">
              <a:xfrm>
                <a:off x="1746" y="2160"/>
                <a:ext cx="0" cy="253"/>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2540" name="Rectangle 11"/>
              <p:cNvSpPr>
                <a:spLocks noChangeArrowheads="1"/>
              </p:cNvSpPr>
              <p:nvPr/>
            </p:nvSpPr>
            <p:spPr bwMode="auto">
              <a:xfrm>
                <a:off x="567" y="1661"/>
                <a:ext cx="2313" cy="427"/>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Note-taking of key words</a:t>
                </a:r>
              </a:p>
            </p:txBody>
          </p:sp>
        </p:grpSp>
      </p:grpSp>
      <p:sp>
        <p:nvSpPr>
          <p:cNvPr id="22534" name="Rectangle 3"/>
          <p:cNvSpPr>
            <a:spLocks noChangeArrowheads="1"/>
          </p:cNvSpPr>
          <p:nvPr/>
        </p:nvSpPr>
        <p:spPr bwMode="auto">
          <a:xfrm>
            <a:off x="395288" y="1628775"/>
            <a:ext cx="4176712" cy="4897438"/>
          </a:xfrm>
          <a:prstGeom prst="rect">
            <a:avLst/>
          </a:prstGeom>
          <a:solidFill>
            <a:srgbClr val="F7FEA0"/>
          </a:solidFill>
          <a:ln w="9525">
            <a:solidFill>
              <a:srgbClr val="808000"/>
            </a:solidFill>
            <a:miter lim="800000"/>
            <a:headEnd/>
            <a:tailEnd/>
          </a:ln>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buFontTx/>
              <a:buChar char="•"/>
            </a:pPr>
            <a:r>
              <a:rPr lang="en-US" altLang="zh-TW" sz="3200"/>
              <a:t>By using dicto-comp / dictogloss, pupils can make use of the notes taken during listening to reconstruct texts and develop their writing skills.</a:t>
            </a:r>
          </a:p>
        </p:txBody>
      </p:sp>
      <p:sp>
        <p:nvSpPr>
          <p:cNvPr id="22535" name="Text Box 32"/>
          <p:cNvSpPr txBox="1">
            <a:spLocks noChangeArrowheads="1"/>
          </p:cNvSpPr>
          <p:nvPr/>
        </p:nvSpPr>
        <p:spPr bwMode="auto">
          <a:xfrm>
            <a:off x="3348038" y="6165850"/>
            <a:ext cx="12969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b="1">
                <a:ea typeface="MS PGothic" panose="020B0600070205080204" pitchFamily="34" charset="-128"/>
              </a:rPr>
              <a:t>CG p.177</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7" descr="UsingDictation_Part1_Targ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3898900"/>
            <a:ext cx="1943100"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3"/>
          <p:cNvSpPr>
            <a:spLocks noGrp="1" noChangeArrowheads="1"/>
          </p:cNvSpPr>
          <p:nvPr>
            <p:ph type="body" idx="4294967295"/>
          </p:nvPr>
        </p:nvSpPr>
        <p:spPr>
          <a:xfrm>
            <a:off x="395288" y="1628775"/>
            <a:ext cx="8207375" cy="2232025"/>
          </a:xfrm>
          <a:solidFill>
            <a:srgbClr val="F7FEA0"/>
          </a:solidFill>
          <a:ln>
            <a:solidFill>
              <a:srgbClr val="808000"/>
            </a:solidFill>
            <a:miter lim="800000"/>
            <a:headEnd/>
            <a:tailEnd/>
          </a:ln>
        </p:spPr>
        <p:txBody>
          <a:bodyPr/>
          <a:lstStyle/>
          <a:p>
            <a:pPr eaLnBrk="1" hangingPunct="1">
              <a:defRPr/>
            </a:pPr>
            <a:r>
              <a:rPr lang="en-US" altLang="zh-TW" sz="2800" smtClean="0">
                <a:ea typeface="+mn-ea"/>
                <a:cs typeface="+mn-cs"/>
              </a:rPr>
              <a:t>Dictation can be used to promote self-learning.</a:t>
            </a:r>
          </a:p>
          <a:p>
            <a:pPr eaLnBrk="1" hangingPunct="1">
              <a:defRPr/>
            </a:pPr>
            <a:r>
              <a:rPr lang="en-US" altLang="zh-TW" sz="2800" smtClean="0">
                <a:ea typeface="+mn-ea"/>
                <a:cs typeface="+mn-cs"/>
              </a:rPr>
              <a:t>Pupils should be encouraged to collect more vocabulary related to the theme / topic they are learning.</a:t>
            </a:r>
          </a:p>
        </p:txBody>
      </p:sp>
      <p:sp>
        <p:nvSpPr>
          <p:cNvPr id="24579" name="Rectangle 6"/>
          <p:cNvSpPr>
            <a:spLocks noChangeArrowheads="1"/>
          </p:cNvSpPr>
          <p:nvPr/>
        </p:nvSpPr>
        <p:spPr bwMode="auto">
          <a:xfrm>
            <a:off x="6588125" y="5484813"/>
            <a:ext cx="1930400" cy="779462"/>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Autonomy </a:t>
            </a:r>
          </a:p>
          <a:p>
            <a:pPr algn="ctr" eaLnBrk="1" hangingPunct="1"/>
            <a:r>
              <a:rPr lang="en-US" altLang="zh-TW">
                <a:ea typeface="MS PGothic" panose="020B0600070205080204" pitchFamily="34" charset="-128"/>
              </a:rPr>
              <a:t>in learning</a:t>
            </a:r>
          </a:p>
        </p:txBody>
      </p:sp>
      <p:sp>
        <p:nvSpPr>
          <p:cNvPr id="14342" name="Rectangle 11"/>
          <p:cNvSpPr>
            <a:spLocks noGrp="1" noChangeArrowheads="1"/>
          </p:cNvSpPr>
          <p:nvPr>
            <p:ph type="title" idx="4294967295"/>
          </p:nvPr>
        </p:nvSpPr>
        <p:spPr>
          <a:xfrm>
            <a:off x="250825" y="620713"/>
            <a:ext cx="8675688" cy="1143000"/>
          </a:xfrm>
        </p:spPr>
        <p:txBody>
          <a:bodyPr/>
          <a:lstStyle/>
          <a:p>
            <a:pPr algn="l" eaLnBrk="1" hangingPunct="1">
              <a:defRPr/>
            </a:pPr>
            <a:r>
              <a:rPr lang="en-US" altLang="zh-TW" sz="3600" smtClean="0">
                <a:ea typeface="+mj-ea"/>
                <a:cs typeface="+mj-cs"/>
              </a:rPr>
              <a:t>Promoting autonomy in language learning</a:t>
            </a:r>
          </a:p>
        </p:txBody>
      </p:sp>
      <p:sp>
        <p:nvSpPr>
          <p:cNvPr id="24581" name="Text Box 12"/>
          <p:cNvSpPr txBox="1">
            <a:spLocks noChangeArrowheads="1"/>
          </p:cNvSpPr>
          <p:nvPr/>
        </p:nvSpPr>
        <p:spPr bwMode="auto">
          <a:xfrm>
            <a:off x="6732588" y="3429000"/>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1800" b="1">
                <a:ea typeface="MS PGothic" panose="020B0600070205080204" pitchFamily="34" charset="-128"/>
              </a:rPr>
              <a:t>CG pp.176&amp;177</a:t>
            </a:r>
          </a:p>
        </p:txBody>
      </p:sp>
      <p:grpSp>
        <p:nvGrpSpPr>
          <p:cNvPr id="24582" name="Group 18"/>
          <p:cNvGrpSpPr>
            <a:grpSpLocks/>
          </p:cNvGrpSpPr>
          <p:nvPr/>
        </p:nvGrpSpPr>
        <p:grpSpPr bwMode="auto">
          <a:xfrm>
            <a:off x="250825" y="3933825"/>
            <a:ext cx="5689600" cy="1943100"/>
            <a:chOff x="158" y="2795"/>
            <a:chExt cx="3584" cy="1224"/>
          </a:xfrm>
        </p:grpSpPr>
        <p:sp>
          <p:nvSpPr>
            <p:cNvPr id="24585" name="Line 8"/>
            <p:cNvSpPr>
              <a:spLocks noChangeShapeType="1"/>
            </p:cNvSpPr>
            <p:nvPr/>
          </p:nvSpPr>
          <p:spPr bwMode="auto">
            <a:xfrm flipH="1">
              <a:off x="884" y="3294"/>
              <a:ext cx="363" cy="227"/>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4586" name="Rectangle 9"/>
            <p:cNvSpPr>
              <a:spLocks noChangeArrowheads="1"/>
            </p:cNvSpPr>
            <p:nvPr/>
          </p:nvSpPr>
          <p:spPr bwMode="auto">
            <a:xfrm>
              <a:off x="793" y="2795"/>
              <a:ext cx="1542" cy="453"/>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Theme / Topic</a:t>
              </a:r>
            </a:p>
          </p:txBody>
        </p:sp>
        <p:sp>
          <p:nvSpPr>
            <p:cNvPr id="24587" name="Line 13"/>
            <p:cNvSpPr>
              <a:spLocks noChangeShapeType="1"/>
            </p:cNvSpPr>
            <p:nvPr/>
          </p:nvSpPr>
          <p:spPr bwMode="auto">
            <a:xfrm>
              <a:off x="1837" y="3249"/>
              <a:ext cx="363" cy="317"/>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4588" name="Rectangle 14"/>
            <p:cNvSpPr>
              <a:spLocks noChangeArrowheads="1"/>
            </p:cNvSpPr>
            <p:nvPr/>
          </p:nvSpPr>
          <p:spPr bwMode="auto">
            <a:xfrm>
              <a:off x="158" y="3566"/>
              <a:ext cx="1588" cy="453"/>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Vocabulary taught</a:t>
              </a:r>
            </a:p>
            <a:p>
              <a:pPr algn="ctr" eaLnBrk="1" hangingPunct="1"/>
              <a:r>
                <a:rPr lang="en-US" altLang="zh-TW">
                  <a:ea typeface="MS PGothic" panose="020B0600070205080204" pitchFamily="34" charset="-128"/>
                </a:rPr>
                <a:t>in class</a:t>
              </a:r>
            </a:p>
          </p:txBody>
        </p:sp>
        <p:sp>
          <p:nvSpPr>
            <p:cNvPr id="24589" name="Rectangle 15"/>
            <p:cNvSpPr>
              <a:spLocks noChangeArrowheads="1"/>
            </p:cNvSpPr>
            <p:nvPr/>
          </p:nvSpPr>
          <p:spPr bwMode="auto">
            <a:xfrm>
              <a:off x="1882" y="3566"/>
              <a:ext cx="1860" cy="453"/>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Vocabulary collected</a:t>
              </a:r>
            </a:p>
            <a:p>
              <a:pPr algn="ctr" eaLnBrk="1" hangingPunct="1"/>
              <a:r>
                <a:rPr lang="en-US" altLang="zh-TW">
                  <a:ea typeface="MS PGothic" panose="020B0600070205080204" pitchFamily="34" charset="-128"/>
                </a:rPr>
                <a:t>by pupils themselves</a:t>
              </a:r>
            </a:p>
          </p:txBody>
        </p:sp>
      </p:grpSp>
      <p:sp>
        <p:nvSpPr>
          <p:cNvPr id="24583" name="Line 17"/>
          <p:cNvSpPr>
            <a:spLocks noChangeShapeType="1"/>
          </p:cNvSpPr>
          <p:nvPr/>
        </p:nvSpPr>
        <p:spPr bwMode="auto">
          <a:xfrm>
            <a:off x="6011863" y="5516563"/>
            <a:ext cx="576262" cy="431800"/>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4584" name="Rectangle 23"/>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1) Purposes of Doing Dictation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4" descr="UsingDictation_Part1_Targ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4292600"/>
            <a:ext cx="20891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3"/>
          <p:cNvSpPr>
            <a:spLocks noGrp="1" noChangeArrowheads="1"/>
          </p:cNvSpPr>
          <p:nvPr>
            <p:ph type="body" idx="4294967295"/>
          </p:nvPr>
        </p:nvSpPr>
        <p:spPr>
          <a:xfrm>
            <a:off x="250825" y="1557338"/>
            <a:ext cx="4465638" cy="5040312"/>
          </a:xfrm>
          <a:solidFill>
            <a:srgbClr val="F7FEA0"/>
          </a:solidFill>
          <a:ln>
            <a:solidFill>
              <a:srgbClr val="808000"/>
            </a:solidFill>
            <a:miter lim="800000"/>
            <a:headEnd/>
            <a:tailEnd/>
          </a:ln>
        </p:spPr>
        <p:txBody>
          <a:bodyPr/>
          <a:lstStyle/>
          <a:p>
            <a:pPr eaLnBrk="1" hangingPunct="1"/>
            <a:r>
              <a:rPr lang="en-US" altLang="zh-TW" sz="2800" smtClean="0">
                <a:ea typeface="PMingLiU" panose="02020500000000000000" pitchFamily="18" charset="-120"/>
              </a:rPr>
              <a:t>Dictation is a useful tool that helps teachers understand pupils’ learning progress.</a:t>
            </a:r>
          </a:p>
          <a:p>
            <a:pPr eaLnBrk="1" hangingPunct="1"/>
            <a:r>
              <a:rPr lang="en-US" altLang="zh-TW" sz="2800" smtClean="0">
                <a:ea typeface="PMingLiU" panose="02020500000000000000" pitchFamily="18" charset="-120"/>
              </a:rPr>
              <a:t>Teachers should provide constructive </a:t>
            </a:r>
            <a:r>
              <a:rPr lang="en-US" altLang="zh-TW" sz="2800" b="1" smtClean="0">
                <a:solidFill>
                  <a:srgbClr val="0066FF"/>
                </a:solidFill>
                <a:ea typeface="PMingLiU" panose="02020500000000000000" pitchFamily="18" charset="-120"/>
              </a:rPr>
              <a:t>feedback</a:t>
            </a:r>
            <a:r>
              <a:rPr lang="en-US" altLang="zh-TW" sz="2800" smtClean="0">
                <a:solidFill>
                  <a:srgbClr val="0066FF"/>
                </a:solidFill>
                <a:ea typeface="PMingLiU" panose="02020500000000000000" pitchFamily="18" charset="-120"/>
              </a:rPr>
              <a:t> </a:t>
            </a:r>
            <a:r>
              <a:rPr lang="en-US" altLang="zh-TW" sz="2800" smtClean="0">
                <a:ea typeface="PMingLiU" panose="02020500000000000000" pitchFamily="18" charset="-120"/>
              </a:rPr>
              <a:t>to pupils by analysing their problems and giving suggestions for improvement.</a:t>
            </a:r>
          </a:p>
        </p:txBody>
      </p:sp>
      <p:sp>
        <p:nvSpPr>
          <p:cNvPr id="16387" name="Rectangle 7"/>
          <p:cNvSpPr>
            <a:spLocks noGrp="1" noChangeArrowheads="1"/>
          </p:cNvSpPr>
          <p:nvPr>
            <p:ph type="title" idx="4294967295"/>
          </p:nvPr>
        </p:nvSpPr>
        <p:spPr>
          <a:xfrm>
            <a:off x="0" y="692150"/>
            <a:ext cx="9144000" cy="868363"/>
          </a:xfrm>
        </p:spPr>
        <p:txBody>
          <a:bodyPr/>
          <a:lstStyle/>
          <a:p>
            <a:pPr algn="l" eaLnBrk="1" hangingPunct="1">
              <a:defRPr/>
            </a:pPr>
            <a:r>
              <a:rPr lang="en-US" altLang="zh-TW" smtClean="0">
                <a:ea typeface="+mj-ea"/>
                <a:cs typeface="+mj-cs"/>
              </a:rPr>
              <a:t> Promoting assessment for learning</a:t>
            </a:r>
          </a:p>
        </p:txBody>
      </p:sp>
      <p:sp>
        <p:nvSpPr>
          <p:cNvPr id="26628" name="Rectangle 5"/>
          <p:cNvSpPr>
            <a:spLocks noChangeArrowheads="1"/>
          </p:cNvSpPr>
          <p:nvPr/>
        </p:nvSpPr>
        <p:spPr bwMode="auto">
          <a:xfrm>
            <a:off x="5327650" y="6021388"/>
            <a:ext cx="3255963" cy="574675"/>
          </a:xfrm>
          <a:prstGeom prst="rect">
            <a:avLst/>
          </a:prstGeom>
          <a:solidFill>
            <a:schemeClr val="accent1"/>
          </a:solidFill>
          <a:ln w="9525">
            <a:solidFill>
              <a:schemeClr val="tx1"/>
            </a:solidFill>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sz="1800">
                <a:ea typeface="MS PGothic" panose="020B0600070205080204" pitchFamily="34" charset="-128"/>
              </a:rPr>
              <a:t>Assessment for learning</a:t>
            </a:r>
          </a:p>
        </p:txBody>
      </p:sp>
      <p:sp>
        <p:nvSpPr>
          <p:cNvPr id="26629" name="Line 13"/>
          <p:cNvSpPr>
            <a:spLocks noChangeShapeType="1"/>
          </p:cNvSpPr>
          <p:nvPr/>
        </p:nvSpPr>
        <p:spPr bwMode="auto">
          <a:xfrm>
            <a:off x="6829425" y="3933825"/>
            <a:ext cx="0" cy="503238"/>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nvGrpSpPr>
          <p:cNvPr id="26630" name="Group 27"/>
          <p:cNvGrpSpPr>
            <a:grpSpLocks/>
          </p:cNvGrpSpPr>
          <p:nvPr/>
        </p:nvGrpSpPr>
        <p:grpSpPr bwMode="auto">
          <a:xfrm>
            <a:off x="5003800" y="1773238"/>
            <a:ext cx="3671888" cy="2160587"/>
            <a:chOff x="3152" y="1117"/>
            <a:chExt cx="2313" cy="1361"/>
          </a:xfrm>
        </p:grpSpPr>
        <p:sp>
          <p:nvSpPr>
            <p:cNvPr id="26632" name="Line 17"/>
            <p:cNvSpPr>
              <a:spLocks noChangeShapeType="1"/>
            </p:cNvSpPr>
            <p:nvPr/>
          </p:nvSpPr>
          <p:spPr bwMode="auto">
            <a:xfrm flipH="1">
              <a:off x="4302" y="1706"/>
              <a:ext cx="0" cy="272"/>
            </a:xfrm>
            <a:prstGeom prst="line">
              <a:avLst/>
            </a:prstGeom>
            <a:noFill/>
            <a:ln w="2540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6633" name="Rectangle 18"/>
            <p:cNvSpPr>
              <a:spLocks noChangeArrowheads="1"/>
            </p:cNvSpPr>
            <p:nvPr/>
          </p:nvSpPr>
          <p:spPr bwMode="auto">
            <a:xfrm>
              <a:off x="3198" y="1117"/>
              <a:ext cx="2207" cy="544"/>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Identifying and analysing</a:t>
              </a:r>
            </a:p>
            <a:p>
              <a:pPr algn="ctr" eaLnBrk="1" hangingPunct="1"/>
              <a:r>
                <a:rPr lang="en-US" altLang="zh-TW">
                  <a:ea typeface="MS PGothic" panose="020B0600070205080204" pitchFamily="34" charset="-128"/>
                </a:rPr>
                <a:t>pupils’ mistakes</a:t>
              </a:r>
            </a:p>
          </p:txBody>
        </p:sp>
        <p:sp>
          <p:nvSpPr>
            <p:cNvPr id="26634" name="Rectangle 20"/>
            <p:cNvSpPr>
              <a:spLocks noChangeArrowheads="1"/>
            </p:cNvSpPr>
            <p:nvPr/>
          </p:nvSpPr>
          <p:spPr bwMode="auto">
            <a:xfrm>
              <a:off x="3152" y="1979"/>
              <a:ext cx="2313" cy="499"/>
            </a:xfrm>
            <a:prstGeom prst="rect">
              <a:avLst/>
            </a:prstGeom>
            <a:solidFill>
              <a:srgbClr val="FFCC99"/>
            </a:solidFill>
            <a:ln w="25400">
              <a:solidFill>
                <a:schemeClr val="tx1"/>
              </a:solidFill>
              <a:prstDash val="dash"/>
              <a:miter lim="800000"/>
              <a:headEnd/>
              <a:tailEnd/>
            </a:ln>
          </p:spPr>
          <p:txBody>
            <a:bodyPr wrap="none"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r>
                <a:rPr lang="en-US" altLang="zh-TW">
                  <a:ea typeface="MS PGothic" panose="020B0600070205080204" pitchFamily="34" charset="-128"/>
                </a:rPr>
                <a:t>Giving suggestions for </a:t>
              </a:r>
            </a:p>
            <a:p>
              <a:pPr algn="ctr" eaLnBrk="1" hangingPunct="1"/>
              <a:r>
                <a:rPr lang="en-US" altLang="zh-TW">
                  <a:ea typeface="MS PGothic" panose="020B0600070205080204" pitchFamily="34" charset="-128"/>
                </a:rPr>
                <a:t>improvement</a:t>
              </a:r>
              <a:endParaRPr lang="en-US" altLang="zh-TW" sz="2000">
                <a:ea typeface="MS PGothic" panose="020B0600070205080204" pitchFamily="34" charset="-128"/>
              </a:endParaRPr>
            </a:p>
          </p:txBody>
        </p:sp>
      </p:grpSp>
      <p:sp>
        <p:nvSpPr>
          <p:cNvPr id="26631" name="Rectangle 26"/>
          <p:cNvSpPr>
            <a:spLocks noChangeArrowheads="1"/>
          </p:cNvSpPr>
          <p:nvPr/>
        </p:nvSpPr>
        <p:spPr bwMode="auto">
          <a:xfrm>
            <a:off x="395288" y="260350"/>
            <a:ext cx="8424862" cy="504825"/>
          </a:xfrm>
          <a:prstGeom prst="rect">
            <a:avLst/>
          </a:prstGeom>
          <a:noFill/>
          <a:ln w="38100">
            <a:solidFill>
              <a:srgbClr val="FF66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2000" b="1">
                <a:solidFill>
                  <a:schemeClr val="bg2"/>
                </a:solidFill>
                <a:ea typeface="MS PGothic" panose="020B0600070205080204" pitchFamily="34" charset="-128"/>
              </a:rPr>
              <a:t>1) Purposes of Doing Dictation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323850" y="549275"/>
            <a:ext cx="8523288" cy="1206500"/>
          </a:xfrm>
        </p:spPr>
        <p:txBody>
          <a:bodyPr/>
          <a:lstStyle/>
          <a:p>
            <a:pPr algn="l" eaLnBrk="1" hangingPunct="1">
              <a:defRPr/>
            </a:pPr>
            <a:r>
              <a:rPr lang="en-US" altLang="zh-TW" smtClean="0">
                <a:solidFill>
                  <a:schemeClr val="hlink"/>
                </a:solidFill>
                <a:ea typeface="+mj-ea"/>
                <a:cs typeface="+mj-cs"/>
              </a:rPr>
              <a:t>Providing constructive feedback</a:t>
            </a:r>
          </a:p>
        </p:txBody>
      </p:sp>
      <p:sp>
        <p:nvSpPr>
          <p:cNvPr id="28674" name="Rectangle 3"/>
          <p:cNvSpPr>
            <a:spLocks noGrp="1" noChangeArrowheads="1"/>
          </p:cNvSpPr>
          <p:nvPr>
            <p:ph type="body" idx="4294967295"/>
          </p:nvPr>
        </p:nvSpPr>
        <p:spPr>
          <a:xfrm>
            <a:off x="395288" y="1620838"/>
            <a:ext cx="8497887" cy="5040312"/>
          </a:xfrm>
          <a:solidFill>
            <a:srgbClr val="FFFFFF">
              <a:alpha val="70195"/>
            </a:srgbClr>
          </a:solidFill>
        </p:spPr>
        <p:txBody>
          <a:bodyPr/>
          <a:lstStyle/>
          <a:p>
            <a:pPr eaLnBrk="1" hangingPunct="1">
              <a:lnSpc>
                <a:spcPct val="90000"/>
              </a:lnSpc>
              <a:buClr>
                <a:schemeClr val="hlink"/>
              </a:buClr>
            </a:pPr>
            <a:r>
              <a:rPr lang="en-US" altLang="zh-TW" sz="3000" smtClean="0">
                <a:solidFill>
                  <a:schemeClr val="accent2"/>
                </a:solidFill>
                <a:ea typeface="PMingLiU" panose="02020500000000000000" pitchFamily="18" charset="-120"/>
              </a:rPr>
              <a:t>Teachers should analyse pupils’ mistakes and give suggestions for improvement by guiding pupils to make use of</a:t>
            </a:r>
          </a:p>
          <a:p>
            <a:pPr eaLnBrk="1" hangingPunct="1">
              <a:lnSpc>
                <a:spcPct val="90000"/>
              </a:lnSpc>
              <a:buClr>
                <a:schemeClr val="hlink"/>
              </a:buClr>
              <a:buFontTx/>
              <a:buNone/>
            </a:pPr>
            <a:r>
              <a:rPr lang="en-US" altLang="zh-TW" sz="3000" smtClean="0">
                <a:solidFill>
                  <a:schemeClr val="accent2"/>
                </a:solidFill>
                <a:ea typeface="PMingLiU" panose="02020500000000000000" pitchFamily="18" charset="-120"/>
              </a:rPr>
              <a:t>	 - </a:t>
            </a:r>
            <a:r>
              <a:rPr lang="en-US" altLang="zh-TW" sz="3000" smtClean="0">
                <a:solidFill>
                  <a:schemeClr val="accent2"/>
                </a:solidFill>
                <a:ea typeface="PMingLiU" panose="02020500000000000000" pitchFamily="18" charset="-120"/>
                <a:hlinkClick r:id="rId3" action="ppaction://hlinksldjump"/>
              </a:rPr>
              <a:t>context</a:t>
            </a:r>
            <a:r>
              <a:rPr lang="en-US" altLang="zh-TW" sz="3000" smtClean="0">
                <a:solidFill>
                  <a:schemeClr val="accent2"/>
                </a:solidFill>
                <a:ea typeface="PMingLiU" panose="02020500000000000000" pitchFamily="18" charset="-120"/>
              </a:rPr>
              <a:t>,</a:t>
            </a:r>
          </a:p>
          <a:p>
            <a:pPr eaLnBrk="1" hangingPunct="1">
              <a:lnSpc>
                <a:spcPct val="90000"/>
              </a:lnSpc>
              <a:buClr>
                <a:schemeClr val="hlink"/>
              </a:buClr>
              <a:buFontTx/>
              <a:buNone/>
            </a:pPr>
            <a:r>
              <a:rPr lang="en-US" altLang="zh-TW" sz="3000" smtClean="0">
                <a:solidFill>
                  <a:schemeClr val="accent2"/>
                </a:solidFill>
                <a:ea typeface="PMingLiU" panose="02020500000000000000" pitchFamily="18" charset="-120"/>
              </a:rPr>
              <a:t>	 - </a:t>
            </a:r>
            <a:r>
              <a:rPr lang="en-US" altLang="zh-TW" sz="3000" smtClean="0">
                <a:solidFill>
                  <a:schemeClr val="accent2"/>
                </a:solidFill>
                <a:ea typeface="PMingLiU" panose="02020500000000000000" pitchFamily="18" charset="-120"/>
                <a:hlinkClick r:id="rId4" action="ppaction://hlinksldjump"/>
              </a:rPr>
              <a:t>grammar knowledge</a:t>
            </a:r>
            <a:r>
              <a:rPr lang="en-US" altLang="zh-TW" sz="3000" smtClean="0">
                <a:solidFill>
                  <a:schemeClr val="accent2"/>
                </a:solidFill>
                <a:ea typeface="PMingLiU" panose="02020500000000000000" pitchFamily="18" charset="-120"/>
              </a:rPr>
              <a:t>, and</a:t>
            </a:r>
          </a:p>
          <a:p>
            <a:pPr eaLnBrk="1" hangingPunct="1">
              <a:lnSpc>
                <a:spcPct val="90000"/>
              </a:lnSpc>
              <a:buClr>
                <a:schemeClr val="hlink"/>
              </a:buClr>
              <a:buFontTx/>
              <a:buNone/>
            </a:pPr>
            <a:r>
              <a:rPr lang="en-US" altLang="zh-TW" sz="3000" smtClean="0">
                <a:solidFill>
                  <a:schemeClr val="accent2"/>
                </a:solidFill>
                <a:ea typeface="PMingLiU" panose="02020500000000000000" pitchFamily="18" charset="-120"/>
              </a:rPr>
              <a:t>	 - </a:t>
            </a:r>
            <a:r>
              <a:rPr lang="en-US" altLang="zh-TW" sz="3000" smtClean="0">
                <a:solidFill>
                  <a:schemeClr val="accent2"/>
                </a:solidFill>
                <a:ea typeface="PMingLiU" panose="02020500000000000000" pitchFamily="18" charset="-120"/>
                <a:hlinkClick r:id="rId5" action="ppaction://hlinksldjump"/>
              </a:rPr>
              <a:t>phonics skills </a:t>
            </a:r>
            <a:endParaRPr lang="en-US" altLang="zh-TW" sz="3000" smtClean="0">
              <a:solidFill>
                <a:schemeClr val="accent2"/>
              </a:solidFill>
              <a:ea typeface="PMingLiU" panose="02020500000000000000" pitchFamily="18" charset="-120"/>
            </a:endParaRPr>
          </a:p>
          <a:p>
            <a:pPr eaLnBrk="1" hangingPunct="1">
              <a:lnSpc>
                <a:spcPct val="90000"/>
              </a:lnSpc>
              <a:buClr>
                <a:schemeClr val="hlink"/>
              </a:buClr>
              <a:buFontTx/>
              <a:buNone/>
            </a:pPr>
            <a:r>
              <a:rPr lang="en-US" altLang="zh-TW" sz="3000" smtClean="0">
                <a:solidFill>
                  <a:schemeClr val="accent2"/>
                </a:solidFill>
                <a:ea typeface="PMingLiU" panose="02020500000000000000" pitchFamily="18" charset="-120"/>
              </a:rPr>
              <a:t>    in writing the words with accurate spelling.</a:t>
            </a:r>
          </a:p>
          <a:p>
            <a:pPr eaLnBrk="1" hangingPunct="1">
              <a:lnSpc>
                <a:spcPct val="90000"/>
              </a:lnSpc>
              <a:buClr>
                <a:schemeClr val="hlink"/>
              </a:buClr>
            </a:pPr>
            <a:r>
              <a:rPr lang="en-US" altLang="zh-TW" sz="3000" smtClean="0">
                <a:solidFill>
                  <a:schemeClr val="accent2"/>
                </a:solidFill>
                <a:ea typeface="PMingLiU" panose="02020500000000000000" pitchFamily="18" charset="-120"/>
              </a:rPr>
              <a:t>Teachers should design follow-up learning activities whenever appropriate to consolidate learning.</a:t>
            </a:r>
          </a:p>
        </p:txBody>
      </p:sp>
      <p:sp>
        <p:nvSpPr>
          <p:cNvPr id="28675" name="Rectangle 5"/>
          <p:cNvSpPr>
            <a:spLocks noChangeArrowheads="1"/>
          </p:cNvSpPr>
          <p:nvPr/>
        </p:nvSpPr>
        <p:spPr bwMode="auto">
          <a:xfrm>
            <a:off x="250825" y="260350"/>
            <a:ext cx="8748713" cy="504825"/>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1) Purposes of Doing Dictation – Promoting assessment for learning</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1" descr="UsingDictation_Part1_1_9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3829050"/>
            <a:ext cx="38877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1" descr="UsingDictation_Part1_1_1_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628775"/>
            <a:ext cx="563880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descr="UsingDictation_Part1_Ship.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052513"/>
            <a:ext cx="3095625"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2"/>
          <p:cNvSpPr>
            <a:spLocks noGrp="1" noChangeArrowheads="1"/>
          </p:cNvSpPr>
          <p:nvPr>
            <p:ph type="title" idx="4294967295"/>
          </p:nvPr>
        </p:nvSpPr>
        <p:spPr>
          <a:xfrm>
            <a:off x="395288" y="773113"/>
            <a:ext cx="8229600" cy="1143000"/>
          </a:xfrm>
        </p:spPr>
        <p:txBody>
          <a:bodyPr/>
          <a:lstStyle/>
          <a:p>
            <a:pPr eaLnBrk="1" hangingPunct="1">
              <a:defRPr/>
            </a:pPr>
            <a:r>
              <a:rPr lang="en-US" altLang="zh-TW" sz="4000" smtClean="0">
                <a:solidFill>
                  <a:schemeClr val="hlink"/>
                </a:solidFill>
                <a:latin typeface="Corbel" charset="0"/>
                <a:ea typeface="+mj-ea"/>
                <a:cs typeface="+mj-cs"/>
              </a:rPr>
              <a:t>Making use of context</a:t>
            </a:r>
          </a:p>
        </p:txBody>
      </p:sp>
      <p:sp>
        <p:nvSpPr>
          <p:cNvPr id="30725" name="AutoShape 3"/>
          <p:cNvSpPr>
            <a:spLocks noChangeArrowheads="1"/>
          </p:cNvSpPr>
          <p:nvPr/>
        </p:nvSpPr>
        <p:spPr bwMode="auto">
          <a:xfrm>
            <a:off x="107950" y="3017838"/>
            <a:ext cx="4103688" cy="2232025"/>
          </a:xfrm>
          <a:prstGeom prst="wedgeEllipseCallout">
            <a:avLst>
              <a:gd name="adj1" fmla="val 50806"/>
              <a:gd name="adj2" fmla="val 59125"/>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a:solidFill>
                  <a:srgbClr val="006600"/>
                </a:solidFill>
                <a:latin typeface="Comic Sans MS" panose="030F0702030302020204" pitchFamily="66" charset="0"/>
                <a:ea typeface="MS PGothic" panose="020B0600070205080204" pitchFamily="34" charset="-128"/>
              </a:rPr>
              <a:t>It is about something you can see in the sea.  What should it be?</a:t>
            </a:r>
          </a:p>
        </p:txBody>
      </p:sp>
      <p:sp>
        <p:nvSpPr>
          <p:cNvPr id="30726" name="AutoShape 7"/>
          <p:cNvSpPr>
            <a:spLocks noChangeArrowheads="1"/>
          </p:cNvSpPr>
          <p:nvPr/>
        </p:nvSpPr>
        <p:spPr bwMode="auto">
          <a:xfrm>
            <a:off x="6156325" y="3357563"/>
            <a:ext cx="2736850" cy="1368425"/>
          </a:xfrm>
          <a:prstGeom prst="wedgeEllipseCallout">
            <a:avLst>
              <a:gd name="adj1" fmla="val -25282"/>
              <a:gd name="adj2" fmla="val 65931"/>
            </a:avLst>
          </a:prstGeom>
          <a:gradFill rotWithShape="1">
            <a:gsLst>
              <a:gs pos="0">
                <a:srgbClr val="D6FFAD"/>
              </a:gs>
              <a:gs pos="50000">
                <a:srgbClr val="E5FFE3"/>
              </a:gs>
              <a:gs pos="100000">
                <a:srgbClr val="D6FFAD"/>
              </a:gs>
            </a:gsLst>
            <a:lin ang="18900000" scaled="1"/>
          </a:gradFill>
          <a:ln w="38100">
            <a:solidFill>
              <a:schemeClr val="tx2"/>
            </a:solidFill>
            <a:miter lim="800000"/>
            <a:headEnd/>
            <a:tailEnd/>
          </a:ln>
        </p:spPr>
        <p:txBody>
          <a:bodyPr anchor="ct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r>
              <a:rPr kumimoji="0" lang="en-US" altLang="zh-TW">
                <a:solidFill>
                  <a:srgbClr val="006600"/>
                </a:solidFill>
                <a:latin typeface="Comic Sans MS" panose="030F0702030302020204" pitchFamily="66" charset="0"/>
                <a:ea typeface="MS PGothic" panose="020B0600070205080204" pitchFamily="34" charset="-128"/>
              </a:rPr>
              <a:t>I got it.  </a:t>
            </a:r>
          </a:p>
          <a:p>
            <a:pPr eaLnBrk="1" hangingPunct="1"/>
            <a:r>
              <a:rPr kumimoji="0" lang="en-US" altLang="zh-TW">
                <a:solidFill>
                  <a:srgbClr val="006600"/>
                </a:solidFill>
                <a:latin typeface="Comic Sans MS" panose="030F0702030302020204" pitchFamily="66" charset="0"/>
                <a:ea typeface="MS PGothic" panose="020B0600070205080204" pitchFamily="34" charset="-128"/>
              </a:rPr>
              <a:t>It should be “ship”.</a:t>
            </a:r>
          </a:p>
        </p:txBody>
      </p:sp>
      <p:sp>
        <p:nvSpPr>
          <p:cNvPr id="30727" name="Rectangle 12"/>
          <p:cNvSpPr>
            <a:spLocks noChangeArrowheads="1"/>
          </p:cNvSpPr>
          <p:nvPr/>
        </p:nvSpPr>
        <p:spPr bwMode="auto">
          <a:xfrm>
            <a:off x="395288" y="188913"/>
            <a:ext cx="8497887" cy="792162"/>
          </a:xfrm>
          <a:prstGeom prst="rect">
            <a:avLst/>
          </a:prstGeom>
          <a:noFill/>
          <a:ln w="381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1) Purposes of Doing Dictation – Promoting assessment for learning</a:t>
            </a:r>
          </a:p>
          <a:p>
            <a:pPr eaLnBrk="1" hangingPunct="1">
              <a:spcBef>
                <a:spcPct val="20000"/>
              </a:spcBef>
            </a:pPr>
            <a:r>
              <a:rPr lang="en-US" altLang="zh-TW" sz="1800" b="1">
                <a:solidFill>
                  <a:schemeClr val="bg2"/>
                </a:solidFill>
                <a:latin typeface="Cooper Black" panose="0208090404030B020404" pitchFamily="18" charset="0"/>
                <a:ea typeface="MS PGothic" panose="020B0600070205080204" pitchFamily="34" charset="-128"/>
              </a:rPr>
              <a:t>     Providing constructive feedback</a:t>
            </a:r>
          </a:p>
        </p:txBody>
      </p:sp>
      <p:sp>
        <p:nvSpPr>
          <p:cNvPr id="30728" name="Text Box 14"/>
          <p:cNvSpPr txBox="1">
            <a:spLocks noChangeArrowheads="1"/>
          </p:cNvSpPr>
          <p:nvPr/>
        </p:nvSpPr>
        <p:spPr bwMode="auto">
          <a:xfrm>
            <a:off x="4335463" y="6461125"/>
            <a:ext cx="4787900" cy="3762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algn="ctr" eaLnBrk="1" hangingPunct="1">
              <a:spcBef>
                <a:spcPct val="50000"/>
              </a:spcBef>
            </a:pPr>
            <a:r>
              <a:rPr lang="en-US" altLang="zh-TW" sz="1800">
                <a:ea typeface="MS PGothic" panose="020B0600070205080204" pitchFamily="34" charset="-128"/>
                <a:hlinkClick r:id="rId6" action="ppaction://hlinksldjump"/>
              </a:rPr>
              <a:t>Back to Providing Constructive Feedback</a:t>
            </a:r>
            <a:endParaRPr lang="en-US" altLang="zh-TW" sz="1800">
              <a:ea typeface="MS PGothic" panose="020B0600070205080204" pitchFamily="34" charset="-128"/>
            </a:endParaRPr>
          </a:p>
        </p:txBody>
      </p:sp>
      <p:grpSp>
        <p:nvGrpSpPr>
          <p:cNvPr id="30729" name="Group 17"/>
          <p:cNvGrpSpPr>
            <a:grpSpLocks/>
          </p:cNvGrpSpPr>
          <p:nvPr/>
        </p:nvGrpSpPr>
        <p:grpSpPr bwMode="auto">
          <a:xfrm>
            <a:off x="1187450" y="1916113"/>
            <a:ext cx="4530725" cy="817562"/>
            <a:chOff x="748" y="1162"/>
            <a:chExt cx="2854" cy="515"/>
          </a:xfrm>
        </p:grpSpPr>
        <p:sp>
          <p:nvSpPr>
            <p:cNvPr id="30730" name="Text Box 6"/>
            <p:cNvSpPr txBox="1">
              <a:spLocks noChangeArrowheads="1"/>
            </p:cNvSpPr>
            <p:nvPr/>
          </p:nvSpPr>
          <p:spPr bwMode="auto">
            <a:xfrm>
              <a:off x="748" y="1389"/>
              <a:ext cx="285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kumimoji="0" lang="en-US" altLang="zh-TW">
                  <a:solidFill>
                    <a:schemeClr val="accent2"/>
                  </a:solidFill>
                  <a:latin typeface="Corbel" panose="020B0503020204020204" pitchFamily="34" charset="0"/>
                  <a:ea typeface="MS PGothic" panose="020B0600070205080204" pitchFamily="34" charset="-128"/>
                </a:rPr>
                <a:t>There is a big </a:t>
              </a:r>
              <a:r>
                <a:rPr kumimoji="0" lang="en-US" altLang="zh-TW" b="1" u="sng">
                  <a:solidFill>
                    <a:schemeClr val="accent2"/>
                  </a:solidFill>
                  <a:latin typeface="Corbel" panose="020B0503020204020204" pitchFamily="34" charset="0"/>
                  <a:ea typeface="MS PGothic" panose="020B0600070205080204" pitchFamily="34" charset="-128"/>
                </a:rPr>
                <a:t>sheep</a:t>
              </a:r>
              <a:r>
                <a:rPr kumimoji="0" lang="en-US" altLang="zh-TW">
                  <a:solidFill>
                    <a:schemeClr val="accent2"/>
                  </a:solidFill>
                  <a:latin typeface="Corbel" panose="020B0503020204020204" pitchFamily="34" charset="0"/>
                  <a:ea typeface="MS PGothic" panose="020B0600070205080204" pitchFamily="34" charset="-128"/>
                </a:rPr>
                <a:t> in the sea.</a:t>
              </a:r>
            </a:p>
          </p:txBody>
        </p:sp>
        <p:sp>
          <p:nvSpPr>
            <p:cNvPr id="30731" name="Text Box 15"/>
            <p:cNvSpPr txBox="1">
              <a:spLocks noChangeArrowheads="1"/>
            </p:cNvSpPr>
            <p:nvPr/>
          </p:nvSpPr>
          <p:spPr bwMode="auto">
            <a:xfrm>
              <a:off x="748" y="1162"/>
              <a:ext cx="145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PMingLiU" panose="02020500000000000000" pitchFamily="18" charset="-120"/>
                </a:defRPr>
              </a:lvl1pPr>
              <a:lvl2pPr marL="742950" indent="-285750" eaLnBrk="0" hangingPunct="0">
                <a:defRPr kumimoji="1" sz="2400">
                  <a:solidFill>
                    <a:schemeClr val="tx1"/>
                  </a:solidFill>
                  <a:latin typeface="Arial" panose="020B0604020202020204" pitchFamily="34" charset="0"/>
                  <a:ea typeface="PMingLiU" panose="02020500000000000000" pitchFamily="18" charset="-120"/>
                </a:defRPr>
              </a:lvl2pPr>
              <a:lvl3pPr marL="1143000" indent="-228600" eaLnBrk="0" hangingPunct="0">
                <a:defRPr kumimoji="1" sz="2400">
                  <a:solidFill>
                    <a:schemeClr val="tx1"/>
                  </a:solidFill>
                  <a:latin typeface="Arial" panose="020B0604020202020204" pitchFamily="34" charset="0"/>
                  <a:ea typeface="PMingLiU" panose="02020500000000000000" pitchFamily="18" charset="-120"/>
                </a:defRPr>
              </a:lvl3pPr>
              <a:lvl4pPr marL="1600200" indent="-228600" eaLnBrk="0" hangingPunct="0">
                <a:defRPr kumimoji="1" sz="2400">
                  <a:solidFill>
                    <a:schemeClr val="tx1"/>
                  </a:solidFill>
                  <a:latin typeface="Arial" panose="020B0604020202020204" pitchFamily="34" charset="0"/>
                  <a:ea typeface="PMingLiU" panose="02020500000000000000" pitchFamily="18" charset="-120"/>
                </a:defRPr>
              </a:lvl4pPr>
              <a:lvl5pPr marL="2057400" indent="-228600" eaLnBrk="0" hangingPunct="0">
                <a:defRPr kumimoji="1" sz="24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PMingLiU" panose="02020500000000000000" pitchFamily="18" charset="-120"/>
                </a:defRPr>
              </a:lvl9pPr>
            </a:lstStyle>
            <a:p>
              <a:pPr eaLnBrk="1" hangingPunct="1">
                <a:spcBef>
                  <a:spcPct val="50000"/>
                </a:spcBef>
              </a:pPr>
              <a:r>
                <a:rPr lang="en-US" altLang="zh-TW" sz="2000">
                  <a:latin typeface="Corbel" panose="020B0503020204020204" pitchFamily="34" charset="0"/>
                  <a:ea typeface="MS PGothic" panose="020B0600070205080204" pitchFamily="34" charset="-128"/>
                </a:rPr>
                <a:t>Mistake made:</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新細明體"/>
      </a:majorFont>
      <a:minorFont>
        <a:latin typeface="Arial"/>
        <a:ea typeface="新細明體"/>
        <a:cs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a:ln>
              <a:noFill/>
            </a:ln>
            <a:solidFill>
              <a:schemeClr val="tx1"/>
            </a:solidFill>
            <a:effectLst/>
            <a:latin typeface="Arial" charset="0"/>
            <a:ea typeface="新細明體" charset="0"/>
            <a:cs typeface="新細明體"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a:ln>
              <a:noFill/>
            </a:ln>
            <a:solidFill>
              <a:schemeClr val="tx1"/>
            </a:solidFill>
            <a:effectLst/>
            <a:latin typeface="Arial" charset="0"/>
            <a:ea typeface="新細明體" charset="0"/>
            <a:cs typeface="新細明體" charset="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1421</TotalTime>
  <Words>6354</Words>
  <Application>Microsoft Office PowerPoint</Application>
  <PresentationFormat>On-screen Show (4:3)</PresentationFormat>
  <Paragraphs>474</Paragraphs>
  <Slides>30</Slides>
  <Notes>30</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PMingLiU</vt:lpstr>
      <vt:lpstr>MS PGothic</vt:lpstr>
      <vt:lpstr>Wingdings</vt:lpstr>
      <vt:lpstr>Cooper Black</vt:lpstr>
      <vt:lpstr>Corbel</vt:lpstr>
      <vt:lpstr>Comic Sans MS</vt:lpstr>
      <vt:lpstr>Times New Roman</vt:lpstr>
      <vt:lpstr>Verdana</vt:lpstr>
      <vt:lpstr>SimSun</vt:lpstr>
      <vt:lpstr>Arial Unicode MS</vt:lpstr>
      <vt:lpstr>預設簡報設計</vt:lpstr>
      <vt:lpstr>Part 1:  An Introduction to Dictation Activities</vt:lpstr>
      <vt:lpstr>1) Purposes of Doing Dictation</vt:lpstr>
      <vt:lpstr>Development of phonics skills</vt:lpstr>
      <vt:lpstr>Development of listening and note-taking skills</vt:lpstr>
      <vt:lpstr>PowerPoint Presentation</vt:lpstr>
      <vt:lpstr>Promoting autonomy in language learning</vt:lpstr>
      <vt:lpstr> Promoting assessment for learning</vt:lpstr>
      <vt:lpstr>Providing constructive feedback</vt:lpstr>
      <vt:lpstr>Making use of context</vt:lpstr>
      <vt:lpstr>Making use of grammar knowledge</vt:lpstr>
      <vt:lpstr>Applying phonics skills in spelling</vt:lpstr>
      <vt:lpstr>2) Guiding Principles for       Conducting Dictation</vt:lpstr>
      <vt:lpstr>Design</vt:lpstr>
      <vt:lpstr>Coverage</vt:lpstr>
      <vt:lpstr>Frequency</vt:lpstr>
      <vt:lpstr>Weighting and Marking</vt:lpstr>
      <vt:lpstr>PowerPoint Presentation</vt:lpstr>
      <vt:lpstr>Developing pupils’ awareness of  letter-sound relationships</vt:lpstr>
      <vt:lpstr>Dividing words into small parts</vt:lpstr>
      <vt:lpstr>Identifying affixes to root words</vt:lpstr>
      <vt:lpstr>Looking for letter patterns</vt:lpstr>
      <vt:lpstr>Highlighting problem parts</vt:lpstr>
      <vt:lpstr>Understanding the meanings of words</vt:lpstr>
      <vt:lpstr>PowerPoint Presentation</vt:lpstr>
      <vt:lpstr>Helping pupils understand the meanings of     key words through demonstration</vt:lpstr>
      <vt:lpstr>Listening for key words</vt:lpstr>
      <vt:lpstr>Identifying main ideas and supporting details</vt:lpstr>
      <vt:lpstr>Using headings to organise ideas</vt:lpstr>
      <vt:lpstr>Using tables and other graphic organisers to organise ideas</vt:lpstr>
      <vt:lpstr>Using short forms, abbreviations, numbers and symbols to take notes</vt:lpstr>
    </vt:vector>
  </TitlesOfParts>
  <Company>The Government of the HKSAR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1:  An Introduction to Dictation Activities</dc:title>
  <dc:creator>lws</dc:creator>
  <cp:lastModifiedBy>ELE</cp:lastModifiedBy>
  <cp:revision>141</cp:revision>
  <dcterms:created xsi:type="dcterms:W3CDTF">2011-05-23T07:35:57Z</dcterms:created>
  <dcterms:modified xsi:type="dcterms:W3CDTF">2025-08-15T06:12:41Z</dcterms:modified>
</cp:coreProperties>
</file>