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541" r:id="rId2"/>
    <p:sldId id="542" r:id="rId3"/>
    <p:sldId id="543" r:id="rId4"/>
    <p:sldId id="544" r:id="rId5"/>
    <p:sldId id="545" r:id="rId6"/>
    <p:sldId id="546" r:id="rId7"/>
    <p:sldId id="547" r:id="rId8"/>
    <p:sldId id="548" r:id="rId9"/>
    <p:sldId id="549" r:id="rId10"/>
    <p:sldId id="550" r:id="rId11"/>
    <p:sldId id="552" r:id="rId12"/>
    <p:sldId id="551" r:id="rId13"/>
    <p:sldId id="553" r:id="rId14"/>
    <p:sldId id="554" r:id="rId15"/>
    <p:sldId id="555" r:id="rId16"/>
    <p:sldId id="591" r:id="rId17"/>
    <p:sldId id="592" r:id="rId18"/>
    <p:sldId id="558" r:id="rId19"/>
    <p:sldId id="559" r:id="rId20"/>
    <p:sldId id="416" r:id="rId21"/>
    <p:sldId id="453" r:id="rId22"/>
    <p:sldId id="423" r:id="rId23"/>
    <p:sldId id="454" r:id="rId24"/>
    <p:sldId id="424" r:id="rId25"/>
    <p:sldId id="560" r:id="rId26"/>
    <p:sldId id="567" r:id="rId27"/>
    <p:sldId id="568" r:id="rId28"/>
    <p:sldId id="577" r:id="rId29"/>
    <p:sldId id="578" r:id="rId30"/>
    <p:sldId id="579" r:id="rId31"/>
    <p:sldId id="580" r:id="rId32"/>
    <p:sldId id="588" r:id="rId33"/>
    <p:sldId id="585" r:id="rId34"/>
    <p:sldId id="589" r:id="rId35"/>
    <p:sldId id="587" r:id="rId36"/>
    <p:sldId id="573" r:id="rId37"/>
    <p:sldId id="581" r:id="rId38"/>
    <p:sldId id="582" r:id="rId39"/>
    <p:sldId id="583" r:id="rId40"/>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DAE3"/>
    <a:srgbClr val="800080"/>
    <a:srgbClr val="FFCCCC"/>
    <a:srgbClr val="FFFF66"/>
    <a:srgbClr val="FF9933"/>
    <a:srgbClr val="0000FF"/>
    <a:srgbClr val="CC0099"/>
    <a:srgbClr val="93D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5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02"/>
    </p:cViewPr>
  </p:sorterViewPr>
  <p:notesViewPr>
    <p:cSldViewPr>
      <p:cViewPr>
        <p:scale>
          <a:sx n="100" d="100"/>
          <a:sy n="100" d="100"/>
        </p:scale>
        <p:origin x="-798" y="180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charset="0"/>
                <a:cs typeface="新細明體" charset="0"/>
              </a:defRPr>
            </a:lvl1pPr>
          </a:lstStyle>
          <a:p>
            <a:pPr>
              <a:defRPr/>
            </a:pPr>
            <a:endParaRPr lang="en-US" altLang="zh-TW"/>
          </a:p>
        </p:txBody>
      </p:sp>
      <p:sp>
        <p:nvSpPr>
          <p:cNvPr id="279555"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charset="0"/>
                <a:cs typeface="新細明體" charset="0"/>
              </a:defRPr>
            </a:lvl1pPr>
          </a:lstStyle>
          <a:p>
            <a:pPr>
              <a:defRPr/>
            </a:pPr>
            <a:endParaRPr lang="en-US" altLang="zh-TW"/>
          </a:p>
        </p:txBody>
      </p:sp>
      <p:sp>
        <p:nvSpPr>
          <p:cNvPr id="279556"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charset="0"/>
                <a:cs typeface="新細明體" charset="0"/>
              </a:defRPr>
            </a:lvl1pPr>
          </a:lstStyle>
          <a:p>
            <a:pPr>
              <a:defRPr/>
            </a:pPr>
            <a:endParaRPr lang="en-US" altLang="zh-TW"/>
          </a:p>
        </p:txBody>
      </p:sp>
      <p:sp>
        <p:nvSpPr>
          <p:cNvPr id="279557"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7C7C8C-C00E-4C1D-8FB9-C7C49F148FCA}"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charset="0"/>
                <a:cs typeface="新細明體" charset="0"/>
              </a:defRPr>
            </a:lvl1pPr>
          </a:lstStyle>
          <a:p>
            <a:pPr>
              <a:defRPr/>
            </a:pPr>
            <a:endParaRPr lang="en-US" altLang="zh-TW"/>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charset="0"/>
                <a:cs typeface="新細明體" charset="0"/>
              </a:defRPr>
            </a:lvl1pPr>
          </a:lstStyle>
          <a:p>
            <a:pPr>
              <a:defRPr/>
            </a:pPr>
            <a:endParaRPr lang="en-US" altLang="zh-TW"/>
          </a:p>
        </p:txBody>
      </p:sp>
      <p:sp>
        <p:nvSpPr>
          <p:cNvPr id="14340" name="Rectangle 4"/>
          <p:cNvSpPr>
            <a:spLocks noRot="1" noChangeArrowheads="1" noTextEdit="1"/>
          </p:cNvSpPr>
          <p:nvPr>
            <p:ph type="sldImg" idx="2"/>
          </p:nvPr>
        </p:nvSpPr>
        <p:spPr bwMode="auto">
          <a:xfrm>
            <a:off x="920750"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charset="0"/>
                <a:cs typeface="新細明體" charset="0"/>
              </a:defRPr>
            </a:lvl1pPr>
          </a:lstStyle>
          <a:p>
            <a:pPr>
              <a:defRPr/>
            </a:pPr>
            <a:endParaRPr lang="en-US" altLang="zh-TW"/>
          </a:p>
        </p:txBody>
      </p:sp>
      <p:sp>
        <p:nvSpPr>
          <p:cNvPr id="51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018B0D-60E0-4FA6-9320-DE4681548DE0}"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新細明體" charset="0"/>
      </a:defRPr>
    </a:lvl2pPr>
    <a:lvl3pPr marL="914400"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新細明體" charset="0"/>
      </a:defRPr>
    </a:lvl3pPr>
    <a:lvl4pPr marL="1371600"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新細明體" charset="0"/>
      </a:defRPr>
    </a:lvl4pPr>
    <a:lvl5pPr marL="1828800"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5FA8807C-6778-4A28-B139-9EE4DE6F5E42}" type="slidenum">
              <a:rPr lang="en-US" altLang="zh-TW" sz="1200"/>
              <a:pPr algn="r" eaLnBrk="1" hangingPunct="1"/>
              <a:t>1</a:t>
            </a:fld>
            <a:endParaRPr lang="en-US" altLang="zh-TW" sz="1200"/>
          </a:p>
        </p:txBody>
      </p:sp>
      <p:sp>
        <p:nvSpPr>
          <p:cNvPr id="16386" name="Rectangle 2"/>
          <p:cNvSpPr>
            <a:spLocks noRot="1" noChangeArrowheads="1" noTextEdit="1"/>
          </p:cNvSpPr>
          <p:nvPr>
            <p:ph type="sldImg"/>
          </p:nvPr>
        </p:nvSpPr>
        <p:spPr>
          <a:xfrm>
            <a:off x="919163" y="744538"/>
            <a:ext cx="4962525" cy="3722687"/>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Effective dictation activities can enhance pupils’ language skills and knowledge. For example, </a:t>
            </a:r>
            <a:r>
              <a:rPr lang="en-US" altLang="zh-TW" b="1" smtClean="0">
                <a:latin typeface="Arial" panose="020B0604020202020204" pitchFamily="34" charset="0"/>
              </a:rPr>
              <a:t>phonics dictation</a:t>
            </a:r>
            <a:r>
              <a:rPr lang="en-US" altLang="zh-TW" smtClean="0">
                <a:latin typeface="Arial" panose="020B0604020202020204" pitchFamily="34" charset="0"/>
              </a:rPr>
              <a:t> can improve pupils’ phonics skills. </a:t>
            </a:r>
            <a:r>
              <a:rPr lang="en-US" altLang="zh-TW" b="1" smtClean="0">
                <a:latin typeface="Arial" panose="020B0604020202020204" pitchFamily="34" charset="0"/>
              </a:rPr>
              <a:t>Theme-based free dictation</a:t>
            </a:r>
            <a:r>
              <a:rPr lang="en-US" altLang="zh-TW" smtClean="0">
                <a:latin typeface="Arial" panose="020B0604020202020204" pitchFamily="34" charset="0"/>
              </a:rPr>
              <a:t> helps develop their vocabulary building skills. </a:t>
            </a:r>
            <a:r>
              <a:rPr lang="en-US" altLang="zh-TW" b="1" smtClean="0">
                <a:latin typeface="Arial" panose="020B0604020202020204" pitchFamily="34" charset="0"/>
              </a:rPr>
              <a:t>Picture dictation</a:t>
            </a:r>
            <a:r>
              <a:rPr lang="en-US" altLang="zh-TW" smtClean="0">
                <a:latin typeface="Arial" panose="020B0604020202020204" pitchFamily="34" charset="0"/>
              </a:rPr>
              <a:t> and </a:t>
            </a:r>
            <a:r>
              <a:rPr lang="en-US" altLang="zh-TW" b="1" smtClean="0">
                <a:latin typeface="Arial" panose="020B0604020202020204" pitchFamily="34" charset="0"/>
              </a:rPr>
              <a:t>‘Bad Cold’ dictation</a:t>
            </a:r>
            <a:r>
              <a:rPr lang="en-US" altLang="zh-TW" smtClean="0">
                <a:latin typeface="Arial" panose="020B0604020202020204" pitchFamily="34" charset="0"/>
              </a:rPr>
              <a:t> help consolidate their grammar and vocabulary knowledge. </a:t>
            </a:r>
            <a:r>
              <a:rPr lang="en-US" altLang="zh-TW" b="1" smtClean="0">
                <a:latin typeface="Arial" panose="020B0604020202020204" pitchFamily="34" charset="0"/>
              </a:rPr>
              <a:t>Music dictation</a:t>
            </a:r>
            <a:r>
              <a:rPr lang="en-US" altLang="zh-TW" smtClean="0">
                <a:latin typeface="Arial" panose="020B0604020202020204" pitchFamily="34" charset="0"/>
              </a:rPr>
              <a:t>, </a:t>
            </a:r>
            <a:r>
              <a:rPr lang="en-US" altLang="zh-TW" b="1" smtClean="0">
                <a:latin typeface="Arial" panose="020B0604020202020204" pitchFamily="34" charset="0"/>
              </a:rPr>
              <a:t>running dictation</a:t>
            </a:r>
            <a:r>
              <a:rPr lang="en-US" altLang="zh-TW" smtClean="0">
                <a:latin typeface="Arial" panose="020B0604020202020204" pitchFamily="34" charset="0"/>
              </a:rPr>
              <a:t>, </a:t>
            </a:r>
            <a:r>
              <a:rPr lang="en-US" altLang="zh-TW" b="1" smtClean="0">
                <a:latin typeface="Arial" panose="020B0604020202020204" pitchFamily="34" charset="0"/>
              </a:rPr>
              <a:t>dicto-comp / dictogloss</a:t>
            </a:r>
            <a:r>
              <a:rPr lang="en-US" altLang="zh-TW" smtClean="0">
                <a:latin typeface="Arial" panose="020B0604020202020204" pitchFamily="34" charset="0"/>
              </a:rPr>
              <a:t> and </a:t>
            </a:r>
            <a:r>
              <a:rPr lang="en-US" altLang="zh-TW" b="1" smtClean="0">
                <a:latin typeface="Arial" panose="020B0604020202020204" pitchFamily="34" charset="0"/>
              </a:rPr>
              <a:t>keywords dictation</a:t>
            </a:r>
            <a:r>
              <a:rPr lang="en-US" altLang="zh-TW" smtClean="0">
                <a:latin typeface="Arial" panose="020B0604020202020204" pitchFamily="34" charset="0"/>
              </a:rPr>
              <a:t> can build up their note-taking and writing skills. In Part 2, these kinds of dictation activities are introduced.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1486D864-1760-484A-9049-53812465FBD2}" type="slidenum">
              <a:rPr lang="en-US" altLang="zh-TW" sz="1200"/>
              <a:pPr algn="r" eaLnBrk="1" hangingPunct="1"/>
              <a:t>10</a:t>
            </a:fld>
            <a:endParaRPr lang="en-US" altLang="zh-TW" sz="1200"/>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In this dictation, pupils write down the names of the clubs in their school. First, pupils listen to the names of some clubs in Tom’s school in random order and write those names under appropriate categories. Then, they are encouraged to write as many names of the clubs available in their own school as possible. </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To cater for learner diversity, the less able pupils could be allowed to refer to their notebooks for the names of the clubs they have collected.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0C39AF58-1BE1-4C62-BD43-9BAAA712367E}" type="slidenum">
              <a:rPr lang="en-US" altLang="zh-TW" sz="1200"/>
              <a:pPr algn="r" eaLnBrk="1" hangingPunct="1"/>
              <a:t>11</a:t>
            </a:fld>
            <a:endParaRPr lang="en-US" altLang="zh-TW" sz="1200"/>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xfrm>
            <a:off x="679450" y="4716463"/>
            <a:ext cx="5456238"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Different extended activities could be conducted to further develop pupils’ thinking and language skills. In this extended activity, pupils listen to four students talking to a student helper about their interests and hobbies. They have to pay attention to who is talking and write down the key words in the appropriate spaces in the forms as they listen to the dialogues. To further develop pupils’ thinking skills, pupils are asked to infer from what they have heard and choose the most suitable club for the students.</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To cater for learner diversity, less familiar words, such as ‘painting’ and ‘gardening’, could be provided for the less able pupils. </a:t>
            </a: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57629D27-DF19-474F-BCD1-1BA82F550661}" type="slidenum">
              <a:rPr lang="en-US" altLang="zh-TW" sz="1200"/>
              <a:pPr algn="r" eaLnBrk="1" hangingPunct="1"/>
              <a:t>12</a:t>
            </a:fld>
            <a:endParaRPr lang="en-US" altLang="zh-TW" sz="1200"/>
          </a:p>
        </p:txBody>
      </p:sp>
      <p:sp>
        <p:nvSpPr>
          <p:cNvPr id="38914" name="Rectangle 2"/>
          <p:cNvSpPr>
            <a:spLocks noRot="1" noChangeArrowheads="1" noTextEdit="1"/>
          </p:cNvSpPr>
          <p:nvPr>
            <p:ph type="sldImg"/>
          </p:nvPr>
        </p:nvSpPr>
        <p:spPr>
          <a:xfrm>
            <a:off x="919163" y="744538"/>
            <a:ext cx="4962525" cy="3722687"/>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An extended activity could also be conducted to develop pupils’ writing skills. Pupils are asked to choose two clubs they would like to join in school and write the reasons for choosing the clubs in a few sentences.</a:t>
            </a:r>
          </a:p>
          <a:p>
            <a:pPr algn="just" eaLnBrk="1" hangingPunct="1"/>
            <a:endParaRPr lang="en-US" altLang="zh-TW" smtClean="0">
              <a:latin typeface="Arial" panose="020B0604020202020204" pitchFamily="34" charset="0"/>
            </a:endParaRPr>
          </a:p>
          <a:p>
            <a:pPr eaLnBrk="1" hangingPunct="1"/>
            <a:r>
              <a:rPr lang="en-US" altLang="zh-TW" smtClean="0">
                <a:latin typeface="Arial" panose="020B0604020202020204" pitchFamily="34" charset="0"/>
              </a:rPr>
              <a:t>To cater for learner diversity, teachers could give some useful phrases to help the less able pupils express their ideas and preferences. </a:t>
            </a:r>
          </a:p>
          <a:p>
            <a:pPr eaLnBrk="1" hangingPunct="1"/>
            <a:endParaRPr lang="en-US" altLang="zh-TW" smtClean="0">
              <a:latin typeface="Arial" panose="020B0604020202020204" pitchFamily="34" charset="0"/>
            </a:endParaRPr>
          </a:p>
          <a:p>
            <a:pPr eaLnBrk="1" hangingPunct="1"/>
            <a:r>
              <a:rPr lang="en-US" altLang="zh-TW" smtClean="0">
                <a:latin typeface="Arial" panose="020B0604020202020204" pitchFamily="34" charset="0"/>
              </a:rPr>
              <a:t>Please refer to LT 2.2 in Appendix A for the dictation worksheets.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CDFB7480-185E-497A-83D2-D611F805432E}" type="slidenum">
              <a:rPr lang="en-US" altLang="zh-TW" sz="1200"/>
              <a:pPr algn="r" eaLnBrk="1" hangingPunct="1"/>
              <a:t>13</a:t>
            </a:fld>
            <a:endParaRPr lang="en-US" altLang="zh-TW" sz="1200"/>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rPr>
              <a:t>	Picture dictation helps t</a:t>
            </a:r>
            <a:r>
              <a:rPr kumimoji="0" lang="en-US" altLang="zh-TW" smtClean="0">
                <a:latin typeface="Arial" panose="020B0604020202020204" pitchFamily="34" charset="0"/>
              </a:rPr>
              <a:t>eachers check whether pupils understand the listening text. Instead of writing down words, pupils are asked to draw or complete a picture based on what the teacher reads to them. The teacher has to make sure that enough time is given to pupils to finish drawing one object before moving onto the next one.</a:t>
            </a:r>
          </a:p>
          <a:p>
            <a:pPr marL="228600" indent="-228600" algn="just" eaLnBrk="1" hangingPunct="1"/>
            <a:endParaRPr kumimoji="0" lang="en-US" altLang="zh-TW" smtClean="0">
              <a:latin typeface="Arial" panose="020B0604020202020204" pitchFamily="34" charset="0"/>
            </a:endParaRPr>
          </a:p>
          <a:p>
            <a:pPr marL="228600" indent="-228600" algn="just" eaLnBrk="1" hangingPunct="1"/>
            <a:r>
              <a:rPr kumimoji="0" lang="en-US" altLang="zh-TW" smtClean="0">
                <a:solidFill>
                  <a:srgbClr val="003366"/>
                </a:solidFill>
                <a:latin typeface="Arial" panose="020B0604020202020204" pitchFamily="34" charset="0"/>
              </a:rPr>
              <a:t>	</a:t>
            </a:r>
          </a:p>
          <a:p>
            <a:pPr marL="228600" indent="-228600" algn="just" eaLnBrk="1" hangingPunct="1"/>
            <a:endParaRPr kumimoji="0" lang="en-US" altLang="zh-TW" smtClean="0">
              <a:solidFill>
                <a:srgbClr val="003366"/>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C8DE9CBF-173A-4E4C-860C-CE301182965E}" type="slidenum">
              <a:rPr lang="en-US" altLang="zh-TW" sz="1200"/>
              <a:pPr algn="r" eaLnBrk="1" hangingPunct="1"/>
              <a:t>14</a:t>
            </a:fld>
            <a:endParaRPr lang="en-US" altLang="zh-TW" sz="1200"/>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In this picture dictation, while listening to the descriptions about the mask of a clown, pupils need to draw the eyes, ears, mouth and nose which are of different shapes (e.g. circles, triangles). Through drawing the different facial features on the mask, pupils demonstrate their understanding of the different shapes they have learnt.</a:t>
            </a:r>
          </a:p>
          <a:p>
            <a:pPr algn="just" eaLnBrk="1" hangingPunct="1"/>
            <a:endParaRPr lang="en-US" altLang="zh-TW"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DA3261A9-718A-46AF-86A0-781542DC8FED}" type="slidenum">
              <a:rPr lang="en-US" altLang="zh-TW" sz="1200"/>
              <a:pPr algn="r" eaLnBrk="1" hangingPunct="1"/>
              <a:t>15</a:t>
            </a:fld>
            <a:endParaRPr lang="en-US" altLang="zh-TW" sz="1200"/>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Extended activities could be conducted to promote creativity as well as to develop pupils’ writing and speaking skills. Pupils could be asked to make a mask for a clown using different shapes. Then, they describe their mask to their classmates using the target vocabulary (e.g. names of shapes) and language items (e.g. it is / they are, there is / are).</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Please refer to LT 2.3 in Appendix A for the dictation worksheets.</a:t>
            </a:r>
          </a:p>
          <a:p>
            <a:pPr algn="just" eaLnBrk="1" hangingPunct="1"/>
            <a:r>
              <a:rPr lang="en-US" altLang="zh-TW" smtClean="0">
                <a:latin typeface="Arial" panose="020B0604020202020204"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1498CED4-EF99-40CC-8BBC-920D9309B08A}" type="slidenum">
              <a:rPr lang="en-US" altLang="zh-TW" sz="1200"/>
              <a:pPr algn="r" eaLnBrk="1" hangingPunct="1"/>
              <a:t>16</a:t>
            </a:fld>
            <a:endParaRPr lang="en-US" altLang="zh-TW" sz="1200"/>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Apart from shapes, picture dictation can involve drawing of other objects. In this picture dictation, Aunt Mary describes the things she can see on Fresh Fruit and Vegetable Stall. Pupils need to complete the picture by drawing the missing details as they listen to the descriptions. </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Through completing the picture, pupils demonstrate their understanding of the vocabulary items (e.g. names of fruit and vegetables), determiners (e.g. a few, some, many) and prepositional phrases (e.g. in front of, next to, on the right).</a:t>
            </a: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F0CCFDBA-22EC-478A-97F6-35D3AFDE60BA}" type="slidenum">
              <a:rPr lang="en-US" altLang="zh-TW" sz="1200"/>
              <a:pPr algn="r" eaLnBrk="1" hangingPunct="1"/>
              <a:t>17</a:t>
            </a:fld>
            <a:endParaRPr lang="en-US" altLang="zh-TW" sz="1200"/>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rPr>
              <a:t>	Teachers could conduct extended activities by asking pupils to colour and write about the picture to consolidate their learning. Here are a few examples of extended activities for teachers’ reference:</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smtClean="0">
                <a:latin typeface="Arial" panose="020B0604020202020204" pitchFamily="34" charset="0"/>
              </a:rPr>
              <a:t>	1. Listen and colour the picture – The teacher could ask pupils to colour the picture based on his / her instructions. This provides an opportunity for pupils to develop their listening skills and consolidate their learning of colour words. </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smtClean="0">
                <a:latin typeface="Arial" panose="020B0604020202020204" pitchFamily="34" charset="0"/>
              </a:rPr>
              <a:t>	2. Label the picture – The teacher could ask pupils to label some parts of the picture to consolidate their learning of the target vocabulary items (e.g. the names of the fruit and vegetables). </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smtClean="0">
                <a:latin typeface="Arial" panose="020B0604020202020204" pitchFamily="34" charset="0"/>
              </a:rPr>
              <a:t>	3. Write about the picture – To consolidate the vocabulary and language items learnt as well as to develop pupils’ writing skills, the teacher could ask pupils to write about the fruit and vegetables in the picture.</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smtClean="0">
                <a:latin typeface="Arial" panose="020B0604020202020204" pitchFamily="34" charset="0"/>
              </a:rPr>
              <a:t>      Please refer to LT 2.4 in Appendix A for the dictation worksheets.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45FD57C2-C44F-4008-B189-C1FB5C4F66B4}" type="slidenum">
              <a:rPr lang="en-US" altLang="zh-TW" sz="1200"/>
              <a:pPr algn="r" eaLnBrk="1" hangingPunct="1"/>
              <a:t>18</a:t>
            </a:fld>
            <a:endParaRPr lang="en-US" altLang="zh-TW" sz="1200"/>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kumimoji="0" lang="en-US" altLang="zh-TW" smtClean="0">
                <a:solidFill>
                  <a:srgbClr val="003366"/>
                </a:solidFill>
                <a:latin typeface="Arial" panose="020B0604020202020204" pitchFamily="34" charset="0"/>
              </a:rPr>
              <a:t>	</a:t>
            </a:r>
            <a:r>
              <a:rPr kumimoji="0" lang="en-US" altLang="zh-TW" smtClean="0">
                <a:latin typeface="Arial" panose="020B0604020202020204" pitchFamily="34" charset="0"/>
              </a:rPr>
              <a:t>In </a:t>
            </a:r>
            <a:r>
              <a:rPr kumimoji="0" lang="en-US" altLang="zh-TW" smtClean="0">
                <a:latin typeface="Times New Roman" panose="02020603050405020304" pitchFamily="18" charset="0"/>
              </a:rPr>
              <a:t>‘</a:t>
            </a:r>
            <a:r>
              <a:rPr kumimoji="0" lang="en-US" altLang="zh-TW" smtClean="0">
                <a:latin typeface="Arial" panose="020B0604020202020204" pitchFamily="34" charset="0"/>
              </a:rPr>
              <a:t>Bad Cold</a:t>
            </a:r>
            <a:r>
              <a:rPr kumimoji="0" lang="en-US" altLang="zh-TW" smtClean="0">
                <a:latin typeface="Times New Roman" panose="02020603050405020304" pitchFamily="18" charset="0"/>
              </a:rPr>
              <a:t>’</a:t>
            </a:r>
            <a:r>
              <a:rPr kumimoji="0" lang="en-US" altLang="zh-TW" smtClean="0">
                <a:latin typeface="Arial" panose="020B0604020202020204" pitchFamily="34" charset="0"/>
              </a:rPr>
              <a:t> dictation, the teacher dictates a text to pupils as usual. However, certain words are left out. In place of these words, the teacher sneezes or coughs. In addition to writing down the words the teacher has read out, pupils have to apply their grammar and vocabulary knowledge to think of suitable words to fill the gaps. ‘Bad Cold’ dictation is also called whistle gap dictation in which the teacher replaces certain words in a dictation text with a whistle.</a:t>
            </a:r>
          </a:p>
          <a:p>
            <a:pPr marL="228600" indent="-228600" algn="just" eaLnBrk="1" hangingPunct="1"/>
            <a:endParaRPr kumimoji="0" lang="en-US" altLang="zh-TW" smtClean="0">
              <a:latin typeface="Arial" panose="020B0604020202020204" pitchFamily="34" charset="0"/>
            </a:endParaRPr>
          </a:p>
          <a:p>
            <a:pPr marL="228600" indent="-228600" algn="just" eaLnBrk="1" hangingPunct="1"/>
            <a:r>
              <a:rPr kumimoji="0" lang="en-US" altLang="zh-TW" smtClean="0">
                <a:latin typeface="Arial" panose="020B0604020202020204" pitchFamily="34" charset="0"/>
              </a:rPr>
              <a:t>	To make the dictation more manageable for pupils, the words that are left out could be of the same part of speech (e.g. nouns, adjectives, prepositions) and the teacher could tell pupils about this beforehand. To make the dictation more challenging, the missing words can be of different parts of speech.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9AEAC2D4-5250-467A-AD55-C38113A1F6F6}" type="slidenum">
              <a:rPr lang="en-US" altLang="zh-TW" sz="1200"/>
              <a:pPr algn="r" eaLnBrk="1" hangingPunct="1"/>
              <a:t>19</a:t>
            </a:fld>
            <a:endParaRPr lang="en-US" altLang="zh-TW" sz="1200"/>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xfrm>
            <a:off x="806450" y="4716463"/>
            <a:ext cx="5311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In this example, the teacher reads out the dictation text as usual. However, he / she sneezes or coughs at certain points and leaves out some of the nouns. Pupils are asked to apply their grammar and vocabulary knowledge to think of appropriate nouns to fill the gaps.  </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When pupils have acquired more grammar and vocabulary knowledge, they could be asked to provide words of different parts of speech (e.g. nouns, verbs).</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Please refer to LT 2.5 in Appendix A for the dictation worksheet.</a:t>
            </a:r>
          </a:p>
          <a:p>
            <a:pPr algn="just" eaLnBrk="1" hangingPunct="1"/>
            <a:endParaRPr lang="en-US" altLang="zh-TW" i="1" smtClean="0">
              <a:latin typeface="Arial" panose="020B0604020202020204" pitchFamily="34" charset="0"/>
            </a:endParaRPr>
          </a:p>
          <a:p>
            <a:pPr algn="just" eaLnBrk="1" hangingPunct="1"/>
            <a:endParaRPr lang="en-US" altLang="zh-TW" smtClean="0">
              <a:latin typeface="Arial" panose="020B0604020202020204" pitchFamily="34" charset="0"/>
            </a:endParaRPr>
          </a:p>
          <a:p>
            <a:pPr algn="just" eaLnBrk="1" hangingPunct="1"/>
            <a:endParaRPr lang="en-US" altLang="zh-TW" i="1" smtClean="0">
              <a:latin typeface="Arial" panose="020B0604020202020204" pitchFamily="34" charset="0"/>
            </a:endParaRPr>
          </a:p>
          <a:p>
            <a:pPr algn="just" eaLnBrk="1" hangingPunct="1"/>
            <a:endParaRPr lang="en-US" altLang="zh-TW"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14995145-21F6-4381-9CC7-07C6EC3FE4BF}" type="slidenum">
              <a:rPr lang="en-US" altLang="zh-TW" sz="1200"/>
              <a:pPr algn="r" eaLnBrk="1" hangingPunct="1"/>
              <a:t>2</a:t>
            </a:fld>
            <a:endParaRPr lang="en-US" altLang="zh-TW" sz="1200"/>
          </a:p>
        </p:txBody>
      </p:sp>
      <p:sp>
        <p:nvSpPr>
          <p:cNvPr id="184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3AAA313-CA5E-4902-9E42-11A582DBB211}" type="slidenum">
              <a:rPr kumimoji="0" lang="en-US" altLang="zh-TW" sz="1200">
                <a:latin typeface="Times New Roman" panose="02020603050405020304" pitchFamily="18" charset="0"/>
              </a:rPr>
              <a:pPr algn="r" eaLnBrk="1" hangingPunct="1"/>
              <a:t>2</a:t>
            </a:fld>
            <a:endParaRPr kumimoji="0" lang="en-US" altLang="zh-TW" sz="1200">
              <a:latin typeface="Times New Roman" panose="02020603050405020304" pitchFamily="18" charset="0"/>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Phonics dictation can help develop pupils’ phonics skills. It allows pupils to focus on specific consonant or vowel sounds in order to develop their phonological awareness. Pupils need to fill in the target letter sounds as they hear the words in context. This activity helps pupils consolidate the learning of the basic letter-sound relationships and apply this knowledge in listening, spelling and writing.</a:t>
            </a:r>
          </a:p>
          <a:p>
            <a:pPr algn="just" eaLnBrk="1" hangingPunct="1"/>
            <a:endParaRPr lang="en-US" altLang="zh-TW" smtClean="0">
              <a:latin typeface="Arial" panose="020B0604020202020204" pitchFamily="34" charset="0"/>
            </a:endParaRPr>
          </a:p>
          <a:p>
            <a:pPr eaLnBrk="1" hangingPunct="1"/>
            <a:endParaRPr lang="en-US" altLang="zh-TW" sz="1400"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AEBD23E0-EC88-4911-88A2-0A587E30D76A}" type="slidenum">
              <a:rPr lang="en-US" altLang="zh-TW" sz="1200"/>
              <a:pPr eaLnBrk="1" hangingPunct="1"/>
              <a:t>20</a:t>
            </a:fld>
            <a:endParaRPr lang="en-US" altLang="zh-TW" sz="1200"/>
          </a:p>
        </p:txBody>
      </p:sp>
      <p:sp>
        <p:nvSpPr>
          <p:cNvPr id="55298" name="Rectangle 2"/>
          <p:cNvSpPr>
            <a:spLocks noRot="1" noChangeArrowheads="1" noTextEdit="1"/>
          </p:cNvSpPr>
          <p:nvPr>
            <p:ph type="sldImg"/>
          </p:nvPr>
        </p:nvSpPr>
        <p:spPr>
          <a:xfrm>
            <a:off x="919163" y="744538"/>
            <a:ext cx="4962525" cy="3722687"/>
          </a:xfrm>
          <a:ln/>
        </p:spPr>
      </p:sp>
      <p:sp>
        <p:nvSpPr>
          <p:cNvPr id="55299" name="Rectangle 3"/>
          <p:cNvSpPr>
            <a:spLocks noGrp="1" noChangeArrowheads="1"/>
          </p:cNvSpPr>
          <p:nvPr>
            <p:ph type="body" idx="1"/>
          </p:nvPr>
        </p:nvSpPr>
        <p:spPr>
          <a:xfrm>
            <a:off x="661988" y="4746625"/>
            <a:ext cx="5438775" cy="4735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tabLst>
                <a:tab pos="85725" algn="l"/>
              </a:tabLst>
            </a:pPr>
            <a:r>
              <a:rPr kumimoji="0" lang="en-US" altLang="zh-TW" smtClean="0">
                <a:latin typeface="Arial" panose="020B0604020202020204" pitchFamily="34" charset="0"/>
              </a:rPr>
              <a:t>Teachers can make use of both music dictation and running dictation to guide pupils to write key words, short phrases and sentences. Music dictation requires pupils to write down key words and phrases while listening to songs. In running dictation, pupils write down sentences and short texts through group work and games. </a:t>
            </a:r>
          </a:p>
          <a:p>
            <a:pPr algn="just" eaLnBrk="1" hangingPunct="1">
              <a:tabLst>
                <a:tab pos="85725" algn="l"/>
              </a:tabLst>
            </a:pPr>
            <a:endParaRPr kumimoji="0" lang="en-US" altLang="zh-TW" smtClean="0">
              <a:latin typeface="Arial" panose="020B0604020202020204" pitchFamily="34" charset="0"/>
            </a:endParaRPr>
          </a:p>
          <a:p>
            <a:pPr algn="just" eaLnBrk="1" hangingPunct="1">
              <a:tabLst>
                <a:tab pos="85725" algn="l"/>
              </a:tabLst>
            </a:pPr>
            <a:r>
              <a:rPr kumimoji="0" lang="en-US" altLang="zh-TW" smtClean="0">
                <a:latin typeface="Arial" panose="020B0604020202020204" pitchFamily="34" charset="0"/>
              </a:rPr>
              <a:t>To further develop pupils’ note-taking and writing skills, teachers can conduct dicto-comp / dictogloss in which pupils are required to reconstruct the text using key phrases and main ideas noted down. </a:t>
            </a:r>
          </a:p>
          <a:p>
            <a:pPr algn="just" eaLnBrk="1" hangingPunct="1">
              <a:tabLst>
                <a:tab pos="85725" algn="l"/>
              </a:tabLst>
            </a:pPr>
            <a:endParaRPr kumimoji="0" lang="en-US" altLang="zh-TW" smtClean="0">
              <a:latin typeface="Arial" panose="020B0604020202020204" pitchFamily="34" charset="0"/>
            </a:endParaRPr>
          </a:p>
          <a:p>
            <a:pPr algn="just" eaLnBrk="1" hangingPunct="1">
              <a:tabLst>
                <a:tab pos="85725" algn="l"/>
              </a:tabLst>
            </a:pPr>
            <a:r>
              <a:rPr kumimoji="0" lang="en-US" altLang="zh-TW" smtClean="0">
                <a:latin typeface="Arial" panose="020B0604020202020204" pitchFamily="34" charset="0"/>
              </a:rPr>
              <a:t>Keywords dictation provides an opportunity for pupils to apply the vocabulary learnt in a new context. It also facilitates the development of writing skills. </a:t>
            </a:r>
          </a:p>
          <a:p>
            <a:pPr algn="just" eaLnBrk="1" hangingPunct="1">
              <a:tabLst>
                <a:tab pos="85725" algn="l"/>
              </a:tabLst>
            </a:pPr>
            <a:endParaRPr kumimoji="0" lang="en-US" altLang="zh-TW" smtClean="0">
              <a:latin typeface="Arial" panose="020B0604020202020204" pitchFamily="34" charset="0"/>
            </a:endParaRPr>
          </a:p>
          <a:p>
            <a:pPr algn="just" eaLnBrk="1" hangingPunct="1">
              <a:tabLst>
                <a:tab pos="85725" algn="l"/>
              </a:tabLst>
            </a:pPr>
            <a:endParaRPr kumimoji="0" lang="en-US" altLang="zh-TW" smtClean="0">
              <a:latin typeface="Arial" panose="020B0604020202020204" pitchFamily="34" charset="0"/>
            </a:endParaRPr>
          </a:p>
          <a:p>
            <a:pPr algn="just" eaLnBrk="1" hangingPunct="1">
              <a:tabLst>
                <a:tab pos="85725" algn="l"/>
              </a:tabLst>
            </a:pPr>
            <a:r>
              <a:rPr lang="en-US" altLang="zh-TW" smtClean="0">
                <a:latin typeface="Arial" panose="020B0604020202020204" pitchFamily="34"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36364EE6-7E1B-4E71-83C4-68B15C8F5864}" type="slidenum">
              <a:rPr lang="en-US" altLang="zh-TW" sz="1200"/>
              <a:pPr eaLnBrk="1" hangingPunct="1"/>
              <a:t>21</a:t>
            </a:fld>
            <a:endParaRPr lang="en-US" altLang="zh-TW" sz="1200"/>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In order to conduct music dictation smoothly, teachers should select songs with lyrics that are clearly comprehensible and decide how much text could be given and how much be left blank based on the level and abilities of the class. Pupils are asked to fill the gaps in the lyrics while listening to the songs.</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Before listening to the song and doing the dictation, teachers could provide some background information about the song or the song title to activate pupils’ prior knowledge and experience. This can also enhance pupils’ engagement in the activity.</a:t>
            </a:r>
          </a:p>
          <a:p>
            <a:pPr algn="just" eaLnBrk="1" hangingPunct="1"/>
            <a:endParaRPr lang="en-US" altLang="zh-TW"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FD97268F-E290-41B2-9B71-AF554AE05603}" type="slidenum">
              <a:rPr lang="en-US" altLang="zh-TW" sz="1200"/>
              <a:pPr eaLnBrk="1" hangingPunct="1"/>
              <a:t>22</a:t>
            </a:fld>
            <a:endParaRPr lang="en-US" altLang="zh-TW" sz="1200"/>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Running dictation is an activity for pupils who enjoy moving around and working in teams. They have to read and memorise a short text, tell the phrases / sentences to the other group member who will write down the text. Running dictation is also called wall dictation since a short printed text is usually posted on the wall. It can be used to practise dialogues, role-plays and grammatical structures </a:t>
            </a:r>
            <a:r>
              <a:rPr lang="en-US" altLang="zh-TW" smtClean="0">
                <a:latin typeface="Times New Roman" panose="02020603050405020304" pitchFamily="18" charset="0"/>
              </a:rPr>
              <a:t>–</a:t>
            </a:r>
            <a:r>
              <a:rPr lang="en-US" altLang="zh-TW" smtClean="0">
                <a:latin typeface="Arial" panose="020B0604020202020204" pitchFamily="34" charset="0"/>
              </a:rPr>
              <a:t> anything pupils would find interesting. It provides an opportunity for pupils to develop their reading, speaking, listening and writing skills. </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Since it is a race, pupils tend to get excited. They may run very fast and make a lot of noise. To maintain classroom discipline, adaptations could be made and rules could be set beforehand. For example, pupils could be asked to walk instead. To keep the noise down, no shouting is allowed.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539484C0-145D-4DE7-9335-40BE5029898C}" type="slidenum">
              <a:rPr lang="en-US" altLang="zh-TW" sz="1200"/>
              <a:pPr eaLnBrk="1" hangingPunct="1"/>
              <a:t>23</a:t>
            </a:fld>
            <a:endParaRPr lang="en-US" altLang="zh-TW" sz="1200"/>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rPr>
              <a:t>	There are different ways of conducting running dictation. Here are a few suggestions for teachers</a:t>
            </a:r>
            <a:r>
              <a:rPr lang="en-US" altLang="zh-TW" smtClean="0">
                <a:latin typeface="Times New Roman" panose="02020603050405020304" pitchFamily="18" charset="0"/>
              </a:rPr>
              <a:t>’</a:t>
            </a:r>
            <a:r>
              <a:rPr lang="en-US" altLang="zh-TW" smtClean="0">
                <a:latin typeface="Arial" panose="020B0604020202020204" pitchFamily="34" charset="0"/>
              </a:rPr>
              <a:t> reference:</a:t>
            </a:r>
          </a:p>
          <a:p>
            <a:pPr marL="228600" indent="-228600" algn="just" eaLnBrk="1" hangingPunct="1"/>
            <a:r>
              <a:rPr lang="en-US" altLang="zh-TW" smtClean="0">
                <a:latin typeface="Arial" panose="020B0604020202020204" pitchFamily="34" charset="0"/>
              </a:rPr>
              <a:t>	1. Instead of reading the text posted on the wall, the </a:t>
            </a:r>
            <a:r>
              <a:rPr lang="en-US" altLang="zh-TW" smtClean="0">
                <a:latin typeface="Times New Roman" panose="02020603050405020304" pitchFamily="18" charset="0"/>
              </a:rPr>
              <a:t>‘</a:t>
            </a:r>
            <a:r>
              <a:rPr lang="en-US" altLang="zh-TW" smtClean="0">
                <a:latin typeface="Arial" panose="020B0604020202020204" pitchFamily="34" charset="0"/>
              </a:rPr>
              <a:t>runners</a:t>
            </a:r>
            <a:r>
              <a:rPr lang="en-US" altLang="zh-TW" smtClean="0">
                <a:latin typeface="Times New Roman" panose="02020603050405020304" pitchFamily="18" charset="0"/>
              </a:rPr>
              <a:t>’</a:t>
            </a:r>
            <a:r>
              <a:rPr lang="en-US" altLang="zh-TW" smtClean="0">
                <a:latin typeface="Arial" panose="020B0604020202020204" pitchFamily="34" charset="0"/>
              </a:rPr>
              <a:t> run to the teacher who will read out loud a sentence of the text, i.e. they listen and remember.</a:t>
            </a:r>
          </a:p>
          <a:p>
            <a:pPr marL="228600" indent="-228600" algn="just" eaLnBrk="1" hangingPunct="1"/>
            <a:r>
              <a:rPr lang="en-US" altLang="zh-TW" smtClean="0">
                <a:latin typeface="Arial" panose="020B0604020202020204" pitchFamily="34" charset="0"/>
              </a:rPr>
              <a:t>	2. Instead of reading texts, pictures can be used. The </a:t>
            </a:r>
            <a:r>
              <a:rPr lang="en-US" altLang="zh-TW" smtClean="0">
                <a:latin typeface="Times New Roman" panose="02020603050405020304" pitchFamily="18" charset="0"/>
              </a:rPr>
              <a:t>‘</a:t>
            </a:r>
            <a:r>
              <a:rPr lang="en-US" altLang="zh-TW" smtClean="0">
                <a:latin typeface="Arial" panose="020B0604020202020204" pitchFamily="34" charset="0"/>
              </a:rPr>
              <a:t>runners</a:t>
            </a:r>
            <a:r>
              <a:rPr lang="en-US" altLang="zh-TW" smtClean="0">
                <a:latin typeface="Times New Roman" panose="02020603050405020304" pitchFamily="18" charset="0"/>
              </a:rPr>
              <a:t>’</a:t>
            </a:r>
            <a:r>
              <a:rPr lang="en-US" altLang="zh-TW" smtClean="0">
                <a:latin typeface="Arial" panose="020B0604020202020204" pitchFamily="34" charset="0"/>
              </a:rPr>
              <a:t> run, look at the picture and then describe what they see to the </a:t>
            </a:r>
            <a:r>
              <a:rPr lang="en-US" altLang="zh-TW" smtClean="0">
                <a:latin typeface="Times New Roman" panose="02020603050405020304" pitchFamily="18" charset="0"/>
              </a:rPr>
              <a:t>‘</a:t>
            </a:r>
            <a:r>
              <a:rPr lang="en-US" altLang="zh-TW" smtClean="0">
                <a:latin typeface="Arial" panose="020B0604020202020204" pitchFamily="34" charset="0"/>
              </a:rPr>
              <a:t>writers</a:t>
            </a:r>
            <a:r>
              <a:rPr lang="en-US" altLang="zh-TW" smtClean="0">
                <a:latin typeface="Times New Roman" panose="02020603050405020304" pitchFamily="18" charset="0"/>
              </a:rPr>
              <a:t>’</a:t>
            </a:r>
            <a:r>
              <a:rPr lang="en-US" altLang="zh-TW" smtClean="0">
                <a:latin typeface="Arial" panose="020B0604020202020204" pitchFamily="34" charset="0"/>
              </a:rPr>
              <a:t> who will draw the picture or write about it.</a:t>
            </a:r>
          </a:p>
          <a:p>
            <a:pPr marL="228600" indent="-228600" algn="just" eaLnBrk="1" hangingPunct="1"/>
            <a:r>
              <a:rPr lang="en-US" altLang="zh-TW" smtClean="0">
                <a:latin typeface="Arial" panose="020B0604020202020204" pitchFamily="34" charset="0"/>
              </a:rPr>
              <a:t>	3. The text is cut into discrete sentences. These cut-up texts are placed around the classroom in different locations. When the group has written down all the sentences, the members have to work together to sequence the sentences to make a complete and coherent text.</a:t>
            </a:r>
          </a:p>
          <a:p>
            <a:pPr marL="228600" indent="-228600" algn="just" eaLnBrk="1" hangingPunct="1"/>
            <a:r>
              <a:rPr lang="en-US" altLang="zh-TW" smtClean="0">
                <a:latin typeface="Arial" panose="020B0604020202020204" pitchFamily="34" charset="0"/>
              </a:rPr>
              <a:t>	4. For more able classes, the teacher can read aloud the text once for the class to get a general understanding of the text. Then, some notes are posted on the wall. The ‘writers’ jot down the notes read by the ‘runners’. The ‘runners’ and ‘writers’ then work together to make sentences from the notes, and share their sentences with the class.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A9B160AF-DC34-4C33-933C-04344AEF889A}" type="slidenum">
              <a:rPr lang="en-US" altLang="zh-TW" sz="1200"/>
              <a:pPr eaLnBrk="1" hangingPunct="1"/>
              <a:t>24</a:t>
            </a:fld>
            <a:endParaRPr lang="en-US" altLang="zh-TW" sz="1200"/>
          </a:p>
        </p:txBody>
      </p:sp>
      <p:sp>
        <p:nvSpPr>
          <p:cNvPr id="63490" name="投影片圖像版面配置區 1"/>
          <p:cNvSpPr>
            <a:spLocks noGrp="1" noRot="1" noChangeAspect="1" noTextEdit="1"/>
          </p:cNvSpPr>
          <p:nvPr>
            <p:ph type="sldImg"/>
          </p:nvPr>
        </p:nvSpPr>
        <p:spPr>
          <a:ln/>
        </p:spPr>
      </p:sp>
      <p:sp>
        <p:nvSpPr>
          <p:cNvPr id="634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A short dictation text is posted on the wall far away from the </a:t>
            </a:r>
            <a:r>
              <a:rPr lang="en-US" altLang="zh-TW" smtClean="0">
                <a:latin typeface="Times New Roman" panose="02020603050405020304" pitchFamily="18" charset="0"/>
              </a:rPr>
              <a:t>‘</a:t>
            </a:r>
            <a:r>
              <a:rPr lang="en-US" altLang="zh-TW" smtClean="0">
                <a:latin typeface="Arial" panose="020B0604020202020204" pitchFamily="34" charset="0"/>
              </a:rPr>
              <a:t>writers</a:t>
            </a:r>
            <a:r>
              <a:rPr lang="en-US" altLang="zh-TW" smtClean="0">
                <a:latin typeface="Times New Roman" panose="02020603050405020304" pitchFamily="18" charset="0"/>
              </a:rPr>
              <a:t>’</a:t>
            </a:r>
            <a:r>
              <a:rPr lang="en-US" altLang="zh-TW" smtClean="0">
                <a:latin typeface="Arial" panose="020B0604020202020204" pitchFamily="34" charset="0"/>
              </a:rPr>
              <a:t>. Pupils work in groups. Each time the ‘runner’ memorises a phrase or a sentence of the dictation text and retells it to the </a:t>
            </a:r>
            <a:r>
              <a:rPr lang="en-US" altLang="zh-TW" smtClean="0">
                <a:latin typeface="Times New Roman" panose="02020603050405020304" pitchFamily="18" charset="0"/>
              </a:rPr>
              <a:t>‘</a:t>
            </a:r>
            <a:r>
              <a:rPr lang="en-US" altLang="zh-TW" smtClean="0">
                <a:latin typeface="Arial" panose="020B0604020202020204" pitchFamily="34" charset="0"/>
              </a:rPr>
              <a:t>writers</a:t>
            </a:r>
            <a:r>
              <a:rPr lang="en-US" altLang="zh-TW" smtClean="0">
                <a:latin typeface="Times New Roman" panose="02020603050405020304" pitchFamily="18" charset="0"/>
              </a:rPr>
              <a:t>’</a:t>
            </a:r>
            <a:r>
              <a:rPr lang="en-US" altLang="zh-TW" smtClean="0">
                <a:latin typeface="Arial" panose="020B0604020202020204" pitchFamily="34" charset="0"/>
              </a:rPr>
              <a:t>. The role of the </a:t>
            </a:r>
            <a:r>
              <a:rPr lang="en-US" altLang="zh-TW" smtClean="0">
                <a:latin typeface="Times New Roman" panose="02020603050405020304" pitchFamily="18" charset="0"/>
              </a:rPr>
              <a:t>‘</a:t>
            </a:r>
            <a:r>
              <a:rPr lang="en-US" altLang="zh-TW" smtClean="0">
                <a:latin typeface="Arial" panose="020B0604020202020204" pitchFamily="34" charset="0"/>
              </a:rPr>
              <a:t>writers</a:t>
            </a:r>
            <a:r>
              <a:rPr lang="en-US" altLang="zh-TW" smtClean="0">
                <a:latin typeface="Times New Roman" panose="02020603050405020304" pitchFamily="18" charset="0"/>
              </a:rPr>
              <a:t>’</a:t>
            </a:r>
            <a:r>
              <a:rPr lang="en-US" altLang="zh-TW" smtClean="0">
                <a:latin typeface="Arial" panose="020B0604020202020204" pitchFamily="34" charset="0"/>
              </a:rPr>
              <a:t> is to write down the whole text based on what they have heard. Depending on the pupils’ abilities, the teacher could decide the number of times the ‘runner’ can go and read the text. The ‘writers’ of the same group may compare what they have written to come up with an agreed version of the text.</a:t>
            </a:r>
          </a:p>
          <a:p>
            <a:pPr algn="just" eaLnBrk="1" hangingPunct="1">
              <a:lnSpc>
                <a:spcPct val="80000"/>
              </a:lnSpc>
            </a:pPr>
            <a:endParaRPr lang="en-US" altLang="zh-TW" smtClean="0">
              <a:latin typeface="Arial" panose="020B0604020202020204" pitchFamily="34" charset="0"/>
            </a:endParaRPr>
          </a:p>
          <a:p>
            <a:pPr algn="just" eaLnBrk="1" hangingPunct="1">
              <a:lnSpc>
                <a:spcPct val="80000"/>
              </a:lnSpc>
            </a:pPr>
            <a:endParaRPr lang="en-US" altLang="zh-TW" i="1"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CD7BC8D0-1D23-4756-9A06-6A141AE32A95}" type="slidenum">
              <a:rPr lang="en-US" altLang="zh-TW" sz="1200"/>
              <a:pPr algn="r" eaLnBrk="1" hangingPunct="1"/>
              <a:t>25</a:t>
            </a:fld>
            <a:endParaRPr lang="en-US" altLang="zh-TW" sz="1200"/>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rPr>
              <a:t>     Teachers should pay attention to the following points when conducting dicto-comp / dictogloss: </a:t>
            </a:r>
          </a:p>
          <a:p>
            <a:pPr marL="742950" lvl="1" indent="-285750" algn="just" eaLnBrk="1" hangingPunct="1">
              <a:buFontTx/>
              <a:buAutoNum type="arabicPeriod"/>
            </a:pPr>
            <a:r>
              <a:rPr lang="en-US" altLang="zh-TW" smtClean="0">
                <a:latin typeface="Arial" panose="020B0604020202020204" pitchFamily="34" charset="0"/>
              </a:rPr>
              <a:t>Allow time for pupils to discuss the topic before the activity. It is helpful for them to revisit or acquire some vocabulary and language items in the process. </a:t>
            </a:r>
          </a:p>
          <a:p>
            <a:pPr marL="742950" lvl="1" indent="-285750" algn="just" eaLnBrk="1" hangingPunct="1">
              <a:buFontTx/>
              <a:buAutoNum type="arabicPeriod"/>
            </a:pPr>
            <a:r>
              <a:rPr lang="en-US" altLang="zh-TW" smtClean="0">
                <a:latin typeface="Arial" panose="020B0604020202020204" pitchFamily="34" charset="0"/>
              </a:rPr>
              <a:t>Read the text at normal speed for pupils to understand the meaning of the text in the first reading. </a:t>
            </a:r>
          </a:p>
          <a:p>
            <a:pPr marL="742950" lvl="1" indent="-285750" algn="just" eaLnBrk="1" hangingPunct="1">
              <a:buFontTx/>
              <a:buAutoNum type="arabicPeriod"/>
            </a:pPr>
            <a:r>
              <a:rPr lang="en-US" altLang="zh-TW" smtClean="0">
                <a:latin typeface="Arial" panose="020B0604020202020204" pitchFamily="34" charset="0"/>
              </a:rPr>
              <a:t>Read the text again at normal speed for pupils to take notes. </a:t>
            </a:r>
          </a:p>
          <a:p>
            <a:pPr marL="742950" lvl="1" indent="-285750" algn="just" eaLnBrk="1" hangingPunct="1">
              <a:buFontTx/>
              <a:buAutoNum type="arabicPeriod"/>
            </a:pPr>
            <a:r>
              <a:rPr lang="en-US" altLang="zh-TW" smtClean="0">
                <a:latin typeface="Arial" panose="020B0604020202020204" pitchFamily="34" charset="0"/>
              </a:rPr>
              <a:t>Ask pupils to work in groups to reconstruct the text from the notes. </a:t>
            </a:r>
          </a:p>
          <a:p>
            <a:pPr marL="742950" lvl="1" indent="-285750" algn="just" eaLnBrk="1" hangingPunct="1">
              <a:buFontTx/>
              <a:buAutoNum type="arabicPeriod"/>
            </a:pPr>
            <a:r>
              <a:rPr lang="en-US" altLang="zh-TW" smtClean="0">
                <a:latin typeface="Arial" panose="020B0604020202020204" pitchFamily="34" charset="0"/>
              </a:rPr>
              <a:t>With the teacher as the facilitator, pupils compare and discuss the text in groups, paying attention to language accuracy. Through the process, pupils are guided to apply their grammar knowledge to write the text.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Rot="1" noChangeArrowheads="1" noTextEdit="1"/>
          </p:cNvSpPr>
          <p:nvPr>
            <p:ph type="sldImg"/>
          </p:nvPr>
        </p:nvSpPr>
        <p:spPr>
          <a:ln/>
        </p:spPr>
      </p:sp>
      <p:sp>
        <p:nvSpPr>
          <p:cNvPr id="67586" name="Rectangle 3"/>
          <p:cNvSpPr>
            <a:spLocks noGrp="1" noChangeArrowheads="1"/>
          </p:cNvSpPr>
          <p:nvPr>
            <p:ph type="body" idx="1"/>
          </p:nvPr>
        </p:nvSpPr>
        <p:spPr>
          <a:xfrm>
            <a:off x="679450" y="4716463"/>
            <a:ext cx="5438775" cy="5024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a:r>
              <a:rPr lang="en-US" altLang="zh-TW" smtClean="0">
                <a:latin typeface="Arial" panose="020B0604020202020204" pitchFamily="34" charset="0"/>
              </a:rPr>
              <a:t>	To suit the primary classroom in Hong Kong, adaptations could be made to dicto-comp / dictogloss. Below are some suggestions:</a:t>
            </a:r>
          </a:p>
          <a:p>
            <a:pPr marL="742950" lvl="1" indent="-285750" algn="just">
              <a:buFont typeface="Wingdings" panose="05000000000000000000" pitchFamily="2" charset="2"/>
              <a:buAutoNum type="arabicPeriod"/>
            </a:pPr>
            <a:r>
              <a:rPr lang="en-US" altLang="zh-TW" smtClean="0">
                <a:latin typeface="Arial" panose="020B0604020202020204" pitchFamily="34" charset="0"/>
              </a:rPr>
              <a:t>The text can be read aloud more than twice to make it easier for pupils, but not to such an extent that pupils have time to write down every single word. Teachers should make it clear to pupils that they are not expected to write every word down and they may use their own words.</a:t>
            </a:r>
          </a:p>
          <a:p>
            <a:pPr marL="742950" lvl="1" indent="-285750" algn="just">
              <a:buFont typeface="Wingdings" panose="05000000000000000000" pitchFamily="2" charset="2"/>
              <a:buAutoNum type="arabicPeriod"/>
            </a:pPr>
            <a:r>
              <a:rPr lang="en-US" altLang="zh-TW" smtClean="0">
                <a:latin typeface="Arial" panose="020B0604020202020204" pitchFamily="34" charset="0"/>
              </a:rPr>
              <a:t>Pupils could be asked to note down sentences read to them in a jumbled order and then re-organise the sentences. It provides an opportunity for pupils to be more aware of the organisation of texts.</a:t>
            </a:r>
          </a:p>
          <a:p>
            <a:pPr marL="742950" lvl="1" indent="-285750" algn="just">
              <a:buFont typeface="Wingdings" panose="05000000000000000000" pitchFamily="2" charset="2"/>
              <a:buAutoNum type="arabicPeriod"/>
            </a:pPr>
            <a:r>
              <a:rPr lang="en-US" altLang="zh-TW" smtClean="0">
                <a:latin typeface="Arial" panose="020B0604020202020204" pitchFamily="34" charset="0"/>
              </a:rPr>
              <a:t>The teacher reads aloud a thought-provoking text. After reconstructing the text as in dicto-comp / dictogloss, pupils are asked to give their opinions about it by either adding a new paragraph at the end or inserting their opinions within the reconstructed text. </a:t>
            </a:r>
          </a:p>
        </p:txBody>
      </p:sp>
      <p:sp>
        <p:nvSpPr>
          <p:cNvPr id="6758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CA7CDD1-1867-471D-85D8-D54FF71B9C19}" type="slidenum">
              <a:rPr lang="en-US" altLang="zh-TW" sz="1200"/>
              <a:pPr algn="r" eaLnBrk="1" hangingPunct="1"/>
              <a:t>26</a:t>
            </a:fld>
            <a:endParaRPr lang="en-US" altLang="zh-TW"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投影片圖像版面配置區 1"/>
          <p:cNvSpPr>
            <a:spLocks noGrp="1" noRot="1" noChangeAspect="1" noTextEdit="1"/>
          </p:cNvSpPr>
          <p:nvPr>
            <p:ph type="sldImg"/>
          </p:nvPr>
        </p:nvSpPr>
        <p:spPr>
          <a:ln/>
        </p:spPr>
      </p:sp>
      <p:sp>
        <p:nvSpPr>
          <p:cNvPr id="69634"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Dicto-comp / dictogloss may be challenging to some pupils during the first listening. The teacher could provide support (e.g. pictures) to help pupils understand the story. Through arranging the pictures in the correct order, pupils can have a better understanding of the sequence of events before they start taking notes.</a:t>
            </a: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p:txBody>
      </p:sp>
      <p:sp>
        <p:nvSpPr>
          <p:cNvPr id="69635" name="投影片編號版面配置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D5365002-4BC7-4DEB-BF5E-A76ED99F8004}" type="slidenum">
              <a:rPr kumimoji="0" lang="zh-TW" altLang="en-US" sz="1200">
                <a:latin typeface="Calibri" panose="020F0502020204030204" pitchFamily="34" charset="0"/>
              </a:rPr>
              <a:pPr algn="r" eaLnBrk="1" hangingPunct="1"/>
              <a:t>27</a:t>
            </a:fld>
            <a:endParaRPr kumimoji="0" lang="en-US" altLang="zh-TW" sz="120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投影片圖像版面配置區 1"/>
          <p:cNvSpPr>
            <a:spLocks noGrp="1" noRot="1" noChangeAspect="1" noTextEdit="1"/>
          </p:cNvSpPr>
          <p:nvPr>
            <p:ph type="sldImg"/>
          </p:nvPr>
        </p:nvSpPr>
        <p:spPr>
          <a:ln/>
        </p:spPr>
      </p:sp>
      <p:sp>
        <p:nvSpPr>
          <p:cNvPr id="71682"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During the second listening, pupils are guided to take notes using a sequence chart. They only write down the key words as they listen to Andrew’s story.</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Pupils should be reminded to use short forms, abbreviations and symbols where appropriate. To cater for learner diversity, less familiar words (e.g. rushed) could be provided to pupils. The teacher could also play the recording one more time for the less able pupils.</a:t>
            </a:r>
          </a:p>
          <a:p>
            <a:pPr algn="just" eaLnBrk="1" hangingPunct="1"/>
            <a:endParaRPr lang="en-US" altLang="zh-TW" smtClean="0">
              <a:latin typeface="Arial" panose="020B0604020202020204" pitchFamily="34" charset="0"/>
            </a:endParaRPr>
          </a:p>
        </p:txBody>
      </p:sp>
      <p:sp>
        <p:nvSpPr>
          <p:cNvPr id="71683" name="投影片編號版面配置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D0EB83BB-41D8-4EE9-B0F0-9DD77E554E35}" type="slidenum">
              <a:rPr kumimoji="0" lang="zh-TW" altLang="en-US" sz="1200">
                <a:latin typeface="Calibri" panose="020F0502020204030204" pitchFamily="34" charset="0"/>
              </a:rPr>
              <a:pPr algn="r" eaLnBrk="1" hangingPunct="1"/>
              <a:t>28</a:t>
            </a:fld>
            <a:endParaRPr kumimoji="0" lang="en-US" altLang="zh-TW"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565D20F1-FA2F-4EE2-B38D-13686A27FE71}" type="slidenum">
              <a:rPr lang="en-US" altLang="zh-TW" sz="1200"/>
              <a:pPr algn="r" eaLnBrk="1" hangingPunct="1"/>
              <a:t>29</a:t>
            </a:fld>
            <a:endParaRPr lang="en-US" altLang="zh-TW" sz="1200"/>
          </a:p>
        </p:txBody>
      </p:sp>
      <p:sp>
        <p:nvSpPr>
          <p:cNvPr id="73730" name="投影片圖像版面配置區 1"/>
          <p:cNvSpPr>
            <a:spLocks noGrp="1" noRot="1" noChangeAspect="1" noTextEdit="1"/>
          </p:cNvSpPr>
          <p:nvPr>
            <p:ph type="sldImg"/>
          </p:nvPr>
        </p:nvSpPr>
        <p:spPr>
          <a:ln/>
        </p:spPr>
      </p:sp>
      <p:sp>
        <p:nvSpPr>
          <p:cNvPr id="737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Pupils are asked to work in pairs to share the notes taken in Part 3. It facilitates the development of collaborative learning skills and allows pupils to learn from each other. Then they finish the writing independently.</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Please refer to LT 3.1 in Appendix A for the dictation worksheets.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E0E3A85D-2EC4-45C6-81F4-FB1C596F76DF}" type="slidenum">
              <a:rPr lang="en-US" altLang="zh-TW" sz="1200"/>
              <a:pPr algn="r" eaLnBrk="1" hangingPunct="1"/>
              <a:t>3</a:t>
            </a:fld>
            <a:endParaRPr lang="en-US" altLang="zh-TW" sz="1200"/>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This phonics dictation shows two shopping lists which contain food items with either the initial consonant ‘b’ or ‘p’. Pupils have to discriminate between the initial consonants ‘b’ and ‘p’. Apart from revising the vocabulary pupils have learnt, they are also given the opportunity to apply their phonics skills to work out the spelling of the less familiar words (e.g. popcorn, peppers).</a:t>
            </a:r>
            <a:endParaRPr lang="en-US" altLang="zh-TW" sz="1400" smtClean="0">
              <a:latin typeface="Arial" panose="020B0604020202020204" pitchFamily="34" charset="0"/>
            </a:endParaRP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Please refer to LT 1.1 in Appendix A for the dictation worksheet.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圖像版面配置區 1"/>
          <p:cNvSpPr>
            <a:spLocks noGrp="1" noRot="1" noChangeAspect="1" noTextEdit="1"/>
          </p:cNvSpPr>
          <p:nvPr>
            <p:ph type="sldImg"/>
          </p:nvPr>
        </p:nvSpPr>
        <p:spPr>
          <a:ln/>
        </p:spPr>
      </p:sp>
      <p:sp>
        <p:nvSpPr>
          <p:cNvPr id="75778"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Pupils listen to an oral presentation about a teacher called Miss Lee. To prepare pupils for the dicto-comp / dictogloss, a table is provided for them to take notes. Pupils have to note down the main ideas (i.e. the qualities that make her a good teacher) and the supporting details (i.e. the reasons). </a:t>
            </a: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p:txBody>
      </p:sp>
      <p:sp>
        <p:nvSpPr>
          <p:cNvPr id="75779" name="投影片編號版面配置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11B030B5-B2BF-4068-BCDF-6AF7208D862A}" type="slidenum">
              <a:rPr kumimoji="0" lang="zh-TW" altLang="en-US" sz="1200">
                <a:latin typeface="Calibri" panose="020F0502020204030204" pitchFamily="34" charset="0"/>
              </a:rPr>
              <a:pPr algn="r" eaLnBrk="1" hangingPunct="1"/>
              <a:t>30</a:t>
            </a:fld>
            <a:endParaRPr kumimoji="0" lang="en-US" altLang="zh-TW"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F99500B5-601C-49E9-A304-9FE770F7E8F5}" type="slidenum">
              <a:rPr lang="en-US" altLang="zh-TW" sz="1200"/>
              <a:pPr algn="r" eaLnBrk="1" hangingPunct="1"/>
              <a:t>31</a:t>
            </a:fld>
            <a:endParaRPr lang="en-US" altLang="zh-TW" sz="1200"/>
          </a:p>
        </p:txBody>
      </p:sp>
      <p:sp>
        <p:nvSpPr>
          <p:cNvPr id="77826" name="投影片圖像版面配置區 1"/>
          <p:cNvSpPr>
            <a:spLocks noGrp="1" noRot="1" noChangeAspect="1" noTextEdit="1"/>
          </p:cNvSpPr>
          <p:nvPr>
            <p:ph type="sldImg"/>
          </p:nvPr>
        </p:nvSpPr>
        <p:spPr>
          <a:ln/>
        </p:spPr>
      </p:sp>
      <p:sp>
        <p:nvSpPr>
          <p:cNvPr id="77827" name="備忘稿版面配置區 2"/>
          <p:cNvSpPr>
            <a:spLocks noGrp="1"/>
          </p:cNvSpPr>
          <p:nvPr>
            <p:ph type="body" idx="1"/>
          </p:nvPr>
        </p:nvSpPr>
        <p:spPr>
          <a:xfrm>
            <a:off x="806450" y="4716463"/>
            <a:ext cx="5256213"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Pupils use the original wording or their own words to reconstruct the text. Finally, they are asked to help each other revise their work.</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Please refer to LT 3.2 in Appendix A for the dictation worksheets.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C751833E-B5CF-44E4-95BE-059BF1568C54}" type="slidenum">
              <a:rPr lang="en-US" altLang="zh-TW" sz="1200"/>
              <a:pPr algn="r" eaLnBrk="1" hangingPunct="1"/>
              <a:t>32</a:t>
            </a:fld>
            <a:endParaRPr lang="en-US" altLang="zh-TW" sz="1200"/>
          </a:p>
        </p:txBody>
      </p:sp>
      <p:sp>
        <p:nvSpPr>
          <p:cNvPr id="79874" name="Rectangle 2"/>
          <p:cNvSpPr>
            <a:spLocks noRot="1" noChangeArrowheads="1" noTextEdit="1"/>
          </p:cNvSpPr>
          <p:nvPr>
            <p:ph type="sldImg"/>
          </p:nvPr>
        </p:nvSpPr>
        <p:spPr>
          <a:xfrm>
            <a:off x="938213" y="765175"/>
            <a:ext cx="4960937" cy="3721100"/>
          </a:xfrm>
          <a:ln/>
        </p:spPr>
      </p:sp>
      <p:sp>
        <p:nvSpPr>
          <p:cNvPr id="79875" name="Rectangle 3"/>
          <p:cNvSpPr>
            <a:spLocks noGrp="1" noChangeArrowheads="1"/>
          </p:cNvSpPr>
          <p:nvPr>
            <p:ph type="body" idx="1"/>
          </p:nvPr>
        </p:nvSpPr>
        <p:spPr>
          <a:xfrm>
            <a:off x="679450" y="4716463"/>
            <a:ext cx="55276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rPr>
              <a:t>	Pupils listen to a procedural text (e.g. cooking scrambled eggs) in a jumbled order twice. They try to understand the text during the first listening and write down the key words during the second listening. </a:t>
            </a:r>
            <a:endParaRPr lang="en-US" altLang="zh-TW" b="1" u="sng" smtClean="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9B32595-41A9-43F1-B65D-0D7E118490B9}" type="slidenum">
              <a:rPr lang="en-US" altLang="zh-TW" sz="1200"/>
              <a:pPr algn="r" eaLnBrk="1" hangingPunct="1"/>
              <a:t>33</a:t>
            </a:fld>
            <a:endParaRPr lang="en-US" altLang="zh-TW" sz="1200"/>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xfrm>
            <a:off x="679450" y="4716463"/>
            <a:ext cx="55276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rPr>
              <a:t>	In Part 3, pupils write the sentences about cooking scrambled eggs with the help of key words. </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smtClean="0">
                <a:latin typeface="Arial" panose="020B0604020202020204" pitchFamily="34" charset="0"/>
              </a:rPr>
              <a:t>      In Part 4, pupils compare their notes with their partner / group members and discuss the correct order of the sentences by considering the logical development of the text and the cohesive devices used. It is a good way to develop pupils’ organisation skills and improve their writing skills.</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smtClean="0">
                <a:latin typeface="Arial" panose="020B0604020202020204" pitchFamily="34" charset="0"/>
              </a:rPr>
              <a:t>      Please refer to LT 3.3 in Appendix A for the dictation worksheets.</a:t>
            </a:r>
          </a:p>
          <a:p>
            <a:pPr marL="228600" indent="-228600" eaLnBrk="1" hangingPunct="1"/>
            <a:endParaRPr lang="en-US" altLang="zh-TW" b="1" u="sng" smtClean="0">
              <a:latin typeface="Arial" panose="020B0604020202020204" pitchFamily="34" charset="0"/>
            </a:endParaRPr>
          </a:p>
          <a:p>
            <a:pPr marL="228600" indent="-228600" eaLnBrk="1" hangingPunct="1"/>
            <a:endParaRPr lang="en-US" altLang="zh-TW" b="1" u="sng"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B9AEAFAE-6491-4348-89E3-7DB4D270B190}" type="slidenum">
              <a:rPr lang="en-US" altLang="zh-TW" sz="1200"/>
              <a:pPr algn="r" eaLnBrk="1" hangingPunct="1"/>
              <a:t>34</a:t>
            </a:fld>
            <a:endParaRPr lang="en-US" altLang="zh-TW" sz="1200"/>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Pupils listen to the story about the Fox and the Crow twice. They get an understanding of the story during the first listening and write down the key words during the second listening. </a:t>
            </a:r>
            <a:endParaRPr lang="en-US" altLang="zh-TW" i="1" smtClean="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37F4755A-3D55-46B8-92E2-A10754C5C128}" type="slidenum">
              <a:rPr lang="en-US" altLang="zh-TW" sz="1200"/>
              <a:pPr algn="r" eaLnBrk="1" hangingPunct="1"/>
              <a:t>35</a:t>
            </a:fld>
            <a:endParaRPr lang="en-US" altLang="zh-TW" sz="1200"/>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Pupils compare their notes in groups and reconstruct the story individually in the spaces provided. After reconstructing the text, pupils are asked to comment on the behaviour of the animals, using adjectives they have learnt, e.g. ‘I think the fox is cunning and the crow is foolish.’</a:t>
            </a:r>
          </a:p>
          <a:p>
            <a:pPr algn="just" eaLnBrk="1" hangingPunct="1"/>
            <a:endParaRPr lang="en-US" altLang="zh-TW" i="1" smtClean="0">
              <a:latin typeface="Arial" panose="020B0604020202020204" pitchFamily="34" charset="0"/>
            </a:endParaRPr>
          </a:p>
          <a:p>
            <a:pPr algn="just" eaLnBrk="1" hangingPunct="1"/>
            <a:r>
              <a:rPr lang="en-US" altLang="zh-TW" smtClean="0">
                <a:latin typeface="Arial" panose="020B0604020202020204" pitchFamily="34" charset="0"/>
              </a:rPr>
              <a:t>Please refer to LT 3.4 in Appendix A for the dictation worksheets.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6376EA61-E677-41F9-BE14-6251563D24FE}" type="slidenum">
              <a:rPr lang="en-US" altLang="zh-TW" sz="1200"/>
              <a:pPr algn="r" eaLnBrk="1" hangingPunct="1"/>
              <a:t>36</a:t>
            </a:fld>
            <a:endParaRPr lang="en-US" altLang="zh-TW" sz="1200"/>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kumimoji="0" lang="en-US" altLang="zh-TW" smtClean="0">
                <a:latin typeface="Arial" panose="020B0604020202020204" pitchFamily="34" charset="0"/>
              </a:rPr>
              <a:t>The idea of keywords dictation is that some key words or phrases (about 15 – 20) are chosen from an interesting text or a short story. The teacher dictates these words to pupils in exactly the same order and the original form without showing them the text. Based on these key words, pupils write a new text which they will share with the class. Keywords dictation is a good way to encourage pupils to use the vocabulary in a new context and they can learn from their peers when they share their work.</a:t>
            </a:r>
          </a:p>
          <a:p>
            <a:pPr algn="just" eaLnBrk="1" hangingPunct="1">
              <a:spcBef>
                <a:spcPct val="0"/>
              </a:spcBef>
            </a:pPr>
            <a:endParaRPr kumimoji="0" lang="en-US" altLang="zh-TW" smtClean="0">
              <a:latin typeface="Arial" panose="020B0604020202020204" pitchFamily="34" charset="0"/>
            </a:endParaRPr>
          </a:p>
          <a:p>
            <a:pPr algn="just" eaLnBrk="1" hangingPunct="1">
              <a:spcBef>
                <a:spcPct val="0"/>
              </a:spcBef>
            </a:pPr>
            <a:r>
              <a:rPr kumimoji="0" lang="en-US" altLang="zh-TW" smtClean="0">
                <a:latin typeface="Arial" panose="020B0604020202020204" pitchFamily="34" charset="0"/>
              </a:rPr>
              <a:t>The dictation activity can be adapted to suit the ability of primary pupils. For instance, pupils could be taught the target language and vocabulary items related to the topic in advance. For the less able and average pupils, they can use some or all the key words or phrases to write about the same topic. As for the more able pupils, they could be encouraged to write about a new topic using the key words provided. To provide more flexibility, pupils could be allowed to change the word forms if necessary.</a:t>
            </a:r>
          </a:p>
          <a:p>
            <a:pPr algn="just" eaLnBrk="1" hangingPunct="1">
              <a:spcBef>
                <a:spcPct val="0"/>
              </a:spcBef>
            </a:pPr>
            <a:endParaRPr kumimoji="0" lang="en-US" altLang="zh-TW" smtClean="0">
              <a:latin typeface="Arial" panose="020B0604020202020204" pitchFamily="34" charset="0"/>
            </a:endParaRPr>
          </a:p>
          <a:p>
            <a:pPr algn="just" eaLnBrk="1" hangingPunct="1">
              <a:spcBef>
                <a:spcPct val="0"/>
              </a:spcBef>
            </a:pPr>
            <a:endParaRPr kumimoji="0"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a:p>
            <a:pPr algn="just" eaLnBrk="1" hangingPunct="1"/>
            <a:endParaRPr lang="en-US" altLang="zh-TW" smtClean="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圖像版面配置區 1"/>
          <p:cNvSpPr>
            <a:spLocks noGrp="1" noRot="1" noChangeAspect="1" noTextEdit="1"/>
          </p:cNvSpPr>
          <p:nvPr>
            <p:ph type="sldImg"/>
          </p:nvPr>
        </p:nvSpPr>
        <p:spPr>
          <a:xfrm>
            <a:off x="938213" y="765175"/>
            <a:ext cx="4960937" cy="3721100"/>
          </a:xfrm>
          <a:ln/>
        </p:spPr>
      </p:sp>
      <p:sp>
        <p:nvSpPr>
          <p:cNvPr id="90114"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After introducing the text about Stanley Market and learning the topic of tourist attractions in Hong Kong, the teacher dictates fifteen key words and phrases related to the text to pupils. Based on the key words provided, pupils have to write about a tourist attraction they like most. </a:t>
            </a:r>
          </a:p>
          <a:p>
            <a:endParaRPr lang="en-US" altLang="zh-TW" b="1" u="sng" smtClean="0">
              <a:latin typeface="Arial" panose="020B0604020202020204" pitchFamily="34" charset="0"/>
            </a:endParaRPr>
          </a:p>
          <a:p>
            <a:r>
              <a:rPr lang="en-US" altLang="zh-TW" b="1" u="sng" smtClean="0">
                <a:latin typeface="Arial" panose="020B0604020202020204" pitchFamily="34" charset="0"/>
              </a:rPr>
              <a:t>Reference Reading Text</a:t>
            </a:r>
          </a:p>
          <a:p>
            <a:r>
              <a:rPr lang="en-US" altLang="zh-TW" b="1" smtClean="0">
                <a:latin typeface="Arial" panose="020B0604020202020204" pitchFamily="34" charset="0"/>
              </a:rPr>
              <a:t>Stanley Market</a:t>
            </a:r>
          </a:p>
          <a:p>
            <a:pPr algn="just"/>
            <a:r>
              <a:rPr lang="en-US" altLang="zh-TW" smtClean="0">
                <a:latin typeface="Arial" panose="020B0604020202020204" pitchFamily="34" charset="0"/>
              </a:rPr>
              <a:t>Hong Kong is a nice place for</a:t>
            </a:r>
            <a:r>
              <a:rPr lang="en-US" altLang="zh-TW" smtClean="0">
                <a:solidFill>
                  <a:srgbClr val="800080"/>
                </a:solidFill>
                <a:latin typeface="Arial" panose="020B0604020202020204" pitchFamily="34" charset="0"/>
              </a:rPr>
              <a:t> </a:t>
            </a:r>
            <a:r>
              <a:rPr lang="en-US" altLang="zh-TW" u="sng" smtClean="0">
                <a:latin typeface="Arial" panose="020B0604020202020204" pitchFamily="34" charset="0"/>
              </a:rPr>
              <a:t>tourists</a:t>
            </a:r>
            <a:r>
              <a:rPr lang="en-US" altLang="zh-TW" smtClean="0">
                <a:latin typeface="Arial" panose="020B0604020202020204" pitchFamily="34" charset="0"/>
              </a:rPr>
              <a:t>. I am </a:t>
            </a:r>
            <a:r>
              <a:rPr lang="en-US" altLang="zh-TW" u="sng" smtClean="0">
                <a:latin typeface="Arial" panose="020B0604020202020204" pitchFamily="34" charset="0"/>
              </a:rPr>
              <a:t>amazed</a:t>
            </a:r>
            <a:r>
              <a:rPr lang="en-US" altLang="zh-TW" smtClean="0">
                <a:latin typeface="Arial" panose="020B0604020202020204" pitchFamily="34" charset="0"/>
              </a:rPr>
              <a:t> by the big </a:t>
            </a:r>
            <a:r>
              <a:rPr lang="en-US" altLang="zh-TW" u="sng" smtClean="0">
                <a:latin typeface="Arial" panose="020B0604020202020204" pitchFamily="34" charset="0"/>
              </a:rPr>
              <a:t>shopping centres</a:t>
            </a:r>
            <a:r>
              <a:rPr lang="en-US" altLang="zh-TW" smtClean="0">
                <a:latin typeface="Arial" panose="020B0604020202020204" pitchFamily="34" charset="0"/>
              </a:rPr>
              <a:t> and </a:t>
            </a:r>
            <a:r>
              <a:rPr lang="en-US" altLang="zh-TW" u="sng" smtClean="0">
                <a:latin typeface="Arial" panose="020B0604020202020204" pitchFamily="34" charset="0"/>
              </a:rPr>
              <a:t>beautiful beaches</a:t>
            </a:r>
            <a:r>
              <a:rPr lang="en-US" altLang="zh-TW" smtClean="0">
                <a:latin typeface="Arial" panose="020B0604020202020204" pitchFamily="34" charset="0"/>
              </a:rPr>
              <a:t>.</a:t>
            </a:r>
            <a:r>
              <a:rPr lang="en-US" altLang="zh-TW" b="1" smtClean="0">
                <a:latin typeface="Arial" panose="020B0604020202020204" pitchFamily="34" charset="0"/>
              </a:rPr>
              <a:t> </a:t>
            </a:r>
            <a:r>
              <a:rPr lang="en-US" altLang="zh-TW" smtClean="0">
                <a:latin typeface="Arial" panose="020B0604020202020204" pitchFamily="34" charset="0"/>
              </a:rPr>
              <a:t>Among the many </a:t>
            </a:r>
            <a:r>
              <a:rPr lang="en-US" altLang="zh-TW" u="sng" smtClean="0">
                <a:latin typeface="Arial" panose="020B0604020202020204" pitchFamily="34" charset="0"/>
              </a:rPr>
              <a:t>attractions</a:t>
            </a:r>
            <a:r>
              <a:rPr lang="en-US" altLang="zh-TW" smtClean="0">
                <a:latin typeface="Arial" panose="020B0604020202020204" pitchFamily="34" charset="0"/>
              </a:rPr>
              <a:t> in Hong Kong, I think Stanley Market is a </a:t>
            </a:r>
            <a:r>
              <a:rPr lang="en-US" altLang="zh-TW" u="sng" smtClean="0">
                <a:latin typeface="Arial" panose="020B0604020202020204" pitchFamily="34" charset="0"/>
              </a:rPr>
              <a:t>must-go</a:t>
            </a:r>
            <a:r>
              <a:rPr lang="en-US" altLang="zh-TW" b="1" u="sng" smtClean="0">
                <a:latin typeface="Arial" panose="020B0604020202020204" pitchFamily="34" charset="0"/>
              </a:rPr>
              <a:t> </a:t>
            </a:r>
            <a:r>
              <a:rPr lang="en-US" altLang="zh-TW" u="sng" smtClean="0">
                <a:latin typeface="Arial" panose="020B0604020202020204" pitchFamily="34" charset="0"/>
              </a:rPr>
              <a:t>place</a:t>
            </a:r>
            <a:r>
              <a:rPr lang="en-US" altLang="zh-TW" smtClean="0">
                <a:latin typeface="Arial" panose="020B0604020202020204" pitchFamily="34" charset="0"/>
              </a:rPr>
              <a:t> because the market town is very </a:t>
            </a:r>
            <a:r>
              <a:rPr lang="en-US" altLang="zh-TW" u="sng" smtClean="0">
                <a:latin typeface="Arial" panose="020B0604020202020204" pitchFamily="34" charset="0"/>
              </a:rPr>
              <a:t>interesting</a:t>
            </a:r>
            <a:r>
              <a:rPr lang="en-US" altLang="zh-TW" smtClean="0">
                <a:latin typeface="Arial" panose="020B0604020202020204" pitchFamily="34" charset="0"/>
              </a:rPr>
              <a:t> and the sea view is wonderful.</a:t>
            </a:r>
            <a:endParaRPr lang="en-US" altLang="zh-TW" b="1" smtClean="0">
              <a:latin typeface="Arial" panose="020B0604020202020204" pitchFamily="34" charset="0"/>
            </a:endParaRPr>
          </a:p>
          <a:p>
            <a:pPr algn="just"/>
            <a:r>
              <a:rPr lang="en-US" altLang="zh-TW" smtClean="0">
                <a:latin typeface="Arial" panose="020B0604020202020204" pitchFamily="34" charset="0"/>
              </a:rPr>
              <a:t>Last Sunday, I visited Stanley Market. It was </a:t>
            </a:r>
            <a:r>
              <a:rPr lang="en-US" altLang="zh-TW" u="sng" smtClean="0">
                <a:latin typeface="Arial" panose="020B0604020202020204" pitchFamily="34" charset="0"/>
              </a:rPr>
              <a:t>crowded with</a:t>
            </a:r>
            <a:r>
              <a:rPr lang="en-US" altLang="zh-TW" smtClean="0">
                <a:latin typeface="Arial" panose="020B0604020202020204" pitchFamily="34" charset="0"/>
              </a:rPr>
              <a:t> many tourists and shoppers. I bought some Chinese paintings and </a:t>
            </a:r>
            <a:r>
              <a:rPr lang="en-US" altLang="zh-TW" u="sng" smtClean="0">
                <a:latin typeface="Arial" panose="020B0604020202020204" pitchFamily="34" charset="0"/>
              </a:rPr>
              <a:t>souvenirs</a:t>
            </a:r>
            <a:r>
              <a:rPr lang="en-US" altLang="zh-TW" b="1" smtClean="0">
                <a:latin typeface="Arial" panose="020B0604020202020204" pitchFamily="34" charset="0"/>
              </a:rPr>
              <a:t> </a:t>
            </a:r>
            <a:r>
              <a:rPr lang="en-US" altLang="zh-TW" smtClean="0">
                <a:latin typeface="Arial" panose="020B0604020202020204" pitchFamily="34" charset="0"/>
              </a:rPr>
              <a:t>at </a:t>
            </a:r>
            <a:r>
              <a:rPr lang="en-US" altLang="zh-TW" u="sng" smtClean="0">
                <a:latin typeface="Arial" panose="020B0604020202020204" pitchFamily="34" charset="0"/>
              </a:rPr>
              <a:t>reasonable prices</a:t>
            </a:r>
            <a:r>
              <a:rPr lang="en-US" altLang="zh-TW" smtClean="0">
                <a:latin typeface="Arial" panose="020B0604020202020204" pitchFamily="34" charset="0"/>
              </a:rPr>
              <a:t>. Then I enjoyed a </a:t>
            </a:r>
            <a:r>
              <a:rPr lang="en-US" altLang="zh-TW" u="sng" smtClean="0">
                <a:latin typeface="Arial" panose="020B0604020202020204" pitchFamily="34" charset="0"/>
              </a:rPr>
              <a:t>delicious</a:t>
            </a:r>
            <a:r>
              <a:rPr lang="en-US" altLang="zh-TW" smtClean="0">
                <a:latin typeface="Arial" panose="020B0604020202020204" pitchFamily="34" charset="0"/>
              </a:rPr>
              <a:t> </a:t>
            </a:r>
            <a:r>
              <a:rPr lang="en-US" altLang="zh-TW" u="sng" smtClean="0">
                <a:latin typeface="Arial" panose="020B0604020202020204" pitchFamily="34" charset="0"/>
              </a:rPr>
              <a:t>seafood</a:t>
            </a:r>
            <a:r>
              <a:rPr lang="en-US" altLang="zh-TW" b="1" smtClean="0">
                <a:latin typeface="Arial" panose="020B0604020202020204" pitchFamily="34" charset="0"/>
              </a:rPr>
              <a:t> </a:t>
            </a:r>
            <a:r>
              <a:rPr lang="en-US" altLang="zh-TW" smtClean="0">
                <a:latin typeface="Arial" panose="020B0604020202020204" pitchFamily="34" charset="0"/>
              </a:rPr>
              <a:t>meal on the </a:t>
            </a:r>
            <a:r>
              <a:rPr lang="en-US" altLang="zh-TW" u="sng" smtClean="0">
                <a:latin typeface="Arial" panose="020B0604020202020204" pitchFamily="34" charset="0"/>
              </a:rPr>
              <a:t>waterfront</a:t>
            </a:r>
            <a:r>
              <a:rPr lang="en-US" altLang="zh-TW" smtClean="0">
                <a:latin typeface="Arial" panose="020B0604020202020204" pitchFamily="34" charset="0"/>
              </a:rPr>
              <a:t>. I looked at people playing water sports. I also </a:t>
            </a:r>
            <a:r>
              <a:rPr lang="en-US" altLang="zh-TW" u="sng" smtClean="0">
                <a:latin typeface="Arial" panose="020B0604020202020204" pitchFamily="34" charset="0"/>
              </a:rPr>
              <a:t>took photos</a:t>
            </a:r>
            <a:r>
              <a:rPr lang="en-US" altLang="zh-TW" smtClean="0">
                <a:latin typeface="Arial" panose="020B0604020202020204" pitchFamily="34" charset="0"/>
              </a:rPr>
              <a:t> of the beautiful beach and the old buildings.</a:t>
            </a:r>
            <a:endParaRPr lang="en-US" altLang="zh-TW" b="1" smtClean="0">
              <a:latin typeface="Arial" panose="020B0604020202020204" pitchFamily="34" charset="0"/>
            </a:endParaRPr>
          </a:p>
          <a:p>
            <a:pPr algn="just"/>
            <a:r>
              <a:rPr lang="en-US" altLang="zh-TW" smtClean="0">
                <a:latin typeface="Arial" panose="020B0604020202020204" pitchFamily="34" charset="0"/>
              </a:rPr>
              <a:t>Stanley is certainly the best place to spend a </a:t>
            </a:r>
            <a:r>
              <a:rPr lang="en-US" altLang="zh-TW" u="sng" smtClean="0">
                <a:latin typeface="Arial" panose="020B0604020202020204" pitchFamily="34" charset="0"/>
              </a:rPr>
              <a:t>relaxing</a:t>
            </a:r>
            <a:r>
              <a:rPr lang="en-US" altLang="zh-TW" smtClean="0">
                <a:latin typeface="Arial" panose="020B0604020202020204" pitchFamily="34" charset="0"/>
              </a:rPr>
              <a:t> day.</a:t>
            </a:r>
            <a:endParaRPr lang="en-US" altLang="zh-TW" b="1" smtClean="0">
              <a:latin typeface="Arial" panose="020B0604020202020204" pitchFamily="34" charset="0"/>
            </a:endParaRPr>
          </a:p>
          <a:p>
            <a:pPr algn="just" eaLnBrk="1" hangingPunct="1"/>
            <a:endParaRPr lang="en-US" altLang="zh-TW" sz="1400" smtClean="0">
              <a:latin typeface="Arial" panose="020B0604020202020204" pitchFamily="34" charset="0"/>
            </a:endParaRPr>
          </a:p>
          <a:p>
            <a:pPr algn="just" eaLnBrk="1" hangingPunct="1"/>
            <a:r>
              <a:rPr lang="en-US" altLang="zh-TW" smtClean="0">
                <a:latin typeface="Arial" panose="020B0604020202020204" pitchFamily="34" charset="0"/>
              </a:rPr>
              <a:t>(The key words and phrases selected from the text are underlined.)</a:t>
            </a:r>
          </a:p>
        </p:txBody>
      </p:sp>
      <p:sp>
        <p:nvSpPr>
          <p:cNvPr id="90115" name="投影片編號版面配置區 3"/>
          <p:cNvSpPr txBox="1">
            <a:spLocks noGrp="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6F577ABF-01EB-48D8-81EB-55773DB20DBE}" type="slidenum">
              <a:rPr kumimoji="0" lang="zh-TW" altLang="en-US" sz="1200">
                <a:latin typeface="Calibri" panose="020F0502020204030204" pitchFamily="34" charset="0"/>
              </a:rPr>
              <a:pPr algn="r" eaLnBrk="1" hangingPunct="1"/>
              <a:t>37</a:t>
            </a:fld>
            <a:endParaRPr kumimoji="0" lang="en-US" altLang="zh-TW" sz="120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5B1CD18-FAA3-4D2C-8F69-56E23764D00E}" type="slidenum">
              <a:rPr lang="en-US" altLang="zh-TW" sz="1200"/>
              <a:pPr algn="r" eaLnBrk="1" hangingPunct="1"/>
              <a:t>38</a:t>
            </a:fld>
            <a:endParaRPr lang="en-US" altLang="zh-TW" sz="1200"/>
          </a:p>
        </p:txBody>
      </p:sp>
      <p:sp>
        <p:nvSpPr>
          <p:cNvPr id="92162" name="投影片圖像版面配置區 1"/>
          <p:cNvSpPr>
            <a:spLocks noGrp="1" noRot="1" noChangeAspect="1" noTextEdit="1"/>
          </p:cNvSpPr>
          <p:nvPr>
            <p:ph type="sldImg"/>
          </p:nvPr>
        </p:nvSpPr>
        <p:spPr>
          <a:ln/>
        </p:spPr>
      </p:sp>
      <p:sp>
        <p:nvSpPr>
          <p:cNvPr id="921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To help pupils make good use of the key words, a writing framework could be provided. Some guiding questions are given for them to write each paragraph with a clear focus. Pupils should think about when to use the key words, e.g. in the opening paragraph, the body or the ending paragraph.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B7F98F96-193C-44ED-8DD6-1279030C5BE1}" type="slidenum">
              <a:rPr lang="en-US" altLang="zh-TW" sz="1200"/>
              <a:pPr algn="r" eaLnBrk="1" hangingPunct="1"/>
              <a:t>39</a:t>
            </a:fld>
            <a:endParaRPr lang="en-US" altLang="zh-TW" sz="1200"/>
          </a:p>
        </p:txBody>
      </p:sp>
      <p:sp>
        <p:nvSpPr>
          <p:cNvPr id="94210" name="投影片圖像版面配置區 1"/>
          <p:cNvSpPr>
            <a:spLocks noGrp="1" noRot="1" noChangeAspect="1" noTextEdit="1"/>
          </p:cNvSpPr>
          <p:nvPr>
            <p:ph type="sldImg"/>
          </p:nvPr>
        </p:nvSpPr>
        <p:spPr>
          <a:ln/>
        </p:spPr>
      </p:sp>
      <p:sp>
        <p:nvSpPr>
          <p:cNvPr id="942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After drafting their ideas, pupils write about a visit to a tourist attraction in Hong Kong. They could write about Stanley Market or any tourist attraction they like using the key words provided.</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Pupils should be reminded to proofread their writing before submission as the word forms of the key words provided may need to be changed to suit the new context.</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Please refer to LT 3.5 in Appendix A for the dictation worksheets.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71DF17B2-D8D1-4CD1-B4C0-702F00BB3E17}" type="slidenum">
              <a:rPr lang="en-US" altLang="zh-TW" sz="1200"/>
              <a:pPr algn="r" eaLnBrk="1" hangingPunct="1"/>
              <a:t>4</a:t>
            </a:fld>
            <a:endParaRPr lang="en-US" altLang="zh-TW" sz="1200"/>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rPr>
              <a:t>	In Part 1 of this phonics dictation, the teacher introduces the idea of tongue twisters and draws pupils’ attention to their features (e.g. repetition of the initial sounds of the words). Then, pupils listen to two tongue twisters about the food Paul’s friends, Patsy and Betty, will make for his birthday party, and fill in the correct vowel sounds (e.g. ‘a’ as in ‘p</a:t>
            </a:r>
            <a:r>
              <a:rPr lang="en-US" altLang="zh-TW" u="sng" smtClean="0">
                <a:latin typeface="Arial" panose="020B0604020202020204" pitchFamily="34" charset="0"/>
              </a:rPr>
              <a:t>a</a:t>
            </a:r>
            <a:r>
              <a:rPr lang="en-US" altLang="zh-TW" smtClean="0">
                <a:latin typeface="Arial" panose="020B0604020202020204" pitchFamily="34" charset="0"/>
              </a:rPr>
              <a:t>ncake’, ‘ea’ as in ‘b</a:t>
            </a:r>
            <a:r>
              <a:rPr lang="en-US" altLang="zh-TW" u="sng" smtClean="0">
                <a:latin typeface="Arial" panose="020B0604020202020204" pitchFamily="34" charset="0"/>
              </a:rPr>
              <a:t>ea</a:t>
            </a:r>
            <a:r>
              <a:rPr lang="en-US" altLang="zh-TW" smtClean="0">
                <a:latin typeface="Arial" panose="020B0604020202020204" pitchFamily="34" charset="0"/>
              </a:rPr>
              <a:t>ns’).</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b="1" smtClean="0">
                <a:latin typeface="Arial" panose="020B0604020202020204" pitchFamily="34" charset="0"/>
              </a:rPr>
              <a:t>	</a:t>
            </a:r>
            <a:endParaRPr lang="en-US" altLang="zh-TW" smtClean="0">
              <a:latin typeface="Arial" panose="020B0604020202020204" pitchFamily="34" charset="0"/>
            </a:endParaRPr>
          </a:p>
          <a:p>
            <a:pPr marL="228600" indent="-228600" algn="just" eaLnBrk="1" hangingPunct="1"/>
            <a:endParaRPr lang="en-US" altLang="zh-TW" i="1"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B0E0FBED-09F4-4BAF-8EC3-274F79FE1A5F}" type="slidenum">
              <a:rPr lang="en-US" altLang="zh-TW" sz="1200"/>
              <a:pPr algn="r" eaLnBrk="1" hangingPunct="1"/>
              <a:t>5</a:t>
            </a:fld>
            <a:endParaRPr lang="en-US" altLang="zh-TW" sz="1200"/>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rPr>
              <a:t>	In Part 2, pupils listen to a tongue twister about the food that Paul’s teacher will make for him. They have to write the names of the food items as they listen. </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smtClean="0">
                <a:latin typeface="Arial" panose="020B0604020202020204" pitchFamily="34" charset="0"/>
              </a:rPr>
              <a:t>	Extended activities could be conducted to consolidate pupils’ writing and speaking skills. In Part 3, pupils are asked to model on the example given and apply their phonics skills in a fun way by creating their own tongue twisters. Instead of only focusing on the spelling of words, pupils are encouraged to express their ideas creatively and apply the target letter sounds through writing the tongue twisters. </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smtClean="0">
                <a:latin typeface="Arial" panose="020B0604020202020204" pitchFamily="34" charset="0"/>
              </a:rPr>
              <a:t>	In Part 4, pupils are asked to present the tongue twisters they have created to consolidate the learning of the letter sounds. A competition could be organised to actively engage the pupils. Teachers should guide pupils not just to focus on the speed, but to read it aloud correctly. This could help raise pupils’ awareness of different consonant and vowel sounds and improve their pronunciation through practice.</a:t>
            </a:r>
          </a:p>
          <a:p>
            <a:pPr marL="228600" indent="-228600" algn="just" eaLnBrk="1" hangingPunct="1"/>
            <a:endParaRPr lang="en-US" altLang="zh-TW" smtClean="0">
              <a:latin typeface="Arial" panose="020B0604020202020204" pitchFamily="34" charset="0"/>
            </a:endParaRPr>
          </a:p>
          <a:p>
            <a:pPr marL="228600" indent="-228600" algn="just" eaLnBrk="1" hangingPunct="1"/>
            <a:r>
              <a:rPr lang="en-US" altLang="zh-TW" b="1" smtClean="0">
                <a:latin typeface="Arial" panose="020B0604020202020204" pitchFamily="34" charset="0"/>
              </a:rPr>
              <a:t>	</a:t>
            </a:r>
            <a:r>
              <a:rPr lang="en-US" altLang="zh-TW" smtClean="0">
                <a:latin typeface="Arial" panose="020B0604020202020204" pitchFamily="34" charset="0"/>
              </a:rPr>
              <a:t>Please refer to LT 1.2 in Appendix A for the dictation worksheet.</a:t>
            </a:r>
          </a:p>
          <a:p>
            <a:pPr marL="228600" indent="-228600" algn="just" eaLnBrk="1" hangingPunct="1"/>
            <a:endParaRPr lang="en-US" altLang="zh-TW"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2DCF6C1-8859-4A9A-B28A-FDA90F16AFF1}" type="slidenum">
              <a:rPr lang="en-US" altLang="zh-TW" sz="1200"/>
              <a:pPr algn="r" eaLnBrk="1" hangingPunct="1"/>
              <a:t>6</a:t>
            </a:fld>
            <a:endParaRPr lang="en-US" altLang="zh-TW" sz="1200"/>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Three kinds of dictation activities are introduced here. They are theme-based free dictation, picture dictation and ‘Bad Cold’ dictation. These dictation activities can help develop pupils’ grammar and vocabulary knowledge. </a:t>
            </a:r>
          </a:p>
          <a:p>
            <a:pPr algn="just" eaLnBrk="1" hangingPunct="1"/>
            <a:endParaRPr lang="en-US" altLang="zh-TW"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4D5E6721-B688-427E-949F-8CBBF61801FC}" type="slidenum">
              <a:rPr lang="en-US" altLang="zh-TW" sz="1200"/>
              <a:pPr algn="r" eaLnBrk="1" hangingPunct="1"/>
              <a:t>7</a:t>
            </a:fld>
            <a:endParaRPr lang="en-US" altLang="zh-TW" sz="1200"/>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Theme-based free dictation is a means to develop pupils</a:t>
            </a:r>
            <a:r>
              <a:rPr lang="en-US" altLang="zh-TW" smtClean="0">
                <a:latin typeface="Times New Roman" panose="02020603050405020304" pitchFamily="18" charset="0"/>
              </a:rPr>
              <a:t>’</a:t>
            </a:r>
            <a:r>
              <a:rPr lang="en-US" altLang="zh-TW" smtClean="0">
                <a:latin typeface="Arial" panose="020B0604020202020204" pitchFamily="34" charset="0"/>
              </a:rPr>
              <a:t> vocabulary building skills. It is a commonly used activity to </a:t>
            </a:r>
            <a:r>
              <a:rPr kumimoji="0" lang="en-US" altLang="zh-TW" smtClean="0">
                <a:latin typeface="Arial" panose="020B0604020202020204" pitchFamily="34" charset="0"/>
              </a:rPr>
              <a:t>promote independent learning and consolidate the learning of vocabulary under different themes.</a:t>
            </a:r>
            <a:r>
              <a:rPr lang="en-US" altLang="zh-TW" smtClean="0">
                <a:latin typeface="Arial" panose="020B0604020202020204" pitchFamily="34" charset="0"/>
              </a:rPr>
              <a:t> </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In theme-based free dictation, pupils are encouraged to write as many words as possible related to a topic / theme. To enhance motivation, bonus marks are usually given to the correct answers. </a:t>
            </a:r>
            <a:r>
              <a:rPr kumimoji="0" lang="en-US" altLang="zh-TW" smtClean="0">
                <a:latin typeface="Arial" panose="020B0604020202020204" pitchFamily="34" charset="0"/>
              </a:rPr>
              <a:t>Through this activity, pupils not only study the assigned materials from a textbook, but are also encouraged to collect more vocabulary related to different themes on their own.</a:t>
            </a:r>
            <a:r>
              <a:rPr lang="en-US" altLang="zh-TW" smtClean="0">
                <a:latin typeface="Arial" panose="020B0604020202020204"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030DCC22-2B6E-47C6-BC70-08EF41E1E601}" type="slidenum">
              <a:rPr lang="en-US" altLang="zh-TW" sz="1200"/>
              <a:pPr algn="r" eaLnBrk="1" hangingPunct="1"/>
              <a:t>8</a:t>
            </a:fld>
            <a:endParaRPr lang="en-US" altLang="zh-TW" sz="1200"/>
          </a:p>
        </p:txBody>
      </p:sp>
      <p:sp>
        <p:nvSpPr>
          <p:cNvPr id="30722" name="Rectangle 2"/>
          <p:cNvSpPr>
            <a:spLocks noRot="1" noChangeArrowheads="1" noTextEdit="1"/>
          </p:cNvSpPr>
          <p:nvPr>
            <p:ph type="sldImg"/>
          </p:nvPr>
        </p:nvSpPr>
        <p:spPr>
          <a:xfrm>
            <a:off x="919163" y="744538"/>
            <a:ext cx="4962525" cy="3722687"/>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This dictation combines controlled dictation and theme-based free dictation. Pupils listen and write down the sentences about Lucy. Then, they relate to their own experience and list the activities they do at school in the boxes provided. Through writing the activities in phrases rather than single words, pupils’ awareness of word collocation (e.g. read storybooks, play football) can be developed.</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Before conducting this dictation, the teacher could ask pupils to study the assigned passage to consolidate the learning of the target vocabulary. In addition, he / she could encourage pupils to think of as many things that they do at school as possible and write the things down in their notebooks to promote autonomy in learning.</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Please refer to LT 2.1 in Appendix A for the dictation worksheet.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DEC3CE4D-C28C-422E-B48D-7DDB05FC901C}" type="slidenum">
              <a:rPr lang="en-US" altLang="zh-TW" sz="1200"/>
              <a:pPr algn="r" eaLnBrk="1" hangingPunct="1"/>
              <a:t>9</a:t>
            </a:fld>
            <a:endParaRPr lang="en-US" altLang="zh-TW" sz="1200"/>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rPr>
              <a:t>Before conducting this theme-based free dictation, the teacher asks pupils to find out about the clubs in their school by visiting the school’s web page and walking around the campus. Pupils have to write down the English names of the clubs in their notebooks.</a:t>
            </a:r>
          </a:p>
          <a:p>
            <a:pPr algn="just" eaLnBrk="1" hangingPunct="1"/>
            <a:endParaRPr lang="en-US" altLang="zh-TW"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0F3BFC22-5C14-4B6C-BD5A-85131B749B15}" type="slidenum">
              <a:rPr lang="en-US" altLang="zh-TW"/>
              <a:pPr/>
              <a:t>‹#›</a:t>
            </a:fld>
            <a:endParaRPr lang="en-US" altLang="zh-TW"/>
          </a:p>
        </p:txBody>
      </p:sp>
    </p:spTree>
    <p:extLst>
      <p:ext uri="{BB962C8B-B14F-4D97-AF65-F5344CB8AC3E}">
        <p14:creationId xmlns:p14="http://schemas.microsoft.com/office/powerpoint/2010/main" val="180007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4D18939A-6E9F-472D-87EF-E247B993DE88}" type="slidenum">
              <a:rPr lang="en-US" altLang="zh-TW"/>
              <a:pPr/>
              <a:t>‹#›</a:t>
            </a:fld>
            <a:endParaRPr lang="en-US" altLang="zh-TW"/>
          </a:p>
        </p:txBody>
      </p:sp>
    </p:spTree>
    <p:extLst>
      <p:ext uri="{BB962C8B-B14F-4D97-AF65-F5344CB8AC3E}">
        <p14:creationId xmlns:p14="http://schemas.microsoft.com/office/powerpoint/2010/main" val="346811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805A0FED-530F-4448-8F98-DED9F6965DD3}" type="slidenum">
              <a:rPr lang="en-US" altLang="zh-TW"/>
              <a:pPr/>
              <a:t>‹#›</a:t>
            </a:fld>
            <a:endParaRPr lang="en-US" altLang="zh-TW"/>
          </a:p>
        </p:txBody>
      </p:sp>
    </p:spTree>
    <p:extLst>
      <p:ext uri="{BB962C8B-B14F-4D97-AF65-F5344CB8AC3E}">
        <p14:creationId xmlns:p14="http://schemas.microsoft.com/office/powerpoint/2010/main" val="220219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E1A4E634-0D4F-4FBA-948E-9560CBEA3143}" type="slidenum">
              <a:rPr lang="en-US" altLang="zh-TW"/>
              <a:pPr/>
              <a:t>‹#›</a:t>
            </a:fld>
            <a:endParaRPr lang="en-US" altLang="zh-TW"/>
          </a:p>
        </p:txBody>
      </p:sp>
    </p:spTree>
    <p:extLst>
      <p:ext uri="{BB962C8B-B14F-4D97-AF65-F5344CB8AC3E}">
        <p14:creationId xmlns:p14="http://schemas.microsoft.com/office/powerpoint/2010/main" val="307720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9CF95F1E-0F22-46DC-A6C2-6C3F03865BC4}" type="slidenum">
              <a:rPr lang="en-US" altLang="zh-TW"/>
              <a:pPr/>
              <a:t>‹#›</a:t>
            </a:fld>
            <a:endParaRPr lang="en-US" altLang="zh-TW"/>
          </a:p>
        </p:txBody>
      </p:sp>
    </p:spTree>
    <p:extLst>
      <p:ext uri="{BB962C8B-B14F-4D97-AF65-F5344CB8AC3E}">
        <p14:creationId xmlns:p14="http://schemas.microsoft.com/office/powerpoint/2010/main" val="402930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C7EAC091-2209-4EA8-AF07-FB54857868C5}" type="slidenum">
              <a:rPr lang="en-US" altLang="zh-TW"/>
              <a:pPr/>
              <a:t>‹#›</a:t>
            </a:fld>
            <a:endParaRPr lang="en-US" altLang="zh-TW"/>
          </a:p>
        </p:txBody>
      </p:sp>
    </p:spTree>
    <p:extLst>
      <p:ext uri="{BB962C8B-B14F-4D97-AF65-F5344CB8AC3E}">
        <p14:creationId xmlns:p14="http://schemas.microsoft.com/office/powerpoint/2010/main" val="120675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C5A15649-8D95-4B8E-A8C0-67A8ED531396}" type="slidenum">
              <a:rPr lang="en-US" altLang="zh-TW"/>
              <a:pPr/>
              <a:t>‹#›</a:t>
            </a:fld>
            <a:endParaRPr lang="en-US" altLang="zh-TW"/>
          </a:p>
        </p:txBody>
      </p:sp>
    </p:spTree>
    <p:extLst>
      <p:ext uri="{BB962C8B-B14F-4D97-AF65-F5344CB8AC3E}">
        <p14:creationId xmlns:p14="http://schemas.microsoft.com/office/powerpoint/2010/main" val="312781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0782CCBB-F996-44F5-8955-8902B168E3F9}" type="slidenum">
              <a:rPr lang="en-US" altLang="zh-TW"/>
              <a:pPr/>
              <a:t>‹#›</a:t>
            </a:fld>
            <a:endParaRPr lang="en-US" altLang="zh-TW"/>
          </a:p>
        </p:txBody>
      </p:sp>
    </p:spTree>
    <p:extLst>
      <p:ext uri="{BB962C8B-B14F-4D97-AF65-F5344CB8AC3E}">
        <p14:creationId xmlns:p14="http://schemas.microsoft.com/office/powerpoint/2010/main" val="229833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7C1421D6-4A6C-4A87-9195-EA4F8F5FAD4C}" type="slidenum">
              <a:rPr lang="en-US" altLang="zh-TW"/>
              <a:pPr/>
              <a:t>‹#›</a:t>
            </a:fld>
            <a:endParaRPr lang="en-US" altLang="zh-TW"/>
          </a:p>
        </p:txBody>
      </p:sp>
    </p:spTree>
    <p:extLst>
      <p:ext uri="{BB962C8B-B14F-4D97-AF65-F5344CB8AC3E}">
        <p14:creationId xmlns:p14="http://schemas.microsoft.com/office/powerpoint/2010/main" val="72121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10B71A5C-1431-43B5-AA0F-FDFBC7C9D0FF}" type="slidenum">
              <a:rPr lang="en-US" altLang="zh-TW"/>
              <a:pPr/>
              <a:t>‹#›</a:t>
            </a:fld>
            <a:endParaRPr lang="en-US" altLang="zh-TW"/>
          </a:p>
        </p:txBody>
      </p:sp>
    </p:spTree>
    <p:extLst>
      <p:ext uri="{BB962C8B-B14F-4D97-AF65-F5344CB8AC3E}">
        <p14:creationId xmlns:p14="http://schemas.microsoft.com/office/powerpoint/2010/main" val="369396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EC9A0134-897A-468E-A35F-7C2E6F8EA8F2}" type="slidenum">
              <a:rPr lang="en-US" altLang="zh-TW"/>
              <a:pPr/>
              <a:t>‹#›</a:t>
            </a:fld>
            <a:endParaRPr lang="en-US" altLang="zh-TW"/>
          </a:p>
        </p:txBody>
      </p:sp>
    </p:spTree>
    <p:extLst>
      <p:ext uri="{BB962C8B-B14F-4D97-AF65-F5344CB8AC3E}">
        <p14:creationId xmlns:p14="http://schemas.microsoft.com/office/powerpoint/2010/main" val="297750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新細明體" charset="0"/>
                <a:cs typeface="新細明體" charset="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新細明體" charset="0"/>
                <a:cs typeface="新細明體"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8CDD0E8-C22F-45D4-AF95-B1B8DDC4A8B9}"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PMingLiU" panose="02020500000000000000" pitchFamily="18" charset="-120"/>
          <a:cs typeface="新細明體" charset="0"/>
        </a:defRPr>
      </a:lvl1pPr>
      <a:lvl2pPr algn="ctr" rtl="0" eaLnBrk="0" fontAlgn="base" hangingPunct="0">
        <a:spcBef>
          <a:spcPct val="0"/>
        </a:spcBef>
        <a:spcAft>
          <a:spcPct val="0"/>
        </a:spcAft>
        <a:defRPr kumimoji="1" sz="4400">
          <a:solidFill>
            <a:schemeClr val="tx2"/>
          </a:solidFill>
          <a:latin typeface="Arial" charset="0"/>
          <a:ea typeface="PMingLiU" panose="02020500000000000000" pitchFamily="18" charset="-120"/>
          <a:cs typeface="新細明體" charset="0"/>
        </a:defRPr>
      </a:lvl2pPr>
      <a:lvl3pPr algn="ctr" rtl="0" eaLnBrk="0" fontAlgn="base" hangingPunct="0">
        <a:spcBef>
          <a:spcPct val="0"/>
        </a:spcBef>
        <a:spcAft>
          <a:spcPct val="0"/>
        </a:spcAft>
        <a:defRPr kumimoji="1" sz="4400">
          <a:solidFill>
            <a:schemeClr val="tx2"/>
          </a:solidFill>
          <a:latin typeface="Arial" charset="0"/>
          <a:ea typeface="PMingLiU" panose="02020500000000000000" pitchFamily="18" charset="-120"/>
          <a:cs typeface="新細明體" charset="0"/>
        </a:defRPr>
      </a:lvl3pPr>
      <a:lvl4pPr algn="ctr" rtl="0" eaLnBrk="0" fontAlgn="base" hangingPunct="0">
        <a:spcBef>
          <a:spcPct val="0"/>
        </a:spcBef>
        <a:spcAft>
          <a:spcPct val="0"/>
        </a:spcAft>
        <a:defRPr kumimoji="1" sz="4400">
          <a:solidFill>
            <a:schemeClr val="tx2"/>
          </a:solidFill>
          <a:latin typeface="Arial" charset="0"/>
          <a:ea typeface="PMingLiU" panose="02020500000000000000" pitchFamily="18" charset="-120"/>
          <a:cs typeface="新細明體" charset="0"/>
        </a:defRPr>
      </a:lvl4pPr>
      <a:lvl5pPr algn="ctr" rtl="0" eaLnBrk="0" fontAlgn="base" hangingPunct="0">
        <a:spcBef>
          <a:spcPct val="0"/>
        </a:spcBef>
        <a:spcAft>
          <a:spcPct val="0"/>
        </a:spcAft>
        <a:defRPr kumimoji="1" sz="4400">
          <a:solidFill>
            <a:schemeClr val="tx2"/>
          </a:solidFill>
          <a:latin typeface="Arial" charset="0"/>
          <a:ea typeface="PMingLiU" panose="02020500000000000000" pitchFamily="18" charset="-120"/>
          <a:cs typeface="新細明體" charset="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PMingLiU" panose="02020500000000000000" pitchFamily="18" charset="-120"/>
          <a:cs typeface="新細明體" charset="0"/>
        </a:defRPr>
      </a:lvl1pPr>
      <a:lvl2pPr marL="742950" indent="-285750" algn="l" rtl="0" eaLnBrk="0" fontAlgn="base" hangingPunct="0">
        <a:spcBef>
          <a:spcPct val="20000"/>
        </a:spcBef>
        <a:spcAft>
          <a:spcPct val="0"/>
        </a:spcAft>
        <a:buChar char="–"/>
        <a:defRPr kumimoji="1" sz="2800">
          <a:solidFill>
            <a:schemeClr val="tx1"/>
          </a:solidFill>
          <a:latin typeface="+mn-lt"/>
          <a:ea typeface="PMingLiU" panose="02020500000000000000" pitchFamily="18" charset="-120"/>
          <a:cs typeface="新細明體"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PMingLiU" panose="02020500000000000000" pitchFamily="18" charset="-120"/>
          <a:cs typeface="新細明體"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PMingLiU" panose="02020500000000000000" pitchFamily="18" charset="-120"/>
          <a:cs typeface="新細明體"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PMingLiU" panose="02020500000000000000" pitchFamily="18" charset="-120"/>
          <a:cs typeface="新細明體"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UsingDictation_Part2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005263"/>
            <a:ext cx="310197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3"/>
          <p:cNvSpPr>
            <a:spLocks noGrp="1" noChangeArrowheads="1"/>
          </p:cNvSpPr>
          <p:nvPr>
            <p:ph type="subTitle" idx="4294967295"/>
          </p:nvPr>
        </p:nvSpPr>
        <p:spPr>
          <a:xfrm>
            <a:off x="611188" y="2133600"/>
            <a:ext cx="8178800" cy="1368425"/>
          </a:xfrm>
        </p:spPr>
        <p:txBody>
          <a:bodyPr/>
          <a:lstStyle/>
          <a:p>
            <a:pPr marL="609600" indent="-609600" eaLnBrk="1" hangingPunct="1">
              <a:lnSpc>
                <a:spcPct val="90000"/>
              </a:lnSpc>
              <a:buFontTx/>
              <a:buAutoNum type="arabicParenR"/>
            </a:pPr>
            <a:r>
              <a:rPr lang="en-US" altLang="zh-TW" sz="2400" smtClean="0"/>
              <a:t>Development of Phonics Skills</a:t>
            </a:r>
          </a:p>
          <a:p>
            <a:pPr marL="609600" indent="-609600" eaLnBrk="1" hangingPunct="1">
              <a:lnSpc>
                <a:spcPct val="90000"/>
              </a:lnSpc>
              <a:buFontTx/>
              <a:buAutoNum type="arabicParenR"/>
            </a:pPr>
            <a:r>
              <a:rPr lang="en-US" altLang="zh-TW" sz="2400" smtClean="0"/>
              <a:t>Development of Grammar and Vocabulary Knowledge</a:t>
            </a:r>
          </a:p>
          <a:p>
            <a:pPr marL="609600" indent="-609600" eaLnBrk="1" hangingPunct="1">
              <a:lnSpc>
                <a:spcPct val="90000"/>
              </a:lnSpc>
              <a:buFontTx/>
              <a:buAutoNum type="arabicParenR"/>
            </a:pPr>
            <a:r>
              <a:rPr lang="en-US" altLang="zh-TW" sz="2400" smtClean="0"/>
              <a:t>Development of Note-taking and Writing Skills</a:t>
            </a:r>
          </a:p>
        </p:txBody>
      </p:sp>
      <p:sp>
        <p:nvSpPr>
          <p:cNvPr id="15363" name="Rectangle 2"/>
          <p:cNvSpPr>
            <a:spLocks noChangeArrowheads="1"/>
          </p:cNvSpPr>
          <p:nvPr/>
        </p:nvSpPr>
        <p:spPr bwMode="auto">
          <a:xfrm>
            <a:off x="250825" y="0"/>
            <a:ext cx="889317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lang="en-US" altLang="zh-TW" sz="4200">
                <a:solidFill>
                  <a:schemeClr val="tx2"/>
                </a:solidFill>
              </a:rPr>
              <a:t>Part 2: </a:t>
            </a:r>
            <a:br>
              <a:rPr lang="en-US" altLang="zh-TW" sz="4200">
                <a:solidFill>
                  <a:schemeClr val="tx2"/>
                </a:solidFill>
              </a:rPr>
            </a:br>
            <a:r>
              <a:rPr lang="en-US" altLang="zh-TW" sz="4200">
                <a:solidFill>
                  <a:schemeClr val="tx2"/>
                </a:solidFill>
              </a:rPr>
              <a:t>Effective Dictation Activities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215900" y="1460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Theme-based Free Dictation – Example (2)</a:t>
            </a:r>
          </a:p>
        </p:txBody>
      </p:sp>
      <p:sp>
        <p:nvSpPr>
          <p:cNvPr id="33794" name="Text Box 10"/>
          <p:cNvSpPr txBox="1">
            <a:spLocks noChangeArrowheads="1"/>
          </p:cNvSpPr>
          <p:nvPr/>
        </p:nvSpPr>
        <p:spPr bwMode="auto">
          <a:xfrm>
            <a:off x="322263" y="3789363"/>
            <a:ext cx="864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spcBef>
                <a:spcPct val="50000"/>
              </a:spcBef>
            </a:pPr>
            <a:r>
              <a:rPr lang="en-US" altLang="zh-TW" sz="1800">
                <a:latin typeface="Comic Sans MS" panose="030F0702030302020204" pitchFamily="66" charset="0"/>
              </a:rPr>
              <a:t>Part 2: Think about the clubs in your school and write them in the boxes below.</a:t>
            </a:r>
          </a:p>
        </p:txBody>
      </p:sp>
      <p:pic>
        <p:nvPicPr>
          <p:cNvPr id="337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341438"/>
            <a:ext cx="6481763"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4076700"/>
            <a:ext cx="63373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0"/>
          <p:cNvSpPr txBox="1">
            <a:spLocks noChangeArrowheads="1"/>
          </p:cNvSpPr>
          <p:nvPr/>
        </p:nvSpPr>
        <p:spPr bwMode="auto">
          <a:xfrm>
            <a:off x="0" y="765175"/>
            <a:ext cx="88931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spcBef>
                <a:spcPct val="50000"/>
              </a:spcBef>
            </a:pPr>
            <a:r>
              <a:rPr lang="en-US" altLang="zh-TW" sz="1800">
                <a:latin typeface="Comic Sans MS" panose="030F0702030302020204" pitchFamily="66" charset="0"/>
              </a:rPr>
              <a:t>     Part 1: You are going to hear the names of some clubs in Tom’s school. Decide which group they belong to and write them in the boxes of the tree diagram below.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5"/>
          <p:cNvSpPr txBox="1">
            <a:spLocks noChangeArrowheads="1"/>
          </p:cNvSpPr>
          <p:nvPr/>
        </p:nvSpPr>
        <p:spPr bwMode="auto">
          <a:xfrm>
            <a:off x="196850" y="708025"/>
            <a:ext cx="8890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spcBef>
                <a:spcPct val="50000"/>
              </a:spcBef>
            </a:pPr>
            <a:r>
              <a:rPr lang="en-US" altLang="zh-TW" sz="1600" b="1">
                <a:latin typeface="Comic Sans MS" panose="030F0702030302020204" pitchFamily="66" charset="0"/>
              </a:rPr>
              <a:t>Four students are talking to David, a student helper, about their interests and hobbies. Take notes about what you hear and write down the most suitable clubs for them. The first one has been done for you as an example. </a:t>
            </a:r>
          </a:p>
        </p:txBody>
      </p:sp>
      <p:sp>
        <p:nvSpPr>
          <p:cNvPr id="35842" name="Rectangle 2"/>
          <p:cNvSpPr>
            <a:spLocks noChangeArrowheads="1"/>
          </p:cNvSpPr>
          <p:nvPr/>
        </p:nvSpPr>
        <p:spPr bwMode="auto">
          <a:xfrm>
            <a:off x="215900" y="1460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Theme-based Free Dictation – Example (2) Extended Activity 1</a:t>
            </a:r>
          </a:p>
        </p:txBody>
      </p:sp>
      <p:sp>
        <p:nvSpPr>
          <p:cNvPr id="35843" name="Text Box 14"/>
          <p:cNvSpPr txBox="1">
            <a:spLocks noChangeArrowheads="1"/>
          </p:cNvSpPr>
          <p:nvPr/>
        </p:nvSpPr>
        <p:spPr bwMode="auto">
          <a:xfrm>
            <a:off x="6948488" y="3716338"/>
            <a:ext cx="1944687" cy="2852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1800" b="1" u="sng">
                <a:latin typeface="Comic Sans MS" panose="030F0702030302020204" pitchFamily="66" charset="0"/>
              </a:rPr>
              <a:t>Clubs in School</a:t>
            </a:r>
            <a:r>
              <a:rPr lang="en-US" altLang="zh-TW" sz="1800">
                <a:latin typeface="Comic Sans MS" panose="030F0702030302020204" pitchFamily="66" charset="0"/>
              </a:rPr>
              <a:t> </a:t>
            </a:r>
          </a:p>
          <a:p>
            <a:pPr eaLnBrk="1" hangingPunct="1">
              <a:spcBef>
                <a:spcPct val="50000"/>
              </a:spcBef>
            </a:pPr>
            <a:r>
              <a:rPr lang="en-US" altLang="zh-TW" sz="1800">
                <a:latin typeface="Comic Sans MS" panose="030F0702030302020204" pitchFamily="66" charset="0"/>
              </a:rPr>
              <a:t>Drama Club </a:t>
            </a:r>
          </a:p>
          <a:p>
            <a:pPr eaLnBrk="1" hangingPunct="1">
              <a:spcBef>
                <a:spcPct val="50000"/>
              </a:spcBef>
            </a:pPr>
            <a:r>
              <a:rPr lang="en-US" altLang="zh-TW" sz="1800">
                <a:latin typeface="Comic Sans MS" panose="030F0702030302020204" pitchFamily="66" charset="0"/>
              </a:rPr>
              <a:t>Sports Club</a:t>
            </a:r>
          </a:p>
          <a:p>
            <a:pPr eaLnBrk="1" hangingPunct="1">
              <a:spcBef>
                <a:spcPct val="50000"/>
              </a:spcBef>
            </a:pPr>
            <a:r>
              <a:rPr lang="en-US" altLang="zh-TW" sz="1800">
                <a:latin typeface="Comic Sans MS" panose="030F0702030302020204" pitchFamily="66" charset="0"/>
              </a:rPr>
              <a:t>Art Club </a:t>
            </a:r>
          </a:p>
          <a:p>
            <a:pPr eaLnBrk="1" hangingPunct="1">
              <a:spcBef>
                <a:spcPct val="50000"/>
              </a:spcBef>
            </a:pPr>
            <a:r>
              <a:rPr lang="en-US" altLang="zh-TW" sz="1800">
                <a:latin typeface="Comic Sans MS" panose="030F0702030302020204" pitchFamily="66" charset="0"/>
              </a:rPr>
              <a:t>Pet Club </a:t>
            </a:r>
          </a:p>
          <a:p>
            <a:pPr eaLnBrk="1" hangingPunct="1">
              <a:spcBef>
                <a:spcPct val="50000"/>
              </a:spcBef>
            </a:pPr>
            <a:r>
              <a:rPr lang="en-US" altLang="zh-TW" sz="1800">
                <a:latin typeface="Comic Sans MS" panose="030F0702030302020204" pitchFamily="66" charset="0"/>
              </a:rPr>
              <a:t>Music Club </a:t>
            </a:r>
          </a:p>
          <a:p>
            <a:pPr eaLnBrk="1" hangingPunct="1">
              <a:spcBef>
                <a:spcPct val="50000"/>
              </a:spcBef>
            </a:pPr>
            <a:r>
              <a:rPr lang="en-US" altLang="zh-TW" sz="1800">
                <a:latin typeface="Comic Sans MS" panose="030F0702030302020204" pitchFamily="66" charset="0"/>
              </a:rPr>
              <a:t>English Club</a:t>
            </a:r>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0213"/>
            <a:ext cx="597535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215900" y="1460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Theme-based Free Dictation – Example (2) Extended Activity 2</a:t>
            </a:r>
          </a:p>
        </p:txBody>
      </p:sp>
      <p:pic>
        <p:nvPicPr>
          <p:cNvPr id="378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36613"/>
            <a:ext cx="76327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ChangeArrowheads="1"/>
          </p:cNvSpPr>
          <p:nvPr/>
        </p:nvSpPr>
        <p:spPr bwMode="auto">
          <a:xfrm>
            <a:off x="323850" y="665163"/>
            <a:ext cx="8569325" cy="5524500"/>
          </a:xfrm>
          <a:prstGeom prst="rect">
            <a:avLst/>
          </a:prstGeom>
          <a:gradFill rotWithShape="1">
            <a:gsLst>
              <a:gs pos="0">
                <a:srgbClr val="D6FFAD"/>
              </a:gs>
              <a:gs pos="50000">
                <a:srgbClr val="E5FFE3">
                  <a:alpha val="74001"/>
                </a:srgbClr>
              </a:gs>
              <a:gs pos="100000">
                <a:srgbClr val="D6FFAD"/>
              </a:gs>
            </a:gsLst>
            <a:lin ang="18900000" scaled="1"/>
          </a:gradFill>
          <a:ln w="38100" algn="ctr">
            <a:solidFill>
              <a:srgbClr val="FF9900"/>
            </a:solidFill>
            <a:miter lim="800000"/>
            <a:headEnd/>
            <a:tailEnd/>
          </a:ln>
          <a:effectLst/>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kumimoji="0" lang="en-US" altLang="zh-TW" sz="4000" b="1">
                <a:solidFill>
                  <a:srgbClr val="006600"/>
                </a:solidFill>
              </a:rPr>
              <a:t>Picture Dictation</a:t>
            </a:r>
          </a:p>
          <a:p>
            <a:pPr eaLnBrk="1" hangingPunct="1">
              <a:spcBef>
                <a:spcPct val="40000"/>
              </a:spcBef>
              <a:buFontTx/>
              <a:buChar char="•"/>
            </a:pPr>
            <a:r>
              <a:rPr kumimoji="0" lang="en-US" altLang="zh-TW" sz="2800">
                <a:solidFill>
                  <a:srgbClr val="006600"/>
                </a:solidFill>
              </a:rPr>
              <a:t>Picture dictation can help teachers </a:t>
            </a:r>
            <a:r>
              <a:rPr kumimoji="0" lang="en-US" altLang="zh-TW" sz="2800" b="1">
                <a:solidFill>
                  <a:srgbClr val="006600"/>
                </a:solidFill>
              </a:rPr>
              <a:t>check whether pupils understand the listening text</a:t>
            </a:r>
            <a:r>
              <a:rPr kumimoji="0" lang="en-US" altLang="zh-TW" sz="2800">
                <a:solidFill>
                  <a:srgbClr val="006600"/>
                </a:solidFill>
              </a:rPr>
              <a:t>.</a:t>
            </a:r>
          </a:p>
          <a:p>
            <a:pPr eaLnBrk="1" hangingPunct="1">
              <a:spcBef>
                <a:spcPct val="40000"/>
              </a:spcBef>
              <a:buFontTx/>
              <a:buChar char="•"/>
            </a:pPr>
            <a:r>
              <a:rPr kumimoji="0" lang="en-US" altLang="zh-TW" sz="2800">
                <a:solidFill>
                  <a:srgbClr val="006600"/>
                </a:solidFill>
              </a:rPr>
              <a:t>Instead of writing down words, pupils are asked to </a:t>
            </a:r>
            <a:r>
              <a:rPr kumimoji="0" lang="en-US" altLang="zh-TW" sz="2800" b="1">
                <a:solidFill>
                  <a:srgbClr val="006600"/>
                </a:solidFill>
              </a:rPr>
              <a:t>draw </a:t>
            </a:r>
            <a:r>
              <a:rPr kumimoji="0" lang="en-US" altLang="zh-TW" sz="2800">
                <a:solidFill>
                  <a:srgbClr val="006600"/>
                </a:solidFill>
              </a:rPr>
              <a:t>or</a:t>
            </a:r>
            <a:r>
              <a:rPr kumimoji="0" lang="en-US" altLang="zh-TW" sz="2800" b="1">
                <a:solidFill>
                  <a:srgbClr val="006600"/>
                </a:solidFill>
              </a:rPr>
              <a:t> complete a picture</a:t>
            </a:r>
            <a:r>
              <a:rPr kumimoji="0" lang="en-US" altLang="zh-TW" sz="2800">
                <a:solidFill>
                  <a:srgbClr val="006600"/>
                </a:solidFill>
              </a:rPr>
              <a:t> based on what the teacher reads to them.</a:t>
            </a:r>
          </a:p>
          <a:p>
            <a:pPr eaLnBrk="1" hangingPunct="1">
              <a:spcBef>
                <a:spcPct val="40000"/>
              </a:spcBef>
              <a:buFontTx/>
              <a:buChar char="•"/>
            </a:pPr>
            <a:r>
              <a:rPr kumimoji="0" lang="en-US" altLang="zh-TW" sz="2800">
                <a:solidFill>
                  <a:srgbClr val="006600"/>
                </a:solidFill>
              </a:rPr>
              <a:t>It is an </a:t>
            </a:r>
            <a:r>
              <a:rPr kumimoji="0" lang="en-US" altLang="zh-TW" sz="2800" b="1">
                <a:solidFill>
                  <a:srgbClr val="006600"/>
                </a:solidFill>
              </a:rPr>
              <a:t>interesting way</a:t>
            </a:r>
            <a:r>
              <a:rPr kumimoji="0" lang="en-US" altLang="zh-TW" sz="2800">
                <a:solidFill>
                  <a:srgbClr val="006600"/>
                </a:solidFill>
              </a:rPr>
              <a:t> to consolidate pupils’ learning of the target vocabulary and language items. </a:t>
            </a:r>
          </a:p>
          <a:p>
            <a:pPr algn="just" eaLnBrk="1" hangingPunct="1"/>
            <a:endParaRPr kumimoji="0" lang="en-US" altLang="zh-TW" sz="2800">
              <a:solidFill>
                <a:srgbClr val="006600"/>
              </a:solidFill>
            </a:endParaRPr>
          </a:p>
          <a:p>
            <a:pPr algn="just" eaLnBrk="1" hangingPunct="1">
              <a:buFontTx/>
              <a:buChar char="•"/>
            </a:pPr>
            <a:endParaRPr kumimoji="0" lang="en-US" altLang="zh-TW" sz="2800">
              <a:solidFill>
                <a:srgbClr val="0066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3"/>
          <p:cNvSpPr txBox="1">
            <a:spLocks noChangeArrowheads="1"/>
          </p:cNvSpPr>
          <p:nvPr/>
        </p:nvSpPr>
        <p:spPr bwMode="auto">
          <a:xfrm>
            <a:off x="117475" y="793750"/>
            <a:ext cx="889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a:latin typeface="Comic Sans MS" panose="030F0702030302020204" pitchFamily="66" charset="0"/>
              </a:rPr>
              <a:t>Listen and draw the mask of a clown.</a:t>
            </a:r>
          </a:p>
        </p:txBody>
      </p:sp>
      <p:sp>
        <p:nvSpPr>
          <p:cNvPr id="41986" name="Rectangle 4"/>
          <p:cNvSpPr>
            <a:spLocks noChangeArrowheads="1"/>
          </p:cNvSpPr>
          <p:nvPr/>
        </p:nvSpPr>
        <p:spPr bwMode="auto">
          <a:xfrm>
            <a:off x="98425" y="152400"/>
            <a:ext cx="842486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Picture Dictation – Example (1)</a:t>
            </a:r>
          </a:p>
        </p:txBody>
      </p:sp>
      <p:pic>
        <p:nvPicPr>
          <p:cNvPr id="41987" name="Picture 11"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326063"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3"/>
          <p:cNvSpPr txBox="1">
            <a:spLocks noChangeArrowheads="1"/>
          </p:cNvSpPr>
          <p:nvPr/>
        </p:nvSpPr>
        <p:spPr bwMode="auto">
          <a:xfrm>
            <a:off x="133350" y="722313"/>
            <a:ext cx="875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a:latin typeface="Comic Sans MS" panose="030F0702030302020204" pitchFamily="66" charset="0"/>
              </a:rPr>
              <a:t>Make a mask for a clown and describe it to your classmates.</a:t>
            </a:r>
          </a:p>
        </p:txBody>
      </p:sp>
      <p:sp>
        <p:nvSpPr>
          <p:cNvPr id="44034" name="Rectangle 4"/>
          <p:cNvSpPr>
            <a:spLocks noChangeArrowheads="1"/>
          </p:cNvSpPr>
          <p:nvPr/>
        </p:nvSpPr>
        <p:spPr bwMode="auto">
          <a:xfrm>
            <a:off x="98425" y="152400"/>
            <a:ext cx="842486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Picture Dictation – Example (1) Extended Activity</a:t>
            </a:r>
          </a:p>
        </p:txBody>
      </p:sp>
      <p:pic>
        <p:nvPicPr>
          <p:cNvPr id="440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96975"/>
            <a:ext cx="473233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3"/>
          <p:cNvSpPr txBox="1">
            <a:spLocks noChangeArrowheads="1"/>
          </p:cNvSpPr>
          <p:nvPr/>
        </p:nvSpPr>
        <p:spPr bwMode="auto">
          <a:xfrm>
            <a:off x="117475" y="793750"/>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mic Sans MS" panose="030F0702030302020204" pitchFamily="66" charset="0"/>
              </a:rPr>
              <a:t>Aunt Mary is going to tell you the fruit and vegetables she can see on a stall. Listen and complete the picture of the stall.</a:t>
            </a:r>
          </a:p>
        </p:txBody>
      </p:sp>
      <p:sp>
        <p:nvSpPr>
          <p:cNvPr id="46082" name="Rectangle 4"/>
          <p:cNvSpPr>
            <a:spLocks noChangeArrowheads="1"/>
          </p:cNvSpPr>
          <p:nvPr/>
        </p:nvSpPr>
        <p:spPr bwMode="auto">
          <a:xfrm>
            <a:off x="98425" y="152400"/>
            <a:ext cx="842486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Picture Dictation – Example (2)</a:t>
            </a:r>
          </a:p>
        </p:txBody>
      </p:sp>
      <p:pic>
        <p:nvPicPr>
          <p:cNvPr id="46083" name="Picture 1" descr="UsingDictation_LT2.4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57338"/>
            <a:ext cx="6119812"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UsingDictation_LT2.4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12875"/>
            <a:ext cx="5472113"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文字方塊 9"/>
          <p:cNvSpPr txBox="1">
            <a:spLocks noChangeArrowheads="1"/>
          </p:cNvSpPr>
          <p:nvPr/>
        </p:nvSpPr>
        <p:spPr bwMode="auto">
          <a:xfrm>
            <a:off x="377825" y="1635125"/>
            <a:ext cx="32861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buFontTx/>
              <a:buAutoNum type="arabicPeriod"/>
            </a:pPr>
            <a:r>
              <a:rPr lang="en-US" altLang="zh-TW">
                <a:latin typeface="Comic Sans MS" panose="030F0702030302020204" pitchFamily="66" charset="0"/>
              </a:rPr>
              <a:t>Listen and colour  the picture.</a:t>
            </a:r>
          </a:p>
          <a:p>
            <a:pPr eaLnBrk="1" hangingPunct="1"/>
            <a:endParaRPr lang="en-US" altLang="zh-TW">
              <a:latin typeface="Comic Sans MS" panose="030F0702030302020204" pitchFamily="66" charset="0"/>
            </a:endParaRPr>
          </a:p>
          <a:p>
            <a:pPr eaLnBrk="1" hangingPunct="1"/>
            <a:r>
              <a:rPr lang="en-US" altLang="zh-TW">
                <a:latin typeface="Comic Sans MS" panose="030F0702030302020204" pitchFamily="66" charset="0"/>
              </a:rPr>
              <a:t>2. Label the picture.</a:t>
            </a:r>
          </a:p>
          <a:p>
            <a:pPr eaLnBrk="1" hangingPunct="1"/>
            <a:endParaRPr lang="en-US" altLang="zh-TW">
              <a:latin typeface="Comic Sans MS" panose="030F0702030302020204" pitchFamily="66" charset="0"/>
            </a:endParaRPr>
          </a:p>
          <a:p>
            <a:pPr eaLnBrk="1" hangingPunct="1"/>
            <a:r>
              <a:rPr lang="en-US" altLang="zh-TW">
                <a:latin typeface="Comic Sans MS" panose="030F0702030302020204" pitchFamily="66" charset="0"/>
              </a:rPr>
              <a:t>3. Write about the picture.</a:t>
            </a:r>
          </a:p>
          <a:p>
            <a:pPr eaLnBrk="1" hangingPunct="1"/>
            <a:endParaRPr lang="zh-TW" altLang="en-US">
              <a:latin typeface="Comic Sans MS" panose="030F0702030302020204" pitchFamily="66" charset="0"/>
            </a:endParaRPr>
          </a:p>
        </p:txBody>
      </p:sp>
      <p:sp>
        <p:nvSpPr>
          <p:cNvPr id="48131" name="Rectangle 4"/>
          <p:cNvSpPr>
            <a:spLocks noChangeArrowheads="1"/>
          </p:cNvSpPr>
          <p:nvPr/>
        </p:nvSpPr>
        <p:spPr bwMode="auto">
          <a:xfrm>
            <a:off x="98425" y="152400"/>
            <a:ext cx="842486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Picture Dictation – Example (2) Extended Activities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ChangeArrowheads="1"/>
          </p:cNvSpPr>
          <p:nvPr/>
        </p:nvSpPr>
        <p:spPr bwMode="auto">
          <a:xfrm>
            <a:off x="361950" y="739775"/>
            <a:ext cx="8426450" cy="5386090"/>
          </a:xfrm>
          <a:prstGeom prst="rect">
            <a:avLst/>
          </a:prstGeom>
          <a:gradFill rotWithShape="1">
            <a:gsLst>
              <a:gs pos="0">
                <a:srgbClr val="D6FFAD"/>
              </a:gs>
              <a:gs pos="50000">
                <a:srgbClr val="E5FFE3">
                  <a:alpha val="74001"/>
                </a:srgbClr>
              </a:gs>
              <a:gs pos="100000">
                <a:srgbClr val="D6FFAD"/>
              </a:gs>
            </a:gsLst>
            <a:lin ang="18900000" scaled="1"/>
          </a:gradFill>
          <a:ln w="38100" algn="ctr">
            <a:solidFill>
              <a:srgbClr val="FF9900"/>
            </a:solidFill>
            <a:miter lim="800000"/>
            <a:headEnd/>
            <a:tailEnd/>
          </a:ln>
          <a:effectLst/>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kumimoji="0" lang="en-US" altLang="zh-TW" sz="4000" b="1">
                <a:solidFill>
                  <a:srgbClr val="006600"/>
                </a:solidFill>
              </a:rPr>
              <a:t>‘Bad Cold’ Dictation</a:t>
            </a:r>
          </a:p>
          <a:p>
            <a:pPr eaLnBrk="1" hangingPunct="1">
              <a:spcBef>
                <a:spcPts val="600"/>
              </a:spcBef>
              <a:spcAft>
                <a:spcPts val="600"/>
              </a:spcAft>
              <a:buFontTx/>
              <a:buChar char="•"/>
            </a:pPr>
            <a:r>
              <a:rPr kumimoji="0" lang="en-US" altLang="zh-TW" sz="3200">
                <a:solidFill>
                  <a:srgbClr val="006600"/>
                </a:solidFill>
              </a:rPr>
              <a:t>While conducting ‘Bad Cold’ dictation, the teacher </a:t>
            </a:r>
            <a:r>
              <a:rPr kumimoji="0" lang="en-US" altLang="zh-TW" sz="3200" b="1">
                <a:solidFill>
                  <a:srgbClr val="006600"/>
                </a:solidFill>
              </a:rPr>
              <a:t>sneezes </a:t>
            </a:r>
            <a:r>
              <a:rPr kumimoji="0" lang="en-US" altLang="zh-TW" sz="3200">
                <a:solidFill>
                  <a:srgbClr val="006600"/>
                </a:solidFill>
              </a:rPr>
              <a:t>or </a:t>
            </a:r>
            <a:r>
              <a:rPr kumimoji="0" lang="en-US" altLang="zh-TW" sz="3200" b="1">
                <a:solidFill>
                  <a:srgbClr val="006600"/>
                </a:solidFill>
              </a:rPr>
              <a:t>coughs</a:t>
            </a:r>
            <a:r>
              <a:rPr kumimoji="0" lang="en-US" altLang="zh-TW" sz="3200">
                <a:solidFill>
                  <a:srgbClr val="006600"/>
                </a:solidFill>
              </a:rPr>
              <a:t> at certain points and </a:t>
            </a:r>
            <a:r>
              <a:rPr kumimoji="0" lang="en-US" altLang="zh-TW" sz="3200" b="1">
                <a:solidFill>
                  <a:srgbClr val="006600"/>
                </a:solidFill>
              </a:rPr>
              <a:t>leaves out some of the words</a:t>
            </a:r>
            <a:r>
              <a:rPr kumimoji="0" lang="en-US" altLang="zh-TW" sz="3200">
                <a:solidFill>
                  <a:srgbClr val="006600"/>
                </a:solidFill>
              </a:rPr>
              <a:t>. </a:t>
            </a:r>
          </a:p>
          <a:p>
            <a:pPr eaLnBrk="1" hangingPunct="1">
              <a:spcBef>
                <a:spcPts val="600"/>
              </a:spcBef>
              <a:spcAft>
                <a:spcPts val="600"/>
              </a:spcAft>
              <a:buFontTx/>
              <a:buChar char="•"/>
            </a:pPr>
            <a:r>
              <a:rPr kumimoji="0" lang="en-US" altLang="zh-TW" sz="3200">
                <a:solidFill>
                  <a:srgbClr val="006600"/>
                </a:solidFill>
              </a:rPr>
              <a:t>Apart from writing down the words the teacher has read out, pupils have to think of appropriate words to </a:t>
            </a:r>
            <a:r>
              <a:rPr kumimoji="0" lang="en-US" altLang="zh-TW" sz="3200" b="1">
                <a:solidFill>
                  <a:srgbClr val="006600"/>
                </a:solidFill>
              </a:rPr>
              <a:t>fill the gaps </a:t>
            </a:r>
            <a:r>
              <a:rPr kumimoji="0" lang="en-US" altLang="zh-TW" sz="3200">
                <a:solidFill>
                  <a:srgbClr val="006600"/>
                </a:solidFill>
              </a:rPr>
              <a:t>by </a:t>
            </a:r>
            <a:r>
              <a:rPr kumimoji="0" lang="en-US" altLang="zh-TW" sz="3200" b="1">
                <a:solidFill>
                  <a:srgbClr val="006600"/>
                </a:solidFill>
              </a:rPr>
              <a:t>applying their grammar and vocabulary knowledge.</a:t>
            </a:r>
            <a:endParaRPr kumimoji="0" lang="en-US" altLang="zh-TW" sz="3200">
              <a:solidFill>
                <a:srgbClr val="006600"/>
              </a:solidFill>
            </a:endParaRPr>
          </a:p>
          <a:p>
            <a:pPr algn="just" eaLnBrk="1" hangingPunct="1">
              <a:buFontTx/>
              <a:buChar char="•"/>
            </a:pPr>
            <a:endParaRPr kumimoji="0" lang="en-US" altLang="zh-TW" sz="2800">
              <a:solidFill>
                <a:srgbClr val="0066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98425" y="152400"/>
            <a:ext cx="842486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An Example of ‘Bad Cold’ Dictation</a:t>
            </a:r>
          </a:p>
        </p:txBody>
      </p:sp>
      <p:sp>
        <p:nvSpPr>
          <p:cNvPr id="52226" name="Text Box 3"/>
          <p:cNvSpPr txBox="1">
            <a:spLocks noChangeArrowheads="1"/>
          </p:cNvSpPr>
          <p:nvPr/>
        </p:nvSpPr>
        <p:spPr bwMode="auto">
          <a:xfrm>
            <a:off x="250825" y="908050"/>
            <a:ext cx="7561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1800">
                <a:latin typeface="Comic Sans MS" panose="030F0702030302020204" pitchFamily="66" charset="0"/>
              </a:rPr>
              <a:t>Listen and write down the sentences about the Wong family. Fill in any appropriate word when you hear your teacher sneeze or cough.</a:t>
            </a:r>
          </a:p>
        </p:txBody>
      </p:sp>
      <p:sp>
        <p:nvSpPr>
          <p:cNvPr id="52227" name="Text Box 4"/>
          <p:cNvSpPr txBox="1">
            <a:spLocks noChangeArrowheads="1"/>
          </p:cNvSpPr>
          <p:nvPr/>
        </p:nvSpPr>
        <p:spPr bwMode="auto">
          <a:xfrm>
            <a:off x="327025" y="1893888"/>
            <a:ext cx="6553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200000"/>
              </a:lnSpc>
              <a:spcBef>
                <a:spcPct val="50000"/>
              </a:spcBef>
            </a:pPr>
            <a:r>
              <a:rPr lang="en-US" altLang="zh-TW"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p:cNvSpPr>
            <a:spLocks noChangeArrowheads="1"/>
          </p:cNvSpPr>
          <p:nvPr/>
        </p:nvSpPr>
        <p:spPr bwMode="auto">
          <a:xfrm>
            <a:off x="277813" y="549275"/>
            <a:ext cx="8515350" cy="852488"/>
          </a:xfrm>
          <a:prstGeom prst="flowChartAlternateProcess">
            <a:avLst/>
          </a:prstGeom>
          <a:gradFill rotWithShape="1">
            <a:gsLst>
              <a:gs pos="0">
                <a:srgbClr val="D6FFAD"/>
              </a:gs>
              <a:gs pos="50000">
                <a:srgbClr val="E5FFE3"/>
              </a:gs>
              <a:gs pos="100000">
                <a:srgbClr val="D6FFAD"/>
              </a:gs>
            </a:gsLst>
            <a:lin ang="18900000" scaled="1"/>
          </a:gradFill>
          <a:ln w="38100">
            <a:solidFill>
              <a:schemeClr val="tx2"/>
            </a:solidFill>
            <a:miter lim="800000"/>
            <a:headEnd/>
            <a:tailEnd/>
          </a:ln>
        </p:spPr>
        <p:txBody>
          <a:bodyPr anchor="ct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4400"/>
              <a:t>1) Development of Phonics Skills</a:t>
            </a:r>
          </a:p>
        </p:txBody>
      </p:sp>
      <p:sp>
        <p:nvSpPr>
          <p:cNvPr id="548867" name="Rectangle 3"/>
          <p:cNvSpPr>
            <a:spLocks noChangeArrowheads="1"/>
          </p:cNvSpPr>
          <p:nvPr/>
        </p:nvSpPr>
        <p:spPr bwMode="auto">
          <a:xfrm>
            <a:off x="608013" y="1712913"/>
            <a:ext cx="7920037" cy="4308475"/>
          </a:xfrm>
          <a:prstGeom prst="rect">
            <a:avLst/>
          </a:prstGeom>
          <a:gradFill rotWithShape="1">
            <a:gsLst>
              <a:gs pos="0">
                <a:srgbClr val="D6FFAD"/>
              </a:gs>
              <a:gs pos="50000">
                <a:srgbClr val="E5FFE3">
                  <a:alpha val="75000"/>
                </a:srgbClr>
              </a:gs>
              <a:gs pos="100000">
                <a:srgbClr val="D6FFAD"/>
              </a:gs>
            </a:gsLst>
            <a:lin ang="18900000" scaled="1"/>
          </a:gradFill>
          <a:ln w="38100" algn="ctr">
            <a:solidFill>
              <a:srgbClr val="FF6600"/>
            </a:solidFill>
            <a:miter lim="800000"/>
            <a:headEnd/>
            <a:tailEnd/>
          </a:ln>
          <a:effectLst/>
        </p:spPr>
        <p:txBody>
          <a:bodyPr anchor="ctr">
            <a:spAutoFit/>
          </a:bodyPr>
          <a:lstStyle>
            <a:lvl1pPr marL="342900" indent="-342900"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algn="ctr" eaLnBrk="1" hangingPunct="1">
              <a:spcBef>
                <a:spcPct val="50000"/>
              </a:spcBef>
              <a:defRPr/>
            </a:pPr>
            <a:r>
              <a:rPr kumimoji="0" lang="en-US" altLang="zh-TW" sz="4000" b="1" smtClean="0">
                <a:solidFill>
                  <a:srgbClr val="006600"/>
                </a:solidFill>
              </a:rPr>
              <a:t>Phonics Dictation</a:t>
            </a:r>
          </a:p>
          <a:p>
            <a:pPr eaLnBrk="1" hangingPunct="1">
              <a:spcBef>
                <a:spcPct val="50000"/>
              </a:spcBef>
              <a:buFontTx/>
              <a:buChar char="•"/>
              <a:defRPr/>
            </a:pPr>
            <a:r>
              <a:rPr kumimoji="0" lang="en-US" altLang="zh-TW" sz="2800" smtClean="0">
                <a:solidFill>
                  <a:srgbClr val="006600"/>
                </a:solidFill>
              </a:rPr>
              <a:t>Phonics dictation is a useful means to help pupils consolidate the learning of the </a:t>
            </a:r>
            <a:r>
              <a:rPr kumimoji="0" lang="en-US" altLang="zh-TW" sz="2800" b="1" smtClean="0">
                <a:solidFill>
                  <a:srgbClr val="006600"/>
                </a:solidFill>
              </a:rPr>
              <a:t>basic letter-sound relationships</a:t>
            </a:r>
            <a:r>
              <a:rPr kumimoji="0" lang="en-US" altLang="zh-TW" sz="2800" smtClean="0">
                <a:solidFill>
                  <a:srgbClr val="006600"/>
                </a:solidFill>
              </a:rPr>
              <a:t> and </a:t>
            </a:r>
            <a:r>
              <a:rPr kumimoji="0" lang="en-US" altLang="zh-TW" sz="2800" b="1" smtClean="0">
                <a:solidFill>
                  <a:srgbClr val="006600"/>
                </a:solidFill>
              </a:rPr>
              <a:t>apply the knowledge in listening</a:t>
            </a:r>
            <a:r>
              <a:rPr kumimoji="0" lang="en-US" altLang="zh-TW" sz="2800" smtClean="0">
                <a:solidFill>
                  <a:srgbClr val="006600"/>
                </a:solidFill>
              </a:rPr>
              <a:t>, </a:t>
            </a:r>
            <a:r>
              <a:rPr kumimoji="0" lang="en-US" altLang="zh-TW" sz="2800" b="1" smtClean="0">
                <a:solidFill>
                  <a:srgbClr val="006600"/>
                </a:solidFill>
              </a:rPr>
              <a:t>spelling </a:t>
            </a:r>
            <a:r>
              <a:rPr kumimoji="0" lang="en-US" altLang="zh-TW" sz="2800" smtClean="0">
                <a:solidFill>
                  <a:srgbClr val="006600"/>
                </a:solidFill>
              </a:rPr>
              <a:t>and</a:t>
            </a:r>
            <a:r>
              <a:rPr kumimoji="0" lang="en-US" altLang="zh-TW" sz="2800" b="1" smtClean="0">
                <a:solidFill>
                  <a:srgbClr val="006600"/>
                </a:solidFill>
              </a:rPr>
              <a:t> writing</a:t>
            </a:r>
            <a:r>
              <a:rPr kumimoji="0" lang="en-US" altLang="zh-TW" sz="2800" smtClean="0">
                <a:solidFill>
                  <a:srgbClr val="006600"/>
                </a:solidFill>
              </a:rPr>
              <a:t>.</a:t>
            </a:r>
          </a:p>
          <a:p>
            <a:pPr eaLnBrk="1" hangingPunct="1">
              <a:defRPr/>
            </a:pPr>
            <a:endParaRPr kumimoji="0" lang="en-US" altLang="zh-TW" sz="2800" smtClean="0">
              <a:solidFill>
                <a:srgbClr val="006600"/>
              </a:solidFill>
            </a:endParaRPr>
          </a:p>
          <a:p>
            <a:pPr eaLnBrk="1" hangingPunct="1">
              <a:buFontTx/>
              <a:buChar char="•"/>
              <a:defRPr/>
            </a:pPr>
            <a:r>
              <a:rPr kumimoji="0" lang="en-US" altLang="zh-TW" sz="2800" smtClean="0">
                <a:solidFill>
                  <a:srgbClr val="006600"/>
                </a:solidFill>
              </a:rPr>
              <a:t>Pupils are asked to </a:t>
            </a:r>
            <a:r>
              <a:rPr kumimoji="0" lang="en-US" altLang="zh-TW" sz="2800" b="1" smtClean="0">
                <a:solidFill>
                  <a:srgbClr val="006600"/>
                </a:solidFill>
              </a:rPr>
              <a:t>fill in the target letter sounds</a:t>
            </a:r>
            <a:r>
              <a:rPr kumimoji="0" lang="en-US" altLang="zh-TW" sz="2800" smtClean="0">
                <a:solidFill>
                  <a:srgbClr val="006600"/>
                </a:solidFill>
              </a:rPr>
              <a:t> as they hear the words in context.</a:t>
            </a:r>
            <a:r>
              <a:rPr kumimoji="0" lang="en-US" altLang="zh-TW" sz="2800" smtClean="0">
                <a:solidFill>
                  <a:srgbClr val="003366"/>
                </a:solidFill>
              </a:rPr>
              <a:t> </a:t>
            </a:r>
          </a:p>
          <a:p>
            <a:pPr algn="just" eaLnBrk="1" hangingPunct="1">
              <a:defRPr/>
            </a:pPr>
            <a:endParaRPr kumimoji="0" lang="en-US" altLang="zh-TW" sz="2400" smtClean="0">
              <a:solidFill>
                <a:srgbClr val="0033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2"/>
          <p:cNvSpPr>
            <a:spLocks noChangeArrowheads="1"/>
          </p:cNvSpPr>
          <p:nvPr/>
        </p:nvSpPr>
        <p:spPr bwMode="auto">
          <a:xfrm>
            <a:off x="395288" y="333375"/>
            <a:ext cx="8351837" cy="1736725"/>
          </a:xfrm>
          <a:prstGeom prst="flowChartAlternateProcess">
            <a:avLst/>
          </a:prstGeom>
          <a:gradFill rotWithShape="1">
            <a:gsLst>
              <a:gs pos="0">
                <a:srgbClr val="D6FFAD"/>
              </a:gs>
              <a:gs pos="50000">
                <a:srgbClr val="E5FFE3"/>
              </a:gs>
              <a:gs pos="100000">
                <a:srgbClr val="D6FFAD"/>
              </a:gs>
            </a:gsLst>
            <a:lin ang="18900000" scaled="1"/>
          </a:gradFill>
          <a:ln w="38100">
            <a:solidFill>
              <a:schemeClr val="tx2"/>
            </a:solidFill>
            <a:miter lim="800000"/>
            <a:headEnd/>
            <a:tailEnd/>
          </a:ln>
        </p:spPr>
        <p:txBody>
          <a:bodyPr anchor="ct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4800"/>
              <a:t>3) Development of </a:t>
            </a:r>
          </a:p>
          <a:p>
            <a:pPr algn="ctr" eaLnBrk="1" hangingPunct="1"/>
            <a:r>
              <a:rPr kumimoji="0" lang="en-US" altLang="zh-TW" sz="4800"/>
              <a:t>Note-taking and Writing Skills</a:t>
            </a:r>
          </a:p>
        </p:txBody>
      </p:sp>
      <p:sp>
        <p:nvSpPr>
          <p:cNvPr id="54274" name="Rectangle 3"/>
          <p:cNvSpPr>
            <a:spLocks noChangeArrowheads="1"/>
          </p:cNvSpPr>
          <p:nvPr/>
        </p:nvSpPr>
        <p:spPr bwMode="auto">
          <a:xfrm>
            <a:off x="468313" y="2525713"/>
            <a:ext cx="8135937" cy="3760787"/>
          </a:xfrm>
          <a:prstGeom prst="rect">
            <a:avLst/>
          </a:prstGeom>
          <a:gradFill rotWithShape="1">
            <a:gsLst>
              <a:gs pos="0">
                <a:srgbClr val="D6FFAD"/>
              </a:gs>
              <a:gs pos="50000">
                <a:srgbClr val="E5FFE3"/>
              </a:gs>
              <a:gs pos="100000">
                <a:srgbClr val="D6FFAD"/>
              </a:gs>
            </a:gsLst>
            <a:lin ang="18900000" scaled="1"/>
          </a:gradFill>
          <a:ln w="38100">
            <a:solidFill>
              <a:srgbClr val="FF6600"/>
            </a:solidFill>
            <a:miter lim="800000"/>
            <a:headEnd/>
            <a:tailEnd/>
          </a:ln>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buFontTx/>
              <a:buChar char="•"/>
            </a:pPr>
            <a:r>
              <a:rPr kumimoji="0" lang="en-US" altLang="zh-TW" sz="2800">
                <a:solidFill>
                  <a:srgbClr val="006600"/>
                </a:solidFill>
              </a:rPr>
              <a:t>Note-taking is an important language development strategy to record key information and ideas.</a:t>
            </a:r>
          </a:p>
          <a:p>
            <a:pPr eaLnBrk="1" hangingPunct="1">
              <a:spcBef>
                <a:spcPct val="50000"/>
              </a:spcBef>
              <a:buFontTx/>
              <a:buChar char="•"/>
            </a:pPr>
            <a:r>
              <a:rPr kumimoji="0" lang="en-US" altLang="zh-TW" sz="2800">
                <a:solidFill>
                  <a:srgbClr val="006600"/>
                </a:solidFill>
              </a:rPr>
              <a:t>Pupils can learn note-taking skills and develop writing skills through some dictation activities, e.g. </a:t>
            </a:r>
            <a:r>
              <a:rPr kumimoji="0" lang="en-US" altLang="zh-TW" sz="2800" b="1">
                <a:solidFill>
                  <a:srgbClr val="006600"/>
                </a:solidFill>
              </a:rPr>
              <a:t>music dictation</a:t>
            </a:r>
            <a:r>
              <a:rPr kumimoji="0" lang="en-US" altLang="zh-TW" sz="2800">
                <a:solidFill>
                  <a:srgbClr val="006600"/>
                </a:solidFill>
              </a:rPr>
              <a:t>, </a:t>
            </a:r>
            <a:r>
              <a:rPr kumimoji="0" lang="en-US" altLang="zh-TW" sz="2800" b="1">
                <a:solidFill>
                  <a:srgbClr val="006600"/>
                </a:solidFill>
              </a:rPr>
              <a:t>running dictation</a:t>
            </a:r>
            <a:r>
              <a:rPr kumimoji="0" lang="en-US" altLang="zh-TW" sz="2800">
                <a:solidFill>
                  <a:srgbClr val="006600"/>
                </a:solidFill>
              </a:rPr>
              <a:t>, </a:t>
            </a:r>
            <a:r>
              <a:rPr kumimoji="0" lang="en-US" altLang="zh-TW" sz="2800" b="1">
                <a:solidFill>
                  <a:srgbClr val="006600"/>
                </a:solidFill>
              </a:rPr>
              <a:t>dicto-comp</a:t>
            </a:r>
            <a:r>
              <a:rPr kumimoji="0" lang="en-US" altLang="zh-TW" sz="2800">
                <a:solidFill>
                  <a:srgbClr val="006600"/>
                </a:solidFill>
              </a:rPr>
              <a:t> / </a:t>
            </a:r>
            <a:r>
              <a:rPr kumimoji="0" lang="en-US" altLang="zh-TW" sz="2800" b="1">
                <a:solidFill>
                  <a:srgbClr val="006600"/>
                </a:solidFill>
              </a:rPr>
              <a:t>dictogloss </a:t>
            </a:r>
            <a:r>
              <a:rPr kumimoji="0" lang="en-US" altLang="zh-TW" sz="2800">
                <a:solidFill>
                  <a:srgbClr val="006600"/>
                </a:solidFill>
              </a:rPr>
              <a:t>and </a:t>
            </a:r>
            <a:r>
              <a:rPr kumimoji="0" lang="en-US" altLang="zh-TW" sz="2800" b="1">
                <a:solidFill>
                  <a:srgbClr val="006600"/>
                </a:solidFill>
              </a:rPr>
              <a:t>keywords dictation</a:t>
            </a:r>
            <a:r>
              <a:rPr kumimoji="0" lang="en-US" altLang="zh-TW" sz="2800">
                <a:solidFill>
                  <a:srgbClr val="006600"/>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ChangeArrowheads="1"/>
          </p:cNvSpPr>
          <p:nvPr/>
        </p:nvSpPr>
        <p:spPr bwMode="auto">
          <a:xfrm>
            <a:off x="419100" y="404813"/>
            <a:ext cx="8362950" cy="6078537"/>
          </a:xfrm>
          <a:prstGeom prst="rect">
            <a:avLst/>
          </a:prstGeom>
          <a:gradFill rotWithShape="1">
            <a:gsLst>
              <a:gs pos="0">
                <a:srgbClr val="D6FFAD"/>
              </a:gs>
              <a:gs pos="50000">
                <a:srgbClr val="E5FFE3"/>
              </a:gs>
              <a:gs pos="100000">
                <a:srgbClr val="D6FFAD"/>
              </a:gs>
            </a:gsLst>
            <a:lin ang="18900000" scaled="1"/>
          </a:gradFill>
          <a:ln w="38100">
            <a:solidFill>
              <a:srgbClr val="FF6600"/>
            </a:solidFill>
            <a:miter lim="800000"/>
            <a:headEnd/>
            <a:tailEnd/>
          </a:ln>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kumimoji="0" lang="en-US" altLang="zh-TW" sz="4000" b="1">
                <a:solidFill>
                  <a:srgbClr val="006600"/>
                </a:solidFill>
              </a:rPr>
              <a:t>Music Dictation</a:t>
            </a:r>
          </a:p>
          <a:p>
            <a:pPr eaLnBrk="1" hangingPunct="1">
              <a:spcBef>
                <a:spcPct val="50000"/>
              </a:spcBef>
              <a:buFontTx/>
              <a:buChar char="•"/>
            </a:pPr>
            <a:r>
              <a:rPr kumimoji="0" lang="en-US" altLang="zh-TW" sz="2800">
                <a:solidFill>
                  <a:srgbClr val="006600"/>
                </a:solidFill>
              </a:rPr>
              <a:t>Music dictation is an </a:t>
            </a:r>
            <a:r>
              <a:rPr kumimoji="0" lang="en-US" altLang="zh-TW" sz="2800" b="1">
                <a:solidFill>
                  <a:srgbClr val="006600"/>
                </a:solidFill>
              </a:rPr>
              <a:t>interesting</a:t>
            </a:r>
            <a:r>
              <a:rPr kumimoji="0" lang="en-US" altLang="zh-TW" sz="2800">
                <a:solidFill>
                  <a:srgbClr val="006600"/>
                </a:solidFill>
              </a:rPr>
              <a:t> </a:t>
            </a:r>
            <a:r>
              <a:rPr kumimoji="0" lang="en-US" altLang="zh-TW" sz="2800" b="1">
                <a:solidFill>
                  <a:srgbClr val="006600"/>
                </a:solidFill>
              </a:rPr>
              <a:t>note-taking activity </a:t>
            </a:r>
            <a:r>
              <a:rPr kumimoji="0" lang="en-US" altLang="zh-TW" sz="2800">
                <a:solidFill>
                  <a:srgbClr val="006600"/>
                </a:solidFill>
              </a:rPr>
              <a:t>as pupils can learn English through songs.</a:t>
            </a:r>
          </a:p>
          <a:p>
            <a:pPr eaLnBrk="1" hangingPunct="1">
              <a:buFontTx/>
              <a:buChar char="•"/>
            </a:pPr>
            <a:r>
              <a:rPr kumimoji="0" lang="en-US" altLang="zh-TW" sz="2800">
                <a:solidFill>
                  <a:srgbClr val="006600"/>
                </a:solidFill>
              </a:rPr>
              <a:t>Pupils are asked to </a:t>
            </a:r>
            <a:r>
              <a:rPr kumimoji="0" lang="en-US" altLang="zh-TW" sz="2800" b="1">
                <a:solidFill>
                  <a:srgbClr val="006600"/>
                </a:solidFill>
              </a:rPr>
              <a:t>fill in the missing</a:t>
            </a:r>
            <a:r>
              <a:rPr kumimoji="0" lang="en-US" altLang="zh-TW" sz="2800">
                <a:solidFill>
                  <a:srgbClr val="006600"/>
                </a:solidFill>
              </a:rPr>
              <a:t> </a:t>
            </a:r>
            <a:r>
              <a:rPr kumimoji="0" lang="en-US" altLang="zh-TW" sz="2800" b="1">
                <a:solidFill>
                  <a:srgbClr val="006600"/>
                </a:solidFill>
              </a:rPr>
              <a:t>words</a:t>
            </a:r>
            <a:r>
              <a:rPr kumimoji="0" lang="en-US" altLang="zh-TW" sz="2800">
                <a:solidFill>
                  <a:srgbClr val="006600"/>
                </a:solidFill>
              </a:rPr>
              <a:t> and </a:t>
            </a:r>
            <a:r>
              <a:rPr kumimoji="0" lang="en-US" altLang="zh-TW" sz="2800" b="1">
                <a:solidFill>
                  <a:srgbClr val="006600"/>
                </a:solidFill>
              </a:rPr>
              <a:t>phrases</a:t>
            </a:r>
            <a:r>
              <a:rPr kumimoji="0" lang="en-US" altLang="zh-TW" sz="2800">
                <a:solidFill>
                  <a:srgbClr val="006600"/>
                </a:solidFill>
              </a:rPr>
              <a:t> in the lyrics while listening to the songs.</a:t>
            </a:r>
          </a:p>
          <a:p>
            <a:pPr eaLnBrk="1" hangingPunct="1">
              <a:buFontTx/>
              <a:buChar char="•"/>
            </a:pPr>
            <a:r>
              <a:rPr kumimoji="0" lang="en-US" altLang="zh-TW" sz="2800">
                <a:solidFill>
                  <a:srgbClr val="006600"/>
                </a:solidFill>
              </a:rPr>
              <a:t>As the </a:t>
            </a:r>
            <a:r>
              <a:rPr kumimoji="0" lang="en-US" altLang="zh-TW" sz="2800" b="1">
                <a:solidFill>
                  <a:srgbClr val="006600"/>
                </a:solidFill>
              </a:rPr>
              <a:t>key messages</a:t>
            </a:r>
            <a:r>
              <a:rPr kumimoji="0" lang="en-US" altLang="zh-TW" sz="2800">
                <a:solidFill>
                  <a:srgbClr val="006600"/>
                </a:solidFill>
              </a:rPr>
              <a:t> are repeated in different verses of the song and </a:t>
            </a:r>
            <a:r>
              <a:rPr kumimoji="0" lang="en-US" altLang="zh-TW" sz="2800" b="1">
                <a:solidFill>
                  <a:srgbClr val="006600"/>
                </a:solidFill>
              </a:rPr>
              <a:t>recurrent sentence structures</a:t>
            </a:r>
            <a:r>
              <a:rPr kumimoji="0" lang="en-US" altLang="zh-TW" sz="2800">
                <a:solidFill>
                  <a:srgbClr val="006600"/>
                </a:solidFill>
              </a:rPr>
              <a:t> are used, music dictation helps pupils listen for the </a:t>
            </a:r>
            <a:r>
              <a:rPr kumimoji="0" lang="en-US" altLang="zh-TW" sz="2800" b="1">
                <a:solidFill>
                  <a:srgbClr val="006600"/>
                </a:solidFill>
              </a:rPr>
              <a:t>key words</a:t>
            </a:r>
            <a:r>
              <a:rPr kumimoji="0" lang="en-US" altLang="zh-TW" sz="2800">
                <a:solidFill>
                  <a:srgbClr val="006600"/>
                </a:solidFill>
              </a:rPr>
              <a:t> and </a:t>
            </a:r>
            <a:r>
              <a:rPr kumimoji="0" lang="en-US" altLang="zh-TW" sz="2800" b="1">
                <a:solidFill>
                  <a:srgbClr val="006600"/>
                </a:solidFill>
              </a:rPr>
              <a:t>consolidates </a:t>
            </a:r>
            <a:r>
              <a:rPr kumimoji="0" lang="en-US" altLang="zh-TW" sz="2800">
                <a:solidFill>
                  <a:srgbClr val="006600"/>
                </a:solidFill>
              </a:rPr>
              <a:t>the learning of</a:t>
            </a:r>
            <a:r>
              <a:rPr kumimoji="0" lang="en-US" altLang="zh-TW" sz="2800" b="1">
                <a:solidFill>
                  <a:srgbClr val="006600"/>
                </a:solidFill>
              </a:rPr>
              <a:t> </a:t>
            </a:r>
            <a:r>
              <a:rPr kumimoji="0" lang="en-US" altLang="zh-TW" sz="2800">
                <a:solidFill>
                  <a:srgbClr val="006600"/>
                </a:solidFill>
              </a:rPr>
              <a:t>the</a:t>
            </a:r>
            <a:r>
              <a:rPr kumimoji="0" lang="en-US" altLang="zh-TW" sz="2800" b="1">
                <a:solidFill>
                  <a:srgbClr val="006600"/>
                </a:solidFill>
              </a:rPr>
              <a:t> target language structures</a:t>
            </a:r>
            <a:r>
              <a:rPr kumimoji="0" lang="en-US" altLang="zh-TW" sz="2800">
                <a:solidFill>
                  <a:srgbClr val="006600"/>
                </a:solidFill>
              </a:rPr>
              <a:t>.</a:t>
            </a:r>
          </a:p>
          <a:p>
            <a:pPr algn="just" eaLnBrk="1" hangingPunct="1"/>
            <a:endParaRPr kumimoji="0" lang="en-US" altLang="zh-TW" sz="2800">
              <a:solidFill>
                <a:srgbClr val="0066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ChangeArrowheads="1"/>
          </p:cNvSpPr>
          <p:nvPr/>
        </p:nvSpPr>
        <p:spPr bwMode="auto">
          <a:xfrm>
            <a:off x="684213" y="1036638"/>
            <a:ext cx="7921625" cy="3943350"/>
          </a:xfrm>
          <a:prstGeom prst="rect">
            <a:avLst/>
          </a:prstGeom>
          <a:gradFill rotWithShape="1">
            <a:gsLst>
              <a:gs pos="0">
                <a:srgbClr val="D6FFAD"/>
              </a:gs>
              <a:gs pos="50000">
                <a:srgbClr val="E5FFE3"/>
              </a:gs>
              <a:gs pos="100000">
                <a:srgbClr val="D6FFAD"/>
              </a:gs>
            </a:gsLst>
            <a:lin ang="18900000" scaled="1"/>
          </a:gradFill>
          <a:ln w="38100">
            <a:solidFill>
              <a:srgbClr val="FF6600"/>
            </a:solidFill>
            <a:miter lim="800000"/>
            <a:headEnd/>
            <a:tailEnd/>
          </a:ln>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kumimoji="0" lang="en-US" altLang="zh-TW" sz="4000" b="1">
                <a:solidFill>
                  <a:srgbClr val="006600"/>
                </a:solidFill>
              </a:rPr>
              <a:t>Running Dictation</a:t>
            </a:r>
            <a:endParaRPr kumimoji="0" lang="en-US" altLang="zh-TW" sz="3200" b="1">
              <a:solidFill>
                <a:srgbClr val="006600"/>
              </a:solidFill>
            </a:endParaRPr>
          </a:p>
          <a:p>
            <a:pPr eaLnBrk="1" hangingPunct="1">
              <a:spcBef>
                <a:spcPct val="50000"/>
              </a:spcBef>
              <a:buFontTx/>
              <a:buChar char="•"/>
            </a:pPr>
            <a:r>
              <a:rPr kumimoji="0" lang="en-US" altLang="zh-TW" sz="2800">
                <a:solidFill>
                  <a:srgbClr val="006600"/>
                </a:solidFill>
              </a:rPr>
              <a:t>Running dictation is an </a:t>
            </a:r>
            <a:r>
              <a:rPr kumimoji="0" lang="en-US" altLang="zh-TW" sz="2800" b="1">
                <a:solidFill>
                  <a:srgbClr val="006600"/>
                </a:solidFill>
              </a:rPr>
              <a:t>integrative learning activity</a:t>
            </a:r>
            <a:r>
              <a:rPr kumimoji="0" lang="en-US" altLang="zh-TW" sz="2800">
                <a:solidFill>
                  <a:srgbClr val="006600"/>
                </a:solidFill>
              </a:rPr>
              <a:t> which involves reading, speaking, listening and writing. </a:t>
            </a:r>
          </a:p>
          <a:p>
            <a:pPr eaLnBrk="1" hangingPunct="1"/>
            <a:endParaRPr kumimoji="0" lang="en-US" altLang="zh-TW" sz="2800">
              <a:solidFill>
                <a:srgbClr val="006600"/>
              </a:solidFill>
            </a:endParaRPr>
          </a:p>
          <a:p>
            <a:pPr eaLnBrk="1" hangingPunct="1">
              <a:buFontTx/>
              <a:buChar char="•"/>
            </a:pPr>
            <a:r>
              <a:rPr kumimoji="0" lang="en-US" altLang="zh-TW" sz="2800">
                <a:solidFill>
                  <a:srgbClr val="006600"/>
                </a:solidFill>
              </a:rPr>
              <a:t>In running dictation, pupils </a:t>
            </a:r>
            <a:r>
              <a:rPr kumimoji="0" lang="en-US" altLang="zh-TW" sz="2800" b="1">
                <a:solidFill>
                  <a:srgbClr val="006600"/>
                </a:solidFill>
              </a:rPr>
              <a:t>work in groups</a:t>
            </a:r>
            <a:r>
              <a:rPr kumimoji="0" lang="en-US" altLang="zh-TW" sz="2800">
                <a:solidFill>
                  <a:srgbClr val="006600"/>
                </a:solidFill>
              </a:rPr>
              <a:t> to read and </a:t>
            </a:r>
            <a:r>
              <a:rPr kumimoji="0" lang="en-US" altLang="zh-TW" sz="2800" b="1">
                <a:solidFill>
                  <a:srgbClr val="006600"/>
                </a:solidFill>
              </a:rPr>
              <a:t>take notes</a:t>
            </a:r>
            <a:r>
              <a:rPr kumimoji="0" lang="en-US" altLang="zh-TW" sz="2800">
                <a:solidFill>
                  <a:srgbClr val="006600"/>
                </a:solidFill>
              </a:rPr>
              <a:t> </a:t>
            </a:r>
            <a:r>
              <a:rPr kumimoji="0" lang="en-US" altLang="zh-TW" sz="2800" b="1">
                <a:solidFill>
                  <a:srgbClr val="006600"/>
                </a:solidFill>
              </a:rPr>
              <a:t>in</a:t>
            </a:r>
            <a:r>
              <a:rPr kumimoji="0" lang="en-US" altLang="zh-TW" sz="2800">
                <a:solidFill>
                  <a:srgbClr val="006600"/>
                </a:solidFill>
              </a:rPr>
              <a:t> </a:t>
            </a:r>
            <a:r>
              <a:rPr kumimoji="0" lang="en-US" altLang="zh-TW" sz="2800" b="1">
                <a:solidFill>
                  <a:srgbClr val="006600"/>
                </a:solidFill>
              </a:rPr>
              <a:t>meaningful chunks</a:t>
            </a:r>
            <a:r>
              <a:rPr kumimoji="0" lang="en-US" altLang="zh-TW" sz="2800">
                <a:solidFill>
                  <a:srgbClr val="006600"/>
                </a:solidFill>
              </a:rPr>
              <a:t>.</a:t>
            </a:r>
          </a:p>
          <a:p>
            <a:pPr eaLnBrk="1" hangingPunct="1"/>
            <a:endParaRPr kumimoji="0" lang="en-US" altLang="zh-TW" sz="2800">
              <a:solidFill>
                <a:srgbClr val="0066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4"/>
          <p:cNvSpPr>
            <a:spLocks noChangeArrowheads="1"/>
          </p:cNvSpPr>
          <p:nvPr/>
        </p:nvSpPr>
        <p:spPr bwMode="auto">
          <a:xfrm>
            <a:off x="323850" y="176213"/>
            <a:ext cx="8424863" cy="6505575"/>
          </a:xfrm>
          <a:prstGeom prst="rect">
            <a:avLst/>
          </a:prstGeom>
          <a:gradFill rotWithShape="1">
            <a:gsLst>
              <a:gs pos="0">
                <a:srgbClr val="D6FFAD"/>
              </a:gs>
              <a:gs pos="50000">
                <a:srgbClr val="E5FFE3"/>
              </a:gs>
              <a:gs pos="100000">
                <a:srgbClr val="D6FFAD"/>
              </a:gs>
            </a:gsLst>
            <a:lin ang="18900000" scaled="1"/>
          </a:gradFill>
          <a:ln w="38100">
            <a:solidFill>
              <a:srgbClr val="FF6600"/>
            </a:solidFill>
            <a:miter lim="800000"/>
            <a:headEnd/>
            <a:tailEnd/>
          </a:ln>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kumimoji="0" lang="en-US" altLang="zh-TW" sz="4000" b="1">
                <a:solidFill>
                  <a:srgbClr val="006600"/>
                </a:solidFill>
              </a:rPr>
              <a:t>Running Dictation</a:t>
            </a:r>
            <a:endParaRPr kumimoji="0" lang="en-US" altLang="zh-TW" sz="2800">
              <a:solidFill>
                <a:srgbClr val="006600"/>
              </a:solidFill>
            </a:endParaRPr>
          </a:p>
          <a:p>
            <a:pPr eaLnBrk="1" hangingPunct="1">
              <a:spcBef>
                <a:spcPct val="50000"/>
              </a:spcBef>
              <a:buFontTx/>
              <a:buChar char="•"/>
            </a:pPr>
            <a:r>
              <a:rPr kumimoji="0" lang="en-US" altLang="zh-TW" sz="2800">
                <a:solidFill>
                  <a:srgbClr val="006600"/>
                </a:solidFill>
              </a:rPr>
              <a:t>The </a:t>
            </a:r>
            <a:r>
              <a:rPr kumimoji="0" lang="en-US" altLang="zh-TW" sz="2800" b="1">
                <a:solidFill>
                  <a:srgbClr val="006600"/>
                </a:solidFill>
              </a:rPr>
              <a:t>‘runner’</a:t>
            </a:r>
            <a:r>
              <a:rPr kumimoji="0" lang="en-US" altLang="zh-TW" sz="2800">
                <a:solidFill>
                  <a:srgbClr val="006600"/>
                </a:solidFill>
              </a:rPr>
              <a:t> reads and memorises a short phrase or sentence of a text posted on the wall, runs to the </a:t>
            </a:r>
            <a:r>
              <a:rPr kumimoji="0" lang="en-US" altLang="zh-TW" sz="2800" b="1">
                <a:solidFill>
                  <a:srgbClr val="006600"/>
                </a:solidFill>
              </a:rPr>
              <a:t>‘writer’</a:t>
            </a:r>
            <a:r>
              <a:rPr kumimoji="0" lang="en-US" altLang="zh-TW" sz="2800">
                <a:solidFill>
                  <a:srgbClr val="006600"/>
                </a:solidFill>
              </a:rPr>
              <a:t> and tells him / her the phrase or sentence.</a:t>
            </a:r>
          </a:p>
          <a:p>
            <a:pPr eaLnBrk="1" hangingPunct="1"/>
            <a:endParaRPr kumimoji="0" lang="en-US" altLang="zh-TW" sz="2800">
              <a:solidFill>
                <a:srgbClr val="006600"/>
              </a:solidFill>
            </a:endParaRPr>
          </a:p>
          <a:p>
            <a:pPr eaLnBrk="1" hangingPunct="1">
              <a:buFontTx/>
              <a:buChar char="•"/>
            </a:pPr>
            <a:r>
              <a:rPr kumimoji="0" lang="en-US" altLang="zh-TW" sz="2800">
                <a:solidFill>
                  <a:srgbClr val="006600"/>
                </a:solidFill>
              </a:rPr>
              <a:t>The </a:t>
            </a:r>
            <a:r>
              <a:rPr kumimoji="0" lang="en-US" altLang="zh-TW" sz="2800" b="1">
                <a:solidFill>
                  <a:srgbClr val="006600"/>
                </a:solidFill>
              </a:rPr>
              <a:t>‘writer’</a:t>
            </a:r>
            <a:r>
              <a:rPr kumimoji="0" lang="en-US" altLang="zh-TW" sz="2800">
                <a:solidFill>
                  <a:srgbClr val="006600"/>
                </a:solidFill>
              </a:rPr>
              <a:t> writes down what he / she has heard from the </a:t>
            </a:r>
            <a:r>
              <a:rPr kumimoji="0" lang="en-US" altLang="zh-TW" sz="2800" b="1">
                <a:solidFill>
                  <a:srgbClr val="006600"/>
                </a:solidFill>
              </a:rPr>
              <a:t>‘runner’</a:t>
            </a:r>
            <a:r>
              <a:rPr kumimoji="0" lang="en-US" altLang="zh-TW" sz="2800">
                <a:solidFill>
                  <a:srgbClr val="006600"/>
                </a:solidFill>
              </a:rPr>
              <a:t>. The </a:t>
            </a:r>
            <a:r>
              <a:rPr kumimoji="0" lang="en-US" altLang="zh-TW" sz="2800" b="1">
                <a:solidFill>
                  <a:srgbClr val="006600"/>
                </a:solidFill>
              </a:rPr>
              <a:t>‘writer’</a:t>
            </a:r>
            <a:r>
              <a:rPr kumimoji="0" lang="en-US" altLang="zh-TW" sz="2800">
                <a:solidFill>
                  <a:srgbClr val="006600"/>
                </a:solidFill>
              </a:rPr>
              <a:t> can </a:t>
            </a:r>
            <a:r>
              <a:rPr kumimoji="0" lang="en-US" altLang="zh-TW" sz="2800" b="1">
                <a:solidFill>
                  <a:srgbClr val="006600"/>
                </a:solidFill>
              </a:rPr>
              <a:t>ask            the ‘runner’ relevant questions</a:t>
            </a:r>
            <a:r>
              <a:rPr kumimoji="0" lang="en-US" altLang="zh-TW" sz="2800">
                <a:solidFill>
                  <a:srgbClr val="006600"/>
                </a:solidFill>
              </a:rPr>
              <a:t> about words, spelling and punctuation if necessary.</a:t>
            </a:r>
          </a:p>
          <a:p>
            <a:pPr eaLnBrk="1" hangingPunct="1"/>
            <a:endParaRPr kumimoji="0" lang="en-US" altLang="zh-TW" sz="2800">
              <a:solidFill>
                <a:srgbClr val="006600"/>
              </a:solidFill>
            </a:endParaRPr>
          </a:p>
          <a:p>
            <a:pPr eaLnBrk="1" hangingPunct="1">
              <a:buFontTx/>
              <a:buChar char="•"/>
            </a:pPr>
            <a:r>
              <a:rPr kumimoji="0" lang="en-US" altLang="zh-TW" sz="2800">
                <a:solidFill>
                  <a:srgbClr val="006600"/>
                </a:solidFill>
              </a:rPr>
              <a:t>The first group that </a:t>
            </a:r>
            <a:r>
              <a:rPr kumimoji="0" lang="en-US" altLang="zh-TW" sz="2800" b="1">
                <a:solidFill>
                  <a:srgbClr val="006600"/>
                </a:solidFill>
              </a:rPr>
              <a:t>finishes writing with the most accurate information</a:t>
            </a:r>
            <a:r>
              <a:rPr kumimoji="0" lang="en-US" altLang="zh-TW" sz="2800">
                <a:solidFill>
                  <a:srgbClr val="006600"/>
                </a:solidFill>
              </a:rPr>
              <a:t> wins the game.</a:t>
            </a:r>
          </a:p>
          <a:p>
            <a:pPr eaLnBrk="1" hangingPunct="1"/>
            <a:endParaRPr kumimoji="0" lang="en-US" altLang="zh-TW" sz="2800">
              <a:solidFill>
                <a:srgbClr val="0066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p:cNvSpPr>
            <a:spLocks noChangeArrowheads="1"/>
          </p:cNvSpPr>
          <p:nvPr/>
        </p:nvSpPr>
        <p:spPr bwMode="auto">
          <a:xfrm>
            <a:off x="250825" y="16510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An Example of Running Dictation </a:t>
            </a:r>
          </a:p>
        </p:txBody>
      </p:sp>
      <p:sp>
        <p:nvSpPr>
          <p:cNvPr id="62466" name="Text Box 7"/>
          <p:cNvSpPr txBox="1">
            <a:spLocks noChangeArrowheads="1"/>
          </p:cNvSpPr>
          <p:nvPr/>
        </p:nvSpPr>
        <p:spPr bwMode="auto">
          <a:xfrm>
            <a:off x="323850" y="812800"/>
            <a:ext cx="85693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spcBef>
                <a:spcPct val="50000"/>
              </a:spcBef>
              <a:buFont typeface="Arial" panose="020B0604020202020204" pitchFamily="34" charset="0"/>
              <a:buChar char="•"/>
            </a:pPr>
            <a:r>
              <a:rPr lang="en-US" altLang="zh-TW" sz="2000">
                <a:latin typeface="Comic Sans MS" panose="030F0702030302020204" pitchFamily="66" charset="0"/>
              </a:rPr>
              <a:t>Work in groups. One pupil from each group plays the role of the ‘</a:t>
            </a:r>
            <a:r>
              <a:rPr lang="en-US" altLang="zh-TW" sz="2000" b="1">
                <a:latin typeface="Comic Sans MS" panose="030F0702030302020204" pitchFamily="66" charset="0"/>
              </a:rPr>
              <a:t>runner</a:t>
            </a:r>
            <a:r>
              <a:rPr lang="en-US" altLang="zh-TW" sz="2000">
                <a:latin typeface="Comic Sans MS" panose="030F0702030302020204" pitchFamily="66" charset="0"/>
              </a:rPr>
              <a:t>’ and the others the ‘</a:t>
            </a:r>
            <a:r>
              <a:rPr lang="en-US" altLang="zh-TW" sz="2000" b="1">
                <a:latin typeface="Comic Sans MS" panose="030F0702030302020204" pitchFamily="66" charset="0"/>
              </a:rPr>
              <a:t>writers</a:t>
            </a:r>
            <a:r>
              <a:rPr lang="en-US" altLang="zh-TW" sz="2000">
                <a:latin typeface="Comic Sans MS" panose="030F0702030302020204" pitchFamily="66" charset="0"/>
              </a:rPr>
              <a:t>’. </a:t>
            </a:r>
          </a:p>
          <a:p>
            <a:pPr algn="just" eaLnBrk="1" hangingPunct="1">
              <a:spcBef>
                <a:spcPct val="50000"/>
              </a:spcBef>
              <a:buFont typeface="Arial" panose="020B0604020202020204" pitchFamily="34" charset="0"/>
              <a:buChar char="•"/>
            </a:pPr>
            <a:r>
              <a:rPr lang="en-US" altLang="zh-TW" sz="2000">
                <a:latin typeface="Comic Sans MS" panose="030F0702030302020204" pitchFamily="66" charset="0"/>
              </a:rPr>
              <a:t>The ‘</a:t>
            </a:r>
            <a:r>
              <a:rPr lang="en-US" altLang="zh-TW" sz="2000" b="1">
                <a:latin typeface="Comic Sans MS" panose="030F0702030302020204" pitchFamily="66" charset="0"/>
              </a:rPr>
              <a:t>runner</a:t>
            </a:r>
            <a:r>
              <a:rPr lang="en-US" altLang="zh-TW" sz="2000">
                <a:latin typeface="Comic Sans MS" panose="030F0702030302020204" pitchFamily="66" charset="0"/>
              </a:rPr>
              <a:t>’ reads a phrase / sentence and retells it to the ‘</a:t>
            </a:r>
            <a:r>
              <a:rPr lang="en-US" altLang="zh-TW" sz="2000" b="1">
                <a:latin typeface="Comic Sans MS" panose="030F0702030302020204" pitchFamily="66" charset="0"/>
              </a:rPr>
              <a:t>writers</a:t>
            </a:r>
            <a:r>
              <a:rPr lang="en-US" altLang="zh-TW" sz="2000">
                <a:latin typeface="Comic Sans MS" panose="030F0702030302020204" pitchFamily="66" charset="0"/>
              </a:rPr>
              <a:t>’. The ‘</a:t>
            </a:r>
            <a:r>
              <a:rPr lang="en-US" altLang="zh-TW" sz="2000" b="1">
                <a:latin typeface="Comic Sans MS" panose="030F0702030302020204" pitchFamily="66" charset="0"/>
              </a:rPr>
              <a:t>writers</a:t>
            </a:r>
            <a:r>
              <a:rPr lang="en-US" altLang="zh-TW" sz="2000">
                <a:latin typeface="Comic Sans MS" panose="030F0702030302020204" pitchFamily="66" charset="0"/>
              </a:rPr>
              <a:t>’ note down the phrase / sentence heard from the ‘</a:t>
            </a:r>
            <a:r>
              <a:rPr lang="en-US" altLang="zh-TW" sz="2000" b="1">
                <a:latin typeface="Comic Sans MS" panose="030F0702030302020204" pitchFamily="66" charset="0"/>
              </a:rPr>
              <a:t>runner</a:t>
            </a:r>
            <a:r>
              <a:rPr lang="en-US" altLang="zh-TW" sz="2000">
                <a:latin typeface="Comic Sans MS" panose="030F0702030302020204" pitchFamily="66" charset="0"/>
              </a:rPr>
              <a:t>’ in the spaces provided.</a:t>
            </a:r>
          </a:p>
        </p:txBody>
      </p:sp>
      <p:sp>
        <p:nvSpPr>
          <p:cNvPr id="62467" name="Text Box 8"/>
          <p:cNvSpPr txBox="1">
            <a:spLocks noChangeArrowheads="1"/>
          </p:cNvSpPr>
          <p:nvPr/>
        </p:nvSpPr>
        <p:spPr bwMode="auto">
          <a:xfrm>
            <a:off x="1355725" y="2822575"/>
            <a:ext cx="6553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200000"/>
              </a:lnSpc>
              <a:spcBef>
                <a:spcPct val="50000"/>
              </a:spcBef>
            </a:pPr>
            <a:r>
              <a:rPr lang="en-US" altLang="zh-TW"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ChangeArrowheads="1"/>
          </p:cNvSpPr>
          <p:nvPr/>
        </p:nvSpPr>
        <p:spPr bwMode="auto">
          <a:xfrm>
            <a:off x="539750" y="854075"/>
            <a:ext cx="8208963" cy="5010150"/>
          </a:xfrm>
          <a:prstGeom prst="rect">
            <a:avLst/>
          </a:prstGeom>
          <a:gradFill rotWithShape="1">
            <a:gsLst>
              <a:gs pos="0">
                <a:srgbClr val="D6FFAD"/>
              </a:gs>
              <a:gs pos="50000">
                <a:srgbClr val="E5FFE3"/>
              </a:gs>
              <a:gs pos="100000">
                <a:srgbClr val="D6FFAD"/>
              </a:gs>
            </a:gsLst>
            <a:lin ang="18900000" scaled="1"/>
          </a:gradFill>
          <a:ln w="38100">
            <a:solidFill>
              <a:srgbClr val="FF6600"/>
            </a:solidFill>
            <a:miter lim="800000"/>
            <a:headEnd/>
            <a:tailEnd/>
          </a:ln>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kumimoji="0" lang="en-US" altLang="zh-TW" sz="4000" b="1">
                <a:solidFill>
                  <a:srgbClr val="006600"/>
                </a:solidFill>
              </a:rPr>
              <a:t>Dicto-comp / Dictogloss</a:t>
            </a:r>
            <a:endParaRPr kumimoji="0" lang="en-US" altLang="zh-TW" sz="2800">
              <a:solidFill>
                <a:srgbClr val="006600"/>
              </a:solidFill>
            </a:endParaRPr>
          </a:p>
          <a:p>
            <a:pPr eaLnBrk="1" hangingPunct="1">
              <a:buFontTx/>
              <a:buChar char="•"/>
            </a:pPr>
            <a:r>
              <a:rPr kumimoji="0" lang="en-US" altLang="zh-TW" sz="2800">
                <a:solidFill>
                  <a:srgbClr val="006600"/>
                </a:solidFill>
              </a:rPr>
              <a:t>Dicto-comp / Dictogloss is a combination of </a:t>
            </a:r>
            <a:r>
              <a:rPr kumimoji="0" lang="en-US" altLang="zh-TW" sz="2800" b="1">
                <a:solidFill>
                  <a:srgbClr val="006600"/>
                </a:solidFill>
              </a:rPr>
              <a:t>dictation</a:t>
            </a:r>
            <a:r>
              <a:rPr kumimoji="0" lang="en-US" altLang="zh-TW" sz="2800">
                <a:solidFill>
                  <a:srgbClr val="006600"/>
                </a:solidFill>
              </a:rPr>
              <a:t> and </a:t>
            </a:r>
            <a:r>
              <a:rPr kumimoji="0" lang="en-US" altLang="zh-TW" sz="2800" b="1">
                <a:solidFill>
                  <a:srgbClr val="006600"/>
                </a:solidFill>
              </a:rPr>
              <a:t>composition</a:t>
            </a:r>
            <a:r>
              <a:rPr kumimoji="0" lang="en-US" altLang="zh-TW" sz="2800">
                <a:solidFill>
                  <a:srgbClr val="006600"/>
                </a:solidFill>
              </a:rPr>
              <a:t>. </a:t>
            </a:r>
          </a:p>
          <a:p>
            <a:pPr eaLnBrk="1" hangingPunct="1">
              <a:buFontTx/>
              <a:buChar char="•"/>
            </a:pPr>
            <a:r>
              <a:rPr kumimoji="0" lang="en-US" altLang="zh-TW" sz="2800">
                <a:solidFill>
                  <a:srgbClr val="006600"/>
                </a:solidFill>
              </a:rPr>
              <a:t>Pupils listen to the teacher reading a short text </a:t>
            </a:r>
            <a:r>
              <a:rPr kumimoji="0" lang="en-US" altLang="zh-TW" sz="2800" b="1">
                <a:solidFill>
                  <a:srgbClr val="006600"/>
                </a:solidFill>
              </a:rPr>
              <a:t>at normal speed twice</a:t>
            </a:r>
            <a:r>
              <a:rPr kumimoji="0" lang="en-US" altLang="zh-TW" sz="2800">
                <a:solidFill>
                  <a:srgbClr val="006600"/>
                </a:solidFill>
              </a:rPr>
              <a:t>. During the first reading, they try to understand </a:t>
            </a:r>
            <a:r>
              <a:rPr kumimoji="0" lang="en-US" altLang="zh-TW" sz="2800" b="1">
                <a:solidFill>
                  <a:srgbClr val="006600"/>
                </a:solidFill>
              </a:rPr>
              <a:t>the meaning of the text</a:t>
            </a:r>
            <a:r>
              <a:rPr kumimoji="0" lang="en-US" altLang="zh-TW" sz="2800">
                <a:solidFill>
                  <a:srgbClr val="006600"/>
                </a:solidFill>
              </a:rPr>
              <a:t>. During the second reading, they </a:t>
            </a:r>
            <a:r>
              <a:rPr kumimoji="0" lang="en-US" altLang="zh-TW" sz="2800" b="1">
                <a:solidFill>
                  <a:srgbClr val="006600"/>
                </a:solidFill>
              </a:rPr>
              <a:t>note down the key words</a:t>
            </a:r>
            <a:r>
              <a:rPr kumimoji="0" lang="en-US" altLang="zh-TW" sz="2800">
                <a:solidFill>
                  <a:srgbClr val="006600"/>
                </a:solidFill>
              </a:rPr>
              <a:t>.</a:t>
            </a:r>
          </a:p>
          <a:p>
            <a:pPr eaLnBrk="1" hangingPunct="1">
              <a:buFontTx/>
              <a:buChar char="•"/>
            </a:pPr>
            <a:r>
              <a:rPr kumimoji="0" lang="en-US" altLang="zh-TW" sz="2800">
                <a:solidFill>
                  <a:srgbClr val="006600"/>
                </a:solidFill>
              </a:rPr>
              <a:t>Then they </a:t>
            </a:r>
            <a:r>
              <a:rPr kumimoji="0" lang="en-US" altLang="zh-TW" sz="2800" b="1">
                <a:solidFill>
                  <a:srgbClr val="006600"/>
                </a:solidFill>
              </a:rPr>
              <a:t>share their information / ideas</a:t>
            </a:r>
            <a:r>
              <a:rPr kumimoji="0" lang="en-US" altLang="zh-TW" sz="2800">
                <a:solidFill>
                  <a:srgbClr val="006600"/>
                </a:solidFill>
              </a:rPr>
              <a:t> in groups and </a:t>
            </a:r>
            <a:r>
              <a:rPr kumimoji="0" lang="en-US" altLang="zh-TW" sz="2800" b="1">
                <a:solidFill>
                  <a:srgbClr val="006600"/>
                </a:solidFill>
              </a:rPr>
              <a:t>reconstruct the text</a:t>
            </a:r>
            <a:r>
              <a:rPr kumimoji="0" lang="en-US" altLang="zh-TW" sz="2800">
                <a:solidFill>
                  <a:srgbClr val="006600"/>
                </a:solidFill>
              </a:rPr>
              <a:t>, using the words they have written down.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0" y="260350"/>
            <a:ext cx="9144000" cy="1584325"/>
          </a:xfrm>
        </p:spPr>
        <p:txBody>
          <a:bodyPr/>
          <a:lstStyle/>
          <a:p>
            <a:pPr eaLnBrk="1" hangingPunct="1">
              <a:spcBef>
                <a:spcPct val="50000"/>
              </a:spcBef>
            </a:pPr>
            <a:r>
              <a:rPr kumimoji="0" lang="en-US" altLang="zh-TW" sz="3600" b="1" smtClean="0">
                <a:solidFill>
                  <a:srgbClr val="006600"/>
                </a:solidFill>
              </a:rPr>
              <a:t>Adaptations of Dicto-comp / Dictogloss to Suit the Primary Classroom </a:t>
            </a:r>
            <a:br>
              <a:rPr kumimoji="0" lang="en-US" altLang="zh-TW" sz="3600" b="1" smtClean="0">
                <a:solidFill>
                  <a:srgbClr val="006600"/>
                </a:solidFill>
              </a:rPr>
            </a:br>
            <a:r>
              <a:rPr kumimoji="0" lang="en-US" altLang="zh-TW" sz="3600" b="1" smtClean="0">
                <a:solidFill>
                  <a:srgbClr val="006600"/>
                </a:solidFill>
              </a:rPr>
              <a:t>in Hong Kong</a:t>
            </a:r>
          </a:p>
        </p:txBody>
      </p:sp>
      <p:sp>
        <p:nvSpPr>
          <p:cNvPr id="66562" name="Rectangle 3"/>
          <p:cNvSpPr>
            <a:spLocks noChangeArrowheads="1"/>
          </p:cNvSpPr>
          <p:nvPr/>
        </p:nvSpPr>
        <p:spPr bwMode="auto">
          <a:xfrm>
            <a:off x="539750" y="2205038"/>
            <a:ext cx="8064500" cy="4273550"/>
          </a:xfrm>
          <a:prstGeom prst="rect">
            <a:avLst/>
          </a:prstGeom>
          <a:gradFill rotWithShape="1">
            <a:gsLst>
              <a:gs pos="0">
                <a:srgbClr val="D6FFAD"/>
              </a:gs>
              <a:gs pos="50000">
                <a:srgbClr val="E5FFE3"/>
              </a:gs>
              <a:gs pos="100000">
                <a:srgbClr val="D6FFAD"/>
              </a:gs>
            </a:gsLst>
            <a:lin ang="18900000" scaled="1"/>
          </a:gradFill>
          <a:ln w="38100">
            <a:solidFill>
              <a:srgbClr val="FF6600"/>
            </a:solidFill>
            <a:miter lim="800000"/>
            <a:headEnd/>
            <a:tailEnd/>
          </a:ln>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buFontTx/>
              <a:buChar char="•"/>
            </a:pPr>
            <a:r>
              <a:rPr kumimoji="0" lang="en-US" altLang="zh-TW" sz="3200">
                <a:solidFill>
                  <a:srgbClr val="006600"/>
                </a:solidFill>
              </a:rPr>
              <a:t>The text can be </a:t>
            </a:r>
            <a:r>
              <a:rPr kumimoji="0" lang="en-US" altLang="zh-TW" sz="3200" b="1">
                <a:solidFill>
                  <a:srgbClr val="006600"/>
                </a:solidFill>
              </a:rPr>
              <a:t>read aloud more than twice</a:t>
            </a:r>
            <a:r>
              <a:rPr kumimoji="0" lang="en-US" altLang="zh-TW" sz="3200">
                <a:solidFill>
                  <a:srgbClr val="006600"/>
                </a:solidFill>
              </a:rPr>
              <a:t> to make it </a:t>
            </a:r>
            <a:r>
              <a:rPr kumimoji="0" lang="en-US" altLang="zh-TW" sz="3200" b="1">
                <a:solidFill>
                  <a:srgbClr val="006600"/>
                </a:solidFill>
              </a:rPr>
              <a:t>easier for pupils</a:t>
            </a:r>
            <a:r>
              <a:rPr kumimoji="0" lang="en-US" altLang="zh-TW" sz="3200">
                <a:solidFill>
                  <a:srgbClr val="006600"/>
                </a:solidFill>
              </a:rPr>
              <a:t>.</a:t>
            </a:r>
          </a:p>
          <a:p>
            <a:pPr eaLnBrk="1" hangingPunct="1">
              <a:buFontTx/>
              <a:buChar char="•"/>
            </a:pPr>
            <a:r>
              <a:rPr kumimoji="0" lang="en-US" altLang="zh-TW" sz="3200">
                <a:solidFill>
                  <a:srgbClr val="006600"/>
                </a:solidFill>
              </a:rPr>
              <a:t>Pupils could be asked to </a:t>
            </a:r>
            <a:r>
              <a:rPr kumimoji="0" lang="en-US" altLang="zh-TW" sz="3200" b="1">
                <a:solidFill>
                  <a:srgbClr val="006600"/>
                </a:solidFill>
              </a:rPr>
              <a:t>note down</a:t>
            </a:r>
            <a:r>
              <a:rPr kumimoji="0" lang="en-US" altLang="zh-TW" sz="3200">
                <a:solidFill>
                  <a:srgbClr val="006600"/>
                </a:solidFill>
              </a:rPr>
              <a:t> and </a:t>
            </a:r>
            <a:r>
              <a:rPr kumimoji="0" lang="en-US" altLang="zh-TW" sz="3200" b="1">
                <a:solidFill>
                  <a:srgbClr val="006600"/>
                </a:solidFill>
              </a:rPr>
              <a:t>re-organise sentences</a:t>
            </a:r>
            <a:r>
              <a:rPr kumimoji="0" lang="en-US" altLang="zh-TW" sz="3200">
                <a:solidFill>
                  <a:srgbClr val="006600"/>
                </a:solidFill>
              </a:rPr>
              <a:t> read to them in a </a:t>
            </a:r>
            <a:r>
              <a:rPr kumimoji="0" lang="en-US" altLang="zh-TW" sz="3200" b="1">
                <a:solidFill>
                  <a:srgbClr val="006600"/>
                </a:solidFill>
              </a:rPr>
              <a:t>jumbled order</a:t>
            </a:r>
            <a:r>
              <a:rPr kumimoji="0" lang="en-US" altLang="zh-TW" sz="3200">
                <a:solidFill>
                  <a:srgbClr val="006600"/>
                </a:solidFill>
              </a:rPr>
              <a:t>.</a:t>
            </a:r>
          </a:p>
          <a:p>
            <a:pPr eaLnBrk="1" hangingPunct="1">
              <a:buFontTx/>
              <a:buChar char="•"/>
            </a:pPr>
            <a:r>
              <a:rPr kumimoji="0" lang="en-US" altLang="zh-TW" sz="3200">
                <a:solidFill>
                  <a:srgbClr val="006600"/>
                </a:solidFill>
              </a:rPr>
              <a:t>Pupils could be asked to </a:t>
            </a:r>
            <a:r>
              <a:rPr kumimoji="0" lang="en-US" altLang="zh-TW" sz="3200" b="1">
                <a:solidFill>
                  <a:srgbClr val="006600"/>
                </a:solidFill>
              </a:rPr>
              <a:t>give their opinions about the reconstructed text</a:t>
            </a:r>
            <a:r>
              <a:rPr kumimoji="0" lang="en-US" altLang="zh-TW" sz="3200">
                <a:solidFill>
                  <a:srgbClr val="006600"/>
                </a:solidFill>
              </a:rPr>
              <a:t>.</a:t>
            </a:r>
          </a:p>
          <a:p>
            <a:pPr algn="just" eaLnBrk="1" hangingPunct="1"/>
            <a:endParaRPr kumimoji="0" lang="en-US" altLang="zh-TW" sz="2800">
              <a:solidFill>
                <a:srgbClr val="006600"/>
              </a:solidFill>
            </a:endParaRPr>
          </a:p>
          <a:p>
            <a:pPr algn="r" eaLnBrk="1" hangingPunct="1"/>
            <a:endParaRPr kumimoji="0" lang="en-US" altLang="zh-TW" sz="2000">
              <a:solidFill>
                <a:srgbClr val="0066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
          <p:cNvSpPr>
            <a:spLocks noChangeArrowheads="1"/>
          </p:cNvSpPr>
          <p:nvPr/>
        </p:nvSpPr>
        <p:spPr bwMode="auto">
          <a:xfrm>
            <a:off x="250825" y="2603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(1)</a:t>
            </a:r>
          </a:p>
        </p:txBody>
      </p:sp>
      <p:sp>
        <p:nvSpPr>
          <p:cNvPr id="68610" name="Text Box 12"/>
          <p:cNvSpPr txBox="1">
            <a:spLocks noChangeArrowheads="1"/>
          </p:cNvSpPr>
          <p:nvPr/>
        </p:nvSpPr>
        <p:spPr bwMode="auto">
          <a:xfrm>
            <a:off x="323850" y="836613"/>
            <a:ext cx="849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lang="en-US" altLang="zh-TW">
                <a:latin typeface="Comic Sans MS" panose="030F0702030302020204" pitchFamily="66" charset="0"/>
              </a:rPr>
              <a:t>Part 1: Listen to Andrew’s story and arrange the following pictures in the correct order. </a:t>
            </a:r>
          </a:p>
        </p:txBody>
      </p:sp>
      <p:pic>
        <p:nvPicPr>
          <p:cNvPr id="686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620838"/>
            <a:ext cx="4154487"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9"/>
          <p:cNvSpPr txBox="1">
            <a:spLocks noChangeArrowheads="1"/>
          </p:cNvSpPr>
          <p:nvPr/>
        </p:nvSpPr>
        <p:spPr bwMode="auto">
          <a:xfrm>
            <a:off x="250825" y="908050"/>
            <a:ext cx="8642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a:latin typeface="Comic Sans MS" panose="030F0702030302020204" pitchFamily="66" charset="0"/>
              </a:rPr>
              <a:t>Part 2: Listen to Andrew’s story again. Write down the key words in the spaces provided. </a:t>
            </a:r>
          </a:p>
        </p:txBody>
      </p:sp>
      <p:sp>
        <p:nvSpPr>
          <p:cNvPr id="70658" name="Rectangle 10"/>
          <p:cNvSpPr>
            <a:spLocks noChangeArrowheads="1"/>
          </p:cNvSpPr>
          <p:nvPr/>
        </p:nvSpPr>
        <p:spPr bwMode="auto">
          <a:xfrm>
            <a:off x="250825" y="2603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(1)</a:t>
            </a:r>
          </a:p>
        </p:txBody>
      </p:sp>
      <p:sp>
        <p:nvSpPr>
          <p:cNvPr id="70659" name="Rectangle 4"/>
          <p:cNvSpPr>
            <a:spLocks noChangeArrowheads="1"/>
          </p:cNvSpPr>
          <p:nvPr/>
        </p:nvSpPr>
        <p:spPr bwMode="auto">
          <a:xfrm>
            <a:off x="250825" y="1989138"/>
            <a:ext cx="2089150" cy="12954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lang="en-US" altLang="zh-TW" sz="1800" b="1" i="1"/>
              <a:t>e.g.</a:t>
            </a:r>
          </a:p>
          <a:p>
            <a:pPr eaLnBrk="1" hangingPunct="1">
              <a:buFontTx/>
              <a:buChar char="-"/>
            </a:pPr>
            <a:r>
              <a:rPr lang="en-US" altLang="zh-TW" sz="1800" b="1" i="1"/>
              <a:t> woke up late</a:t>
            </a:r>
          </a:p>
          <a:p>
            <a:pPr eaLnBrk="1" hangingPunct="1">
              <a:buFontTx/>
              <a:buChar char="-"/>
            </a:pPr>
            <a:endParaRPr lang="en-US" altLang="zh-TW" sz="1800" b="1" i="1"/>
          </a:p>
        </p:txBody>
      </p:sp>
      <p:sp>
        <p:nvSpPr>
          <p:cNvPr id="70660" name="Rectangle 5"/>
          <p:cNvSpPr>
            <a:spLocks noChangeArrowheads="1"/>
          </p:cNvSpPr>
          <p:nvPr/>
        </p:nvSpPr>
        <p:spPr bwMode="auto">
          <a:xfrm>
            <a:off x="2843213" y="1989138"/>
            <a:ext cx="2376487" cy="12954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en-US" altLang="zh-TW" sz="1800" i="1"/>
          </a:p>
        </p:txBody>
      </p:sp>
      <p:sp>
        <p:nvSpPr>
          <p:cNvPr id="70661" name="Rectangle 6"/>
          <p:cNvSpPr>
            <a:spLocks noChangeArrowheads="1"/>
          </p:cNvSpPr>
          <p:nvPr/>
        </p:nvSpPr>
        <p:spPr bwMode="auto">
          <a:xfrm>
            <a:off x="5724525" y="1989138"/>
            <a:ext cx="2303463" cy="12954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en-US" altLang="zh-TW" sz="1800" i="1"/>
          </a:p>
        </p:txBody>
      </p:sp>
      <p:sp>
        <p:nvSpPr>
          <p:cNvPr id="70662" name="Rectangle 7"/>
          <p:cNvSpPr>
            <a:spLocks noChangeArrowheads="1"/>
          </p:cNvSpPr>
          <p:nvPr/>
        </p:nvSpPr>
        <p:spPr bwMode="auto">
          <a:xfrm>
            <a:off x="1403350" y="4292600"/>
            <a:ext cx="2878138" cy="1368425"/>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en-US" altLang="zh-TW" sz="1800" i="1"/>
          </a:p>
        </p:txBody>
      </p:sp>
      <p:sp>
        <p:nvSpPr>
          <p:cNvPr id="70663" name="Rectangle 8"/>
          <p:cNvSpPr>
            <a:spLocks noChangeArrowheads="1"/>
          </p:cNvSpPr>
          <p:nvPr/>
        </p:nvSpPr>
        <p:spPr bwMode="auto">
          <a:xfrm>
            <a:off x="4859338" y="4292600"/>
            <a:ext cx="2592387" cy="1368425"/>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en-US" altLang="zh-TW" sz="1800" i="1"/>
          </a:p>
        </p:txBody>
      </p:sp>
      <p:sp>
        <p:nvSpPr>
          <p:cNvPr id="70664" name="AutoShape 9"/>
          <p:cNvSpPr>
            <a:spLocks noChangeArrowheads="1"/>
          </p:cNvSpPr>
          <p:nvPr/>
        </p:nvSpPr>
        <p:spPr bwMode="auto">
          <a:xfrm>
            <a:off x="2339975" y="2349500"/>
            <a:ext cx="504825" cy="431800"/>
          </a:xfrm>
          <a:prstGeom prst="rightArrow">
            <a:avLst>
              <a:gd name="adj1" fmla="val 50000"/>
              <a:gd name="adj2" fmla="val 29228"/>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zh-TW" altLang="en-US" sz="1800"/>
          </a:p>
        </p:txBody>
      </p:sp>
      <p:sp>
        <p:nvSpPr>
          <p:cNvPr id="70665" name="AutoShape 10"/>
          <p:cNvSpPr>
            <a:spLocks noChangeArrowheads="1"/>
          </p:cNvSpPr>
          <p:nvPr/>
        </p:nvSpPr>
        <p:spPr bwMode="auto">
          <a:xfrm>
            <a:off x="5219700" y="2349500"/>
            <a:ext cx="504825" cy="431800"/>
          </a:xfrm>
          <a:prstGeom prst="rightArrow">
            <a:avLst>
              <a:gd name="adj1" fmla="val 50000"/>
              <a:gd name="adj2" fmla="val 29228"/>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zh-TW" altLang="en-US" sz="1800"/>
          </a:p>
        </p:txBody>
      </p:sp>
      <p:sp>
        <p:nvSpPr>
          <p:cNvPr id="70666" name="AutoShape 11"/>
          <p:cNvSpPr>
            <a:spLocks noChangeArrowheads="1"/>
          </p:cNvSpPr>
          <p:nvPr/>
        </p:nvSpPr>
        <p:spPr bwMode="auto">
          <a:xfrm rot="4030403">
            <a:off x="4680743" y="2672557"/>
            <a:ext cx="360363" cy="2305050"/>
          </a:xfrm>
          <a:prstGeom prst="downArrow">
            <a:avLst>
              <a:gd name="adj1" fmla="val 50000"/>
              <a:gd name="adj2" fmla="val 159912"/>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zh-TW" altLang="en-US" sz="1800"/>
          </a:p>
        </p:txBody>
      </p:sp>
      <p:sp>
        <p:nvSpPr>
          <p:cNvPr id="70667" name="AutoShape 12"/>
          <p:cNvSpPr>
            <a:spLocks noChangeArrowheads="1"/>
          </p:cNvSpPr>
          <p:nvPr/>
        </p:nvSpPr>
        <p:spPr bwMode="auto">
          <a:xfrm>
            <a:off x="4284663" y="4652963"/>
            <a:ext cx="576262" cy="431800"/>
          </a:xfrm>
          <a:prstGeom prst="rightArrow">
            <a:avLst>
              <a:gd name="adj1" fmla="val 50000"/>
              <a:gd name="adj2" fmla="val 33364"/>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zh-TW" altLang="en-US" sz="18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
          <p:cNvSpPr>
            <a:spLocks noChangeArrowheads="1"/>
          </p:cNvSpPr>
          <p:nvPr/>
        </p:nvSpPr>
        <p:spPr bwMode="auto">
          <a:xfrm>
            <a:off x="250825" y="188913"/>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(1)</a:t>
            </a:r>
          </a:p>
        </p:txBody>
      </p:sp>
      <p:sp>
        <p:nvSpPr>
          <p:cNvPr id="72706" name="Text Box 9"/>
          <p:cNvSpPr txBox="1">
            <a:spLocks noChangeArrowheads="1"/>
          </p:cNvSpPr>
          <p:nvPr/>
        </p:nvSpPr>
        <p:spPr bwMode="auto">
          <a:xfrm>
            <a:off x="179388" y="692150"/>
            <a:ext cx="89646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a:latin typeface="Comic Sans MS" panose="030F0702030302020204" pitchFamily="66" charset="0"/>
              </a:rPr>
              <a:t>Part 3: Work in pairs to revise the notes and help each other fill in any missing points.</a:t>
            </a:r>
          </a:p>
          <a:p>
            <a:pPr eaLnBrk="1" hangingPunct="1">
              <a:spcBef>
                <a:spcPct val="50000"/>
              </a:spcBef>
            </a:pPr>
            <a:r>
              <a:rPr lang="en-US" altLang="zh-TW">
                <a:latin typeface="Comic Sans MS" panose="030F0702030302020204" pitchFamily="66" charset="0"/>
              </a:rPr>
              <a:t>Part 4: Write Andrew’s story in the spaces provided.</a:t>
            </a:r>
          </a:p>
        </p:txBody>
      </p:sp>
      <p:pic>
        <p:nvPicPr>
          <p:cNvPr id="727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060575"/>
            <a:ext cx="58118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215900" y="1460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Phonics Dictation – Example (1)</a:t>
            </a:r>
          </a:p>
        </p:txBody>
      </p:sp>
      <p:sp>
        <p:nvSpPr>
          <p:cNvPr id="19458" name="Rectangle 3"/>
          <p:cNvSpPr>
            <a:spLocks noChangeArrowheads="1"/>
          </p:cNvSpPr>
          <p:nvPr/>
        </p:nvSpPr>
        <p:spPr bwMode="auto">
          <a:xfrm>
            <a:off x="373063" y="525463"/>
            <a:ext cx="78533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lnSpc>
                <a:spcPct val="80000"/>
              </a:lnSpc>
              <a:spcBef>
                <a:spcPct val="20000"/>
              </a:spcBef>
            </a:pPr>
            <a:endParaRPr lang="en-US" altLang="zh-TW" b="1">
              <a:latin typeface="Comic Sans MS" panose="030F0702030302020204" pitchFamily="66" charset="0"/>
            </a:endParaRPr>
          </a:p>
          <a:p>
            <a:pPr algn="just" eaLnBrk="1" hangingPunct="1">
              <a:lnSpc>
                <a:spcPct val="80000"/>
              </a:lnSpc>
              <a:spcBef>
                <a:spcPct val="20000"/>
              </a:spcBef>
            </a:pPr>
            <a:r>
              <a:rPr lang="en-US" altLang="zh-TW" sz="2000" b="1">
                <a:latin typeface="Comic Sans MS" panose="030F0702030302020204" pitchFamily="66" charset="0"/>
              </a:rPr>
              <a:t>Billy and Paul are talking about their shopping lists. Listen and fill in the blanks with </a:t>
            </a:r>
            <a:r>
              <a:rPr lang="en-US" altLang="zh-TW" sz="2000" b="1" u="sng">
                <a:latin typeface="Comic Sans MS" panose="030F0702030302020204" pitchFamily="66" charset="0"/>
              </a:rPr>
              <a:t>‘p’</a:t>
            </a:r>
            <a:r>
              <a:rPr lang="en-US" altLang="zh-TW" sz="2000" b="1">
                <a:latin typeface="Comic Sans MS" panose="030F0702030302020204" pitchFamily="66" charset="0"/>
              </a:rPr>
              <a:t> or </a:t>
            </a:r>
            <a:r>
              <a:rPr lang="en-US" altLang="zh-TW" sz="2000" b="1" u="sng">
                <a:latin typeface="Comic Sans MS" panose="030F0702030302020204" pitchFamily="66" charset="0"/>
              </a:rPr>
              <a:t>‘b’</a:t>
            </a:r>
            <a:r>
              <a:rPr lang="en-US" altLang="zh-TW" sz="2000" b="1">
                <a:latin typeface="Comic Sans MS" panose="030F0702030302020204" pitchFamily="66" charset="0"/>
              </a:rPr>
              <a:t>. Follow the example. </a:t>
            </a:r>
          </a:p>
        </p:txBody>
      </p:sp>
      <p:grpSp>
        <p:nvGrpSpPr>
          <p:cNvPr id="19459" name="Group 11"/>
          <p:cNvGrpSpPr>
            <a:grpSpLocks/>
          </p:cNvGrpSpPr>
          <p:nvPr/>
        </p:nvGrpSpPr>
        <p:grpSpPr bwMode="auto">
          <a:xfrm>
            <a:off x="1547813" y="1484313"/>
            <a:ext cx="6308725" cy="5054600"/>
            <a:chOff x="975" y="935"/>
            <a:chExt cx="3974" cy="3184"/>
          </a:xfrm>
        </p:grpSpPr>
        <p:pic>
          <p:nvPicPr>
            <p:cNvPr id="1946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 y="1071"/>
              <a:ext cx="3294" cy="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6"/>
            <p:cNvSpPr>
              <a:spLocks noChangeArrowheads="1"/>
            </p:cNvSpPr>
            <p:nvPr/>
          </p:nvSpPr>
          <p:spPr bwMode="auto">
            <a:xfrm rot="337562">
              <a:off x="3424" y="935"/>
              <a:ext cx="1525" cy="603"/>
            </a:xfrm>
            <a:prstGeom prst="flowChartPunchedTape">
              <a:avLst/>
            </a:prstGeom>
            <a:solidFill>
              <a:srgbClr val="FF9900"/>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2800" b="1"/>
                <a:t>‘b’ or ‘p’</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ChangeArrowheads="1"/>
          </p:cNvSpPr>
          <p:nvPr/>
        </p:nvSpPr>
        <p:spPr bwMode="auto">
          <a:xfrm>
            <a:off x="250825" y="836613"/>
            <a:ext cx="88931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a:latin typeface="Comic Sans MS" panose="030F0702030302020204" pitchFamily="66" charset="0"/>
              </a:rPr>
              <a:t>Part 1: Listen to the descriptions about Miss Lee and try to understand  </a:t>
            </a:r>
          </a:p>
          <a:p>
            <a:pPr eaLnBrk="1" hangingPunct="1">
              <a:spcBef>
                <a:spcPct val="20000"/>
              </a:spcBef>
            </a:pPr>
            <a:r>
              <a:rPr lang="en-US" altLang="zh-TW" sz="2000">
                <a:latin typeface="Comic Sans MS" panose="030F0702030302020204" pitchFamily="66" charset="0"/>
              </a:rPr>
              <a:t>the main ideas.</a:t>
            </a:r>
          </a:p>
          <a:p>
            <a:pPr eaLnBrk="1" hangingPunct="1">
              <a:spcBef>
                <a:spcPct val="20000"/>
              </a:spcBef>
            </a:pPr>
            <a:r>
              <a:rPr lang="en-US" altLang="zh-TW" sz="2000">
                <a:latin typeface="Comic Sans MS" panose="030F0702030302020204" pitchFamily="66" charset="0"/>
              </a:rPr>
              <a:t>Part 2: Listen to the descriptions again and take notes in the following </a:t>
            </a:r>
          </a:p>
          <a:p>
            <a:pPr eaLnBrk="1" hangingPunct="1">
              <a:spcBef>
                <a:spcPct val="20000"/>
              </a:spcBef>
            </a:pPr>
            <a:r>
              <a:rPr lang="en-US" altLang="zh-TW" sz="2000">
                <a:latin typeface="Comic Sans MS" panose="030F0702030302020204" pitchFamily="66" charset="0"/>
              </a:rPr>
              <a:t>table.</a:t>
            </a:r>
          </a:p>
        </p:txBody>
      </p:sp>
      <p:sp>
        <p:nvSpPr>
          <p:cNvPr id="74754" name="Rectangle 10"/>
          <p:cNvSpPr>
            <a:spLocks noChangeArrowheads="1"/>
          </p:cNvSpPr>
          <p:nvPr/>
        </p:nvSpPr>
        <p:spPr bwMode="auto">
          <a:xfrm>
            <a:off x="250825" y="2603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(2)</a:t>
            </a:r>
          </a:p>
        </p:txBody>
      </p:sp>
      <p:pic>
        <p:nvPicPr>
          <p:cNvPr id="747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636838"/>
            <a:ext cx="62642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6"/>
          <p:cNvSpPr txBox="1">
            <a:spLocks noChangeArrowheads="1"/>
          </p:cNvSpPr>
          <p:nvPr/>
        </p:nvSpPr>
        <p:spPr bwMode="auto">
          <a:xfrm>
            <a:off x="1116013" y="2276475"/>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a:latin typeface="Comic Sans MS" panose="030F0702030302020204" pitchFamily="66" charset="0"/>
              </a:rPr>
              <a:t>What makes Miss Lee a good teacher?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文字方塊 8"/>
          <p:cNvSpPr txBox="1">
            <a:spLocks noChangeArrowheads="1"/>
          </p:cNvSpPr>
          <p:nvPr/>
        </p:nvSpPr>
        <p:spPr bwMode="auto">
          <a:xfrm>
            <a:off x="179388" y="908050"/>
            <a:ext cx="8820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r>
              <a:rPr lang="en-US" altLang="zh-TW" sz="2000">
                <a:latin typeface="Comic Sans MS" panose="030F0702030302020204" pitchFamily="66" charset="0"/>
              </a:rPr>
              <a:t>Part 3: Write about Miss Lee using the notes you have taken. You can  use the original wording or your own words.</a:t>
            </a:r>
          </a:p>
        </p:txBody>
      </p:sp>
      <p:sp>
        <p:nvSpPr>
          <p:cNvPr id="76802" name="Text Box 4"/>
          <p:cNvSpPr txBox="1">
            <a:spLocks noChangeArrowheads="1"/>
          </p:cNvSpPr>
          <p:nvPr/>
        </p:nvSpPr>
        <p:spPr bwMode="auto">
          <a:xfrm>
            <a:off x="1403350" y="1557338"/>
            <a:ext cx="65532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lnSpc>
                <a:spcPct val="175000"/>
              </a:lnSpc>
              <a:spcBef>
                <a:spcPct val="50000"/>
              </a:spcBef>
            </a:pPr>
            <a:r>
              <a:rPr lang="en-US" altLang="zh-TW">
                <a:latin typeface="Comic Sans MS" panose="030F0702030302020204" pitchFamily="66" charset="0"/>
              </a:rPr>
              <a:t>My Favourite Teacher </a:t>
            </a:r>
            <a:r>
              <a:rPr lang="en-US" altLang="zh-TW"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6803" name="Rectangle 10"/>
          <p:cNvSpPr>
            <a:spLocks noChangeArrowheads="1"/>
          </p:cNvSpPr>
          <p:nvPr/>
        </p:nvSpPr>
        <p:spPr bwMode="auto">
          <a:xfrm>
            <a:off x="250825" y="2603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(2)</a:t>
            </a:r>
          </a:p>
        </p:txBody>
      </p:sp>
      <p:sp>
        <p:nvSpPr>
          <p:cNvPr id="76804" name="文字方塊 8"/>
          <p:cNvSpPr txBox="1">
            <a:spLocks noChangeArrowheads="1"/>
          </p:cNvSpPr>
          <p:nvPr/>
        </p:nvSpPr>
        <p:spPr bwMode="auto">
          <a:xfrm>
            <a:off x="250825" y="5805488"/>
            <a:ext cx="8820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r>
              <a:rPr lang="en-US" altLang="zh-TW" sz="2000">
                <a:latin typeface="Comic Sans MS" panose="030F0702030302020204" pitchFamily="66" charset="0"/>
              </a:rPr>
              <a:t>Part 4: Discuss with your neighbour and help each other revise the  </a:t>
            </a:r>
          </a:p>
          <a:p>
            <a:pPr algn="just" eaLnBrk="1" hangingPunct="1"/>
            <a:r>
              <a:rPr lang="en-US" altLang="zh-TW" sz="2000">
                <a:latin typeface="Comic Sans MS" panose="030F0702030302020204" pitchFamily="66" charset="0"/>
              </a:rPr>
              <a:t>work.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6"/>
          <p:cNvSpPr>
            <a:spLocks noChangeArrowheads="1"/>
          </p:cNvSpPr>
          <p:nvPr/>
        </p:nvSpPr>
        <p:spPr bwMode="auto">
          <a:xfrm>
            <a:off x="179388" y="260350"/>
            <a:ext cx="8748712"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(3)</a:t>
            </a:r>
          </a:p>
        </p:txBody>
      </p:sp>
      <p:sp>
        <p:nvSpPr>
          <p:cNvPr id="78850" name="Text Box 28"/>
          <p:cNvSpPr txBox="1">
            <a:spLocks noChangeArrowheads="1"/>
          </p:cNvSpPr>
          <p:nvPr/>
        </p:nvSpPr>
        <p:spPr bwMode="auto">
          <a:xfrm>
            <a:off x="971550" y="2565400"/>
            <a:ext cx="6553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200000"/>
              </a:lnSpc>
              <a:spcBef>
                <a:spcPct val="50000"/>
              </a:spcBef>
            </a:pPr>
            <a:r>
              <a:rPr lang="en-US" altLang="zh-TW" sz="1800"/>
              <a:t>1.________________________________________________2.________________________________________________3.________________________________________________4.________________________________________________5.________________________________________________6. ________________________________________________</a:t>
            </a:r>
          </a:p>
        </p:txBody>
      </p:sp>
      <p:sp>
        <p:nvSpPr>
          <p:cNvPr id="78851" name="Text Box 29"/>
          <p:cNvSpPr txBox="1">
            <a:spLocks noChangeArrowheads="1"/>
          </p:cNvSpPr>
          <p:nvPr/>
        </p:nvSpPr>
        <p:spPr bwMode="auto">
          <a:xfrm>
            <a:off x="327025" y="908050"/>
            <a:ext cx="84216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mic Sans MS" panose="030F0702030302020204" pitchFamily="66" charset="0"/>
              </a:rPr>
              <a:t>Part 1: Listen to the descriptions about cooking scrambled eggs and try to understand the main ideas.</a:t>
            </a:r>
          </a:p>
          <a:p>
            <a:pPr eaLnBrk="1" hangingPunct="1">
              <a:spcBef>
                <a:spcPct val="50000"/>
              </a:spcBef>
            </a:pPr>
            <a:r>
              <a:rPr lang="en-US" altLang="zh-TW" sz="2000">
                <a:latin typeface="Comic Sans MS" panose="030F0702030302020204" pitchFamily="66" charset="0"/>
              </a:rPr>
              <a:t>Part 2: Listen to the descriptions again and note down the key words in the spaces provided.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29"/>
          <p:cNvSpPr txBox="1">
            <a:spLocks noChangeArrowheads="1"/>
          </p:cNvSpPr>
          <p:nvPr/>
        </p:nvSpPr>
        <p:spPr bwMode="auto">
          <a:xfrm>
            <a:off x="323850" y="908050"/>
            <a:ext cx="8135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mic Sans MS" panose="030F0702030302020204" pitchFamily="66" charset="0"/>
              </a:rPr>
              <a:t>Part 3: Write the sentences about cooking scrambled eggs with the help of key words. </a:t>
            </a:r>
          </a:p>
        </p:txBody>
      </p:sp>
      <p:grpSp>
        <p:nvGrpSpPr>
          <p:cNvPr id="80898" name="Group 19"/>
          <p:cNvGrpSpPr>
            <a:grpSpLocks/>
          </p:cNvGrpSpPr>
          <p:nvPr/>
        </p:nvGrpSpPr>
        <p:grpSpPr bwMode="auto">
          <a:xfrm>
            <a:off x="900113" y="5734050"/>
            <a:ext cx="7019925" cy="482600"/>
            <a:chOff x="567" y="3502"/>
            <a:chExt cx="4422" cy="304"/>
          </a:xfrm>
        </p:grpSpPr>
        <p:sp>
          <p:nvSpPr>
            <p:cNvPr id="80902" name="Text Box 30"/>
            <p:cNvSpPr txBox="1">
              <a:spLocks noChangeArrowheads="1"/>
            </p:cNvSpPr>
            <p:nvPr/>
          </p:nvSpPr>
          <p:spPr bwMode="auto">
            <a:xfrm>
              <a:off x="567" y="3502"/>
              <a:ext cx="45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endParaRPr lang="zh-TW" altLang="en-US"/>
            </a:p>
          </p:txBody>
        </p:sp>
        <p:sp>
          <p:nvSpPr>
            <p:cNvPr id="80903" name="Text Box 31"/>
            <p:cNvSpPr txBox="1">
              <a:spLocks noChangeArrowheads="1"/>
            </p:cNvSpPr>
            <p:nvPr/>
          </p:nvSpPr>
          <p:spPr bwMode="auto">
            <a:xfrm>
              <a:off x="1350" y="3502"/>
              <a:ext cx="45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endParaRPr lang="zh-TW" altLang="en-US"/>
            </a:p>
          </p:txBody>
        </p:sp>
        <p:sp>
          <p:nvSpPr>
            <p:cNvPr id="80904" name="Text Box 32"/>
            <p:cNvSpPr txBox="1">
              <a:spLocks noChangeArrowheads="1"/>
            </p:cNvSpPr>
            <p:nvPr/>
          </p:nvSpPr>
          <p:spPr bwMode="auto">
            <a:xfrm>
              <a:off x="2140" y="3502"/>
              <a:ext cx="45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endParaRPr lang="zh-TW" altLang="en-US"/>
            </a:p>
          </p:txBody>
        </p:sp>
        <p:sp>
          <p:nvSpPr>
            <p:cNvPr id="80905" name="Text Box 33"/>
            <p:cNvSpPr txBox="1">
              <a:spLocks noChangeArrowheads="1"/>
            </p:cNvSpPr>
            <p:nvPr/>
          </p:nvSpPr>
          <p:spPr bwMode="auto">
            <a:xfrm>
              <a:off x="2928" y="3512"/>
              <a:ext cx="45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endParaRPr lang="zh-TW" altLang="en-US"/>
            </a:p>
          </p:txBody>
        </p:sp>
        <p:sp>
          <p:nvSpPr>
            <p:cNvPr id="80906" name="Text Box 34"/>
            <p:cNvSpPr txBox="1">
              <a:spLocks noChangeArrowheads="1"/>
            </p:cNvSpPr>
            <p:nvPr/>
          </p:nvSpPr>
          <p:spPr bwMode="auto">
            <a:xfrm>
              <a:off x="3743" y="3502"/>
              <a:ext cx="45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endParaRPr lang="zh-TW" altLang="en-US"/>
            </a:p>
          </p:txBody>
        </p:sp>
        <p:sp>
          <p:nvSpPr>
            <p:cNvPr id="80907" name="Text Box 35"/>
            <p:cNvSpPr txBox="1">
              <a:spLocks noChangeArrowheads="1"/>
            </p:cNvSpPr>
            <p:nvPr/>
          </p:nvSpPr>
          <p:spPr bwMode="auto">
            <a:xfrm>
              <a:off x="4535" y="3502"/>
              <a:ext cx="45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endParaRPr lang="zh-TW" altLang="en-US"/>
            </a:p>
          </p:txBody>
        </p:sp>
        <p:sp>
          <p:nvSpPr>
            <p:cNvPr id="80908" name="Line 36"/>
            <p:cNvSpPr>
              <a:spLocks noChangeShapeType="1"/>
            </p:cNvSpPr>
            <p:nvPr/>
          </p:nvSpPr>
          <p:spPr bwMode="auto">
            <a:xfrm>
              <a:off x="1021" y="3639"/>
              <a:ext cx="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09" name="Line 37"/>
            <p:cNvSpPr>
              <a:spLocks noChangeShapeType="1"/>
            </p:cNvSpPr>
            <p:nvPr/>
          </p:nvSpPr>
          <p:spPr bwMode="auto">
            <a:xfrm>
              <a:off x="4203" y="3639"/>
              <a:ext cx="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10" name="Line 38"/>
            <p:cNvSpPr>
              <a:spLocks noChangeShapeType="1"/>
            </p:cNvSpPr>
            <p:nvPr/>
          </p:nvSpPr>
          <p:spPr bwMode="auto">
            <a:xfrm>
              <a:off x="3396" y="3639"/>
              <a:ext cx="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11" name="Line 39"/>
            <p:cNvSpPr>
              <a:spLocks noChangeShapeType="1"/>
            </p:cNvSpPr>
            <p:nvPr/>
          </p:nvSpPr>
          <p:spPr bwMode="auto">
            <a:xfrm>
              <a:off x="2605" y="3639"/>
              <a:ext cx="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12" name="Line 40"/>
            <p:cNvSpPr>
              <a:spLocks noChangeShapeType="1"/>
            </p:cNvSpPr>
            <p:nvPr/>
          </p:nvSpPr>
          <p:spPr bwMode="auto">
            <a:xfrm>
              <a:off x="1807" y="3639"/>
              <a:ext cx="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80899" name="Text Box 29"/>
          <p:cNvSpPr txBox="1">
            <a:spLocks noChangeArrowheads="1"/>
          </p:cNvSpPr>
          <p:nvPr/>
        </p:nvSpPr>
        <p:spPr bwMode="auto">
          <a:xfrm>
            <a:off x="425450" y="4879975"/>
            <a:ext cx="7818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mic Sans MS" panose="030F0702030302020204" pitchFamily="66" charset="0"/>
              </a:rPr>
              <a:t>Part 4: Discuss in pairs / groups and put the sentences in the right order.</a:t>
            </a:r>
          </a:p>
        </p:txBody>
      </p:sp>
      <p:sp>
        <p:nvSpPr>
          <p:cNvPr id="80900" name="Rectangle 26"/>
          <p:cNvSpPr>
            <a:spLocks noChangeArrowheads="1"/>
          </p:cNvSpPr>
          <p:nvPr/>
        </p:nvSpPr>
        <p:spPr bwMode="auto">
          <a:xfrm>
            <a:off x="179388" y="260350"/>
            <a:ext cx="8748712"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(3)</a:t>
            </a:r>
          </a:p>
        </p:txBody>
      </p:sp>
      <p:pic>
        <p:nvPicPr>
          <p:cNvPr id="8090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628775"/>
            <a:ext cx="4824413"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3"/>
          <p:cNvSpPr txBox="1">
            <a:spLocks noChangeArrowheads="1"/>
          </p:cNvSpPr>
          <p:nvPr/>
        </p:nvSpPr>
        <p:spPr bwMode="auto">
          <a:xfrm>
            <a:off x="152400" y="804863"/>
            <a:ext cx="85693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mic Sans MS" panose="030F0702030302020204" pitchFamily="66" charset="0"/>
              </a:rPr>
              <a:t>Part 1: Listen to the story about the Fox and the Crow and try to understand the main ideas.</a:t>
            </a:r>
          </a:p>
          <a:p>
            <a:pPr eaLnBrk="1" hangingPunct="1">
              <a:spcBef>
                <a:spcPct val="50000"/>
              </a:spcBef>
            </a:pPr>
            <a:r>
              <a:rPr lang="en-US" altLang="zh-TW" sz="2000">
                <a:latin typeface="Comic Sans MS" panose="030F0702030302020204" pitchFamily="66" charset="0"/>
              </a:rPr>
              <a:t>Part 2: Listen to the story again and note down the key words in the spaces provided.</a:t>
            </a:r>
          </a:p>
        </p:txBody>
      </p:sp>
      <p:sp>
        <p:nvSpPr>
          <p:cNvPr id="82946" name="Rectangle 26"/>
          <p:cNvSpPr>
            <a:spLocks noChangeArrowheads="1"/>
          </p:cNvSpPr>
          <p:nvPr/>
        </p:nvSpPr>
        <p:spPr bwMode="auto">
          <a:xfrm>
            <a:off x="179388" y="260350"/>
            <a:ext cx="8748712"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(4)</a:t>
            </a:r>
          </a:p>
        </p:txBody>
      </p:sp>
      <p:pic>
        <p:nvPicPr>
          <p:cNvPr id="829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205038"/>
            <a:ext cx="4525962"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3"/>
          <p:cNvSpPr txBox="1">
            <a:spLocks noChangeArrowheads="1"/>
          </p:cNvSpPr>
          <p:nvPr/>
        </p:nvSpPr>
        <p:spPr bwMode="auto">
          <a:xfrm>
            <a:off x="152400" y="804863"/>
            <a:ext cx="85693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mic Sans MS" panose="030F0702030302020204" pitchFamily="66" charset="0"/>
              </a:rPr>
              <a:t>Part 3: Work in groups and help each other revise the notes taken.</a:t>
            </a:r>
          </a:p>
          <a:p>
            <a:pPr eaLnBrk="1" hangingPunct="1">
              <a:spcBef>
                <a:spcPct val="50000"/>
              </a:spcBef>
            </a:pPr>
            <a:r>
              <a:rPr lang="en-US" altLang="zh-TW" sz="2000">
                <a:latin typeface="Comic Sans MS" panose="030F0702030302020204" pitchFamily="66" charset="0"/>
              </a:rPr>
              <a:t>Part 4: Write the story using the notes you have taken and add your own opinions.</a:t>
            </a:r>
          </a:p>
        </p:txBody>
      </p:sp>
      <p:sp>
        <p:nvSpPr>
          <p:cNvPr id="84994" name="Text Box 4"/>
          <p:cNvSpPr txBox="1">
            <a:spLocks noChangeArrowheads="1"/>
          </p:cNvSpPr>
          <p:nvPr/>
        </p:nvSpPr>
        <p:spPr bwMode="auto">
          <a:xfrm>
            <a:off x="1692275" y="1641475"/>
            <a:ext cx="6553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lnSpc>
                <a:spcPct val="200000"/>
              </a:lnSpc>
              <a:spcBef>
                <a:spcPct val="50000"/>
              </a:spcBef>
            </a:pPr>
            <a:r>
              <a:rPr lang="en-US" altLang="zh-TW">
                <a:latin typeface="Comic Sans MS" panose="030F0702030302020204" pitchFamily="66" charset="0"/>
              </a:rPr>
              <a:t>The Fox and the Crow </a:t>
            </a:r>
            <a:r>
              <a:rPr lang="en-US" altLang="zh-TW"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4995" name="Rectangle 26"/>
          <p:cNvSpPr>
            <a:spLocks noChangeArrowheads="1"/>
          </p:cNvSpPr>
          <p:nvPr/>
        </p:nvSpPr>
        <p:spPr bwMode="auto">
          <a:xfrm>
            <a:off x="179388" y="260350"/>
            <a:ext cx="8748712"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Dicto-comp / Dictogloss – Example (4)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ChangeArrowheads="1"/>
          </p:cNvSpPr>
          <p:nvPr/>
        </p:nvSpPr>
        <p:spPr bwMode="auto">
          <a:xfrm>
            <a:off x="323850" y="858838"/>
            <a:ext cx="8569325" cy="4765675"/>
          </a:xfrm>
          <a:prstGeom prst="rect">
            <a:avLst/>
          </a:prstGeom>
          <a:gradFill rotWithShape="1">
            <a:gsLst>
              <a:gs pos="0">
                <a:srgbClr val="D6FFAD"/>
              </a:gs>
              <a:gs pos="50000">
                <a:srgbClr val="E5FFE3"/>
              </a:gs>
              <a:gs pos="100000">
                <a:srgbClr val="D6FFAD"/>
              </a:gs>
            </a:gsLst>
            <a:lin ang="18900000" scaled="1"/>
          </a:gradFill>
          <a:ln w="38100">
            <a:solidFill>
              <a:srgbClr val="FF6600"/>
            </a:solidFill>
            <a:miter lim="800000"/>
            <a:headEnd/>
            <a:tailEnd/>
          </a:ln>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4000" b="1">
                <a:solidFill>
                  <a:srgbClr val="006600"/>
                </a:solidFill>
              </a:rPr>
              <a:t>Keywords Dictation</a:t>
            </a:r>
          </a:p>
          <a:p>
            <a:pPr algn="ctr" eaLnBrk="1" hangingPunct="1"/>
            <a:endParaRPr kumimoji="0" lang="en-US" altLang="zh-TW" sz="4000" b="1">
              <a:solidFill>
                <a:srgbClr val="006600"/>
              </a:solidFill>
            </a:endParaRPr>
          </a:p>
          <a:p>
            <a:pPr eaLnBrk="1" hangingPunct="1">
              <a:buFontTx/>
              <a:buChar char="•"/>
            </a:pPr>
            <a:r>
              <a:rPr kumimoji="0" lang="en-US" altLang="zh-TW" sz="2800">
                <a:solidFill>
                  <a:srgbClr val="006600"/>
                </a:solidFill>
              </a:rPr>
              <a:t>Keywords dictation is a good way to encourage pupils to </a:t>
            </a:r>
            <a:r>
              <a:rPr kumimoji="0" lang="en-US" altLang="zh-TW" sz="2800" b="1">
                <a:solidFill>
                  <a:srgbClr val="006600"/>
                </a:solidFill>
              </a:rPr>
              <a:t>use the vocabulary</a:t>
            </a:r>
            <a:r>
              <a:rPr kumimoji="0" lang="en-US" altLang="zh-TW" sz="2800">
                <a:solidFill>
                  <a:srgbClr val="006600"/>
                </a:solidFill>
              </a:rPr>
              <a:t> </a:t>
            </a:r>
            <a:r>
              <a:rPr kumimoji="0" lang="en-US" altLang="zh-TW" sz="2800" b="1">
                <a:solidFill>
                  <a:srgbClr val="006600"/>
                </a:solidFill>
              </a:rPr>
              <a:t>they have learnt</a:t>
            </a:r>
            <a:r>
              <a:rPr kumimoji="0" lang="en-US" altLang="zh-TW" sz="2800">
                <a:solidFill>
                  <a:srgbClr val="006600"/>
                </a:solidFill>
              </a:rPr>
              <a:t> in a new context.</a:t>
            </a:r>
          </a:p>
          <a:p>
            <a:pPr eaLnBrk="1" hangingPunct="1"/>
            <a:endParaRPr kumimoji="0" lang="en-US" altLang="zh-TW" sz="2800">
              <a:solidFill>
                <a:srgbClr val="006600"/>
              </a:solidFill>
            </a:endParaRPr>
          </a:p>
          <a:p>
            <a:pPr eaLnBrk="1" hangingPunct="1">
              <a:buFontTx/>
              <a:buChar char="•"/>
            </a:pPr>
            <a:r>
              <a:rPr kumimoji="0" lang="en-US" altLang="zh-TW" sz="2800">
                <a:solidFill>
                  <a:srgbClr val="006600"/>
                </a:solidFill>
              </a:rPr>
              <a:t>The teacher dictates </a:t>
            </a:r>
            <a:r>
              <a:rPr kumimoji="0" lang="en-US" altLang="zh-TW" sz="2800" b="1">
                <a:solidFill>
                  <a:srgbClr val="006600"/>
                </a:solidFill>
              </a:rPr>
              <a:t>some</a:t>
            </a:r>
            <a:r>
              <a:rPr kumimoji="0" lang="en-US" altLang="zh-TW" sz="2800">
                <a:solidFill>
                  <a:srgbClr val="006600"/>
                </a:solidFill>
              </a:rPr>
              <a:t> </a:t>
            </a:r>
            <a:r>
              <a:rPr kumimoji="0" lang="en-US" altLang="zh-TW" sz="2800" b="1">
                <a:solidFill>
                  <a:srgbClr val="006600"/>
                </a:solidFill>
              </a:rPr>
              <a:t>key words or phrases</a:t>
            </a:r>
            <a:r>
              <a:rPr kumimoji="0" lang="en-US" altLang="zh-TW" sz="2800">
                <a:solidFill>
                  <a:srgbClr val="006600"/>
                </a:solidFill>
              </a:rPr>
              <a:t> related to a theme to pupils. The pupils have to </a:t>
            </a:r>
            <a:r>
              <a:rPr kumimoji="0" lang="en-US" altLang="zh-TW" sz="2800" b="1">
                <a:solidFill>
                  <a:srgbClr val="006600"/>
                </a:solidFill>
              </a:rPr>
              <a:t>write a new text</a:t>
            </a:r>
            <a:r>
              <a:rPr kumimoji="0" lang="en-US" altLang="zh-TW" sz="2800">
                <a:solidFill>
                  <a:srgbClr val="006600"/>
                </a:solidFill>
              </a:rPr>
              <a:t> using the words provided. </a:t>
            </a:r>
          </a:p>
          <a:p>
            <a:pPr algn="just" eaLnBrk="1" hangingPunct="1"/>
            <a:endParaRPr kumimoji="0" lang="en-US" altLang="zh-TW" sz="2800">
              <a:solidFill>
                <a:srgbClr val="0066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
          <p:cNvSpPr>
            <a:spLocks noChangeArrowheads="1"/>
          </p:cNvSpPr>
          <p:nvPr/>
        </p:nvSpPr>
        <p:spPr bwMode="auto">
          <a:xfrm>
            <a:off x="323850" y="260350"/>
            <a:ext cx="842486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An Example of Keywords Dictation</a:t>
            </a:r>
          </a:p>
        </p:txBody>
      </p:sp>
      <p:sp>
        <p:nvSpPr>
          <p:cNvPr id="89090" name="文字方塊 8"/>
          <p:cNvSpPr txBox="1">
            <a:spLocks noChangeArrowheads="1"/>
          </p:cNvSpPr>
          <p:nvPr/>
        </p:nvSpPr>
        <p:spPr bwMode="auto">
          <a:xfrm>
            <a:off x="357188" y="933450"/>
            <a:ext cx="8429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lang="en-US" altLang="zh-TW">
                <a:latin typeface="Comic Sans MS" panose="030F0702030302020204" pitchFamily="66" charset="0"/>
              </a:rPr>
              <a:t>   Part 1: Listen and write down the key words / phrases about a tourist attraction.</a:t>
            </a:r>
          </a:p>
        </p:txBody>
      </p:sp>
      <p:sp>
        <p:nvSpPr>
          <p:cNvPr id="89091" name="Text Box 4"/>
          <p:cNvSpPr txBox="1">
            <a:spLocks noChangeArrowheads="1"/>
          </p:cNvSpPr>
          <p:nvPr/>
        </p:nvSpPr>
        <p:spPr bwMode="auto">
          <a:xfrm>
            <a:off x="684213" y="1844675"/>
            <a:ext cx="7921625" cy="4511675"/>
          </a:xfrm>
          <a:prstGeom prst="rect">
            <a:avLst/>
          </a:prstGeom>
          <a:solidFill>
            <a:srgbClr val="FFCC99">
              <a:alpha val="49019"/>
            </a:srgbClr>
          </a:solidFill>
          <a:ln w="38100" cap="rnd">
            <a:solidFill>
              <a:srgbClr val="93DDE5"/>
            </a:solidFill>
            <a:prstDash val="sysDot"/>
            <a:miter lim="800000"/>
            <a:headEnd/>
            <a:tailEnd/>
          </a:ln>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lnSpc>
                <a:spcPct val="200000"/>
              </a:lnSpc>
              <a:spcBef>
                <a:spcPct val="50000"/>
              </a:spcBef>
            </a:pPr>
            <a:r>
              <a:rPr lang="en-US" altLang="zh-TW">
                <a:latin typeface="Comic Sans MS" panose="030F0702030302020204" pitchFamily="66" charset="0"/>
              </a:rPr>
              <a:t>________________________________________</a:t>
            </a:r>
          </a:p>
          <a:p>
            <a:pPr algn="just" eaLnBrk="1" hangingPunct="1">
              <a:lnSpc>
                <a:spcPct val="200000"/>
              </a:lnSpc>
              <a:spcBef>
                <a:spcPct val="50000"/>
              </a:spcBef>
            </a:pPr>
            <a:r>
              <a:rPr lang="en-US" altLang="zh-TW">
                <a:latin typeface="Comic Sans MS" panose="030F0702030302020204" pitchFamily="66" charset="0"/>
              </a:rPr>
              <a:t>________________________________________</a:t>
            </a:r>
          </a:p>
          <a:p>
            <a:pPr algn="just" eaLnBrk="1" hangingPunct="1">
              <a:lnSpc>
                <a:spcPct val="200000"/>
              </a:lnSpc>
              <a:spcBef>
                <a:spcPct val="50000"/>
              </a:spcBef>
            </a:pPr>
            <a:r>
              <a:rPr lang="en-US" altLang="zh-TW">
                <a:latin typeface="Comic Sans MS" panose="030F0702030302020204" pitchFamily="66" charset="0"/>
              </a:rPr>
              <a:t>________________________________________</a:t>
            </a:r>
          </a:p>
          <a:p>
            <a:pPr algn="just" eaLnBrk="1" hangingPunct="1">
              <a:lnSpc>
                <a:spcPct val="200000"/>
              </a:lnSpc>
              <a:spcBef>
                <a:spcPct val="50000"/>
              </a:spcBef>
            </a:pPr>
            <a:r>
              <a:rPr lang="en-US" altLang="zh-TW">
                <a:latin typeface="Comic Sans MS" panose="030F0702030302020204" pitchFamily="66" charset="0"/>
              </a:rPr>
              <a:t>________________________________________</a:t>
            </a:r>
          </a:p>
          <a:p>
            <a:pPr algn="just" eaLnBrk="1" hangingPunct="1">
              <a:lnSpc>
                <a:spcPct val="200000"/>
              </a:lnSpc>
              <a:spcBef>
                <a:spcPct val="50000"/>
              </a:spcBef>
            </a:pPr>
            <a:r>
              <a:rPr lang="en-US" altLang="zh-TW">
                <a:latin typeface="Comic Sans MS" panose="030F0702030302020204" pitchFamily="66" charset="0"/>
              </a:rPr>
              <a:t>________________________________________</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ChangeArrowheads="1"/>
          </p:cNvSpPr>
          <p:nvPr/>
        </p:nvSpPr>
        <p:spPr bwMode="auto">
          <a:xfrm>
            <a:off x="395288" y="857250"/>
            <a:ext cx="84248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a:latin typeface="Comic Sans MS" panose="030F0702030302020204" pitchFamily="66" charset="0"/>
              </a:rPr>
              <a:t>Part 2: Use the outline below to help you write about the tourist attraction you like most.</a:t>
            </a:r>
          </a:p>
        </p:txBody>
      </p:sp>
      <p:sp>
        <p:nvSpPr>
          <p:cNvPr id="91138" name="Rectangle 8"/>
          <p:cNvSpPr>
            <a:spLocks noChangeArrowheads="1"/>
          </p:cNvSpPr>
          <p:nvPr/>
        </p:nvSpPr>
        <p:spPr bwMode="auto">
          <a:xfrm>
            <a:off x="323850" y="260350"/>
            <a:ext cx="842486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An Example of Keywords Dictation</a:t>
            </a:r>
          </a:p>
        </p:txBody>
      </p:sp>
      <p:pic>
        <p:nvPicPr>
          <p:cNvPr id="911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1693863"/>
            <a:ext cx="63373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ChangeArrowheads="1"/>
          </p:cNvSpPr>
          <p:nvPr/>
        </p:nvSpPr>
        <p:spPr bwMode="auto">
          <a:xfrm>
            <a:off x="250825" y="1168400"/>
            <a:ext cx="39608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endParaRPr lang="en-US" altLang="zh-TW" b="1"/>
          </a:p>
        </p:txBody>
      </p:sp>
      <p:sp>
        <p:nvSpPr>
          <p:cNvPr id="93186" name="Rectangle 10"/>
          <p:cNvSpPr>
            <a:spLocks noChangeArrowheads="1"/>
          </p:cNvSpPr>
          <p:nvPr/>
        </p:nvSpPr>
        <p:spPr bwMode="auto">
          <a:xfrm>
            <a:off x="323850" y="260350"/>
            <a:ext cx="842486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An Example of Keywords Dictation</a:t>
            </a:r>
          </a:p>
        </p:txBody>
      </p:sp>
      <p:sp>
        <p:nvSpPr>
          <p:cNvPr id="93187" name="Text Box 4"/>
          <p:cNvSpPr txBox="1">
            <a:spLocks noChangeArrowheads="1"/>
          </p:cNvSpPr>
          <p:nvPr/>
        </p:nvSpPr>
        <p:spPr bwMode="auto">
          <a:xfrm>
            <a:off x="827088" y="1773238"/>
            <a:ext cx="70008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a:latin typeface="Comic Sans MS" panose="030F0702030302020204" pitchFamily="66" charset="0"/>
              </a:rPr>
              <a:t>________________________</a:t>
            </a:r>
          </a:p>
          <a:p>
            <a:pPr algn="ctr" eaLnBrk="1" hangingPunct="1">
              <a:spcBef>
                <a:spcPct val="50000"/>
              </a:spcBef>
            </a:pPr>
            <a:r>
              <a:rPr lang="en-US" altLang="zh-TW">
                <a:latin typeface="Comic Sans MS" panose="030F0702030302020204" pitchFamily="66" charset="0"/>
              </a:rPr>
              <a:t>(Name of the tourist attraction)</a:t>
            </a:r>
          </a:p>
          <a:p>
            <a:pPr algn="ctr" eaLnBrk="1" hangingPunct="1">
              <a:lnSpc>
                <a:spcPct val="200000"/>
              </a:lnSpc>
              <a:spcBef>
                <a:spcPct val="50000"/>
              </a:spcBef>
            </a:pPr>
            <a:r>
              <a:rPr lang="en-US" altLang="zh-TW"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3188" name="文字方塊 8"/>
          <p:cNvSpPr txBox="1">
            <a:spLocks noChangeArrowheads="1"/>
          </p:cNvSpPr>
          <p:nvPr/>
        </p:nvSpPr>
        <p:spPr bwMode="auto">
          <a:xfrm>
            <a:off x="0" y="10525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lang="en-US" altLang="zh-TW">
                <a:latin typeface="Comic Sans MS" panose="030F0702030302020204" pitchFamily="66" charset="0"/>
              </a:rPr>
              <a:t>   Part 3: Write about a visit to the tourist attraction you like.</a:t>
            </a:r>
            <a:endParaRPr lang="zh-TW" altLang="en-US">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ph type="body" idx="4294967295"/>
          </p:nvPr>
        </p:nvSpPr>
        <p:spPr>
          <a:xfrm>
            <a:off x="495300" y="1038225"/>
            <a:ext cx="8172450" cy="661988"/>
          </a:xfrm>
          <a:noFill/>
        </p:spPr>
        <p:txBody>
          <a:bodyPr/>
          <a:lstStyle/>
          <a:p>
            <a:pPr marL="0" indent="0" eaLnBrk="1" hangingPunct="1">
              <a:lnSpc>
                <a:spcPct val="80000"/>
              </a:lnSpc>
              <a:buFontTx/>
              <a:buNone/>
            </a:pPr>
            <a:r>
              <a:rPr lang="en-US" altLang="zh-TW" sz="1800" b="1" smtClean="0">
                <a:latin typeface="Comic Sans MS" panose="030F0702030302020204" pitchFamily="66" charset="0"/>
              </a:rPr>
              <a:t>Part 1: It is Paul’s birthday. Patsy and Betty will make some food for him. Listen and fill in the blanks with the letters given. </a:t>
            </a:r>
          </a:p>
          <a:p>
            <a:pPr marL="0" indent="0" eaLnBrk="1" hangingPunct="1">
              <a:lnSpc>
                <a:spcPct val="80000"/>
              </a:lnSpc>
            </a:pPr>
            <a:endParaRPr lang="en-US" altLang="zh-TW" sz="1800" b="1" smtClean="0">
              <a:latin typeface="Comic Sans MS" panose="030F0702030302020204" pitchFamily="66" charset="0"/>
            </a:endParaRPr>
          </a:p>
          <a:p>
            <a:pPr marL="0" indent="0" eaLnBrk="1" hangingPunct="1">
              <a:lnSpc>
                <a:spcPct val="80000"/>
              </a:lnSpc>
            </a:pPr>
            <a:endParaRPr lang="en-US" altLang="zh-TW" sz="1800" b="1" smtClean="0">
              <a:latin typeface="Comic Sans MS" panose="030F0702030302020204" pitchFamily="66" charset="0"/>
            </a:endParaRPr>
          </a:p>
          <a:p>
            <a:pPr marL="0" indent="0" eaLnBrk="1" hangingPunct="1">
              <a:lnSpc>
                <a:spcPct val="80000"/>
              </a:lnSpc>
            </a:pPr>
            <a:endParaRPr lang="en-US" altLang="zh-TW" sz="1800" b="1" smtClean="0">
              <a:latin typeface="Comic Sans MS" panose="030F0702030302020204" pitchFamily="66" charset="0"/>
            </a:endParaRPr>
          </a:p>
          <a:p>
            <a:pPr marL="0" indent="0" eaLnBrk="1" hangingPunct="1">
              <a:lnSpc>
                <a:spcPct val="80000"/>
              </a:lnSpc>
            </a:pPr>
            <a:endParaRPr lang="en-US" altLang="zh-TW" sz="1800" b="1" smtClean="0">
              <a:latin typeface="Comic Sans MS" panose="030F0702030302020204" pitchFamily="66" charset="0"/>
            </a:endParaRPr>
          </a:p>
          <a:p>
            <a:pPr marL="0" indent="0" eaLnBrk="1" hangingPunct="1">
              <a:lnSpc>
                <a:spcPct val="80000"/>
              </a:lnSpc>
            </a:pPr>
            <a:endParaRPr lang="en-US" altLang="zh-TW" sz="1800" b="1" smtClean="0">
              <a:latin typeface="Comic Sans MS" panose="030F0702030302020204" pitchFamily="66" charset="0"/>
            </a:endParaRPr>
          </a:p>
        </p:txBody>
      </p:sp>
      <p:sp>
        <p:nvSpPr>
          <p:cNvPr id="21506" name="Rectangle 2"/>
          <p:cNvSpPr>
            <a:spLocks noChangeArrowheads="1"/>
          </p:cNvSpPr>
          <p:nvPr/>
        </p:nvSpPr>
        <p:spPr bwMode="auto">
          <a:xfrm>
            <a:off x="215900" y="1460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Phonics Dictation – Example (2)</a:t>
            </a:r>
          </a:p>
        </p:txBody>
      </p:sp>
      <p:pic>
        <p:nvPicPr>
          <p:cNvPr id="215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89138"/>
            <a:ext cx="74168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215900" y="1460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Phonics Dictation – Example (2) &amp; Extended Activities</a:t>
            </a:r>
          </a:p>
        </p:txBody>
      </p:sp>
      <p:sp>
        <p:nvSpPr>
          <p:cNvPr id="23554" name="Rectangle 2"/>
          <p:cNvSpPr>
            <a:spLocks noChangeArrowheads="1"/>
          </p:cNvSpPr>
          <p:nvPr/>
        </p:nvSpPr>
        <p:spPr bwMode="auto">
          <a:xfrm>
            <a:off x="468313" y="908050"/>
            <a:ext cx="81724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1600" b="1">
                <a:latin typeface="Comic Sans MS" panose="030F0702030302020204" pitchFamily="66" charset="0"/>
              </a:rPr>
              <a:t>Part 2: Paul’s teacher will join Paul’s birthday party. Listen and find out what food his teacher wants to make for him. Complete the tongue twister. </a:t>
            </a:r>
          </a:p>
          <a:p>
            <a:pPr eaLnBrk="1" hangingPunct="1">
              <a:spcBef>
                <a:spcPct val="20000"/>
              </a:spcBef>
              <a:buFontTx/>
              <a:buChar char="•"/>
            </a:pPr>
            <a:endParaRPr lang="en-US" altLang="zh-TW" sz="1600" b="1">
              <a:latin typeface="Comic Sans MS" panose="030F0702030302020204" pitchFamily="66" charset="0"/>
            </a:endParaRPr>
          </a:p>
        </p:txBody>
      </p:sp>
      <p:sp>
        <p:nvSpPr>
          <p:cNvPr id="23555" name="Rectangle 2"/>
          <p:cNvSpPr>
            <a:spLocks noChangeArrowheads="1"/>
          </p:cNvSpPr>
          <p:nvPr/>
        </p:nvSpPr>
        <p:spPr bwMode="auto">
          <a:xfrm>
            <a:off x="482600" y="5776913"/>
            <a:ext cx="81724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1600" b="1">
                <a:latin typeface="Comic Sans MS" panose="030F0702030302020204" pitchFamily="66" charset="0"/>
              </a:rPr>
              <a:t>Part 4: Present your tongue twister in groups. Then, present it in the class competition.  </a:t>
            </a:r>
          </a:p>
          <a:p>
            <a:pPr eaLnBrk="1" hangingPunct="1">
              <a:spcBef>
                <a:spcPct val="20000"/>
              </a:spcBef>
              <a:buFontTx/>
              <a:buChar char="•"/>
            </a:pPr>
            <a:endParaRPr lang="en-US" altLang="zh-TW" sz="1600" b="1">
              <a:latin typeface="Comic Sans MS" panose="030F0702030302020204" pitchFamily="66" charset="0"/>
            </a:endParaRPr>
          </a:p>
        </p:txBody>
      </p:sp>
      <p:pic>
        <p:nvPicPr>
          <p:cNvPr id="2355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00438"/>
            <a:ext cx="67675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1612900"/>
            <a:ext cx="6840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2"/>
          <p:cNvSpPr>
            <a:spLocks noChangeArrowheads="1"/>
          </p:cNvSpPr>
          <p:nvPr/>
        </p:nvSpPr>
        <p:spPr bwMode="auto">
          <a:xfrm>
            <a:off x="496888" y="3067050"/>
            <a:ext cx="81724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1600" b="1">
                <a:latin typeface="Comic Sans MS" panose="030F0702030302020204" pitchFamily="66" charset="0"/>
              </a:rPr>
              <a:t>Part 3: What would you like to make for Paul? Write your own tongue twister in the spaces provided.  </a:t>
            </a:r>
          </a:p>
          <a:p>
            <a:pPr eaLnBrk="1" hangingPunct="1">
              <a:spcBef>
                <a:spcPct val="20000"/>
              </a:spcBef>
              <a:buFontTx/>
              <a:buChar char="•"/>
            </a:pPr>
            <a:endParaRPr lang="en-US" altLang="zh-TW" sz="1600" b="1">
              <a:latin typeface="Comic Sans MS" panose="030F0702030302020204" pitchFamily="66" charset="0"/>
            </a:endParaRPr>
          </a:p>
          <a:p>
            <a:pPr eaLnBrk="1" hangingPunct="1">
              <a:spcBef>
                <a:spcPct val="20000"/>
              </a:spcBef>
              <a:buFontTx/>
              <a:buChar char="•"/>
            </a:pPr>
            <a:endParaRPr lang="en-US" altLang="zh-TW" sz="1600" b="1">
              <a:latin typeface="Comic Sans MS" panose="030F0702030302020204" pitchFamily="66" charset="0"/>
            </a:endParaRPr>
          </a:p>
          <a:p>
            <a:pPr eaLnBrk="1" hangingPunct="1">
              <a:spcBef>
                <a:spcPct val="20000"/>
              </a:spcBef>
              <a:buFontTx/>
              <a:buChar char="•"/>
            </a:pPr>
            <a:endParaRPr lang="en-US" altLang="zh-TW" sz="1600" b="1">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2"/>
          <p:cNvSpPr>
            <a:spLocks noChangeArrowheads="1"/>
          </p:cNvSpPr>
          <p:nvPr/>
        </p:nvSpPr>
        <p:spPr bwMode="auto">
          <a:xfrm>
            <a:off x="157163" y="107950"/>
            <a:ext cx="8834437" cy="1463675"/>
          </a:xfrm>
          <a:prstGeom prst="flowChartAlternateProcess">
            <a:avLst/>
          </a:prstGeom>
          <a:gradFill rotWithShape="1">
            <a:gsLst>
              <a:gs pos="0">
                <a:srgbClr val="D6FFAD"/>
              </a:gs>
              <a:gs pos="50000">
                <a:srgbClr val="E5FFE3"/>
              </a:gs>
              <a:gs pos="100000">
                <a:srgbClr val="D6FFAD"/>
              </a:gs>
            </a:gsLst>
            <a:lin ang="18900000" scaled="1"/>
          </a:gradFill>
          <a:ln w="38100">
            <a:solidFill>
              <a:schemeClr val="tx2"/>
            </a:solidFill>
            <a:miter lim="800000"/>
            <a:headEnd/>
            <a:tailEnd/>
          </a:ln>
        </p:spPr>
        <p:txBody>
          <a:bodyPr anchor="ct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4000"/>
              <a:t>2) Development of </a:t>
            </a:r>
          </a:p>
          <a:p>
            <a:pPr algn="ctr" eaLnBrk="1" hangingPunct="1"/>
            <a:r>
              <a:rPr kumimoji="0" lang="en-US" altLang="zh-TW" sz="4000"/>
              <a:t>Grammar and Vocabulary Knowledge</a:t>
            </a:r>
          </a:p>
        </p:txBody>
      </p:sp>
      <p:sp>
        <p:nvSpPr>
          <p:cNvPr id="569348" name="Rectangle 4"/>
          <p:cNvSpPr>
            <a:spLocks noChangeArrowheads="1"/>
          </p:cNvSpPr>
          <p:nvPr/>
        </p:nvSpPr>
        <p:spPr bwMode="auto">
          <a:xfrm>
            <a:off x="266700" y="1888295"/>
            <a:ext cx="8642350" cy="4568908"/>
          </a:xfrm>
          <a:prstGeom prst="rect">
            <a:avLst/>
          </a:prstGeom>
          <a:gradFill rotWithShape="1">
            <a:gsLst>
              <a:gs pos="0">
                <a:srgbClr val="D6FFAD"/>
              </a:gs>
              <a:gs pos="50000">
                <a:srgbClr val="E5FFE3">
                  <a:alpha val="75000"/>
                </a:srgbClr>
              </a:gs>
              <a:gs pos="100000">
                <a:srgbClr val="D6FFAD"/>
              </a:gs>
            </a:gsLst>
            <a:lin ang="18900000" scaled="1"/>
          </a:gradFill>
          <a:ln w="38100" algn="ctr">
            <a:solidFill>
              <a:srgbClr val="FF6600"/>
            </a:solidFill>
            <a:miter lim="800000"/>
            <a:headEnd/>
            <a:tailEnd/>
          </a:ln>
          <a:effectLst/>
        </p:spPr>
        <p:txBody>
          <a:bodyPr anchor="ct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ts val="600"/>
              </a:spcBef>
              <a:buFontTx/>
              <a:buChar char="•"/>
            </a:pPr>
            <a:r>
              <a:rPr kumimoji="0" lang="en-US" altLang="zh-TW">
                <a:solidFill>
                  <a:srgbClr val="006600"/>
                </a:solidFill>
              </a:rPr>
              <a:t>Dictation activities can be used to consolidate pupils’ grammar and vocabulary knowledge.</a:t>
            </a:r>
          </a:p>
          <a:p>
            <a:pPr eaLnBrk="1" hangingPunct="1">
              <a:spcBef>
                <a:spcPts val="600"/>
              </a:spcBef>
              <a:buFontTx/>
              <a:buChar char="•"/>
            </a:pPr>
            <a:r>
              <a:rPr kumimoji="0" lang="en-US" altLang="zh-TW" b="1">
                <a:solidFill>
                  <a:srgbClr val="006600"/>
                </a:solidFill>
              </a:rPr>
              <a:t>Theme-based free dictation </a:t>
            </a:r>
            <a:r>
              <a:rPr kumimoji="0" lang="en-US" altLang="zh-TW">
                <a:solidFill>
                  <a:srgbClr val="006600"/>
                </a:solidFill>
              </a:rPr>
              <a:t>encourages pupils to </a:t>
            </a:r>
            <a:r>
              <a:rPr kumimoji="0" lang="en-US" altLang="zh-TW" b="1">
                <a:solidFill>
                  <a:srgbClr val="006600"/>
                </a:solidFill>
              </a:rPr>
              <a:t>collect more vocabulary</a:t>
            </a:r>
            <a:r>
              <a:rPr kumimoji="0" lang="en-US" altLang="zh-TW">
                <a:solidFill>
                  <a:srgbClr val="006600"/>
                </a:solidFill>
              </a:rPr>
              <a:t> related to the theme they are learning.</a:t>
            </a:r>
          </a:p>
          <a:p>
            <a:pPr eaLnBrk="1" hangingPunct="1">
              <a:spcBef>
                <a:spcPts val="600"/>
              </a:spcBef>
              <a:buFontTx/>
              <a:buChar char="•"/>
            </a:pPr>
            <a:r>
              <a:rPr kumimoji="0" lang="en-US" altLang="zh-TW" b="1">
                <a:solidFill>
                  <a:srgbClr val="006600"/>
                </a:solidFill>
              </a:rPr>
              <a:t>Picture dictation </a:t>
            </a:r>
            <a:r>
              <a:rPr kumimoji="0" lang="en-US" altLang="zh-TW">
                <a:solidFill>
                  <a:srgbClr val="006600"/>
                </a:solidFill>
              </a:rPr>
              <a:t>provides opportunities for pupils to </a:t>
            </a:r>
            <a:r>
              <a:rPr kumimoji="0" lang="en-US" altLang="zh-TW" b="1">
                <a:solidFill>
                  <a:srgbClr val="006600"/>
                </a:solidFill>
              </a:rPr>
              <a:t>demonstrate their understanding </a:t>
            </a:r>
            <a:r>
              <a:rPr kumimoji="0" lang="en-US" altLang="zh-TW">
                <a:solidFill>
                  <a:srgbClr val="006600"/>
                </a:solidFill>
              </a:rPr>
              <a:t>of the target grammar and vocabulary items </a:t>
            </a:r>
            <a:r>
              <a:rPr kumimoji="0" lang="en-US" altLang="zh-TW" b="1">
                <a:solidFill>
                  <a:srgbClr val="006600"/>
                </a:solidFill>
              </a:rPr>
              <a:t>through drawing or completing a picture</a:t>
            </a:r>
            <a:r>
              <a:rPr kumimoji="0" lang="en-US" altLang="zh-TW">
                <a:solidFill>
                  <a:srgbClr val="006600"/>
                </a:solidFill>
              </a:rPr>
              <a:t>.</a:t>
            </a:r>
          </a:p>
          <a:p>
            <a:pPr eaLnBrk="1" hangingPunct="1">
              <a:spcBef>
                <a:spcPts val="600"/>
              </a:spcBef>
              <a:buFontTx/>
              <a:buChar char="•"/>
            </a:pPr>
            <a:r>
              <a:rPr kumimoji="0" lang="en-US" altLang="zh-TW" b="1">
                <a:solidFill>
                  <a:srgbClr val="006600"/>
                </a:solidFill>
              </a:rPr>
              <a:t>‘Bad Cold’ dictation </a:t>
            </a:r>
            <a:r>
              <a:rPr kumimoji="0" lang="en-US" altLang="zh-TW">
                <a:solidFill>
                  <a:srgbClr val="006600"/>
                </a:solidFill>
              </a:rPr>
              <a:t>requires pupils to </a:t>
            </a:r>
            <a:r>
              <a:rPr kumimoji="0" lang="en-US" altLang="zh-TW" b="1">
                <a:solidFill>
                  <a:srgbClr val="006600"/>
                </a:solidFill>
              </a:rPr>
              <a:t>think of suitable words using their grammar and vocabulary knowledge to fill the gaps </a:t>
            </a:r>
            <a:r>
              <a:rPr kumimoji="0" lang="en-US" altLang="zh-TW">
                <a:solidFill>
                  <a:srgbClr val="006600"/>
                </a:solidFill>
              </a:rPr>
              <a:t>in the dictation passage.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9" name="Rectangle 3"/>
          <p:cNvSpPr>
            <a:spLocks noChangeArrowheads="1"/>
          </p:cNvSpPr>
          <p:nvPr/>
        </p:nvSpPr>
        <p:spPr bwMode="auto">
          <a:xfrm>
            <a:off x="709613" y="1003300"/>
            <a:ext cx="7848600" cy="4797425"/>
          </a:xfrm>
          <a:prstGeom prst="rect">
            <a:avLst/>
          </a:prstGeom>
          <a:gradFill rotWithShape="1">
            <a:gsLst>
              <a:gs pos="0">
                <a:srgbClr val="D6FFAD"/>
              </a:gs>
              <a:gs pos="50000">
                <a:srgbClr val="E5FFE3">
                  <a:alpha val="75000"/>
                </a:srgbClr>
              </a:gs>
              <a:gs pos="100000">
                <a:srgbClr val="D6FFAD"/>
              </a:gs>
            </a:gsLst>
            <a:lin ang="18900000" scaled="1"/>
          </a:gradFill>
          <a:ln w="38100" algn="ctr">
            <a:solidFill>
              <a:srgbClr val="FF6600"/>
            </a:solidFill>
            <a:miter lim="800000"/>
            <a:headEnd/>
            <a:tailEnd/>
          </a:ln>
          <a:effectLst/>
        </p:spPr>
        <p:txBody>
          <a:bodyPr anchor="ctr">
            <a:spAutoFit/>
          </a:bodyPr>
          <a:lstStyle>
            <a:lvl1pPr marL="342900" indent="-342900"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algn="ctr" eaLnBrk="1" hangingPunct="1">
              <a:spcBef>
                <a:spcPct val="50000"/>
              </a:spcBef>
              <a:defRPr/>
            </a:pPr>
            <a:r>
              <a:rPr kumimoji="0" lang="en-US" altLang="zh-TW" sz="4000" b="1" smtClean="0">
                <a:solidFill>
                  <a:srgbClr val="006600"/>
                </a:solidFill>
              </a:rPr>
              <a:t>Theme-based Free Dictation</a:t>
            </a:r>
          </a:p>
          <a:p>
            <a:pPr eaLnBrk="1" hangingPunct="1">
              <a:spcBef>
                <a:spcPct val="50000"/>
              </a:spcBef>
              <a:buFontTx/>
              <a:buChar char="•"/>
              <a:defRPr/>
            </a:pPr>
            <a:r>
              <a:rPr kumimoji="0" lang="en-US" altLang="zh-TW" sz="2800" smtClean="0">
                <a:solidFill>
                  <a:srgbClr val="006600"/>
                </a:solidFill>
              </a:rPr>
              <a:t>Theme-based free dictation is a commonly used activity to </a:t>
            </a:r>
            <a:r>
              <a:rPr kumimoji="0" lang="en-US" altLang="zh-TW" sz="2800" b="1" smtClean="0">
                <a:solidFill>
                  <a:srgbClr val="006600"/>
                </a:solidFill>
              </a:rPr>
              <a:t>promote autonomy in learning</a:t>
            </a:r>
            <a:r>
              <a:rPr kumimoji="0" lang="en-US" altLang="zh-TW" sz="2800" smtClean="0">
                <a:solidFill>
                  <a:srgbClr val="006600"/>
                </a:solidFill>
              </a:rPr>
              <a:t> and consolidate the learning of </a:t>
            </a:r>
            <a:r>
              <a:rPr kumimoji="0" lang="en-US" altLang="zh-TW" sz="2800" b="1" smtClean="0">
                <a:solidFill>
                  <a:srgbClr val="006600"/>
                </a:solidFill>
              </a:rPr>
              <a:t>vocabulary under different themes</a:t>
            </a:r>
            <a:r>
              <a:rPr kumimoji="0" lang="en-US" altLang="zh-TW" sz="2800" smtClean="0">
                <a:solidFill>
                  <a:srgbClr val="006600"/>
                </a:solidFill>
              </a:rPr>
              <a:t>.</a:t>
            </a:r>
          </a:p>
          <a:p>
            <a:pPr eaLnBrk="1" hangingPunct="1">
              <a:defRPr/>
            </a:pPr>
            <a:endParaRPr kumimoji="0" lang="en-US" altLang="zh-TW" sz="2800" smtClean="0">
              <a:solidFill>
                <a:srgbClr val="006600"/>
              </a:solidFill>
            </a:endParaRPr>
          </a:p>
          <a:p>
            <a:pPr eaLnBrk="1" hangingPunct="1">
              <a:buFontTx/>
              <a:buChar char="•"/>
              <a:defRPr/>
            </a:pPr>
            <a:r>
              <a:rPr kumimoji="0" lang="en-US" altLang="zh-TW" sz="2800" smtClean="0">
                <a:solidFill>
                  <a:srgbClr val="006600"/>
                </a:solidFill>
              </a:rPr>
              <a:t>Apart from studying the assigned materials from a textbook, pupils are encouraged to </a:t>
            </a:r>
            <a:r>
              <a:rPr kumimoji="0" lang="en-US" altLang="zh-TW" sz="2800" b="1" smtClean="0">
                <a:solidFill>
                  <a:srgbClr val="006600"/>
                </a:solidFill>
              </a:rPr>
              <a:t>collect more vocabulary</a:t>
            </a:r>
            <a:r>
              <a:rPr kumimoji="0" lang="en-US" altLang="zh-TW" sz="2800" smtClean="0">
                <a:solidFill>
                  <a:srgbClr val="006600"/>
                </a:solidFill>
              </a:rPr>
              <a:t> related to the themes on their own.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215900" y="1460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Theme-based Free Dictation – Example (1)</a:t>
            </a:r>
          </a:p>
        </p:txBody>
      </p:sp>
      <p:sp>
        <p:nvSpPr>
          <p:cNvPr id="29698" name="Rectangle 2"/>
          <p:cNvSpPr>
            <a:spLocks noChangeArrowheads="1"/>
          </p:cNvSpPr>
          <p:nvPr/>
        </p:nvSpPr>
        <p:spPr bwMode="auto">
          <a:xfrm>
            <a:off x="393700" y="793750"/>
            <a:ext cx="81724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80000"/>
              </a:lnSpc>
              <a:spcBef>
                <a:spcPct val="20000"/>
              </a:spcBef>
            </a:pPr>
            <a:r>
              <a:rPr lang="en-US" altLang="zh-TW" sz="1800" b="1">
                <a:latin typeface="Comic Sans MS" panose="030F0702030302020204" pitchFamily="66" charset="0"/>
              </a:rPr>
              <a:t>Part 1: Listen and write down the sentences about Lucy.</a:t>
            </a:r>
          </a:p>
          <a:p>
            <a:pPr eaLnBrk="1" hangingPunct="1">
              <a:spcBef>
                <a:spcPct val="50000"/>
              </a:spcBef>
            </a:pPr>
            <a:r>
              <a:rPr lang="en-US" altLang="zh-TW" sz="1800" b="1">
                <a:latin typeface="Comic Sans MS" panose="030F0702030302020204" pitchFamily="66" charset="0"/>
              </a:rPr>
              <a:t>___________________________________________________</a:t>
            </a:r>
          </a:p>
          <a:p>
            <a:pPr eaLnBrk="1" hangingPunct="1">
              <a:spcBef>
                <a:spcPct val="50000"/>
              </a:spcBef>
            </a:pPr>
            <a:r>
              <a:rPr lang="en-US" altLang="zh-TW" sz="1800" b="1">
                <a:latin typeface="Comic Sans MS" panose="030F0702030302020204" pitchFamily="66" charset="0"/>
              </a:rPr>
              <a:t>___________________________________________________</a:t>
            </a:r>
          </a:p>
          <a:p>
            <a:pPr eaLnBrk="1" hangingPunct="1">
              <a:spcBef>
                <a:spcPct val="50000"/>
              </a:spcBef>
            </a:pPr>
            <a:r>
              <a:rPr lang="en-US" altLang="zh-TW" sz="1800" b="1">
                <a:latin typeface="Comic Sans MS" panose="030F0702030302020204" pitchFamily="66" charset="0"/>
              </a:rPr>
              <a:t>___________________________________________________</a:t>
            </a:r>
          </a:p>
          <a:p>
            <a:pPr eaLnBrk="1" hangingPunct="1">
              <a:spcBef>
                <a:spcPct val="50000"/>
              </a:spcBef>
            </a:pPr>
            <a:r>
              <a:rPr lang="en-US" altLang="zh-TW" sz="1800" b="1">
                <a:latin typeface="Comic Sans MS" panose="030F0702030302020204" pitchFamily="66" charset="0"/>
              </a:rPr>
              <a:t>___________________________________________________</a:t>
            </a:r>
          </a:p>
          <a:p>
            <a:pPr eaLnBrk="1" hangingPunct="1">
              <a:lnSpc>
                <a:spcPct val="80000"/>
              </a:lnSpc>
              <a:spcBef>
                <a:spcPct val="20000"/>
              </a:spcBef>
            </a:pPr>
            <a:endParaRPr lang="en-US" altLang="zh-TW" sz="1800" b="1">
              <a:latin typeface="Comic Sans MS" panose="030F0702030302020204" pitchFamily="66" charset="0"/>
            </a:endParaRPr>
          </a:p>
          <a:p>
            <a:pPr eaLnBrk="1" hangingPunct="1">
              <a:lnSpc>
                <a:spcPct val="80000"/>
              </a:lnSpc>
              <a:spcBef>
                <a:spcPct val="20000"/>
              </a:spcBef>
              <a:buFontTx/>
              <a:buChar char="•"/>
            </a:pPr>
            <a:endParaRPr lang="en-US" altLang="zh-TW" sz="1800" b="1">
              <a:latin typeface="Comic Sans MS" panose="030F0702030302020204" pitchFamily="66" charset="0"/>
            </a:endParaRPr>
          </a:p>
        </p:txBody>
      </p:sp>
      <p:sp>
        <p:nvSpPr>
          <p:cNvPr id="29699" name="Rectangle 2"/>
          <p:cNvSpPr>
            <a:spLocks noChangeArrowheads="1"/>
          </p:cNvSpPr>
          <p:nvPr/>
        </p:nvSpPr>
        <p:spPr bwMode="auto">
          <a:xfrm>
            <a:off x="350838" y="2940050"/>
            <a:ext cx="838993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80000"/>
              </a:lnSpc>
              <a:spcBef>
                <a:spcPct val="20000"/>
              </a:spcBef>
            </a:pPr>
            <a:r>
              <a:rPr lang="en-US" altLang="zh-TW" sz="1800" b="1">
                <a:latin typeface="Comic Sans MS" panose="030F0702030302020204" pitchFamily="66" charset="0"/>
              </a:rPr>
              <a:t>Part 2: Write down things you do at school in the boxes provided below. </a:t>
            </a:r>
          </a:p>
        </p:txBody>
      </p:sp>
      <p:sp>
        <p:nvSpPr>
          <p:cNvPr id="29700" name="Text Box 8"/>
          <p:cNvSpPr txBox="1">
            <a:spLocks noChangeArrowheads="1"/>
          </p:cNvSpPr>
          <p:nvPr/>
        </p:nvSpPr>
        <p:spPr bwMode="auto">
          <a:xfrm>
            <a:off x="539750" y="3429000"/>
            <a:ext cx="273685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1800">
                <a:latin typeface="Comic Sans MS" panose="030F0702030302020204" pitchFamily="66" charset="0"/>
              </a:rPr>
              <a:t>(e.g.) read storybooks</a:t>
            </a:r>
          </a:p>
        </p:txBody>
      </p:sp>
      <p:graphicFrame>
        <p:nvGraphicFramePr>
          <p:cNvPr id="29774" name="Group 78"/>
          <p:cNvGraphicFramePr>
            <a:graphicFrameLocks noGrp="1"/>
          </p:cNvGraphicFramePr>
          <p:nvPr/>
        </p:nvGraphicFramePr>
        <p:xfrm>
          <a:off x="539750" y="4076700"/>
          <a:ext cx="6096000" cy="225583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Comic Sans MS" charset="0"/>
                          <a:ea typeface="新細明體" charset="0"/>
                          <a:cs typeface="新細明體"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ph type="body" idx="4294967295"/>
          </p:nvPr>
        </p:nvSpPr>
        <p:spPr>
          <a:xfrm>
            <a:off x="179388" y="836613"/>
            <a:ext cx="8964612" cy="1728787"/>
          </a:xfrm>
          <a:noFill/>
        </p:spPr>
        <p:txBody>
          <a:bodyPr/>
          <a:lstStyle/>
          <a:p>
            <a:pPr marL="457200" indent="-457200" eaLnBrk="1" hangingPunct="1">
              <a:buFontTx/>
              <a:buNone/>
            </a:pPr>
            <a:r>
              <a:rPr lang="en-US" altLang="zh-TW" sz="2400" smtClean="0">
                <a:latin typeface="Comic Sans MS" panose="030F0702030302020204" pitchFamily="66" charset="0"/>
              </a:rPr>
              <a:t>Preparation</a:t>
            </a:r>
            <a:r>
              <a:rPr lang="en-US" altLang="zh-TW" sz="2400" b="1" smtClean="0">
                <a:latin typeface="Comic Sans MS" panose="030F0702030302020204" pitchFamily="66" charset="0"/>
              </a:rPr>
              <a:t> </a:t>
            </a:r>
          </a:p>
          <a:p>
            <a:pPr marL="457200" indent="-457200" eaLnBrk="1" hangingPunct="1"/>
            <a:r>
              <a:rPr lang="en-US" altLang="zh-TW" sz="2000" smtClean="0">
                <a:latin typeface="Comic Sans MS" panose="030F0702030302020204" pitchFamily="66" charset="0"/>
              </a:rPr>
              <a:t>Find out about the clubs in your school by visiting the school’s web page and walking around the campus.</a:t>
            </a:r>
          </a:p>
          <a:p>
            <a:pPr marL="457200" indent="-457200" eaLnBrk="1" hangingPunct="1"/>
            <a:r>
              <a:rPr lang="en-US" altLang="zh-TW" sz="2000" smtClean="0">
                <a:latin typeface="Comic Sans MS" panose="030F0702030302020204" pitchFamily="66" charset="0"/>
              </a:rPr>
              <a:t>Write down the English names of the clubs in your notebooks. </a:t>
            </a:r>
          </a:p>
        </p:txBody>
      </p:sp>
      <p:grpSp>
        <p:nvGrpSpPr>
          <p:cNvPr id="31746" name="Group 12"/>
          <p:cNvGrpSpPr>
            <a:grpSpLocks/>
          </p:cNvGrpSpPr>
          <p:nvPr/>
        </p:nvGrpSpPr>
        <p:grpSpPr bwMode="auto">
          <a:xfrm>
            <a:off x="0" y="2420938"/>
            <a:ext cx="3563938" cy="2166937"/>
            <a:chOff x="0" y="1525"/>
            <a:chExt cx="2245" cy="1365"/>
          </a:xfrm>
        </p:grpSpPr>
        <p:pic>
          <p:nvPicPr>
            <p:cNvPr id="31754" name="Picture 1" descr="UsingDictation_Part2_2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 y="1525"/>
              <a:ext cx="1451"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6"/>
            <p:cNvSpPr txBox="1">
              <a:spLocks noChangeArrowheads="1"/>
            </p:cNvSpPr>
            <p:nvPr/>
          </p:nvSpPr>
          <p:spPr bwMode="auto">
            <a:xfrm>
              <a:off x="0" y="2659"/>
              <a:ext cx="2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sz="1800"/>
                <a:t>1. visiting the school’s web page</a:t>
              </a:r>
            </a:p>
          </p:txBody>
        </p:sp>
      </p:grpSp>
      <p:sp>
        <p:nvSpPr>
          <p:cNvPr id="31747" name="Rectangle 2"/>
          <p:cNvSpPr>
            <a:spLocks noChangeArrowheads="1"/>
          </p:cNvSpPr>
          <p:nvPr/>
        </p:nvSpPr>
        <p:spPr bwMode="auto">
          <a:xfrm>
            <a:off x="215900" y="146050"/>
            <a:ext cx="8748713" cy="504825"/>
          </a:xfrm>
          <a:prstGeom prst="rect">
            <a:avLst/>
          </a:prstGeom>
          <a:noFill/>
          <a:ln w="38100">
            <a:solidFill>
              <a:srgbClr val="99CC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Theme-based Free Dictation – Example (2)</a:t>
            </a:r>
          </a:p>
        </p:txBody>
      </p:sp>
      <p:grpSp>
        <p:nvGrpSpPr>
          <p:cNvPr id="31748" name="Group 14"/>
          <p:cNvGrpSpPr>
            <a:grpSpLocks/>
          </p:cNvGrpSpPr>
          <p:nvPr/>
        </p:nvGrpSpPr>
        <p:grpSpPr bwMode="auto">
          <a:xfrm>
            <a:off x="5580063" y="3441700"/>
            <a:ext cx="3563937" cy="3005138"/>
            <a:chOff x="3515" y="2168"/>
            <a:chExt cx="2245" cy="1893"/>
          </a:xfrm>
        </p:grpSpPr>
        <p:sp>
          <p:nvSpPr>
            <p:cNvPr id="31752" name="Text Box 12"/>
            <p:cNvSpPr txBox="1">
              <a:spLocks noChangeArrowheads="1"/>
            </p:cNvSpPr>
            <p:nvPr/>
          </p:nvSpPr>
          <p:spPr bwMode="auto">
            <a:xfrm>
              <a:off x="3515" y="3657"/>
              <a:ext cx="224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sz="1800"/>
                <a:t>3. writing down the             English names of the clubs</a:t>
              </a:r>
            </a:p>
          </p:txBody>
        </p:sp>
        <p:pic>
          <p:nvPicPr>
            <p:cNvPr id="31753" name="Picture 11" descr="UsingDictation_Part2_2_3_note down clu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 y="2168"/>
              <a:ext cx="1633"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49" name="Group 16"/>
          <p:cNvGrpSpPr>
            <a:grpSpLocks/>
          </p:cNvGrpSpPr>
          <p:nvPr/>
        </p:nvGrpSpPr>
        <p:grpSpPr bwMode="auto">
          <a:xfrm>
            <a:off x="2751138" y="2622550"/>
            <a:ext cx="3743325" cy="2686050"/>
            <a:chOff x="1733" y="1652"/>
            <a:chExt cx="2358" cy="1692"/>
          </a:xfrm>
        </p:grpSpPr>
        <p:sp>
          <p:nvSpPr>
            <p:cNvPr id="31750" name="Text Box 9"/>
            <p:cNvSpPr txBox="1">
              <a:spLocks noChangeArrowheads="1"/>
            </p:cNvSpPr>
            <p:nvPr/>
          </p:nvSpPr>
          <p:spPr bwMode="auto">
            <a:xfrm>
              <a:off x="1733" y="3113"/>
              <a:ext cx="23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sz="1800"/>
                <a:t>2. walking around the campus</a:t>
              </a:r>
            </a:p>
          </p:txBody>
        </p:sp>
        <p:pic>
          <p:nvPicPr>
            <p:cNvPr id="31751" name="Picture 15" descr="UsingDictation_Part2_2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 y="1652"/>
              <a:ext cx="1523"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13415</TotalTime>
  <Words>5901</Words>
  <Application>Microsoft Office PowerPoint</Application>
  <PresentationFormat>On-screen Show (4:3)</PresentationFormat>
  <Paragraphs>365</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PMingLiU</vt:lpstr>
      <vt:lpstr>MS PGothic</vt:lpstr>
      <vt:lpstr>Comic Sans MS</vt:lpstr>
      <vt:lpstr>Times New Roman</vt:lpstr>
      <vt:lpstr>Wingdings</vt:lpstr>
      <vt:lpstr>Calibri</vt:lpstr>
      <vt:lpstr>預設簡報設計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Adaptations of Dicto-comp / Dictogloss to Suit the Primary Classroom  in Hong Kong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EDUCATION AND MANPOWER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Effective Dictation Activities</dc:title>
  <dc:creator>brendafung</dc:creator>
  <cp:lastModifiedBy>ELE</cp:lastModifiedBy>
  <cp:revision>1230</cp:revision>
  <dcterms:created xsi:type="dcterms:W3CDTF">2010-07-14T08:28:35Z</dcterms:created>
  <dcterms:modified xsi:type="dcterms:W3CDTF">2025-08-15T06:12:59Z</dcterms:modified>
</cp:coreProperties>
</file>