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1" r:id="rId2"/>
    <p:sldId id="257" r:id="rId3"/>
    <p:sldId id="258" r:id="rId4"/>
    <p:sldId id="286" r:id="rId5"/>
    <p:sldId id="259" r:id="rId6"/>
    <p:sldId id="287" r:id="rId7"/>
    <p:sldId id="265" r:id="rId8"/>
    <p:sldId id="266" r:id="rId9"/>
    <p:sldId id="273" r:id="rId10"/>
    <p:sldId id="280" r:id="rId11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7F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08559E-0BF9-419D-9340-47BF30AD691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71F8DA-D845-4D3C-BDAB-093C7A495D6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新細明體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新細明體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新細明體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新細明體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53E142A-E9C1-4317-BEA4-05592884F310}" type="slidenum">
              <a:rPr lang="en-US" altLang="zh-TW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BCEFA6E-B68A-40C5-A4B4-AFAB26ADDC87}" type="slidenum">
              <a:rPr lang="en-US" altLang="zh-TW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D187538-0FFF-4ACF-B3AA-A2440B0B375C}" type="slidenum">
              <a:rPr lang="en-US" altLang="zh-TW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F3C7B37-1CAB-43B4-87BB-D71C20951D94}" type="slidenum">
              <a:rPr lang="en-US" altLang="zh-TW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A26CD96-1FE2-419F-8648-8728626F2FB5}" type="slidenum">
              <a:rPr lang="en-US" altLang="zh-TW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42A9ADA-39E1-481C-858C-978595CF5945}" type="slidenum">
              <a:rPr lang="en-US" altLang="zh-TW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7982CA2-1C48-4A7F-90D1-3CB516947C5C}" type="slidenum">
              <a:rPr lang="en-US" altLang="zh-TW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2100693-ECCD-44E5-8930-B6389181A6FD}" type="slidenum">
              <a:rPr lang="en-US" altLang="zh-TW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00C8951-8086-4F58-90A7-BBCCB7BD01B4}" type="slidenum">
              <a:rPr lang="en-US" altLang="zh-TW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1785F04-7812-4527-B42B-D192FBE16C08}" type="slidenum">
              <a:rPr lang="en-US" altLang="zh-TW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TW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C666E-1277-427B-B363-B08F13CE42C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891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447C4-1190-4DEA-ACD7-9AAFF770443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386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C91328-2495-4EBC-B0FF-8D96A98D102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498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507CA-EA96-4D82-9209-6F7FD84F4E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327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903F1-35E7-439C-B760-CE47DDD13D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174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52FE4-9D1E-440E-A4CA-2A42747485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665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E9AD39-0F0D-433E-B46C-B613C07725D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993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1282D7-930C-46B1-853D-E6F4773F962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732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54216-9559-481F-9BCB-7424B96FE3E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267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AA40B-23E2-48FC-B6A8-9D47A109B69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699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09E8C-4101-4CC6-A47A-05BF495FC3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01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E925787-926D-4298-A40D-0E94F851CE0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新細明體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  <a:cs typeface="新細明體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  <a:cs typeface="新細明體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  <a:cs typeface="新細明體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  <a:cs typeface="新細明體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484188" y="2420938"/>
            <a:ext cx="8424862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endParaRPr lang="zh-TW" altLang="en-US" sz="2800">
              <a:latin typeface="Comic Sans MS" panose="030F0702030302020204" pitchFamily="66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323850" y="2060575"/>
            <a:ext cx="860425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3000">
                <a:hlinkClick r:id="rId3" action="ppaction://hlinksldjump"/>
              </a:rPr>
              <a:t>Common Misconceptions</a:t>
            </a:r>
            <a:endParaRPr lang="en-US" altLang="zh-TW" sz="3000"/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3000">
                <a:hlinkClick r:id="rId4" action="ppaction://hlinksldjump"/>
              </a:rPr>
              <a:t>Useful Tips for Conducting Dictation</a:t>
            </a:r>
            <a:endParaRPr lang="en-US" altLang="zh-TW" sz="3000"/>
          </a:p>
        </p:txBody>
      </p:sp>
      <p:pic>
        <p:nvPicPr>
          <p:cNvPr id="15364" name="Picture 1" descr="UsingDictation_Part3_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200400"/>
            <a:ext cx="65532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0825" y="0"/>
            <a:ext cx="8893175" cy="224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 eaLnBrk="0" hangingPunct="0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algn="ctr" eaLnBrk="0" hangingPunct="0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algn="ctr" eaLnBrk="0" hangingPunct="0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algn="ctr" eaLnBrk="0" hangingPunct="0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algn="ctr" eaLnBrk="0" hangingPunct="0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/>
            <a:r>
              <a:rPr lang="en-US" altLang="zh-TW" sz="4200"/>
              <a:t>Part 3: </a:t>
            </a:r>
            <a:br>
              <a:rPr lang="en-US" altLang="zh-TW" sz="4200"/>
            </a:br>
            <a:r>
              <a:rPr lang="en-US" altLang="zh-TW" sz="4200"/>
              <a:t>Frequently Asked Questions (FAQ)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2238" y="1125538"/>
            <a:ext cx="8748712" cy="10795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 smtClean="0"/>
              <a:t> 4. </a:t>
            </a:r>
            <a:r>
              <a:rPr lang="en-US" altLang="zh-CN" sz="2800" smtClean="0"/>
              <a:t>Is mechanical copying of the correct answers an </a:t>
            </a:r>
            <a:endParaRPr lang="en-US" altLang="zh-TW" sz="280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 smtClean="0"/>
              <a:t>     </a:t>
            </a:r>
            <a:r>
              <a:rPr lang="en-US" altLang="zh-CN" sz="2800" smtClean="0"/>
              <a:t>effective </a:t>
            </a:r>
            <a:r>
              <a:rPr lang="en-US" altLang="zh-TW" sz="2800" smtClean="0"/>
              <a:t>way of </a:t>
            </a:r>
            <a:r>
              <a:rPr lang="en-US" altLang="zh-CN" sz="2800" smtClean="0"/>
              <a:t>doing corrections?</a:t>
            </a:r>
            <a:r>
              <a:rPr lang="en-US" altLang="zh-TW" sz="2800" smtClean="0"/>
              <a:t>  </a:t>
            </a:r>
          </a:p>
        </p:txBody>
      </p:sp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684213" y="2325688"/>
            <a:ext cx="8208962" cy="398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No</a:t>
            </a:r>
            <a:r>
              <a:rPr lang="en-US" altLang="zh-TW"/>
              <a:t>. Mechanical copying of the correct answers may not effectively help pupils make improvement.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To facilitate</a:t>
            </a:r>
            <a:r>
              <a:rPr lang="en-US" altLang="zh-TW"/>
              <a:t> </a:t>
            </a:r>
            <a:r>
              <a:rPr lang="en-US" altLang="zh-TW" b="1"/>
              <a:t>assessment for learning</a:t>
            </a:r>
            <a:r>
              <a:rPr lang="en-US" altLang="zh-TW"/>
              <a:t>, teachers should think about how to</a:t>
            </a:r>
            <a:r>
              <a:rPr lang="en-US" altLang="zh-TW" b="1"/>
              <a:t> help pupils learn from the mistakes they have made</a:t>
            </a:r>
            <a:r>
              <a:rPr lang="en-US" altLang="zh-TW"/>
              <a:t> (e.g. highlighting the letter-sound relationships, dividing words into small parts, making use of the context to figure out the correct words, having pupils read aloud the words while doing corrections to reinforce learning).</a:t>
            </a:r>
          </a:p>
        </p:txBody>
      </p:sp>
      <p:sp>
        <p:nvSpPr>
          <p:cNvPr id="33795" name="Rectangle 7"/>
          <p:cNvSpPr>
            <a:spLocks noChangeArrowheads="1"/>
          </p:cNvSpPr>
          <p:nvPr/>
        </p:nvSpPr>
        <p:spPr bwMode="auto">
          <a:xfrm>
            <a:off x="0" y="144463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TW" sz="3200">
                <a:solidFill>
                  <a:schemeClr val="tx2"/>
                </a:solidFill>
              </a:rPr>
              <a:t>FAQ – Useful Tips for Conducting Dictation</a:t>
            </a:r>
          </a:p>
        </p:txBody>
      </p:sp>
      <p:sp>
        <p:nvSpPr>
          <p:cNvPr id="3379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92825"/>
            <a:ext cx="1116012" cy="765175"/>
          </a:xfrm>
          <a:prstGeom prst="actionButtonBeginning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 sz="1800"/>
          </a:p>
        </p:txBody>
      </p:sp>
      <p:pic>
        <p:nvPicPr>
          <p:cNvPr id="33798" name="Picture 6" descr="UsingDictation_Part3_1B_Useful tip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187450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775" y="1052513"/>
            <a:ext cx="9039225" cy="1079500"/>
          </a:xfrm>
        </p:spPr>
        <p:txBody>
          <a:bodyPr/>
          <a:lstStyle/>
          <a:p>
            <a:pPr marL="449263" indent="-449263" eaLnBrk="1" hangingPunct="1">
              <a:spcBef>
                <a:spcPct val="0"/>
              </a:spcBef>
              <a:buFontTx/>
              <a:buNone/>
            </a:pPr>
            <a:r>
              <a:rPr lang="en-US" altLang="zh-TW" sz="2800" smtClean="0"/>
              <a:t>1. Is it true that pupils with good dictation results must  </a:t>
            </a:r>
          </a:p>
          <a:p>
            <a:pPr marL="449263" indent="-449263" eaLnBrk="1" hangingPunct="1">
              <a:spcBef>
                <a:spcPct val="0"/>
              </a:spcBef>
              <a:buFontTx/>
              <a:buNone/>
            </a:pPr>
            <a:r>
              <a:rPr lang="en-US" altLang="zh-TW" sz="2800" smtClean="0"/>
              <a:t>    be good at English?</a:t>
            </a:r>
          </a:p>
        </p:txBody>
      </p:sp>
      <p:sp>
        <p:nvSpPr>
          <p:cNvPr id="17410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TW" sz="3200">
                <a:solidFill>
                  <a:schemeClr val="tx2"/>
                </a:solidFill>
              </a:rPr>
              <a:t>FAQ - Common Misconceptions</a:t>
            </a:r>
          </a:p>
        </p:txBody>
      </p:sp>
      <p:sp>
        <p:nvSpPr>
          <p:cNvPr id="17411" name="Rectangle 12"/>
          <p:cNvSpPr>
            <a:spLocks noChangeArrowheads="1"/>
          </p:cNvSpPr>
          <p:nvPr/>
        </p:nvSpPr>
        <p:spPr bwMode="auto">
          <a:xfrm>
            <a:off x="484188" y="2420938"/>
            <a:ext cx="82645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endParaRPr lang="zh-TW" altLang="en-US" sz="2800">
              <a:latin typeface="Comic Sans MS" panose="030F0702030302020204" pitchFamily="66" charset="0"/>
            </a:endParaRPr>
          </a:p>
        </p:txBody>
      </p:sp>
      <p:sp>
        <p:nvSpPr>
          <p:cNvPr id="17412" name="Rectangle 13"/>
          <p:cNvSpPr>
            <a:spLocks noChangeArrowheads="1"/>
          </p:cNvSpPr>
          <p:nvPr/>
        </p:nvSpPr>
        <p:spPr bwMode="auto">
          <a:xfrm>
            <a:off x="515938" y="2349500"/>
            <a:ext cx="82327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No</a:t>
            </a:r>
            <a:r>
              <a:rPr lang="en-US" altLang="zh-TW"/>
              <a:t>. Dictation only reflects </a:t>
            </a:r>
            <a:r>
              <a:rPr lang="en-US" altLang="zh-TW" b="1"/>
              <a:t>a small part</a:t>
            </a:r>
            <a:r>
              <a:rPr lang="en-US" altLang="zh-TW"/>
              <a:t> </a:t>
            </a:r>
            <a:r>
              <a:rPr lang="en-US" altLang="zh-TW" b="1"/>
              <a:t>of pupils’ performance (mainly spelling)</a:t>
            </a:r>
            <a:r>
              <a:rPr lang="en-US" altLang="zh-TW"/>
              <a:t> in English language learning. 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To get</a:t>
            </a:r>
            <a:r>
              <a:rPr lang="en-US" altLang="zh-TW" b="1"/>
              <a:t> a comprehensive picture</a:t>
            </a:r>
            <a:r>
              <a:rPr lang="en-US" altLang="zh-TW"/>
              <a:t> </a:t>
            </a:r>
            <a:r>
              <a:rPr lang="en-US" altLang="zh-TW" b="1"/>
              <a:t>of pupils’ progress</a:t>
            </a:r>
            <a:r>
              <a:rPr lang="en-US" altLang="zh-TW"/>
              <a:t>, teachers need to </a:t>
            </a:r>
            <a:r>
              <a:rPr lang="en-US" altLang="zh-TW" b="1"/>
              <a:t>engage pupils in other learning activities</a:t>
            </a:r>
            <a:r>
              <a:rPr lang="en-US" altLang="zh-TW"/>
              <a:t> which provide them with opportunities to</a:t>
            </a:r>
            <a:r>
              <a:rPr lang="en-US" altLang="zh-TW" b="1"/>
              <a:t> demonstrate their ability in different language skills</a:t>
            </a:r>
            <a:r>
              <a:rPr lang="en-US" altLang="zh-TW"/>
              <a:t>.</a:t>
            </a:r>
          </a:p>
          <a:p>
            <a:pPr algn="just"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endParaRPr lang="en-US" altLang="zh-TW"/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None/>
            </a:pPr>
            <a:endParaRPr lang="en-US" altLang="zh-TW"/>
          </a:p>
        </p:txBody>
      </p:sp>
      <p:pic>
        <p:nvPicPr>
          <p:cNvPr id="17414" name="Picture 6" descr="UsingDictation_Part3_1A_Misconcep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0"/>
            <a:ext cx="1011237" cy="1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2238" y="1152525"/>
            <a:ext cx="8770937" cy="649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800" smtClean="0"/>
              <a:t>2. Should dictation be used as a testing device only? 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TW" sz="3200">
                <a:solidFill>
                  <a:schemeClr val="tx2"/>
                </a:solidFill>
              </a:rPr>
              <a:t>FAQ – Common Misconceptions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592138" y="1990725"/>
            <a:ext cx="8083550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No</a:t>
            </a:r>
            <a:r>
              <a:rPr lang="en-US" altLang="zh-TW"/>
              <a:t>. With </a:t>
            </a:r>
            <a:r>
              <a:rPr lang="en-US" altLang="zh-TW" b="1"/>
              <a:t>well-planned teaching strategies</a:t>
            </a:r>
            <a:r>
              <a:rPr lang="en-US" altLang="zh-TW"/>
              <a:t>, dictation can be turned into </a:t>
            </a:r>
            <a:r>
              <a:rPr lang="en-US" altLang="zh-TW" b="1"/>
              <a:t>effective learning activities</a:t>
            </a:r>
            <a:r>
              <a:rPr lang="en-US" altLang="zh-TW"/>
              <a:t>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Effective dictation activities</a:t>
            </a:r>
            <a:r>
              <a:rPr lang="en-US" altLang="zh-TW"/>
              <a:t> provide </a:t>
            </a:r>
            <a:r>
              <a:rPr lang="en-US" altLang="zh-TW" b="1"/>
              <a:t>meaningful contexts</a:t>
            </a:r>
            <a:r>
              <a:rPr lang="en-US" altLang="zh-TW"/>
              <a:t> for pupils to apply their</a:t>
            </a:r>
            <a:r>
              <a:rPr lang="en-US" altLang="zh-TW" b="1"/>
              <a:t> phonics skills</a:t>
            </a:r>
            <a:r>
              <a:rPr lang="en-US" altLang="zh-TW"/>
              <a:t>        (e.g. spelling of words), practise the </a:t>
            </a:r>
            <a:r>
              <a:rPr lang="en-US" altLang="zh-TW" b="1"/>
              <a:t>integrated use of language skills</a:t>
            </a:r>
            <a:r>
              <a:rPr lang="en-US" altLang="zh-TW"/>
              <a:t> (e.g. listening and writing skills) and demonstrate</a:t>
            </a:r>
            <a:r>
              <a:rPr lang="en-US" altLang="zh-TW" b="1"/>
              <a:t> </a:t>
            </a:r>
            <a:r>
              <a:rPr lang="en-US" altLang="zh-TW"/>
              <a:t>their </a:t>
            </a:r>
            <a:r>
              <a:rPr lang="en-US" altLang="zh-TW" b="1"/>
              <a:t>grammar knowledge</a:t>
            </a:r>
            <a:r>
              <a:rPr lang="en-US" altLang="zh-TW"/>
              <a:t> in proofreading.</a:t>
            </a:r>
          </a:p>
        </p:txBody>
      </p:sp>
      <p:pic>
        <p:nvPicPr>
          <p:cNvPr id="19461" name="Picture 5" descr="UsingDictation_Part3_1A_Misconcep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0"/>
            <a:ext cx="1011237" cy="1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7313" y="995363"/>
            <a:ext cx="8516937" cy="7921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800" smtClean="0"/>
              <a:t>3. Is spelling the only focus of dictation? </a:t>
            </a:r>
          </a:p>
        </p:txBody>
      </p:sp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503238" y="1643063"/>
            <a:ext cx="8245475" cy="481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No</a:t>
            </a:r>
            <a:r>
              <a:rPr lang="en-US" altLang="zh-TW"/>
              <a:t>. Spelling is only </a:t>
            </a:r>
            <a:r>
              <a:rPr lang="en-US" altLang="zh-TW" b="1"/>
              <a:t>one of the focuses</a:t>
            </a:r>
            <a:r>
              <a:rPr lang="en-US" altLang="zh-TW"/>
              <a:t> of dictation.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Pupils can develop their awareness of </a:t>
            </a:r>
            <a:r>
              <a:rPr lang="en-US" altLang="zh-TW" b="1"/>
              <a:t>the letter-sound relationships</a:t>
            </a:r>
            <a:r>
              <a:rPr lang="en-US" altLang="zh-TW"/>
              <a:t> through </a:t>
            </a:r>
            <a:r>
              <a:rPr lang="en-US" altLang="zh-TW" b="1">
                <a:solidFill>
                  <a:srgbClr val="0000FF"/>
                </a:solidFill>
              </a:rPr>
              <a:t>phonics dictation</a:t>
            </a:r>
            <a:r>
              <a:rPr lang="en-US" altLang="zh-TW"/>
              <a:t>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Pupils can demonstrate their</a:t>
            </a:r>
            <a:r>
              <a:rPr lang="en-US" altLang="zh-TW" b="1"/>
              <a:t> understanding</a:t>
            </a:r>
            <a:r>
              <a:rPr lang="en-US" altLang="zh-TW"/>
              <a:t> </a:t>
            </a:r>
            <a:r>
              <a:rPr lang="en-US" altLang="zh-TW" b="1"/>
              <a:t>of the listening text</a:t>
            </a:r>
            <a:r>
              <a:rPr lang="en-US" altLang="zh-TW"/>
              <a:t> through </a:t>
            </a:r>
            <a:r>
              <a:rPr lang="en-US" altLang="zh-TW" b="1">
                <a:solidFill>
                  <a:srgbClr val="0000FF"/>
                </a:solidFill>
              </a:rPr>
              <a:t>picture dictation</a:t>
            </a:r>
            <a:r>
              <a:rPr lang="en-US" altLang="zh-TW">
                <a:solidFill>
                  <a:srgbClr val="0000FF"/>
                </a:solidFill>
              </a:rPr>
              <a:t> </a:t>
            </a:r>
            <a:r>
              <a:rPr lang="en-US" altLang="zh-TW"/>
              <a:t>and </a:t>
            </a:r>
            <a:r>
              <a:rPr lang="en-US" altLang="zh-TW" b="1">
                <a:solidFill>
                  <a:srgbClr val="0000FF"/>
                </a:solidFill>
              </a:rPr>
              <a:t>‘Bad Cold’ dictation</a:t>
            </a:r>
            <a:r>
              <a:rPr lang="en-US" altLang="zh-TW"/>
              <a:t>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Pupils can develop </a:t>
            </a:r>
            <a:r>
              <a:rPr lang="en-US" altLang="zh-TW" b="1"/>
              <a:t>autonomy in learning</a:t>
            </a:r>
            <a:r>
              <a:rPr lang="en-US" altLang="zh-TW"/>
              <a:t> through </a:t>
            </a:r>
            <a:r>
              <a:rPr lang="en-US" altLang="zh-TW" b="1">
                <a:solidFill>
                  <a:srgbClr val="0000FF"/>
                </a:solidFill>
              </a:rPr>
              <a:t>theme-based free dictation</a:t>
            </a:r>
            <a:r>
              <a:rPr lang="en-US" altLang="zh-TW"/>
              <a:t>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Pupils can practise</a:t>
            </a:r>
            <a:r>
              <a:rPr lang="en-US" altLang="zh-TW" b="1"/>
              <a:t> the integrated use</a:t>
            </a:r>
            <a:r>
              <a:rPr lang="en-US" altLang="zh-TW"/>
              <a:t> </a:t>
            </a:r>
            <a:r>
              <a:rPr lang="en-US" altLang="zh-TW" b="1"/>
              <a:t>of listening and writing skills</a:t>
            </a:r>
            <a:r>
              <a:rPr lang="en-US" altLang="zh-TW"/>
              <a:t> through various dictation activities such as </a:t>
            </a:r>
            <a:r>
              <a:rPr lang="en-US" altLang="zh-TW" b="1">
                <a:solidFill>
                  <a:srgbClr val="0000FF"/>
                </a:solidFill>
              </a:rPr>
              <a:t>music dictation</a:t>
            </a:r>
            <a:r>
              <a:rPr lang="en-US" altLang="zh-TW"/>
              <a:t>, </a:t>
            </a:r>
            <a:r>
              <a:rPr lang="en-US" altLang="zh-TW" b="1">
                <a:solidFill>
                  <a:srgbClr val="0000FF"/>
                </a:solidFill>
              </a:rPr>
              <a:t>running dictation</a:t>
            </a:r>
            <a:r>
              <a:rPr lang="en-US" altLang="zh-TW"/>
              <a:t>, </a:t>
            </a:r>
            <a:r>
              <a:rPr lang="en-US" altLang="zh-TW" b="1">
                <a:solidFill>
                  <a:srgbClr val="0000FF"/>
                </a:solidFill>
              </a:rPr>
              <a:t>dicto-comp / dictogloss</a:t>
            </a:r>
            <a:r>
              <a:rPr lang="en-US" altLang="zh-TW"/>
              <a:t> and </a:t>
            </a:r>
            <a:r>
              <a:rPr lang="en-US" altLang="zh-TW" b="1">
                <a:solidFill>
                  <a:srgbClr val="0000FF"/>
                </a:solidFill>
              </a:rPr>
              <a:t>keywords dictation</a:t>
            </a:r>
            <a:r>
              <a:rPr lang="en-US" altLang="zh-TW"/>
              <a:t>.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TW" sz="3200">
                <a:solidFill>
                  <a:schemeClr val="tx2"/>
                </a:solidFill>
              </a:rPr>
              <a:t>FAQ – Common Misconceptions</a:t>
            </a:r>
          </a:p>
        </p:txBody>
      </p:sp>
      <p:pic>
        <p:nvPicPr>
          <p:cNvPr id="21509" name="Picture 5" descr="UsingDictation_Part3_1A_Misconcep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663" y="14288"/>
            <a:ext cx="946150" cy="105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859838" cy="1081088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 smtClean="0"/>
              <a:t>4. Can teachers help pupils better prepare for dictation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 smtClean="0"/>
              <a:t>    by asking them to copy the passages several times? </a:t>
            </a:r>
          </a:p>
        </p:txBody>
      </p:sp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TW" sz="3200">
                <a:solidFill>
                  <a:schemeClr val="tx2"/>
                </a:solidFill>
              </a:rPr>
              <a:t>FAQ – Common Misconceptions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523875" y="2278063"/>
            <a:ext cx="829627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No</a:t>
            </a:r>
            <a:r>
              <a:rPr lang="en-US" altLang="zh-TW"/>
              <a:t>. Excessive copying </a:t>
            </a:r>
            <a:r>
              <a:rPr lang="en-US" altLang="zh-TW" b="1"/>
              <a:t>kills pupils’ interest</a:t>
            </a:r>
            <a:r>
              <a:rPr lang="en-US" altLang="zh-TW"/>
              <a:t> in learning English. It is </a:t>
            </a:r>
            <a:r>
              <a:rPr lang="en-US" altLang="zh-TW" b="1"/>
              <a:t>harmful to the lower primary pupils</a:t>
            </a:r>
            <a:r>
              <a:rPr lang="en-US" altLang="zh-TW"/>
              <a:t> whose muscular development has not reached maturity.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To help pupils better prepare for dictation, it is</a:t>
            </a:r>
            <a:r>
              <a:rPr lang="en-US" altLang="zh-TW" b="1"/>
              <a:t> important to teach them the enabling skills explicitly</a:t>
            </a:r>
            <a:r>
              <a:rPr lang="en-US" altLang="zh-TW"/>
              <a:t>               (e.g. drawing their attention to the letter-sound relationships, guiding them to divide words into small parts and to understand the meanings of words).</a:t>
            </a:r>
          </a:p>
        </p:txBody>
      </p:sp>
      <p:pic>
        <p:nvPicPr>
          <p:cNvPr id="23558" name="Picture 6" descr="UsingDictation_Part3_1A_Misconcep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575" y="42863"/>
            <a:ext cx="946150" cy="105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050925"/>
            <a:ext cx="84963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800" smtClean="0"/>
              <a:t>5. </a:t>
            </a:r>
            <a:r>
              <a:rPr lang="en-US" altLang="zh-CN" sz="2800" smtClean="0"/>
              <a:t>Does frequent dictation help improve</a:t>
            </a:r>
            <a:r>
              <a:rPr lang="en-US" altLang="zh-TW" sz="2800" smtClean="0"/>
              <a:t> pupils’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800" smtClean="0"/>
              <a:t>    </a:t>
            </a:r>
            <a:r>
              <a:rPr lang="en-US" altLang="zh-CN" sz="2800" smtClean="0"/>
              <a:t>English</a:t>
            </a:r>
            <a:r>
              <a:rPr lang="en-US" altLang="zh-TW" sz="2800" smtClean="0"/>
              <a:t> </a:t>
            </a:r>
            <a:r>
              <a:rPr lang="en-US" altLang="zh-CN" sz="2800" smtClean="0"/>
              <a:t>proficiency?</a:t>
            </a:r>
            <a:r>
              <a:rPr lang="en-US" altLang="zh-TW" sz="2800" smtClean="0"/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TW" sz="2800" smtClean="0"/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611188" y="2379663"/>
            <a:ext cx="8137525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No</a:t>
            </a:r>
            <a:r>
              <a:rPr lang="en-US" altLang="zh-TW"/>
              <a:t>. Dictation is only </a:t>
            </a:r>
            <a:r>
              <a:rPr lang="en-US" altLang="zh-TW" b="1"/>
              <a:t>a small</a:t>
            </a:r>
            <a:r>
              <a:rPr lang="en-US" altLang="zh-TW"/>
              <a:t> </a:t>
            </a:r>
            <a:r>
              <a:rPr lang="en-US" altLang="zh-TW" b="1"/>
              <a:t>part of</a:t>
            </a:r>
            <a:r>
              <a:rPr lang="en-US" altLang="zh-TW"/>
              <a:t> </a:t>
            </a:r>
            <a:r>
              <a:rPr lang="en-US" altLang="zh-TW" b="1"/>
              <a:t>English language learning</a:t>
            </a:r>
            <a:r>
              <a:rPr lang="en-US" altLang="zh-TW"/>
              <a:t>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Simply spending much time and effort on dictation </a:t>
            </a:r>
            <a:r>
              <a:rPr lang="en-US" altLang="zh-TW" b="1"/>
              <a:t>may not lead to any great improvement</a:t>
            </a:r>
            <a:r>
              <a:rPr lang="en-US" altLang="zh-TW"/>
              <a:t> in language proficiency.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A balanced development of language skills and learning strategies</a:t>
            </a:r>
            <a:r>
              <a:rPr lang="en-US" altLang="zh-TW"/>
              <a:t> is more important than giving dictation frequently. 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TW" sz="3200">
                <a:solidFill>
                  <a:schemeClr val="tx2"/>
                </a:solidFill>
              </a:rPr>
              <a:t>FAQ – Common Misconceptions</a:t>
            </a:r>
          </a:p>
        </p:txBody>
      </p:sp>
      <p:sp>
        <p:nvSpPr>
          <p:cNvPr id="25604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92825"/>
            <a:ext cx="1116012" cy="765175"/>
          </a:xfrm>
          <a:prstGeom prst="actionButtonBeginning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 sz="1800"/>
          </a:p>
        </p:txBody>
      </p:sp>
      <p:pic>
        <p:nvPicPr>
          <p:cNvPr id="25606" name="Picture 6" descr="UsingDictation_Part3_1A_Misconcep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0"/>
            <a:ext cx="1011237" cy="1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8893175" cy="935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800" smtClean="0"/>
              <a:t>  1. </a:t>
            </a:r>
            <a:r>
              <a:rPr lang="en-US" altLang="zh-CN" sz="2800" smtClean="0"/>
              <a:t>Should </a:t>
            </a:r>
            <a:r>
              <a:rPr lang="en-US" altLang="zh-TW" sz="2800" smtClean="0"/>
              <a:t>pupils be asked to write down all the words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800" smtClean="0"/>
              <a:t>      on the EDB wordlists in dictation</a:t>
            </a:r>
            <a:r>
              <a:rPr lang="en-US" altLang="zh-CN" sz="2800" smtClean="0"/>
              <a:t>?</a:t>
            </a:r>
            <a:r>
              <a:rPr lang="en-US" altLang="zh-TW" sz="2800" smtClean="0"/>
              <a:t>  </a:t>
            </a: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611188" y="2276475"/>
            <a:ext cx="8208962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No</a:t>
            </a:r>
            <a:r>
              <a:rPr lang="en-US" altLang="zh-TW"/>
              <a:t>. Teachers should </a:t>
            </a:r>
            <a:r>
              <a:rPr lang="en-US" altLang="zh-TW" b="1"/>
              <a:t>not</a:t>
            </a:r>
            <a:r>
              <a:rPr lang="en-US" altLang="zh-TW"/>
              <a:t> </a:t>
            </a:r>
            <a:r>
              <a:rPr lang="en-US" altLang="zh-TW" b="1"/>
              <a:t>ask pupils to memorise and write down</a:t>
            </a:r>
            <a:r>
              <a:rPr lang="en-US" altLang="zh-TW"/>
              <a:t> all the words on the EDB wordlists out of context in dictation.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The wordlists for KS1 and KS2 included in the resource package </a:t>
            </a:r>
            <a:r>
              <a:rPr lang="en-US" altLang="zh-TW" i="1"/>
              <a:t>Enhancing English Vocabulary Learning and Teaching at Primary Level</a:t>
            </a:r>
            <a:r>
              <a:rPr lang="en-US" altLang="zh-TW"/>
              <a:t> (2009) are </a:t>
            </a:r>
            <a:r>
              <a:rPr lang="en-US" altLang="zh-TW" b="1"/>
              <a:t>for reference only</a:t>
            </a:r>
            <a:r>
              <a:rPr lang="en-US" altLang="zh-TW"/>
              <a:t>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Teachers should design </a:t>
            </a:r>
            <a:r>
              <a:rPr lang="en-US" altLang="zh-TW" b="1"/>
              <a:t>meaningful tasks</a:t>
            </a:r>
            <a:r>
              <a:rPr lang="en-US" altLang="zh-TW"/>
              <a:t> and</a:t>
            </a:r>
            <a:r>
              <a:rPr lang="en-US" altLang="zh-TW" b="1"/>
              <a:t> activities</a:t>
            </a:r>
            <a:r>
              <a:rPr lang="en-US" altLang="zh-TW"/>
              <a:t> to help pupils </a:t>
            </a:r>
            <a:r>
              <a:rPr lang="en-US" altLang="zh-TW" b="1"/>
              <a:t>develop their vocabulary building skills</a:t>
            </a:r>
            <a:r>
              <a:rPr lang="en-US" altLang="zh-TW"/>
              <a:t>, and provide </a:t>
            </a:r>
            <a:r>
              <a:rPr lang="en-US" altLang="zh-TW" b="1"/>
              <a:t>ample opportunities</a:t>
            </a:r>
            <a:r>
              <a:rPr lang="en-US" altLang="zh-TW"/>
              <a:t> for </a:t>
            </a:r>
            <a:r>
              <a:rPr lang="en-US" altLang="zh-TW" b="1"/>
              <a:t>vocabulary use</a:t>
            </a:r>
            <a:r>
              <a:rPr lang="en-US" altLang="zh-TW"/>
              <a:t> </a:t>
            </a:r>
            <a:r>
              <a:rPr lang="en-US" altLang="zh-TW" b="1"/>
              <a:t>in context</a:t>
            </a:r>
            <a:r>
              <a:rPr lang="en-US" altLang="zh-TW"/>
              <a:t>.</a:t>
            </a:r>
          </a:p>
        </p:txBody>
      </p:sp>
      <p:sp>
        <p:nvSpPr>
          <p:cNvPr id="27651" name="Rectangle 7"/>
          <p:cNvSpPr>
            <a:spLocks noChangeArrowheads="1"/>
          </p:cNvSpPr>
          <p:nvPr/>
        </p:nvSpPr>
        <p:spPr bwMode="auto">
          <a:xfrm>
            <a:off x="0" y="144463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TW" sz="3200">
                <a:solidFill>
                  <a:schemeClr val="tx2"/>
                </a:solidFill>
              </a:rPr>
              <a:t>FAQ – Useful Tips for Conducting Dictation</a:t>
            </a:r>
          </a:p>
        </p:txBody>
      </p:sp>
      <p:pic>
        <p:nvPicPr>
          <p:cNvPr id="27653" name="Picture 5" descr="UsingDictation_Part3_1B_Useful tip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187450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74750"/>
            <a:ext cx="8805863" cy="66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800" smtClean="0"/>
              <a:t>  2. When should </a:t>
            </a:r>
            <a:r>
              <a:rPr lang="en-US" altLang="zh-CN" sz="2800" smtClean="0"/>
              <a:t>unseen dictation</a:t>
            </a:r>
            <a:r>
              <a:rPr lang="en-US" altLang="zh-TW" sz="2800" smtClean="0"/>
              <a:t> be conducted</a:t>
            </a:r>
            <a:r>
              <a:rPr lang="en-US" altLang="zh-CN" sz="2800" smtClean="0"/>
              <a:t>?</a:t>
            </a:r>
            <a:r>
              <a:rPr lang="en-US" altLang="zh-TW" sz="2800" smtClean="0"/>
              <a:t>  </a:t>
            </a:r>
          </a:p>
        </p:txBody>
      </p:sp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611188" y="1987550"/>
            <a:ext cx="8280400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Effective learning strategies</a:t>
            </a:r>
            <a:r>
              <a:rPr lang="en-US" altLang="zh-TW"/>
              <a:t>, such as applying the knowledge of </a:t>
            </a:r>
            <a:r>
              <a:rPr lang="en-US" altLang="zh-TW" b="1"/>
              <a:t>phonics skills</a:t>
            </a:r>
            <a:r>
              <a:rPr lang="en-US" altLang="zh-TW"/>
              <a:t> and </a:t>
            </a:r>
            <a:r>
              <a:rPr lang="en-US" altLang="zh-TW" b="1"/>
              <a:t>making use of</a:t>
            </a:r>
            <a:r>
              <a:rPr lang="en-US" altLang="zh-TW"/>
              <a:t> </a:t>
            </a:r>
            <a:r>
              <a:rPr lang="en-US" altLang="zh-TW" b="1"/>
              <a:t>contextual clues</a:t>
            </a:r>
            <a:r>
              <a:rPr lang="en-US" altLang="zh-TW"/>
              <a:t> as well as </a:t>
            </a:r>
            <a:r>
              <a:rPr lang="en-US" altLang="zh-TW" b="1"/>
              <a:t>grammar knowledge</a:t>
            </a:r>
            <a:r>
              <a:rPr lang="en-US" altLang="zh-TW"/>
              <a:t>, should be </a:t>
            </a:r>
            <a:r>
              <a:rPr lang="en-US" altLang="zh-TW" b="1"/>
              <a:t>taught before</a:t>
            </a:r>
            <a:r>
              <a:rPr lang="en-US" altLang="zh-TW"/>
              <a:t> unseen dictation is conducted.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More seen dictation</a:t>
            </a:r>
            <a:r>
              <a:rPr lang="en-US" altLang="zh-TW"/>
              <a:t> should be given to </a:t>
            </a:r>
            <a:r>
              <a:rPr lang="en-US" altLang="zh-TW" b="1"/>
              <a:t>lower primary pupils </a:t>
            </a:r>
            <a:r>
              <a:rPr lang="en-US" altLang="zh-TW"/>
              <a:t>to help them build up confidence in learning English.</a:t>
            </a:r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0" y="144463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TW" sz="3200">
                <a:solidFill>
                  <a:schemeClr val="tx2"/>
                </a:solidFill>
              </a:rPr>
              <a:t>FAQ – Useful Tips for Conducting Dictation</a:t>
            </a:r>
          </a:p>
        </p:txBody>
      </p:sp>
      <p:pic>
        <p:nvPicPr>
          <p:cNvPr id="29701" name="Picture 5" descr="UsingDictation_Part3_1B_Useful tip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187450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2238" y="1247775"/>
            <a:ext cx="8748712" cy="812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 smtClean="0"/>
              <a:t> 3. </a:t>
            </a:r>
            <a:r>
              <a:rPr lang="en-US" altLang="zh-CN" sz="2800" smtClean="0"/>
              <a:t>Can pupils </a:t>
            </a:r>
            <a:r>
              <a:rPr lang="en-US" altLang="zh-TW" sz="2800" smtClean="0"/>
              <a:t>check</a:t>
            </a:r>
            <a:r>
              <a:rPr lang="en-US" altLang="zh-CN" sz="2800" smtClean="0"/>
              <a:t> dictation for </a:t>
            </a:r>
            <a:r>
              <a:rPr lang="en-US" altLang="zh-TW" sz="2800" smtClean="0"/>
              <a:t>themselves</a:t>
            </a:r>
            <a:r>
              <a:rPr lang="en-US" altLang="zh-CN" sz="2800" smtClean="0"/>
              <a:t>?</a:t>
            </a:r>
            <a:r>
              <a:rPr lang="en-US" altLang="zh-TW" sz="2800" smtClean="0"/>
              <a:t>  </a:t>
            </a:r>
          </a:p>
        </p:txBody>
      </p:sp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684213" y="2012950"/>
            <a:ext cx="8064500" cy="328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b="1"/>
              <a:t>Yes</a:t>
            </a:r>
            <a:r>
              <a:rPr lang="en-US" altLang="zh-TW"/>
              <a:t>. Pupils should be encouraged to check their work </a:t>
            </a:r>
            <a:r>
              <a:rPr lang="en-US" altLang="zh-TW" b="1"/>
              <a:t>during </a:t>
            </a:r>
            <a:r>
              <a:rPr lang="en-US" altLang="zh-TW"/>
              <a:t>and </a:t>
            </a:r>
            <a:r>
              <a:rPr lang="en-US" altLang="zh-TW" b="1"/>
              <a:t>after</a:t>
            </a:r>
            <a:r>
              <a:rPr lang="en-US" altLang="zh-TW"/>
              <a:t> dictation since </a:t>
            </a:r>
            <a:r>
              <a:rPr lang="en-US" altLang="zh-TW" b="1"/>
              <a:t>developing the habit of self editing </a:t>
            </a:r>
            <a:r>
              <a:rPr lang="en-US" altLang="zh-TW"/>
              <a:t>and</a:t>
            </a:r>
            <a:r>
              <a:rPr lang="en-US" altLang="zh-TW" b="1"/>
              <a:t> correcting </a:t>
            </a:r>
            <a:r>
              <a:rPr lang="en-US" altLang="zh-TW"/>
              <a:t>at an early stage is helpful to language learning.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/>
              <a:t>Pupils should be</a:t>
            </a:r>
            <a:r>
              <a:rPr lang="en-US" altLang="zh-TW" b="1"/>
              <a:t> taught to apply their grammar knowledge</a:t>
            </a:r>
            <a:r>
              <a:rPr lang="en-US" altLang="zh-TW"/>
              <a:t> and</a:t>
            </a:r>
            <a:r>
              <a:rPr lang="en-US" altLang="zh-TW" b="1"/>
              <a:t> phonics skills</a:t>
            </a:r>
            <a:r>
              <a:rPr lang="en-US" altLang="zh-TW"/>
              <a:t> when they check their work.</a:t>
            </a:r>
          </a:p>
          <a:p>
            <a:pPr eaLnBrk="1" hangingPunct="1">
              <a:spcBef>
                <a:spcPct val="25000"/>
              </a:spcBef>
              <a:buSzPct val="80000"/>
              <a:buFont typeface="Wingdings" panose="05000000000000000000" pitchFamily="2" charset="2"/>
              <a:buNone/>
            </a:pPr>
            <a:endParaRPr lang="en-US" altLang="zh-TW"/>
          </a:p>
        </p:txBody>
      </p:sp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0" y="144463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TW" sz="3200">
                <a:solidFill>
                  <a:schemeClr val="tx2"/>
                </a:solidFill>
              </a:rPr>
              <a:t>FAQ – Useful Tips for Conducting Dictation</a:t>
            </a:r>
          </a:p>
        </p:txBody>
      </p:sp>
      <p:pic>
        <p:nvPicPr>
          <p:cNvPr id="31749" name="Picture 5" descr="UsingDictation_Part3_1B_Useful tip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187450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3552</TotalTime>
  <Words>787</Words>
  <Application>Microsoft Office PowerPoint</Application>
  <PresentationFormat>On-screen Show (4:3)</PresentationFormat>
  <Paragraphs>59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新細明體</vt:lpstr>
      <vt:lpstr>Comic Sans MS</vt:lpstr>
      <vt:lpstr>Wingdings</vt:lpstr>
      <vt:lpstr>預設簡報設計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EDUCATION AND MANPOWER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</dc:title>
  <dc:creator>brendafung</dc:creator>
  <cp:lastModifiedBy>ELE</cp:lastModifiedBy>
  <cp:revision>565</cp:revision>
  <dcterms:created xsi:type="dcterms:W3CDTF">2010-07-08T02:04:02Z</dcterms:created>
  <dcterms:modified xsi:type="dcterms:W3CDTF">2025-08-15T06:13:19Z</dcterms:modified>
</cp:coreProperties>
</file>