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37" r:id="rId2"/>
    <p:sldId id="258" r:id="rId3"/>
    <p:sldId id="262" r:id="rId4"/>
    <p:sldId id="266" r:id="rId5"/>
    <p:sldId id="349" r:id="rId6"/>
    <p:sldId id="350" r:id="rId7"/>
    <p:sldId id="351" r:id="rId8"/>
    <p:sldId id="369" r:id="rId9"/>
    <p:sldId id="372" r:id="rId10"/>
    <p:sldId id="359" r:id="rId11"/>
    <p:sldId id="361" r:id="rId12"/>
    <p:sldId id="363" r:id="rId13"/>
    <p:sldId id="375" r:id="rId14"/>
    <p:sldId id="344" r:id="rId15"/>
    <p:sldId id="371" r:id="rId16"/>
    <p:sldId id="345" r:id="rId17"/>
    <p:sldId id="318"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6666FF"/>
    <a:srgbClr val="006699"/>
    <a:srgbClr val="3366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102" y="96"/>
      </p:cViewPr>
      <p:guideLst/>
    </p:cSldViewPr>
  </p:slideViewPr>
  <p:notesTextViewPr>
    <p:cViewPr>
      <p:scale>
        <a:sx n="1" d="1"/>
        <a:sy n="1" d="1"/>
      </p:scale>
      <p:origin x="0" y="0"/>
    </p:cViewPr>
  </p:notesTextViewPr>
  <p:sorterViewPr>
    <p:cViewPr>
      <p:scale>
        <a:sx n="100" d="100"/>
        <a:sy n="100" d="100"/>
      </p:scale>
      <p:origin x="0" y="-5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56634-9647-4EE9-9605-42F638652802}" type="doc">
      <dgm:prSet loTypeId="urn:microsoft.com/office/officeart/2005/8/layout/chart3" loCatId="relationship" qsTypeId="urn:microsoft.com/office/officeart/2005/8/quickstyle/simple1" qsCatId="simple" csTypeId="urn:microsoft.com/office/officeart/2005/8/colors/colorful5" csCatId="colorful" phldr="1"/>
      <dgm:spPr/>
    </dgm:pt>
    <dgm:pt modelId="{1B355C58-D478-4136-9BAF-181C194856F8}">
      <dgm:prSet phldrT="[Text]"/>
      <dgm:spPr>
        <a:solidFill>
          <a:srgbClr val="6699FF"/>
        </a:solidFill>
      </dgm:spPr>
      <dgm:t>
        <a:bodyPr/>
        <a:lstStyle/>
        <a:p>
          <a:r>
            <a:rPr lang="en-US" dirty="0"/>
            <a:t> </a:t>
          </a:r>
        </a:p>
      </dgm:t>
    </dgm:pt>
    <dgm:pt modelId="{7012D6DB-7730-41C0-95E7-E675EFFFA2A1}" type="parTrans" cxnId="{92A8CD1E-CA5B-42C7-BFE8-0460E3F9C27F}">
      <dgm:prSet/>
      <dgm:spPr/>
      <dgm:t>
        <a:bodyPr/>
        <a:lstStyle/>
        <a:p>
          <a:endParaRPr lang="en-US"/>
        </a:p>
      </dgm:t>
    </dgm:pt>
    <dgm:pt modelId="{73F086C2-E93D-4FEA-AC54-5BA597A0B1A6}" type="sibTrans" cxnId="{92A8CD1E-CA5B-42C7-BFE8-0460E3F9C27F}">
      <dgm:prSet/>
      <dgm:spPr/>
      <dgm:t>
        <a:bodyPr/>
        <a:lstStyle/>
        <a:p>
          <a:endParaRPr lang="en-US"/>
        </a:p>
      </dgm:t>
    </dgm:pt>
    <dgm:pt modelId="{0AA051D3-24EE-4A5D-AB85-547FF15DCC20}">
      <dgm:prSet phldrT="[Text]"/>
      <dgm:spPr>
        <a:solidFill>
          <a:schemeClr val="accent4">
            <a:lumMod val="60000"/>
            <a:lumOff val="40000"/>
          </a:schemeClr>
        </a:solidFill>
      </dgm:spPr>
      <dgm:t>
        <a:bodyPr/>
        <a:lstStyle/>
        <a:p>
          <a:r>
            <a:rPr lang="en-US" dirty="0"/>
            <a:t> </a:t>
          </a:r>
        </a:p>
      </dgm:t>
    </dgm:pt>
    <dgm:pt modelId="{32968757-8CE0-46C3-8B34-A46510AC4768}" type="parTrans" cxnId="{EFDA3DAB-4993-4512-9B9C-A32C17384038}">
      <dgm:prSet/>
      <dgm:spPr/>
      <dgm:t>
        <a:bodyPr/>
        <a:lstStyle/>
        <a:p>
          <a:endParaRPr lang="en-US"/>
        </a:p>
      </dgm:t>
    </dgm:pt>
    <dgm:pt modelId="{4B06C825-338C-406D-817B-37E2601F7B2F}" type="sibTrans" cxnId="{EFDA3DAB-4993-4512-9B9C-A32C17384038}">
      <dgm:prSet/>
      <dgm:spPr/>
      <dgm:t>
        <a:bodyPr/>
        <a:lstStyle/>
        <a:p>
          <a:endParaRPr lang="en-US"/>
        </a:p>
      </dgm:t>
    </dgm:pt>
    <dgm:pt modelId="{1D6D6E29-72A0-4B4C-8DE0-67DEF73D0746}" type="pres">
      <dgm:prSet presAssocID="{07E56634-9647-4EE9-9605-42F638652802}" presName="compositeShape" presStyleCnt="0">
        <dgm:presLayoutVars>
          <dgm:chMax val="7"/>
          <dgm:dir/>
          <dgm:resizeHandles val="exact"/>
        </dgm:presLayoutVars>
      </dgm:prSet>
      <dgm:spPr/>
    </dgm:pt>
    <dgm:pt modelId="{71156594-645B-4193-A27D-F94DD858BE05}" type="pres">
      <dgm:prSet presAssocID="{07E56634-9647-4EE9-9605-42F638652802}" presName="wedge1" presStyleLbl="node1" presStyleIdx="0" presStyleCnt="2"/>
      <dgm:spPr/>
      <dgm:t>
        <a:bodyPr/>
        <a:lstStyle/>
        <a:p>
          <a:endParaRPr lang="en-US" altLang="zh-TW"/>
        </a:p>
      </dgm:t>
    </dgm:pt>
    <dgm:pt modelId="{A13D58CD-7F68-4845-ABD4-F85D972C2B1F}" type="pres">
      <dgm:prSet presAssocID="{07E56634-9647-4EE9-9605-42F638652802}" presName="wedge1Tx" presStyleLbl="node1" presStyleIdx="0" presStyleCnt="2">
        <dgm:presLayoutVars>
          <dgm:chMax val="0"/>
          <dgm:chPref val="0"/>
          <dgm:bulletEnabled val="1"/>
        </dgm:presLayoutVars>
      </dgm:prSet>
      <dgm:spPr/>
      <dgm:t>
        <a:bodyPr/>
        <a:lstStyle/>
        <a:p>
          <a:endParaRPr lang="en-US" altLang="zh-TW"/>
        </a:p>
      </dgm:t>
    </dgm:pt>
    <dgm:pt modelId="{126D91BB-CC9A-40EC-8A92-E2C7A166FADD}" type="pres">
      <dgm:prSet presAssocID="{07E56634-9647-4EE9-9605-42F638652802}" presName="wedge2" presStyleLbl="node1" presStyleIdx="1" presStyleCnt="2"/>
      <dgm:spPr/>
      <dgm:t>
        <a:bodyPr/>
        <a:lstStyle/>
        <a:p>
          <a:endParaRPr lang="en-US" altLang="zh-TW"/>
        </a:p>
      </dgm:t>
    </dgm:pt>
    <dgm:pt modelId="{A8218BEA-5360-4C01-AB4C-565690D7CECD}" type="pres">
      <dgm:prSet presAssocID="{07E56634-9647-4EE9-9605-42F638652802}" presName="wedge2Tx" presStyleLbl="node1" presStyleIdx="1" presStyleCnt="2">
        <dgm:presLayoutVars>
          <dgm:chMax val="0"/>
          <dgm:chPref val="0"/>
          <dgm:bulletEnabled val="1"/>
        </dgm:presLayoutVars>
      </dgm:prSet>
      <dgm:spPr/>
      <dgm:t>
        <a:bodyPr/>
        <a:lstStyle/>
        <a:p>
          <a:endParaRPr lang="en-US" altLang="zh-TW"/>
        </a:p>
      </dgm:t>
    </dgm:pt>
  </dgm:ptLst>
  <dgm:cxnLst>
    <dgm:cxn modelId="{E2BF3E2F-E1D4-43A2-AD6D-D12094CF2A2F}" type="presOf" srcId="{0AA051D3-24EE-4A5D-AB85-547FF15DCC20}" destId="{126D91BB-CC9A-40EC-8A92-E2C7A166FADD}" srcOrd="0" destOrd="0" presId="urn:microsoft.com/office/officeart/2005/8/layout/chart3"/>
    <dgm:cxn modelId="{3BC01CC2-BE07-46E5-A02D-69F38275DF83}" type="presOf" srcId="{1B355C58-D478-4136-9BAF-181C194856F8}" destId="{71156594-645B-4193-A27D-F94DD858BE05}" srcOrd="0" destOrd="0" presId="urn:microsoft.com/office/officeart/2005/8/layout/chart3"/>
    <dgm:cxn modelId="{D9A874BB-5A17-4B44-BB21-FC607AFD380C}" type="presOf" srcId="{07E56634-9647-4EE9-9605-42F638652802}" destId="{1D6D6E29-72A0-4B4C-8DE0-67DEF73D0746}" srcOrd="0" destOrd="0" presId="urn:microsoft.com/office/officeart/2005/8/layout/chart3"/>
    <dgm:cxn modelId="{92A8CD1E-CA5B-42C7-BFE8-0460E3F9C27F}" srcId="{07E56634-9647-4EE9-9605-42F638652802}" destId="{1B355C58-D478-4136-9BAF-181C194856F8}" srcOrd="0" destOrd="0" parTransId="{7012D6DB-7730-41C0-95E7-E675EFFFA2A1}" sibTransId="{73F086C2-E93D-4FEA-AC54-5BA597A0B1A6}"/>
    <dgm:cxn modelId="{8DC2410C-181A-4CC5-B789-4E93B87F44A9}" type="presOf" srcId="{1B355C58-D478-4136-9BAF-181C194856F8}" destId="{A13D58CD-7F68-4845-ABD4-F85D972C2B1F}" srcOrd="1" destOrd="0" presId="urn:microsoft.com/office/officeart/2005/8/layout/chart3"/>
    <dgm:cxn modelId="{AFDC64C8-4E60-44DB-A459-53F667D8E7B1}" type="presOf" srcId="{0AA051D3-24EE-4A5D-AB85-547FF15DCC20}" destId="{A8218BEA-5360-4C01-AB4C-565690D7CECD}" srcOrd="1" destOrd="0" presId="urn:microsoft.com/office/officeart/2005/8/layout/chart3"/>
    <dgm:cxn modelId="{EFDA3DAB-4993-4512-9B9C-A32C17384038}" srcId="{07E56634-9647-4EE9-9605-42F638652802}" destId="{0AA051D3-24EE-4A5D-AB85-547FF15DCC20}" srcOrd="1" destOrd="0" parTransId="{32968757-8CE0-46C3-8B34-A46510AC4768}" sibTransId="{4B06C825-338C-406D-817B-37E2601F7B2F}"/>
    <dgm:cxn modelId="{0B98F2A0-71E0-49F7-846D-6178CE8BA92D}" type="presParOf" srcId="{1D6D6E29-72A0-4B4C-8DE0-67DEF73D0746}" destId="{71156594-645B-4193-A27D-F94DD858BE05}" srcOrd="0" destOrd="0" presId="urn:microsoft.com/office/officeart/2005/8/layout/chart3"/>
    <dgm:cxn modelId="{3F336CB7-6742-4627-AD8A-E09580DC48BE}" type="presParOf" srcId="{1D6D6E29-72A0-4B4C-8DE0-67DEF73D0746}" destId="{A13D58CD-7F68-4845-ABD4-F85D972C2B1F}" srcOrd="1" destOrd="0" presId="urn:microsoft.com/office/officeart/2005/8/layout/chart3"/>
    <dgm:cxn modelId="{E51DBC0D-5262-430A-B8BD-3298A465647F}" type="presParOf" srcId="{1D6D6E29-72A0-4B4C-8DE0-67DEF73D0746}" destId="{126D91BB-CC9A-40EC-8A92-E2C7A166FADD}" srcOrd="2" destOrd="0" presId="urn:microsoft.com/office/officeart/2005/8/layout/chart3"/>
    <dgm:cxn modelId="{B7FAE1D6-A25A-4BC7-9CE2-0C020A1CC2B4}" type="presParOf" srcId="{1D6D6E29-72A0-4B4C-8DE0-67DEF73D0746}" destId="{A8218BEA-5360-4C01-AB4C-565690D7CECD}"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2166F-7EE0-41B3-AC52-8E60F3906BD9}"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15D2657D-D250-474F-8E48-DFC36F6AC5DF}">
      <dgm:prSet phldrT="[Text]" custT="1"/>
      <dgm:spPr>
        <a:solidFill>
          <a:schemeClr val="accent2"/>
        </a:solidFill>
        <a:ln>
          <a:noFill/>
        </a:ln>
      </dgm:spPr>
      <dgm:t>
        <a:bodyPr/>
        <a:lstStyle/>
        <a:p>
          <a:r>
            <a:rPr lang="en-US" sz="2000" b="1" dirty="0">
              <a:latin typeface="Arial" panose="020B0604020202020204" pitchFamily="34" charset="0"/>
              <a:cs typeface="Arial" panose="020B0604020202020204" pitchFamily="34" charset="0"/>
            </a:rPr>
            <a:t>Pre-viewing</a:t>
          </a:r>
        </a:p>
      </dgm:t>
    </dgm:pt>
    <dgm:pt modelId="{309A7B2C-94EC-47B2-B50E-7CC5677F0CE8}" type="parTrans" cxnId="{359292D2-ED71-430C-AD51-678DAA0AD8E0}">
      <dgm:prSet/>
      <dgm:spPr/>
      <dgm:t>
        <a:bodyPr/>
        <a:lstStyle/>
        <a:p>
          <a:endParaRPr lang="en-US" b="1">
            <a:latin typeface="Arial" panose="020B0604020202020204" pitchFamily="34" charset="0"/>
            <a:cs typeface="Arial" panose="020B0604020202020204" pitchFamily="34" charset="0"/>
          </a:endParaRPr>
        </a:p>
      </dgm:t>
    </dgm:pt>
    <dgm:pt modelId="{873F5080-1EDE-44BF-B80E-753B079582FA}" type="sibTrans" cxnId="{359292D2-ED71-430C-AD51-678DAA0AD8E0}">
      <dgm:prSet/>
      <dgm:spPr/>
      <dgm:t>
        <a:bodyPr/>
        <a:lstStyle/>
        <a:p>
          <a:endParaRPr lang="en-US" b="1">
            <a:latin typeface="Arial" panose="020B0604020202020204" pitchFamily="34" charset="0"/>
            <a:cs typeface="Arial" panose="020B0604020202020204" pitchFamily="34" charset="0"/>
          </a:endParaRPr>
        </a:p>
      </dgm:t>
    </dgm:pt>
    <dgm:pt modelId="{42EA8EF3-51B2-4BC8-B52B-E79B82D12C07}">
      <dgm:prSet phldrT="[Text]" custT="1"/>
      <dgm:spPr/>
      <dgm:t>
        <a:bodyPr/>
        <a:lstStyle/>
        <a:p>
          <a:pPr marL="171450" indent="-171450" algn="l"/>
          <a:r>
            <a:rPr lang="en-US" sz="1800" b="0" dirty="0">
              <a:latin typeface="Arial" panose="020B0604020202020204" pitchFamily="34" charset="0"/>
              <a:cs typeface="Arial" panose="020B0604020202020204" pitchFamily="34" charset="0"/>
            </a:rPr>
            <a:t>Find out how much students know about online scam vulnerability.</a:t>
          </a:r>
        </a:p>
      </dgm:t>
    </dgm:pt>
    <dgm:pt modelId="{53611FBB-2E40-4EE5-9907-3E5B6254BBEA}" type="parTrans" cxnId="{B6C45276-1EB1-4B17-BC32-014284D16D1F}">
      <dgm:prSet/>
      <dgm:spPr/>
      <dgm:t>
        <a:bodyPr/>
        <a:lstStyle/>
        <a:p>
          <a:endParaRPr lang="en-US" b="1">
            <a:latin typeface="Arial" panose="020B0604020202020204" pitchFamily="34" charset="0"/>
            <a:cs typeface="Arial" panose="020B0604020202020204" pitchFamily="34" charset="0"/>
          </a:endParaRPr>
        </a:p>
      </dgm:t>
    </dgm:pt>
    <dgm:pt modelId="{D98CA319-9C63-484B-8501-8882C4B5D56D}" type="sibTrans" cxnId="{B6C45276-1EB1-4B17-BC32-014284D16D1F}">
      <dgm:prSet/>
      <dgm:spPr/>
      <dgm:t>
        <a:bodyPr/>
        <a:lstStyle/>
        <a:p>
          <a:endParaRPr lang="en-US" b="1">
            <a:latin typeface="Arial" panose="020B0604020202020204" pitchFamily="34" charset="0"/>
            <a:cs typeface="Arial" panose="020B0604020202020204" pitchFamily="34" charset="0"/>
          </a:endParaRPr>
        </a:p>
      </dgm:t>
    </dgm:pt>
    <dgm:pt modelId="{C38298AA-ED7E-4BB4-8148-399E3F58A6A6}">
      <dgm:prSet phldrT="[Text]" custT="1"/>
      <dgm:spPr>
        <a:solidFill>
          <a:schemeClr val="accent6"/>
        </a:solidFill>
        <a:ln>
          <a:noFill/>
        </a:ln>
      </dgm:spPr>
      <dgm:t>
        <a:bodyPr/>
        <a:lstStyle/>
        <a:p>
          <a:r>
            <a:rPr lang="en-US" sz="2000" b="1" dirty="0">
              <a:latin typeface="Arial" panose="020B0604020202020204" pitchFamily="34" charset="0"/>
              <a:cs typeface="Arial" panose="020B0604020202020204" pitchFamily="34" charset="0"/>
            </a:rPr>
            <a:t>While-viewing</a:t>
          </a:r>
        </a:p>
      </dgm:t>
    </dgm:pt>
    <dgm:pt modelId="{F82571BC-FC1C-4465-8825-828CB9E3ADAF}" type="parTrans" cxnId="{06EBF8D3-0A4B-40E1-A553-9C2290A49010}">
      <dgm:prSet/>
      <dgm:spPr/>
      <dgm:t>
        <a:bodyPr/>
        <a:lstStyle/>
        <a:p>
          <a:endParaRPr lang="en-US" b="1">
            <a:latin typeface="Arial" panose="020B0604020202020204" pitchFamily="34" charset="0"/>
            <a:cs typeface="Arial" panose="020B0604020202020204" pitchFamily="34" charset="0"/>
          </a:endParaRPr>
        </a:p>
      </dgm:t>
    </dgm:pt>
    <dgm:pt modelId="{5E9DCEBD-91EB-473C-A82F-C4255409A0F5}" type="sibTrans" cxnId="{06EBF8D3-0A4B-40E1-A553-9C2290A49010}">
      <dgm:prSet/>
      <dgm:spPr/>
      <dgm:t>
        <a:bodyPr/>
        <a:lstStyle/>
        <a:p>
          <a:endParaRPr lang="en-US" b="1">
            <a:latin typeface="Arial" panose="020B0604020202020204" pitchFamily="34" charset="0"/>
            <a:cs typeface="Arial" panose="020B0604020202020204" pitchFamily="34" charset="0"/>
          </a:endParaRPr>
        </a:p>
      </dgm:t>
    </dgm:pt>
    <dgm:pt modelId="{012A3466-F599-4003-A717-5192EF0BBF6E}">
      <dgm:prSet phldrT="[Text]" custT="1"/>
      <dgm:spPr/>
      <dgm:t>
        <a:bodyPr/>
        <a:lstStyle/>
        <a:p>
          <a:pPr algn="l"/>
          <a:r>
            <a:rPr lang="en-US" sz="1800" b="0" i="0" dirty="0">
              <a:latin typeface="Arial" panose="020B0604020202020204" pitchFamily="34" charset="0"/>
              <a:cs typeface="Arial" panose="020B0604020202020204" pitchFamily="34" charset="0"/>
            </a:rPr>
            <a:t>Play the video.</a:t>
          </a:r>
        </a:p>
      </dgm:t>
    </dgm:pt>
    <dgm:pt modelId="{C77171E2-E5EE-46E9-BD9B-BF88516D99CC}" type="parTrans" cxnId="{CAFC497A-3CF4-4D2C-823F-2D9EFBC03228}">
      <dgm:prSet/>
      <dgm:spPr/>
      <dgm:t>
        <a:bodyPr/>
        <a:lstStyle/>
        <a:p>
          <a:endParaRPr lang="en-US" b="1">
            <a:latin typeface="Arial" panose="020B0604020202020204" pitchFamily="34" charset="0"/>
            <a:cs typeface="Arial" panose="020B0604020202020204" pitchFamily="34" charset="0"/>
          </a:endParaRPr>
        </a:p>
      </dgm:t>
    </dgm:pt>
    <dgm:pt modelId="{BD8275AA-9EE7-4442-AE26-7EEFA8CAB9F2}" type="sibTrans" cxnId="{CAFC497A-3CF4-4D2C-823F-2D9EFBC03228}">
      <dgm:prSet/>
      <dgm:spPr/>
      <dgm:t>
        <a:bodyPr/>
        <a:lstStyle/>
        <a:p>
          <a:endParaRPr lang="en-US" b="1">
            <a:latin typeface="Arial" panose="020B0604020202020204" pitchFamily="34" charset="0"/>
            <a:cs typeface="Arial" panose="020B0604020202020204" pitchFamily="34" charset="0"/>
          </a:endParaRPr>
        </a:p>
      </dgm:t>
    </dgm:pt>
    <dgm:pt modelId="{6A122637-6E5C-4960-BF8C-4E404B51B5FF}">
      <dgm:prSet phldrT="[Text]" custT="1"/>
      <dgm:spPr/>
      <dgm:t>
        <a:bodyPr/>
        <a:lstStyle/>
        <a:p>
          <a:r>
            <a:rPr lang="en-US" sz="2000" b="1" dirty="0">
              <a:latin typeface="Arial" panose="020B0604020202020204" pitchFamily="34" charset="0"/>
              <a:cs typeface="Arial" panose="020B0604020202020204" pitchFamily="34" charset="0"/>
            </a:rPr>
            <a:t>Post -viewing</a:t>
          </a:r>
        </a:p>
      </dgm:t>
    </dgm:pt>
    <dgm:pt modelId="{74590959-9C52-486C-8CD4-B81275EA80D3}" type="parTrans" cxnId="{4361F1F5-11E0-4725-8136-A67106021C4F}">
      <dgm:prSet/>
      <dgm:spPr/>
      <dgm:t>
        <a:bodyPr/>
        <a:lstStyle/>
        <a:p>
          <a:endParaRPr lang="en-US" b="1">
            <a:latin typeface="Arial" panose="020B0604020202020204" pitchFamily="34" charset="0"/>
            <a:cs typeface="Arial" panose="020B0604020202020204" pitchFamily="34" charset="0"/>
          </a:endParaRPr>
        </a:p>
      </dgm:t>
    </dgm:pt>
    <dgm:pt modelId="{CFA394C0-FA97-4580-979B-0B4A871029BE}" type="sibTrans" cxnId="{4361F1F5-11E0-4725-8136-A67106021C4F}">
      <dgm:prSet/>
      <dgm:spPr/>
      <dgm:t>
        <a:bodyPr/>
        <a:lstStyle/>
        <a:p>
          <a:endParaRPr lang="en-US" b="1">
            <a:latin typeface="Arial" panose="020B0604020202020204" pitchFamily="34" charset="0"/>
            <a:cs typeface="Arial" panose="020B0604020202020204" pitchFamily="34" charset="0"/>
          </a:endParaRPr>
        </a:p>
      </dgm:t>
    </dgm:pt>
    <dgm:pt modelId="{74DDBA0A-3721-49F0-89A5-85D73E1FA4AC}">
      <dgm:prSet phldrT="[Text]" custT="1"/>
      <dgm:spPr/>
      <dgm:t>
        <a:bodyPr/>
        <a:lstStyle/>
        <a:p>
          <a:pPr marL="176213" lvl="1" indent="-176213" algn="just" defTabSz="711200">
            <a:lnSpc>
              <a:spcPct val="90000"/>
            </a:lnSpc>
            <a:spcBef>
              <a:spcPct val="0"/>
            </a:spcBef>
            <a:spcAft>
              <a:spcPct val="15000"/>
            </a:spcAft>
            <a:buFont typeface="Arial" panose="020B0604020202020204" pitchFamily="34" charset="0"/>
            <a:buChar char="•"/>
          </a:pPr>
          <a:r>
            <a:rPr lang="en-US" sz="18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Use the news article on s</a:t>
          </a:r>
          <a:r>
            <a:rPr lang="en-US" sz="1800" kern="1200" dirty="0">
              <a:solidFill>
                <a:prstClr val="black">
                  <a:hueOff val="0"/>
                  <a:satOff val="0"/>
                  <a:lumOff val="0"/>
                  <a:alphaOff val="0"/>
                </a:prstClr>
              </a:solidFill>
              <a:latin typeface="Arial" panose="020B0604020202020204" pitchFamily="34" charset="0"/>
              <a:cs typeface="Arial" panose="020B0604020202020204" pitchFamily="34" charset="0"/>
            </a:rPr>
            <a:t>cams in Hong Kong as </a:t>
          </a:r>
          <a:r>
            <a:rPr lang="en-US" sz="18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 follow-up to engage students in reflecting on the seriousness of online scams </a:t>
          </a:r>
          <a:r>
            <a:rPr lang="en-US" sz="1800" kern="1200" dirty="0">
              <a:latin typeface="Arial" panose="020B0604020202020204" pitchFamily="34" charset="0"/>
              <a:cs typeface="Arial" panose="020B0604020202020204" pitchFamily="34" charset="0"/>
            </a:rPr>
            <a:t>and the importance of societal security</a:t>
          </a:r>
          <a:r>
            <a:rPr lang="en-US" sz="18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p>
      </dgm:t>
    </dgm:pt>
    <dgm:pt modelId="{E297BF35-D5CA-485F-AFFA-CD5418D3924D}" type="parTrans" cxnId="{B9024CFA-FE40-457C-84AC-34D56729F075}">
      <dgm:prSet/>
      <dgm:spPr/>
      <dgm:t>
        <a:bodyPr/>
        <a:lstStyle/>
        <a:p>
          <a:endParaRPr lang="en-US" b="1">
            <a:latin typeface="Arial" panose="020B0604020202020204" pitchFamily="34" charset="0"/>
            <a:cs typeface="Arial" panose="020B0604020202020204" pitchFamily="34" charset="0"/>
          </a:endParaRPr>
        </a:p>
      </dgm:t>
    </dgm:pt>
    <dgm:pt modelId="{3F76EAD0-781B-4155-BFAA-09CAC9DA8774}" type="sibTrans" cxnId="{B9024CFA-FE40-457C-84AC-34D56729F075}">
      <dgm:prSet/>
      <dgm:spPr/>
      <dgm:t>
        <a:bodyPr/>
        <a:lstStyle/>
        <a:p>
          <a:endParaRPr lang="en-US" b="1">
            <a:latin typeface="Arial" panose="020B0604020202020204" pitchFamily="34" charset="0"/>
            <a:cs typeface="Arial" panose="020B0604020202020204" pitchFamily="34" charset="0"/>
          </a:endParaRPr>
        </a:p>
      </dgm:t>
    </dgm:pt>
    <dgm:pt modelId="{F22C03A5-2CB5-481D-ADC2-6A68C27594E9}">
      <dgm:prSet phldrT="[Text]" custT="1"/>
      <dgm:spPr/>
      <dgm:t>
        <a:bodyPr/>
        <a:lstStyle/>
        <a:p>
          <a:pPr algn="just"/>
          <a:r>
            <a:rPr lang="en-US" sz="1800" b="0" i="0" dirty="0">
              <a:latin typeface="Arial" panose="020B0604020202020204" pitchFamily="34" charset="0"/>
              <a:cs typeface="Arial" panose="020B0604020202020204" pitchFamily="34" charset="0"/>
            </a:rPr>
            <a:t>Engage students in understanding phishing tactics and online safety.</a:t>
          </a:r>
        </a:p>
      </dgm:t>
    </dgm:pt>
    <dgm:pt modelId="{4698835E-DFF7-4833-8FBC-F4B45B7F5142}" type="parTrans" cxnId="{CAF2E89D-619B-4D48-A38F-EEFB68EA6723}">
      <dgm:prSet/>
      <dgm:spPr/>
      <dgm:t>
        <a:bodyPr/>
        <a:lstStyle/>
        <a:p>
          <a:endParaRPr lang="en-US"/>
        </a:p>
      </dgm:t>
    </dgm:pt>
    <dgm:pt modelId="{D9FA9FA7-FA5A-463A-99D2-872C6B5EE5BD}" type="sibTrans" cxnId="{CAF2E89D-619B-4D48-A38F-EEFB68EA6723}">
      <dgm:prSet/>
      <dgm:spPr/>
      <dgm:t>
        <a:bodyPr/>
        <a:lstStyle/>
        <a:p>
          <a:endParaRPr lang="en-US"/>
        </a:p>
      </dgm:t>
    </dgm:pt>
    <dgm:pt modelId="{2D472E76-7C4F-4E42-A80F-C266551066F2}">
      <dgm:prSet phldrT="[Text]" custT="1"/>
      <dgm:spPr/>
      <dgm:t>
        <a:bodyPr/>
        <a:lstStyle/>
        <a:p>
          <a:pPr marL="171450" indent="-171450" algn="just"/>
          <a:r>
            <a:rPr lang="en-US" sz="1800" b="0" dirty="0">
              <a:latin typeface="Arial" panose="020B0604020202020204" pitchFamily="34" charset="0"/>
              <a:cs typeface="Arial" panose="020B0604020202020204" pitchFamily="34" charset="0"/>
            </a:rPr>
            <a:t>Introduce the different types of scams.</a:t>
          </a:r>
        </a:p>
      </dgm:t>
    </dgm:pt>
    <dgm:pt modelId="{C6762D3F-66CC-416C-B055-7B5A58C9E398}" type="parTrans" cxnId="{55BD92AF-2881-4B30-8A09-4518A3CD9273}">
      <dgm:prSet/>
      <dgm:spPr/>
      <dgm:t>
        <a:bodyPr/>
        <a:lstStyle/>
        <a:p>
          <a:endParaRPr lang="en-US" altLang="zh-TW"/>
        </a:p>
      </dgm:t>
    </dgm:pt>
    <dgm:pt modelId="{15E1ECD0-D8D2-42EC-B6C3-F2A001995539}" type="sibTrans" cxnId="{55BD92AF-2881-4B30-8A09-4518A3CD9273}">
      <dgm:prSet/>
      <dgm:spPr/>
      <dgm:t>
        <a:bodyPr/>
        <a:lstStyle/>
        <a:p>
          <a:endParaRPr lang="en-US" altLang="zh-TW"/>
        </a:p>
      </dgm:t>
    </dgm:pt>
    <dgm:pt modelId="{54080D31-3107-4572-A839-4A12D9099C10}">
      <dgm:prSet phldrT="[Text]" custT="1"/>
      <dgm:spPr/>
      <dgm:t>
        <a:bodyPr/>
        <a:lstStyle/>
        <a:p>
          <a:pPr marL="176213" lvl="1" indent="-176213" algn="just" defTabSz="711200">
            <a:lnSpc>
              <a:spcPct val="90000"/>
            </a:lnSpc>
            <a:spcBef>
              <a:spcPct val="0"/>
            </a:spcBef>
            <a:spcAft>
              <a:spcPct val="15000"/>
            </a:spcAft>
            <a:buChar char="••"/>
          </a:pPr>
          <a:r>
            <a:rPr lang="en-US" sz="1800" kern="1200" dirty="0">
              <a:solidFill>
                <a:prstClr val="black">
                  <a:hueOff val="0"/>
                  <a:satOff val="0"/>
                  <a:lumOff val="0"/>
                  <a:alphaOff val="0"/>
                </a:prstClr>
              </a:solidFill>
              <a:latin typeface="Arial" panose="020B0604020202020204" pitchFamily="34" charset="0"/>
              <a:cs typeface="Arial" panose="020B0604020202020204" pitchFamily="34" charset="0"/>
            </a:rPr>
            <a:t>Guide students to reflect on and explore what they can do to safeguard societal security in their daily life.</a:t>
          </a:r>
          <a:endParaRPr lang="en-US" sz="18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D2FBF201-91D5-4B59-A00D-B4CE50C47ADD}" type="parTrans" cxnId="{9EDB134E-E908-4004-B09A-19BEA2152473}">
      <dgm:prSet/>
      <dgm:spPr/>
      <dgm:t>
        <a:bodyPr/>
        <a:lstStyle/>
        <a:p>
          <a:endParaRPr lang="en-US"/>
        </a:p>
      </dgm:t>
    </dgm:pt>
    <dgm:pt modelId="{83720BBE-6BE0-42B0-914A-918C2541C9F9}" type="sibTrans" cxnId="{9EDB134E-E908-4004-B09A-19BEA2152473}">
      <dgm:prSet/>
      <dgm:spPr/>
      <dgm:t>
        <a:bodyPr/>
        <a:lstStyle/>
        <a:p>
          <a:endParaRPr lang="en-US"/>
        </a:p>
      </dgm:t>
    </dgm:pt>
    <dgm:pt modelId="{565403C7-C3B9-49CC-80EE-2AA0A4F72379}" type="pres">
      <dgm:prSet presAssocID="{6652166F-7EE0-41B3-AC52-8E60F3906BD9}" presName="linearFlow" presStyleCnt="0">
        <dgm:presLayoutVars>
          <dgm:dir/>
          <dgm:animLvl val="lvl"/>
          <dgm:resizeHandles val="exact"/>
        </dgm:presLayoutVars>
      </dgm:prSet>
      <dgm:spPr/>
      <dgm:t>
        <a:bodyPr/>
        <a:lstStyle/>
        <a:p>
          <a:endParaRPr lang="en-US" altLang="zh-TW"/>
        </a:p>
      </dgm:t>
    </dgm:pt>
    <dgm:pt modelId="{03E39892-FBA5-4E9A-AB5A-540E74AB3F93}" type="pres">
      <dgm:prSet presAssocID="{15D2657D-D250-474F-8E48-DFC36F6AC5DF}" presName="composite" presStyleCnt="0"/>
      <dgm:spPr/>
    </dgm:pt>
    <dgm:pt modelId="{0A0F30DC-98BA-4B16-A205-617C86600984}" type="pres">
      <dgm:prSet presAssocID="{15D2657D-D250-474F-8E48-DFC36F6AC5DF}" presName="parentText" presStyleLbl="alignNode1" presStyleIdx="0" presStyleCnt="3">
        <dgm:presLayoutVars>
          <dgm:chMax val="1"/>
          <dgm:bulletEnabled val="1"/>
        </dgm:presLayoutVars>
      </dgm:prSet>
      <dgm:spPr/>
      <dgm:t>
        <a:bodyPr/>
        <a:lstStyle/>
        <a:p>
          <a:endParaRPr lang="en-US" altLang="zh-TW"/>
        </a:p>
      </dgm:t>
    </dgm:pt>
    <dgm:pt modelId="{E0F877F2-EA53-4DAF-B360-9960742FB8EC}" type="pres">
      <dgm:prSet presAssocID="{15D2657D-D250-474F-8E48-DFC36F6AC5DF}" presName="descendantText" presStyleLbl="alignAcc1" presStyleIdx="0" presStyleCnt="3" custScaleY="100000" custLinFactNeighborX="0" custLinFactNeighborY="-947">
        <dgm:presLayoutVars>
          <dgm:bulletEnabled val="1"/>
        </dgm:presLayoutVars>
      </dgm:prSet>
      <dgm:spPr/>
      <dgm:t>
        <a:bodyPr/>
        <a:lstStyle/>
        <a:p>
          <a:endParaRPr lang="en-US" altLang="zh-TW"/>
        </a:p>
      </dgm:t>
    </dgm:pt>
    <dgm:pt modelId="{AFFFEDA0-A885-419C-973E-123208F54E13}" type="pres">
      <dgm:prSet presAssocID="{873F5080-1EDE-44BF-B80E-753B079582FA}" presName="sp" presStyleCnt="0"/>
      <dgm:spPr/>
    </dgm:pt>
    <dgm:pt modelId="{D43C7367-6E19-45C7-B362-0334A532C0A2}" type="pres">
      <dgm:prSet presAssocID="{C38298AA-ED7E-4BB4-8148-399E3F58A6A6}" presName="composite" presStyleCnt="0"/>
      <dgm:spPr/>
    </dgm:pt>
    <dgm:pt modelId="{80F3C215-C83C-44B0-AAC3-D40A5D61EB20}" type="pres">
      <dgm:prSet presAssocID="{C38298AA-ED7E-4BB4-8148-399E3F58A6A6}" presName="parentText" presStyleLbl="alignNode1" presStyleIdx="1" presStyleCnt="3">
        <dgm:presLayoutVars>
          <dgm:chMax val="1"/>
          <dgm:bulletEnabled val="1"/>
        </dgm:presLayoutVars>
      </dgm:prSet>
      <dgm:spPr/>
      <dgm:t>
        <a:bodyPr/>
        <a:lstStyle/>
        <a:p>
          <a:endParaRPr lang="en-US" altLang="zh-TW"/>
        </a:p>
      </dgm:t>
    </dgm:pt>
    <dgm:pt modelId="{39570A93-CE8B-4863-8FBF-7CC6D68A3D78}" type="pres">
      <dgm:prSet presAssocID="{C38298AA-ED7E-4BB4-8148-399E3F58A6A6}" presName="descendantText" presStyleLbl="alignAcc1" presStyleIdx="1" presStyleCnt="3" custScaleY="90696">
        <dgm:presLayoutVars>
          <dgm:bulletEnabled val="1"/>
        </dgm:presLayoutVars>
      </dgm:prSet>
      <dgm:spPr/>
      <dgm:t>
        <a:bodyPr/>
        <a:lstStyle/>
        <a:p>
          <a:endParaRPr lang="en-US" altLang="zh-TW"/>
        </a:p>
      </dgm:t>
    </dgm:pt>
    <dgm:pt modelId="{29C89F17-1062-4EB1-9164-E3E5F27A90A5}" type="pres">
      <dgm:prSet presAssocID="{5E9DCEBD-91EB-473C-A82F-C4255409A0F5}" presName="sp" presStyleCnt="0"/>
      <dgm:spPr/>
    </dgm:pt>
    <dgm:pt modelId="{2483D695-4BF9-4F6A-92BE-9C3CDD05E735}" type="pres">
      <dgm:prSet presAssocID="{6A122637-6E5C-4960-BF8C-4E404B51B5FF}" presName="composite" presStyleCnt="0"/>
      <dgm:spPr/>
    </dgm:pt>
    <dgm:pt modelId="{B8216B23-72BC-4FD0-9BEE-A9E9D0680232}" type="pres">
      <dgm:prSet presAssocID="{6A122637-6E5C-4960-BF8C-4E404B51B5FF}" presName="parentText" presStyleLbl="alignNode1" presStyleIdx="2" presStyleCnt="3" custLinFactNeighborX="2139" custLinFactNeighborY="-7821">
        <dgm:presLayoutVars>
          <dgm:chMax val="1"/>
          <dgm:bulletEnabled val="1"/>
        </dgm:presLayoutVars>
      </dgm:prSet>
      <dgm:spPr/>
      <dgm:t>
        <a:bodyPr/>
        <a:lstStyle/>
        <a:p>
          <a:endParaRPr lang="en-US" altLang="zh-TW"/>
        </a:p>
      </dgm:t>
    </dgm:pt>
    <dgm:pt modelId="{97ED3362-31B4-4118-9827-65168530B8A0}" type="pres">
      <dgm:prSet presAssocID="{6A122637-6E5C-4960-BF8C-4E404B51B5FF}" presName="descendantText" presStyleLbl="alignAcc1" presStyleIdx="2" presStyleCnt="3" custScaleY="124413" custLinFactNeighborY="401">
        <dgm:presLayoutVars>
          <dgm:bulletEnabled val="1"/>
        </dgm:presLayoutVars>
      </dgm:prSet>
      <dgm:spPr/>
      <dgm:t>
        <a:bodyPr/>
        <a:lstStyle/>
        <a:p>
          <a:endParaRPr lang="en-US" altLang="zh-TW"/>
        </a:p>
      </dgm:t>
    </dgm:pt>
  </dgm:ptLst>
  <dgm:cxnLst>
    <dgm:cxn modelId="{55BD92AF-2881-4B30-8A09-4518A3CD9273}" srcId="{15D2657D-D250-474F-8E48-DFC36F6AC5DF}" destId="{2D472E76-7C4F-4E42-A80F-C266551066F2}" srcOrd="1" destOrd="0" parTransId="{C6762D3F-66CC-416C-B055-7B5A58C9E398}" sibTransId="{15E1ECD0-D8D2-42EC-B6C3-F2A001995539}"/>
    <dgm:cxn modelId="{33EF67D2-2EA5-4C20-A70A-680333F528B6}" type="presOf" srcId="{C38298AA-ED7E-4BB4-8148-399E3F58A6A6}" destId="{80F3C215-C83C-44B0-AAC3-D40A5D61EB20}" srcOrd="0" destOrd="0" presId="urn:microsoft.com/office/officeart/2005/8/layout/chevron2"/>
    <dgm:cxn modelId="{B9024CFA-FE40-457C-84AC-34D56729F075}" srcId="{6A122637-6E5C-4960-BF8C-4E404B51B5FF}" destId="{74DDBA0A-3721-49F0-89A5-85D73E1FA4AC}" srcOrd="0" destOrd="0" parTransId="{E297BF35-D5CA-485F-AFFA-CD5418D3924D}" sibTransId="{3F76EAD0-781B-4155-BFAA-09CAC9DA8774}"/>
    <dgm:cxn modelId="{02D07C9C-7F39-468D-9846-793377F9A273}" type="presOf" srcId="{42EA8EF3-51B2-4BC8-B52B-E79B82D12C07}" destId="{E0F877F2-EA53-4DAF-B360-9960742FB8EC}" srcOrd="0" destOrd="0" presId="urn:microsoft.com/office/officeart/2005/8/layout/chevron2"/>
    <dgm:cxn modelId="{359292D2-ED71-430C-AD51-678DAA0AD8E0}" srcId="{6652166F-7EE0-41B3-AC52-8E60F3906BD9}" destId="{15D2657D-D250-474F-8E48-DFC36F6AC5DF}" srcOrd="0" destOrd="0" parTransId="{309A7B2C-94EC-47B2-B50E-7CC5677F0CE8}" sibTransId="{873F5080-1EDE-44BF-B80E-753B079582FA}"/>
    <dgm:cxn modelId="{4361F1F5-11E0-4725-8136-A67106021C4F}" srcId="{6652166F-7EE0-41B3-AC52-8E60F3906BD9}" destId="{6A122637-6E5C-4960-BF8C-4E404B51B5FF}" srcOrd="2" destOrd="0" parTransId="{74590959-9C52-486C-8CD4-B81275EA80D3}" sibTransId="{CFA394C0-FA97-4580-979B-0B4A871029BE}"/>
    <dgm:cxn modelId="{A614F94B-9948-479B-BC62-C1F20DC0C3F4}" type="presOf" srcId="{2D472E76-7C4F-4E42-A80F-C266551066F2}" destId="{E0F877F2-EA53-4DAF-B360-9960742FB8EC}" srcOrd="0" destOrd="1" presId="urn:microsoft.com/office/officeart/2005/8/layout/chevron2"/>
    <dgm:cxn modelId="{8BA70EED-95F3-4221-8D2C-FAB666A1BA33}" type="presOf" srcId="{74DDBA0A-3721-49F0-89A5-85D73E1FA4AC}" destId="{97ED3362-31B4-4118-9827-65168530B8A0}" srcOrd="0" destOrd="0" presId="urn:microsoft.com/office/officeart/2005/8/layout/chevron2"/>
    <dgm:cxn modelId="{06EBF8D3-0A4B-40E1-A553-9C2290A49010}" srcId="{6652166F-7EE0-41B3-AC52-8E60F3906BD9}" destId="{C38298AA-ED7E-4BB4-8148-399E3F58A6A6}" srcOrd="1" destOrd="0" parTransId="{F82571BC-FC1C-4465-8825-828CB9E3ADAF}" sibTransId="{5E9DCEBD-91EB-473C-A82F-C4255409A0F5}"/>
    <dgm:cxn modelId="{B6C45276-1EB1-4B17-BC32-014284D16D1F}" srcId="{15D2657D-D250-474F-8E48-DFC36F6AC5DF}" destId="{42EA8EF3-51B2-4BC8-B52B-E79B82D12C07}" srcOrd="0" destOrd="0" parTransId="{53611FBB-2E40-4EE5-9907-3E5B6254BBEA}" sibTransId="{D98CA319-9C63-484B-8501-8882C4B5D56D}"/>
    <dgm:cxn modelId="{0BDB7146-CD11-4212-855E-1428DD0DB45B}" type="presOf" srcId="{6652166F-7EE0-41B3-AC52-8E60F3906BD9}" destId="{565403C7-C3B9-49CC-80EE-2AA0A4F72379}" srcOrd="0" destOrd="0" presId="urn:microsoft.com/office/officeart/2005/8/layout/chevron2"/>
    <dgm:cxn modelId="{CAFC497A-3CF4-4D2C-823F-2D9EFBC03228}" srcId="{C38298AA-ED7E-4BB4-8148-399E3F58A6A6}" destId="{012A3466-F599-4003-A717-5192EF0BBF6E}" srcOrd="0" destOrd="0" parTransId="{C77171E2-E5EE-46E9-BD9B-BF88516D99CC}" sibTransId="{BD8275AA-9EE7-4442-AE26-7EEFA8CAB9F2}"/>
    <dgm:cxn modelId="{8B3805FD-4955-4C17-9DA8-BC3FA6DC6FFE}" type="presOf" srcId="{6A122637-6E5C-4960-BF8C-4E404B51B5FF}" destId="{B8216B23-72BC-4FD0-9BEE-A9E9D0680232}" srcOrd="0" destOrd="0" presId="urn:microsoft.com/office/officeart/2005/8/layout/chevron2"/>
    <dgm:cxn modelId="{EDAC461E-FCCC-4BEC-8A80-189EB24E42D8}" type="presOf" srcId="{54080D31-3107-4572-A839-4A12D9099C10}" destId="{97ED3362-31B4-4118-9827-65168530B8A0}" srcOrd="0" destOrd="1" presId="urn:microsoft.com/office/officeart/2005/8/layout/chevron2"/>
    <dgm:cxn modelId="{9EDB134E-E908-4004-B09A-19BEA2152473}" srcId="{6A122637-6E5C-4960-BF8C-4E404B51B5FF}" destId="{54080D31-3107-4572-A839-4A12D9099C10}" srcOrd="1" destOrd="0" parTransId="{D2FBF201-91D5-4B59-A00D-B4CE50C47ADD}" sibTransId="{83720BBE-6BE0-42B0-914A-918C2541C9F9}"/>
    <dgm:cxn modelId="{E5D8C1AB-3BDD-4E36-AC9B-8F61F5C42D28}" type="presOf" srcId="{15D2657D-D250-474F-8E48-DFC36F6AC5DF}" destId="{0A0F30DC-98BA-4B16-A205-617C86600984}" srcOrd="0" destOrd="0" presId="urn:microsoft.com/office/officeart/2005/8/layout/chevron2"/>
    <dgm:cxn modelId="{53981ABB-E27B-41D3-AE7E-134BAEC9161E}" type="presOf" srcId="{F22C03A5-2CB5-481D-ADC2-6A68C27594E9}" destId="{39570A93-CE8B-4863-8FBF-7CC6D68A3D78}" srcOrd="0" destOrd="1" presId="urn:microsoft.com/office/officeart/2005/8/layout/chevron2"/>
    <dgm:cxn modelId="{AE069407-E53B-459C-B58A-E7DF486030E6}" type="presOf" srcId="{012A3466-F599-4003-A717-5192EF0BBF6E}" destId="{39570A93-CE8B-4863-8FBF-7CC6D68A3D78}" srcOrd="0" destOrd="0" presId="urn:microsoft.com/office/officeart/2005/8/layout/chevron2"/>
    <dgm:cxn modelId="{CAF2E89D-619B-4D48-A38F-EEFB68EA6723}" srcId="{C38298AA-ED7E-4BB4-8148-399E3F58A6A6}" destId="{F22C03A5-2CB5-481D-ADC2-6A68C27594E9}" srcOrd="1" destOrd="0" parTransId="{4698835E-DFF7-4833-8FBC-F4B45B7F5142}" sibTransId="{D9FA9FA7-FA5A-463A-99D2-872C6B5EE5BD}"/>
    <dgm:cxn modelId="{AC03A5DF-AAB5-444F-A8D9-CA569DB14995}" type="presParOf" srcId="{565403C7-C3B9-49CC-80EE-2AA0A4F72379}" destId="{03E39892-FBA5-4E9A-AB5A-540E74AB3F93}" srcOrd="0" destOrd="0" presId="urn:microsoft.com/office/officeart/2005/8/layout/chevron2"/>
    <dgm:cxn modelId="{58E4D997-4634-4AAF-8201-F88798F65645}" type="presParOf" srcId="{03E39892-FBA5-4E9A-AB5A-540E74AB3F93}" destId="{0A0F30DC-98BA-4B16-A205-617C86600984}" srcOrd="0" destOrd="0" presId="urn:microsoft.com/office/officeart/2005/8/layout/chevron2"/>
    <dgm:cxn modelId="{433AAC68-6515-410C-AD8F-D3BAC883BD82}" type="presParOf" srcId="{03E39892-FBA5-4E9A-AB5A-540E74AB3F93}" destId="{E0F877F2-EA53-4DAF-B360-9960742FB8EC}" srcOrd="1" destOrd="0" presId="urn:microsoft.com/office/officeart/2005/8/layout/chevron2"/>
    <dgm:cxn modelId="{53D3972F-E7D8-4414-8A8A-DCA7ADEC732E}" type="presParOf" srcId="{565403C7-C3B9-49CC-80EE-2AA0A4F72379}" destId="{AFFFEDA0-A885-419C-973E-123208F54E13}" srcOrd="1" destOrd="0" presId="urn:microsoft.com/office/officeart/2005/8/layout/chevron2"/>
    <dgm:cxn modelId="{9869BEB5-0AD4-4470-B225-3E4208CB0AB3}" type="presParOf" srcId="{565403C7-C3B9-49CC-80EE-2AA0A4F72379}" destId="{D43C7367-6E19-45C7-B362-0334A532C0A2}" srcOrd="2" destOrd="0" presId="urn:microsoft.com/office/officeart/2005/8/layout/chevron2"/>
    <dgm:cxn modelId="{D56B1CC6-736E-4039-8543-0DF68CDA8861}" type="presParOf" srcId="{D43C7367-6E19-45C7-B362-0334A532C0A2}" destId="{80F3C215-C83C-44B0-AAC3-D40A5D61EB20}" srcOrd="0" destOrd="0" presId="urn:microsoft.com/office/officeart/2005/8/layout/chevron2"/>
    <dgm:cxn modelId="{2E1A781D-EB63-4EEB-AFB8-4373612D4353}" type="presParOf" srcId="{D43C7367-6E19-45C7-B362-0334A532C0A2}" destId="{39570A93-CE8B-4863-8FBF-7CC6D68A3D78}" srcOrd="1" destOrd="0" presId="urn:microsoft.com/office/officeart/2005/8/layout/chevron2"/>
    <dgm:cxn modelId="{1DCA9AA1-9BDB-484A-BA4A-40B8F18D6294}" type="presParOf" srcId="{565403C7-C3B9-49CC-80EE-2AA0A4F72379}" destId="{29C89F17-1062-4EB1-9164-E3E5F27A90A5}" srcOrd="3" destOrd="0" presId="urn:microsoft.com/office/officeart/2005/8/layout/chevron2"/>
    <dgm:cxn modelId="{63154FD5-6041-41A8-ACC0-70724C0ABA64}" type="presParOf" srcId="{565403C7-C3B9-49CC-80EE-2AA0A4F72379}" destId="{2483D695-4BF9-4F6A-92BE-9C3CDD05E735}" srcOrd="4" destOrd="0" presId="urn:microsoft.com/office/officeart/2005/8/layout/chevron2"/>
    <dgm:cxn modelId="{795351D5-1EF6-4881-A59E-016F615C138A}" type="presParOf" srcId="{2483D695-4BF9-4F6A-92BE-9C3CDD05E735}" destId="{B8216B23-72BC-4FD0-9BEE-A9E9D0680232}" srcOrd="0" destOrd="0" presId="urn:microsoft.com/office/officeart/2005/8/layout/chevron2"/>
    <dgm:cxn modelId="{D0FFE374-83E8-415B-B608-0B7095B9BCE4}" type="presParOf" srcId="{2483D695-4BF9-4F6A-92BE-9C3CDD05E735}" destId="{97ED3362-31B4-4118-9827-65168530B8A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52166F-7EE0-41B3-AC52-8E60F3906BD9}"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C38298AA-ED7E-4BB4-8148-399E3F58A6A6}">
      <dgm:prSet phldrT="[Text]" custT="1"/>
      <dgm:spPr>
        <a:solidFill>
          <a:schemeClr val="accent6"/>
        </a:solidFill>
        <a:ln>
          <a:noFill/>
        </a:ln>
      </dgm:spPr>
      <dgm:t>
        <a:bodyPr/>
        <a:lstStyle/>
        <a:p>
          <a:r>
            <a:rPr lang="en-US" sz="1500" b="1" dirty="0">
              <a:latin typeface="Arial" panose="020B0604020202020204" pitchFamily="34" charset="0"/>
              <a:cs typeface="Arial" panose="020B0604020202020204" pitchFamily="34" charset="0"/>
            </a:rPr>
            <a:t>While-viewing</a:t>
          </a:r>
        </a:p>
      </dgm:t>
    </dgm:pt>
    <dgm:pt modelId="{F82571BC-FC1C-4465-8825-828CB9E3ADAF}" type="parTrans" cxnId="{06EBF8D3-0A4B-40E1-A553-9C2290A49010}">
      <dgm:prSet/>
      <dgm:spPr/>
      <dgm:t>
        <a:bodyPr/>
        <a:lstStyle/>
        <a:p>
          <a:endParaRPr lang="en-US" b="1">
            <a:latin typeface="Arial" panose="020B0604020202020204" pitchFamily="34" charset="0"/>
            <a:cs typeface="Arial" panose="020B0604020202020204" pitchFamily="34" charset="0"/>
          </a:endParaRPr>
        </a:p>
      </dgm:t>
    </dgm:pt>
    <dgm:pt modelId="{5E9DCEBD-91EB-473C-A82F-C4255409A0F5}" type="sibTrans" cxnId="{06EBF8D3-0A4B-40E1-A553-9C2290A49010}">
      <dgm:prSet/>
      <dgm:spPr/>
      <dgm:t>
        <a:bodyPr/>
        <a:lstStyle/>
        <a:p>
          <a:endParaRPr lang="en-US" b="1">
            <a:latin typeface="Arial" panose="020B0604020202020204" pitchFamily="34" charset="0"/>
            <a:cs typeface="Arial" panose="020B0604020202020204" pitchFamily="34" charset="0"/>
          </a:endParaRPr>
        </a:p>
      </dgm:t>
    </dgm:pt>
    <dgm:pt modelId="{012A3466-F599-4003-A717-5192EF0BBF6E}">
      <dgm:prSet phldrT="[Text]" custT="1">
        <dgm:style>
          <a:lnRef idx="2">
            <a:schemeClr val="accent6"/>
          </a:lnRef>
          <a:fillRef idx="1">
            <a:schemeClr val="lt1"/>
          </a:fillRef>
          <a:effectRef idx="0">
            <a:schemeClr val="accent6"/>
          </a:effectRef>
          <a:fontRef idx="minor">
            <a:schemeClr val="dk1"/>
          </a:fontRef>
        </dgm:style>
      </dgm:prSet>
      <dgm:spPr/>
      <dgm:t>
        <a:bodyPr/>
        <a:lstStyle/>
        <a:p>
          <a:pPr algn="l"/>
          <a:r>
            <a:rPr lang="en-US" sz="1600" b="0" i="0" dirty="0">
              <a:latin typeface="Arial" panose="020B0604020202020204" pitchFamily="34" charset="0"/>
              <a:cs typeface="Arial" panose="020B0604020202020204" pitchFamily="34" charset="0"/>
            </a:rPr>
            <a:t>Play the video.</a:t>
          </a:r>
        </a:p>
      </dgm:t>
    </dgm:pt>
    <dgm:pt modelId="{C77171E2-E5EE-46E9-BD9B-BF88516D99CC}" type="parTrans" cxnId="{CAFC497A-3CF4-4D2C-823F-2D9EFBC03228}">
      <dgm:prSet/>
      <dgm:spPr/>
      <dgm:t>
        <a:bodyPr/>
        <a:lstStyle/>
        <a:p>
          <a:endParaRPr lang="en-US" b="1">
            <a:latin typeface="Arial" panose="020B0604020202020204" pitchFamily="34" charset="0"/>
            <a:cs typeface="Arial" panose="020B0604020202020204" pitchFamily="34" charset="0"/>
          </a:endParaRPr>
        </a:p>
      </dgm:t>
    </dgm:pt>
    <dgm:pt modelId="{BD8275AA-9EE7-4442-AE26-7EEFA8CAB9F2}" type="sibTrans" cxnId="{CAFC497A-3CF4-4D2C-823F-2D9EFBC03228}">
      <dgm:prSet/>
      <dgm:spPr/>
      <dgm:t>
        <a:bodyPr/>
        <a:lstStyle/>
        <a:p>
          <a:endParaRPr lang="en-US" b="1">
            <a:latin typeface="Arial" panose="020B0604020202020204" pitchFamily="34" charset="0"/>
            <a:cs typeface="Arial" panose="020B0604020202020204" pitchFamily="34" charset="0"/>
          </a:endParaRPr>
        </a:p>
      </dgm:t>
    </dgm:pt>
    <dgm:pt modelId="{F22C03A5-2CB5-481D-ADC2-6A68C27594E9}">
      <dgm:prSet phldrT="[Text]" custT="1">
        <dgm:style>
          <a:lnRef idx="2">
            <a:schemeClr val="accent6"/>
          </a:lnRef>
          <a:fillRef idx="1">
            <a:schemeClr val="lt1"/>
          </a:fillRef>
          <a:effectRef idx="0">
            <a:schemeClr val="accent6"/>
          </a:effectRef>
          <a:fontRef idx="minor">
            <a:schemeClr val="dk1"/>
          </a:fontRef>
        </dgm:style>
      </dgm:prSet>
      <dgm:spPr/>
      <dgm:t>
        <a:bodyPr/>
        <a:lstStyle/>
        <a:p>
          <a:pPr algn="just"/>
          <a:r>
            <a:rPr lang="en-US" sz="1600" b="0" i="0" dirty="0">
              <a:latin typeface="Arial" panose="020B0604020202020204" pitchFamily="34" charset="0"/>
              <a:cs typeface="Arial" panose="020B0604020202020204" pitchFamily="34" charset="0"/>
            </a:rPr>
            <a:t>Engage students in understanding phishing tactics and online safety.</a:t>
          </a:r>
        </a:p>
      </dgm:t>
    </dgm:pt>
    <dgm:pt modelId="{4698835E-DFF7-4833-8FBC-F4B45B7F5142}" type="parTrans" cxnId="{CAF2E89D-619B-4D48-A38F-EEFB68EA6723}">
      <dgm:prSet/>
      <dgm:spPr/>
      <dgm:t>
        <a:bodyPr/>
        <a:lstStyle/>
        <a:p>
          <a:endParaRPr lang="en-US"/>
        </a:p>
      </dgm:t>
    </dgm:pt>
    <dgm:pt modelId="{D9FA9FA7-FA5A-463A-99D2-872C6B5EE5BD}" type="sibTrans" cxnId="{CAF2E89D-619B-4D48-A38F-EEFB68EA6723}">
      <dgm:prSet/>
      <dgm:spPr/>
      <dgm:t>
        <a:bodyPr/>
        <a:lstStyle/>
        <a:p>
          <a:endParaRPr lang="en-US"/>
        </a:p>
      </dgm:t>
    </dgm:pt>
    <dgm:pt modelId="{565403C7-C3B9-49CC-80EE-2AA0A4F72379}" type="pres">
      <dgm:prSet presAssocID="{6652166F-7EE0-41B3-AC52-8E60F3906BD9}" presName="linearFlow" presStyleCnt="0">
        <dgm:presLayoutVars>
          <dgm:dir/>
          <dgm:animLvl val="lvl"/>
          <dgm:resizeHandles val="exact"/>
        </dgm:presLayoutVars>
      </dgm:prSet>
      <dgm:spPr/>
      <dgm:t>
        <a:bodyPr/>
        <a:lstStyle/>
        <a:p>
          <a:endParaRPr lang="en-US" altLang="zh-TW"/>
        </a:p>
      </dgm:t>
    </dgm:pt>
    <dgm:pt modelId="{D43C7367-6E19-45C7-B362-0334A532C0A2}" type="pres">
      <dgm:prSet presAssocID="{C38298AA-ED7E-4BB4-8148-399E3F58A6A6}" presName="composite" presStyleCnt="0"/>
      <dgm:spPr/>
    </dgm:pt>
    <dgm:pt modelId="{80F3C215-C83C-44B0-AAC3-D40A5D61EB20}" type="pres">
      <dgm:prSet presAssocID="{C38298AA-ED7E-4BB4-8148-399E3F58A6A6}" presName="parentText" presStyleLbl="alignNode1" presStyleIdx="0" presStyleCnt="1">
        <dgm:presLayoutVars>
          <dgm:chMax val="1"/>
          <dgm:bulletEnabled val="1"/>
        </dgm:presLayoutVars>
      </dgm:prSet>
      <dgm:spPr/>
      <dgm:t>
        <a:bodyPr/>
        <a:lstStyle/>
        <a:p>
          <a:endParaRPr lang="en-US" altLang="zh-TW"/>
        </a:p>
      </dgm:t>
    </dgm:pt>
    <dgm:pt modelId="{39570A93-CE8B-4863-8FBF-7CC6D68A3D78}" type="pres">
      <dgm:prSet presAssocID="{C38298AA-ED7E-4BB4-8148-399E3F58A6A6}" presName="descendantText" presStyleLbl="alignAcc1" presStyleIdx="0" presStyleCnt="1">
        <dgm:presLayoutVars>
          <dgm:bulletEnabled val="1"/>
        </dgm:presLayoutVars>
      </dgm:prSet>
      <dgm:spPr/>
      <dgm:t>
        <a:bodyPr/>
        <a:lstStyle/>
        <a:p>
          <a:endParaRPr lang="en-US" altLang="zh-TW"/>
        </a:p>
      </dgm:t>
    </dgm:pt>
  </dgm:ptLst>
  <dgm:cxnLst>
    <dgm:cxn modelId="{CAFC497A-3CF4-4D2C-823F-2D9EFBC03228}" srcId="{C38298AA-ED7E-4BB4-8148-399E3F58A6A6}" destId="{012A3466-F599-4003-A717-5192EF0BBF6E}" srcOrd="0" destOrd="0" parTransId="{C77171E2-E5EE-46E9-BD9B-BF88516D99CC}" sibTransId="{BD8275AA-9EE7-4442-AE26-7EEFA8CAB9F2}"/>
    <dgm:cxn modelId="{CAF2E89D-619B-4D48-A38F-EEFB68EA6723}" srcId="{C38298AA-ED7E-4BB4-8148-399E3F58A6A6}" destId="{F22C03A5-2CB5-481D-ADC2-6A68C27594E9}" srcOrd="1" destOrd="0" parTransId="{4698835E-DFF7-4833-8FBC-F4B45B7F5142}" sibTransId="{D9FA9FA7-FA5A-463A-99D2-872C6B5EE5BD}"/>
    <dgm:cxn modelId="{AE069407-E53B-459C-B58A-E7DF486030E6}" type="presOf" srcId="{012A3466-F599-4003-A717-5192EF0BBF6E}" destId="{39570A93-CE8B-4863-8FBF-7CC6D68A3D78}" srcOrd="0" destOrd="0" presId="urn:microsoft.com/office/officeart/2005/8/layout/chevron2"/>
    <dgm:cxn modelId="{33EF67D2-2EA5-4C20-A70A-680333F528B6}" type="presOf" srcId="{C38298AA-ED7E-4BB4-8148-399E3F58A6A6}" destId="{80F3C215-C83C-44B0-AAC3-D40A5D61EB20}" srcOrd="0" destOrd="0" presId="urn:microsoft.com/office/officeart/2005/8/layout/chevron2"/>
    <dgm:cxn modelId="{0BDB7146-CD11-4212-855E-1428DD0DB45B}" type="presOf" srcId="{6652166F-7EE0-41B3-AC52-8E60F3906BD9}" destId="{565403C7-C3B9-49CC-80EE-2AA0A4F72379}" srcOrd="0" destOrd="0" presId="urn:microsoft.com/office/officeart/2005/8/layout/chevron2"/>
    <dgm:cxn modelId="{53981ABB-E27B-41D3-AE7E-134BAEC9161E}" type="presOf" srcId="{F22C03A5-2CB5-481D-ADC2-6A68C27594E9}" destId="{39570A93-CE8B-4863-8FBF-7CC6D68A3D78}" srcOrd="0" destOrd="1" presId="urn:microsoft.com/office/officeart/2005/8/layout/chevron2"/>
    <dgm:cxn modelId="{06EBF8D3-0A4B-40E1-A553-9C2290A49010}" srcId="{6652166F-7EE0-41B3-AC52-8E60F3906BD9}" destId="{C38298AA-ED7E-4BB4-8148-399E3F58A6A6}" srcOrd="0" destOrd="0" parTransId="{F82571BC-FC1C-4465-8825-828CB9E3ADAF}" sibTransId="{5E9DCEBD-91EB-473C-A82F-C4255409A0F5}"/>
    <dgm:cxn modelId="{9869BEB5-0AD4-4470-B225-3E4208CB0AB3}" type="presParOf" srcId="{565403C7-C3B9-49CC-80EE-2AA0A4F72379}" destId="{D43C7367-6E19-45C7-B362-0334A532C0A2}" srcOrd="0" destOrd="0" presId="urn:microsoft.com/office/officeart/2005/8/layout/chevron2"/>
    <dgm:cxn modelId="{D56B1CC6-736E-4039-8543-0DF68CDA8861}" type="presParOf" srcId="{D43C7367-6E19-45C7-B362-0334A532C0A2}" destId="{80F3C215-C83C-44B0-AAC3-D40A5D61EB20}" srcOrd="0" destOrd="0" presId="urn:microsoft.com/office/officeart/2005/8/layout/chevron2"/>
    <dgm:cxn modelId="{2E1A781D-EB63-4EEB-AFB8-4373612D4353}" type="presParOf" srcId="{D43C7367-6E19-45C7-B362-0334A532C0A2}" destId="{39570A93-CE8B-4863-8FBF-7CC6D68A3D7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56594-645B-4193-A27D-F94DD858BE05}">
      <dsp:nvSpPr>
        <dsp:cNvPr id="0" name=""/>
        <dsp:cNvSpPr/>
      </dsp:nvSpPr>
      <dsp:spPr>
        <a:xfrm>
          <a:off x="1886841" y="446782"/>
          <a:ext cx="4691217" cy="4691217"/>
        </a:xfrm>
        <a:prstGeom prst="pie">
          <a:avLst>
            <a:gd name="adj1" fmla="val 16200000"/>
            <a:gd name="adj2" fmla="val 5400000"/>
          </a:avLst>
        </a:prstGeom>
        <a:solidFill>
          <a:srgbClr val="66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4232450" y="1144880"/>
        <a:ext cx="1647510" cy="3295021"/>
      </dsp:txXfrm>
    </dsp:sp>
    <dsp:sp modelId="{126D91BB-CC9A-40EC-8A92-E2C7A166FADD}">
      <dsp:nvSpPr>
        <dsp:cNvPr id="0" name=""/>
        <dsp:cNvSpPr/>
      </dsp:nvSpPr>
      <dsp:spPr>
        <a:xfrm>
          <a:off x="1775145" y="446782"/>
          <a:ext cx="4691217" cy="4691217"/>
        </a:xfrm>
        <a:prstGeom prst="pie">
          <a:avLst>
            <a:gd name="adj1" fmla="val 5400000"/>
            <a:gd name="adj2" fmla="val 1620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445319" y="1144880"/>
        <a:ext cx="1647510" cy="3295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F30DC-98BA-4B16-A205-617C86600984}">
      <dsp:nvSpPr>
        <dsp:cNvPr id="0" name=""/>
        <dsp:cNvSpPr/>
      </dsp:nvSpPr>
      <dsp:spPr>
        <a:xfrm rot="5400000">
          <a:off x="-294303" y="310244"/>
          <a:ext cx="1962022" cy="1373415"/>
        </a:xfrm>
        <a:prstGeom prst="chevron">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Pre-viewing</a:t>
          </a:r>
        </a:p>
      </dsp:txBody>
      <dsp:txXfrm rot="-5400000">
        <a:off x="1" y="702649"/>
        <a:ext cx="1373415" cy="588607"/>
      </dsp:txXfrm>
    </dsp:sp>
    <dsp:sp modelId="{E0F877F2-EA53-4DAF-B360-9960742FB8EC}">
      <dsp:nvSpPr>
        <dsp:cNvPr id="0" name=""/>
        <dsp:cNvSpPr/>
      </dsp:nvSpPr>
      <dsp:spPr>
        <a:xfrm rot="5400000">
          <a:off x="3803453" y="-2426174"/>
          <a:ext cx="1275314" cy="6135390"/>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latin typeface="Arial" panose="020B0604020202020204" pitchFamily="34" charset="0"/>
              <a:cs typeface="Arial" panose="020B0604020202020204" pitchFamily="34" charset="0"/>
            </a:rPr>
            <a:t>Find out how much students know about online scam vulnerability.</a:t>
          </a:r>
        </a:p>
        <a:p>
          <a:pPr marL="171450" lvl="1" indent="-171450" algn="just" defTabSz="800100">
            <a:lnSpc>
              <a:spcPct val="90000"/>
            </a:lnSpc>
            <a:spcBef>
              <a:spcPct val="0"/>
            </a:spcBef>
            <a:spcAft>
              <a:spcPct val="15000"/>
            </a:spcAft>
            <a:buChar char="••"/>
          </a:pPr>
          <a:r>
            <a:rPr lang="en-US" sz="1800" b="0" kern="1200" dirty="0">
              <a:latin typeface="Arial" panose="020B0604020202020204" pitchFamily="34" charset="0"/>
              <a:cs typeface="Arial" panose="020B0604020202020204" pitchFamily="34" charset="0"/>
            </a:rPr>
            <a:t>Introduce the different types of scams.</a:t>
          </a:r>
        </a:p>
      </dsp:txBody>
      <dsp:txXfrm rot="-5400000">
        <a:off x="1373415" y="66120"/>
        <a:ext cx="6073134" cy="1150802"/>
      </dsp:txXfrm>
    </dsp:sp>
    <dsp:sp modelId="{80F3C215-C83C-44B0-AAC3-D40A5D61EB20}">
      <dsp:nvSpPr>
        <dsp:cNvPr id="0" name=""/>
        <dsp:cNvSpPr/>
      </dsp:nvSpPr>
      <dsp:spPr>
        <a:xfrm rot="5400000">
          <a:off x="-294303" y="2088044"/>
          <a:ext cx="1962022" cy="1373415"/>
        </a:xfrm>
        <a:prstGeom prst="chevron">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While-viewing</a:t>
          </a:r>
        </a:p>
      </dsp:txBody>
      <dsp:txXfrm rot="-5400000">
        <a:off x="1" y="2480449"/>
        <a:ext cx="1373415" cy="588607"/>
      </dsp:txXfrm>
    </dsp:sp>
    <dsp:sp modelId="{39570A93-CE8B-4863-8FBF-7CC6D68A3D78}">
      <dsp:nvSpPr>
        <dsp:cNvPr id="0" name=""/>
        <dsp:cNvSpPr/>
      </dsp:nvSpPr>
      <dsp:spPr>
        <a:xfrm rot="5400000">
          <a:off x="3862781" y="-636296"/>
          <a:ext cx="1156659" cy="6135390"/>
        </a:xfrm>
        <a:prstGeom prst="round2Same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latin typeface="Arial" panose="020B0604020202020204" pitchFamily="34" charset="0"/>
              <a:cs typeface="Arial" panose="020B0604020202020204" pitchFamily="34" charset="0"/>
            </a:rPr>
            <a:t>Play the video.</a:t>
          </a:r>
        </a:p>
        <a:p>
          <a:pPr marL="171450" lvl="1" indent="-171450" algn="just" defTabSz="800100">
            <a:lnSpc>
              <a:spcPct val="90000"/>
            </a:lnSpc>
            <a:spcBef>
              <a:spcPct val="0"/>
            </a:spcBef>
            <a:spcAft>
              <a:spcPct val="15000"/>
            </a:spcAft>
            <a:buChar char="••"/>
          </a:pPr>
          <a:r>
            <a:rPr lang="en-US" sz="1800" b="0" i="0" kern="1200" dirty="0">
              <a:latin typeface="Arial" panose="020B0604020202020204" pitchFamily="34" charset="0"/>
              <a:cs typeface="Arial" panose="020B0604020202020204" pitchFamily="34" charset="0"/>
            </a:rPr>
            <a:t>Engage students in understanding phishing tactics and online safety.</a:t>
          </a:r>
        </a:p>
      </dsp:txBody>
      <dsp:txXfrm rot="-5400000">
        <a:off x="1373416" y="1909532"/>
        <a:ext cx="6078927" cy="1043733"/>
      </dsp:txXfrm>
    </dsp:sp>
    <dsp:sp modelId="{B8216B23-72BC-4FD0-9BEE-A9E9D0680232}">
      <dsp:nvSpPr>
        <dsp:cNvPr id="0" name=""/>
        <dsp:cNvSpPr/>
      </dsp:nvSpPr>
      <dsp:spPr>
        <a:xfrm rot="5400000">
          <a:off x="-264925" y="3868066"/>
          <a:ext cx="1962022" cy="1373415"/>
        </a:xfrm>
        <a:prstGeom prst="chevron">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Post -viewing</a:t>
          </a:r>
        </a:p>
      </dsp:txBody>
      <dsp:txXfrm rot="-5400000">
        <a:off x="29379" y="4260471"/>
        <a:ext cx="1373415" cy="588607"/>
      </dsp:txXfrm>
    </dsp:sp>
    <dsp:sp modelId="{97ED3362-31B4-4118-9827-65168530B8A0}">
      <dsp:nvSpPr>
        <dsp:cNvPr id="0" name=""/>
        <dsp:cNvSpPr/>
      </dsp:nvSpPr>
      <dsp:spPr>
        <a:xfrm rot="5400000">
          <a:off x="3647782" y="1302289"/>
          <a:ext cx="1586656" cy="6135390"/>
        </a:xfrm>
        <a:prstGeom prst="round2Same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6213" lvl="1" indent="-176213" algn="just" defTabSz="711200">
            <a:lnSpc>
              <a:spcPct val="90000"/>
            </a:lnSpc>
            <a:spcBef>
              <a:spcPct val="0"/>
            </a:spcBef>
            <a:spcAft>
              <a:spcPct val="15000"/>
            </a:spcAft>
            <a:buFont typeface="Arial" panose="020B0604020202020204" pitchFamily="34" charset="0"/>
            <a:buChar char="••"/>
          </a:pPr>
          <a:r>
            <a:rPr lang="en-US" sz="18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Use the news article on s</a:t>
          </a:r>
          <a:r>
            <a:rPr lang="en-US" sz="1800" kern="1200" dirty="0">
              <a:solidFill>
                <a:prstClr val="black">
                  <a:hueOff val="0"/>
                  <a:satOff val="0"/>
                  <a:lumOff val="0"/>
                  <a:alphaOff val="0"/>
                </a:prstClr>
              </a:solidFill>
              <a:latin typeface="Arial" panose="020B0604020202020204" pitchFamily="34" charset="0"/>
              <a:cs typeface="Arial" panose="020B0604020202020204" pitchFamily="34" charset="0"/>
            </a:rPr>
            <a:t>cams in Hong Kong as </a:t>
          </a:r>
          <a:r>
            <a:rPr lang="en-US" sz="18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 follow-up to engage students in reflecting on the seriousness of online scams </a:t>
          </a:r>
          <a:r>
            <a:rPr lang="en-US" sz="1800" kern="1200" dirty="0">
              <a:latin typeface="Arial" panose="020B0604020202020204" pitchFamily="34" charset="0"/>
              <a:cs typeface="Arial" panose="020B0604020202020204" pitchFamily="34" charset="0"/>
            </a:rPr>
            <a:t>and the importance of societal security</a:t>
          </a:r>
          <a:r>
            <a:rPr lang="en-US" sz="18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p>
        <a:p>
          <a:pPr marL="176213" lvl="1" indent="-176213" algn="just" defTabSz="711200">
            <a:lnSpc>
              <a:spcPct val="90000"/>
            </a:lnSpc>
            <a:spcBef>
              <a:spcPct val="0"/>
            </a:spcBef>
            <a:spcAft>
              <a:spcPct val="15000"/>
            </a:spcAft>
            <a:buChar char="••"/>
          </a:pPr>
          <a:r>
            <a:rPr lang="en-US" sz="1800" kern="1200" dirty="0">
              <a:solidFill>
                <a:prstClr val="black">
                  <a:hueOff val="0"/>
                  <a:satOff val="0"/>
                  <a:lumOff val="0"/>
                  <a:alphaOff val="0"/>
                </a:prstClr>
              </a:solidFill>
              <a:latin typeface="Arial" panose="020B0604020202020204" pitchFamily="34" charset="0"/>
              <a:cs typeface="Arial" panose="020B0604020202020204" pitchFamily="34" charset="0"/>
            </a:rPr>
            <a:t>Guide students to reflect on and explore what they can do to safeguard societal security in their daily life.</a:t>
          </a:r>
          <a:endParaRPr lang="en-US" sz="18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rot="-5400000">
        <a:off x="1373415" y="3654110"/>
        <a:ext cx="6057936" cy="1431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3C215-C83C-44B0-AAC3-D40A5D61EB20}">
      <dsp:nvSpPr>
        <dsp:cNvPr id="0" name=""/>
        <dsp:cNvSpPr/>
      </dsp:nvSpPr>
      <dsp:spPr>
        <a:xfrm rot="5400000">
          <a:off x="-167785" y="168879"/>
          <a:ext cx="1118570" cy="782999"/>
        </a:xfrm>
        <a:prstGeom prst="chevron">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latin typeface="Arial" panose="020B0604020202020204" pitchFamily="34" charset="0"/>
              <a:cs typeface="Arial" panose="020B0604020202020204" pitchFamily="34" charset="0"/>
            </a:rPr>
            <a:t>While-viewing</a:t>
          </a:r>
        </a:p>
      </dsp:txBody>
      <dsp:txXfrm rot="-5400000">
        <a:off x="1" y="392594"/>
        <a:ext cx="782999" cy="335571"/>
      </dsp:txXfrm>
    </dsp:sp>
    <dsp:sp modelId="{39570A93-CE8B-4863-8FBF-7CC6D68A3D78}">
      <dsp:nvSpPr>
        <dsp:cNvPr id="0" name=""/>
        <dsp:cNvSpPr/>
      </dsp:nvSpPr>
      <dsp:spPr>
        <a:xfrm rot="5400000">
          <a:off x="3487030" y="-2702937"/>
          <a:ext cx="727452" cy="6135515"/>
        </a:xfrm>
        <a:prstGeom prst="round2Same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latin typeface="Arial" panose="020B0604020202020204" pitchFamily="34" charset="0"/>
              <a:cs typeface="Arial" panose="020B0604020202020204" pitchFamily="34" charset="0"/>
            </a:rPr>
            <a:t>Play the video.</a:t>
          </a:r>
        </a:p>
        <a:p>
          <a:pPr marL="171450" lvl="1" indent="-171450" algn="just" defTabSz="711200">
            <a:lnSpc>
              <a:spcPct val="90000"/>
            </a:lnSpc>
            <a:spcBef>
              <a:spcPct val="0"/>
            </a:spcBef>
            <a:spcAft>
              <a:spcPct val="15000"/>
            </a:spcAft>
            <a:buChar char="••"/>
          </a:pPr>
          <a:r>
            <a:rPr lang="en-US" sz="1600" b="0" i="0" kern="1200" dirty="0">
              <a:latin typeface="Arial" panose="020B0604020202020204" pitchFamily="34" charset="0"/>
              <a:cs typeface="Arial" panose="020B0604020202020204" pitchFamily="34" charset="0"/>
            </a:rPr>
            <a:t>Engage students in understanding phishing tactics and online safety.</a:t>
          </a:r>
        </a:p>
      </dsp:txBody>
      <dsp:txXfrm rot="-5400000">
        <a:off x="782999" y="36605"/>
        <a:ext cx="6100004" cy="65643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3109D6A-A07B-40C4-AA0D-30369D3D052F}" type="datetimeFigureOut">
              <a:rPr lang="en-US" smtClean="0"/>
              <a:t>4/14/2025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4986CFC-0BDF-4F3E-8D56-09BCC38892F3}" type="slidenum">
              <a:rPr lang="en-US" smtClean="0"/>
              <a:t>‹#›</a:t>
            </a:fld>
            <a:endParaRPr lang="en-US"/>
          </a:p>
        </p:txBody>
      </p:sp>
    </p:spTree>
    <p:extLst>
      <p:ext uri="{BB962C8B-B14F-4D97-AF65-F5344CB8AC3E}">
        <p14:creationId xmlns:p14="http://schemas.microsoft.com/office/powerpoint/2010/main" val="1304999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38775" y="687388"/>
            <a:ext cx="3287713" cy="184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D5213-A4CD-49A0-82CD-C20B740613B1}" type="slidenum">
              <a:rPr lang="en-US" smtClean="0"/>
              <a:t>2</a:t>
            </a:fld>
            <a:endParaRPr lang="en-US"/>
          </a:p>
        </p:txBody>
      </p:sp>
    </p:spTree>
    <p:extLst>
      <p:ext uri="{BB962C8B-B14F-4D97-AF65-F5344CB8AC3E}">
        <p14:creationId xmlns:p14="http://schemas.microsoft.com/office/powerpoint/2010/main" val="334867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C04E8-0A7C-49C3-BDE9-E0B6D5012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3D29A6-78D4-4F71-9B1F-F954ADA674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70287A-2165-412A-A4DC-FE5BD3516CBE}"/>
              </a:ext>
            </a:extLst>
          </p:cNvPr>
          <p:cNvSpPr>
            <a:spLocks noGrp="1"/>
          </p:cNvSpPr>
          <p:nvPr>
            <p:ph type="dt" sz="half" idx="10"/>
          </p:nvPr>
        </p:nvSpPr>
        <p:spPr/>
        <p:txBody>
          <a:bodyPr/>
          <a:lstStyle/>
          <a:p>
            <a:fld id="{C07DDDBD-C331-4704-8CB9-7AA6582EBC26}" type="datetimeFigureOut">
              <a:rPr lang="en-US" smtClean="0"/>
              <a:t>4/14/2025</a:t>
            </a:fld>
            <a:endParaRPr lang="en-US"/>
          </a:p>
        </p:txBody>
      </p:sp>
      <p:sp>
        <p:nvSpPr>
          <p:cNvPr id="5" name="Footer Placeholder 4">
            <a:extLst>
              <a:ext uri="{FF2B5EF4-FFF2-40B4-BE49-F238E27FC236}">
                <a16:creationId xmlns:a16="http://schemas.microsoft.com/office/drawing/2014/main" id="{7409D484-5B33-4E67-86CE-38C6C4B83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2E8A2-13BE-4246-9543-23BA8C2D954A}"/>
              </a:ext>
            </a:extLst>
          </p:cNvPr>
          <p:cNvSpPr>
            <a:spLocks noGrp="1"/>
          </p:cNvSpPr>
          <p:nvPr>
            <p:ph type="sldNum" sz="quarter" idx="12"/>
          </p:nvPr>
        </p:nvSpPr>
        <p:spPr/>
        <p:txBody>
          <a:bodyPr/>
          <a:lstStyle/>
          <a:p>
            <a:fld id="{75811B9E-2B7E-47F3-98F1-EA5A65F2C789}" type="slidenum">
              <a:rPr lang="en-US" smtClean="0"/>
              <a:t>‹#›</a:t>
            </a:fld>
            <a:endParaRPr lang="en-US"/>
          </a:p>
        </p:txBody>
      </p:sp>
    </p:spTree>
    <p:extLst>
      <p:ext uri="{BB962C8B-B14F-4D97-AF65-F5344CB8AC3E}">
        <p14:creationId xmlns:p14="http://schemas.microsoft.com/office/powerpoint/2010/main" val="15841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26E8-0D65-4AB1-90EE-CD9D77CB8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A82FD-EEF5-4EA6-AF18-DD4C5A7592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EF264-2C8F-46D7-B79C-12BAF7DCA41C}"/>
              </a:ext>
            </a:extLst>
          </p:cNvPr>
          <p:cNvSpPr>
            <a:spLocks noGrp="1"/>
          </p:cNvSpPr>
          <p:nvPr>
            <p:ph type="dt" sz="half" idx="10"/>
          </p:nvPr>
        </p:nvSpPr>
        <p:spPr/>
        <p:txBody>
          <a:bodyPr/>
          <a:lstStyle/>
          <a:p>
            <a:fld id="{C07DDDBD-C331-4704-8CB9-7AA6582EBC26}" type="datetimeFigureOut">
              <a:rPr lang="en-US" smtClean="0"/>
              <a:t>4/14/2025</a:t>
            </a:fld>
            <a:endParaRPr lang="en-US"/>
          </a:p>
        </p:txBody>
      </p:sp>
      <p:sp>
        <p:nvSpPr>
          <p:cNvPr id="5" name="Footer Placeholder 4">
            <a:extLst>
              <a:ext uri="{FF2B5EF4-FFF2-40B4-BE49-F238E27FC236}">
                <a16:creationId xmlns:a16="http://schemas.microsoft.com/office/drawing/2014/main" id="{F4AD3A08-A253-4CE2-BE27-E175495B1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D47E0-EA04-40BB-9ED5-AEB6F7B26C31}"/>
              </a:ext>
            </a:extLst>
          </p:cNvPr>
          <p:cNvSpPr>
            <a:spLocks noGrp="1"/>
          </p:cNvSpPr>
          <p:nvPr>
            <p:ph type="sldNum" sz="quarter" idx="12"/>
          </p:nvPr>
        </p:nvSpPr>
        <p:spPr/>
        <p:txBody>
          <a:bodyPr/>
          <a:lstStyle/>
          <a:p>
            <a:fld id="{75811B9E-2B7E-47F3-98F1-EA5A65F2C789}" type="slidenum">
              <a:rPr lang="en-US" smtClean="0"/>
              <a:t>‹#›</a:t>
            </a:fld>
            <a:endParaRPr lang="en-US"/>
          </a:p>
        </p:txBody>
      </p:sp>
    </p:spTree>
    <p:extLst>
      <p:ext uri="{BB962C8B-B14F-4D97-AF65-F5344CB8AC3E}">
        <p14:creationId xmlns:p14="http://schemas.microsoft.com/office/powerpoint/2010/main" val="323643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ACD5D8-88AD-4E3E-B5D4-5ED48D2260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2BDE41-E7FF-4DA6-945F-5B8D78B245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2294D-0BCB-4562-8E26-7A0C7DF7CA8B}"/>
              </a:ext>
            </a:extLst>
          </p:cNvPr>
          <p:cNvSpPr>
            <a:spLocks noGrp="1"/>
          </p:cNvSpPr>
          <p:nvPr>
            <p:ph type="dt" sz="half" idx="10"/>
          </p:nvPr>
        </p:nvSpPr>
        <p:spPr/>
        <p:txBody>
          <a:bodyPr/>
          <a:lstStyle/>
          <a:p>
            <a:fld id="{C07DDDBD-C331-4704-8CB9-7AA6582EBC26}" type="datetimeFigureOut">
              <a:rPr lang="en-US" smtClean="0"/>
              <a:t>4/14/2025</a:t>
            </a:fld>
            <a:endParaRPr lang="en-US"/>
          </a:p>
        </p:txBody>
      </p:sp>
      <p:sp>
        <p:nvSpPr>
          <p:cNvPr id="5" name="Footer Placeholder 4">
            <a:extLst>
              <a:ext uri="{FF2B5EF4-FFF2-40B4-BE49-F238E27FC236}">
                <a16:creationId xmlns:a16="http://schemas.microsoft.com/office/drawing/2014/main" id="{EBAF46C4-4B1D-4933-8AC5-BA614811E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00676-D002-412F-BBC5-9EA0906B66BC}"/>
              </a:ext>
            </a:extLst>
          </p:cNvPr>
          <p:cNvSpPr>
            <a:spLocks noGrp="1"/>
          </p:cNvSpPr>
          <p:nvPr>
            <p:ph type="sldNum" sz="quarter" idx="12"/>
          </p:nvPr>
        </p:nvSpPr>
        <p:spPr/>
        <p:txBody>
          <a:bodyPr/>
          <a:lstStyle/>
          <a:p>
            <a:fld id="{75811B9E-2B7E-47F3-98F1-EA5A65F2C789}" type="slidenum">
              <a:rPr lang="en-US" smtClean="0"/>
              <a:t>‹#›</a:t>
            </a:fld>
            <a:endParaRPr lang="en-US"/>
          </a:p>
        </p:txBody>
      </p:sp>
    </p:spTree>
    <p:extLst>
      <p:ext uri="{BB962C8B-B14F-4D97-AF65-F5344CB8AC3E}">
        <p14:creationId xmlns:p14="http://schemas.microsoft.com/office/powerpoint/2010/main" val="73013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9622-01B1-4837-BE25-3566C898BE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33A7FE-4DFF-42DA-BE0D-96D4931ACE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7A883-C2BE-4DF1-90B8-A326A483DEF9}"/>
              </a:ext>
            </a:extLst>
          </p:cNvPr>
          <p:cNvSpPr>
            <a:spLocks noGrp="1"/>
          </p:cNvSpPr>
          <p:nvPr>
            <p:ph type="dt" sz="half" idx="10"/>
          </p:nvPr>
        </p:nvSpPr>
        <p:spPr/>
        <p:txBody>
          <a:bodyPr/>
          <a:lstStyle/>
          <a:p>
            <a:fld id="{C07DDDBD-C331-4704-8CB9-7AA6582EBC26}" type="datetimeFigureOut">
              <a:rPr lang="en-US" smtClean="0"/>
              <a:t>4/14/2025</a:t>
            </a:fld>
            <a:endParaRPr lang="en-US"/>
          </a:p>
        </p:txBody>
      </p:sp>
      <p:sp>
        <p:nvSpPr>
          <p:cNvPr id="5" name="Footer Placeholder 4">
            <a:extLst>
              <a:ext uri="{FF2B5EF4-FFF2-40B4-BE49-F238E27FC236}">
                <a16:creationId xmlns:a16="http://schemas.microsoft.com/office/drawing/2014/main" id="{5B657BDE-27DC-4FC9-BEEA-46A57A79F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29CD1-B191-4049-B856-702D7B118D5A}"/>
              </a:ext>
            </a:extLst>
          </p:cNvPr>
          <p:cNvSpPr>
            <a:spLocks noGrp="1"/>
          </p:cNvSpPr>
          <p:nvPr>
            <p:ph type="sldNum" sz="quarter" idx="12"/>
          </p:nvPr>
        </p:nvSpPr>
        <p:spPr/>
        <p:txBody>
          <a:bodyPr/>
          <a:lstStyle/>
          <a:p>
            <a:fld id="{75811B9E-2B7E-47F3-98F1-EA5A65F2C789}" type="slidenum">
              <a:rPr lang="en-US" smtClean="0"/>
              <a:t>‹#›</a:t>
            </a:fld>
            <a:endParaRPr lang="en-US"/>
          </a:p>
        </p:txBody>
      </p:sp>
    </p:spTree>
    <p:extLst>
      <p:ext uri="{BB962C8B-B14F-4D97-AF65-F5344CB8AC3E}">
        <p14:creationId xmlns:p14="http://schemas.microsoft.com/office/powerpoint/2010/main" val="297719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C39E-7BFC-400A-AA68-D85411B4C6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5EEFB0-97A0-4C72-AD39-D4B4296CE5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DDA39B-75EE-479D-BE31-57FD10F57F7D}"/>
              </a:ext>
            </a:extLst>
          </p:cNvPr>
          <p:cNvSpPr>
            <a:spLocks noGrp="1"/>
          </p:cNvSpPr>
          <p:nvPr>
            <p:ph type="dt" sz="half" idx="10"/>
          </p:nvPr>
        </p:nvSpPr>
        <p:spPr/>
        <p:txBody>
          <a:bodyPr/>
          <a:lstStyle/>
          <a:p>
            <a:fld id="{C07DDDBD-C331-4704-8CB9-7AA6582EBC26}" type="datetimeFigureOut">
              <a:rPr lang="en-US" smtClean="0"/>
              <a:t>4/14/2025</a:t>
            </a:fld>
            <a:endParaRPr lang="en-US"/>
          </a:p>
        </p:txBody>
      </p:sp>
      <p:sp>
        <p:nvSpPr>
          <p:cNvPr id="5" name="Footer Placeholder 4">
            <a:extLst>
              <a:ext uri="{FF2B5EF4-FFF2-40B4-BE49-F238E27FC236}">
                <a16:creationId xmlns:a16="http://schemas.microsoft.com/office/drawing/2014/main" id="{00330B09-FFA8-40E8-A8C2-B0D0A94D7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A195C-91EC-47A5-A30D-379A0131998A}"/>
              </a:ext>
            </a:extLst>
          </p:cNvPr>
          <p:cNvSpPr>
            <a:spLocks noGrp="1"/>
          </p:cNvSpPr>
          <p:nvPr>
            <p:ph type="sldNum" sz="quarter" idx="12"/>
          </p:nvPr>
        </p:nvSpPr>
        <p:spPr/>
        <p:txBody>
          <a:bodyPr/>
          <a:lstStyle/>
          <a:p>
            <a:fld id="{75811B9E-2B7E-47F3-98F1-EA5A65F2C789}" type="slidenum">
              <a:rPr lang="en-US" smtClean="0"/>
              <a:t>‹#›</a:t>
            </a:fld>
            <a:endParaRPr lang="en-US"/>
          </a:p>
        </p:txBody>
      </p:sp>
    </p:spTree>
    <p:extLst>
      <p:ext uri="{BB962C8B-B14F-4D97-AF65-F5344CB8AC3E}">
        <p14:creationId xmlns:p14="http://schemas.microsoft.com/office/powerpoint/2010/main" val="358342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9EC23-6B74-4CB6-846A-8D2C60736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D793C-1FD4-4E8D-BEE6-894428C7E6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99EED7-BAC7-47BE-8BBD-28F64B6F4F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A92587-F87D-4026-BB0E-8442E9C5C719}"/>
              </a:ext>
            </a:extLst>
          </p:cNvPr>
          <p:cNvSpPr>
            <a:spLocks noGrp="1"/>
          </p:cNvSpPr>
          <p:nvPr>
            <p:ph type="dt" sz="half" idx="10"/>
          </p:nvPr>
        </p:nvSpPr>
        <p:spPr/>
        <p:txBody>
          <a:bodyPr/>
          <a:lstStyle/>
          <a:p>
            <a:fld id="{C07DDDBD-C331-4704-8CB9-7AA6582EBC26}" type="datetimeFigureOut">
              <a:rPr lang="en-US" smtClean="0"/>
              <a:t>4/14/2025</a:t>
            </a:fld>
            <a:endParaRPr lang="en-US"/>
          </a:p>
        </p:txBody>
      </p:sp>
      <p:sp>
        <p:nvSpPr>
          <p:cNvPr id="6" name="Footer Placeholder 5">
            <a:extLst>
              <a:ext uri="{FF2B5EF4-FFF2-40B4-BE49-F238E27FC236}">
                <a16:creationId xmlns:a16="http://schemas.microsoft.com/office/drawing/2014/main" id="{75B75499-922E-47AB-99DD-B2D41ED8A4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D5AB6-E8FF-4DB8-AC92-FEF62021A884}"/>
              </a:ext>
            </a:extLst>
          </p:cNvPr>
          <p:cNvSpPr>
            <a:spLocks noGrp="1"/>
          </p:cNvSpPr>
          <p:nvPr>
            <p:ph type="sldNum" sz="quarter" idx="12"/>
          </p:nvPr>
        </p:nvSpPr>
        <p:spPr/>
        <p:txBody>
          <a:bodyPr/>
          <a:lstStyle/>
          <a:p>
            <a:fld id="{75811B9E-2B7E-47F3-98F1-EA5A65F2C789}" type="slidenum">
              <a:rPr lang="en-US" smtClean="0"/>
              <a:t>‹#›</a:t>
            </a:fld>
            <a:endParaRPr lang="en-US"/>
          </a:p>
        </p:txBody>
      </p:sp>
    </p:spTree>
    <p:extLst>
      <p:ext uri="{BB962C8B-B14F-4D97-AF65-F5344CB8AC3E}">
        <p14:creationId xmlns:p14="http://schemas.microsoft.com/office/powerpoint/2010/main" val="274987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A4DF-10C4-42C1-9CEF-E6F61CCCB3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0EBC9B-3ACA-4693-8E85-447B7AA43F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941992-DE3B-4A31-BD79-B8AA3AD63E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79C05E-8A80-44A6-9270-28CF660108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2B5BFE-CD2C-4C39-92B8-F27A30D991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09DEE7-43D4-4D91-A746-408196318EDC}"/>
              </a:ext>
            </a:extLst>
          </p:cNvPr>
          <p:cNvSpPr>
            <a:spLocks noGrp="1"/>
          </p:cNvSpPr>
          <p:nvPr>
            <p:ph type="dt" sz="half" idx="10"/>
          </p:nvPr>
        </p:nvSpPr>
        <p:spPr/>
        <p:txBody>
          <a:bodyPr/>
          <a:lstStyle/>
          <a:p>
            <a:fld id="{C07DDDBD-C331-4704-8CB9-7AA6582EBC26}" type="datetimeFigureOut">
              <a:rPr lang="en-US" smtClean="0"/>
              <a:t>4/14/2025</a:t>
            </a:fld>
            <a:endParaRPr lang="en-US"/>
          </a:p>
        </p:txBody>
      </p:sp>
      <p:sp>
        <p:nvSpPr>
          <p:cNvPr id="8" name="Footer Placeholder 7">
            <a:extLst>
              <a:ext uri="{FF2B5EF4-FFF2-40B4-BE49-F238E27FC236}">
                <a16:creationId xmlns:a16="http://schemas.microsoft.com/office/drawing/2014/main" id="{E0009ECA-4EB1-42CB-877D-BDB9833615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7A1BE1-28B6-4426-A74D-159544246395}"/>
              </a:ext>
            </a:extLst>
          </p:cNvPr>
          <p:cNvSpPr>
            <a:spLocks noGrp="1"/>
          </p:cNvSpPr>
          <p:nvPr>
            <p:ph type="sldNum" sz="quarter" idx="12"/>
          </p:nvPr>
        </p:nvSpPr>
        <p:spPr/>
        <p:txBody>
          <a:bodyPr/>
          <a:lstStyle/>
          <a:p>
            <a:fld id="{75811B9E-2B7E-47F3-98F1-EA5A65F2C789}" type="slidenum">
              <a:rPr lang="en-US" smtClean="0"/>
              <a:t>‹#›</a:t>
            </a:fld>
            <a:endParaRPr lang="en-US"/>
          </a:p>
        </p:txBody>
      </p:sp>
    </p:spTree>
    <p:extLst>
      <p:ext uri="{BB962C8B-B14F-4D97-AF65-F5344CB8AC3E}">
        <p14:creationId xmlns:p14="http://schemas.microsoft.com/office/powerpoint/2010/main" val="249610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54254-954A-48EA-8F0A-6067AB1E99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E2931D-E398-47B7-A63D-FB93D69D2384}"/>
              </a:ext>
            </a:extLst>
          </p:cNvPr>
          <p:cNvSpPr>
            <a:spLocks noGrp="1"/>
          </p:cNvSpPr>
          <p:nvPr>
            <p:ph type="dt" sz="half" idx="10"/>
          </p:nvPr>
        </p:nvSpPr>
        <p:spPr/>
        <p:txBody>
          <a:bodyPr/>
          <a:lstStyle/>
          <a:p>
            <a:fld id="{C07DDDBD-C331-4704-8CB9-7AA6582EBC26}" type="datetimeFigureOut">
              <a:rPr lang="en-US" smtClean="0"/>
              <a:t>4/14/2025</a:t>
            </a:fld>
            <a:endParaRPr lang="en-US"/>
          </a:p>
        </p:txBody>
      </p:sp>
      <p:sp>
        <p:nvSpPr>
          <p:cNvPr id="4" name="Footer Placeholder 3">
            <a:extLst>
              <a:ext uri="{FF2B5EF4-FFF2-40B4-BE49-F238E27FC236}">
                <a16:creationId xmlns:a16="http://schemas.microsoft.com/office/drawing/2014/main" id="{36FD4292-DF6F-446C-AFB9-78E4428147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90C15C-2347-4B87-BD51-A5C84EA4CCBA}"/>
              </a:ext>
            </a:extLst>
          </p:cNvPr>
          <p:cNvSpPr>
            <a:spLocks noGrp="1"/>
          </p:cNvSpPr>
          <p:nvPr>
            <p:ph type="sldNum" sz="quarter" idx="12"/>
          </p:nvPr>
        </p:nvSpPr>
        <p:spPr/>
        <p:txBody>
          <a:bodyPr/>
          <a:lstStyle/>
          <a:p>
            <a:fld id="{75811B9E-2B7E-47F3-98F1-EA5A65F2C789}" type="slidenum">
              <a:rPr lang="en-US" smtClean="0"/>
              <a:t>‹#›</a:t>
            </a:fld>
            <a:endParaRPr lang="en-US"/>
          </a:p>
        </p:txBody>
      </p:sp>
    </p:spTree>
    <p:extLst>
      <p:ext uri="{BB962C8B-B14F-4D97-AF65-F5344CB8AC3E}">
        <p14:creationId xmlns:p14="http://schemas.microsoft.com/office/powerpoint/2010/main" val="279329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95955-77EC-4E31-A747-279853C94CC0}"/>
              </a:ext>
            </a:extLst>
          </p:cNvPr>
          <p:cNvSpPr>
            <a:spLocks noGrp="1"/>
          </p:cNvSpPr>
          <p:nvPr>
            <p:ph type="dt" sz="half" idx="10"/>
          </p:nvPr>
        </p:nvSpPr>
        <p:spPr/>
        <p:txBody>
          <a:bodyPr/>
          <a:lstStyle/>
          <a:p>
            <a:fld id="{C07DDDBD-C331-4704-8CB9-7AA6582EBC26}" type="datetimeFigureOut">
              <a:rPr lang="en-US" smtClean="0"/>
              <a:t>4/14/2025</a:t>
            </a:fld>
            <a:endParaRPr lang="en-US"/>
          </a:p>
        </p:txBody>
      </p:sp>
      <p:sp>
        <p:nvSpPr>
          <p:cNvPr id="3" name="Footer Placeholder 2">
            <a:extLst>
              <a:ext uri="{FF2B5EF4-FFF2-40B4-BE49-F238E27FC236}">
                <a16:creationId xmlns:a16="http://schemas.microsoft.com/office/drawing/2014/main" id="{3F5EBAEC-D24C-4CC1-88B4-DF52DD4067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076BA7-D9A4-431C-B691-36241EDF8C0D}"/>
              </a:ext>
            </a:extLst>
          </p:cNvPr>
          <p:cNvSpPr>
            <a:spLocks noGrp="1"/>
          </p:cNvSpPr>
          <p:nvPr>
            <p:ph type="sldNum" sz="quarter" idx="12"/>
          </p:nvPr>
        </p:nvSpPr>
        <p:spPr/>
        <p:txBody>
          <a:bodyPr/>
          <a:lstStyle/>
          <a:p>
            <a:fld id="{75811B9E-2B7E-47F3-98F1-EA5A65F2C789}" type="slidenum">
              <a:rPr lang="en-US" smtClean="0"/>
              <a:t>‹#›</a:t>
            </a:fld>
            <a:endParaRPr lang="en-US"/>
          </a:p>
        </p:txBody>
      </p:sp>
    </p:spTree>
    <p:extLst>
      <p:ext uri="{BB962C8B-B14F-4D97-AF65-F5344CB8AC3E}">
        <p14:creationId xmlns:p14="http://schemas.microsoft.com/office/powerpoint/2010/main" val="403036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D29A-6C83-49E5-8C47-F048537D2E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A85879-0BBD-42B8-A753-FF466537A9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AF0-C4D8-4FAC-AF95-B53114284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5D8230-E274-4D19-985B-CBF42E6FD7C8}"/>
              </a:ext>
            </a:extLst>
          </p:cNvPr>
          <p:cNvSpPr>
            <a:spLocks noGrp="1"/>
          </p:cNvSpPr>
          <p:nvPr>
            <p:ph type="dt" sz="half" idx="10"/>
          </p:nvPr>
        </p:nvSpPr>
        <p:spPr/>
        <p:txBody>
          <a:bodyPr/>
          <a:lstStyle/>
          <a:p>
            <a:fld id="{C07DDDBD-C331-4704-8CB9-7AA6582EBC26}" type="datetimeFigureOut">
              <a:rPr lang="en-US" smtClean="0"/>
              <a:t>4/14/2025</a:t>
            </a:fld>
            <a:endParaRPr lang="en-US"/>
          </a:p>
        </p:txBody>
      </p:sp>
      <p:sp>
        <p:nvSpPr>
          <p:cNvPr id="6" name="Footer Placeholder 5">
            <a:extLst>
              <a:ext uri="{FF2B5EF4-FFF2-40B4-BE49-F238E27FC236}">
                <a16:creationId xmlns:a16="http://schemas.microsoft.com/office/drawing/2014/main" id="{6A045BBD-25CF-4678-9828-1C5EB78B7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A1F002-26D3-40FE-860F-4AD33D03B0D9}"/>
              </a:ext>
            </a:extLst>
          </p:cNvPr>
          <p:cNvSpPr>
            <a:spLocks noGrp="1"/>
          </p:cNvSpPr>
          <p:nvPr>
            <p:ph type="sldNum" sz="quarter" idx="12"/>
          </p:nvPr>
        </p:nvSpPr>
        <p:spPr/>
        <p:txBody>
          <a:bodyPr/>
          <a:lstStyle/>
          <a:p>
            <a:fld id="{75811B9E-2B7E-47F3-98F1-EA5A65F2C789}" type="slidenum">
              <a:rPr lang="en-US" smtClean="0"/>
              <a:t>‹#›</a:t>
            </a:fld>
            <a:endParaRPr lang="en-US"/>
          </a:p>
        </p:txBody>
      </p:sp>
    </p:spTree>
    <p:extLst>
      <p:ext uri="{BB962C8B-B14F-4D97-AF65-F5344CB8AC3E}">
        <p14:creationId xmlns:p14="http://schemas.microsoft.com/office/powerpoint/2010/main" val="75112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A5E6-9DD3-43E6-9B52-A16A61F8C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D9168C-49AA-409F-AF9D-8409529478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BEF66C-FEFF-4763-AA45-9A7625973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7F37DD-6131-49E6-A9A3-99966564704F}"/>
              </a:ext>
            </a:extLst>
          </p:cNvPr>
          <p:cNvSpPr>
            <a:spLocks noGrp="1"/>
          </p:cNvSpPr>
          <p:nvPr>
            <p:ph type="dt" sz="half" idx="10"/>
          </p:nvPr>
        </p:nvSpPr>
        <p:spPr/>
        <p:txBody>
          <a:bodyPr/>
          <a:lstStyle/>
          <a:p>
            <a:fld id="{C07DDDBD-C331-4704-8CB9-7AA6582EBC26}" type="datetimeFigureOut">
              <a:rPr lang="en-US" smtClean="0"/>
              <a:t>4/14/2025</a:t>
            </a:fld>
            <a:endParaRPr lang="en-US"/>
          </a:p>
        </p:txBody>
      </p:sp>
      <p:sp>
        <p:nvSpPr>
          <p:cNvPr id="6" name="Footer Placeholder 5">
            <a:extLst>
              <a:ext uri="{FF2B5EF4-FFF2-40B4-BE49-F238E27FC236}">
                <a16:creationId xmlns:a16="http://schemas.microsoft.com/office/drawing/2014/main" id="{80F37C77-0B4B-4598-B596-33A1B612A4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16495-2904-4ECA-9FBF-FD0BE80A58F4}"/>
              </a:ext>
            </a:extLst>
          </p:cNvPr>
          <p:cNvSpPr>
            <a:spLocks noGrp="1"/>
          </p:cNvSpPr>
          <p:nvPr>
            <p:ph type="sldNum" sz="quarter" idx="12"/>
          </p:nvPr>
        </p:nvSpPr>
        <p:spPr/>
        <p:txBody>
          <a:bodyPr/>
          <a:lstStyle/>
          <a:p>
            <a:fld id="{75811B9E-2B7E-47F3-98F1-EA5A65F2C789}" type="slidenum">
              <a:rPr lang="en-US" smtClean="0"/>
              <a:t>‹#›</a:t>
            </a:fld>
            <a:endParaRPr lang="en-US"/>
          </a:p>
        </p:txBody>
      </p:sp>
    </p:spTree>
    <p:extLst>
      <p:ext uri="{BB962C8B-B14F-4D97-AF65-F5344CB8AC3E}">
        <p14:creationId xmlns:p14="http://schemas.microsoft.com/office/powerpoint/2010/main" val="194671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12A886-786B-42CC-83E7-A75AAA6E8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C7281C-20FA-4BE5-9487-1BB2678C4E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5DA27-3BE6-4E45-AB92-EDA5FF08A1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DDDBD-C331-4704-8CB9-7AA6582EBC26}" type="datetimeFigureOut">
              <a:rPr lang="en-US" smtClean="0"/>
              <a:t>4/14/2025</a:t>
            </a:fld>
            <a:endParaRPr lang="en-US"/>
          </a:p>
        </p:txBody>
      </p:sp>
      <p:sp>
        <p:nvSpPr>
          <p:cNvPr id="5" name="Footer Placeholder 4">
            <a:extLst>
              <a:ext uri="{FF2B5EF4-FFF2-40B4-BE49-F238E27FC236}">
                <a16:creationId xmlns:a16="http://schemas.microsoft.com/office/drawing/2014/main" id="{E81822F3-88C4-4D34-B2B4-074861B0B1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8AA657-43ED-4FFF-9D71-09165A5716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11B9E-2B7E-47F3-98F1-EA5A65F2C789}" type="slidenum">
              <a:rPr lang="en-US" smtClean="0"/>
              <a:t>‹#›</a:t>
            </a:fld>
            <a:endParaRPr lang="en-US"/>
          </a:p>
        </p:txBody>
      </p:sp>
    </p:spTree>
    <p:extLst>
      <p:ext uri="{BB962C8B-B14F-4D97-AF65-F5344CB8AC3E}">
        <p14:creationId xmlns:p14="http://schemas.microsoft.com/office/powerpoint/2010/main" val="3520042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hyperlink" Target="https://news.rthk.hk/rthk/en/component/k2/1791183-20250211.htm" TargetMode="External"/><Relationship Id="rId5" Type="http://schemas.openxmlformats.org/officeDocument/2006/relationships/image" Target="../media/image47.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hyperlink" Target="https://news.rthk.hk/rthk/en/component/k2/1791183-20250211.htm" TargetMode="External"/><Relationship Id="rId5" Type="http://schemas.openxmlformats.org/officeDocument/2006/relationships/image" Target="../media/image47.sv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hyperlink" Target="https://news.rthk.hk/rthk/en/component/k2/1791183-20250211.htm" TargetMode="Externa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29.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0.svg"/><Relationship Id="rId18" Type="http://schemas.openxmlformats.org/officeDocument/2006/relationships/image" Target="../media/image40.png"/><Relationship Id="rId26" Type="http://schemas.openxmlformats.org/officeDocument/2006/relationships/image" Target="../media/image44.png"/><Relationship Id="rId39" Type="http://schemas.openxmlformats.org/officeDocument/2006/relationships/image" Target="../media/image20.png"/><Relationship Id="rId3" Type="http://schemas.openxmlformats.org/officeDocument/2006/relationships/image" Target="../media/image50.svg"/><Relationship Id="rId21" Type="http://schemas.openxmlformats.org/officeDocument/2006/relationships/image" Target="../media/image68.svg"/><Relationship Id="rId34" Type="http://schemas.openxmlformats.org/officeDocument/2006/relationships/image" Target="../media/image48.png"/><Relationship Id="rId42" Type="http://schemas.openxmlformats.org/officeDocument/2006/relationships/image" Target="../media/image7.png"/><Relationship Id="rId7" Type="http://schemas.openxmlformats.org/officeDocument/2006/relationships/image" Target="../media/image54.svg"/><Relationship Id="rId12" Type="http://schemas.openxmlformats.org/officeDocument/2006/relationships/image" Target="../media/image37.png"/><Relationship Id="rId17" Type="http://schemas.openxmlformats.org/officeDocument/2006/relationships/image" Target="../media/image64.svg"/><Relationship Id="rId25" Type="http://schemas.openxmlformats.org/officeDocument/2006/relationships/image" Target="../media/image72.svg"/><Relationship Id="rId33" Type="http://schemas.openxmlformats.org/officeDocument/2006/relationships/image" Target="../media/image80.svg"/><Relationship Id="rId38" Type="http://schemas.openxmlformats.org/officeDocument/2006/relationships/image" Target="../media/image31.png"/><Relationship Id="rId2" Type="http://schemas.openxmlformats.org/officeDocument/2006/relationships/image" Target="../media/image32.png"/><Relationship Id="rId16" Type="http://schemas.openxmlformats.org/officeDocument/2006/relationships/image" Target="../media/image39.png"/><Relationship Id="rId20" Type="http://schemas.openxmlformats.org/officeDocument/2006/relationships/image" Target="../media/image41.png"/><Relationship Id="rId29" Type="http://schemas.openxmlformats.org/officeDocument/2006/relationships/image" Target="../media/image76.svg"/><Relationship Id="rId41"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58.svg"/><Relationship Id="rId24" Type="http://schemas.openxmlformats.org/officeDocument/2006/relationships/image" Target="../media/image43.png"/><Relationship Id="rId32" Type="http://schemas.openxmlformats.org/officeDocument/2006/relationships/image" Target="../media/image47.png"/><Relationship Id="rId37" Type="http://schemas.openxmlformats.org/officeDocument/2006/relationships/image" Target="../media/image47.svg"/><Relationship Id="rId40" Type="http://schemas.openxmlformats.org/officeDocument/2006/relationships/image" Target="../media/image33.svg"/><Relationship Id="rId5" Type="http://schemas.openxmlformats.org/officeDocument/2006/relationships/image" Target="../media/image52.svg"/><Relationship Id="rId15" Type="http://schemas.openxmlformats.org/officeDocument/2006/relationships/image" Target="../media/image62.svg"/><Relationship Id="rId23" Type="http://schemas.openxmlformats.org/officeDocument/2006/relationships/image" Target="../media/image70.svg"/><Relationship Id="rId28" Type="http://schemas.openxmlformats.org/officeDocument/2006/relationships/image" Target="../media/image45.png"/><Relationship Id="rId36" Type="http://schemas.openxmlformats.org/officeDocument/2006/relationships/image" Target="../media/image30.png"/><Relationship Id="rId10" Type="http://schemas.openxmlformats.org/officeDocument/2006/relationships/image" Target="../media/image36.png"/><Relationship Id="rId19" Type="http://schemas.openxmlformats.org/officeDocument/2006/relationships/image" Target="../media/image66.svg"/><Relationship Id="rId31" Type="http://schemas.openxmlformats.org/officeDocument/2006/relationships/image" Target="../media/image78.svg"/><Relationship Id="rId4" Type="http://schemas.openxmlformats.org/officeDocument/2006/relationships/image" Target="../media/image33.png"/><Relationship Id="rId9" Type="http://schemas.openxmlformats.org/officeDocument/2006/relationships/image" Target="../media/image56.svg"/><Relationship Id="rId14" Type="http://schemas.openxmlformats.org/officeDocument/2006/relationships/image" Target="../media/image38.png"/><Relationship Id="rId22" Type="http://schemas.openxmlformats.org/officeDocument/2006/relationships/image" Target="../media/image42.png"/><Relationship Id="rId27" Type="http://schemas.openxmlformats.org/officeDocument/2006/relationships/image" Target="../media/image74.svg"/><Relationship Id="rId30" Type="http://schemas.openxmlformats.org/officeDocument/2006/relationships/image" Target="../media/image46.png"/><Relationship Id="rId35" Type="http://schemas.openxmlformats.org/officeDocument/2006/relationships/image" Target="../media/image82.sv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4.svg"/><Relationship Id="rId7" Type="http://schemas.openxmlformats.org/officeDocument/2006/relationships/hyperlink" Target="https://www.youtube.com/watch?v=RYWTW2P0kjk" TargetMode="External"/><Relationship Id="rId12"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hyperlink" Target="https://news.rthk.hk/rthk/en/component/k2/1791183-20250211.htm" TargetMode="External"/><Relationship Id="rId11" Type="http://schemas.openxmlformats.org/officeDocument/2006/relationships/image" Target="../media/image6.jpeg"/><Relationship Id="rId5" Type="http://schemas.openxmlformats.org/officeDocument/2006/relationships/image" Target="../media/image86.svg"/><Relationship Id="rId10" Type="http://schemas.openxmlformats.org/officeDocument/2006/relationships/image" Target="../media/image31.png"/><Relationship Id="rId4" Type="http://schemas.openxmlformats.org/officeDocument/2006/relationships/image" Target="../media/image50.png"/><Relationship Id="rId9"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4.svg"/><Relationship Id="rId7" Type="http://schemas.openxmlformats.org/officeDocument/2006/relationships/hyperlink" Target="https://www.youtube.com/watch?v=RYWTW2P0kjk" TargetMode="External"/><Relationship Id="rId12" Type="http://schemas.openxmlformats.org/officeDocument/2006/relationships/image" Target="../media/image31.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hyperlink" Target="https://news.rthk.hk/rthk/en/component/k2/1791183-20250211.htm" TargetMode="External"/><Relationship Id="rId11" Type="http://schemas.openxmlformats.org/officeDocument/2006/relationships/image" Target="../media/image47.svg"/><Relationship Id="rId5" Type="http://schemas.openxmlformats.org/officeDocument/2006/relationships/image" Target="../media/image86.svg"/><Relationship Id="rId10" Type="http://schemas.openxmlformats.org/officeDocument/2006/relationships/image" Target="../media/image30.png"/><Relationship Id="rId4" Type="http://schemas.openxmlformats.org/officeDocument/2006/relationships/image" Target="../media/image50.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88.svg"/><Relationship Id="rId7" Type="http://schemas.openxmlformats.org/officeDocument/2006/relationships/image" Target="../media/image92.sv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90.svg"/><Relationship Id="rId4" Type="http://schemas.openxmlformats.org/officeDocument/2006/relationships/image" Target="../media/image52.png"/><Relationship Id="rId9" Type="http://schemas.openxmlformats.org/officeDocument/2006/relationships/image" Target="../media/image94.sv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2.xml"/><Relationship Id="rId7" Type="http://schemas.openxmlformats.org/officeDocument/2006/relationships/hyperlink" Target="https://www.youtube.com/watch?v=RYWTW2P0kjk"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svg"/><Relationship Id="rId10" Type="http://schemas.openxmlformats.org/officeDocument/2006/relationships/image" Target="../media/image18.svg"/><Relationship Id="rId4" Type="http://schemas.openxmlformats.org/officeDocument/2006/relationships/image" Target="../media/image9.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eg"/><Relationship Id="rId7" Type="http://schemas.openxmlformats.org/officeDocument/2006/relationships/image" Target="../media/image33.svg"/><Relationship Id="rId2" Type="http://schemas.openxmlformats.org/officeDocument/2006/relationships/hyperlink" Target="https://www.police.gov.hk/offbeat/1207/images/e1.jpg" TargetMode="Externa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RYWTW2P0kjk" TargetMode="External"/><Relationship Id="rId13"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4.png"/><Relationship Id="rId5" Type="http://schemas.openxmlformats.org/officeDocument/2006/relationships/diagramQuickStyle" Target="../diagrams/quickStyle3.xml"/><Relationship Id="rId10" Type="http://schemas.openxmlformats.org/officeDocument/2006/relationships/image" Target="../media/image33.svg"/><Relationship Id="rId4" Type="http://schemas.openxmlformats.org/officeDocument/2006/relationships/diagramLayout" Target="../diagrams/layout3.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hyperlink" Target="https://news.rthk.hk/rthk/en/component/k2/1791183-20250211.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3">
            <a:extLst>
              <a:ext uri="{FF2B5EF4-FFF2-40B4-BE49-F238E27FC236}">
                <a16:creationId xmlns:a16="http://schemas.microsoft.com/office/drawing/2014/main" id="{67637234-78CF-4FEE-A0D3-8D95D60B2C5A}"/>
              </a:ext>
            </a:extLst>
          </p:cNvPr>
          <p:cNvSpPr/>
          <p:nvPr/>
        </p:nvSpPr>
        <p:spPr>
          <a:xfrm flipH="1">
            <a:off x="0" y="-6350"/>
            <a:ext cx="10727874" cy="1416459"/>
          </a:xfrm>
          <a:custGeom>
            <a:avLst/>
            <a:gdLst/>
            <a:ahLst/>
            <a:cxnLst/>
            <a:rect l="l" t="t" r="r" b="b"/>
            <a:pathLst>
              <a:path w="11546413" h="1595504">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xmlns="" r:embed="rId3"/>
                </a:ext>
              </a:extLst>
            </a:blip>
            <a:stretch>
              <a:fillRect t="-7643" r="-7630" b="-4997"/>
            </a:stretch>
          </a:blipFill>
        </p:spPr>
      </p:sp>
      <p:sp>
        <p:nvSpPr>
          <p:cNvPr id="15" name="Freeform 2">
            <a:extLst>
              <a:ext uri="{FF2B5EF4-FFF2-40B4-BE49-F238E27FC236}">
                <a16:creationId xmlns:a16="http://schemas.microsoft.com/office/drawing/2014/main" id="{8D9A0C42-3762-42F4-B423-AF9ED2479CBD}"/>
              </a:ext>
            </a:extLst>
          </p:cNvPr>
          <p:cNvSpPr/>
          <p:nvPr/>
        </p:nvSpPr>
        <p:spPr>
          <a:xfrm rot="-10800000" flipH="1">
            <a:off x="1507981" y="5558192"/>
            <a:ext cx="10684019" cy="1299807"/>
          </a:xfrm>
          <a:custGeom>
            <a:avLst/>
            <a:gdLst/>
            <a:ahLst/>
            <a:cxnLst/>
            <a:rect l="l" t="t" r="r" b="b"/>
            <a:pathLst>
              <a:path w="11552272" h="1596314">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xmlns="" r:embed="rId3"/>
                </a:ext>
              </a:extLst>
            </a:blip>
            <a:stretch>
              <a:fillRect t="-22812" r="-8127"/>
            </a:stretch>
          </a:blipFill>
        </p:spPr>
      </p:sp>
      <p:sp>
        <p:nvSpPr>
          <p:cNvPr id="2" name="Slide Number Placeholder 1"/>
          <p:cNvSpPr>
            <a:spLocks noGrp="1"/>
          </p:cNvSpPr>
          <p:nvPr>
            <p:ph type="sldNum" sz="quarter" idx="12"/>
          </p:nvPr>
        </p:nvSpPr>
        <p:spPr/>
        <p:txBody>
          <a:bodyPr/>
          <a:lstStyle/>
          <a:p>
            <a:fld id="{01D8345E-4E1F-46C7-9F87-24FCA86018EC}" type="slidenum">
              <a:rPr lang="en-US" smtClean="0"/>
              <a:t>1</a:t>
            </a:fld>
            <a:endParaRPr lang="en-US"/>
          </a:p>
        </p:txBody>
      </p:sp>
      <p:sp>
        <p:nvSpPr>
          <p:cNvPr id="24" name="文字方塊 1"/>
          <p:cNvSpPr txBox="1"/>
          <p:nvPr/>
        </p:nvSpPr>
        <p:spPr>
          <a:xfrm>
            <a:off x="5099959" y="1287983"/>
            <a:ext cx="6716485" cy="1384995"/>
          </a:xfrm>
          <a:prstGeom prst="rect">
            <a:avLst/>
          </a:prstGeom>
          <a:noFill/>
        </p:spPr>
        <p:txBody>
          <a:bodyPr wrap="square" rtlCol="0">
            <a:spAutoFit/>
          </a:bodyPr>
          <a:lstStyle/>
          <a:p>
            <a:pPr defTabSz="457189">
              <a:defRPr/>
            </a:pPr>
            <a:r>
              <a:rPr lang="en-US" altLang="zh-HK" sz="2800" b="1" dirty="0">
                <a:latin typeface="Times New Roman" panose="02020603050405020304" pitchFamily="18" charset="0"/>
                <a:cs typeface="Times New Roman" panose="02020603050405020304" pitchFamily="18" charset="0"/>
              </a:rPr>
              <a:t>English Language Resource Materials on </a:t>
            </a:r>
          </a:p>
          <a:p>
            <a:pPr defTabSz="457189">
              <a:defRPr/>
            </a:pPr>
            <a:r>
              <a:rPr lang="en-US" altLang="zh-HK" sz="2800" b="1" dirty="0">
                <a:latin typeface="Times New Roman" panose="02020603050405020304" pitchFamily="18" charset="0"/>
                <a:cs typeface="Times New Roman" panose="02020603050405020304" pitchFamily="18" charset="0"/>
              </a:rPr>
              <a:t>National Security Education at the Secondary Level</a:t>
            </a:r>
            <a:endParaRPr lang="en-GB" altLang="zh-HK" sz="2800" b="1" dirty="0">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6" name="文字方塊 1"/>
          <p:cNvSpPr txBox="1"/>
          <p:nvPr/>
        </p:nvSpPr>
        <p:spPr>
          <a:xfrm>
            <a:off x="5099959" y="3135698"/>
            <a:ext cx="5627915" cy="1815882"/>
          </a:xfrm>
          <a:prstGeom prst="rect">
            <a:avLst/>
          </a:prstGeom>
          <a:noFill/>
        </p:spPr>
        <p:txBody>
          <a:bodyPr wrap="square" rtlCol="0">
            <a:spAutoFit/>
          </a:bodyPr>
          <a:lstStyle/>
          <a:p>
            <a:pPr defTabSz="457189">
              <a:defRPr/>
            </a:pPr>
            <a:r>
              <a:rPr lang="en-GB" altLang="zh-HK" sz="2800" dirty="0">
                <a:latin typeface="Times New Roman" panose="02020603050405020304" pitchFamily="18" charset="0"/>
                <a:ea typeface="新細明體" panose="02020500000000000000" pitchFamily="18" charset="-120"/>
                <a:cs typeface="Times New Roman" panose="02020603050405020304" pitchFamily="18" charset="0"/>
              </a:rPr>
              <a:t>An Example of </a:t>
            </a:r>
          </a:p>
          <a:p>
            <a:pPr defTabSz="457189">
              <a:defRPr/>
            </a:pPr>
            <a:r>
              <a:rPr lang="en-GB" altLang="zh-HK" sz="2800" dirty="0">
                <a:latin typeface="Times New Roman" panose="02020603050405020304" pitchFamily="18" charset="0"/>
                <a:ea typeface="新細明體" panose="02020500000000000000" pitchFamily="18" charset="-120"/>
                <a:cs typeface="Times New Roman" panose="02020603050405020304" pitchFamily="18" charset="0"/>
              </a:rPr>
              <a:t>Learning and Teaching Activities</a:t>
            </a:r>
          </a:p>
          <a:p>
            <a:pPr defTabSz="457189">
              <a:defRPr/>
            </a:pPr>
            <a:endParaRPr lang="en-GB" altLang="zh-HK" sz="2800" dirty="0">
              <a:latin typeface="Times New Roman" panose="02020603050405020304" pitchFamily="18" charset="0"/>
              <a:ea typeface="新細明體" panose="02020500000000000000" pitchFamily="18" charset="-120"/>
              <a:cs typeface="Times New Roman" panose="02020603050405020304" pitchFamily="18" charset="0"/>
            </a:endParaRPr>
          </a:p>
          <a:p>
            <a:pPr defTabSz="457189">
              <a:defRPr/>
            </a:pPr>
            <a:r>
              <a:rPr lang="en-US" altLang="zh-HK" sz="2800" b="1" dirty="0">
                <a:latin typeface="Times New Roman" panose="02020603050405020304" pitchFamily="18" charset="0"/>
                <a:cs typeface="Times New Roman" panose="02020603050405020304" pitchFamily="18" charset="0"/>
              </a:rPr>
              <a:t>Societal Security</a:t>
            </a:r>
            <a:endParaRPr lang="zh-HK" altLang="en-US" sz="2800" b="1" dirty="0">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3" name="Freeform 3">
            <a:extLst>
              <a:ext uri="{FF2B5EF4-FFF2-40B4-BE49-F238E27FC236}">
                <a16:creationId xmlns:a16="http://schemas.microsoft.com/office/drawing/2014/main" id="{F76F46A3-4A82-4AEF-8B26-B5A04F4A1BE5}"/>
              </a:ext>
            </a:extLst>
          </p:cNvPr>
          <p:cNvSpPr/>
          <p:nvPr/>
        </p:nvSpPr>
        <p:spPr>
          <a:xfrm>
            <a:off x="88250" y="2144486"/>
            <a:ext cx="4353121" cy="4713514"/>
          </a:xfrm>
          <a:custGeom>
            <a:avLst/>
            <a:gdLst/>
            <a:ahLst/>
            <a:cxnLst/>
            <a:rect l="l" t="t" r="r" b="b"/>
            <a:pathLst>
              <a:path w="3759898" h="4114800">
                <a:moveTo>
                  <a:pt x="0" y="0"/>
                </a:moveTo>
                <a:lnTo>
                  <a:pt x="3759899" y="0"/>
                </a:lnTo>
                <a:lnTo>
                  <a:pt x="375989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590272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
            <a:extLst>
              <a:ext uri="{FF2B5EF4-FFF2-40B4-BE49-F238E27FC236}">
                <a16:creationId xmlns:a16="http://schemas.microsoft.com/office/drawing/2014/main" id="{1EB03FE5-AD10-4597-B859-B94BDEDE4FB8}"/>
              </a:ext>
            </a:extLst>
          </p:cNvPr>
          <p:cNvSpPr/>
          <p:nvPr/>
        </p:nvSpPr>
        <p:spPr>
          <a:xfrm>
            <a:off x="4855072" y="1507532"/>
            <a:ext cx="6892543" cy="4561574"/>
          </a:xfrm>
          <a:custGeom>
            <a:avLst/>
            <a:gdLst/>
            <a:ahLst/>
            <a:cxnLst/>
            <a:rect l="l" t="t" r="r" b="b"/>
            <a:pathLst>
              <a:path w="5401289" h="4114800">
                <a:moveTo>
                  <a:pt x="0" y="0"/>
                </a:moveTo>
                <a:lnTo>
                  <a:pt x="5401289" y="0"/>
                </a:lnTo>
                <a:lnTo>
                  <a:pt x="540128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7">
            <a:extLst>
              <a:ext uri="{FF2B5EF4-FFF2-40B4-BE49-F238E27FC236}">
                <a16:creationId xmlns:a16="http://schemas.microsoft.com/office/drawing/2014/main" id="{E4F1EF1F-E353-4E3D-8198-DD0501F9E073}"/>
              </a:ext>
            </a:extLst>
          </p:cNvPr>
          <p:cNvGrpSpPr/>
          <p:nvPr/>
        </p:nvGrpSpPr>
        <p:grpSpPr>
          <a:xfrm>
            <a:off x="5337475" y="101060"/>
            <a:ext cx="6778324" cy="1252392"/>
            <a:chOff x="4434658" y="216376"/>
            <a:chExt cx="7706687" cy="1717117"/>
          </a:xfrm>
        </p:grpSpPr>
        <p:grpSp>
          <p:nvGrpSpPr>
            <p:cNvPr id="2" name="Group 1">
              <a:extLst>
                <a:ext uri="{FF2B5EF4-FFF2-40B4-BE49-F238E27FC236}">
                  <a16:creationId xmlns:a16="http://schemas.microsoft.com/office/drawing/2014/main" id="{D855A4E5-2982-4F23-BC83-1E000D3599AA}"/>
                </a:ext>
              </a:extLst>
            </p:cNvPr>
            <p:cNvGrpSpPr/>
            <p:nvPr/>
          </p:nvGrpSpPr>
          <p:grpSpPr>
            <a:xfrm>
              <a:off x="4434658" y="216376"/>
              <a:ext cx="1201982" cy="1717117"/>
              <a:chOff x="14172" y="3425773"/>
              <a:chExt cx="1201982" cy="1717117"/>
            </a:xfrm>
          </p:grpSpPr>
          <p:sp>
            <p:nvSpPr>
              <p:cNvPr id="6" name="Arrow: Chevron 5">
                <a:extLst>
                  <a:ext uri="{FF2B5EF4-FFF2-40B4-BE49-F238E27FC236}">
                    <a16:creationId xmlns:a16="http://schemas.microsoft.com/office/drawing/2014/main" id="{1C996808-31E3-4F7D-9C31-07B14205371D}"/>
                  </a:ext>
                </a:extLst>
              </p:cNvPr>
              <p:cNvSpPr/>
              <p:nvPr/>
            </p:nvSpPr>
            <p:spPr>
              <a:xfrm rot="5400000">
                <a:off x="-243396" y="3683341"/>
                <a:ext cx="1717117" cy="1201982"/>
              </a:xfrm>
              <a:prstGeom prst="chevron">
                <a:avLst/>
              </a:prstGeom>
            </p:spPr>
            <p:style>
              <a:lnRef idx="2">
                <a:schemeClr val="accent4">
                  <a:hueOff val="9800891"/>
                  <a:satOff val="-40777"/>
                  <a:lumOff val="9608"/>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7" name="Arrow: Chevron 4">
                <a:extLst>
                  <a:ext uri="{FF2B5EF4-FFF2-40B4-BE49-F238E27FC236}">
                    <a16:creationId xmlns:a16="http://schemas.microsoft.com/office/drawing/2014/main" id="{10CD7DAA-323C-40BA-A23F-8E78C76C48C4}"/>
                  </a:ext>
                </a:extLst>
              </p:cNvPr>
              <p:cNvSpPr txBox="1"/>
              <p:nvPr/>
            </p:nvSpPr>
            <p:spPr>
              <a:xfrm>
                <a:off x="14172" y="4100016"/>
                <a:ext cx="1201982" cy="5151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Post -viewing</a:t>
                </a:r>
              </a:p>
            </p:txBody>
          </p:sp>
        </p:grpSp>
        <p:grpSp>
          <p:nvGrpSpPr>
            <p:cNvPr id="3" name="Group 2">
              <a:extLst>
                <a:ext uri="{FF2B5EF4-FFF2-40B4-BE49-F238E27FC236}">
                  <a16:creationId xmlns:a16="http://schemas.microsoft.com/office/drawing/2014/main" id="{9397F4EB-AF5C-445F-A716-818E2A81AEEB}"/>
                </a:ext>
              </a:extLst>
            </p:cNvPr>
            <p:cNvGrpSpPr/>
            <p:nvPr/>
          </p:nvGrpSpPr>
          <p:grpSpPr>
            <a:xfrm>
              <a:off x="5622466" y="216377"/>
              <a:ext cx="6518879" cy="1116127"/>
              <a:chOff x="1201980" y="3342926"/>
              <a:chExt cx="6518879" cy="2171345"/>
            </a:xfrm>
          </p:grpSpPr>
          <p:sp>
            <p:nvSpPr>
              <p:cNvPr id="4" name="Rectangle: Top Corners Rounded 3">
                <a:extLst>
                  <a:ext uri="{FF2B5EF4-FFF2-40B4-BE49-F238E27FC236}">
                    <a16:creationId xmlns:a16="http://schemas.microsoft.com/office/drawing/2014/main" id="{0981A546-D0FD-47EA-A5AC-C5657DD09608}"/>
                  </a:ext>
                </a:extLst>
              </p:cNvPr>
              <p:cNvSpPr/>
              <p:nvPr/>
            </p:nvSpPr>
            <p:spPr>
              <a:xfrm rot="5400000">
                <a:off x="3375747" y="1169159"/>
                <a:ext cx="2171345" cy="6518879"/>
              </a:xfrm>
              <a:prstGeom prst="round2SameRect">
                <a:avLst/>
              </a:prstGeom>
            </p:spPr>
            <p:style>
              <a:lnRef idx="2">
                <a:schemeClr val="accent4">
                  <a:hueOff val="9800891"/>
                  <a:satOff val="-40777"/>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ectangle: Top Corners Rounded 6">
                <a:extLst>
                  <a:ext uri="{FF2B5EF4-FFF2-40B4-BE49-F238E27FC236}">
                    <a16:creationId xmlns:a16="http://schemas.microsoft.com/office/drawing/2014/main" id="{B7613913-4D05-4E05-8711-E043C7631652}"/>
                  </a:ext>
                </a:extLst>
              </p:cNvPr>
              <p:cNvSpPr txBox="1"/>
              <p:nvPr/>
            </p:nvSpPr>
            <p:spPr>
              <a:xfrm>
                <a:off x="1216154" y="3543554"/>
                <a:ext cx="6374751" cy="17700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6213" lvl="1" indent="-176213" algn="just" defTabSz="711200">
                  <a:lnSpc>
                    <a:spcPct val="90000"/>
                  </a:lnSpc>
                  <a:spcBef>
                    <a:spcPct val="0"/>
                  </a:spcBef>
                  <a:spcAft>
                    <a:spcPct val="15000"/>
                  </a:spcAft>
                  <a:buFont typeface="Arial" panose="020B0604020202020204" pitchFamily="34" charset="0"/>
                  <a:buChar char="•"/>
                </a:pPr>
                <a:r>
                  <a:rPr lang="en-US"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Use the news article on s</a:t>
                </a: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cams in Hong Kong as </a:t>
                </a:r>
                <a:r>
                  <a:rPr lang="en-US"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 follow-up to engage students in reflecting on the seriousness of online scams </a:t>
                </a:r>
                <a:r>
                  <a:rPr lang="en-US" sz="1600" kern="1200" dirty="0">
                    <a:latin typeface="Arial" panose="020B0604020202020204" pitchFamily="34" charset="0"/>
                    <a:cs typeface="Arial" panose="020B0604020202020204" pitchFamily="34" charset="0"/>
                  </a:rPr>
                  <a:t>and the importance of societal security</a:t>
                </a:r>
                <a:r>
                  <a:rPr lang="en-US"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p>
            </p:txBody>
          </p:sp>
        </p:grpSp>
      </p:grpSp>
      <p:grpSp>
        <p:nvGrpSpPr>
          <p:cNvPr id="10" name="Group 2">
            <a:extLst>
              <a:ext uri="{FF2B5EF4-FFF2-40B4-BE49-F238E27FC236}">
                <a16:creationId xmlns:a16="http://schemas.microsoft.com/office/drawing/2014/main" id="{9F2CDB5B-58F8-48C8-A613-63AFE6CCD5EB}"/>
              </a:ext>
            </a:extLst>
          </p:cNvPr>
          <p:cNvGrpSpPr/>
          <p:nvPr/>
        </p:nvGrpSpPr>
        <p:grpSpPr>
          <a:xfrm>
            <a:off x="-1758304" y="-931018"/>
            <a:ext cx="8543360" cy="8720036"/>
            <a:chOff x="0" y="0"/>
            <a:chExt cx="17086720" cy="17440072"/>
          </a:xfrm>
        </p:grpSpPr>
        <p:sp>
          <p:nvSpPr>
            <p:cNvPr id="11" name="Freeform 3">
              <a:extLst>
                <a:ext uri="{FF2B5EF4-FFF2-40B4-BE49-F238E27FC236}">
                  <a16:creationId xmlns:a16="http://schemas.microsoft.com/office/drawing/2014/main" id="{2D4C8A24-BB22-462E-BF33-D1954A4D8AB7}"/>
                </a:ext>
              </a:extLst>
            </p:cNvPr>
            <p:cNvSpPr/>
            <p:nvPr/>
          </p:nvSpPr>
          <p:spPr>
            <a:xfrm rot="-3903177">
              <a:off x="1863757" y="2404775"/>
              <a:ext cx="13359206" cy="12630522"/>
            </a:xfrm>
            <a:custGeom>
              <a:avLst/>
              <a:gdLst/>
              <a:ahLst/>
              <a:cxnLst/>
              <a:rect l="l" t="t" r="r" b="b"/>
              <a:pathLst>
                <a:path w="13359206" h="12630522">
                  <a:moveTo>
                    <a:pt x="0" y="0"/>
                  </a:moveTo>
                  <a:lnTo>
                    <a:pt x="13359206" y="0"/>
                  </a:lnTo>
                  <a:lnTo>
                    <a:pt x="13359206" y="12630522"/>
                  </a:lnTo>
                  <a:lnTo>
                    <a:pt x="0" y="126305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2" name="Group 4">
              <a:extLst>
                <a:ext uri="{FF2B5EF4-FFF2-40B4-BE49-F238E27FC236}">
                  <a16:creationId xmlns:a16="http://schemas.microsoft.com/office/drawing/2014/main" id="{D3C5E1B0-1EC5-4558-A45B-4ACFC054825B}"/>
                </a:ext>
              </a:extLst>
            </p:cNvPr>
            <p:cNvGrpSpPr/>
            <p:nvPr/>
          </p:nvGrpSpPr>
          <p:grpSpPr>
            <a:xfrm rot="-813416">
              <a:off x="7576549" y="3564009"/>
              <a:ext cx="2163750" cy="10535598"/>
              <a:chOff x="0" y="0"/>
              <a:chExt cx="427407" cy="2081106"/>
            </a:xfrm>
          </p:grpSpPr>
          <p:sp>
            <p:nvSpPr>
              <p:cNvPr id="13" name="Freeform 5">
                <a:extLst>
                  <a:ext uri="{FF2B5EF4-FFF2-40B4-BE49-F238E27FC236}">
                    <a16:creationId xmlns:a16="http://schemas.microsoft.com/office/drawing/2014/main" id="{E6C25F5B-2324-4864-A80A-1D67172FF935}"/>
                  </a:ext>
                </a:extLst>
              </p:cNvPr>
              <p:cNvSpPr/>
              <p:nvPr/>
            </p:nvSpPr>
            <p:spPr>
              <a:xfrm>
                <a:off x="0" y="0"/>
                <a:ext cx="427407" cy="2081106"/>
              </a:xfrm>
              <a:custGeom>
                <a:avLst/>
                <a:gdLst/>
                <a:ahLst/>
                <a:cxnLst/>
                <a:rect l="l" t="t" r="r" b="b"/>
                <a:pathLst>
                  <a:path w="427407" h="2081106">
                    <a:moveTo>
                      <a:pt x="0" y="0"/>
                    </a:moveTo>
                    <a:lnTo>
                      <a:pt x="427407" y="0"/>
                    </a:lnTo>
                    <a:lnTo>
                      <a:pt x="427407" y="2081106"/>
                    </a:lnTo>
                    <a:lnTo>
                      <a:pt x="0" y="2081106"/>
                    </a:lnTo>
                    <a:close/>
                  </a:path>
                </a:pathLst>
              </a:custGeom>
              <a:solidFill>
                <a:srgbClr val="A4B9FB"/>
              </a:solidFill>
            </p:spPr>
          </p:sp>
          <p:sp>
            <p:nvSpPr>
              <p:cNvPr id="14" name="TextBox 6">
                <a:extLst>
                  <a:ext uri="{FF2B5EF4-FFF2-40B4-BE49-F238E27FC236}">
                    <a16:creationId xmlns:a16="http://schemas.microsoft.com/office/drawing/2014/main" id="{8CB972DD-507A-406A-A067-693794A6B1F5}"/>
                  </a:ext>
                </a:extLst>
              </p:cNvPr>
              <p:cNvSpPr txBox="1"/>
              <p:nvPr/>
            </p:nvSpPr>
            <p:spPr>
              <a:xfrm>
                <a:off x="0" y="-28575"/>
                <a:ext cx="427407" cy="2109681"/>
              </a:xfrm>
              <a:prstGeom prst="rect">
                <a:avLst/>
              </a:prstGeom>
            </p:spPr>
            <p:txBody>
              <a:bodyPr lIns="33867" tIns="33867" rIns="33867" bIns="33867" rtlCol="0" anchor="ctr"/>
              <a:lstStyle/>
              <a:p>
                <a:pPr algn="ctr">
                  <a:lnSpc>
                    <a:spcPts val="1400"/>
                  </a:lnSpc>
                </a:pPr>
                <a:endParaRPr sz="1200">
                  <a:latin typeface="Albertus Extra Bold" panose="020E0802040304020204" pitchFamily="34" charset="0"/>
                </a:endParaRPr>
              </a:p>
            </p:txBody>
          </p:sp>
        </p:grpSp>
      </p:grpSp>
      <p:sp>
        <p:nvSpPr>
          <p:cNvPr id="15" name="TextBox 21">
            <a:extLst>
              <a:ext uri="{FF2B5EF4-FFF2-40B4-BE49-F238E27FC236}">
                <a16:creationId xmlns:a16="http://schemas.microsoft.com/office/drawing/2014/main" id="{44743DD6-DBAC-45CA-AE4E-2C7530FA6F5A}"/>
              </a:ext>
            </a:extLst>
          </p:cNvPr>
          <p:cNvSpPr txBox="1"/>
          <p:nvPr/>
        </p:nvSpPr>
        <p:spPr>
          <a:xfrm rot="-724560">
            <a:off x="468643" y="1054200"/>
            <a:ext cx="3627129" cy="615553"/>
          </a:xfrm>
          <a:prstGeom prst="rect">
            <a:avLst/>
          </a:prstGeom>
        </p:spPr>
        <p:txBody>
          <a:bodyPr wrap="square" lIns="0" tIns="0" rIns="0" bIns="0" rtlCol="0" anchor="t">
            <a:spAutoFit/>
          </a:bodyPr>
          <a:lstStyle/>
          <a:p>
            <a:pPr>
              <a:spcBef>
                <a:spcPct val="0"/>
              </a:spcBef>
            </a:pPr>
            <a:r>
              <a:rPr lang="en-US" sz="2000" dirty="0">
                <a:solidFill>
                  <a:srgbClr val="000000"/>
                </a:solidFill>
                <a:latin typeface="Albertus Extra Bold" panose="020E0802040304020204" pitchFamily="34" charset="0"/>
                <a:ea typeface="Krabuler"/>
                <a:cs typeface="Krabuler"/>
                <a:sym typeface="Krabuler"/>
              </a:rPr>
              <a:t>Scams </a:t>
            </a:r>
            <a:r>
              <a:rPr lang="en-US" sz="2000" dirty="0" err="1" smtClean="0">
                <a:solidFill>
                  <a:srgbClr val="000000"/>
                </a:solidFill>
                <a:latin typeface="Albertus Extra Bold" panose="020E0802040304020204" pitchFamily="34" charset="0"/>
                <a:ea typeface="Krabuler"/>
                <a:cs typeface="Krabuler"/>
                <a:sym typeface="Krabuler"/>
              </a:rPr>
              <a:t>fuelled</a:t>
            </a:r>
            <a:r>
              <a:rPr lang="en-US" sz="2000" dirty="0" smtClean="0">
                <a:solidFill>
                  <a:srgbClr val="000000"/>
                </a:solidFill>
                <a:latin typeface="Albertus Extra Bold" panose="020E0802040304020204" pitchFamily="34" charset="0"/>
                <a:ea typeface="Krabuler"/>
                <a:cs typeface="Krabuler"/>
                <a:sym typeface="Krabuler"/>
              </a:rPr>
              <a:t> </a:t>
            </a:r>
            <a:r>
              <a:rPr lang="en-US" sz="2000" dirty="0">
                <a:solidFill>
                  <a:srgbClr val="000000"/>
                </a:solidFill>
                <a:latin typeface="Albertus Extra Bold" panose="020E0802040304020204" pitchFamily="34" charset="0"/>
                <a:ea typeface="Krabuler"/>
                <a:cs typeface="Krabuler"/>
                <a:sym typeface="Krabuler"/>
              </a:rPr>
              <a:t>rise in crime last year: police chief</a:t>
            </a:r>
          </a:p>
        </p:txBody>
      </p:sp>
      <p:sp>
        <p:nvSpPr>
          <p:cNvPr id="25" name="Rectangle 24">
            <a:extLst>
              <a:ext uri="{FF2B5EF4-FFF2-40B4-BE49-F238E27FC236}">
                <a16:creationId xmlns:a16="http://schemas.microsoft.com/office/drawing/2014/main" id="{4FB7314E-DC11-4FA9-BBA9-150A22E9EF50}"/>
              </a:ext>
            </a:extLst>
          </p:cNvPr>
          <p:cNvSpPr/>
          <p:nvPr/>
        </p:nvSpPr>
        <p:spPr>
          <a:xfrm>
            <a:off x="5651615" y="1642666"/>
            <a:ext cx="6096000" cy="461665"/>
          </a:xfrm>
          <a:prstGeom prst="rect">
            <a:avLst/>
          </a:prstGeom>
        </p:spPr>
        <p:txBody>
          <a:bodyPr>
            <a:spAutoFit/>
          </a:bodyPr>
          <a:lstStyle/>
          <a:p>
            <a:r>
              <a:rPr lang="en-US" sz="2400" b="1" dirty="0"/>
              <a:t>SCAMS IN HONG KONG: FACT SHEET</a:t>
            </a:r>
          </a:p>
        </p:txBody>
      </p:sp>
      <p:sp>
        <p:nvSpPr>
          <p:cNvPr id="26" name="Rectangle 25">
            <a:extLst>
              <a:ext uri="{FF2B5EF4-FFF2-40B4-BE49-F238E27FC236}">
                <a16:creationId xmlns:a16="http://schemas.microsoft.com/office/drawing/2014/main" id="{30004C26-EF60-4CD7-A888-C2D1E4AF09FB}"/>
              </a:ext>
            </a:extLst>
          </p:cNvPr>
          <p:cNvSpPr/>
          <p:nvPr/>
        </p:nvSpPr>
        <p:spPr>
          <a:xfrm>
            <a:off x="4980460" y="2351186"/>
            <a:ext cx="6589321"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i="1" dirty="0"/>
              <a:t>Read the news article and complete this fact sheet by filling in the blanks using information from the text.</a:t>
            </a:r>
          </a:p>
        </p:txBody>
      </p:sp>
      <p:sp>
        <p:nvSpPr>
          <p:cNvPr id="95" name="Rectangle 94">
            <a:extLst>
              <a:ext uri="{FF2B5EF4-FFF2-40B4-BE49-F238E27FC236}">
                <a16:creationId xmlns:a16="http://schemas.microsoft.com/office/drawing/2014/main" id="{B091EC88-93D7-4892-95DB-C82763E87F1C}"/>
              </a:ext>
            </a:extLst>
          </p:cNvPr>
          <p:cNvSpPr/>
          <p:nvPr/>
        </p:nvSpPr>
        <p:spPr>
          <a:xfrm>
            <a:off x="5106110" y="3210962"/>
            <a:ext cx="6096000" cy="2308324"/>
          </a:xfrm>
          <a:prstGeom prst="rect">
            <a:avLst/>
          </a:prstGeom>
        </p:spPr>
        <p:txBody>
          <a:bodyPr>
            <a:spAutoFit/>
          </a:bodyPr>
          <a:lstStyle/>
          <a:p>
            <a:r>
              <a:rPr lang="en-US" b="1" dirty="0"/>
              <a:t>1. SCAM STATISTICS</a:t>
            </a:r>
          </a:p>
          <a:p>
            <a:endParaRPr lang="en-US" b="1" dirty="0"/>
          </a:p>
          <a:p>
            <a:pPr marL="285750" indent="-285750">
              <a:buFont typeface="Arial" panose="020B0604020202020204" pitchFamily="34" charset="0"/>
              <a:buChar char="•"/>
            </a:pPr>
            <a:r>
              <a:rPr lang="en-US" dirty="0"/>
              <a:t>Scams made up about ________% of all crimes in Hong Kong last year.</a:t>
            </a:r>
          </a:p>
          <a:p>
            <a:pPr marL="285750" indent="-285750">
              <a:buFont typeface="Arial" panose="020B0604020202020204" pitchFamily="34" charset="0"/>
              <a:buChar char="•"/>
            </a:pPr>
            <a:r>
              <a:rPr lang="en-US" dirty="0"/>
              <a:t>Total number of scam cases: ________________</a:t>
            </a:r>
          </a:p>
          <a:p>
            <a:pPr marL="285750" indent="-285750">
              <a:buFont typeface="Arial" panose="020B0604020202020204" pitchFamily="34" charset="0"/>
              <a:buChar char="•"/>
            </a:pPr>
            <a:r>
              <a:rPr lang="en-US" dirty="0"/>
              <a:t>This represents a ________% increase from the previous year.</a:t>
            </a:r>
          </a:p>
          <a:p>
            <a:pPr marL="285750" indent="-285750">
              <a:buFont typeface="Arial" panose="020B0604020202020204" pitchFamily="34" charset="0"/>
              <a:buChar char="•"/>
            </a:pPr>
            <a:r>
              <a:rPr lang="en-US" dirty="0"/>
              <a:t>Police detection rate for scams: ________%</a:t>
            </a:r>
          </a:p>
        </p:txBody>
      </p:sp>
      <p:sp>
        <p:nvSpPr>
          <p:cNvPr id="96" name="Slide Number Placeholder 1">
            <a:extLst>
              <a:ext uri="{FF2B5EF4-FFF2-40B4-BE49-F238E27FC236}">
                <a16:creationId xmlns:a16="http://schemas.microsoft.com/office/drawing/2014/main" id="{EBA23AA0-C102-4696-9E81-0E998FDEFB03}"/>
              </a:ext>
            </a:extLst>
          </p:cNvPr>
          <p:cNvSpPr>
            <a:spLocks noGrp="1"/>
          </p:cNvSpPr>
          <p:nvPr>
            <p:ph type="sldNum" sz="quarter" idx="12"/>
          </p:nvPr>
        </p:nvSpPr>
        <p:spPr>
          <a:xfrm>
            <a:off x="8610600" y="6356350"/>
            <a:ext cx="2743200" cy="365125"/>
          </a:xfrm>
        </p:spPr>
        <p:txBody>
          <a:bodyPr/>
          <a:lstStyle/>
          <a:p>
            <a:fld id="{01D8345E-4E1F-46C7-9F87-24FCA86018EC}" type="slidenum">
              <a:rPr lang="en-US" smtClean="0"/>
              <a:t>10</a:t>
            </a:fld>
            <a:endParaRPr lang="en-US" dirty="0"/>
          </a:p>
        </p:txBody>
      </p:sp>
      <p:sp>
        <p:nvSpPr>
          <p:cNvPr id="97" name="Rectangle 96">
            <a:extLst>
              <a:ext uri="{FF2B5EF4-FFF2-40B4-BE49-F238E27FC236}">
                <a16:creationId xmlns:a16="http://schemas.microsoft.com/office/drawing/2014/main" id="{9998C96F-F1E9-4EDA-865B-C855AB727E7D}"/>
              </a:ext>
            </a:extLst>
          </p:cNvPr>
          <p:cNvSpPr/>
          <p:nvPr/>
        </p:nvSpPr>
        <p:spPr>
          <a:xfrm>
            <a:off x="33419" y="6242517"/>
            <a:ext cx="6096000" cy="523220"/>
          </a:xfrm>
          <a:prstGeom prst="rect">
            <a:avLst/>
          </a:prstGeom>
        </p:spPr>
        <p:txBody>
          <a:bodyPr>
            <a:spAutoFit/>
          </a:bodyPr>
          <a:lstStyle/>
          <a:p>
            <a:r>
              <a:rPr lang="en-US" sz="1400" dirty="0"/>
              <a:t>Source: RTHK English News: </a:t>
            </a:r>
            <a:r>
              <a:rPr lang="en-US" sz="1400" i="1" dirty="0">
                <a:solidFill>
                  <a:srgbClr val="000000"/>
                </a:solidFill>
                <a:ea typeface="Krabuler"/>
                <a:cs typeface="Krabuler"/>
                <a:sym typeface="Krabuler"/>
              </a:rPr>
              <a:t>Scams </a:t>
            </a:r>
            <a:r>
              <a:rPr lang="en-US" sz="1400" i="1" dirty="0" err="1" smtClean="0">
                <a:solidFill>
                  <a:srgbClr val="000000"/>
                </a:solidFill>
                <a:ea typeface="Krabuler"/>
                <a:cs typeface="Krabuler"/>
                <a:sym typeface="Krabuler"/>
              </a:rPr>
              <a:t>fuelled</a:t>
            </a:r>
            <a:r>
              <a:rPr lang="en-US" sz="1400" i="1" dirty="0" smtClean="0">
                <a:solidFill>
                  <a:srgbClr val="000000"/>
                </a:solidFill>
                <a:ea typeface="Krabuler"/>
                <a:cs typeface="Krabuler"/>
                <a:sym typeface="Krabuler"/>
              </a:rPr>
              <a:t> </a:t>
            </a:r>
            <a:r>
              <a:rPr lang="en-US" sz="1400" i="1" dirty="0">
                <a:solidFill>
                  <a:srgbClr val="000000"/>
                </a:solidFill>
                <a:ea typeface="Krabuler"/>
                <a:cs typeface="Krabuler"/>
                <a:sym typeface="Krabuler"/>
              </a:rPr>
              <a:t>rise in crime last year: police chief: </a:t>
            </a:r>
          </a:p>
          <a:p>
            <a:r>
              <a:rPr lang="en-US" sz="1400" dirty="0">
                <a:hlinkClick r:id="rId6"/>
              </a:rPr>
              <a:t>https://news.rthk.hk/rthk/en/component/k2/1791183-20250211.htm</a:t>
            </a:r>
            <a:endParaRPr lang="en-US" sz="1400" dirty="0"/>
          </a:p>
        </p:txBody>
      </p:sp>
      <p:pic>
        <p:nvPicPr>
          <p:cNvPr id="98" name="Picture 97">
            <a:extLst>
              <a:ext uri="{FF2B5EF4-FFF2-40B4-BE49-F238E27FC236}">
                <a16:creationId xmlns:a16="http://schemas.microsoft.com/office/drawing/2014/main" id="{70339E1C-B5BE-4233-8E55-D1CFDC9F7869}"/>
              </a:ext>
            </a:extLst>
          </p:cNvPr>
          <p:cNvPicPr>
            <a:picLocks noChangeAspect="1"/>
          </p:cNvPicPr>
          <p:nvPr/>
        </p:nvPicPr>
        <p:blipFill rotWithShape="1">
          <a:blip r:embed="rId7"/>
          <a:srcRect t="15057"/>
          <a:stretch/>
        </p:blipFill>
        <p:spPr>
          <a:xfrm rot="20864991">
            <a:off x="975073" y="2021603"/>
            <a:ext cx="3082547" cy="3543282"/>
          </a:xfrm>
          <a:prstGeom prst="rect">
            <a:avLst/>
          </a:prstGeom>
        </p:spPr>
      </p:pic>
      <p:sp>
        <p:nvSpPr>
          <p:cNvPr id="99" name="Rectangle 98">
            <a:extLst>
              <a:ext uri="{FF2B5EF4-FFF2-40B4-BE49-F238E27FC236}">
                <a16:creationId xmlns:a16="http://schemas.microsoft.com/office/drawing/2014/main" id="{A10C177B-712F-49BB-A05C-C1FF9BC54D96}"/>
              </a:ext>
            </a:extLst>
          </p:cNvPr>
          <p:cNvSpPr/>
          <p:nvPr/>
        </p:nvSpPr>
        <p:spPr>
          <a:xfrm>
            <a:off x="7872463" y="3717386"/>
            <a:ext cx="418704" cy="369332"/>
          </a:xfrm>
          <a:prstGeom prst="rect">
            <a:avLst/>
          </a:prstGeom>
        </p:spPr>
        <p:txBody>
          <a:bodyPr wrap="none">
            <a:spAutoFit/>
          </a:bodyPr>
          <a:lstStyle/>
          <a:p>
            <a:r>
              <a:rPr lang="en-US" dirty="0">
                <a:solidFill>
                  <a:srgbClr val="FF0000"/>
                </a:solidFill>
              </a:rPr>
              <a:t>47</a:t>
            </a:r>
          </a:p>
        </p:txBody>
      </p:sp>
      <p:sp>
        <p:nvSpPr>
          <p:cNvPr id="100" name="Rectangle 99">
            <a:extLst>
              <a:ext uri="{FF2B5EF4-FFF2-40B4-BE49-F238E27FC236}">
                <a16:creationId xmlns:a16="http://schemas.microsoft.com/office/drawing/2014/main" id="{D4678E91-2859-496A-9740-4E4944C547BD}"/>
              </a:ext>
            </a:extLst>
          </p:cNvPr>
          <p:cNvSpPr/>
          <p:nvPr/>
        </p:nvSpPr>
        <p:spPr>
          <a:xfrm>
            <a:off x="8154110" y="4256805"/>
            <a:ext cx="1863202" cy="369332"/>
          </a:xfrm>
          <a:prstGeom prst="rect">
            <a:avLst/>
          </a:prstGeom>
        </p:spPr>
        <p:txBody>
          <a:bodyPr wrap="none">
            <a:spAutoFit/>
          </a:bodyPr>
          <a:lstStyle/>
          <a:p>
            <a:r>
              <a:rPr lang="en-US" dirty="0">
                <a:solidFill>
                  <a:srgbClr val="FF0000"/>
                </a:solidFill>
              </a:rPr>
              <a:t>more than 44,000</a:t>
            </a:r>
          </a:p>
        </p:txBody>
      </p:sp>
      <p:sp>
        <p:nvSpPr>
          <p:cNvPr id="101" name="Rectangle 100">
            <a:extLst>
              <a:ext uri="{FF2B5EF4-FFF2-40B4-BE49-F238E27FC236}">
                <a16:creationId xmlns:a16="http://schemas.microsoft.com/office/drawing/2014/main" id="{C859A5BE-A8AF-4F8B-AA75-6B59C40E6905}"/>
              </a:ext>
            </a:extLst>
          </p:cNvPr>
          <p:cNvSpPr/>
          <p:nvPr/>
        </p:nvSpPr>
        <p:spPr>
          <a:xfrm>
            <a:off x="8563298" y="5108910"/>
            <a:ext cx="593432" cy="369332"/>
          </a:xfrm>
          <a:prstGeom prst="rect">
            <a:avLst/>
          </a:prstGeom>
        </p:spPr>
        <p:txBody>
          <a:bodyPr wrap="none">
            <a:spAutoFit/>
          </a:bodyPr>
          <a:lstStyle/>
          <a:p>
            <a:r>
              <a:rPr lang="en-US">
                <a:solidFill>
                  <a:srgbClr val="FF0000"/>
                </a:solidFill>
              </a:rPr>
              <a:t>10.6</a:t>
            </a:r>
            <a:endParaRPr lang="en-US" dirty="0">
              <a:solidFill>
                <a:srgbClr val="FF0000"/>
              </a:solidFill>
            </a:endParaRPr>
          </a:p>
        </p:txBody>
      </p:sp>
      <p:sp>
        <p:nvSpPr>
          <p:cNvPr id="102" name="Rectangle 101">
            <a:extLst>
              <a:ext uri="{FF2B5EF4-FFF2-40B4-BE49-F238E27FC236}">
                <a16:creationId xmlns:a16="http://schemas.microsoft.com/office/drawing/2014/main" id="{2D2BAE0E-50A7-4331-B507-58FBEE57F6CB}"/>
              </a:ext>
            </a:extLst>
          </p:cNvPr>
          <p:cNvSpPr/>
          <p:nvPr/>
        </p:nvSpPr>
        <p:spPr>
          <a:xfrm>
            <a:off x="7241694" y="4542881"/>
            <a:ext cx="418704" cy="369332"/>
          </a:xfrm>
          <a:prstGeom prst="rect">
            <a:avLst/>
          </a:prstGeom>
        </p:spPr>
        <p:txBody>
          <a:bodyPr wrap="none">
            <a:spAutoFit/>
          </a:bodyPr>
          <a:lstStyle/>
          <a:p>
            <a:r>
              <a:rPr lang="en-US" dirty="0">
                <a:solidFill>
                  <a:srgbClr val="FF0000"/>
                </a:solidFill>
              </a:rPr>
              <a:t>12</a:t>
            </a:r>
          </a:p>
        </p:txBody>
      </p:sp>
    </p:spTree>
    <p:extLst>
      <p:ext uri="{BB962C8B-B14F-4D97-AF65-F5344CB8AC3E}">
        <p14:creationId xmlns:p14="http://schemas.microsoft.com/office/powerpoint/2010/main" val="26097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1" grpId="0"/>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
            <a:extLst>
              <a:ext uri="{FF2B5EF4-FFF2-40B4-BE49-F238E27FC236}">
                <a16:creationId xmlns:a16="http://schemas.microsoft.com/office/drawing/2014/main" id="{1EB03FE5-AD10-4597-B859-B94BDEDE4FB8}"/>
              </a:ext>
            </a:extLst>
          </p:cNvPr>
          <p:cNvSpPr/>
          <p:nvPr/>
        </p:nvSpPr>
        <p:spPr>
          <a:xfrm>
            <a:off x="4855072" y="1507532"/>
            <a:ext cx="6892543" cy="4561574"/>
          </a:xfrm>
          <a:custGeom>
            <a:avLst/>
            <a:gdLst/>
            <a:ahLst/>
            <a:cxnLst/>
            <a:rect l="l" t="t" r="r" b="b"/>
            <a:pathLst>
              <a:path w="5401289" h="4114800">
                <a:moveTo>
                  <a:pt x="0" y="0"/>
                </a:moveTo>
                <a:lnTo>
                  <a:pt x="5401289" y="0"/>
                </a:lnTo>
                <a:lnTo>
                  <a:pt x="540128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7">
            <a:extLst>
              <a:ext uri="{FF2B5EF4-FFF2-40B4-BE49-F238E27FC236}">
                <a16:creationId xmlns:a16="http://schemas.microsoft.com/office/drawing/2014/main" id="{E4F1EF1F-E353-4E3D-8198-DD0501F9E073}"/>
              </a:ext>
            </a:extLst>
          </p:cNvPr>
          <p:cNvGrpSpPr/>
          <p:nvPr/>
        </p:nvGrpSpPr>
        <p:grpSpPr>
          <a:xfrm>
            <a:off x="5337475" y="101060"/>
            <a:ext cx="6778324" cy="1252392"/>
            <a:chOff x="4434658" y="216376"/>
            <a:chExt cx="7706687" cy="1717117"/>
          </a:xfrm>
        </p:grpSpPr>
        <p:grpSp>
          <p:nvGrpSpPr>
            <p:cNvPr id="2" name="Group 1">
              <a:extLst>
                <a:ext uri="{FF2B5EF4-FFF2-40B4-BE49-F238E27FC236}">
                  <a16:creationId xmlns:a16="http://schemas.microsoft.com/office/drawing/2014/main" id="{D855A4E5-2982-4F23-BC83-1E000D3599AA}"/>
                </a:ext>
              </a:extLst>
            </p:cNvPr>
            <p:cNvGrpSpPr/>
            <p:nvPr/>
          </p:nvGrpSpPr>
          <p:grpSpPr>
            <a:xfrm>
              <a:off x="4434658" y="216376"/>
              <a:ext cx="1201982" cy="1717117"/>
              <a:chOff x="14172" y="3425773"/>
              <a:chExt cx="1201982" cy="1717117"/>
            </a:xfrm>
          </p:grpSpPr>
          <p:sp>
            <p:nvSpPr>
              <p:cNvPr id="6" name="Arrow: Chevron 5">
                <a:extLst>
                  <a:ext uri="{FF2B5EF4-FFF2-40B4-BE49-F238E27FC236}">
                    <a16:creationId xmlns:a16="http://schemas.microsoft.com/office/drawing/2014/main" id="{1C996808-31E3-4F7D-9C31-07B14205371D}"/>
                  </a:ext>
                </a:extLst>
              </p:cNvPr>
              <p:cNvSpPr/>
              <p:nvPr/>
            </p:nvSpPr>
            <p:spPr>
              <a:xfrm rot="5400000">
                <a:off x="-243396" y="3683341"/>
                <a:ext cx="1717117" cy="1201982"/>
              </a:xfrm>
              <a:prstGeom prst="chevron">
                <a:avLst/>
              </a:prstGeom>
            </p:spPr>
            <p:style>
              <a:lnRef idx="2">
                <a:schemeClr val="accent4">
                  <a:hueOff val="9800891"/>
                  <a:satOff val="-40777"/>
                  <a:lumOff val="9608"/>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7" name="Arrow: Chevron 4">
                <a:extLst>
                  <a:ext uri="{FF2B5EF4-FFF2-40B4-BE49-F238E27FC236}">
                    <a16:creationId xmlns:a16="http://schemas.microsoft.com/office/drawing/2014/main" id="{10CD7DAA-323C-40BA-A23F-8E78C76C48C4}"/>
                  </a:ext>
                </a:extLst>
              </p:cNvPr>
              <p:cNvSpPr txBox="1"/>
              <p:nvPr/>
            </p:nvSpPr>
            <p:spPr>
              <a:xfrm>
                <a:off x="14172" y="4100016"/>
                <a:ext cx="1201982" cy="5151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1700" b="1" kern="1200" dirty="0">
                    <a:latin typeface="Arial" panose="020B0604020202020204" pitchFamily="34" charset="0"/>
                    <a:cs typeface="Arial" panose="020B0604020202020204" pitchFamily="34" charset="0"/>
                  </a:rPr>
                  <a:t>Post -viewing</a:t>
                </a:r>
              </a:p>
            </p:txBody>
          </p:sp>
        </p:grpSp>
        <p:grpSp>
          <p:nvGrpSpPr>
            <p:cNvPr id="3" name="Group 2">
              <a:extLst>
                <a:ext uri="{FF2B5EF4-FFF2-40B4-BE49-F238E27FC236}">
                  <a16:creationId xmlns:a16="http://schemas.microsoft.com/office/drawing/2014/main" id="{9397F4EB-AF5C-445F-A716-818E2A81AEEB}"/>
                </a:ext>
              </a:extLst>
            </p:cNvPr>
            <p:cNvGrpSpPr/>
            <p:nvPr/>
          </p:nvGrpSpPr>
          <p:grpSpPr>
            <a:xfrm>
              <a:off x="5622466" y="216377"/>
              <a:ext cx="6518879" cy="1116127"/>
              <a:chOff x="1201980" y="3342926"/>
              <a:chExt cx="6518879" cy="2171345"/>
            </a:xfrm>
          </p:grpSpPr>
          <p:sp>
            <p:nvSpPr>
              <p:cNvPr id="4" name="Rectangle: Top Corners Rounded 3">
                <a:extLst>
                  <a:ext uri="{FF2B5EF4-FFF2-40B4-BE49-F238E27FC236}">
                    <a16:creationId xmlns:a16="http://schemas.microsoft.com/office/drawing/2014/main" id="{0981A546-D0FD-47EA-A5AC-C5657DD09608}"/>
                  </a:ext>
                </a:extLst>
              </p:cNvPr>
              <p:cNvSpPr/>
              <p:nvPr/>
            </p:nvSpPr>
            <p:spPr>
              <a:xfrm rot="5400000">
                <a:off x="3375747" y="1169159"/>
                <a:ext cx="2171345" cy="6518879"/>
              </a:xfrm>
              <a:prstGeom prst="round2SameRect">
                <a:avLst/>
              </a:prstGeom>
            </p:spPr>
            <p:style>
              <a:lnRef idx="2">
                <a:schemeClr val="accent4">
                  <a:hueOff val="9800891"/>
                  <a:satOff val="-40777"/>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ectangle: Top Corners Rounded 6">
                <a:extLst>
                  <a:ext uri="{FF2B5EF4-FFF2-40B4-BE49-F238E27FC236}">
                    <a16:creationId xmlns:a16="http://schemas.microsoft.com/office/drawing/2014/main" id="{B7613913-4D05-4E05-8711-E043C7631652}"/>
                  </a:ext>
                </a:extLst>
              </p:cNvPr>
              <p:cNvSpPr txBox="1"/>
              <p:nvPr/>
            </p:nvSpPr>
            <p:spPr>
              <a:xfrm>
                <a:off x="1216154" y="3543554"/>
                <a:ext cx="6374751" cy="17700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6213" lvl="1" indent="-176213" algn="just" defTabSz="711200">
                  <a:lnSpc>
                    <a:spcPct val="90000"/>
                  </a:lnSpc>
                  <a:spcBef>
                    <a:spcPct val="0"/>
                  </a:spcBef>
                  <a:spcAft>
                    <a:spcPct val="15000"/>
                  </a:spcAft>
                  <a:buFont typeface="Arial" panose="020B0604020202020204" pitchFamily="34" charset="0"/>
                  <a:buChar char="•"/>
                </a:pPr>
                <a:r>
                  <a:rPr lang="en-US"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Use the news article on s</a:t>
                </a: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cams in Hong Kong as </a:t>
                </a:r>
                <a:r>
                  <a:rPr lang="en-US"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 follow-up to engage students in reflecting on the seriousness of online scams </a:t>
                </a:r>
                <a:r>
                  <a:rPr lang="en-US" sz="1600" kern="1200" dirty="0">
                    <a:latin typeface="Arial" panose="020B0604020202020204" pitchFamily="34" charset="0"/>
                    <a:cs typeface="Arial" panose="020B0604020202020204" pitchFamily="34" charset="0"/>
                  </a:rPr>
                  <a:t>and the importance of societal security</a:t>
                </a:r>
                <a:r>
                  <a:rPr lang="en-US"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p>
            </p:txBody>
          </p:sp>
        </p:grpSp>
      </p:grpSp>
      <p:grpSp>
        <p:nvGrpSpPr>
          <p:cNvPr id="10" name="Group 2">
            <a:extLst>
              <a:ext uri="{FF2B5EF4-FFF2-40B4-BE49-F238E27FC236}">
                <a16:creationId xmlns:a16="http://schemas.microsoft.com/office/drawing/2014/main" id="{9F2CDB5B-58F8-48C8-A613-63AFE6CCD5EB}"/>
              </a:ext>
            </a:extLst>
          </p:cNvPr>
          <p:cNvGrpSpPr/>
          <p:nvPr/>
        </p:nvGrpSpPr>
        <p:grpSpPr>
          <a:xfrm>
            <a:off x="-1758304" y="-931018"/>
            <a:ext cx="8543360" cy="8720036"/>
            <a:chOff x="0" y="0"/>
            <a:chExt cx="17086720" cy="17440072"/>
          </a:xfrm>
        </p:grpSpPr>
        <p:sp>
          <p:nvSpPr>
            <p:cNvPr id="11" name="Freeform 3">
              <a:extLst>
                <a:ext uri="{FF2B5EF4-FFF2-40B4-BE49-F238E27FC236}">
                  <a16:creationId xmlns:a16="http://schemas.microsoft.com/office/drawing/2014/main" id="{2D4C8A24-BB22-462E-BF33-D1954A4D8AB7}"/>
                </a:ext>
              </a:extLst>
            </p:cNvPr>
            <p:cNvSpPr/>
            <p:nvPr/>
          </p:nvSpPr>
          <p:spPr>
            <a:xfrm rot="-3903177">
              <a:off x="1863757" y="2404775"/>
              <a:ext cx="13359206" cy="12630522"/>
            </a:xfrm>
            <a:custGeom>
              <a:avLst/>
              <a:gdLst/>
              <a:ahLst/>
              <a:cxnLst/>
              <a:rect l="l" t="t" r="r" b="b"/>
              <a:pathLst>
                <a:path w="13359206" h="12630522">
                  <a:moveTo>
                    <a:pt x="0" y="0"/>
                  </a:moveTo>
                  <a:lnTo>
                    <a:pt x="13359206" y="0"/>
                  </a:lnTo>
                  <a:lnTo>
                    <a:pt x="13359206" y="12630522"/>
                  </a:lnTo>
                  <a:lnTo>
                    <a:pt x="0" y="126305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2" name="Group 4">
              <a:extLst>
                <a:ext uri="{FF2B5EF4-FFF2-40B4-BE49-F238E27FC236}">
                  <a16:creationId xmlns:a16="http://schemas.microsoft.com/office/drawing/2014/main" id="{D3C5E1B0-1EC5-4558-A45B-4ACFC054825B}"/>
                </a:ext>
              </a:extLst>
            </p:cNvPr>
            <p:cNvGrpSpPr/>
            <p:nvPr/>
          </p:nvGrpSpPr>
          <p:grpSpPr>
            <a:xfrm rot="-813416">
              <a:off x="7576549" y="3564009"/>
              <a:ext cx="2163750" cy="10535598"/>
              <a:chOff x="0" y="0"/>
              <a:chExt cx="427407" cy="2081106"/>
            </a:xfrm>
          </p:grpSpPr>
          <p:sp>
            <p:nvSpPr>
              <p:cNvPr id="13" name="Freeform 5">
                <a:extLst>
                  <a:ext uri="{FF2B5EF4-FFF2-40B4-BE49-F238E27FC236}">
                    <a16:creationId xmlns:a16="http://schemas.microsoft.com/office/drawing/2014/main" id="{E6C25F5B-2324-4864-A80A-1D67172FF935}"/>
                  </a:ext>
                </a:extLst>
              </p:cNvPr>
              <p:cNvSpPr/>
              <p:nvPr/>
            </p:nvSpPr>
            <p:spPr>
              <a:xfrm>
                <a:off x="0" y="0"/>
                <a:ext cx="427407" cy="2081106"/>
              </a:xfrm>
              <a:custGeom>
                <a:avLst/>
                <a:gdLst/>
                <a:ahLst/>
                <a:cxnLst/>
                <a:rect l="l" t="t" r="r" b="b"/>
                <a:pathLst>
                  <a:path w="427407" h="2081106">
                    <a:moveTo>
                      <a:pt x="0" y="0"/>
                    </a:moveTo>
                    <a:lnTo>
                      <a:pt x="427407" y="0"/>
                    </a:lnTo>
                    <a:lnTo>
                      <a:pt x="427407" y="2081106"/>
                    </a:lnTo>
                    <a:lnTo>
                      <a:pt x="0" y="2081106"/>
                    </a:lnTo>
                    <a:close/>
                  </a:path>
                </a:pathLst>
              </a:custGeom>
              <a:solidFill>
                <a:srgbClr val="A4B9FB"/>
              </a:solidFill>
            </p:spPr>
          </p:sp>
          <p:sp>
            <p:nvSpPr>
              <p:cNvPr id="14" name="TextBox 6">
                <a:extLst>
                  <a:ext uri="{FF2B5EF4-FFF2-40B4-BE49-F238E27FC236}">
                    <a16:creationId xmlns:a16="http://schemas.microsoft.com/office/drawing/2014/main" id="{8CB972DD-507A-406A-A067-693794A6B1F5}"/>
                  </a:ext>
                </a:extLst>
              </p:cNvPr>
              <p:cNvSpPr txBox="1"/>
              <p:nvPr/>
            </p:nvSpPr>
            <p:spPr>
              <a:xfrm>
                <a:off x="0" y="-28575"/>
                <a:ext cx="427407" cy="2109681"/>
              </a:xfrm>
              <a:prstGeom prst="rect">
                <a:avLst/>
              </a:prstGeom>
            </p:spPr>
            <p:txBody>
              <a:bodyPr lIns="33867" tIns="33867" rIns="33867" bIns="33867" rtlCol="0" anchor="ctr"/>
              <a:lstStyle/>
              <a:p>
                <a:pPr algn="ctr">
                  <a:lnSpc>
                    <a:spcPts val="1400"/>
                  </a:lnSpc>
                </a:pPr>
                <a:endParaRPr sz="1200">
                  <a:latin typeface="Albertus Extra Bold" panose="020E0802040304020204" pitchFamily="34" charset="0"/>
                </a:endParaRPr>
              </a:p>
            </p:txBody>
          </p:sp>
        </p:grpSp>
      </p:grpSp>
      <p:sp>
        <p:nvSpPr>
          <p:cNvPr id="15" name="TextBox 21">
            <a:extLst>
              <a:ext uri="{FF2B5EF4-FFF2-40B4-BE49-F238E27FC236}">
                <a16:creationId xmlns:a16="http://schemas.microsoft.com/office/drawing/2014/main" id="{44743DD6-DBAC-45CA-AE4E-2C7530FA6F5A}"/>
              </a:ext>
            </a:extLst>
          </p:cNvPr>
          <p:cNvSpPr txBox="1"/>
          <p:nvPr/>
        </p:nvSpPr>
        <p:spPr>
          <a:xfrm rot="-724560">
            <a:off x="468643" y="1054200"/>
            <a:ext cx="3627129" cy="615553"/>
          </a:xfrm>
          <a:prstGeom prst="rect">
            <a:avLst/>
          </a:prstGeom>
        </p:spPr>
        <p:txBody>
          <a:bodyPr wrap="square" lIns="0" tIns="0" rIns="0" bIns="0" rtlCol="0" anchor="t">
            <a:spAutoFit/>
          </a:bodyPr>
          <a:lstStyle/>
          <a:p>
            <a:pPr>
              <a:spcBef>
                <a:spcPct val="0"/>
              </a:spcBef>
            </a:pPr>
            <a:r>
              <a:rPr lang="en-US" sz="2000" dirty="0">
                <a:solidFill>
                  <a:srgbClr val="000000"/>
                </a:solidFill>
                <a:latin typeface="Albertus Extra Bold" panose="020E0802040304020204" pitchFamily="34" charset="0"/>
                <a:ea typeface="Krabuler"/>
                <a:cs typeface="Krabuler"/>
                <a:sym typeface="Krabuler"/>
              </a:rPr>
              <a:t>Scams </a:t>
            </a:r>
            <a:r>
              <a:rPr lang="en-US" sz="2000" dirty="0" err="1" smtClean="0">
                <a:solidFill>
                  <a:srgbClr val="000000"/>
                </a:solidFill>
                <a:latin typeface="Albertus Extra Bold" panose="020E0802040304020204" pitchFamily="34" charset="0"/>
                <a:ea typeface="Krabuler"/>
                <a:cs typeface="Krabuler"/>
                <a:sym typeface="Krabuler"/>
              </a:rPr>
              <a:t>fuelled</a:t>
            </a:r>
            <a:r>
              <a:rPr lang="en-US" sz="2000" dirty="0" smtClean="0">
                <a:solidFill>
                  <a:srgbClr val="000000"/>
                </a:solidFill>
                <a:latin typeface="Albertus Extra Bold" panose="020E0802040304020204" pitchFamily="34" charset="0"/>
                <a:ea typeface="Krabuler"/>
                <a:cs typeface="Krabuler"/>
                <a:sym typeface="Krabuler"/>
              </a:rPr>
              <a:t> </a:t>
            </a:r>
            <a:r>
              <a:rPr lang="en-US" sz="2000" dirty="0">
                <a:solidFill>
                  <a:srgbClr val="000000"/>
                </a:solidFill>
                <a:latin typeface="Albertus Extra Bold" panose="020E0802040304020204" pitchFamily="34" charset="0"/>
                <a:ea typeface="Krabuler"/>
                <a:cs typeface="Krabuler"/>
                <a:sym typeface="Krabuler"/>
              </a:rPr>
              <a:t>rise in crime last year: police chief</a:t>
            </a:r>
          </a:p>
        </p:txBody>
      </p:sp>
      <p:sp>
        <p:nvSpPr>
          <p:cNvPr id="25" name="Rectangle 24">
            <a:extLst>
              <a:ext uri="{FF2B5EF4-FFF2-40B4-BE49-F238E27FC236}">
                <a16:creationId xmlns:a16="http://schemas.microsoft.com/office/drawing/2014/main" id="{4FB7314E-DC11-4FA9-BBA9-150A22E9EF50}"/>
              </a:ext>
            </a:extLst>
          </p:cNvPr>
          <p:cNvSpPr/>
          <p:nvPr/>
        </p:nvSpPr>
        <p:spPr>
          <a:xfrm>
            <a:off x="5651615" y="1642666"/>
            <a:ext cx="6096000" cy="461665"/>
          </a:xfrm>
          <a:prstGeom prst="rect">
            <a:avLst/>
          </a:prstGeom>
        </p:spPr>
        <p:txBody>
          <a:bodyPr>
            <a:spAutoFit/>
          </a:bodyPr>
          <a:lstStyle/>
          <a:p>
            <a:r>
              <a:rPr lang="en-US" sz="2400" b="1" dirty="0"/>
              <a:t>SCAMS IN HONG KONG: FACT SHEET</a:t>
            </a:r>
          </a:p>
        </p:txBody>
      </p:sp>
      <p:sp>
        <p:nvSpPr>
          <p:cNvPr id="26" name="Rectangle 25">
            <a:extLst>
              <a:ext uri="{FF2B5EF4-FFF2-40B4-BE49-F238E27FC236}">
                <a16:creationId xmlns:a16="http://schemas.microsoft.com/office/drawing/2014/main" id="{30004C26-EF60-4CD7-A888-C2D1E4AF09FB}"/>
              </a:ext>
            </a:extLst>
          </p:cNvPr>
          <p:cNvSpPr/>
          <p:nvPr/>
        </p:nvSpPr>
        <p:spPr>
          <a:xfrm>
            <a:off x="4980460" y="2351186"/>
            <a:ext cx="6589321"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i="1" dirty="0"/>
              <a:t>Read the news article and complete this fact sheet by filling in the blanks using information from the text.</a:t>
            </a:r>
          </a:p>
        </p:txBody>
      </p:sp>
      <p:sp>
        <p:nvSpPr>
          <p:cNvPr id="95" name="Rectangle 94">
            <a:extLst>
              <a:ext uri="{FF2B5EF4-FFF2-40B4-BE49-F238E27FC236}">
                <a16:creationId xmlns:a16="http://schemas.microsoft.com/office/drawing/2014/main" id="{B091EC88-93D7-4892-95DB-C82763E87F1C}"/>
              </a:ext>
            </a:extLst>
          </p:cNvPr>
          <p:cNvSpPr/>
          <p:nvPr/>
        </p:nvSpPr>
        <p:spPr>
          <a:xfrm>
            <a:off x="5061286" y="3151596"/>
            <a:ext cx="6589321" cy="1938992"/>
          </a:xfrm>
          <a:prstGeom prst="rect">
            <a:avLst/>
          </a:prstGeom>
        </p:spPr>
        <p:txBody>
          <a:bodyPr wrap="square">
            <a:spAutoFit/>
          </a:bodyPr>
          <a:lstStyle/>
          <a:p>
            <a:r>
              <a:rPr lang="en-US" sz="2000" b="1" dirty="0"/>
              <a:t>2. WHY SCAMS ARE DIFFICULT TO SOLVE (Tick all that apply.)</a:t>
            </a:r>
          </a:p>
          <a:p>
            <a:endParaRPr lang="en-US" sz="2000" b="1" dirty="0"/>
          </a:p>
          <a:p>
            <a:pPr marL="742950" lvl="1" indent="-285750">
              <a:buFont typeface="Wingdings" panose="05000000000000000000" pitchFamily="2" charset="2"/>
              <a:buChar char="q"/>
            </a:pPr>
            <a:r>
              <a:rPr lang="en-US" sz="2000" dirty="0"/>
              <a:t>Scammers use advanced technology.</a:t>
            </a:r>
          </a:p>
          <a:p>
            <a:pPr marL="742950" lvl="1" indent="-285750">
              <a:buFont typeface="Wingdings" panose="05000000000000000000" pitchFamily="2" charset="2"/>
              <a:buChar char="q"/>
            </a:pPr>
            <a:r>
              <a:rPr lang="en-US" sz="2000" dirty="0"/>
              <a:t>Most fraudsters operate from outside Hong Kong.</a:t>
            </a:r>
          </a:p>
          <a:p>
            <a:pPr marL="742950" lvl="1" indent="-285750">
              <a:buFont typeface="Wingdings" panose="05000000000000000000" pitchFamily="2" charset="2"/>
              <a:buChar char="q"/>
            </a:pPr>
            <a:r>
              <a:rPr lang="en-US" sz="2000" dirty="0"/>
              <a:t>Victims often report crimes weeks or months later.</a:t>
            </a:r>
          </a:p>
          <a:p>
            <a:pPr marL="742950" lvl="1" indent="-285750">
              <a:buFont typeface="Wingdings" panose="05000000000000000000" pitchFamily="2" charset="2"/>
              <a:buChar char="q"/>
            </a:pPr>
            <a:r>
              <a:rPr lang="en-US" sz="2000" dirty="0"/>
              <a:t>The police has not boosted education on scams.</a:t>
            </a:r>
          </a:p>
        </p:txBody>
      </p:sp>
      <p:sp>
        <p:nvSpPr>
          <p:cNvPr id="20" name="Slide Number Placeholder 1">
            <a:extLst>
              <a:ext uri="{FF2B5EF4-FFF2-40B4-BE49-F238E27FC236}">
                <a16:creationId xmlns:a16="http://schemas.microsoft.com/office/drawing/2014/main" id="{46EB789C-2CE4-414A-A51D-92B633EBFCE0}"/>
              </a:ext>
            </a:extLst>
          </p:cNvPr>
          <p:cNvSpPr>
            <a:spLocks noGrp="1"/>
          </p:cNvSpPr>
          <p:nvPr>
            <p:ph type="sldNum" sz="quarter" idx="12"/>
          </p:nvPr>
        </p:nvSpPr>
        <p:spPr>
          <a:xfrm>
            <a:off x="8610600" y="6356350"/>
            <a:ext cx="2743200" cy="365125"/>
          </a:xfrm>
        </p:spPr>
        <p:txBody>
          <a:bodyPr/>
          <a:lstStyle/>
          <a:p>
            <a:fld id="{01D8345E-4E1F-46C7-9F87-24FCA86018EC}" type="slidenum">
              <a:rPr lang="en-US" smtClean="0"/>
              <a:t>11</a:t>
            </a:fld>
            <a:endParaRPr lang="en-US" dirty="0"/>
          </a:p>
        </p:txBody>
      </p:sp>
      <p:sp>
        <p:nvSpPr>
          <p:cNvPr id="21" name="Rectangle 20">
            <a:extLst>
              <a:ext uri="{FF2B5EF4-FFF2-40B4-BE49-F238E27FC236}">
                <a16:creationId xmlns:a16="http://schemas.microsoft.com/office/drawing/2014/main" id="{3D045C72-D46C-4911-A49D-F298A749C344}"/>
              </a:ext>
            </a:extLst>
          </p:cNvPr>
          <p:cNvSpPr/>
          <p:nvPr/>
        </p:nvSpPr>
        <p:spPr>
          <a:xfrm>
            <a:off x="33419" y="6242517"/>
            <a:ext cx="6096000" cy="523220"/>
          </a:xfrm>
          <a:prstGeom prst="rect">
            <a:avLst/>
          </a:prstGeom>
        </p:spPr>
        <p:txBody>
          <a:bodyPr>
            <a:spAutoFit/>
          </a:bodyPr>
          <a:lstStyle/>
          <a:p>
            <a:r>
              <a:rPr lang="en-US" sz="1400" dirty="0"/>
              <a:t>Source: RTHK English News: </a:t>
            </a:r>
            <a:r>
              <a:rPr lang="en-US" sz="1400" i="1" dirty="0">
                <a:solidFill>
                  <a:srgbClr val="000000"/>
                </a:solidFill>
                <a:ea typeface="Krabuler"/>
                <a:cs typeface="Krabuler"/>
                <a:sym typeface="Krabuler"/>
              </a:rPr>
              <a:t>Scams </a:t>
            </a:r>
            <a:r>
              <a:rPr lang="en-US" sz="1400" i="1" dirty="0" err="1" smtClean="0">
                <a:solidFill>
                  <a:srgbClr val="000000"/>
                </a:solidFill>
                <a:ea typeface="Krabuler"/>
                <a:cs typeface="Krabuler"/>
                <a:sym typeface="Krabuler"/>
              </a:rPr>
              <a:t>fuelled</a:t>
            </a:r>
            <a:r>
              <a:rPr lang="en-US" sz="1400" i="1" dirty="0" smtClean="0">
                <a:solidFill>
                  <a:srgbClr val="000000"/>
                </a:solidFill>
                <a:ea typeface="Krabuler"/>
                <a:cs typeface="Krabuler"/>
                <a:sym typeface="Krabuler"/>
              </a:rPr>
              <a:t> </a:t>
            </a:r>
            <a:r>
              <a:rPr lang="en-US" sz="1400" i="1" dirty="0">
                <a:solidFill>
                  <a:srgbClr val="000000"/>
                </a:solidFill>
                <a:ea typeface="Krabuler"/>
                <a:cs typeface="Krabuler"/>
                <a:sym typeface="Krabuler"/>
              </a:rPr>
              <a:t>rise in crime last year: police chief: </a:t>
            </a:r>
          </a:p>
          <a:p>
            <a:r>
              <a:rPr lang="en-US" sz="1400" dirty="0">
                <a:hlinkClick r:id="rId6"/>
              </a:rPr>
              <a:t>https://news.rthk.hk/rthk/en/component/k2/1791183-20250211.htm</a:t>
            </a:r>
            <a:endParaRPr lang="en-US" sz="1400" dirty="0"/>
          </a:p>
        </p:txBody>
      </p:sp>
      <p:pic>
        <p:nvPicPr>
          <p:cNvPr id="22" name="Picture 21">
            <a:extLst>
              <a:ext uri="{FF2B5EF4-FFF2-40B4-BE49-F238E27FC236}">
                <a16:creationId xmlns:a16="http://schemas.microsoft.com/office/drawing/2014/main" id="{AF4EB1B0-4C9D-4B6B-B16C-F350EF841F78}"/>
              </a:ext>
            </a:extLst>
          </p:cNvPr>
          <p:cNvPicPr>
            <a:picLocks noChangeAspect="1"/>
          </p:cNvPicPr>
          <p:nvPr/>
        </p:nvPicPr>
        <p:blipFill rotWithShape="1">
          <a:blip r:embed="rId7"/>
          <a:srcRect t="15057"/>
          <a:stretch/>
        </p:blipFill>
        <p:spPr>
          <a:xfrm rot="20864991">
            <a:off x="975073" y="2021603"/>
            <a:ext cx="3082547" cy="3543282"/>
          </a:xfrm>
          <a:prstGeom prst="rect">
            <a:avLst/>
          </a:prstGeom>
        </p:spPr>
      </p:pic>
      <p:sp>
        <p:nvSpPr>
          <p:cNvPr id="17" name="Rectangle 16">
            <a:extLst>
              <a:ext uri="{FF2B5EF4-FFF2-40B4-BE49-F238E27FC236}">
                <a16:creationId xmlns:a16="http://schemas.microsoft.com/office/drawing/2014/main" id="{8A73CF6B-0425-4C75-8A28-E3F0D3C01E42}"/>
              </a:ext>
            </a:extLst>
          </p:cNvPr>
          <p:cNvSpPr/>
          <p:nvPr/>
        </p:nvSpPr>
        <p:spPr>
          <a:xfrm>
            <a:off x="5536746" y="4044782"/>
            <a:ext cx="357790" cy="369332"/>
          </a:xfrm>
          <a:prstGeom prst="rect">
            <a:avLst/>
          </a:prstGeom>
        </p:spPr>
        <p:txBody>
          <a:bodyPr wrap="none">
            <a:spAutoFit/>
          </a:bodyPr>
          <a:lstStyle/>
          <a:p>
            <a:r>
              <a:rPr lang="en-US" dirty="0">
                <a:solidFill>
                  <a:srgbClr val="FF0000"/>
                </a:solidFill>
              </a:rPr>
              <a:t>✓</a:t>
            </a:r>
          </a:p>
        </p:txBody>
      </p:sp>
      <p:sp>
        <p:nvSpPr>
          <p:cNvPr id="27" name="Rectangle 26">
            <a:extLst>
              <a:ext uri="{FF2B5EF4-FFF2-40B4-BE49-F238E27FC236}">
                <a16:creationId xmlns:a16="http://schemas.microsoft.com/office/drawing/2014/main" id="{A7B5FF90-125C-4CF2-A364-2D440E87488E}"/>
              </a:ext>
            </a:extLst>
          </p:cNvPr>
          <p:cNvSpPr/>
          <p:nvPr/>
        </p:nvSpPr>
        <p:spPr>
          <a:xfrm>
            <a:off x="5536746" y="4358215"/>
            <a:ext cx="357790" cy="369332"/>
          </a:xfrm>
          <a:prstGeom prst="rect">
            <a:avLst/>
          </a:prstGeom>
        </p:spPr>
        <p:txBody>
          <a:bodyPr wrap="none">
            <a:spAutoFit/>
          </a:bodyPr>
          <a:lstStyle/>
          <a:p>
            <a:r>
              <a:rPr lang="en-US" dirty="0">
                <a:solidFill>
                  <a:srgbClr val="FF0000"/>
                </a:solidFill>
              </a:rPr>
              <a:t>✓</a:t>
            </a:r>
          </a:p>
        </p:txBody>
      </p:sp>
    </p:spTree>
    <p:extLst>
      <p:ext uri="{BB962C8B-B14F-4D97-AF65-F5344CB8AC3E}">
        <p14:creationId xmlns:p14="http://schemas.microsoft.com/office/powerpoint/2010/main" val="395162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4F1EF1F-E353-4E3D-8198-DD0501F9E073}"/>
              </a:ext>
            </a:extLst>
          </p:cNvPr>
          <p:cNvGrpSpPr/>
          <p:nvPr/>
        </p:nvGrpSpPr>
        <p:grpSpPr>
          <a:xfrm>
            <a:off x="5337475" y="101060"/>
            <a:ext cx="6778324" cy="1252392"/>
            <a:chOff x="4434658" y="216376"/>
            <a:chExt cx="7706687" cy="1717117"/>
          </a:xfrm>
        </p:grpSpPr>
        <p:grpSp>
          <p:nvGrpSpPr>
            <p:cNvPr id="2" name="Group 1">
              <a:extLst>
                <a:ext uri="{FF2B5EF4-FFF2-40B4-BE49-F238E27FC236}">
                  <a16:creationId xmlns:a16="http://schemas.microsoft.com/office/drawing/2014/main" id="{D855A4E5-2982-4F23-BC83-1E000D3599AA}"/>
                </a:ext>
              </a:extLst>
            </p:cNvPr>
            <p:cNvGrpSpPr/>
            <p:nvPr/>
          </p:nvGrpSpPr>
          <p:grpSpPr>
            <a:xfrm>
              <a:off x="4434658" y="216376"/>
              <a:ext cx="1201982" cy="1717117"/>
              <a:chOff x="14172" y="3425773"/>
              <a:chExt cx="1201982" cy="1717117"/>
            </a:xfrm>
          </p:grpSpPr>
          <p:sp>
            <p:nvSpPr>
              <p:cNvPr id="6" name="Arrow: Chevron 5">
                <a:extLst>
                  <a:ext uri="{FF2B5EF4-FFF2-40B4-BE49-F238E27FC236}">
                    <a16:creationId xmlns:a16="http://schemas.microsoft.com/office/drawing/2014/main" id="{1C996808-31E3-4F7D-9C31-07B14205371D}"/>
                  </a:ext>
                </a:extLst>
              </p:cNvPr>
              <p:cNvSpPr/>
              <p:nvPr/>
            </p:nvSpPr>
            <p:spPr>
              <a:xfrm rot="5400000">
                <a:off x="-243396" y="3683341"/>
                <a:ext cx="1717117" cy="1201982"/>
              </a:xfrm>
              <a:prstGeom prst="chevron">
                <a:avLst/>
              </a:prstGeom>
            </p:spPr>
            <p:style>
              <a:lnRef idx="2">
                <a:schemeClr val="accent4">
                  <a:hueOff val="9800891"/>
                  <a:satOff val="-40777"/>
                  <a:lumOff val="9608"/>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7" name="Arrow: Chevron 4">
                <a:extLst>
                  <a:ext uri="{FF2B5EF4-FFF2-40B4-BE49-F238E27FC236}">
                    <a16:creationId xmlns:a16="http://schemas.microsoft.com/office/drawing/2014/main" id="{10CD7DAA-323C-40BA-A23F-8E78C76C48C4}"/>
                  </a:ext>
                </a:extLst>
              </p:cNvPr>
              <p:cNvSpPr txBox="1"/>
              <p:nvPr/>
            </p:nvSpPr>
            <p:spPr>
              <a:xfrm>
                <a:off x="14172" y="4100016"/>
                <a:ext cx="1201982" cy="5151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1700" b="1" kern="1200" dirty="0">
                    <a:latin typeface="Arial" panose="020B0604020202020204" pitchFamily="34" charset="0"/>
                    <a:cs typeface="Arial" panose="020B0604020202020204" pitchFamily="34" charset="0"/>
                  </a:rPr>
                  <a:t>Post -viewing</a:t>
                </a:r>
              </a:p>
            </p:txBody>
          </p:sp>
        </p:grpSp>
        <p:grpSp>
          <p:nvGrpSpPr>
            <p:cNvPr id="3" name="Group 2">
              <a:extLst>
                <a:ext uri="{FF2B5EF4-FFF2-40B4-BE49-F238E27FC236}">
                  <a16:creationId xmlns:a16="http://schemas.microsoft.com/office/drawing/2014/main" id="{9397F4EB-AF5C-445F-A716-818E2A81AEEB}"/>
                </a:ext>
              </a:extLst>
            </p:cNvPr>
            <p:cNvGrpSpPr/>
            <p:nvPr/>
          </p:nvGrpSpPr>
          <p:grpSpPr>
            <a:xfrm>
              <a:off x="5622466" y="216377"/>
              <a:ext cx="6518879" cy="1116127"/>
              <a:chOff x="1201980" y="3342926"/>
              <a:chExt cx="6518879" cy="2171345"/>
            </a:xfrm>
          </p:grpSpPr>
          <p:sp>
            <p:nvSpPr>
              <p:cNvPr id="4" name="Rectangle: Top Corners Rounded 3">
                <a:extLst>
                  <a:ext uri="{FF2B5EF4-FFF2-40B4-BE49-F238E27FC236}">
                    <a16:creationId xmlns:a16="http://schemas.microsoft.com/office/drawing/2014/main" id="{0981A546-D0FD-47EA-A5AC-C5657DD09608}"/>
                  </a:ext>
                </a:extLst>
              </p:cNvPr>
              <p:cNvSpPr/>
              <p:nvPr/>
            </p:nvSpPr>
            <p:spPr>
              <a:xfrm rot="5400000">
                <a:off x="3375747" y="1169159"/>
                <a:ext cx="2171345" cy="6518879"/>
              </a:xfrm>
              <a:prstGeom prst="round2SameRect">
                <a:avLst/>
              </a:prstGeom>
            </p:spPr>
            <p:style>
              <a:lnRef idx="2">
                <a:schemeClr val="accent4">
                  <a:hueOff val="9800891"/>
                  <a:satOff val="-40777"/>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ectangle: Top Corners Rounded 6">
                <a:extLst>
                  <a:ext uri="{FF2B5EF4-FFF2-40B4-BE49-F238E27FC236}">
                    <a16:creationId xmlns:a16="http://schemas.microsoft.com/office/drawing/2014/main" id="{B7613913-4D05-4E05-8711-E043C7631652}"/>
                  </a:ext>
                </a:extLst>
              </p:cNvPr>
              <p:cNvSpPr txBox="1"/>
              <p:nvPr/>
            </p:nvSpPr>
            <p:spPr>
              <a:xfrm>
                <a:off x="1216154" y="3543554"/>
                <a:ext cx="6374751" cy="17700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6213" lvl="1" indent="-176213" algn="just" defTabSz="711200">
                  <a:lnSpc>
                    <a:spcPct val="90000"/>
                  </a:lnSpc>
                  <a:spcBef>
                    <a:spcPct val="0"/>
                  </a:spcBef>
                  <a:spcAft>
                    <a:spcPct val="15000"/>
                  </a:spcAft>
                  <a:buFont typeface="Arial" panose="020B0604020202020204" pitchFamily="34" charset="0"/>
                  <a:buChar char="•"/>
                </a:pPr>
                <a:r>
                  <a:rPr lang="en-US"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Use the news article on s</a:t>
                </a: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cams in Hong Kong as </a:t>
                </a:r>
                <a:r>
                  <a:rPr lang="en-US"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 follow-up to engage students in reflecting on the seriousness of online scams </a:t>
                </a:r>
                <a:r>
                  <a:rPr lang="en-US" sz="1600" kern="1200" dirty="0">
                    <a:latin typeface="Arial" panose="020B0604020202020204" pitchFamily="34" charset="0"/>
                    <a:cs typeface="Arial" panose="020B0604020202020204" pitchFamily="34" charset="0"/>
                  </a:rPr>
                  <a:t>and the importance of societal security</a:t>
                </a:r>
                <a:r>
                  <a:rPr lang="en-US"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p>
            </p:txBody>
          </p:sp>
        </p:grpSp>
      </p:grpSp>
      <p:grpSp>
        <p:nvGrpSpPr>
          <p:cNvPr id="10" name="Group 2">
            <a:extLst>
              <a:ext uri="{FF2B5EF4-FFF2-40B4-BE49-F238E27FC236}">
                <a16:creationId xmlns:a16="http://schemas.microsoft.com/office/drawing/2014/main" id="{9F2CDB5B-58F8-48C8-A613-63AFE6CCD5EB}"/>
              </a:ext>
            </a:extLst>
          </p:cNvPr>
          <p:cNvGrpSpPr/>
          <p:nvPr/>
        </p:nvGrpSpPr>
        <p:grpSpPr>
          <a:xfrm>
            <a:off x="-644255" y="89199"/>
            <a:ext cx="6315261" cy="6679603"/>
            <a:chOff x="2228099" y="2040433"/>
            <a:chExt cx="12630522" cy="13359206"/>
          </a:xfrm>
        </p:grpSpPr>
        <p:sp>
          <p:nvSpPr>
            <p:cNvPr id="11" name="Freeform 3">
              <a:extLst>
                <a:ext uri="{FF2B5EF4-FFF2-40B4-BE49-F238E27FC236}">
                  <a16:creationId xmlns:a16="http://schemas.microsoft.com/office/drawing/2014/main" id="{2D4C8A24-BB22-462E-BF33-D1954A4D8AB7}"/>
                </a:ext>
              </a:extLst>
            </p:cNvPr>
            <p:cNvSpPr/>
            <p:nvPr/>
          </p:nvSpPr>
          <p:spPr>
            <a:xfrm rot="-3903177">
              <a:off x="1863757" y="2404775"/>
              <a:ext cx="13359206" cy="12630522"/>
            </a:xfrm>
            <a:custGeom>
              <a:avLst/>
              <a:gdLst/>
              <a:ahLst/>
              <a:cxnLst/>
              <a:rect l="l" t="t" r="r" b="b"/>
              <a:pathLst>
                <a:path w="13359206" h="12630522">
                  <a:moveTo>
                    <a:pt x="0" y="0"/>
                  </a:moveTo>
                  <a:lnTo>
                    <a:pt x="13359206" y="0"/>
                  </a:lnTo>
                  <a:lnTo>
                    <a:pt x="13359206" y="12630522"/>
                  </a:lnTo>
                  <a:lnTo>
                    <a:pt x="0" y="126305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2" name="Group 4">
              <a:extLst>
                <a:ext uri="{FF2B5EF4-FFF2-40B4-BE49-F238E27FC236}">
                  <a16:creationId xmlns:a16="http://schemas.microsoft.com/office/drawing/2014/main" id="{D3C5E1B0-1EC5-4558-A45B-4ACFC054825B}"/>
                </a:ext>
              </a:extLst>
            </p:cNvPr>
            <p:cNvGrpSpPr/>
            <p:nvPr/>
          </p:nvGrpSpPr>
          <p:grpSpPr>
            <a:xfrm rot="-813416">
              <a:off x="7559594" y="3421363"/>
              <a:ext cx="2163750" cy="10680259"/>
              <a:chOff x="0" y="-28575"/>
              <a:chExt cx="427407" cy="2109681"/>
            </a:xfrm>
          </p:grpSpPr>
          <p:sp>
            <p:nvSpPr>
              <p:cNvPr id="13" name="Freeform 5">
                <a:extLst>
                  <a:ext uri="{FF2B5EF4-FFF2-40B4-BE49-F238E27FC236}">
                    <a16:creationId xmlns:a16="http://schemas.microsoft.com/office/drawing/2014/main" id="{E6C25F5B-2324-4864-A80A-1D67172FF935}"/>
                  </a:ext>
                </a:extLst>
              </p:cNvPr>
              <p:cNvSpPr/>
              <p:nvPr/>
            </p:nvSpPr>
            <p:spPr>
              <a:xfrm>
                <a:off x="0" y="0"/>
                <a:ext cx="427407" cy="2081106"/>
              </a:xfrm>
              <a:custGeom>
                <a:avLst/>
                <a:gdLst/>
                <a:ahLst/>
                <a:cxnLst/>
                <a:rect l="l" t="t" r="r" b="b"/>
                <a:pathLst>
                  <a:path w="427407" h="2081106">
                    <a:moveTo>
                      <a:pt x="0" y="0"/>
                    </a:moveTo>
                    <a:lnTo>
                      <a:pt x="427407" y="0"/>
                    </a:lnTo>
                    <a:lnTo>
                      <a:pt x="427407" y="2081106"/>
                    </a:lnTo>
                    <a:lnTo>
                      <a:pt x="0" y="2081106"/>
                    </a:lnTo>
                    <a:close/>
                  </a:path>
                </a:pathLst>
              </a:custGeom>
              <a:solidFill>
                <a:srgbClr val="A4B9FB"/>
              </a:solidFill>
            </p:spPr>
          </p:sp>
          <p:sp>
            <p:nvSpPr>
              <p:cNvPr id="14" name="TextBox 6">
                <a:extLst>
                  <a:ext uri="{FF2B5EF4-FFF2-40B4-BE49-F238E27FC236}">
                    <a16:creationId xmlns:a16="http://schemas.microsoft.com/office/drawing/2014/main" id="{8CB972DD-507A-406A-A067-693794A6B1F5}"/>
                  </a:ext>
                </a:extLst>
              </p:cNvPr>
              <p:cNvSpPr txBox="1"/>
              <p:nvPr/>
            </p:nvSpPr>
            <p:spPr>
              <a:xfrm>
                <a:off x="0" y="-28575"/>
                <a:ext cx="427407" cy="2109681"/>
              </a:xfrm>
              <a:prstGeom prst="rect">
                <a:avLst/>
              </a:prstGeom>
            </p:spPr>
            <p:txBody>
              <a:bodyPr lIns="33867" tIns="33867" rIns="33867" bIns="33867" rtlCol="0" anchor="ctr"/>
              <a:lstStyle/>
              <a:p>
                <a:pPr algn="ctr">
                  <a:lnSpc>
                    <a:spcPts val="1400"/>
                  </a:lnSpc>
                </a:pPr>
                <a:endParaRPr sz="1200">
                  <a:latin typeface="Albertus Extra Bold" panose="020E0802040304020204" pitchFamily="34" charset="0"/>
                </a:endParaRPr>
              </a:p>
            </p:txBody>
          </p:sp>
        </p:grpSp>
      </p:grpSp>
      <p:sp>
        <p:nvSpPr>
          <p:cNvPr id="15" name="TextBox 21">
            <a:extLst>
              <a:ext uri="{FF2B5EF4-FFF2-40B4-BE49-F238E27FC236}">
                <a16:creationId xmlns:a16="http://schemas.microsoft.com/office/drawing/2014/main" id="{44743DD6-DBAC-45CA-AE4E-2C7530FA6F5A}"/>
              </a:ext>
            </a:extLst>
          </p:cNvPr>
          <p:cNvSpPr txBox="1"/>
          <p:nvPr/>
        </p:nvSpPr>
        <p:spPr>
          <a:xfrm rot="-724560">
            <a:off x="468643" y="1045677"/>
            <a:ext cx="3627129" cy="615553"/>
          </a:xfrm>
          <a:prstGeom prst="rect">
            <a:avLst/>
          </a:prstGeom>
        </p:spPr>
        <p:txBody>
          <a:bodyPr wrap="square" lIns="0" tIns="0" rIns="0" bIns="0" rtlCol="0" anchor="t">
            <a:spAutoFit/>
          </a:bodyPr>
          <a:lstStyle/>
          <a:p>
            <a:pPr>
              <a:spcBef>
                <a:spcPct val="0"/>
              </a:spcBef>
            </a:pPr>
            <a:r>
              <a:rPr lang="en-US" sz="2000" dirty="0">
                <a:solidFill>
                  <a:srgbClr val="000000"/>
                </a:solidFill>
                <a:latin typeface="Albertus Extra Bold" panose="020E0802040304020204" pitchFamily="34" charset="0"/>
                <a:ea typeface="Krabuler"/>
                <a:cs typeface="Krabuler"/>
                <a:sym typeface="Krabuler"/>
              </a:rPr>
              <a:t>Scams </a:t>
            </a:r>
            <a:r>
              <a:rPr lang="en-US" sz="2000" dirty="0" err="1" smtClean="0">
                <a:solidFill>
                  <a:srgbClr val="000000"/>
                </a:solidFill>
                <a:latin typeface="Albertus Extra Bold" panose="020E0802040304020204" pitchFamily="34" charset="0"/>
                <a:ea typeface="Krabuler"/>
                <a:cs typeface="Krabuler"/>
                <a:sym typeface="Krabuler"/>
              </a:rPr>
              <a:t>fuelled</a:t>
            </a:r>
            <a:r>
              <a:rPr lang="en-US" sz="2000" dirty="0" smtClean="0">
                <a:solidFill>
                  <a:srgbClr val="000000"/>
                </a:solidFill>
                <a:latin typeface="Albertus Extra Bold" panose="020E0802040304020204" pitchFamily="34" charset="0"/>
                <a:ea typeface="Krabuler"/>
                <a:cs typeface="Krabuler"/>
                <a:sym typeface="Krabuler"/>
              </a:rPr>
              <a:t> </a:t>
            </a:r>
            <a:r>
              <a:rPr lang="en-US" sz="2000" dirty="0">
                <a:solidFill>
                  <a:srgbClr val="000000"/>
                </a:solidFill>
                <a:latin typeface="Albertus Extra Bold" panose="020E0802040304020204" pitchFamily="34" charset="0"/>
                <a:ea typeface="Krabuler"/>
                <a:cs typeface="Krabuler"/>
                <a:sym typeface="Krabuler"/>
              </a:rPr>
              <a:t>rise in crime last year: police chief</a:t>
            </a:r>
          </a:p>
        </p:txBody>
      </p:sp>
      <p:pic>
        <p:nvPicPr>
          <p:cNvPr id="16" name="Picture 15">
            <a:extLst>
              <a:ext uri="{FF2B5EF4-FFF2-40B4-BE49-F238E27FC236}">
                <a16:creationId xmlns:a16="http://schemas.microsoft.com/office/drawing/2014/main" id="{A83FB957-0D42-44FC-BE97-EAFAC09BDFCF}"/>
              </a:ext>
            </a:extLst>
          </p:cNvPr>
          <p:cNvPicPr>
            <a:picLocks noChangeAspect="1"/>
          </p:cNvPicPr>
          <p:nvPr/>
        </p:nvPicPr>
        <p:blipFill rotWithShape="1">
          <a:blip r:embed="rId4"/>
          <a:srcRect t="15057"/>
          <a:stretch/>
        </p:blipFill>
        <p:spPr>
          <a:xfrm rot="20864991">
            <a:off x="975073" y="2021603"/>
            <a:ext cx="3082547" cy="3543282"/>
          </a:xfrm>
          <a:prstGeom prst="rect">
            <a:avLst/>
          </a:prstGeom>
        </p:spPr>
      </p:pic>
      <p:grpSp>
        <p:nvGrpSpPr>
          <p:cNvPr id="31" name="Group 30">
            <a:extLst>
              <a:ext uri="{FF2B5EF4-FFF2-40B4-BE49-F238E27FC236}">
                <a16:creationId xmlns:a16="http://schemas.microsoft.com/office/drawing/2014/main" id="{6D441E34-E0A7-4765-9E84-1F0C05110688}"/>
              </a:ext>
            </a:extLst>
          </p:cNvPr>
          <p:cNvGrpSpPr/>
          <p:nvPr/>
        </p:nvGrpSpPr>
        <p:grpSpPr>
          <a:xfrm>
            <a:off x="4855072" y="1385088"/>
            <a:ext cx="6892543" cy="5174190"/>
            <a:chOff x="4855072" y="1507532"/>
            <a:chExt cx="6892543" cy="5174190"/>
          </a:xfrm>
        </p:grpSpPr>
        <p:sp>
          <p:nvSpPr>
            <p:cNvPr id="34" name="Freeform 3">
              <a:extLst>
                <a:ext uri="{FF2B5EF4-FFF2-40B4-BE49-F238E27FC236}">
                  <a16:creationId xmlns:a16="http://schemas.microsoft.com/office/drawing/2014/main" id="{1EB03FE5-AD10-4597-B859-B94BDEDE4FB8}"/>
                </a:ext>
              </a:extLst>
            </p:cNvPr>
            <p:cNvSpPr/>
            <p:nvPr/>
          </p:nvSpPr>
          <p:spPr>
            <a:xfrm>
              <a:off x="4855072" y="1507532"/>
              <a:ext cx="6892543" cy="5174190"/>
            </a:xfrm>
            <a:custGeom>
              <a:avLst/>
              <a:gdLst/>
              <a:ahLst/>
              <a:cxnLst/>
              <a:rect l="l" t="t" r="r" b="b"/>
              <a:pathLst>
                <a:path w="5401289" h="4114800">
                  <a:moveTo>
                    <a:pt x="0" y="0"/>
                  </a:moveTo>
                  <a:lnTo>
                    <a:pt x="5401289" y="0"/>
                  </a:lnTo>
                  <a:lnTo>
                    <a:pt x="5401289"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5" name="Rectangle 24">
              <a:extLst>
                <a:ext uri="{FF2B5EF4-FFF2-40B4-BE49-F238E27FC236}">
                  <a16:creationId xmlns:a16="http://schemas.microsoft.com/office/drawing/2014/main" id="{4FB7314E-DC11-4FA9-BBA9-150A22E9EF50}"/>
                </a:ext>
              </a:extLst>
            </p:cNvPr>
            <p:cNvSpPr/>
            <p:nvPr/>
          </p:nvSpPr>
          <p:spPr>
            <a:xfrm>
              <a:off x="5651615" y="1642666"/>
              <a:ext cx="6096000" cy="461665"/>
            </a:xfrm>
            <a:prstGeom prst="rect">
              <a:avLst/>
            </a:prstGeom>
          </p:spPr>
          <p:txBody>
            <a:bodyPr>
              <a:spAutoFit/>
            </a:bodyPr>
            <a:lstStyle/>
            <a:p>
              <a:r>
                <a:rPr lang="en-US" sz="2400" b="1" dirty="0"/>
                <a:t>SCAMS IN HONG KONG: FACT SHEET</a:t>
              </a:r>
            </a:p>
          </p:txBody>
        </p:sp>
        <p:sp>
          <p:nvSpPr>
            <p:cNvPr id="26" name="Rectangle 25">
              <a:extLst>
                <a:ext uri="{FF2B5EF4-FFF2-40B4-BE49-F238E27FC236}">
                  <a16:creationId xmlns:a16="http://schemas.microsoft.com/office/drawing/2014/main" id="{30004C26-EF60-4CD7-A888-C2D1E4AF09FB}"/>
                </a:ext>
              </a:extLst>
            </p:cNvPr>
            <p:cNvSpPr/>
            <p:nvPr/>
          </p:nvSpPr>
          <p:spPr>
            <a:xfrm>
              <a:off x="4980460" y="2351186"/>
              <a:ext cx="6589321"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i="1" dirty="0"/>
                <a:t>Read the news article and complete this fact sheet by filling in the blanks using information from the text.</a:t>
              </a:r>
            </a:p>
          </p:txBody>
        </p:sp>
        <p:sp>
          <p:nvSpPr>
            <p:cNvPr id="95" name="Rectangle 94">
              <a:extLst>
                <a:ext uri="{FF2B5EF4-FFF2-40B4-BE49-F238E27FC236}">
                  <a16:creationId xmlns:a16="http://schemas.microsoft.com/office/drawing/2014/main" id="{B091EC88-93D7-4892-95DB-C82763E87F1C}"/>
                </a:ext>
              </a:extLst>
            </p:cNvPr>
            <p:cNvSpPr/>
            <p:nvPr/>
          </p:nvSpPr>
          <p:spPr>
            <a:xfrm>
              <a:off x="5061287" y="3133014"/>
              <a:ext cx="6545422" cy="3139321"/>
            </a:xfrm>
            <a:prstGeom prst="rect">
              <a:avLst/>
            </a:prstGeom>
          </p:spPr>
          <p:txBody>
            <a:bodyPr wrap="square">
              <a:spAutoFit/>
            </a:bodyPr>
            <a:lstStyle/>
            <a:p>
              <a:r>
                <a:rPr lang="en-US" b="1" dirty="0"/>
                <a:t>3. LIST TWO WAYS AUTHORITIES ARE ADDRESSING THE PROBLEM</a:t>
              </a:r>
            </a:p>
            <a:p>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en-US" b="1" dirty="0"/>
            </a:p>
            <a:p>
              <a:endParaRPr lang="en-US" b="1" dirty="0"/>
            </a:p>
            <a:p>
              <a:r>
                <a:rPr lang="en-US" b="1" dirty="0"/>
                <a:t>4. REFLECTION QUESTIONS</a:t>
              </a:r>
            </a:p>
            <a:p>
              <a:pPr marL="742950" lvl="1" indent="-285750">
                <a:buFont typeface="Arial" panose="020B0604020202020204" pitchFamily="34" charset="0"/>
                <a:buChar char="•"/>
              </a:pPr>
              <a:r>
                <a:rPr lang="en-US" dirty="0"/>
                <a:t>Why might first-year mainland students be particularly vulnerable to scams?</a:t>
              </a:r>
            </a:p>
            <a:p>
              <a:pPr marL="742950" lvl="1" indent="-285750">
                <a:buFont typeface="Arial" panose="020B0604020202020204" pitchFamily="34" charset="0"/>
                <a:buChar char="•"/>
              </a:pPr>
              <a:r>
                <a:rPr lang="en-US" dirty="0"/>
                <a:t>How do you think widespread scams affect societal security and public trust?</a:t>
              </a:r>
            </a:p>
          </p:txBody>
        </p:sp>
      </p:grpSp>
      <p:sp>
        <p:nvSpPr>
          <p:cNvPr id="35" name="Slide Number Placeholder 1">
            <a:extLst>
              <a:ext uri="{FF2B5EF4-FFF2-40B4-BE49-F238E27FC236}">
                <a16:creationId xmlns:a16="http://schemas.microsoft.com/office/drawing/2014/main" id="{F187E37C-FC44-4891-BEE6-50F9E67ACC73}"/>
              </a:ext>
            </a:extLst>
          </p:cNvPr>
          <p:cNvSpPr>
            <a:spLocks noGrp="1"/>
          </p:cNvSpPr>
          <p:nvPr>
            <p:ph type="sldNum" sz="quarter" idx="12"/>
          </p:nvPr>
        </p:nvSpPr>
        <p:spPr>
          <a:xfrm>
            <a:off x="8610600" y="6356350"/>
            <a:ext cx="2743200" cy="365125"/>
          </a:xfrm>
        </p:spPr>
        <p:txBody>
          <a:bodyPr/>
          <a:lstStyle/>
          <a:p>
            <a:fld id="{01D8345E-4E1F-46C7-9F87-24FCA86018EC}" type="slidenum">
              <a:rPr lang="en-US" smtClean="0"/>
              <a:t>12</a:t>
            </a:fld>
            <a:endParaRPr lang="en-US" dirty="0"/>
          </a:p>
        </p:txBody>
      </p:sp>
      <p:sp>
        <p:nvSpPr>
          <p:cNvPr id="36" name="Rectangle 35">
            <a:extLst>
              <a:ext uri="{FF2B5EF4-FFF2-40B4-BE49-F238E27FC236}">
                <a16:creationId xmlns:a16="http://schemas.microsoft.com/office/drawing/2014/main" id="{F7E0E22F-D8B6-465E-A108-AF6336263D62}"/>
              </a:ext>
            </a:extLst>
          </p:cNvPr>
          <p:cNvSpPr/>
          <p:nvPr/>
        </p:nvSpPr>
        <p:spPr>
          <a:xfrm>
            <a:off x="33419" y="6242517"/>
            <a:ext cx="6096000" cy="523220"/>
          </a:xfrm>
          <a:prstGeom prst="rect">
            <a:avLst/>
          </a:prstGeom>
        </p:spPr>
        <p:txBody>
          <a:bodyPr>
            <a:spAutoFit/>
          </a:bodyPr>
          <a:lstStyle/>
          <a:p>
            <a:r>
              <a:rPr lang="en-US" sz="1400" dirty="0"/>
              <a:t>Source: RTHK English News: </a:t>
            </a:r>
            <a:r>
              <a:rPr lang="en-US" sz="1400" i="1" dirty="0">
                <a:solidFill>
                  <a:srgbClr val="000000"/>
                </a:solidFill>
                <a:ea typeface="Krabuler"/>
                <a:cs typeface="Krabuler"/>
                <a:sym typeface="Krabuler"/>
              </a:rPr>
              <a:t>Scams </a:t>
            </a:r>
            <a:r>
              <a:rPr lang="en-US" sz="1400" i="1" dirty="0" err="1" smtClean="0">
                <a:solidFill>
                  <a:srgbClr val="000000"/>
                </a:solidFill>
                <a:ea typeface="Krabuler"/>
                <a:cs typeface="Krabuler"/>
                <a:sym typeface="Krabuler"/>
              </a:rPr>
              <a:t>fuelled</a:t>
            </a:r>
            <a:r>
              <a:rPr lang="en-US" sz="1400" i="1" dirty="0" smtClean="0">
                <a:solidFill>
                  <a:srgbClr val="000000"/>
                </a:solidFill>
                <a:ea typeface="Krabuler"/>
                <a:cs typeface="Krabuler"/>
                <a:sym typeface="Krabuler"/>
              </a:rPr>
              <a:t> </a:t>
            </a:r>
            <a:r>
              <a:rPr lang="en-US" sz="1400" i="1" dirty="0">
                <a:solidFill>
                  <a:srgbClr val="000000"/>
                </a:solidFill>
                <a:ea typeface="Krabuler"/>
                <a:cs typeface="Krabuler"/>
                <a:sym typeface="Krabuler"/>
              </a:rPr>
              <a:t>rise in crime last year: police chief: </a:t>
            </a:r>
          </a:p>
          <a:p>
            <a:r>
              <a:rPr lang="en-US" sz="1400" dirty="0">
                <a:hlinkClick r:id="rId7"/>
              </a:rPr>
              <a:t>https://news.rthk.hk/rthk/en/component/k2/1791183-20250211.htm</a:t>
            </a:r>
            <a:endParaRPr lang="en-US" sz="1400" dirty="0"/>
          </a:p>
        </p:txBody>
      </p:sp>
      <p:sp>
        <p:nvSpPr>
          <p:cNvPr id="38" name="Rectangle 37">
            <a:extLst>
              <a:ext uri="{FF2B5EF4-FFF2-40B4-BE49-F238E27FC236}">
                <a16:creationId xmlns:a16="http://schemas.microsoft.com/office/drawing/2014/main" id="{CDC66057-C608-402F-85FF-F2787CC98496}"/>
              </a:ext>
            </a:extLst>
          </p:cNvPr>
          <p:cNvSpPr/>
          <p:nvPr/>
        </p:nvSpPr>
        <p:spPr>
          <a:xfrm>
            <a:off x="4993956" y="3264181"/>
            <a:ext cx="5863961" cy="1477328"/>
          </a:xfrm>
          <a:prstGeom prst="rect">
            <a:avLst/>
          </a:prstGeom>
        </p:spPr>
        <p:txBody>
          <a:bodyPr wrap="square">
            <a:spAutoFit/>
          </a:bodyPr>
          <a:lstStyle/>
          <a:p>
            <a:pPr marL="742950" lvl="1" indent="-285750">
              <a:buFont typeface="Wingdings" panose="05000000000000000000" pitchFamily="2" charset="2"/>
              <a:buChar char="ü"/>
            </a:pPr>
            <a:r>
              <a:rPr lang="en-US" dirty="0">
                <a:solidFill>
                  <a:srgbClr val="FF0000"/>
                </a:solidFill>
              </a:rPr>
              <a:t>Mainland and Hong Kong officials have discussed how to boost education on scams among students and parents. </a:t>
            </a:r>
          </a:p>
          <a:p>
            <a:pPr marL="742950" lvl="1" indent="-285750">
              <a:buFont typeface="Wingdings" panose="05000000000000000000" pitchFamily="2" charset="2"/>
              <a:buChar char="ü"/>
            </a:pPr>
            <a:r>
              <a:rPr lang="en-US" dirty="0">
                <a:solidFill>
                  <a:srgbClr val="FF0000"/>
                </a:solidFill>
              </a:rPr>
              <a:t>The police force will focus on fighting crime, especially scam-related ones, in the coming year.</a:t>
            </a:r>
          </a:p>
        </p:txBody>
      </p:sp>
    </p:spTree>
    <p:extLst>
      <p:ext uri="{BB962C8B-B14F-4D97-AF65-F5344CB8AC3E}">
        <p14:creationId xmlns:p14="http://schemas.microsoft.com/office/powerpoint/2010/main" val="392756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20178295">
            <a:off x="5924693" y="1690565"/>
            <a:ext cx="199782" cy="480643"/>
          </a:xfrm>
          <a:custGeom>
            <a:avLst/>
            <a:gdLst/>
            <a:ahLst/>
            <a:cxnLst/>
            <a:rect l="l" t="t" r="r" b="b"/>
            <a:pathLst>
              <a:path w="499531" h="1265568">
                <a:moveTo>
                  <a:pt x="0" y="0"/>
                </a:moveTo>
                <a:lnTo>
                  <a:pt x="499531" y="0"/>
                </a:lnTo>
                <a:lnTo>
                  <a:pt x="499531" y="1265568"/>
                </a:lnTo>
                <a:lnTo>
                  <a:pt x="0" y="12655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3646459" y="1683473"/>
            <a:ext cx="683624" cy="430067"/>
          </a:xfrm>
          <a:custGeom>
            <a:avLst/>
            <a:gdLst/>
            <a:ahLst/>
            <a:cxnLst/>
            <a:rect l="l" t="t" r="r" b="b"/>
            <a:pathLst>
              <a:path w="2243203" h="1528057">
                <a:moveTo>
                  <a:pt x="0" y="0"/>
                </a:moveTo>
                <a:lnTo>
                  <a:pt x="2243203" y="0"/>
                </a:lnTo>
                <a:lnTo>
                  <a:pt x="2243203" y="1528057"/>
                </a:lnTo>
                <a:lnTo>
                  <a:pt x="0" y="152805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8088531" y="1680373"/>
            <a:ext cx="464917" cy="473744"/>
          </a:xfrm>
          <a:custGeom>
            <a:avLst/>
            <a:gdLst/>
            <a:ahLst/>
            <a:cxnLst/>
            <a:rect l="l" t="t" r="r" b="b"/>
            <a:pathLst>
              <a:path w="2243203" h="1528057">
                <a:moveTo>
                  <a:pt x="0" y="0"/>
                </a:moveTo>
                <a:lnTo>
                  <a:pt x="2243203" y="0"/>
                </a:lnTo>
                <a:lnTo>
                  <a:pt x="2243203" y="1528057"/>
                </a:lnTo>
                <a:lnTo>
                  <a:pt x="0" y="152805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54" name="Group 53">
            <a:extLst>
              <a:ext uri="{FF2B5EF4-FFF2-40B4-BE49-F238E27FC236}">
                <a16:creationId xmlns:a16="http://schemas.microsoft.com/office/drawing/2014/main" id="{2CF289DF-532E-4C95-9C72-F243BAB913F6}"/>
              </a:ext>
            </a:extLst>
          </p:cNvPr>
          <p:cNvGrpSpPr/>
          <p:nvPr/>
        </p:nvGrpSpPr>
        <p:grpSpPr>
          <a:xfrm>
            <a:off x="3853601" y="787374"/>
            <a:ext cx="4449446" cy="868962"/>
            <a:chOff x="4405363" y="517970"/>
            <a:chExt cx="3306716" cy="1106201"/>
          </a:xfrm>
        </p:grpSpPr>
        <p:sp>
          <p:nvSpPr>
            <p:cNvPr id="2" name="Freeform 2"/>
            <p:cNvSpPr/>
            <p:nvPr/>
          </p:nvSpPr>
          <p:spPr>
            <a:xfrm>
              <a:off x="4505446" y="517970"/>
              <a:ext cx="3181109" cy="1106201"/>
            </a:xfrm>
            <a:custGeom>
              <a:avLst/>
              <a:gdLst/>
              <a:ahLst/>
              <a:cxnLst/>
              <a:rect l="l" t="t" r="r" b="b"/>
              <a:pathLst>
                <a:path w="4771663" h="1659301">
                  <a:moveTo>
                    <a:pt x="0" y="0"/>
                  </a:moveTo>
                  <a:lnTo>
                    <a:pt x="4771664" y="0"/>
                  </a:lnTo>
                  <a:lnTo>
                    <a:pt x="4771664" y="1659301"/>
                  </a:lnTo>
                  <a:lnTo>
                    <a:pt x="0" y="165930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 name="Freeform 3"/>
            <p:cNvSpPr/>
            <p:nvPr/>
          </p:nvSpPr>
          <p:spPr>
            <a:xfrm>
              <a:off x="4556337" y="574218"/>
              <a:ext cx="3074863" cy="993705"/>
            </a:xfrm>
            <a:custGeom>
              <a:avLst/>
              <a:gdLst/>
              <a:ahLst/>
              <a:cxnLst/>
              <a:rect l="l" t="t" r="r" b="b"/>
              <a:pathLst>
                <a:path w="4612295" h="1490558">
                  <a:moveTo>
                    <a:pt x="0" y="0"/>
                  </a:moveTo>
                  <a:lnTo>
                    <a:pt x="4612295" y="0"/>
                  </a:lnTo>
                  <a:lnTo>
                    <a:pt x="4612295" y="1490558"/>
                  </a:lnTo>
                  <a:lnTo>
                    <a:pt x="0" y="149055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4405363" y="760399"/>
              <a:ext cx="3306716" cy="413318"/>
            </a:xfrm>
            <a:prstGeom prst="rect">
              <a:avLst/>
            </a:prstGeom>
          </p:spPr>
          <p:txBody>
            <a:bodyPr lIns="0" tIns="0" rIns="0" bIns="0" rtlCol="0" anchor="t">
              <a:spAutoFit/>
            </a:bodyPr>
            <a:lstStyle/>
            <a:p>
              <a:pPr algn="ctr">
                <a:lnSpc>
                  <a:spcPts val="3546"/>
                </a:lnSpc>
              </a:pPr>
              <a:r>
                <a:rPr lang="en-US" sz="2533" b="1" dirty="0">
                  <a:solidFill>
                    <a:srgbClr val="231815"/>
                  </a:solidFill>
                  <a:latin typeface="Maiandra GD" panose="020E0502030308020204" pitchFamily="34" charset="0"/>
                  <a:ea typeface="More Sugar"/>
                  <a:cs typeface="More Sugar"/>
                  <a:sym typeface="More Sugar"/>
                </a:rPr>
                <a:t>Online Scams &amp; Safety </a:t>
              </a:r>
            </a:p>
          </p:txBody>
        </p:sp>
      </p:grpSp>
      <p:grpSp>
        <p:nvGrpSpPr>
          <p:cNvPr id="52" name="Group 51">
            <a:extLst>
              <a:ext uri="{FF2B5EF4-FFF2-40B4-BE49-F238E27FC236}">
                <a16:creationId xmlns:a16="http://schemas.microsoft.com/office/drawing/2014/main" id="{191996DA-5FC7-443A-A60B-3B299BA24758}"/>
              </a:ext>
            </a:extLst>
          </p:cNvPr>
          <p:cNvGrpSpPr/>
          <p:nvPr/>
        </p:nvGrpSpPr>
        <p:grpSpPr>
          <a:xfrm>
            <a:off x="227364" y="2278771"/>
            <a:ext cx="3827611" cy="4579229"/>
            <a:chOff x="1330122" y="2897327"/>
            <a:chExt cx="2090086" cy="3756930"/>
          </a:xfrm>
        </p:grpSpPr>
        <p:sp>
          <p:nvSpPr>
            <p:cNvPr id="9" name="Freeform 9"/>
            <p:cNvSpPr/>
            <p:nvPr/>
          </p:nvSpPr>
          <p:spPr>
            <a:xfrm>
              <a:off x="1330122" y="2897327"/>
              <a:ext cx="2090086" cy="641659"/>
            </a:xfrm>
            <a:custGeom>
              <a:avLst/>
              <a:gdLst/>
              <a:ahLst/>
              <a:cxnLst/>
              <a:rect l="l" t="t" r="r" b="b"/>
              <a:pathLst>
                <a:path w="3135129" h="1657962">
                  <a:moveTo>
                    <a:pt x="0" y="0"/>
                  </a:moveTo>
                  <a:lnTo>
                    <a:pt x="3135129" y="0"/>
                  </a:lnTo>
                  <a:lnTo>
                    <a:pt x="3135129" y="1657962"/>
                  </a:lnTo>
                  <a:lnTo>
                    <a:pt x="0" y="165796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a:off x="1382798" y="2939291"/>
              <a:ext cx="1989197" cy="564131"/>
            </a:xfrm>
            <a:custGeom>
              <a:avLst/>
              <a:gdLst/>
              <a:ahLst/>
              <a:cxnLst/>
              <a:rect l="l" t="t" r="r" b="b"/>
              <a:pathLst>
                <a:path w="2983795" h="1532075">
                  <a:moveTo>
                    <a:pt x="0" y="0"/>
                  </a:moveTo>
                  <a:lnTo>
                    <a:pt x="2983796" y="0"/>
                  </a:lnTo>
                  <a:lnTo>
                    <a:pt x="2983796" y="1532075"/>
                  </a:lnTo>
                  <a:lnTo>
                    <a:pt x="0" y="153207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a:off x="1387263" y="3593073"/>
              <a:ext cx="1986519" cy="3061184"/>
            </a:xfrm>
            <a:custGeom>
              <a:avLst/>
              <a:gdLst/>
              <a:ahLst/>
              <a:cxnLst/>
              <a:rect l="l" t="t" r="r" b="b"/>
              <a:pathLst>
                <a:path w="2979779" h="3483327">
                  <a:moveTo>
                    <a:pt x="0" y="0"/>
                  </a:moveTo>
                  <a:lnTo>
                    <a:pt x="2979779" y="0"/>
                  </a:lnTo>
                  <a:lnTo>
                    <a:pt x="2979779" y="3483327"/>
                  </a:lnTo>
                  <a:lnTo>
                    <a:pt x="0" y="348332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2" name="Freeform 12"/>
            <p:cNvSpPr/>
            <p:nvPr/>
          </p:nvSpPr>
          <p:spPr>
            <a:xfrm>
              <a:off x="1427439" y="3651668"/>
              <a:ext cx="1890987" cy="2896401"/>
            </a:xfrm>
            <a:custGeom>
              <a:avLst/>
              <a:gdLst/>
              <a:ahLst/>
              <a:cxnLst/>
              <a:rect l="l" t="t" r="r" b="b"/>
              <a:pathLst>
                <a:path w="2836480" h="3283781">
                  <a:moveTo>
                    <a:pt x="0" y="0"/>
                  </a:moveTo>
                  <a:lnTo>
                    <a:pt x="2836480" y="0"/>
                  </a:lnTo>
                  <a:lnTo>
                    <a:pt x="2836480" y="3283781"/>
                  </a:lnTo>
                  <a:lnTo>
                    <a:pt x="0" y="328378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13" name="TextBox 13"/>
            <p:cNvSpPr txBox="1"/>
            <p:nvPr/>
          </p:nvSpPr>
          <p:spPr>
            <a:xfrm>
              <a:off x="1384573" y="3755249"/>
              <a:ext cx="1920751" cy="2614517"/>
            </a:xfrm>
            <a:prstGeom prst="rect">
              <a:avLst/>
            </a:prstGeom>
          </p:spPr>
          <p:txBody>
            <a:bodyPr wrap="square" lIns="0" tIns="0" rIns="0" bIns="0" rtlCol="0" anchor="t">
              <a:spAutoFit/>
            </a:bodyPr>
            <a:lstStyle/>
            <a:p>
              <a:pPr marL="331064" lvl="1" indent="-165532">
                <a:lnSpc>
                  <a:spcPts val="2547"/>
                </a:lnSpc>
                <a:buFont typeface="Arial"/>
                <a:buChar char="•"/>
              </a:pPr>
              <a:r>
                <a:rPr lang="en-US" dirty="0">
                  <a:solidFill>
                    <a:srgbClr val="000000"/>
                  </a:solidFill>
                  <a:ea typeface="Garet"/>
                  <a:cs typeface="Garet"/>
                  <a:sym typeface="Garet"/>
                </a:rPr>
                <a:t>“Phishing” - using ________to trick victims (like fishermen)</a:t>
              </a:r>
            </a:p>
            <a:p>
              <a:pPr marL="331064" lvl="1" indent="-165532">
                <a:lnSpc>
                  <a:spcPts val="2547"/>
                </a:lnSpc>
                <a:buFont typeface="Arial"/>
                <a:buChar char="•"/>
              </a:pPr>
              <a:r>
                <a:rPr lang="en-US" dirty="0">
                  <a:solidFill>
                    <a:srgbClr val="000000"/>
                  </a:solidFill>
                  <a:ea typeface="Garet"/>
                  <a:cs typeface="Garet"/>
                  <a:sym typeface="Garet"/>
                </a:rPr>
                <a:t>Pretending to be _____________ </a:t>
              </a:r>
              <a:r>
                <a:rPr lang="en-US" dirty="0" err="1">
                  <a:solidFill>
                    <a:srgbClr val="000000"/>
                  </a:solidFill>
                  <a:ea typeface="Garet"/>
                  <a:cs typeface="Garet"/>
                  <a:sym typeface="Garet"/>
                </a:rPr>
                <a:t>organisations</a:t>
              </a:r>
              <a:r>
                <a:rPr lang="en-US" dirty="0">
                  <a:solidFill>
                    <a:srgbClr val="000000"/>
                  </a:solidFill>
                  <a:ea typeface="Garet"/>
                  <a:cs typeface="Garet"/>
                  <a:sym typeface="Garet"/>
                </a:rPr>
                <a:t> or people</a:t>
              </a:r>
            </a:p>
            <a:p>
              <a:pPr marL="331064" lvl="1" indent="-165532">
                <a:lnSpc>
                  <a:spcPts val="2547"/>
                </a:lnSpc>
                <a:buFont typeface="Arial"/>
                <a:buChar char="•"/>
              </a:pPr>
              <a:r>
                <a:rPr lang="en-US" dirty="0">
                  <a:solidFill>
                    <a:srgbClr val="000000"/>
                  </a:solidFill>
                  <a:ea typeface="Garet"/>
                  <a:cs typeface="Garet"/>
                  <a:sym typeface="Garet"/>
                </a:rPr>
                <a:t>Creating ________ websites with similar-looking URLs</a:t>
              </a:r>
            </a:p>
            <a:p>
              <a:pPr marL="331064" lvl="1" indent="-165532">
                <a:lnSpc>
                  <a:spcPts val="2547"/>
                </a:lnSpc>
                <a:buFont typeface="Arial"/>
                <a:buChar char="•"/>
              </a:pPr>
              <a:r>
                <a:rPr lang="en-US" dirty="0">
                  <a:solidFill>
                    <a:srgbClr val="000000"/>
                  </a:solidFill>
                  <a:ea typeface="Garet"/>
                  <a:cs typeface="Garet"/>
                  <a:sym typeface="Garet"/>
                </a:rPr>
                <a:t>Targeting vulnerable groups (e.g. New ___________ students)</a:t>
              </a:r>
            </a:p>
            <a:p>
              <a:pPr marL="331064" lvl="1" indent="-165532">
                <a:lnSpc>
                  <a:spcPts val="2547"/>
                </a:lnSpc>
                <a:buFont typeface="Arial"/>
                <a:buChar char="•"/>
              </a:pPr>
              <a:r>
                <a:rPr lang="en-US" dirty="0">
                  <a:solidFill>
                    <a:srgbClr val="000000"/>
                  </a:solidFill>
                  <a:ea typeface="Garet"/>
                  <a:cs typeface="Garet"/>
                  <a:sym typeface="Garet"/>
                </a:rPr>
                <a:t>Happening ______________ or on the phone</a:t>
              </a:r>
            </a:p>
          </p:txBody>
        </p:sp>
        <p:sp>
          <p:nvSpPr>
            <p:cNvPr id="14" name="TextBox 14"/>
            <p:cNvSpPr txBox="1"/>
            <p:nvPr/>
          </p:nvSpPr>
          <p:spPr>
            <a:xfrm>
              <a:off x="1344811" y="3018662"/>
              <a:ext cx="1979002" cy="413318"/>
            </a:xfrm>
            <a:prstGeom prst="rect">
              <a:avLst/>
            </a:prstGeom>
          </p:spPr>
          <p:txBody>
            <a:bodyPr wrap="square" lIns="0" tIns="0" rIns="0" bIns="0" rtlCol="0" anchor="t">
              <a:spAutoFit/>
            </a:bodyPr>
            <a:lstStyle/>
            <a:p>
              <a:pPr algn="ctr">
                <a:lnSpc>
                  <a:spcPts val="3546"/>
                </a:lnSpc>
              </a:pPr>
              <a:r>
                <a:rPr lang="en-US" sz="2533" b="1" dirty="0">
                  <a:solidFill>
                    <a:srgbClr val="231815"/>
                  </a:solidFill>
                  <a:latin typeface="Maiandra GD" panose="020E0502030308020204" pitchFamily="34" charset="0"/>
                  <a:sym typeface="More Sugar"/>
                </a:rPr>
                <a:t>Common Scam Tactics</a:t>
              </a:r>
            </a:p>
          </p:txBody>
        </p:sp>
      </p:grpSp>
      <p:grpSp>
        <p:nvGrpSpPr>
          <p:cNvPr id="51" name="Group 50">
            <a:extLst>
              <a:ext uri="{FF2B5EF4-FFF2-40B4-BE49-F238E27FC236}">
                <a16:creationId xmlns:a16="http://schemas.microsoft.com/office/drawing/2014/main" id="{8BDA4155-AE1D-45C9-A7B4-9030947A2320}"/>
              </a:ext>
            </a:extLst>
          </p:cNvPr>
          <p:cNvGrpSpPr/>
          <p:nvPr/>
        </p:nvGrpSpPr>
        <p:grpSpPr>
          <a:xfrm>
            <a:off x="4132002" y="2274860"/>
            <a:ext cx="3848112" cy="4583140"/>
            <a:chOff x="3810679" y="2897327"/>
            <a:chExt cx="2090086" cy="3778633"/>
          </a:xfrm>
        </p:grpSpPr>
        <p:sp>
          <p:nvSpPr>
            <p:cNvPr id="17" name="Freeform 17"/>
            <p:cNvSpPr/>
            <p:nvPr/>
          </p:nvSpPr>
          <p:spPr>
            <a:xfrm>
              <a:off x="3867820" y="3532625"/>
              <a:ext cx="2032945" cy="3143335"/>
            </a:xfrm>
            <a:custGeom>
              <a:avLst/>
              <a:gdLst/>
              <a:ahLst/>
              <a:cxnLst/>
              <a:rect l="l" t="t" r="r" b="b"/>
              <a:pathLst>
                <a:path w="2979779" h="3483327">
                  <a:moveTo>
                    <a:pt x="0" y="0"/>
                  </a:moveTo>
                  <a:lnTo>
                    <a:pt x="2979779" y="0"/>
                  </a:lnTo>
                  <a:lnTo>
                    <a:pt x="2979779" y="3483327"/>
                  </a:lnTo>
                  <a:lnTo>
                    <a:pt x="0" y="3483327"/>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8" name="Freeform 18"/>
            <p:cNvSpPr/>
            <p:nvPr/>
          </p:nvSpPr>
          <p:spPr>
            <a:xfrm>
              <a:off x="3910674" y="3587247"/>
              <a:ext cx="1941878" cy="3016152"/>
            </a:xfrm>
            <a:custGeom>
              <a:avLst/>
              <a:gdLst/>
              <a:ahLst/>
              <a:cxnLst/>
              <a:rect l="l" t="t" r="r" b="b"/>
              <a:pathLst>
                <a:path w="2833803" h="3283781">
                  <a:moveTo>
                    <a:pt x="0" y="0"/>
                  </a:moveTo>
                  <a:lnTo>
                    <a:pt x="2833802" y="0"/>
                  </a:lnTo>
                  <a:lnTo>
                    <a:pt x="2833802" y="3283781"/>
                  </a:lnTo>
                  <a:lnTo>
                    <a:pt x="0" y="3283781"/>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9" name="TextBox 19"/>
            <p:cNvSpPr txBox="1"/>
            <p:nvPr/>
          </p:nvSpPr>
          <p:spPr>
            <a:xfrm>
              <a:off x="3910674" y="3847075"/>
              <a:ext cx="1941878" cy="2178026"/>
            </a:xfrm>
            <a:prstGeom prst="rect">
              <a:avLst/>
            </a:prstGeom>
          </p:spPr>
          <p:txBody>
            <a:bodyPr wrap="square" lIns="0" tIns="0" rIns="0" bIns="0" rtlCol="0" anchor="t">
              <a:spAutoFit/>
            </a:bodyPr>
            <a:lstStyle/>
            <a:p>
              <a:pPr marL="331064" lvl="1" indent="-165532">
                <a:lnSpc>
                  <a:spcPts val="2347"/>
                </a:lnSpc>
                <a:buFont typeface="Arial"/>
                <a:buChar char="•"/>
              </a:pPr>
              <a:r>
                <a:rPr lang="en-US" dirty="0">
                  <a:solidFill>
                    <a:srgbClr val="000000"/>
                  </a:solidFill>
                  <a:sym typeface="Garet"/>
                </a:rPr>
                <a:t>Suspicious messages requesting _____________ information</a:t>
              </a:r>
            </a:p>
            <a:p>
              <a:pPr marL="331064" lvl="1" indent="-165532">
                <a:lnSpc>
                  <a:spcPts val="2347"/>
                </a:lnSpc>
                <a:buFont typeface="Arial"/>
                <a:buChar char="•"/>
              </a:pPr>
              <a:r>
                <a:rPr lang="en-US" dirty="0">
                  <a:solidFill>
                    <a:srgbClr val="000000"/>
                  </a:solidFill>
                  <a:sym typeface="Garet"/>
                </a:rPr>
                <a:t>Websites with ________________ spelling of company names</a:t>
              </a:r>
            </a:p>
            <a:p>
              <a:pPr marL="331064" lvl="1" indent="-165532">
                <a:lnSpc>
                  <a:spcPts val="2347"/>
                </a:lnSpc>
                <a:buFont typeface="Arial"/>
                <a:buChar char="•"/>
              </a:pPr>
              <a:r>
                <a:rPr lang="en-US" dirty="0">
                  <a:solidFill>
                    <a:srgbClr val="000000"/>
                  </a:solidFill>
                  <a:sym typeface="Garet"/>
                </a:rPr>
                <a:t>Messages with ____________ or unsecured websites (e.g. no HTTPS)</a:t>
              </a:r>
            </a:p>
            <a:p>
              <a:pPr marL="331064" lvl="1" indent="-165532">
                <a:lnSpc>
                  <a:spcPts val="2347"/>
                </a:lnSpc>
                <a:buFont typeface="Arial"/>
                <a:buChar char="•"/>
              </a:pPr>
              <a:r>
                <a:rPr lang="en-US" dirty="0">
                  <a:solidFill>
                    <a:srgbClr val="000000"/>
                  </a:solidFill>
                  <a:sym typeface="Garet"/>
                </a:rPr>
                <a:t>Calls from somewhere ___________ Hong Kong</a:t>
              </a:r>
            </a:p>
          </p:txBody>
        </p:sp>
        <p:grpSp>
          <p:nvGrpSpPr>
            <p:cNvPr id="50" name="Group 49">
              <a:extLst>
                <a:ext uri="{FF2B5EF4-FFF2-40B4-BE49-F238E27FC236}">
                  <a16:creationId xmlns:a16="http://schemas.microsoft.com/office/drawing/2014/main" id="{29E25A64-460D-426A-B53B-FCC909A79A4D}"/>
                </a:ext>
              </a:extLst>
            </p:cNvPr>
            <p:cNvGrpSpPr/>
            <p:nvPr/>
          </p:nvGrpSpPr>
          <p:grpSpPr>
            <a:xfrm>
              <a:off x="3810679" y="2897327"/>
              <a:ext cx="2090086" cy="619119"/>
              <a:chOff x="3810679" y="2897327"/>
              <a:chExt cx="2090086" cy="619119"/>
            </a:xfrm>
          </p:grpSpPr>
          <p:sp>
            <p:nvSpPr>
              <p:cNvPr id="15" name="Freeform 15"/>
              <p:cNvSpPr/>
              <p:nvPr/>
            </p:nvSpPr>
            <p:spPr>
              <a:xfrm>
                <a:off x="3810679" y="2897327"/>
                <a:ext cx="2090086" cy="619119"/>
              </a:xfrm>
              <a:custGeom>
                <a:avLst/>
                <a:gdLst/>
                <a:ahLst/>
                <a:cxnLst/>
                <a:rect l="l" t="t" r="r" b="b"/>
                <a:pathLst>
                  <a:path w="3135129" h="1657962">
                    <a:moveTo>
                      <a:pt x="0" y="0"/>
                    </a:moveTo>
                    <a:lnTo>
                      <a:pt x="3135129" y="0"/>
                    </a:lnTo>
                    <a:lnTo>
                      <a:pt x="3135129" y="1657962"/>
                    </a:lnTo>
                    <a:lnTo>
                      <a:pt x="0" y="1657962"/>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6" name="Freeform 16"/>
              <p:cNvSpPr/>
              <p:nvPr/>
            </p:nvSpPr>
            <p:spPr>
              <a:xfrm>
                <a:off x="3864248" y="2939291"/>
                <a:ext cx="1988304" cy="552274"/>
              </a:xfrm>
              <a:custGeom>
                <a:avLst/>
                <a:gdLst/>
                <a:ahLst/>
                <a:cxnLst/>
                <a:rect l="l" t="t" r="r" b="b"/>
                <a:pathLst>
                  <a:path w="2982456" h="1532075">
                    <a:moveTo>
                      <a:pt x="0" y="0"/>
                    </a:moveTo>
                    <a:lnTo>
                      <a:pt x="2982457" y="0"/>
                    </a:lnTo>
                    <a:lnTo>
                      <a:pt x="2982457" y="1532075"/>
                    </a:lnTo>
                    <a:lnTo>
                      <a:pt x="0" y="1532075"/>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0" name="TextBox 20"/>
              <p:cNvSpPr txBox="1"/>
              <p:nvPr/>
            </p:nvSpPr>
            <p:spPr>
              <a:xfrm>
                <a:off x="4060596" y="3027084"/>
                <a:ext cx="1576735" cy="384721"/>
              </a:xfrm>
              <a:prstGeom prst="rect">
                <a:avLst/>
              </a:prstGeom>
            </p:spPr>
            <p:txBody>
              <a:bodyPr lIns="0" tIns="0" rIns="0" bIns="0" rtlCol="0" anchor="t">
                <a:spAutoFit/>
              </a:bodyPr>
              <a:lstStyle/>
              <a:p>
                <a:pPr algn="ctr">
                  <a:lnSpc>
                    <a:spcPts val="2986"/>
                  </a:lnSpc>
                </a:pPr>
                <a:r>
                  <a:rPr lang="en-US" sz="2533" b="1" dirty="0">
                    <a:solidFill>
                      <a:srgbClr val="231815"/>
                    </a:solidFill>
                    <a:latin typeface="Maiandra GD" panose="020E0502030308020204" pitchFamily="34" charset="0"/>
                    <a:sym typeface="More Sugar"/>
                  </a:rPr>
                  <a:t>Warning Signs</a:t>
                </a:r>
              </a:p>
            </p:txBody>
          </p:sp>
        </p:grpSp>
      </p:grpSp>
      <p:grpSp>
        <p:nvGrpSpPr>
          <p:cNvPr id="53" name="Group 52">
            <a:extLst>
              <a:ext uri="{FF2B5EF4-FFF2-40B4-BE49-F238E27FC236}">
                <a16:creationId xmlns:a16="http://schemas.microsoft.com/office/drawing/2014/main" id="{9F45E676-D520-4940-947F-569622C1FD03}"/>
              </a:ext>
            </a:extLst>
          </p:cNvPr>
          <p:cNvGrpSpPr/>
          <p:nvPr/>
        </p:nvGrpSpPr>
        <p:grpSpPr>
          <a:xfrm>
            <a:off x="8042271" y="2267939"/>
            <a:ext cx="3937772" cy="4677147"/>
            <a:chOff x="8783700" y="2987242"/>
            <a:chExt cx="2109425" cy="3281670"/>
          </a:xfrm>
        </p:grpSpPr>
        <p:sp>
          <p:nvSpPr>
            <p:cNvPr id="27" name="Freeform 27"/>
            <p:cNvSpPr/>
            <p:nvPr/>
          </p:nvSpPr>
          <p:spPr>
            <a:xfrm>
              <a:off x="8783700" y="2987242"/>
              <a:ext cx="2090086" cy="559056"/>
            </a:xfrm>
            <a:custGeom>
              <a:avLst/>
              <a:gdLst/>
              <a:ahLst/>
              <a:cxnLst/>
              <a:rect l="l" t="t" r="r" b="b"/>
              <a:pathLst>
                <a:path w="3135129" h="1657962">
                  <a:moveTo>
                    <a:pt x="0" y="0"/>
                  </a:moveTo>
                  <a:lnTo>
                    <a:pt x="3135129" y="0"/>
                  </a:lnTo>
                  <a:lnTo>
                    <a:pt x="3135129" y="1657962"/>
                  </a:lnTo>
                  <a:lnTo>
                    <a:pt x="0" y="1657962"/>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28" name="Freeform 28"/>
            <p:cNvSpPr/>
            <p:nvPr/>
          </p:nvSpPr>
          <p:spPr>
            <a:xfrm>
              <a:off x="8836377" y="3022756"/>
              <a:ext cx="1988304" cy="490040"/>
            </a:xfrm>
            <a:custGeom>
              <a:avLst/>
              <a:gdLst/>
              <a:ahLst/>
              <a:cxnLst/>
              <a:rect l="l" t="t" r="r" b="b"/>
              <a:pathLst>
                <a:path w="2982456" h="1532075">
                  <a:moveTo>
                    <a:pt x="0" y="0"/>
                  </a:moveTo>
                  <a:lnTo>
                    <a:pt x="2982456" y="0"/>
                  </a:lnTo>
                  <a:lnTo>
                    <a:pt x="2982456" y="1532075"/>
                  </a:lnTo>
                  <a:lnTo>
                    <a:pt x="0" y="1532075"/>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29" name="Freeform 29"/>
            <p:cNvSpPr/>
            <p:nvPr/>
          </p:nvSpPr>
          <p:spPr>
            <a:xfrm>
              <a:off x="8821558" y="3544638"/>
              <a:ext cx="2054018" cy="2724274"/>
            </a:xfrm>
            <a:custGeom>
              <a:avLst/>
              <a:gdLst/>
              <a:ahLst/>
              <a:cxnLst/>
              <a:rect l="l" t="t" r="r" b="b"/>
              <a:pathLst>
                <a:path w="2979779" h="3483327">
                  <a:moveTo>
                    <a:pt x="0" y="0"/>
                  </a:moveTo>
                  <a:lnTo>
                    <a:pt x="2979779" y="0"/>
                  </a:lnTo>
                  <a:lnTo>
                    <a:pt x="2979779" y="3483327"/>
                  </a:lnTo>
                  <a:lnTo>
                    <a:pt x="0" y="3483327"/>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sp>
        <p:sp>
          <p:nvSpPr>
            <p:cNvPr id="30" name="Freeform 30"/>
            <p:cNvSpPr/>
            <p:nvPr/>
          </p:nvSpPr>
          <p:spPr>
            <a:xfrm>
              <a:off x="8851116" y="3590292"/>
              <a:ext cx="1983839" cy="2623292"/>
            </a:xfrm>
            <a:custGeom>
              <a:avLst/>
              <a:gdLst/>
              <a:ahLst/>
              <a:cxnLst/>
              <a:rect l="l" t="t" r="r" b="b"/>
              <a:pathLst>
                <a:path w="2836480" h="3283781">
                  <a:moveTo>
                    <a:pt x="0" y="0"/>
                  </a:moveTo>
                  <a:lnTo>
                    <a:pt x="2836480" y="0"/>
                  </a:lnTo>
                  <a:lnTo>
                    <a:pt x="2836480" y="3283781"/>
                  </a:lnTo>
                  <a:lnTo>
                    <a:pt x="0" y="3283781"/>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sp>
        <p:sp>
          <p:nvSpPr>
            <p:cNvPr id="31" name="TextBox 31"/>
            <p:cNvSpPr txBox="1"/>
            <p:nvPr/>
          </p:nvSpPr>
          <p:spPr>
            <a:xfrm>
              <a:off x="8869110" y="3646595"/>
              <a:ext cx="2024015" cy="2474405"/>
            </a:xfrm>
            <a:prstGeom prst="rect">
              <a:avLst/>
            </a:prstGeom>
          </p:spPr>
          <p:txBody>
            <a:bodyPr wrap="square" lIns="0" tIns="0" rIns="0" bIns="0" rtlCol="0" anchor="t">
              <a:spAutoFit/>
            </a:bodyPr>
            <a:lstStyle/>
            <a:p>
              <a:pPr marL="331064" lvl="1" indent="-165532">
                <a:lnSpc>
                  <a:spcPts val="2300"/>
                </a:lnSpc>
                <a:buFont typeface="Arial"/>
                <a:buChar char="•"/>
              </a:pPr>
              <a:r>
                <a:rPr lang="en-US" dirty="0">
                  <a:solidFill>
                    <a:srgbClr val="000000"/>
                  </a:solidFill>
                  <a:sym typeface="Garet"/>
                </a:rPr>
                <a:t>Never share personal information through _______________</a:t>
              </a:r>
            </a:p>
            <a:p>
              <a:pPr marL="331064" lvl="1" indent="-165532">
                <a:lnSpc>
                  <a:spcPts val="2300"/>
                </a:lnSpc>
                <a:buFont typeface="Arial"/>
                <a:buChar char="•"/>
              </a:pPr>
              <a:r>
                <a:rPr lang="en-US" dirty="0">
                  <a:solidFill>
                    <a:srgbClr val="000000"/>
                  </a:solidFill>
                  <a:sym typeface="Garet"/>
                </a:rPr>
                <a:t>_____________ website URLs and look for HTTPS before sharing information</a:t>
              </a:r>
            </a:p>
            <a:p>
              <a:pPr marL="331064" lvl="1" indent="-165532">
                <a:lnSpc>
                  <a:spcPts val="2300"/>
                </a:lnSpc>
                <a:buFont typeface="Arial"/>
                <a:buChar char="•"/>
              </a:pPr>
              <a:r>
                <a:rPr lang="en-US" dirty="0">
                  <a:solidFill>
                    <a:srgbClr val="000000"/>
                  </a:solidFill>
                  <a:sym typeface="Garet"/>
                </a:rPr>
                <a:t>Keep all software and systems ______________ with security patches</a:t>
              </a:r>
            </a:p>
            <a:p>
              <a:pPr marL="331064" lvl="1" indent="-165532">
                <a:lnSpc>
                  <a:spcPts val="2300"/>
                </a:lnSpc>
                <a:buFont typeface="Arial"/>
                <a:buChar char="•"/>
              </a:pPr>
              <a:r>
                <a:rPr lang="en-US" dirty="0">
                  <a:solidFill>
                    <a:srgbClr val="000000"/>
                  </a:solidFill>
                  <a:sym typeface="Garet"/>
                </a:rPr>
                <a:t>Install ______________ software and think before clicking</a:t>
              </a:r>
            </a:p>
            <a:p>
              <a:pPr marL="331064" lvl="1" indent="-165532">
                <a:lnSpc>
                  <a:spcPts val="2300"/>
                </a:lnSpc>
                <a:buFont typeface="Arial"/>
                <a:buChar char="•"/>
              </a:pPr>
              <a:r>
                <a:rPr lang="en-US" dirty="0">
                  <a:solidFill>
                    <a:srgbClr val="000000"/>
                  </a:solidFill>
                  <a:sym typeface="Garet"/>
                </a:rPr>
                <a:t>Boost ______________ on scams among students and parents</a:t>
              </a:r>
            </a:p>
          </p:txBody>
        </p:sp>
        <p:sp>
          <p:nvSpPr>
            <p:cNvPr id="32" name="TextBox 32"/>
            <p:cNvSpPr txBox="1"/>
            <p:nvPr/>
          </p:nvSpPr>
          <p:spPr>
            <a:xfrm>
              <a:off x="9074528" y="3112725"/>
              <a:ext cx="1576735" cy="384721"/>
            </a:xfrm>
            <a:prstGeom prst="rect">
              <a:avLst/>
            </a:prstGeom>
          </p:spPr>
          <p:txBody>
            <a:bodyPr lIns="0" tIns="0" rIns="0" bIns="0" rtlCol="0" anchor="t">
              <a:spAutoFit/>
            </a:bodyPr>
            <a:lstStyle/>
            <a:p>
              <a:pPr algn="ctr">
                <a:lnSpc>
                  <a:spcPts val="2986"/>
                </a:lnSpc>
              </a:pPr>
              <a:r>
                <a:rPr lang="en-US" sz="2533" b="1" dirty="0">
                  <a:solidFill>
                    <a:srgbClr val="231815"/>
                  </a:solidFill>
                  <a:latin typeface="Maiandra GD" panose="020E0502030308020204" pitchFamily="34" charset="0"/>
                  <a:sym typeface="More Sugar"/>
                </a:rPr>
                <a:t>Protection Strategies</a:t>
              </a:r>
            </a:p>
          </p:txBody>
        </p:sp>
      </p:grpSp>
      <p:grpSp>
        <p:nvGrpSpPr>
          <p:cNvPr id="34" name="Group 33">
            <a:extLst>
              <a:ext uri="{FF2B5EF4-FFF2-40B4-BE49-F238E27FC236}">
                <a16:creationId xmlns:a16="http://schemas.microsoft.com/office/drawing/2014/main" id="{86D17CBB-E022-488A-A79C-5E4A937B3599}"/>
              </a:ext>
            </a:extLst>
          </p:cNvPr>
          <p:cNvGrpSpPr/>
          <p:nvPr/>
        </p:nvGrpSpPr>
        <p:grpSpPr>
          <a:xfrm rot="210073">
            <a:off x="8880532" y="-237535"/>
            <a:ext cx="2858147" cy="2869977"/>
            <a:chOff x="-550436" y="1138721"/>
            <a:chExt cx="4926137" cy="4958181"/>
          </a:xfrm>
        </p:grpSpPr>
        <p:grpSp>
          <p:nvGrpSpPr>
            <p:cNvPr id="43" name="Group 2">
              <a:extLst>
                <a:ext uri="{FF2B5EF4-FFF2-40B4-BE49-F238E27FC236}">
                  <a16:creationId xmlns:a16="http://schemas.microsoft.com/office/drawing/2014/main" id="{477A497D-A3AE-47E2-98D6-EF8C2BE00031}"/>
                </a:ext>
              </a:extLst>
            </p:cNvPr>
            <p:cNvGrpSpPr/>
            <p:nvPr/>
          </p:nvGrpSpPr>
          <p:grpSpPr>
            <a:xfrm>
              <a:off x="-550436" y="1138721"/>
              <a:ext cx="4926137" cy="4958181"/>
              <a:chOff x="1999223" y="1999494"/>
              <a:chExt cx="12869130" cy="13353033"/>
            </a:xfrm>
          </p:grpSpPr>
          <p:sp>
            <p:nvSpPr>
              <p:cNvPr id="46" name="Freeform 3">
                <a:extLst>
                  <a:ext uri="{FF2B5EF4-FFF2-40B4-BE49-F238E27FC236}">
                    <a16:creationId xmlns:a16="http://schemas.microsoft.com/office/drawing/2014/main" id="{0B7F9612-9385-4244-8F8F-7C7F4599DC08}"/>
                  </a:ext>
                </a:extLst>
              </p:cNvPr>
              <p:cNvSpPr/>
              <p:nvPr/>
            </p:nvSpPr>
            <p:spPr>
              <a:xfrm rot="17696823">
                <a:off x="1757271" y="2241446"/>
                <a:ext cx="13353033" cy="12869130"/>
              </a:xfrm>
              <a:custGeom>
                <a:avLst/>
                <a:gdLst/>
                <a:ahLst/>
                <a:cxnLst/>
                <a:rect l="l" t="t" r="r" b="b"/>
                <a:pathLst>
                  <a:path w="13359206" h="12630522">
                    <a:moveTo>
                      <a:pt x="0" y="0"/>
                    </a:moveTo>
                    <a:lnTo>
                      <a:pt x="13359206" y="0"/>
                    </a:lnTo>
                    <a:lnTo>
                      <a:pt x="13359206" y="12630522"/>
                    </a:lnTo>
                    <a:lnTo>
                      <a:pt x="0" y="12630522"/>
                    </a:lnTo>
                    <a:lnTo>
                      <a:pt x="0" y="0"/>
                    </a:lnTo>
                    <a:close/>
                  </a:path>
                </a:pathLst>
              </a:custGeom>
              <a:blipFill>
                <a:blip r:embed="rId36">
                  <a:extLst>
                    <a:ext uri="{96DAC541-7B7A-43D3-8B79-37D633B846F1}">
                      <asvg:svgBlip xmlns:asvg="http://schemas.microsoft.com/office/drawing/2016/SVG/main" xmlns="" r:embed="rId37"/>
                    </a:ext>
                  </a:extLst>
                </a:blip>
                <a:stretch>
                  <a:fillRect/>
                </a:stretch>
              </a:blipFill>
            </p:spPr>
          </p:sp>
          <p:grpSp>
            <p:nvGrpSpPr>
              <p:cNvPr id="47" name="Group 4">
                <a:extLst>
                  <a:ext uri="{FF2B5EF4-FFF2-40B4-BE49-F238E27FC236}">
                    <a16:creationId xmlns:a16="http://schemas.microsoft.com/office/drawing/2014/main" id="{04494960-9322-4A66-80A9-5C6FF1AF059F}"/>
                  </a:ext>
                </a:extLst>
              </p:cNvPr>
              <p:cNvGrpSpPr/>
              <p:nvPr/>
            </p:nvGrpSpPr>
            <p:grpSpPr>
              <a:xfrm rot="-813416">
                <a:off x="7559594" y="3421363"/>
                <a:ext cx="2163750" cy="10680259"/>
                <a:chOff x="0" y="-28575"/>
                <a:chExt cx="427407" cy="2109681"/>
              </a:xfrm>
            </p:grpSpPr>
            <p:sp>
              <p:nvSpPr>
                <p:cNvPr id="48" name="Freeform 5">
                  <a:extLst>
                    <a:ext uri="{FF2B5EF4-FFF2-40B4-BE49-F238E27FC236}">
                      <a16:creationId xmlns:a16="http://schemas.microsoft.com/office/drawing/2014/main" id="{29BF56F5-002F-44EF-BD6C-DBD56CD49ECC}"/>
                    </a:ext>
                  </a:extLst>
                </p:cNvPr>
                <p:cNvSpPr/>
                <p:nvPr/>
              </p:nvSpPr>
              <p:spPr>
                <a:xfrm>
                  <a:off x="0" y="0"/>
                  <a:ext cx="427407" cy="2081106"/>
                </a:xfrm>
                <a:custGeom>
                  <a:avLst/>
                  <a:gdLst/>
                  <a:ahLst/>
                  <a:cxnLst/>
                  <a:rect l="l" t="t" r="r" b="b"/>
                  <a:pathLst>
                    <a:path w="427407" h="2081106">
                      <a:moveTo>
                        <a:pt x="0" y="0"/>
                      </a:moveTo>
                      <a:lnTo>
                        <a:pt x="427407" y="0"/>
                      </a:lnTo>
                      <a:lnTo>
                        <a:pt x="427407" y="2081106"/>
                      </a:lnTo>
                      <a:lnTo>
                        <a:pt x="0" y="2081106"/>
                      </a:lnTo>
                      <a:close/>
                    </a:path>
                  </a:pathLst>
                </a:custGeom>
                <a:solidFill>
                  <a:srgbClr val="A4B9FB"/>
                </a:solidFill>
              </p:spPr>
            </p:sp>
            <p:sp>
              <p:nvSpPr>
                <p:cNvPr id="49" name="TextBox 6">
                  <a:extLst>
                    <a:ext uri="{FF2B5EF4-FFF2-40B4-BE49-F238E27FC236}">
                      <a16:creationId xmlns:a16="http://schemas.microsoft.com/office/drawing/2014/main" id="{D3309D16-9D34-4572-AD72-70499AE8D01E}"/>
                    </a:ext>
                  </a:extLst>
                </p:cNvPr>
                <p:cNvSpPr txBox="1"/>
                <p:nvPr/>
              </p:nvSpPr>
              <p:spPr>
                <a:xfrm>
                  <a:off x="0" y="-28575"/>
                  <a:ext cx="427407" cy="2109681"/>
                </a:xfrm>
                <a:prstGeom prst="rect">
                  <a:avLst/>
                </a:prstGeom>
              </p:spPr>
              <p:txBody>
                <a:bodyPr lIns="33867" tIns="33867" rIns="33867" bIns="33867" rtlCol="0" anchor="ctr"/>
                <a:lstStyle/>
                <a:p>
                  <a:pPr algn="ctr">
                    <a:lnSpc>
                      <a:spcPts val="1400"/>
                    </a:lnSpc>
                  </a:pPr>
                  <a:endParaRPr sz="1200">
                    <a:latin typeface="Albertus Extra Bold" panose="020E0802040304020204" pitchFamily="34" charset="0"/>
                  </a:endParaRPr>
                </a:p>
              </p:txBody>
            </p:sp>
          </p:grpSp>
        </p:grpSp>
        <p:sp>
          <p:nvSpPr>
            <p:cNvPr id="44" name="TextBox 21">
              <a:extLst>
                <a:ext uri="{FF2B5EF4-FFF2-40B4-BE49-F238E27FC236}">
                  <a16:creationId xmlns:a16="http://schemas.microsoft.com/office/drawing/2014/main" id="{86243664-AAD7-42A0-B933-11896D1B4BF3}"/>
                </a:ext>
              </a:extLst>
            </p:cNvPr>
            <p:cNvSpPr txBox="1"/>
            <p:nvPr/>
          </p:nvSpPr>
          <p:spPr>
            <a:xfrm rot="20875440">
              <a:off x="393310" y="1743854"/>
              <a:ext cx="2857393" cy="877330"/>
            </a:xfrm>
            <a:prstGeom prst="rect">
              <a:avLst/>
            </a:prstGeom>
          </p:spPr>
          <p:txBody>
            <a:bodyPr wrap="square" lIns="0" tIns="0" rIns="0" bIns="0" rtlCol="0" anchor="t">
              <a:spAutoFit/>
            </a:bodyPr>
            <a:lstStyle/>
            <a:p>
              <a:pPr>
                <a:spcBef>
                  <a:spcPct val="0"/>
                </a:spcBef>
              </a:pPr>
              <a:r>
                <a:rPr lang="en-US" sz="1100" dirty="0">
                  <a:solidFill>
                    <a:srgbClr val="000000"/>
                  </a:solidFill>
                  <a:latin typeface="Albertus Extra Bold" panose="020E0802040304020204" pitchFamily="34" charset="0"/>
                  <a:ea typeface="Krabuler"/>
                  <a:cs typeface="Krabuler"/>
                  <a:sym typeface="Krabuler"/>
                </a:rPr>
                <a:t>Scams </a:t>
              </a:r>
              <a:r>
                <a:rPr lang="en-US" sz="1100" dirty="0" err="1" smtClean="0">
                  <a:solidFill>
                    <a:srgbClr val="000000"/>
                  </a:solidFill>
                  <a:latin typeface="Albertus Extra Bold" panose="020E0802040304020204" pitchFamily="34" charset="0"/>
                  <a:ea typeface="Krabuler"/>
                  <a:cs typeface="Krabuler"/>
                  <a:sym typeface="Krabuler"/>
                </a:rPr>
                <a:t>fuelled</a:t>
              </a:r>
              <a:r>
                <a:rPr lang="en-US" sz="1100" dirty="0" smtClean="0">
                  <a:solidFill>
                    <a:srgbClr val="000000"/>
                  </a:solidFill>
                  <a:latin typeface="Albertus Extra Bold" panose="020E0802040304020204" pitchFamily="34" charset="0"/>
                  <a:ea typeface="Krabuler"/>
                  <a:cs typeface="Krabuler"/>
                  <a:sym typeface="Krabuler"/>
                </a:rPr>
                <a:t> </a:t>
              </a:r>
              <a:r>
                <a:rPr lang="en-US" sz="1100" dirty="0">
                  <a:solidFill>
                    <a:srgbClr val="000000"/>
                  </a:solidFill>
                  <a:latin typeface="Albertus Extra Bold" panose="020E0802040304020204" pitchFamily="34" charset="0"/>
                  <a:ea typeface="Krabuler"/>
                  <a:cs typeface="Krabuler"/>
                  <a:sym typeface="Krabuler"/>
                </a:rPr>
                <a:t>rise in crime last year: police chief</a:t>
              </a:r>
            </a:p>
          </p:txBody>
        </p:sp>
        <p:pic>
          <p:nvPicPr>
            <p:cNvPr id="45" name="Picture 44">
              <a:extLst>
                <a:ext uri="{FF2B5EF4-FFF2-40B4-BE49-F238E27FC236}">
                  <a16:creationId xmlns:a16="http://schemas.microsoft.com/office/drawing/2014/main" id="{D9ECF672-D62F-490B-B55E-6E2EF4DB1535}"/>
                </a:ext>
              </a:extLst>
            </p:cNvPr>
            <p:cNvPicPr>
              <a:picLocks noChangeAspect="1"/>
            </p:cNvPicPr>
            <p:nvPr/>
          </p:nvPicPr>
          <p:blipFill rotWithShape="1">
            <a:blip r:embed="rId38"/>
            <a:srcRect t="15057"/>
            <a:stretch/>
          </p:blipFill>
          <p:spPr>
            <a:xfrm rot="20864991">
              <a:off x="792623" y="2636367"/>
              <a:ext cx="2494081" cy="2695200"/>
            </a:xfrm>
            <a:prstGeom prst="rect">
              <a:avLst/>
            </a:prstGeom>
          </p:spPr>
        </p:pic>
      </p:grpSp>
      <p:sp>
        <p:nvSpPr>
          <p:cNvPr id="36" name="Freeform 3">
            <a:extLst>
              <a:ext uri="{FF2B5EF4-FFF2-40B4-BE49-F238E27FC236}">
                <a16:creationId xmlns:a16="http://schemas.microsoft.com/office/drawing/2014/main" id="{995FFE7F-D5A5-4B73-83C8-49E80C3911E1}"/>
              </a:ext>
            </a:extLst>
          </p:cNvPr>
          <p:cNvSpPr/>
          <p:nvPr/>
        </p:nvSpPr>
        <p:spPr>
          <a:xfrm>
            <a:off x="6817692" y="1588887"/>
            <a:ext cx="1260757" cy="1166823"/>
          </a:xfrm>
          <a:custGeom>
            <a:avLst/>
            <a:gdLst/>
            <a:ahLst/>
            <a:cxnLst/>
            <a:rect l="l" t="t" r="r" b="b"/>
            <a:pathLst>
              <a:path w="4610420" h="4114800">
                <a:moveTo>
                  <a:pt x="0" y="0"/>
                </a:moveTo>
                <a:lnTo>
                  <a:pt x="4610421" y="0"/>
                </a:lnTo>
                <a:lnTo>
                  <a:pt x="4610421" y="4114800"/>
                </a:lnTo>
                <a:lnTo>
                  <a:pt x="0" y="4114800"/>
                </a:lnTo>
                <a:lnTo>
                  <a:pt x="0" y="0"/>
                </a:lnTo>
                <a:close/>
              </a:path>
            </a:pathLst>
          </a:custGeom>
          <a:blipFill>
            <a:blip r:embed="rId39">
              <a:extLst>
                <a:ext uri="{96DAC541-7B7A-43D3-8B79-37D633B846F1}">
                  <asvg:svgBlip xmlns:asvg="http://schemas.microsoft.com/office/drawing/2016/SVG/main" xmlns="" r:embed="rId40"/>
                </a:ext>
              </a:extLst>
            </a:blip>
            <a:stretch>
              <a:fillRect/>
            </a:stretch>
          </a:blipFill>
        </p:spPr>
      </p:sp>
      <p:sp>
        <p:nvSpPr>
          <p:cNvPr id="55" name="Rectangle 54">
            <a:extLst>
              <a:ext uri="{FF2B5EF4-FFF2-40B4-BE49-F238E27FC236}">
                <a16:creationId xmlns:a16="http://schemas.microsoft.com/office/drawing/2014/main" id="{08678301-C649-48D1-8E3C-9A100E278448}"/>
              </a:ext>
            </a:extLst>
          </p:cNvPr>
          <p:cNvSpPr/>
          <p:nvPr/>
        </p:nvSpPr>
        <p:spPr>
          <a:xfrm>
            <a:off x="3258080" y="60734"/>
            <a:ext cx="569163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latin typeface="Albertus Extra Bold" panose="020E0802040304020204" pitchFamily="34" charset="0"/>
              </a:rPr>
              <a:t>Use information from both the video and </a:t>
            </a:r>
            <a:br>
              <a:rPr lang="en-US" dirty="0">
                <a:latin typeface="Albertus Extra Bold" panose="020E0802040304020204" pitchFamily="34" charset="0"/>
              </a:rPr>
            </a:br>
            <a:r>
              <a:rPr lang="en-US" dirty="0">
                <a:latin typeface="Albertus Extra Bold" panose="020E0802040304020204" pitchFamily="34" charset="0"/>
              </a:rPr>
              <a:t>news article to complete the mind-map below.</a:t>
            </a:r>
          </a:p>
        </p:txBody>
      </p:sp>
      <p:sp>
        <p:nvSpPr>
          <p:cNvPr id="5" name="Rectangle 4">
            <a:extLst>
              <a:ext uri="{FF2B5EF4-FFF2-40B4-BE49-F238E27FC236}">
                <a16:creationId xmlns:a16="http://schemas.microsoft.com/office/drawing/2014/main" id="{EB400541-54E3-41B8-8E46-3DBB73C95B8C}"/>
              </a:ext>
            </a:extLst>
          </p:cNvPr>
          <p:cNvSpPr/>
          <p:nvPr/>
        </p:nvSpPr>
        <p:spPr>
          <a:xfrm>
            <a:off x="2507109" y="3286612"/>
            <a:ext cx="546945" cy="369332"/>
          </a:xfrm>
          <a:prstGeom prst="rect">
            <a:avLst/>
          </a:prstGeom>
        </p:spPr>
        <p:txBody>
          <a:bodyPr wrap="none">
            <a:spAutoFit/>
          </a:bodyPr>
          <a:lstStyle/>
          <a:p>
            <a:r>
              <a:rPr lang="en-US" dirty="0">
                <a:solidFill>
                  <a:srgbClr val="FF0000"/>
                </a:solidFill>
                <a:ea typeface="Garet"/>
                <a:cs typeface="Garet"/>
                <a:sym typeface="Garet"/>
              </a:rPr>
              <a:t>bait</a:t>
            </a:r>
            <a:endParaRPr lang="en-US" dirty="0">
              <a:solidFill>
                <a:srgbClr val="FF0000"/>
              </a:solidFill>
            </a:endParaRPr>
          </a:p>
        </p:txBody>
      </p:sp>
      <p:sp>
        <p:nvSpPr>
          <p:cNvPr id="21" name="Rectangle 20">
            <a:extLst>
              <a:ext uri="{FF2B5EF4-FFF2-40B4-BE49-F238E27FC236}">
                <a16:creationId xmlns:a16="http://schemas.microsoft.com/office/drawing/2014/main" id="{24AB140F-2497-486C-A1D3-3003D8CC3583}"/>
              </a:ext>
            </a:extLst>
          </p:cNvPr>
          <p:cNvSpPr/>
          <p:nvPr/>
        </p:nvSpPr>
        <p:spPr>
          <a:xfrm>
            <a:off x="2487900" y="3929436"/>
            <a:ext cx="862480" cy="369332"/>
          </a:xfrm>
          <a:prstGeom prst="rect">
            <a:avLst/>
          </a:prstGeom>
        </p:spPr>
        <p:txBody>
          <a:bodyPr wrap="none">
            <a:spAutoFit/>
          </a:bodyPr>
          <a:lstStyle/>
          <a:p>
            <a:r>
              <a:rPr lang="en-US" dirty="0">
                <a:solidFill>
                  <a:srgbClr val="FF0000"/>
                </a:solidFill>
                <a:ea typeface="Garet"/>
                <a:cs typeface="Garet"/>
                <a:sym typeface="Garet"/>
              </a:rPr>
              <a:t>trusted</a:t>
            </a:r>
            <a:endParaRPr lang="en-US" dirty="0">
              <a:solidFill>
                <a:srgbClr val="FF0000"/>
              </a:solidFill>
            </a:endParaRPr>
          </a:p>
        </p:txBody>
      </p:sp>
      <p:sp>
        <p:nvSpPr>
          <p:cNvPr id="56" name="Rectangle 55">
            <a:extLst>
              <a:ext uri="{FF2B5EF4-FFF2-40B4-BE49-F238E27FC236}">
                <a16:creationId xmlns:a16="http://schemas.microsoft.com/office/drawing/2014/main" id="{0FAB459C-36BE-4C86-A9B4-7F667C56967F}"/>
              </a:ext>
            </a:extLst>
          </p:cNvPr>
          <p:cNvSpPr/>
          <p:nvPr/>
        </p:nvSpPr>
        <p:spPr>
          <a:xfrm>
            <a:off x="1671121" y="4565123"/>
            <a:ext cx="573490" cy="369332"/>
          </a:xfrm>
          <a:prstGeom prst="rect">
            <a:avLst/>
          </a:prstGeom>
        </p:spPr>
        <p:txBody>
          <a:bodyPr wrap="none">
            <a:spAutoFit/>
          </a:bodyPr>
          <a:lstStyle/>
          <a:p>
            <a:r>
              <a:rPr lang="en-US" dirty="0">
                <a:solidFill>
                  <a:srgbClr val="FF0000"/>
                </a:solidFill>
                <a:ea typeface="Garet"/>
                <a:cs typeface="Garet"/>
                <a:sym typeface="Garet"/>
              </a:rPr>
              <a:t>fake</a:t>
            </a:r>
            <a:endParaRPr lang="en-US" dirty="0">
              <a:solidFill>
                <a:srgbClr val="FF0000"/>
              </a:solidFill>
            </a:endParaRPr>
          </a:p>
        </p:txBody>
      </p:sp>
      <p:sp>
        <p:nvSpPr>
          <p:cNvPr id="22" name="Rectangle 21">
            <a:extLst>
              <a:ext uri="{FF2B5EF4-FFF2-40B4-BE49-F238E27FC236}">
                <a16:creationId xmlns:a16="http://schemas.microsoft.com/office/drawing/2014/main" id="{48CEC496-6C70-4F2F-B656-3FF705F4E707}"/>
              </a:ext>
            </a:extLst>
          </p:cNvPr>
          <p:cNvSpPr/>
          <p:nvPr/>
        </p:nvSpPr>
        <p:spPr>
          <a:xfrm>
            <a:off x="1211467" y="5508049"/>
            <a:ext cx="1074333" cy="369332"/>
          </a:xfrm>
          <a:prstGeom prst="rect">
            <a:avLst/>
          </a:prstGeom>
        </p:spPr>
        <p:txBody>
          <a:bodyPr wrap="none">
            <a:spAutoFit/>
          </a:bodyPr>
          <a:lstStyle/>
          <a:p>
            <a:r>
              <a:rPr lang="en-US" dirty="0">
                <a:solidFill>
                  <a:srgbClr val="FF0000"/>
                </a:solidFill>
                <a:ea typeface="Garet"/>
                <a:cs typeface="Garet"/>
                <a:sym typeface="Garet"/>
              </a:rPr>
              <a:t>Mainland</a:t>
            </a:r>
            <a:endParaRPr lang="en-US" dirty="0">
              <a:solidFill>
                <a:srgbClr val="FF0000"/>
              </a:solidFill>
            </a:endParaRPr>
          </a:p>
        </p:txBody>
      </p:sp>
      <p:sp>
        <p:nvSpPr>
          <p:cNvPr id="23" name="Rectangle 22">
            <a:extLst>
              <a:ext uri="{FF2B5EF4-FFF2-40B4-BE49-F238E27FC236}">
                <a16:creationId xmlns:a16="http://schemas.microsoft.com/office/drawing/2014/main" id="{F592741B-F98D-40B0-B025-4784EE10AB14}"/>
              </a:ext>
            </a:extLst>
          </p:cNvPr>
          <p:cNvSpPr/>
          <p:nvPr/>
        </p:nvSpPr>
        <p:spPr>
          <a:xfrm>
            <a:off x="4896701" y="3585956"/>
            <a:ext cx="995016" cy="369332"/>
          </a:xfrm>
          <a:prstGeom prst="rect">
            <a:avLst/>
          </a:prstGeom>
        </p:spPr>
        <p:txBody>
          <a:bodyPr wrap="none">
            <a:spAutoFit/>
          </a:bodyPr>
          <a:lstStyle/>
          <a:p>
            <a:r>
              <a:rPr lang="en-US" dirty="0">
                <a:solidFill>
                  <a:srgbClr val="FF0000"/>
                </a:solidFill>
                <a:ea typeface="Garet"/>
                <a:cs typeface="Garet"/>
                <a:sym typeface="Garet"/>
              </a:rPr>
              <a:t>personal</a:t>
            </a:r>
            <a:endParaRPr lang="en-US" dirty="0">
              <a:solidFill>
                <a:srgbClr val="FF0000"/>
              </a:solidFill>
            </a:endParaRPr>
          </a:p>
        </p:txBody>
      </p:sp>
      <p:sp>
        <p:nvSpPr>
          <p:cNvPr id="25" name="Rectangle 24">
            <a:extLst>
              <a:ext uri="{FF2B5EF4-FFF2-40B4-BE49-F238E27FC236}">
                <a16:creationId xmlns:a16="http://schemas.microsoft.com/office/drawing/2014/main" id="{B5BD34E7-07D9-4042-A541-A0E4AD6237A5}"/>
              </a:ext>
            </a:extLst>
          </p:cNvPr>
          <p:cNvSpPr/>
          <p:nvPr/>
        </p:nvSpPr>
        <p:spPr>
          <a:xfrm>
            <a:off x="6022117" y="3955288"/>
            <a:ext cx="1708481" cy="369332"/>
          </a:xfrm>
          <a:prstGeom prst="rect">
            <a:avLst/>
          </a:prstGeom>
        </p:spPr>
        <p:txBody>
          <a:bodyPr wrap="none">
            <a:spAutoFit/>
          </a:bodyPr>
          <a:lstStyle/>
          <a:p>
            <a:r>
              <a:rPr lang="en-US" dirty="0">
                <a:solidFill>
                  <a:srgbClr val="FF0000"/>
                </a:solidFill>
                <a:sym typeface="Garet"/>
              </a:rPr>
              <a:t>incorrect/wrong</a:t>
            </a:r>
            <a:endParaRPr lang="en-US" dirty="0">
              <a:solidFill>
                <a:srgbClr val="FF0000"/>
              </a:solidFill>
            </a:endParaRPr>
          </a:p>
        </p:txBody>
      </p:sp>
      <p:sp>
        <p:nvSpPr>
          <p:cNvPr id="26" name="Rectangle 25">
            <a:extLst>
              <a:ext uri="{FF2B5EF4-FFF2-40B4-BE49-F238E27FC236}">
                <a16:creationId xmlns:a16="http://schemas.microsoft.com/office/drawing/2014/main" id="{F15CD638-6267-4A49-99ED-7AB8BE77FBF8}"/>
              </a:ext>
            </a:extLst>
          </p:cNvPr>
          <p:cNvSpPr/>
          <p:nvPr/>
        </p:nvSpPr>
        <p:spPr>
          <a:xfrm>
            <a:off x="6445474" y="4484654"/>
            <a:ext cx="744435" cy="369332"/>
          </a:xfrm>
          <a:prstGeom prst="rect">
            <a:avLst/>
          </a:prstGeom>
        </p:spPr>
        <p:txBody>
          <a:bodyPr wrap="none">
            <a:spAutoFit/>
          </a:bodyPr>
          <a:lstStyle/>
          <a:p>
            <a:r>
              <a:rPr lang="en-US" dirty="0">
                <a:solidFill>
                  <a:srgbClr val="FF0000"/>
                </a:solidFill>
                <a:sym typeface="Garet"/>
              </a:rPr>
              <a:t>errors</a:t>
            </a:r>
            <a:endParaRPr lang="en-US" dirty="0">
              <a:solidFill>
                <a:srgbClr val="FF0000"/>
              </a:solidFill>
            </a:endParaRPr>
          </a:p>
        </p:txBody>
      </p:sp>
      <p:sp>
        <p:nvSpPr>
          <p:cNvPr id="33" name="Rectangle 32">
            <a:extLst>
              <a:ext uri="{FF2B5EF4-FFF2-40B4-BE49-F238E27FC236}">
                <a16:creationId xmlns:a16="http://schemas.microsoft.com/office/drawing/2014/main" id="{979EF5B8-F4E9-4B56-987E-B92D2B74F566}"/>
              </a:ext>
            </a:extLst>
          </p:cNvPr>
          <p:cNvSpPr/>
          <p:nvPr/>
        </p:nvSpPr>
        <p:spPr>
          <a:xfrm>
            <a:off x="9350400" y="3410603"/>
            <a:ext cx="1778372" cy="369332"/>
          </a:xfrm>
          <a:prstGeom prst="rect">
            <a:avLst/>
          </a:prstGeom>
        </p:spPr>
        <p:txBody>
          <a:bodyPr wrap="none">
            <a:spAutoFit/>
          </a:bodyPr>
          <a:lstStyle/>
          <a:p>
            <a:r>
              <a:rPr lang="en-US" dirty="0">
                <a:solidFill>
                  <a:srgbClr val="FF0000"/>
                </a:solidFill>
                <a:sym typeface="Garet"/>
              </a:rPr>
              <a:t>messages/emails</a:t>
            </a:r>
            <a:endParaRPr lang="en-US" dirty="0">
              <a:solidFill>
                <a:srgbClr val="FF0000"/>
              </a:solidFill>
            </a:endParaRPr>
          </a:p>
        </p:txBody>
      </p:sp>
      <p:sp>
        <p:nvSpPr>
          <p:cNvPr id="58" name="Rectangle 57">
            <a:extLst>
              <a:ext uri="{FF2B5EF4-FFF2-40B4-BE49-F238E27FC236}">
                <a16:creationId xmlns:a16="http://schemas.microsoft.com/office/drawing/2014/main" id="{AEDBBDB9-EACC-4A14-ADF4-47B3ACBF134E}"/>
              </a:ext>
            </a:extLst>
          </p:cNvPr>
          <p:cNvSpPr/>
          <p:nvPr/>
        </p:nvSpPr>
        <p:spPr>
          <a:xfrm>
            <a:off x="8809291" y="3735696"/>
            <a:ext cx="747320" cy="369332"/>
          </a:xfrm>
          <a:prstGeom prst="rect">
            <a:avLst/>
          </a:prstGeom>
        </p:spPr>
        <p:txBody>
          <a:bodyPr wrap="none">
            <a:spAutoFit/>
          </a:bodyPr>
          <a:lstStyle/>
          <a:p>
            <a:r>
              <a:rPr lang="en-US" dirty="0">
                <a:solidFill>
                  <a:srgbClr val="FF0000"/>
                </a:solidFill>
                <a:sym typeface="Garet"/>
              </a:rPr>
              <a:t>Check</a:t>
            </a:r>
            <a:endParaRPr lang="en-US" dirty="0">
              <a:solidFill>
                <a:srgbClr val="FF0000"/>
              </a:solidFill>
            </a:endParaRPr>
          </a:p>
        </p:txBody>
      </p:sp>
      <p:sp>
        <p:nvSpPr>
          <p:cNvPr id="59" name="Rectangle 58">
            <a:extLst>
              <a:ext uri="{FF2B5EF4-FFF2-40B4-BE49-F238E27FC236}">
                <a16:creationId xmlns:a16="http://schemas.microsoft.com/office/drawing/2014/main" id="{8F958495-0554-446E-84F7-D497FD9DBBCF}"/>
              </a:ext>
            </a:extLst>
          </p:cNvPr>
          <p:cNvSpPr/>
          <p:nvPr/>
        </p:nvSpPr>
        <p:spPr>
          <a:xfrm>
            <a:off x="8865235" y="4899430"/>
            <a:ext cx="970330" cy="369332"/>
          </a:xfrm>
          <a:prstGeom prst="rect">
            <a:avLst/>
          </a:prstGeom>
        </p:spPr>
        <p:txBody>
          <a:bodyPr wrap="none">
            <a:spAutoFit/>
          </a:bodyPr>
          <a:lstStyle/>
          <a:p>
            <a:r>
              <a:rPr lang="en-US" dirty="0">
                <a:solidFill>
                  <a:srgbClr val="FF0000"/>
                </a:solidFill>
                <a:sym typeface="Garet"/>
              </a:rPr>
              <a:t>updated</a:t>
            </a:r>
            <a:endParaRPr lang="en-US" dirty="0">
              <a:solidFill>
                <a:srgbClr val="FF0000"/>
              </a:solidFill>
            </a:endParaRPr>
          </a:p>
        </p:txBody>
      </p:sp>
      <p:sp>
        <p:nvSpPr>
          <p:cNvPr id="60" name="Rectangle 59">
            <a:extLst>
              <a:ext uri="{FF2B5EF4-FFF2-40B4-BE49-F238E27FC236}">
                <a16:creationId xmlns:a16="http://schemas.microsoft.com/office/drawing/2014/main" id="{3DC5E6C9-87F0-464C-91B1-1BC7F0640F28}"/>
              </a:ext>
            </a:extLst>
          </p:cNvPr>
          <p:cNvSpPr/>
          <p:nvPr/>
        </p:nvSpPr>
        <p:spPr>
          <a:xfrm>
            <a:off x="9278647" y="5463993"/>
            <a:ext cx="1428917" cy="369332"/>
          </a:xfrm>
          <a:prstGeom prst="rect">
            <a:avLst/>
          </a:prstGeom>
        </p:spPr>
        <p:txBody>
          <a:bodyPr wrap="none">
            <a:spAutoFit/>
          </a:bodyPr>
          <a:lstStyle/>
          <a:p>
            <a:r>
              <a:rPr lang="en-US" dirty="0">
                <a:solidFill>
                  <a:srgbClr val="FF0000"/>
                </a:solidFill>
                <a:sym typeface="Garet"/>
              </a:rPr>
              <a:t>anti-malware</a:t>
            </a:r>
            <a:endParaRPr lang="en-US" dirty="0">
              <a:solidFill>
                <a:srgbClr val="FF0000"/>
              </a:solidFill>
            </a:endParaRPr>
          </a:p>
        </p:txBody>
      </p:sp>
      <p:grpSp>
        <p:nvGrpSpPr>
          <p:cNvPr id="57" name="Group 56">
            <a:extLst>
              <a:ext uri="{FF2B5EF4-FFF2-40B4-BE49-F238E27FC236}">
                <a16:creationId xmlns:a16="http://schemas.microsoft.com/office/drawing/2014/main" id="{E83E17E4-12AD-48B9-AEBB-50223B930D5A}"/>
              </a:ext>
            </a:extLst>
          </p:cNvPr>
          <p:cNvGrpSpPr/>
          <p:nvPr/>
        </p:nvGrpSpPr>
        <p:grpSpPr>
          <a:xfrm>
            <a:off x="750731" y="-6058"/>
            <a:ext cx="2467421" cy="2387097"/>
            <a:chOff x="336693" y="60734"/>
            <a:chExt cx="2838299" cy="2735401"/>
          </a:xfrm>
        </p:grpSpPr>
        <p:grpSp>
          <p:nvGrpSpPr>
            <p:cNvPr id="35" name="Group 34">
              <a:extLst>
                <a:ext uri="{FF2B5EF4-FFF2-40B4-BE49-F238E27FC236}">
                  <a16:creationId xmlns:a16="http://schemas.microsoft.com/office/drawing/2014/main" id="{C6C8211D-416A-4E3A-97B8-8ECB80D91A41}"/>
                </a:ext>
              </a:extLst>
            </p:cNvPr>
            <p:cNvGrpSpPr/>
            <p:nvPr/>
          </p:nvGrpSpPr>
          <p:grpSpPr>
            <a:xfrm>
              <a:off x="595941" y="1001311"/>
              <a:ext cx="2312430" cy="1794824"/>
              <a:chOff x="340518" y="2680814"/>
              <a:chExt cx="3712766" cy="2888215"/>
            </a:xfrm>
          </p:grpSpPr>
          <p:grpSp>
            <p:nvGrpSpPr>
              <p:cNvPr id="40" name="Group 39">
                <a:extLst>
                  <a:ext uri="{FF2B5EF4-FFF2-40B4-BE49-F238E27FC236}">
                    <a16:creationId xmlns:a16="http://schemas.microsoft.com/office/drawing/2014/main" id="{AB7C1E5A-59E6-4AAC-953C-6B75D10F051F}"/>
                  </a:ext>
                </a:extLst>
              </p:cNvPr>
              <p:cNvGrpSpPr/>
              <p:nvPr/>
            </p:nvGrpSpPr>
            <p:grpSpPr>
              <a:xfrm>
                <a:off x="340518" y="2680814"/>
                <a:ext cx="3712766" cy="2888215"/>
                <a:chOff x="340517" y="2695280"/>
                <a:chExt cx="3712767" cy="2967533"/>
              </a:xfrm>
            </p:grpSpPr>
            <p:pic>
              <p:nvPicPr>
                <p:cNvPr id="41" name="Picture 4" descr="16,636 Video Clipart Stock Photos, Pictures &amp;amp; Royalty-Free Images - iStock">
                  <a:extLst>
                    <a:ext uri="{FF2B5EF4-FFF2-40B4-BE49-F238E27FC236}">
                      <a16:creationId xmlns:a16="http://schemas.microsoft.com/office/drawing/2014/main" id="{4314E689-5CB9-4DDC-92E4-542A6C392830}"/>
                    </a:ext>
                  </a:extLst>
                </p:cNvPr>
                <p:cNvPicPr>
                  <a:picLocks noChangeAspect="1" noChangeArrowheads="1"/>
                </p:cNvPicPr>
                <p:nvPr/>
              </p:nvPicPr>
              <p:blipFill rotWithShape="1">
                <a:blip r:embed="rId41">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340517" y="2695280"/>
                  <a:ext cx="3712767" cy="296753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C7AA13DD-7E89-4299-B8A5-005826362ADC}"/>
                    </a:ext>
                  </a:extLst>
                </p:cNvPr>
                <p:cNvSpPr/>
                <p:nvPr/>
              </p:nvSpPr>
              <p:spPr>
                <a:xfrm>
                  <a:off x="491144" y="2718009"/>
                  <a:ext cx="3517329" cy="369332"/>
                </a:xfrm>
                <a:prstGeom prst="rect">
                  <a:avLst/>
                </a:prstGeom>
              </p:spPr>
              <p:txBody>
                <a:bodyPr wrap="square">
                  <a:spAutoFit/>
                </a:bodyPr>
                <a:lstStyle/>
                <a:p>
                  <a:pPr algn="ctr"/>
                  <a:endParaRPr lang="zh-TW" altLang="en-US" dirty="0">
                    <a:ln w="0"/>
                    <a:effectLst>
                      <a:outerShdw blurRad="38100" dist="19050" dir="2700000" algn="tl" rotWithShape="0">
                        <a:schemeClr val="dk1">
                          <a:alpha val="40000"/>
                        </a:schemeClr>
                      </a:outerShdw>
                    </a:effectLst>
                  </a:endParaRPr>
                </a:p>
              </p:txBody>
            </p:sp>
          </p:grpSp>
          <p:pic>
            <p:nvPicPr>
              <p:cNvPr id="38" name="Picture 37">
                <a:extLst>
                  <a:ext uri="{FF2B5EF4-FFF2-40B4-BE49-F238E27FC236}">
                    <a16:creationId xmlns:a16="http://schemas.microsoft.com/office/drawing/2014/main" id="{74A02F59-FFB0-4AD7-91D2-74F5E970E4AA}"/>
                  </a:ext>
                </a:extLst>
              </p:cNvPr>
              <p:cNvPicPr>
                <a:picLocks noChangeAspect="1"/>
              </p:cNvPicPr>
              <p:nvPr/>
            </p:nvPicPr>
            <p:blipFill rotWithShape="1">
              <a:blip r:embed="rId42"/>
              <a:srcRect r="2468"/>
              <a:stretch/>
            </p:blipFill>
            <p:spPr>
              <a:xfrm>
                <a:off x="492234" y="3152626"/>
                <a:ext cx="3440852" cy="1889638"/>
              </a:xfrm>
              <a:prstGeom prst="rect">
                <a:avLst/>
              </a:prstGeom>
            </p:spPr>
          </p:pic>
        </p:grpSp>
        <p:sp>
          <p:nvSpPr>
            <p:cNvPr id="61" name="Rectangle 60">
              <a:extLst>
                <a:ext uri="{FF2B5EF4-FFF2-40B4-BE49-F238E27FC236}">
                  <a16:creationId xmlns:a16="http://schemas.microsoft.com/office/drawing/2014/main" id="{2EE2DE7C-DF49-4067-A30A-4FD5B4F2588E}"/>
                </a:ext>
              </a:extLst>
            </p:cNvPr>
            <p:cNvSpPr/>
            <p:nvPr/>
          </p:nvSpPr>
          <p:spPr>
            <a:xfrm>
              <a:off x="336693" y="60734"/>
              <a:ext cx="2838299" cy="646331"/>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A Video on </a:t>
              </a:r>
            </a:p>
            <a:p>
              <a:pPr algn="ctr"/>
              <a:r>
                <a:rPr lang="en-US" sz="1200" b="1" dirty="0">
                  <a:latin typeface="Arial" panose="020B0604020202020204" pitchFamily="34" charset="0"/>
                  <a:cs typeface="Arial" panose="020B0604020202020204" pitchFamily="34" charset="0"/>
                </a:rPr>
                <a:t>“[Digital Literacy Series] English - 1. Protect from Phishing”</a:t>
              </a:r>
            </a:p>
          </p:txBody>
        </p:sp>
      </p:grpSp>
      <p:sp>
        <p:nvSpPr>
          <p:cNvPr id="62" name="Rectangle 61">
            <a:extLst>
              <a:ext uri="{FF2B5EF4-FFF2-40B4-BE49-F238E27FC236}">
                <a16:creationId xmlns:a16="http://schemas.microsoft.com/office/drawing/2014/main" id="{AE561932-0AB6-4503-9295-E719F2FACD76}"/>
              </a:ext>
            </a:extLst>
          </p:cNvPr>
          <p:cNvSpPr/>
          <p:nvPr/>
        </p:nvSpPr>
        <p:spPr>
          <a:xfrm>
            <a:off x="1989769" y="5818967"/>
            <a:ext cx="771365" cy="369332"/>
          </a:xfrm>
          <a:prstGeom prst="rect">
            <a:avLst/>
          </a:prstGeom>
        </p:spPr>
        <p:txBody>
          <a:bodyPr wrap="none">
            <a:spAutoFit/>
          </a:bodyPr>
          <a:lstStyle/>
          <a:p>
            <a:r>
              <a:rPr lang="en-US" dirty="0">
                <a:solidFill>
                  <a:srgbClr val="FF0000"/>
                </a:solidFill>
                <a:ea typeface="Garet"/>
                <a:cs typeface="Garet"/>
                <a:sym typeface="Garet"/>
              </a:rPr>
              <a:t>online</a:t>
            </a:r>
            <a:endParaRPr lang="en-US" dirty="0">
              <a:solidFill>
                <a:srgbClr val="FF0000"/>
              </a:solidFill>
            </a:endParaRPr>
          </a:p>
        </p:txBody>
      </p:sp>
      <p:sp>
        <p:nvSpPr>
          <p:cNvPr id="63" name="Rectangle 62">
            <a:extLst>
              <a:ext uri="{FF2B5EF4-FFF2-40B4-BE49-F238E27FC236}">
                <a16:creationId xmlns:a16="http://schemas.microsoft.com/office/drawing/2014/main" id="{30399373-9A87-4478-B7D3-B9209C22513F}"/>
              </a:ext>
            </a:extLst>
          </p:cNvPr>
          <p:cNvSpPr/>
          <p:nvPr/>
        </p:nvSpPr>
        <p:spPr>
          <a:xfrm>
            <a:off x="4783526" y="5679670"/>
            <a:ext cx="968535" cy="369332"/>
          </a:xfrm>
          <a:prstGeom prst="rect">
            <a:avLst/>
          </a:prstGeom>
        </p:spPr>
        <p:txBody>
          <a:bodyPr wrap="none">
            <a:spAutoFit/>
          </a:bodyPr>
          <a:lstStyle/>
          <a:p>
            <a:r>
              <a:rPr lang="en-US" dirty="0">
                <a:solidFill>
                  <a:srgbClr val="FF0000"/>
                </a:solidFill>
                <a:sym typeface="Garet"/>
              </a:rPr>
              <a:t>outside </a:t>
            </a:r>
            <a:endParaRPr lang="en-US" dirty="0">
              <a:solidFill>
                <a:srgbClr val="FF0000"/>
              </a:solidFill>
            </a:endParaRPr>
          </a:p>
        </p:txBody>
      </p:sp>
      <p:sp>
        <p:nvSpPr>
          <p:cNvPr id="64" name="Rectangle 63">
            <a:extLst>
              <a:ext uri="{FF2B5EF4-FFF2-40B4-BE49-F238E27FC236}">
                <a16:creationId xmlns:a16="http://schemas.microsoft.com/office/drawing/2014/main" id="{7325B7B2-895B-433F-A3B2-5B584320A0FB}"/>
              </a:ext>
            </a:extLst>
          </p:cNvPr>
          <p:cNvSpPr/>
          <p:nvPr/>
        </p:nvSpPr>
        <p:spPr>
          <a:xfrm>
            <a:off x="9182951" y="6018925"/>
            <a:ext cx="1121589" cy="369332"/>
          </a:xfrm>
          <a:prstGeom prst="rect">
            <a:avLst/>
          </a:prstGeom>
        </p:spPr>
        <p:txBody>
          <a:bodyPr wrap="none">
            <a:spAutoFit/>
          </a:bodyPr>
          <a:lstStyle/>
          <a:p>
            <a:r>
              <a:rPr lang="en-US" dirty="0">
                <a:solidFill>
                  <a:srgbClr val="FF0000"/>
                </a:solidFill>
                <a:sym typeface="Garet"/>
              </a:rPr>
              <a:t>education</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56" grpId="0"/>
      <p:bldP spid="22" grpId="0"/>
      <p:bldP spid="23" grpId="0"/>
      <p:bldP spid="25" grpId="0"/>
      <p:bldP spid="26" grpId="0"/>
      <p:bldP spid="33" grpId="0"/>
      <p:bldP spid="58" grpId="0"/>
      <p:bldP spid="59" grpId="0"/>
      <p:bldP spid="60"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D8345E-4E1F-46C7-9F87-24FCA86018EC}" type="slidenum">
              <a:rPr lang="en-US" smtClean="0"/>
              <a:t>14</a:t>
            </a:fld>
            <a:endParaRPr lang="en-US" dirty="0"/>
          </a:p>
        </p:txBody>
      </p:sp>
      <p:grpSp>
        <p:nvGrpSpPr>
          <p:cNvPr id="33" name="Group 32">
            <a:extLst>
              <a:ext uri="{FF2B5EF4-FFF2-40B4-BE49-F238E27FC236}">
                <a16:creationId xmlns:a16="http://schemas.microsoft.com/office/drawing/2014/main" id="{6BD25851-A116-4529-AEAF-155BAB2AA93C}"/>
              </a:ext>
            </a:extLst>
          </p:cNvPr>
          <p:cNvGrpSpPr/>
          <p:nvPr/>
        </p:nvGrpSpPr>
        <p:grpSpPr>
          <a:xfrm>
            <a:off x="5246504" y="49130"/>
            <a:ext cx="6854528" cy="1252392"/>
            <a:chOff x="4434657" y="216376"/>
            <a:chExt cx="7793328" cy="1717117"/>
          </a:xfrm>
        </p:grpSpPr>
        <p:grpSp>
          <p:nvGrpSpPr>
            <p:cNvPr id="34" name="Group 33">
              <a:extLst>
                <a:ext uri="{FF2B5EF4-FFF2-40B4-BE49-F238E27FC236}">
                  <a16:creationId xmlns:a16="http://schemas.microsoft.com/office/drawing/2014/main" id="{17750DF0-10FA-4A45-A462-F91ACA0EEA50}"/>
                </a:ext>
              </a:extLst>
            </p:cNvPr>
            <p:cNvGrpSpPr/>
            <p:nvPr/>
          </p:nvGrpSpPr>
          <p:grpSpPr>
            <a:xfrm>
              <a:off x="4434657" y="216376"/>
              <a:ext cx="1201983" cy="1717117"/>
              <a:chOff x="14171" y="3425773"/>
              <a:chExt cx="1201983" cy="1717117"/>
            </a:xfrm>
          </p:grpSpPr>
          <p:sp>
            <p:nvSpPr>
              <p:cNvPr id="38" name="Arrow: Chevron 37">
                <a:extLst>
                  <a:ext uri="{FF2B5EF4-FFF2-40B4-BE49-F238E27FC236}">
                    <a16:creationId xmlns:a16="http://schemas.microsoft.com/office/drawing/2014/main" id="{6A579A6C-37D0-4AEB-97CE-471240581539}"/>
                  </a:ext>
                </a:extLst>
              </p:cNvPr>
              <p:cNvSpPr/>
              <p:nvPr/>
            </p:nvSpPr>
            <p:spPr>
              <a:xfrm rot="5400000">
                <a:off x="-243396" y="3683341"/>
                <a:ext cx="1717117" cy="1201982"/>
              </a:xfrm>
              <a:prstGeom prst="chevron">
                <a:avLst/>
              </a:prstGeom>
            </p:spPr>
            <p:style>
              <a:lnRef idx="2">
                <a:schemeClr val="accent4">
                  <a:hueOff val="9800891"/>
                  <a:satOff val="-40777"/>
                  <a:lumOff val="9608"/>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39" name="Arrow: Chevron 4">
                <a:extLst>
                  <a:ext uri="{FF2B5EF4-FFF2-40B4-BE49-F238E27FC236}">
                    <a16:creationId xmlns:a16="http://schemas.microsoft.com/office/drawing/2014/main" id="{F910BB36-4977-4A91-948F-BF9B5DCFB6CC}"/>
                  </a:ext>
                </a:extLst>
              </p:cNvPr>
              <p:cNvSpPr txBox="1"/>
              <p:nvPr/>
            </p:nvSpPr>
            <p:spPr>
              <a:xfrm>
                <a:off x="14171" y="4129894"/>
                <a:ext cx="1201982" cy="5151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Post -viewing</a:t>
                </a:r>
              </a:p>
            </p:txBody>
          </p:sp>
        </p:grpSp>
        <p:grpSp>
          <p:nvGrpSpPr>
            <p:cNvPr id="35" name="Group 34">
              <a:extLst>
                <a:ext uri="{FF2B5EF4-FFF2-40B4-BE49-F238E27FC236}">
                  <a16:creationId xmlns:a16="http://schemas.microsoft.com/office/drawing/2014/main" id="{7F77417C-FBA5-4FA3-AAE8-D7E747288C51}"/>
                </a:ext>
              </a:extLst>
            </p:cNvPr>
            <p:cNvGrpSpPr/>
            <p:nvPr/>
          </p:nvGrpSpPr>
          <p:grpSpPr>
            <a:xfrm>
              <a:off x="5622467" y="216378"/>
              <a:ext cx="6605518" cy="1116127"/>
              <a:chOff x="1201981" y="3342927"/>
              <a:chExt cx="6605518" cy="2171345"/>
            </a:xfrm>
          </p:grpSpPr>
          <p:sp>
            <p:nvSpPr>
              <p:cNvPr id="36" name="Rectangle: Top Corners Rounded 35">
                <a:extLst>
                  <a:ext uri="{FF2B5EF4-FFF2-40B4-BE49-F238E27FC236}">
                    <a16:creationId xmlns:a16="http://schemas.microsoft.com/office/drawing/2014/main" id="{3829FD66-312F-402D-B6F2-7318DF099DB6}"/>
                  </a:ext>
                </a:extLst>
              </p:cNvPr>
              <p:cNvSpPr/>
              <p:nvPr/>
            </p:nvSpPr>
            <p:spPr>
              <a:xfrm rot="5400000">
                <a:off x="3419067" y="1125841"/>
                <a:ext cx="2171345" cy="6605518"/>
              </a:xfrm>
              <a:prstGeom prst="round2SameRect">
                <a:avLst/>
              </a:prstGeom>
            </p:spPr>
            <p:style>
              <a:lnRef idx="2">
                <a:schemeClr val="accent4">
                  <a:hueOff val="9800891"/>
                  <a:satOff val="-40777"/>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Rectangle: Top Corners Rounded 6">
                <a:extLst>
                  <a:ext uri="{FF2B5EF4-FFF2-40B4-BE49-F238E27FC236}">
                    <a16:creationId xmlns:a16="http://schemas.microsoft.com/office/drawing/2014/main" id="{65443C9A-ADB3-41FE-8215-BB5C3E32DEC3}"/>
                  </a:ext>
                </a:extLst>
              </p:cNvPr>
              <p:cNvSpPr txBox="1"/>
              <p:nvPr/>
            </p:nvSpPr>
            <p:spPr>
              <a:xfrm>
                <a:off x="1216155" y="3543554"/>
                <a:ext cx="6504705" cy="17700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6213" lvl="1" indent="-176213" algn="just" defTabSz="711200">
                  <a:lnSpc>
                    <a:spcPct val="90000"/>
                  </a:lnSpc>
                  <a:spcBef>
                    <a:spcPct val="0"/>
                  </a:spcBef>
                  <a:spcAft>
                    <a:spcPct val="15000"/>
                  </a:spcAft>
                  <a:buFont typeface="Arial" panose="020B0604020202020204" pitchFamily="34" charset="0"/>
                  <a:buChar char="•"/>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Guide students to develop the language knowledge and skills through integrating information from the video and the article on scams in Hong Kong. </a:t>
                </a:r>
              </a:p>
            </p:txBody>
          </p:sp>
        </p:grpSp>
      </p:grpSp>
      <p:sp>
        <p:nvSpPr>
          <p:cNvPr id="8" name="Rectangle 7">
            <a:extLst>
              <a:ext uri="{FF2B5EF4-FFF2-40B4-BE49-F238E27FC236}">
                <a16:creationId xmlns:a16="http://schemas.microsoft.com/office/drawing/2014/main" id="{91D86ECA-A76F-47F4-B1EF-6456A76484B3}"/>
              </a:ext>
            </a:extLst>
          </p:cNvPr>
          <p:cNvSpPr/>
          <p:nvPr/>
        </p:nvSpPr>
        <p:spPr>
          <a:xfrm>
            <a:off x="1057559" y="1059664"/>
            <a:ext cx="977372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a:t>Modal verbs appear throughout the video and news article. Identify their functions in safety communication by completing the table below.</a:t>
            </a:r>
          </a:p>
        </p:txBody>
      </p:sp>
      <p:grpSp>
        <p:nvGrpSpPr>
          <p:cNvPr id="6" name="Group 5">
            <a:extLst>
              <a:ext uri="{FF2B5EF4-FFF2-40B4-BE49-F238E27FC236}">
                <a16:creationId xmlns:a16="http://schemas.microsoft.com/office/drawing/2014/main" id="{9E5BC0B2-A423-4E2D-8A6D-EA8ECB9ED987}"/>
              </a:ext>
            </a:extLst>
          </p:cNvPr>
          <p:cNvGrpSpPr/>
          <p:nvPr/>
        </p:nvGrpSpPr>
        <p:grpSpPr>
          <a:xfrm>
            <a:off x="-86491" y="7719"/>
            <a:ext cx="4112545" cy="1368145"/>
            <a:chOff x="36201" y="371874"/>
            <a:chExt cx="4448713" cy="1501738"/>
          </a:xfrm>
        </p:grpSpPr>
        <p:sp>
          <p:nvSpPr>
            <p:cNvPr id="42" name="Freeform 2">
              <a:extLst>
                <a:ext uri="{FF2B5EF4-FFF2-40B4-BE49-F238E27FC236}">
                  <a16:creationId xmlns:a16="http://schemas.microsoft.com/office/drawing/2014/main" id="{CF82BB94-1771-4B01-8BCB-F53E28C538FC}"/>
                </a:ext>
              </a:extLst>
            </p:cNvPr>
            <p:cNvSpPr/>
            <p:nvPr/>
          </p:nvSpPr>
          <p:spPr>
            <a:xfrm>
              <a:off x="756967" y="371874"/>
              <a:ext cx="3727947" cy="1456837"/>
            </a:xfrm>
            <a:custGeom>
              <a:avLst/>
              <a:gdLst/>
              <a:ahLst/>
              <a:cxnLst/>
              <a:rect l="l" t="t" r="r" b="b"/>
              <a:pathLst>
                <a:path w="7315200" h="2295144">
                  <a:moveTo>
                    <a:pt x="0" y="0"/>
                  </a:moveTo>
                  <a:lnTo>
                    <a:pt x="7315200" y="0"/>
                  </a:lnTo>
                  <a:lnTo>
                    <a:pt x="7315200" y="2295144"/>
                  </a:lnTo>
                  <a:lnTo>
                    <a:pt x="0" y="22951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0" name="Freeform 3">
              <a:extLst>
                <a:ext uri="{FF2B5EF4-FFF2-40B4-BE49-F238E27FC236}">
                  <a16:creationId xmlns:a16="http://schemas.microsoft.com/office/drawing/2014/main" id="{0776F7F9-DE39-4C9D-9257-37B86440D420}"/>
                </a:ext>
              </a:extLst>
            </p:cNvPr>
            <p:cNvSpPr/>
            <p:nvPr/>
          </p:nvSpPr>
          <p:spPr>
            <a:xfrm>
              <a:off x="36201" y="416775"/>
              <a:ext cx="1304109" cy="1456837"/>
            </a:xfrm>
            <a:custGeom>
              <a:avLst/>
              <a:gdLst/>
              <a:ahLst/>
              <a:cxnLst/>
              <a:rect l="l" t="t" r="r" b="b"/>
              <a:pathLst>
                <a:path w="8265137" h="9258300">
                  <a:moveTo>
                    <a:pt x="0" y="0"/>
                  </a:moveTo>
                  <a:lnTo>
                    <a:pt x="8265137" y="0"/>
                  </a:lnTo>
                  <a:lnTo>
                    <a:pt x="8265137" y="9258300"/>
                  </a:lnTo>
                  <a:lnTo>
                    <a:pt x="0" y="92583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3" name="Rectangle 42">
              <a:extLst>
                <a:ext uri="{FF2B5EF4-FFF2-40B4-BE49-F238E27FC236}">
                  <a16:creationId xmlns:a16="http://schemas.microsoft.com/office/drawing/2014/main" id="{9148111C-3268-4E54-BF40-F791DA35DAF3}"/>
                </a:ext>
              </a:extLst>
            </p:cNvPr>
            <p:cNvSpPr/>
            <p:nvPr/>
          </p:nvSpPr>
          <p:spPr>
            <a:xfrm>
              <a:off x="1270323" y="674668"/>
              <a:ext cx="2888054" cy="954107"/>
            </a:xfrm>
            <a:prstGeom prst="rect">
              <a:avLst/>
            </a:prstGeom>
          </p:spPr>
          <p:txBody>
            <a:bodyPr wrap="square">
              <a:spAutoFit/>
            </a:bodyPr>
            <a:lstStyle/>
            <a:p>
              <a:pPr algn="ctr"/>
              <a:r>
                <a:rPr lang="en-US" sz="2000" b="1" dirty="0">
                  <a:solidFill>
                    <a:srgbClr val="002060"/>
                  </a:solidFill>
                  <a:latin typeface="Bookman Old Style" panose="02050604050505020204" pitchFamily="18" charset="0"/>
                  <a:cs typeface="Arial" panose="020B0604020202020204" pitchFamily="34" charset="0"/>
                </a:rPr>
                <a:t>Language Focus 1:</a:t>
              </a:r>
            </a:p>
            <a:p>
              <a:pPr algn="ctr"/>
              <a:r>
                <a:rPr lang="en-US" sz="2000" b="1" dirty="0">
                  <a:solidFill>
                    <a:srgbClr val="002060"/>
                  </a:solidFill>
                  <a:latin typeface="Bookman Old Style" panose="02050604050505020204" pitchFamily="18" charset="0"/>
                  <a:cs typeface="Arial" panose="020B0604020202020204" pitchFamily="34" charset="0"/>
                </a:rPr>
                <a:t>Modal Verbs</a:t>
              </a:r>
            </a:p>
            <a:p>
              <a:pPr algn="ctr"/>
              <a:endParaRPr lang="en-US" sz="1600" b="1" dirty="0">
                <a:solidFill>
                  <a:srgbClr val="002060"/>
                </a:solidFill>
                <a:latin typeface="Arial" panose="020B0604020202020204" pitchFamily="34" charset="0"/>
                <a:cs typeface="Arial" panose="020B0604020202020204" pitchFamily="34" charset="0"/>
              </a:endParaRPr>
            </a:p>
          </p:txBody>
        </p:sp>
      </p:grpSp>
      <p:graphicFrame>
        <p:nvGraphicFramePr>
          <p:cNvPr id="9" name="Table 8">
            <a:extLst>
              <a:ext uri="{FF2B5EF4-FFF2-40B4-BE49-F238E27FC236}">
                <a16:creationId xmlns:a16="http://schemas.microsoft.com/office/drawing/2014/main" id="{F1D4251D-E444-4D31-B185-2190DFF0670C}"/>
              </a:ext>
            </a:extLst>
          </p:cNvPr>
          <p:cNvGraphicFramePr>
            <a:graphicFrameLocks noGrp="1"/>
          </p:cNvGraphicFramePr>
          <p:nvPr>
            <p:extLst>
              <p:ext uri="{D42A27DB-BD31-4B8C-83A1-F6EECF244321}">
                <p14:modId xmlns:p14="http://schemas.microsoft.com/office/powerpoint/2010/main" val="2914703900"/>
              </p:ext>
            </p:extLst>
          </p:nvPr>
        </p:nvGraphicFramePr>
        <p:xfrm>
          <a:off x="1399263" y="1690112"/>
          <a:ext cx="9072794" cy="4666238"/>
        </p:xfrm>
        <a:graphic>
          <a:graphicData uri="http://schemas.openxmlformats.org/drawingml/2006/table">
            <a:tbl>
              <a:tblPr firstRow="1" bandRow="1">
                <a:tableStyleId>{ED083AE6-46FA-4A59-8FB0-9F97EB10719F}</a:tableStyleId>
              </a:tblPr>
              <a:tblGrid>
                <a:gridCol w="5605684">
                  <a:extLst>
                    <a:ext uri="{9D8B030D-6E8A-4147-A177-3AD203B41FA5}">
                      <a16:colId xmlns:a16="http://schemas.microsoft.com/office/drawing/2014/main" val="3744152072"/>
                    </a:ext>
                  </a:extLst>
                </a:gridCol>
                <a:gridCol w="3467110">
                  <a:extLst>
                    <a:ext uri="{9D8B030D-6E8A-4147-A177-3AD203B41FA5}">
                      <a16:colId xmlns:a16="http://schemas.microsoft.com/office/drawing/2014/main" val="4167221909"/>
                    </a:ext>
                  </a:extLst>
                </a:gridCol>
              </a:tblGrid>
              <a:tr h="381991">
                <a:tc>
                  <a:txBody>
                    <a:bodyPr/>
                    <a:lstStyle/>
                    <a:p>
                      <a:pPr algn="ctr"/>
                      <a:r>
                        <a:rPr lang="en-US" dirty="0"/>
                        <a:t>Example</a:t>
                      </a:r>
                    </a:p>
                  </a:txBody>
                  <a:tcPr/>
                </a:tc>
                <a:tc>
                  <a:txBody>
                    <a:bodyPr/>
                    <a:lstStyle/>
                    <a:p>
                      <a:pPr algn="ctr"/>
                      <a:r>
                        <a:rPr lang="en-US" dirty="0"/>
                        <a:t>Function</a:t>
                      </a:r>
                    </a:p>
                  </a:txBody>
                  <a:tcPr/>
                </a:tc>
                <a:extLst>
                  <a:ext uri="{0D108BD9-81ED-4DB2-BD59-A6C34878D82A}">
                    <a16:rowId xmlns:a16="http://schemas.microsoft.com/office/drawing/2014/main" val="2161458176"/>
                  </a:ext>
                </a:extLst>
              </a:tr>
              <a:tr h="911712">
                <a:tc>
                  <a:txBody>
                    <a:bodyPr/>
                    <a:lstStyle/>
                    <a:p>
                      <a:pPr marL="285750" marR="0" indent="-285750">
                        <a:lnSpc>
                          <a:spcPct val="107000"/>
                        </a:lnSpc>
                        <a:spcBef>
                          <a:spcPts val="0"/>
                        </a:spcBef>
                        <a:spcAft>
                          <a:spcPts val="800"/>
                        </a:spcAft>
                        <a:buFont typeface="Arial" panose="020B0604020202020204" pitchFamily="34" charset="0"/>
                        <a:buChar char="•"/>
                      </a:pPr>
                      <a:r>
                        <a:rPr lang="en-US" sz="1600" dirty="0">
                          <a:effectLst/>
                        </a:rPr>
                        <a:t>We </a:t>
                      </a:r>
                      <a:r>
                        <a:rPr lang="en-US" sz="1600" b="1" u="sng" dirty="0">
                          <a:effectLst/>
                        </a:rPr>
                        <a:t>can</a:t>
                      </a:r>
                      <a:r>
                        <a:rPr lang="en-US" sz="1600" dirty="0">
                          <a:effectLst/>
                        </a:rPr>
                        <a:t> talk to others, make purchases online, and do personal business from one place.</a:t>
                      </a:r>
                    </a:p>
                    <a:p>
                      <a:pPr marL="285750" marR="0" indent="-285750">
                        <a:lnSpc>
                          <a:spcPct val="107000"/>
                        </a:lnSpc>
                        <a:spcBef>
                          <a:spcPts val="0"/>
                        </a:spcBef>
                        <a:spcAft>
                          <a:spcPts val="800"/>
                        </a:spcAft>
                        <a:buFont typeface="Arial" panose="020B0604020202020204" pitchFamily="34" charset="0"/>
                        <a:buChar char="•"/>
                      </a:pPr>
                      <a:r>
                        <a:rPr lang="en-US" sz="1600" dirty="0">
                          <a:effectLst/>
                        </a:rPr>
                        <a:t>These four practices </a:t>
                      </a:r>
                      <a:r>
                        <a:rPr lang="en-US" sz="1600" b="1" u="sng" dirty="0">
                          <a:effectLst/>
                        </a:rPr>
                        <a:t>can</a:t>
                      </a:r>
                      <a:r>
                        <a:rPr lang="en-US" sz="1600" dirty="0">
                          <a:effectLst/>
                        </a:rPr>
                        <a:t> help protect you.</a:t>
                      </a:r>
                      <a:endParaRPr lang="en-US" sz="1600" i="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tc>
                <a:tc>
                  <a:txBody>
                    <a:bodyPr/>
                    <a:lstStyle/>
                    <a:p>
                      <a:r>
                        <a:rPr lang="en-US" dirty="0"/>
                        <a:t>Shows ______________, ability or potential to do something</a:t>
                      </a:r>
                    </a:p>
                  </a:txBody>
                  <a:tcPr anchor="ctr"/>
                </a:tc>
                <a:extLst>
                  <a:ext uri="{0D108BD9-81ED-4DB2-BD59-A6C34878D82A}">
                    <a16:rowId xmlns:a16="http://schemas.microsoft.com/office/drawing/2014/main" val="2351465548"/>
                  </a:ext>
                </a:extLst>
              </a:tr>
              <a:tr h="911712">
                <a:tc>
                  <a:txBody>
                    <a:bodyPr/>
                    <a:lstStyle/>
                    <a:p>
                      <a:pPr marL="285750" marR="0" indent="-285750">
                        <a:lnSpc>
                          <a:spcPct val="107000"/>
                        </a:lnSpc>
                        <a:spcBef>
                          <a:spcPts val="0"/>
                        </a:spcBef>
                        <a:spcAft>
                          <a:spcPts val="800"/>
                        </a:spcAft>
                        <a:buFont typeface="Arial" panose="020B0604020202020204" pitchFamily="34" charset="0"/>
                        <a:buChar char="•"/>
                      </a:pPr>
                      <a:r>
                        <a:rPr lang="en-US" sz="1600" dirty="0">
                          <a:effectLst/>
                        </a:rPr>
                        <a:t>If you give them the information or click the hyperlink, you </a:t>
                      </a:r>
                      <a:r>
                        <a:rPr lang="en-US" sz="1600" b="1" u="sng" dirty="0">
                          <a:effectLst/>
                        </a:rPr>
                        <a:t>will</a:t>
                      </a:r>
                      <a:r>
                        <a:rPr lang="en-US" sz="1600" dirty="0">
                          <a:effectLst/>
                        </a:rPr>
                        <a:t> be hooked.</a:t>
                      </a:r>
                    </a:p>
                    <a:p>
                      <a:pPr marL="285750" marR="0" indent="-285750">
                        <a:lnSpc>
                          <a:spcPct val="107000"/>
                        </a:lnSpc>
                        <a:spcBef>
                          <a:spcPts val="0"/>
                        </a:spcBef>
                        <a:spcAft>
                          <a:spcPts val="800"/>
                        </a:spcAft>
                        <a:buFont typeface="Arial" panose="020B0604020202020204" pitchFamily="34" charset="0"/>
                        <a:buChar char="•"/>
                      </a:pPr>
                      <a:r>
                        <a:rPr lang="en-US" sz="1600" dirty="0">
                          <a:effectLst/>
                        </a:rPr>
                        <a:t>November’s National Games </a:t>
                      </a:r>
                      <a:r>
                        <a:rPr lang="en-US" sz="1600" b="1" u="sng" dirty="0">
                          <a:effectLst/>
                        </a:rPr>
                        <a:t>will</a:t>
                      </a:r>
                      <a:r>
                        <a:rPr lang="en-US" sz="1600" dirty="0">
                          <a:effectLst/>
                        </a:rPr>
                        <a:t> be held in an orderly, safe and secure manner.</a:t>
                      </a:r>
                      <a:endParaRPr lang="en-US" sz="1600" i="1"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tc>
                <a:tc>
                  <a:txBody>
                    <a:bodyPr/>
                    <a:lstStyle/>
                    <a:p>
                      <a:r>
                        <a:rPr lang="en-US" dirty="0"/>
                        <a:t>Shows ______________ about future events or strong predictions</a:t>
                      </a:r>
                    </a:p>
                  </a:txBody>
                  <a:tcPr anchor="ctr"/>
                </a:tc>
                <a:extLst>
                  <a:ext uri="{0D108BD9-81ED-4DB2-BD59-A6C34878D82A}">
                    <a16:rowId xmlns:a16="http://schemas.microsoft.com/office/drawing/2014/main" val="760572672"/>
                  </a:ext>
                </a:extLst>
              </a:tr>
              <a:tr h="795551">
                <a:tc>
                  <a:txBody>
                    <a:bodyPr/>
                    <a:lstStyle/>
                    <a:p>
                      <a:pPr marL="285750" marR="0" indent="-285750">
                        <a:lnSpc>
                          <a:spcPct val="107000"/>
                        </a:lnSpc>
                        <a:spcBef>
                          <a:spcPts val="0"/>
                        </a:spcBef>
                        <a:spcAft>
                          <a:spcPts val="800"/>
                        </a:spcAft>
                        <a:buFont typeface="Arial" panose="020B0604020202020204" pitchFamily="34" charset="0"/>
                        <a:buChar char="•"/>
                      </a:pPr>
                      <a:r>
                        <a:rPr lang="en-US" sz="1600" dirty="0">
                          <a:effectLst/>
                        </a:rPr>
                        <a:t>By the time we received the report, it </a:t>
                      </a:r>
                      <a:r>
                        <a:rPr lang="en-US" sz="1600" b="1" u="sng" dirty="0">
                          <a:effectLst/>
                        </a:rPr>
                        <a:t>would</a:t>
                      </a:r>
                      <a:r>
                        <a:rPr lang="en-US" sz="1600" dirty="0">
                          <a:effectLst/>
                        </a:rPr>
                        <a:t> be too late.</a:t>
                      </a:r>
                    </a:p>
                    <a:p>
                      <a:pPr marL="285750" marR="0" indent="-285750">
                        <a:lnSpc>
                          <a:spcPct val="107000"/>
                        </a:lnSpc>
                        <a:spcBef>
                          <a:spcPts val="0"/>
                        </a:spcBef>
                        <a:spcAft>
                          <a:spcPts val="800"/>
                        </a:spcAft>
                        <a:buFont typeface="Arial" panose="020B0604020202020204" pitchFamily="34" charset="0"/>
                        <a:buChar char="•"/>
                      </a:pPr>
                      <a:r>
                        <a:rPr lang="en-US" sz="1600" u="none" dirty="0">
                          <a:effectLst/>
                        </a:rPr>
                        <a:t>These students </a:t>
                      </a:r>
                      <a:r>
                        <a:rPr lang="en-US" sz="1600" b="1" u="sng" dirty="0">
                          <a:effectLst/>
                        </a:rPr>
                        <a:t>would</a:t>
                      </a:r>
                      <a:r>
                        <a:rPr lang="en-US" sz="1600" u="none" dirty="0">
                          <a:effectLst/>
                        </a:rPr>
                        <a:t> become harder to be scammed.</a:t>
                      </a:r>
                      <a:endParaRPr lang="en-US" sz="1600" i="0" u="none"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tc>
                <a:tc>
                  <a:txBody>
                    <a:bodyPr/>
                    <a:lstStyle/>
                    <a:p>
                      <a:r>
                        <a:rPr lang="en-US" dirty="0"/>
                        <a:t>Shows hypothetical situations or ________________ results</a:t>
                      </a:r>
                    </a:p>
                  </a:txBody>
                  <a:tcPr anchor="ctr"/>
                </a:tc>
                <a:extLst>
                  <a:ext uri="{0D108BD9-81ED-4DB2-BD59-A6C34878D82A}">
                    <a16:rowId xmlns:a16="http://schemas.microsoft.com/office/drawing/2014/main" val="998000896"/>
                  </a:ext>
                </a:extLst>
              </a:tr>
              <a:tr h="514363">
                <a:tc>
                  <a:txBody>
                    <a:bodyPr/>
                    <a:lstStyle/>
                    <a:p>
                      <a:pPr marL="285750" marR="0" indent="-285750">
                        <a:lnSpc>
                          <a:spcPct val="107000"/>
                        </a:lnSpc>
                        <a:spcBef>
                          <a:spcPts val="0"/>
                        </a:spcBef>
                        <a:spcAft>
                          <a:spcPts val="800"/>
                        </a:spcAft>
                        <a:buFont typeface="Arial" panose="020B0604020202020204" pitchFamily="34" charset="0"/>
                        <a:buChar char="•"/>
                      </a:pPr>
                      <a:r>
                        <a:rPr lang="en-US" sz="1600" dirty="0">
                          <a:effectLst/>
                        </a:rPr>
                        <a:t>These students </a:t>
                      </a:r>
                      <a:r>
                        <a:rPr lang="en-US" sz="1600" b="1" u="sng" dirty="0">
                          <a:effectLst/>
                        </a:rPr>
                        <a:t>might</a:t>
                      </a:r>
                      <a:r>
                        <a:rPr lang="en-US" sz="1600" dirty="0">
                          <a:effectLst/>
                        </a:rPr>
                        <a:t> already be exposed to scam awareness information.</a:t>
                      </a:r>
                      <a:endParaRPr lang="en-US"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tc>
                <a:tc>
                  <a:txBody>
                    <a:bodyPr/>
                    <a:lstStyle/>
                    <a:p>
                      <a:r>
                        <a:rPr lang="en-US" dirty="0"/>
                        <a:t>Shows _____________________ about something</a:t>
                      </a:r>
                    </a:p>
                  </a:txBody>
                  <a:tcPr anchor="ctr"/>
                </a:tc>
                <a:extLst>
                  <a:ext uri="{0D108BD9-81ED-4DB2-BD59-A6C34878D82A}">
                    <a16:rowId xmlns:a16="http://schemas.microsoft.com/office/drawing/2014/main" val="4282632352"/>
                  </a:ext>
                </a:extLst>
              </a:tr>
              <a:tr h="659326">
                <a:tc>
                  <a:txBody>
                    <a:bodyPr/>
                    <a:lstStyle/>
                    <a:p>
                      <a:pPr marL="285750" marR="0" indent="-285750">
                        <a:lnSpc>
                          <a:spcPct val="107000"/>
                        </a:lnSpc>
                        <a:spcBef>
                          <a:spcPts val="0"/>
                        </a:spcBef>
                        <a:spcAft>
                          <a:spcPts val="800"/>
                        </a:spcAft>
                        <a:buFont typeface="Arial" panose="020B0604020202020204" pitchFamily="34" charset="0"/>
                        <a:buChar char="•"/>
                      </a:pPr>
                      <a:r>
                        <a:rPr lang="en-US" sz="1600" dirty="0">
                          <a:effectLst/>
                        </a:rPr>
                        <a:t>Let's talk about a popular online scam that you </a:t>
                      </a:r>
                      <a:r>
                        <a:rPr lang="en-US" sz="1600" b="1" u="sng" dirty="0">
                          <a:effectLst/>
                        </a:rPr>
                        <a:t>should</a:t>
                      </a:r>
                      <a:r>
                        <a:rPr lang="en-US" sz="1600" dirty="0">
                          <a:effectLst/>
                        </a:rPr>
                        <a:t> be aware of.</a:t>
                      </a:r>
                      <a:endParaRPr lang="en-US"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tc>
                <a:tc>
                  <a:txBody>
                    <a:bodyPr/>
                    <a:lstStyle/>
                    <a:p>
                      <a:r>
                        <a:rPr lang="en-US" dirty="0"/>
                        <a:t>Shows necessity or strong _______________________</a:t>
                      </a:r>
                    </a:p>
                  </a:txBody>
                  <a:tcPr anchor="ctr"/>
                </a:tc>
                <a:extLst>
                  <a:ext uri="{0D108BD9-81ED-4DB2-BD59-A6C34878D82A}">
                    <a16:rowId xmlns:a16="http://schemas.microsoft.com/office/drawing/2014/main" val="1441709657"/>
                  </a:ext>
                </a:extLst>
              </a:tr>
            </a:tbl>
          </a:graphicData>
        </a:graphic>
      </p:graphicFrame>
      <p:sp>
        <p:nvSpPr>
          <p:cNvPr id="11" name="Rectangle 10">
            <a:extLst>
              <a:ext uri="{FF2B5EF4-FFF2-40B4-BE49-F238E27FC236}">
                <a16:creationId xmlns:a16="http://schemas.microsoft.com/office/drawing/2014/main" id="{7AC7740F-0F0D-4343-9368-2736756E41C6}"/>
              </a:ext>
            </a:extLst>
          </p:cNvPr>
          <p:cNvSpPr/>
          <p:nvPr/>
        </p:nvSpPr>
        <p:spPr>
          <a:xfrm>
            <a:off x="7972937" y="3304260"/>
            <a:ext cx="1016497" cy="369332"/>
          </a:xfrm>
          <a:prstGeom prst="rect">
            <a:avLst/>
          </a:prstGeom>
        </p:spPr>
        <p:txBody>
          <a:bodyPr wrap="none">
            <a:spAutoFit/>
          </a:bodyPr>
          <a:lstStyle/>
          <a:p>
            <a:r>
              <a:rPr lang="en-US" dirty="0">
                <a:solidFill>
                  <a:srgbClr val="FF0000"/>
                </a:solidFill>
              </a:rPr>
              <a:t>certainty</a:t>
            </a:r>
          </a:p>
        </p:txBody>
      </p:sp>
      <p:sp>
        <p:nvSpPr>
          <p:cNvPr id="12" name="Rectangle 11">
            <a:extLst>
              <a:ext uri="{FF2B5EF4-FFF2-40B4-BE49-F238E27FC236}">
                <a16:creationId xmlns:a16="http://schemas.microsoft.com/office/drawing/2014/main" id="{34C2DFB4-B7CF-4DB7-A9BC-15F8A56E6F3B}"/>
              </a:ext>
            </a:extLst>
          </p:cNvPr>
          <p:cNvSpPr/>
          <p:nvPr/>
        </p:nvSpPr>
        <p:spPr>
          <a:xfrm>
            <a:off x="8041839" y="2151777"/>
            <a:ext cx="1122423" cy="369332"/>
          </a:xfrm>
          <a:prstGeom prst="rect">
            <a:avLst/>
          </a:prstGeom>
        </p:spPr>
        <p:txBody>
          <a:bodyPr wrap="none">
            <a:spAutoFit/>
          </a:bodyPr>
          <a:lstStyle/>
          <a:p>
            <a:r>
              <a:rPr lang="en-US" dirty="0">
                <a:solidFill>
                  <a:srgbClr val="FF0000"/>
                </a:solidFill>
              </a:rPr>
              <a:t>possibility</a:t>
            </a:r>
          </a:p>
        </p:txBody>
      </p:sp>
      <p:sp>
        <p:nvSpPr>
          <p:cNvPr id="13" name="Rectangle 12">
            <a:extLst>
              <a:ext uri="{FF2B5EF4-FFF2-40B4-BE49-F238E27FC236}">
                <a16:creationId xmlns:a16="http://schemas.microsoft.com/office/drawing/2014/main" id="{C54CF88A-16E0-4DFF-8A53-DC608AC66888}"/>
              </a:ext>
            </a:extLst>
          </p:cNvPr>
          <p:cNvSpPr/>
          <p:nvPr/>
        </p:nvSpPr>
        <p:spPr>
          <a:xfrm>
            <a:off x="7204470" y="4568473"/>
            <a:ext cx="1235916" cy="369332"/>
          </a:xfrm>
          <a:prstGeom prst="rect">
            <a:avLst/>
          </a:prstGeom>
        </p:spPr>
        <p:txBody>
          <a:bodyPr wrap="none">
            <a:spAutoFit/>
          </a:bodyPr>
          <a:lstStyle/>
          <a:p>
            <a:r>
              <a:rPr lang="en-US" dirty="0">
                <a:solidFill>
                  <a:srgbClr val="FF0000"/>
                </a:solidFill>
              </a:rPr>
              <a:t>conditional</a:t>
            </a:r>
          </a:p>
        </p:txBody>
      </p:sp>
      <p:sp>
        <p:nvSpPr>
          <p:cNvPr id="14" name="Rectangle 13">
            <a:extLst>
              <a:ext uri="{FF2B5EF4-FFF2-40B4-BE49-F238E27FC236}">
                <a16:creationId xmlns:a16="http://schemas.microsoft.com/office/drawing/2014/main" id="{CD759070-4368-4B5D-960D-542A405C5D15}"/>
              </a:ext>
            </a:extLst>
          </p:cNvPr>
          <p:cNvSpPr/>
          <p:nvPr/>
        </p:nvSpPr>
        <p:spPr>
          <a:xfrm>
            <a:off x="7662163" y="5024872"/>
            <a:ext cx="2305888" cy="369332"/>
          </a:xfrm>
          <a:prstGeom prst="rect">
            <a:avLst/>
          </a:prstGeom>
        </p:spPr>
        <p:txBody>
          <a:bodyPr wrap="none">
            <a:spAutoFit/>
          </a:bodyPr>
          <a:lstStyle/>
          <a:p>
            <a:r>
              <a:rPr lang="en-US" dirty="0">
                <a:solidFill>
                  <a:srgbClr val="FF0000"/>
                </a:solidFill>
              </a:rPr>
              <a:t>likelihood/uncertainty</a:t>
            </a:r>
          </a:p>
        </p:txBody>
      </p:sp>
      <p:sp>
        <p:nvSpPr>
          <p:cNvPr id="53" name="Rectangle 52">
            <a:extLst>
              <a:ext uri="{FF2B5EF4-FFF2-40B4-BE49-F238E27FC236}">
                <a16:creationId xmlns:a16="http://schemas.microsoft.com/office/drawing/2014/main" id="{6B3DE841-3D9D-4E9C-A03F-281307391C5E}"/>
              </a:ext>
            </a:extLst>
          </p:cNvPr>
          <p:cNvSpPr/>
          <p:nvPr/>
        </p:nvSpPr>
        <p:spPr>
          <a:xfrm>
            <a:off x="-18311" y="6157784"/>
            <a:ext cx="12151537" cy="692497"/>
          </a:xfrm>
          <a:prstGeom prst="rect">
            <a:avLst/>
          </a:prstGeom>
        </p:spPr>
        <p:txBody>
          <a:bodyPr wrap="square">
            <a:spAutoFit/>
          </a:bodyPr>
          <a:lstStyle/>
          <a:p>
            <a:r>
              <a:rPr lang="en-US" sz="1300" dirty="0"/>
              <a:t>Sources: </a:t>
            </a:r>
          </a:p>
          <a:p>
            <a:r>
              <a:rPr lang="en-US" sz="1300" dirty="0"/>
              <a:t>1. RTHK English News: </a:t>
            </a:r>
            <a:r>
              <a:rPr lang="en-US" sz="1300" i="1" dirty="0">
                <a:solidFill>
                  <a:srgbClr val="000000"/>
                </a:solidFill>
                <a:ea typeface="Krabuler"/>
                <a:cs typeface="Krabuler"/>
                <a:sym typeface="Krabuler"/>
              </a:rPr>
              <a:t>Scams </a:t>
            </a:r>
            <a:r>
              <a:rPr lang="en-US" sz="1300" i="1" dirty="0" err="1" smtClean="0">
                <a:solidFill>
                  <a:srgbClr val="000000"/>
                </a:solidFill>
                <a:ea typeface="Krabuler"/>
                <a:cs typeface="Krabuler"/>
                <a:sym typeface="Krabuler"/>
              </a:rPr>
              <a:t>fuelled</a:t>
            </a:r>
            <a:r>
              <a:rPr lang="en-US" sz="1300" i="1" dirty="0" smtClean="0">
                <a:solidFill>
                  <a:srgbClr val="000000"/>
                </a:solidFill>
                <a:ea typeface="Krabuler"/>
                <a:cs typeface="Krabuler"/>
                <a:sym typeface="Krabuler"/>
              </a:rPr>
              <a:t> </a:t>
            </a:r>
            <a:r>
              <a:rPr lang="en-US" sz="1300" i="1" dirty="0">
                <a:solidFill>
                  <a:srgbClr val="000000"/>
                </a:solidFill>
                <a:ea typeface="Krabuler"/>
                <a:cs typeface="Krabuler"/>
                <a:sym typeface="Krabuler"/>
              </a:rPr>
              <a:t>rise in crime last year: police chief: </a:t>
            </a:r>
            <a:r>
              <a:rPr lang="en-US" sz="1300" dirty="0">
                <a:hlinkClick r:id="rId6"/>
              </a:rPr>
              <a:t>https://news.rthk.hk/rthk/en/component/k2/1791183-20250211.htm</a:t>
            </a:r>
            <a:endParaRPr lang="en-US" sz="1300" dirty="0"/>
          </a:p>
          <a:p>
            <a:r>
              <a:rPr lang="en-US" altLang="zh-TW" sz="1300" dirty="0"/>
              <a:t>2. </a:t>
            </a:r>
            <a:r>
              <a:rPr lang="en-US" altLang="zh-TW" sz="1300" dirty="0" err="1"/>
              <a:t>CyberDefender</a:t>
            </a:r>
            <a:r>
              <a:rPr lang="en-US" altLang="zh-TW" sz="1300" dirty="0"/>
              <a:t> “</a:t>
            </a:r>
            <a:r>
              <a:rPr lang="en-US" altLang="zh-TW" sz="1300" i="1" dirty="0"/>
              <a:t>【Digital Literacy </a:t>
            </a:r>
            <a:r>
              <a:rPr lang="en-US" altLang="zh-TW" sz="1300" i="1" dirty="0" err="1"/>
              <a:t>Series】English</a:t>
            </a:r>
            <a:r>
              <a:rPr lang="en-US" altLang="zh-TW" sz="1300" i="1" dirty="0"/>
              <a:t> - 1. Protect from Phishing</a:t>
            </a:r>
            <a:r>
              <a:rPr lang="en-US" altLang="zh-TW" sz="1300" dirty="0"/>
              <a:t>”: </a:t>
            </a:r>
            <a:r>
              <a:rPr lang="en-US" sz="1300" dirty="0">
                <a:hlinkClick r:id="rId7"/>
              </a:rPr>
              <a:t>https://www.youtube.com/watch?v=RYWTW2P0kjk</a:t>
            </a:r>
            <a:endParaRPr lang="en-US" sz="1300" dirty="0"/>
          </a:p>
        </p:txBody>
      </p:sp>
      <p:grpSp>
        <p:nvGrpSpPr>
          <p:cNvPr id="55" name="Group 54">
            <a:extLst>
              <a:ext uri="{FF2B5EF4-FFF2-40B4-BE49-F238E27FC236}">
                <a16:creationId xmlns:a16="http://schemas.microsoft.com/office/drawing/2014/main" id="{0FC3A60C-B435-48DE-8CCA-9712694A73B1}"/>
              </a:ext>
            </a:extLst>
          </p:cNvPr>
          <p:cNvGrpSpPr/>
          <p:nvPr/>
        </p:nvGrpSpPr>
        <p:grpSpPr>
          <a:xfrm rot="210073">
            <a:off x="9635406" y="2405921"/>
            <a:ext cx="2858147" cy="2869977"/>
            <a:chOff x="-550436" y="1138721"/>
            <a:chExt cx="4926137" cy="4958181"/>
          </a:xfrm>
        </p:grpSpPr>
        <p:grpSp>
          <p:nvGrpSpPr>
            <p:cNvPr id="56" name="Group 2">
              <a:extLst>
                <a:ext uri="{FF2B5EF4-FFF2-40B4-BE49-F238E27FC236}">
                  <a16:creationId xmlns:a16="http://schemas.microsoft.com/office/drawing/2014/main" id="{E84707A1-EEE0-48CC-9DAD-93528336C422}"/>
                </a:ext>
              </a:extLst>
            </p:cNvPr>
            <p:cNvGrpSpPr/>
            <p:nvPr/>
          </p:nvGrpSpPr>
          <p:grpSpPr>
            <a:xfrm>
              <a:off x="-550436" y="1138721"/>
              <a:ext cx="4926137" cy="4958181"/>
              <a:chOff x="1999223" y="1999494"/>
              <a:chExt cx="12869130" cy="13353033"/>
            </a:xfrm>
          </p:grpSpPr>
          <p:sp>
            <p:nvSpPr>
              <p:cNvPr id="59" name="Freeform 3">
                <a:extLst>
                  <a:ext uri="{FF2B5EF4-FFF2-40B4-BE49-F238E27FC236}">
                    <a16:creationId xmlns:a16="http://schemas.microsoft.com/office/drawing/2014/main" id="{4EFED552-1F54-4147-B6A0-41A63C26132A}"/>
                  </a:ext>
                </a:extLst>
              </p:cNvPr>
              <p:cNvSpPr/>
              <p:nvPr/>
            </p:nvSpPr>
            <p:spPr>
              <a:xfrm rot="17696823">
                <a:off x="1757271" y="2241446"/>
                <a:ext cx="13353033" cy="12869130"/>
              </a:xfrm>
              <a:custGeom>
                <a:avLst/>
                <a:gdLst/>
                <a:ahLst/>
                <a:cxnLst/>
                <a:rect l="l" t="t" r="r" b="b"/>
                <a:pathLst>
                  <a:path w="13359206" h="12630522">
                    <a:moveTo>
                      <a:pt x="0" y="0"/>
                    </a:moveTo>
                    <a:lnTo>
                      <a:pt x="13359206" y="0"/>
                    </a:lnTo>
                    <a:lnTo>
                      <a:pt x="13359206" y="12630522"/>
                    </a:lnTo>
                    <a:lnTo>
                      <a:pt x="0" y="126305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0" name="Group 4">
                <a:extLst>
                  <a:ext uri="{FF2B5EF4-FFF2-40B4-BE49-F238E27FC236}">
                    <a16:creationId xmlns:a16="http://schemas.microsoft.com/office/drawing/2014/main" id="{1A46E5A5-366E-4EDF-ABE6-29E730505A58}"/>
                  </a:ext>
                </a:extLst>
              </p:cNvPr>
              <p:cNvGrpSpPr/>
              <p:nvPr/>
            </p:nvGrpSpPr>
            <p:grpSpPr>
              <a:xfrm rot="-813416">
                <a:off x="7559594" y="3421363"/>
                <a:ext cx="2163750" cy="10680259"/>
                <a:chOff x="0" y="-28575"/>
                <a:chExt cx="427407" cy="2109681"/>
              </a:xfrm>
            </p:grpSpPr>
            <p:sp>
              <p:nvSpPr>
                <p:cNvPr id="61" name="Freeform 5">
                  <a:extLst>
                    <a:ext uri="{FF2B5EF4-FFF2-40B4-BE49-F238E27FC236}">
                      <a16:creationId xmlns:a16="http://schemas.microsoft.com/office/drawing/2014/main" id="{73E6DAF1-BED2-4825-B2AE-7147FB518E79}"/>
                    </a:ext>
                  </a:extLst>
                </p:cNvPr>
                <p:cNvSpPr/>
                <p:nvPr/>
              </p:nvSpPr>
              <p:spPr>
                <a:xfrm>
                  <a:off x="0" y="0"/>
                  <a:ext cx="427407" cy="2081106"/>
                </a:xfrm>
                <a:custGeom>
                  <a:avLst/>
                  <a:gdLst/>
                  <a:ahLst/>
                  <a:cxnLst/>
                  <a:rect l="l" t="t" r="r" b="b"/>
                  <a:pathLst>
                    <a:path w="427407" h="2081106">
                      <a:moveTo>
                        <a:pt x="0" y="0"/>
                      </a:moveTo>
                      <a:lnTo>
                        <a:pt x="427407" y="0"/>
                      </a:lnTo>
                      <a:lnTo>
                        <a:pt x="427407" y="2081106"/>
                      </a:lnTo>
                      <a:lnTo>
                        <a:pt x="0" y="2081106"/>
                      </a:lnTo>
                      <a:close/>
                    </a:path>
                  </a:pathLst>
                </a:custGeom>
                <a:solidFill>
                  <a:srgbClr val="A4B9FB"/>
                </a:solidFill>
              </p:spPr>
            </p:sp>
            <p:sp>
              <p:nvSpPr>
                <p:cNvPr id="62" name="TextBox 6">
                  <a:extLst>
                    <a:ext uri="{FF2B5EF4-FFF2-40B4-BE49-F238E27FC236}">
                      <a16:creationId xmlns:a16="http://schemas.microsoft.com/office/drawing/2014/main" id="{B6009FCC-9CD1-4042-AACD-493FD6F421A7}"/>
                    </a:ext>
                  </a:extLst>
                </p:cNvPr>
                <p:cNvSpPr txBox="1"/>
                <p:nvPr/>
              </p:nvSpPr>
              <p:spPr>
                <a:xfrm>
                  <a:off x="0" y="-28575"/>
                  <a:ext cx="427407" cy="2109681"/>
                </a:xfrm>
                <a:prstGeom prst="rect">
                  <a:avLst/>
                </a:prstGeom>
              </p:spPr>
              <p:txBody>
                <a:bodyPr lIns="33867" tIns="33867" rIns="33867" bIns="33867" rtlCol="0" anchor="ctr"/>
                <a:lstStyle/>
                <a:p>
                  <a:pPr algn="ctr">
                    <a:lnSpc>
                      <a:spcPts val="1400"/>
                    </a:lnSpc>
                  </a:pPr>
                  <a:endParaRPr sz="1200">
                    <a:latin typeface="Albertus Extra Bold" panose="020E0802040304020204" pitchFamily="34" charset="0"/>
                  </a:endParaRPr>
                </a:p>
              </p:txBody>
            </p:sp>
          </p:grpSp>
        </p:grpSp>
        <p:sp>
          <p:nvSpPr>
            <p:cNvPr id="57" name="TextBox 21">
              <a:extLst>
                <a:ext uri="{FF2B5EF4-FFF2-40B4-BE49-F238E27FC236}">
                  <a16:creationId xmlns:a16="http://schemas.microsoft.com/office/drawing/2014/main" id="{26935844-35B5-4782-91F8-3511D86A0BE4}"/>
                </a:ext>
              </a:extLst>
            </p:cNvPr>
            <p:cNvSpPr txBox="1"/>
            <p:nvPr/>
          </p:nvSpPr>
          <p:spPr>
            <a:xfrm rot="20875440">
              <a:off x="393310" y="1743854"/>
              <a:ext cx="2857393" cy="877330"/>
            </a:xfrm>
            <a:prstGeom prst="rect">
              <a:avLst/>
            </a:prstGeom>
          </p:spPr>
          <p:txBody>
            <a:bodyPr wrap="square" lIns="0" tIns="0" rIns="0" bIns="0" rtlCol="0" anchor="t">
              <a:spAutoFit/>
            </a:bodyPr>
            <a:lstStyle/>
            <a:p>
              <a:pPr>
                <a:spcBef>
                  <a:spcPct val="0"/>
                </a:spcBef>
              </a:pPr>
              <a:r>
                <a:rPr lang="en-US" sz="1100" dirty="0">
                  <a:solidFill>
                    <a:srgbClr val="000000"/>
                  </a:solidFill>
                  <a:latin typeface="Albertus Extra Bold" panose="020E0802040304020204" pitchFamily="34" charset="0"/>
                  <a:ea typeface="Krabuler"/>
                  <a:cs typeface="Krabuler"/>
                  <a:sym typeface="Krabuler"/>
                </a:rPr>
                <a:t>Scams </a:t>
              </a:r>
              <a:r>
                <a:rPr lang="en-US" sz="1100" dirty="0" err="1" smtClean="0">
                  <a:solidFill>
                    <a:srgbClr val="000000"/>
                  </a:solidFill>
                  <a:latin typeface="Albertus Extra Bold" panose="020E0802040304020204" pitchFamily="34" charset="0"/>
                  <a:ea typeface="Krabuler"/>
                  <a:cs typeface="Krabuler"/>
                  <a:sym typeface="Krabuler"/>
                </a:rPr>
                <a:t>fuelled</a:t>
              </a:r>
              <a:r>
                <a:rPr lang="en-US" sz="1100" dirty="0" smtClean="0">
                  <a:solidFill>
                    <a:srgbClr val="000000"/>
                  </a:solidFill>
                  <a:latin typeface="Albertus Extra Bold" panose="020E0802040304020204" pitchFamily="34" charset="0"/>
                  <a:ea typeface="Krabuler"/>
                  <a:cs typeface="Krabuler"/>
                  <a:sym typeface="Krabuler"/>
                </a:rPr>
                <a:t> </a:t>
              </a:r>
              <a:r>
                <a:rPr lang="en-US" sz="1100" dirty="0">
                  <a:solidFill>
                    <a:srgbClr val="000000"/>
                  </a:solidFill>
                  <a:latin typeface="Albertus Extra Bold" panose="020E0802040304020204" pitchFamily="34" charset="0"/>
                  <a:ea typeface="Krabuler"/>
                  <a:cs typeface="Krabuler"/>
                  <a:sym typeface="Krabuler"/>
                </a:rPr>
                <a:t>rise in crime last year: police chief</a:t>
              </a:r>
            </a:p>
          </p:txBody>
        </p:sp>
        <p:pic>
          <p:nvPicPr>
            <p:cNvPr id="58" name="Picture 57">
              <a:extLst>
                <a:ext uri="{FF2B5EF4-FFF2-40B4-BE49-F238E27FC236}">
                  <a16:creationId xmlns:a16="http://schemas.microsoft.com/office/drawing/2014/main" id="{43E3696F-A31D-429A-956C-A5E0D0543A42}"/>
                </a:ext>
              </a:extLst>
            </p:cNvPr>
            <p:cNvPicPr>
              <a:picLocks noChangeAspect="1"/>
            </p:cNvPicPr>
            <p:nvPr/>
          </p:nvPicPr>
          <p:blipFill rotWithShape="1">
            <a:blip r:embed="rId10"/>
            <a:srcRect t="15057"/>
            <a:stretch/>
          </p:blipFill>
          <p:spPr>
            <a:xfrm rot="20864991">
              <a:off x="792623" y="2636367"/>
              <a:ext cx="2494081" cy="2695200"/>
            </a:xfrm>
            <a:prstGeom prst="rect">
              <a:avLst/>
            </a:prstGeom>
          </p:spPr>
        </p:pic>
      </p:grpSp>
      <p:grpSp>
        <p:nvGrpSpPr>
          <p:cNvPr id="63" name="Group 62">
            <a:extLst>
              <a:ext uri="{FF2B5EF4-FFF2-40B4-BE49-F238E27FC236}">
                <a16:creationId xmlns:a16="http://schemas.microsoft.com/office/drawing/2014/main" id="{54E2FF64-3851-4B07-BE16-9209AC38B4FC}"/>
              </a:ext>
            </a:extLst>
          </p:cNvPr>
          <p:cNvGrpSpPr/>
          <p:nvPr/>
        </p:nvGrpSpPr>
        <p:grpSpPr>
          <a:xfrm>
            <a:off x="-54920" y="2298297"/>
            <a:ext cx="1709550" cy="2153960"/>
            <a:chOff x="595941" y="-65217"/>
            <a:chExt cx="2312430" cy="2861352"/>
          </a:xfrm>
        </p:grpSpPr>
        <p:grpSp>
          <p:nvGrpSpPr>
            <p:cNvPr id="64" name="Group 63">
              <a:extLst>
                <a:ext uri="{FF2B5EF4-FFF2-40B4-BE49-F238E27FC236}">
                  <a16:creationId xmlns:a16="http://schemas.microsoft.com/office/drawing/2014/main" id="{E553022C-2C2A-4C1F-A801-AB7893A2A0A0}"/>
                </a:ext>
              </a:extLst>
            </p:cNvPr>
            <p:cNvGrpSpPr/>
            <p:nvPr/>
          </p:nvGrpSpPr>
          <p:grpSpPr>
            <a:xfrm>
              <a:off x="595941" y="1001311"/>
              <a:ext cx="2312430" cy="1794824"/>
              <a:chOff x="340518" y="2680814"/>
              <a:chExt cx="3712766" cy="2888215"/>
            </a:xfrm>
          </p:grpSpPr>
          <p:grpSp>
            <p:nvGrpSpPr>
              <p:cNvPr id="66" name="Group 65">
                <a:extLst>
                  <a:ext uri="{FF2B5EF4-FFF2-40B4-BE49-F238E27FC236}">
                    <a16:creationId xmlns:a16="http://schemas.microsoft.com/office/drawing/2014/main" id="{FB4E7F95-0CD0-4EE2-A592-F3E49F022019}"/>
                  </a:ext>
                </a:extLst>
              </p:cNvPr>
              <p:cNvGrpSpPr/>
              <p:nvPr/>
            </p:nvGrpSpPr>
            <p:grpSpPr>
              <a:xfrm>
                <a:off x="340518" y="2680814"/>
                <a:ext cx="3712766" cy="2888215"/>
                <a:chOff x="340517" y="2695280"/>
                <a:chExt cx="3712767" cy="2967533"/>
              </a:xfrm>
            </p:grpSpPr>
            <p:pic>
              <p:nvPicPr>
                <p:cNvPr id="68" name="Picture 4" descr="16,636 Video Clipart Stock Photos, Pictures &amp;amp; Royalty-Free Images - iStock">
                  <a:extLst>
                    <a:ext uri="{FF2B5EF4-FFF2-40B4-BE49-F238E27FC236}">
                      <a16:creationId xmlns:a16="http://schemas.microsoft.com/office/drawing/2014/main" id="{857BB3BD-E9CE-4439-8548-8DEF2AEEBAB7}"/>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340517" y="2695280"/>
                  <a:ext cx="3712767" cy="2967533"/>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BA85E2C5-B30C-4773-90F3-668A4738EF31}"/>
                    </a:ext>
                  </a:extLst>
                </p:cNvPr>
                <p:cNvSpPr/>
                <p:nvPr/>
              </p:nvSpPr>
              <p:spPr>
                <a:xfrm>
                  <a:off x="491144" y="2718009"/>
                  <a:ext cx="3517329" cy="369332"/>
                </a:xfrm>
                <a:prstGeom prst="rect">
                  <a:avLst/>
                </a:prstGeom>
              </p:spPr>
              <p:txBody>
                <a:bodyPr wrap="square">
                  <a:spAutoFit/>
                </a:bodyPr>
                <a:lstStyle/>
                <a:p>
                  <a:pPr algn="ctr"/>
                  <a:endParaRPr lang="zh-TW" altLang="en-US" dirty="0">
                    <a:ln w="0"/>
                    <a:effectLst>
                      <a:outerShdw blurRad="38100" dist="19050" dir="2700000" algn="tl" rotWithShape="0">
                        <a:schemeClr val="dk1">
                          <a:alpha val="40000"/>
                        </a:schemeClr>
                      </a:outerShdw>
                    </a:effectLst>
                  </a:endParaRPr>
                </a:p>
              </p:txBody>
            </p:sp>
          </p:grpSp>
          <p:pic>
            <p:nvPicPr>
              <p:cNvPr id="67" name="Picture 66">
                <a:extLst>
                  <a:ext uri="{FF2B5EF4-FFF2-40B4-BE49-F238E27FC236}">
                    <a16:creationId xmlns:a16="http://schemas.microsoft.com/office/drawing/2014/main" id="{AD513CEF-E11D-4A30-99A0-119DD722C61E}"/>
                  </a:ext>
                </a:extLst>
              </p:cNvPr>
              <p:cNvPicPr>
                <a:picLocks noChangeAspect="1"/>
              </p:cNvPicPr>
              <p:nvPr/>
            </p:nvPicPr>
            <p:blipFill rotWithShape="1">
              <a:blip r:embed="rId12"/>
              <a:srcRect r="2468"/>
              <a:stretch/>
            </p:blipFill>
            <p:spPr>
              <a:xfrm>
                <a:off x="492234" y="3152626"/>
                <a:ext cx="3440852" cy="1889638"/>
              </a:xfrm>
              <a:prstGeom prst="rect">
                <a:avLst/>
              </a:prstGeom>
            </p:spPr>
          </p:pic>
        </p:grpSp>
        <p:sp>
          <p:nvSpPr>
            <p:cNvPr id="65" name="Rectangle 64">
              <a:extLst>
                <a:ext uri="{FF2B5EF4-FFF2-40B4-BE49-F238E27FC236}">
                  <a16:creationId xmlns:a16="http://schemas.microsoft.com/office/drawing/2014/main" id="{407C1CD5-A6FB-4424-8B79-C1ACCF8E6835}"/>
                </a:ext>
              </a:extLst>
            </p:cNvPr>
            <p:cNvSpPr/>
            <p:nvPr/>
          </p:nvSpPr>
          <p:spPr>
            <a:xfrm>
              <a:off x="689756" y="-65217"/>
              <a:ext cx="1982851" cy="1163860"/>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A Video on </a:t>
              </a:r>
            </a:p>
            <a:p>
              <a:pPr algn="ctr"/>
              <a:r>
                <a:rPr lang="en-US" sz="1200" b="1" dirty="0">
                  <a:latin typeface="Arial" panose="020B0604020202020204" pitchFamily="34" charset="0"/>
                  <a:cs typeface="Arial" panose="020B0604020202020204" pitchFamily="34" charset="0"/>
                </a:rPr>
                <a:t>“[Digital Literacy Series] English –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1. Protect from Phishing”</a:t>
              </a:r>
            </a:p>
          </p:txBody>
        </p:sp>
      </p:grpSp>
      <p:sp>
        <p:nvSpPr>
          <p:cNvPr id="4" name="Rectangle 3">
            <a:extLst>
              <a:ext uri="{FF2B5EF4-FFF2-40B4-BE49-F238E27FC236}">
                <a16:creationId xmlns:a16="http://schemas.microsoft.com/office/drawing/2014/main" id="{07851D30-D666-4B6F-A5C0-0F12220BC4B8}"/>
              </a:ext>
            </a:extLst>
          </p:cNvPr>
          <p:cNvSpPr/>
          <p:nvPr/>
        </p:nvSpPr>
        <p:spPr>
          <a:xfrm>
            <a:off x="7391468" y="5919753"/>
            <a:ext cx="1804661" cy="369332"/>
          </a:xfrm>
          <a:prstGeom prst="rect">
            <a:avLst/>
          </a:prstGeom>
        </p:spPr>
        <p:txBody>
          <a:bodyPr wrap="none">
            <a:spAutoFit/>
          </a:bodyPr>
          <a:lstStyle/>
          <a:p>
            <a:r>
              <a:rPr lang="en-US" dirty="0">
                <a:solidFill>
                  <a:srgbClr val="FF0000"/>
                </a:solidFill>
              </a:rPr>
              <a:t>recommendation</a:t>
            </a:r>
          </a:p>
        </p:txBody>
      </p:sp>
    </p:spTree>
    <p:extLst>
      <p:ext uri="{BB962C8B-B14F-4D97-AF65-F5344CB8AC3E}">
        <p14:creationId xmlns:p14="http://schemas.microsoft.com/office/powerpoint/2010/main" val="64509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25A1D1-1031-4D01-A16D-0723BC9BE826}"/>
              </a:ext>
            </a:extLst>
          </p:cNvPr>
          <p:cNvGrpSpPr/>
          <p:nvPr/>
        </p:nvGrpSpPr>
        <p:grpSpPr>
          <a:xfrm>
            <a:off x="5256791" y="136525"/>
            <a:ext cx="6854528" cy="1252392"/>
            <a:chOff x="4434657" y="216376"/>
            <a:chExt cx="7793328" cy="1717117"/>
          </a:xfrm>
        </p:grpSpPr>
        <p:grpSp>
          <p:nvGrpSpPr>
            <p:cNvPr id="5" name="Group 4">
              <a:extLst>
                <a:ext uri="{FF2B5EF4-FFF2-40B4-BE49-F238E27FC236}">
                  <a16:creationId xmlns:a16="http://schemas.microsoft.com/office/drawing/2014/main" id="{46840C1B-119D-4ACB-B689-7DAD5C169C0B}"/>
                </a:ext>
              </a:extLst>
            </p:cNvPr>
            <p:cNvGrpSpPr/>
            <p:nvPr/>
          </p:nvGrpSpPr>
          <p:grpSpPr>
            <a:xfrm>
              <a:off x="4434657" y="216376"/>
              <a:ext cx="1201983" cy="1717117"/>
              <a:chOff x="14171" y="3425773"/>
              <a:chExt cx="1201983" cy="1717117"/>
            </a:xfrm>
          </p:grpSpPr>
          <p:sp>
            <p:nvSpPr>
              <p:cNvPr id="9" name="Arrow: Chevron 8">
                <a:extLst>
                  <a:ext uri="{FF2B5EF4-FFF2-40B4-BE49-F238E27FC236}">
                    <a16:creationId xmlns:a16="http://schemas.microsoft.com/office/drawing/2014/main" id="{96CA1306-387E-4585-AF35-CCB583C5B015}"/>
                  </a:ext>
                </a:extLst>
              </p:cNvPr>
              <p:cNvSpPr/>
              <p:nvPr/>
            </p:nvSpPr>
            <p:spPr>
              <a:xfrm rot="5400000">
                <a:off x="-243396" y="3683341"/>
                <a:ext cx="1717117" cy="1201982"/>
              </a:xfrm>
              <a:prstGeom prst="chevron">
                <a:avLst/>
              </a:prstGeom>
            </p:spPr>
            <p:style>
              <a:lnRef idx="2">
                <a:schemeClr val="accent4">
                  <a:hueOff val="9800891"/>
                  <a:satOff val="-40777"/>
                  <a:lumOff val="9608"/>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10" name="Arrow: Chevron 4">
                <a:extLst>
                  <a:ext uri="{FF2B5EF4-FFF2-40B4-BE49-F238E27FC236}">
                    <a16:creationId xmlns:a16="http://schemas.microsoft.com/office/drawing/2014/main" id="{84908462-2A59-463B-BC26-47E0B5D19C87}"/>
                  </a:ext>
                </a:extLst>
              </p:cNvPr>
              <p:cNvSpPr txBox="1"/>
              <p:nvPr/>
            </p:nvSpPr>
            <p:spPr>
              <a:xfrm>
                <a:off x="14171" y="4129894"/>
                <a:ext cx="1201982" cy="5151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Post -viewing</a:t>
                </a:r>
              </a:p>
            </p:txBody>
          </p:sp>
        </p:grpSp>
        <p:grpSp>
          <p:nvGrpSpPr>
            <p:cNvPr id="6" name="Group 5">
              <a:extLst>
                <a:ext uri="{FF2B5EF4-FFF2-40B4-BE49-F238E27FC236}">
                  <a16:creationId xmlns:a16="http://schemas.microsoft.com/office/drawing/2014/main" id="{7CA911DA-AE61-4DBD-986F-2B49A1C5F24E}"/>
                </a:ext>
              </a:extLst>
            </p:cNvPr>
            <p:cNvGrpSpPr/>
            <p:nvPr/>
          </p:nvGrpSpPr>
          <p:grpSpPr>
            <a:xfrm>
              <a:off x="5622467" y="216378"/>
              <a:ext cx="6605518" cy="1116127"/>
              <a:chOff x="1201981" y="3342927"/>
              <a:chExt cx="6605518" cy="2171345"/>
            </a:xfrm>
          </p:grpSpPr>
          <p:sp>
            <p:nvSpPr>
              <p:cNvPr id="7" name="Rectangle: Top Corners Rounded 6">
                <a:extLst>
                  <a:ext uri="{FF2B5EF4-FFF2-40B4-BE49-F238E27FC236}">
                    <a16:creationId xmlns:a16="http://schemas.microsoft.com/office/drawing/2014/main" id="{E2425470-89E5-4E06-AAEE-CC89FA4749DC}"/>
                  </a:ext>
                </a:extLst>
              </p:cNvPr>
              <p:cNvSpPr/>
              <p:nvPr/>
            </p:nvSpPr>
            <p:spPr>
              <a:xfrm rot="5400000">
                <a:off x="3419067" y="1125841"/>
                <a:ext cx="2171345" cy="6605518"/>
              </a:xfrm>
              <a:prstGeom prst="round2SameRect">
                <a:avLst/>
              </a:prstGeom>
            </p:spPr>
            <p:style>
              <a:lnRef idx="2">
                <a:schemeClr val="accent4">
                  <a:hueOff val="9800891"/>
                  <a:satOff val="-40777"/>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Top Corners Rounded 6">
                <a:extLst>
                  <a:ext uri="{FF2B5EF4-FFF2-40B4-BE49-F238E27FC236}">
                    <a16:creationId xmlns:a16="http://schemas.microsoft.com/office/drawing/2014/main" id="{394B0941-1C2D-41E2-9F91-FCF0655A871C}"/>
                  </a:ext>
                </a:extLst>
              </p:cNvPr>
              <p:cNvSpPr txBox="1"/>
              <p:nvPr/>
            </p:nvSpPr>
            <p:spPr>
              <a:xfrm>
                <a:off x="1216155" y="3543554"/>
                <a:ext cx="6504705" cy="17700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6213" lvl="1" indent="-176213" algn="just" defTabSz="711200">
                  <a:lnSpc>
                    <a:spcPct val="90000"/>
                  </a:lnSpc>
                  <a:spcBef>
                    <a:spcPct val="0"/>
                  </a:spcBef>
                  <a:spcAft>
                    <a:spcPct val="15000"/>
                  </a:spcAft>
                  <a:buFont typeface="Arial" panose="020B0604020202020204" pitchFamily="34" charset="0"/>
                  <a:buChar char="•"/>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Guide students to develop the language knowledge and skills through integrating information from the video and the article on scams in Hong Kong. </a:t>
                </a:r>
              </a:p>
            </p:txBody>
          </p:sp>
        </p:grpSp>
      </p:grpSp>
      <p:grpSp>
        <p:nvGrpSpPr>
          <p:cNvPr id="11" name="Group 10">
            <a:extLst>
              <a:ext uri="{FF2B5EF4-FFF2-40B4-BE49-F238E27FC236}">
                <a16:creationId xmlns:a16="http://schemas.microsoft.com/office/drawing/2014/main" id="{7140D7F9-617B-470A-BBF6-EFBA2CA5A270}"/>
              </a:ext>
            </a:extLst>
          </p:cNvPr>
          <p:cNvGrpSpPr/>
          <p:nvPr/>
        </p:nvGrpSpPr>
        <p:grpSpPr>
          <a:xfrm>
            <a:off x="285716" y="113062"/>
            <a:ext cx="4448713" cy="1501738"/>
            <a:chOff x="36201" y="371874"/>
            <a:chExt cx="4448713" cy="1501738"/>
          </a:xfrm>
        </p:grpSpPr>
        <p:sp>
          <p:nvSpPr>
            <p:cNvPr id="12" name="Freeform 2">
              <a:extLst>
                <a:ext uri="{FF2B5EF4-FFF2-40B4-BE49-F238E27FC236}">
                  <a16:creationId xmlns:a16="http://schemas.microsoft.com/office/drawing/2014/main" id="{872FE355-EB34-46D2-92F1-2CAFD5C9D8BA}"/>
                </a:ext>
              </a:extLst>
            </p:cNvPr>
            <p:cNvSpPr/>
            <p:nvPr/>
          </p:nvSpPr>
          <p:spPr>
            <a:xfrm>
              <a:off x="756967" y="371874"/>
              <a:ext cx="3727947" cy="1456837"/>
            </a:xfrm>
            <a:custGeom>
              <a:avLst/>
              <a:gdLst/>
              <a:ahLst/>
              <a:cxnLst/>
              <a:rect l="l" t="t" r="r" b="b"/>
              <a:pathLst>
                <a:path w="7315200" h="2295144">
                  <a:moveTo>
                    <a:pt x="0" y="0"/>
                  </a:moveTo>
                  <a:lnTo>
                    <a:pt x="7315200" y="0"/>
                  </a:lnTo>
                  <a:lnTo>
                    <a:pt x="7315200" y="2295144"/>
                  </a:lnTo>
                  <a:lnTo>
                    <a:pt x="0" y="22951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3">
              <a:extLst>
                <a:ext uri="{FF2B5EF4-FFF2-40B4-BE49-F238E27FC236}">
                  <a16:creationId xmlns:a16="http://schemas.microsoft.com/office/drawing/2014/main" id="{9716D862-EC4B-4049-9A3E-7A9FC984F2C4}"/>
                </a:ext>
              </a:extLst>
            </p:cNvPr>
            <p:cNvSpPr/>
            <p:nvPr/>
          </p:nvSpPr>
          <p:spPr>
            <a:xfrm>
              <a:off x="36201" y="416775"/>
              <a:ext cx="1304109" cy="1456837"/>
            </a:xfrm>
            <a:custGeom>
              <a:avLst/>
              <a:gdLst/>
              <a:ahLst/>
              <a:cxnLst/>
              <a:rect l="l" t="t" r="r" b="b"/>
              <a:pathLst>
                <a:path w="8265137" h="9258300">
                  <a:moveTo>
                    <a:pt x="0" y="0"/>
                  </a:moveTo>
                  <a:lnTo>
                    <a:pt x="8265137" y="0"/>
                  </a:lnTo>
                  <a:lnTo>
                    <a:pt x="8265137" y="9258300"/>
                  </a:lnTo>
                  <a:lnTo>
                    <a:pt x="0" y="92583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Rectangle 13">
              <a:extLst>
                <a:ext uri="{FF2B5EF4-FFF2-40B4-BE49-F238E27FC236}">
                  <a16:creationId xmlns:a16="http://schemas.microsoft.com/office/drawing/2014/main" id="{FA9BD5C5-3B6F-4679-BB41-AEAE0C2DD490}"/>
                </a:ext>
              </a:extLst>
            </p:cNvPr>
            <p:cNvSpPr/>
            <p:nvPr/>
          </p:nvSpPr>
          <p:spPr>
            <a:xfrm>
              <a:off x="1350925" y="472378"/>
              <a:ext cx="2888054" cy="1015663"/>
            </a:xfrm>
            <a:prstGeom prst="rect">
              <a:avLst/>
            </a:prstGeom>
          </p:spPr>
          <p:txBody>
            <a:bodyPr wrap="square">
              <a:spAutoFit/>
            </a:bodyPr>
            <a:lstStyle/>
            <a:p>
              <a:pPr algn="ctr"/>
              <a:r>
                <a:rPr lang="en-US" sz="2000" b="1" dirty="0">
                  <a:solidFill>
                    <a:srgbClr val="002060"/>
                  </a:solidFill>
                  <a:latin typeface="Bookman Old Style" panose="02050604050505020204" pitchFamily="18" charset="0"/>
                  <a:cs typeface="Arial" panose="020B0604020202020204" pitchFamily="34" charset="0"/>
                </a:rPr>
                <a:t>Language Focus 2:</a:t>
              </a:r>
            </a:p>
            <a:p>
              <a:pPr algn="ctr"/>
              <a:r>
                <a:rPr lang="en-US" sz="2000" b="1" dirty="0">
                  <a:solidFill>
                    <a:srgbClr val="002060"/>
                  </a:solidFill>
                  <a:latin typeface="Bookman Old Style" panose="02050604050505020204" pitchFamily="18" charset="0"/>
                  <a:cs typeface="Arial" panose="020B0604020202020204" pitchFamily="34" charset="0"/>
                </a:rPr>
                <a:t>Participial Phrases/Clauses</a:t>
              </a:r>
              <a:endParaRPr lang="en-US" sz="1600" b="1" dirty="0">
                <a:solidFill>
                  <a:srgbClr val="002060"/>
                </a:solidFill>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F59CC3A7-A508-456E-963C-CDDB9385DD11}"/>
              </a:ext>
            </a:extLst>
          </p:cNvPr>
          <p:cNvSpPr/>
          <p:nvPr/>
        </p:nvSpPr>
        <p:spPr>
          <a:xfrm>
            <a:off x="-18311" y="6157784"/>
            <a:ext cx="12151537" cy="692497"/>
          </a:xfrm>
          <a:prstGeom prst="rect">
            <a:avLst/>
          </a:prstGeom>
        </p:spPr>
        <p:txBody>
          <a:bodyPr wrap="square">
            <a:spAutoFit/>
          </a:bodyPr>
          <a:lstStyle/>
          <a:p>
            <a:r>
              <a:rPr lang="en-US" sz="1300" dirty="0"/>
              <a:t>Sources: </a:t>
            </a:r>
          </a:p>
          <a:p>
            <a:r>
              <a:rPr lang="en-US" sz="1300" dirty="0"/>
              <a:t>1. RTHK English News: </a:t>
            </a:r>
            <a:r>
              <a:rPr lang="en-US" sz="1300" i="1" dirty="0">
                <a:solidFill>
                  <a:srgbClr val="000000"/>
                </a:solidFill>
                <a:ea typeface="Krabuler"/>
                <a:cs typeface="Krabuler"/>
                <a:sym typeface="Krabuler"/>
              </a:rPr>
              <a:t>Scams </a:t>
            </a:r>
            <a:r>
              <a:rPr lang="en-US" sz="1300" i="1" smtClean="0">
                <a:solidFill>
                  <a:srgbClr val="000000"/>
                </a:solidFill>
                <a:ea typeface="Krabuler"/>
                <a:cs typeface="Krabuler"/>
                <a:sym typeface="Krabuler"/>
              </a:rPr>
              <a:t>fuelled</a:t>
            </a:r>
            <a:r>
              <a:rPr lang="en-US" sz="1300" i="1" dirty="0" smtClean="0">
                <a:solidFill>
                  <a:srgbClr val="000000"/>
                </a:solidFill>
                <a:ea typeface="Krabuler"/>
                <a:cs typeface="Krabuler"/>
                <a:sym typeface="Krabuler"/>
              </a:rPr>
              <a:t> </a:t>
            </a:r>
            <a:r>
              <a:rPr lang="en-US" sz="1300" i="1" dirty="0">
                <a:solidFill>
                  <a:srgbClr val="000000"/>
                </a:solidFill>
                <a:ea typeface="Krabuler"/>
                <a:cs typeface="Krabuler"/>
                <a:sym typeface="Krabuler"/>
              </a:rPr>
              <a:t>rise in crime last year: police chief: </a:t>
            </a:r>
            <a:r>
              <a:rPr lang="en-US" sz="1300" dirty="0">
                <a:hlinkClick r:id="rId6"/>
              </a:rPr>
              <a:t>https://news.rthk.hk/rthk/en/component/k2/1791183-20250211.htm</a:t>
            </a:r>
            <a:endParaRPr lang="en-US" sz="1300" dirty="0"/>
          </a:p>
          <a:p>
            <a:r>
              <a:rPr lang="en-US" altLang="zh-TW" sz="1300" dirty="0"/>
              <a:t>2. </a:t>
            </a:r>
            <a:r>
              <a:rPr lang="en-US" altLang="zh-TW" sz="1300" dirty="0" err="1"/>
              <a:t>CyberDefender</a:t>
            </a:r>
            <a:r>
              <a:rPr lang="en-US" altLang="zh-TW" sz="1300" dirty="0"/>
              <a:t> “</a:t>
            </a:r>
            <a:r>
              <a:rPr lang="en-US" altLang="zh-TW" sz="1300" i="1" dirty="0"/>
              <a:t>【Digital Literacy </a:t>
            </a:r>
            <a:r>
              <a:rPr lang="en-US" altLang="zh-TW" sz="1300" i="1" dirty="0" err="1"/>
              <a:t>Series】English</a:t>
            </a:r>
            <a:r>
              <a:rPr lang="en-US" altLang="zh-TW" sz="1300" i="1" dirty="0"/>
              <a:t> - 1. Protect from Phishing</a:t>
            </a:r>
            <a:r>
              <a:rPr lang="en-US" altLang="zh-TW" sz="1300" dirty="0"/>
              <a:t>”: </a:t>
            </a:r>
            <a:r>
              <a:rPr lang="en-US" sz="1300" dirty="0">
                <a:hlinkClick r:id="rId7"/>
              </a:rPr>
              <a:t>https://www.youtube.com/watch?v=RYWTW2P0kjk</a:t>
            </a:r>
            <a:endParaRPr lang="en-US" sz="1300" dirty="0"/>
          </a:p>
        </p:txBody>
      </p:sp>
      <p:grpSp>
        <p:nvGrpSpPr>
          <p:cNvPr id="26" name="Group 4">
            <a:extLst>
              <a:ext uri="{FF2B5EF4-FFF2-40B4-BE49-F238E27FC236}">
                <a16:creationId xmlns:a16="http://schemas.microsoft.com/office/drawing/2014/main" id="{B66D34AD-EC0C-402F-88A3-EBF3D7FA4F89}"/>
              </a:ext>
            </a:extLst>
          </p:cNvPr>
          <p:cNvGrpSpPr/>
          <p:nvPr/>
        </p:nvGrpSpPr>
        <p:grpSpPr>
          <a:xfrm>
            <a:off x="2521939" y="1444493"/>
            <a:ext cx="7559150" cy="4865503"/>
            <a:chOff x="0" y="-2"/>
            <a:chExt cx="15228478" cy="10998327"/>
          </a:xfrm>
        </p:grpSpPr>
        <p:sp>
          <p:nvSpPr>
            <p:cNvPr id="27" name="Freeform 5">
              <a:extLst>
                <a:ext uri="{FF2B5EF4-FFF2-40B4-BE49-F238E27FC236}">
                  <a16:creationId xmlns:a16="http://schemas.microsoft.com/office/drawing/2014/main" id="{3C04FF3D-8F2A-4E83-92A9-37C7AD7E49C3}"/>
                </a:ext>
              </a:extLst>
            </p:cNvPr>
            <p:cNvSpPr/>
            <p:nvPr/>
          </p:nvSpPr>
          <p:spPr>
            <a:xfrm>
              <a:off x="31750" y="31752"/>
              <a:ext cx="15164979" cy="9688337"/>
            </a:xfrm>
            <a:custGeom>
              <a:avLst/>
              <a:gdLst/>
              <a:ahLst/>
              <a:cxnLst/>
              <a:rect l="l" t="t" r="r" b="b"/>
              <a:pathLst>
                <a:path w="15164978" h="10626596">
                  <a:moveTo>
                    <a:pt x="15072269" y="10626596"/>
                  </a:moveTo>
                  <a:lnTo>
                    <a:pt x="92710" y="10626596"/>
                  </a:lnTo>
                  <a:cubicBezTo>
                    <a:pt x="41910" y="10626596"/>
                    <a:pt x="0" y="10584686"/>
                    <a:pt x="0" y="10533886"/>
                  </a:cubicBezTo>
                  <a:lnTo>
                    <a:pt x="0" y="92710"/>
                  </a:lnTo>
                  <a:cubicBezTo>
                    <a:pt x="0" y="41910"/>
                    <a:pt x="41910" y="0"/>
                    <a:pt x="92710" y="0"/>
                  </a:cubicBezTo>
                  <a:lnTo>
                    <a:pt x="15070998" y="0"/>
                  </a:lnTo>
                  <a:cubicBezTo>
                    <a:pt x="15121798" y="0"/>
                    <a:pt x="15163709" y="41910"/>
                    <a:pt x="15163709" y="92710"/>
                  </a:cubicBezTo>
                  <a:lnTo>
                    <a:pt x="15163709" y="10532617"/>
                  </a:lnTo>
                  <a:cubicBezTo>
                    <a:pt x="15164978" y="10584686"/>
                    <a:pt x="15123069" y="10626596"/>
                    <a:pt x="15072269" y="10626596"/>
                  </a:cubicBezTo>
                  <a:close/>
                </a:path>
              </a:pathLst>
            </a:custGeom>
            <a:solidFill>
              <a:srgbClr val="FFFEF7"/>
            </a:solidFill>
          </p:spPr>
        </p:sp>
        <p:sp>
          <p:nvSpPr>
            <p:cNvPr id="28" name="Freeform 6">
              <a:extLst>
                <a:ext uri="{FF2B5EF4-FFF2-40B4-BE49-F238E27FC236}">
                  <a16:creationId xmlns:a16="http://schemas.microsoft.com/office/drawing/2014/main" id="{0A5FAF24-D7CD-49AF-881A-37369581B881}"/>
                </a:ext>
              </a:extLst>
            </p:cNvPr>
            <p:cNvSpPr/>
            <p:nvPr/>
          </p:nvSpPr>
          <p:spPr>
            <a:xfrm>
              <a:off x="0" y="-2"/>
              <a:ext cx="15228478" cy="10998327"/>
            </a:xfrm>
            <a:custGeom>
              <a:avLst/>
              <a:gdLst/>
              <a:ahLst/>
              <a:cxnLst/>
              <a:rect l="l" t="t" r="r" b="b"/>
              <a:pathLst>
                <a:path w="15228478" h="10690096">
                  <a:moveTo>
                    <a:pt x="15104019" y="59690"/>
                  </a:moveTo>
                  <a:cubicBezTo>
                    <a:pt x="15139578" y="59690"/>
                    <a:pt x="15168789" y="88900"/>
                    <a:pt x="15168789" y="124460"/>
                  </a:cubicBezTo>
                  <a:lnTo>
                    <a:pt x="15168789" y="10565636"/>
                  </a:lnTo>
                  <a:cubicBezTo>
                    <a:pt x="15168789" y="10601196"/>
                    <a:pt x="15139578" y="10630406"/>
                    <a:pt x="15104019" y="10630406"/>
                  </a:cubicBezTo>
                  <a:lnTo>
                    <a:pt x="124460" y="10630406"/>
                  </a:lnTo>
                  <a:cubicBezTo>
                    <a:pt x="88900" y="10630406"/>
                    <a:pt x="59690" y="10601196"/>
                    <a:pt x="59690" y="10565636"/>
                  </a:cubicBezTo>
                  <a:lnTo>
                    <a:pt x="59690" y="124460"/>
                  </a:lnTo>
                  <a:cubicBezTo>
                    <a:pt x="59690" y="88900"/>
                    <a:pt x="88900" y="59690"/>
                    <a:pt x="124460" y="59690"/>
                  </a:cubicBezTo>
                  <a:lnTo>
                    <a:pt x="15104019" y="59690"/>
                  </a:lnTo>
                  <a:moveTo>
                    <a:pt x="15104019" y="0"/>
                  </a:moveTo>
                  <a:lnTo>
                    <a:pt x="124460" y="0"/>
                  </a:lnTo>
                  <a:cubicBezTo>
                    <a:pt x="55880" y="0"/>
                    <a:pt x="0" y="55880"/>
                    <a:pt x="0" y="124460"/>
                  </a:cubicBezTo>
                  <a:lnTo>
                    <a:pt x="0" y="10565636"/>
                  </a:lnTo>
                  <a:cubicBezTo>
                    <a:pt x="0" y="10634217"/>
                    <a:pt x="55880" y="10690096"/>
                    <a:pt x="124460" y="10690096"/>
                  </a:cubicBezTo>
                  <a:lnTo>
                    <a:pt x="15104019" y="10690096"/>
                  </a:lnTo>
                  <a:cubicBezTo>
                    <a:pt x="15172598" y="10690096"/>
                    <a:pt x="15228478" y="10634217"/>
                    <a:pt x="15228478" y="10565636"/>
                  </a:cubicBezTo>
                  <a:lnTo>
                    <a:pt x="15228478" y="124460"/>
                  </a:lnTo>
                  <a:cubicBezTo>
                    <a:pt x="15228478" y="55880"/>
                    <a:pt x="15172598" y="0"/>
                    <a:pt x="15104019" y="0"/>
                  </a:cubicBezTo>
                  <a:close/>
                </a:path>
              </a:pathLst>
            </a:custGeom>
            <a:solidFill>
              <a:srgbClr val="191919"/>
            </a:solidFill>
          </p:spPr>
        </p:sp>
      </p:grpSp>
      <p:sp>
        <p:nvSpPr>
          <p:cNvPr id="24" name="Rectangle 23">
            <a:extLst>
              <a:ext uri="{FF2B5EF4-FFF2-40B4-BE49-F238E27FC236}">
                <a16:creationId xmlns:a16="http://schemas.microsoft.com/office/drawing/2014/main" id="{739B3538-8476-42A8-994F-11FFF7F21432}"/>
              </a:ext>
            </a:extLst>
          </p:cNvPr>
          <p:cNvSpPr/>
          <p:nvPr/>
        </p:nvSpPr>
        <p:spPr>
          <a:xfrm>
            <a:off x="2642823" y="1479416"/>
            <a:ext cx="7398079" cy="877162"/>
          </a:xfrm>
          <a:prstGeom prst="rect">
            <a:avLst/>
          </a:prstGeom>
        </p:spPr>
        <p:txBody>
          <a:bodyPr wrap="square">
            <a:spAutoFit/>
          </a:bodyPr>
          <a:lstStyle/>
          <a:p>
            <a:r>
              <a:rPr lang="en-US" sz="1700" dirty="0">
                <a:latin typeface="Rockwell" panose="02060603020205020403" pitchFamily="18" charset="0"/>
              </a:rPr>
              <a:t>Participle phrases are used to provide additional information in both the video and news article. Identify these modifiers and </a:t>
            </a:r>
            <a:r>
              <a:rPr lang="en-US" sz="1700" dirty="0" err="1">
                <a:latin typeface="Rockwell" panose="02060603020205020403" pitchFamily="18" charset="0"/>
              </a:rPr>
              <a:t>analyse</a:t>
            </a:r>
            <a:r>
              <a:rPr lang="en-US" sz="1700" dirty="0">
                <a:latin typeface="Rockwell" panose="02060603020205020403" pitchFamily="18" charset="0"/>
              </a:rPr>
              <a:t> how they function in both texts to convey information.</a:t>
            </a:r>
          </a:p>
        </p:txBody>
      </p:sp>
      <p:sp>
        <p:nvSpPr>
          <p:cNvPr id="25" name="Rectangle 24">
            <a:extLst>
              <a:ext uri="{FF2B5EF4-FFF2-40B4-BE49-F238E27FC236}">
                <a16:creationId xmlns:a16="http://schemas.microsoft.com/office/drawing/2014/main" id="{CC21FD6C-FE12-4FC7-AD8F-41F7D2F79557}"/>
              </a:ext>
            </a:extLst>
          </p:cNvPr>
          <p:cNvSpPr/>
          <p:nvPr/>
        </p:nvSpPr>
        <p:spPr>
          <a:xfrm>
            <a:off x="2667293" y="2464799"/>
            <a:ext cx="7010337" cy="3754874"/>
          </a:xfrm>
          <a:prstGeom prst="rect">
            <a:avLst/>
          </a:prstGeom>
        </p:spPr>
        <p:txBody>
          <a:bodyPr wrap="square">
            <a:spAutoFit/>
          </a:bodyPr>
          <a:lstStyle/>
          <a:p>
            <a:r>
              <a:rPr lang="en-US" sz="1700" b="1" dirty="0">
                <a:latin typeface="Rockwell" panose="02060603020205020403" pitchFamily="18" charset="0"/>
                <a:ea typeface="Times New Roman" panose="02020603050405020304" pitchFamily="18" charset="0"/>
              </a:rPr>
              <a:t>2. Participial Phrases:</a:t>
            </a:r>
          </a:p>
          <a:p>
            <a:r>
              <a:rPr lang="en-US" sz="1700" b="1" dirty="0">
                <a:latin typeface="Rockwell" panose="02060603020205020403" pitchFamily="18" charset="0"/>
                <a:ea typeface="Times New Roman" panose="02020603050405020304" pitchFamily="18" charset="0"/>
              </a:rPr>
              <a:t>(From the video)</a:t>
            </a:r>
          </a:p>
          <a:p>
            <a:pPr marL="342900" indent="-342900">
              <a:buAutoNum type="alphaLcPeriod"/>
              <a:tabLst>
                <a:tab pos="457200" algn="l"/>
              </a:tabLst>
            </a:pPr>
            <a:r>
              <a:rPr lang="en-US" sz="1700" dirty="0">
                <a:solidFill>
                  <a:srgbClr val="FF0000"/>
                </a:solidFill>
                <a:latin typeface="Rockwell" panose="02060603020205020403" pitchFamily="18" charset="0"/>
                <a:ea typeface="Times New Roman" panose="02020603050405020304" pitchFamily="18" charset="0"/>
              </a:rPr>
              <a:t>This is special software </a:t>
            </a:r>
            <a:r>
              <a:rPr lang="en-US" sz="1700" b="1" u="sng" dirty="0">
                <a:solidFill>
                  <a:srgbClr val="FF0000"/>
                </a:solidFill>
                <a:latin typeface="Rockwell" panose="02060603020205020403" pitchFamily="18" charset="0"/>
                <a:ea typeface="Times New Roman" panose="02020603050405020304" pitchFamily="18" charset="0"/>
              </a:rPr>
              <a:t>designed to protect your computer from harmful software and hackers</a:t>
            </a:r>
            <a:r>
              <a:rPr lang="en-US" sz="1700" dirty="0">
                <a:solidFill>
                  <a:srgbClr val="FF0000"/>
                </a:solidFill>
                <a:latin typeface="Rockwell" panose="02060603020205020403" pitchFamily="18" charset="0"/>
                <a:ea typeface="Times New Roman" panose="02020603050405020304" pitchFamily="18" charset="0"/>
              </a:rPr>
              <a:t>.</a:t>
            </a:r>
          </a:p>
          <a:p>
            <a:pPr marL="342900" indent="-342900">
              <a:buAutoNum type="alphaLcPeriod"/>
              <a:tabLst>
                <a:tab pos="457200" algn="l"/>
              </a:tabLst>
            </a:pPr>
            <a:endParaRPr lang="en-US" sz="1700" dirty="0">
              <a:solidFill>
                <a:srgbClr val="FF0000"/>
              </a:solidFill>
              <a:latin typeface="Rockwell" panose="02060603020205020403" pitchFamily="18" charset="0"/>
              <a:ea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700" b="1" dirty="0">
                <a:latin typeface="Rockwell" panose="02060603020205020403" pitchFamily="18" charset="0"/>
                <a:ea typeface="Times New Roman" panose="02020603050405020304" pitchFamily="18" charset="0"/>
              </a:rPr>
              <a:t>Function: </a:t>
            </a:r>
            <a:r>
              <a:rPr lang="en-US" sz="1700" b="1" dirty="0">
                <a:solidFill>
                  <a:srgbClr val="FF0000"/>
                </a:solidFill>
                <a:latin typeface="Rockwell" panose="02060603020205020403" pitchFamily="18" charset="0"/>
                <a:ea typeface="Times New Roman" panose="02020603050405020304" pitchFamily="18" charset="0"/>
              </a:rPr>
              <a:t>to describe the function of the special software</a:t>
            </a:r>
            <a:endParaRPr lang="en-US" sz="1700" dirty="0">
              <a:solidFill>
                <a:srgbClr val="FF0000"/>
              </a:solidFill>
              <a:latin typeface="Rockwell" panose="02060603020205020403" pitchFamily="18" charset="0"/>
              <a:ea typeface="Times New Roman" panose="02020603050405020304" pitchFamily="18" charset="0"/>
            </a:endParaRPr>
          </a:p>
          <a:p>
            <a:pPr marR="0" lvl="0">
              <a:tabLst>
                <a:tab pos="457200" algn="l"/>
              </a:tabLst>
            </a:pPr>
            <a:endParaRPr lang="en-US" sz="1700" dirty="0">
              <a:solidFill>
                <a:srgbClr val="FF0000"/>
              </a:solidFill>
              <a:latin typeface="Rockwell" panose="02060603020205020403" pitchFamily="18" charset="0"/>
              <a:ea typeface="Times New Roman" panose="02020603050405020304" pitchFamily="18" charset="0"/>
            </a:endParaRPr>
          </a:p>
          <a:p>
            <a:pPr>
              <a:tabLst>
                <a:tab pos="457200" algn="l"/>
              </a:tabLst>
            </a:pPr>
            <a:r>
              <a:rPr lang="en-US" sz="1700" b="1" dirty="0">
                <a:latin typeface="Rockwell" panose="02060603020205020403" pitchFamily="18" charset="0"/>
                <a:ea typeface="Times New Roman" panose="02020603050405020304" pitchFamily="18" charset="0"/>
              </a:rPr>
              <a:t>(From the article)</a:t>
            </a:r>
          </a:p>
          <a:p>
            <a:r>
              <a:rPr lang="en-US" sz="1700" dirty="0">
                <a:solidFill>
                  <a:srgbClr val="FF0000"/>
                </a:solidFill>
                <a:latin typeface="Rockwell" panose="02060603020205020403" pitchFamily="18" charset="0"/>
                <a:ea typeface="Times New Roman" panose="02020603050405020304" pitchFamily="18" charset="0"/>
              </a:rPr>
              <a:t>b.   </a:t>
            </a:r>
            <a:r>
              <a:rPr lang="en-US" sz="1700" b="1" dirty="0">
                <a:solidFill>
                  <a:srgbClr val="FF0000"/>
                </a:solidFill>
                <a:latin typeface="Rockwell" panose="02060603020205020403" pitchFamily="18" charset="0"/>
                <a:ea typeface="Times New Roman" panose="02020603050405020304" pitchFamily="18" charset="0"/>
              </a:rPr>
              <a:t>“</a:t>
            </a:r>
            <a:r>
              <a:rPr lang="en-US" sz="1700" b="1" u="sng" dirty="0">
                <a:solidFill>
                  <a:srgbClr val="FF0000"/>
                </a:solidFill>
                <a:latin typeface="Rockwell" panose="02060603020205020403" pitchFamily="18" charset="0"/>
                <a:ea typeface="Times New Roman" panose="02020603050405020304" pitchFamily="18" charset="0"/>
              </a:rPr>
              <a:t>Delivering an annual roundup to lawmakers</a:t>
            </a:r>
            <a:r>
              <a:rPr lang="en-US" sz="1700" dirty="0">
                <a:solidFill>
                  <a:srgbClr val="FF0000"/>
                </a:solidFill>
                <a:latin typeface="Rockwell" panose="02060603020205020403" pitchFamily="18" charset="0"/>
                <a:ea typeface="Times New Roman" panose="02020603050405020304" pitchFamily="18" charset="0"/>
              </a:rPr>
              <a:t>, Police </a:t>
            </a:r>
            <a:br>
              <a:rPr lang="en-US" sz="1700" dirty="0">
                <a:solidFill>
                  <a:srgbClr val="FF0000"/>
                </a:solidFill>
                <a:latin typeface="Rockwell" panose="02060603020205020403" pitchFamily="18" charset="0"/>
                <a:ea typeface="Times New Roman" panose="02020603050405020304" pitchFamily="18" charset="0"/>
              </a:rPr>
            </a:br>
            <a:r>
              <a:rPr lang="en-US" sz="1700" dirty="0">
                <a:solidFill>
                  <a:srgbClr val="FF0000"/>
                </a:solidFill>
                <a:latin typeface="Rockwell" panose="02060603020205020403" pitchFamily="18" charset="0"/>
                <a:ea typeface="Times New Roman" panose="02020603050405020304" pitchFamily="18" charset="0"/>
              </a:rPr>
              <a:t>       Commissioner Raymond Siu said”</a:t>
            </a:r>
            <a:endParaRPr lang="en-US" sz="1700" b="1" u="sng" dirty="0">
              <a:solidFill>
                <a:srgbClr val="FF0000"/>
              </a:solidFill>
              <a:latin typeface="Rockwell" panose="02060603020205020403" pitchFamily="18" charset="0"/>
              <a:ea typeface="Times New Roman" panose="02020603050405020304" pitchFamily="18" charset="0"/>
            </a:endParaRPr>
          </a:p>
          <a:p>
            <a:pPr marL="342900" marR="0" lvl="0" indent="-342900">
              <a:buFont typeface="Arial" panose="020B0604020202020204" pitchFamily="34" charset="0"/>
              <a:buChar char="•"/>
              <a:tabLst>
                <a:tab pos="457200" algn="l"/>
              </a:tabLst>
            </a:pPr>
            <a:endParaRPr lang="en-US" sz="1700" b="1" u="sng" dirty="0">
              <a:latin typeface="Rockwell" panose="02060603020205020403" pitchFamily="18" charset="0"/>
              <a:ea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700" b="1" dirty="0">
                <a:latin typeface="Rockwell" panose="02060603020205020403" pitchFamily="18" charset="0"/>
                <a:ea typeface="Times New Roman" panose="02020603050405020304" pitchFamily="18" charset="0"/>
              </a:rPr>
              <a:t>Function: </a:t>
            </a:r>
            <a:r>
              <a:rPr lang="en-US" sz="1700" b="1" dirty="0">
                <a:solidFill>
                  <a:srgbClr val="FF0000"/>
                </a:solidFill>
                <a:latin typeface="Rockwell" panose="02060603020205020403" pitchFamily="18" charset="0"/>
                <a:ea typeface="Times New Roman" panose="02020603050405020304" pitchFamily="18" charset="0"/>
              </a:rPr>
              <a:t>to explain the context in which the police commissioner made his statement, indicating both the occasion (annual roundup) and the audience (lawmakers)</a:t>
            </a:r>
            <a:endParaRPr lang="en-US" sz="1700" dirty="0">
              <a:solidFill>
                <a:srgbClr val="FF0000"/>
              </a:solidFill>
              <a:latin typeface="Rockwell" panose="02060603020205020403" pitchFamily="18" charset="0"/>
              <a:ea typeface="Times New Roman" panose="02020603050405020304" pitchFamily="18" charset="0"/>
            </a:endParaRPr>
          </a:p>
        </p:txBody>
      </p:sp>
      <p:sp>
        <p:nvSpPr>
          <p:cNvPr id="29" name="AutoShape 18">
            <a:extLst>
              <a:ext uri="{FF2B5EF4-FFF2-40B4-BE49-F238E27FC236}">
                <a16:creationId xmlns:a16="http://schemas.microsoft.com/office/drawing/2014/main" id="{16F2FAF0-2904-4992-B99B-2F227141F8D8}"/>
              </a:ext>
            </a:extLst>
          </p:cNvPr>
          <p:cNvSpPr/>
          <p:nvPr/>
        </p:nvSpPr>
        <p:spPr>
          <a:xfrm>
            <a:off x="2537699" y="2373958"/>
            <a:ext cx="7518962" cy="0"/>
          </a:xfrm>
          <a:prstGeom prst="line">
            <a:avLst/>
          </a:prstGeom>
          <a:ln w="38100" cap="flat">
            <a:solidFill>
              <a:srgbClr val="000000"/>
            </a:solidFill>
            <a:prstDash val="solid"/>
            <a:headEnd type="none" w="sm" len="sm"/>
            <a:tailEnd type="none" w="sm" len="sm"/>
          </a:ln>
        </p:spPr>
      </p:sp>
      <p:grpSp>
        <p:nvGrpSpPr>
          <p:cNvPr id="37" name="Group 36">
            <a:extLst>
              <a:ext uri="{FF2B5EF4-FFF2-40B4-BE49-F238E27FC236}">
                <a16:creationId xmlns:a16="http://schemas.microsoft.com/office/drawing/2014/main" id="{15345837-2627-4C62-96B3-12B8F2A3F364}"/>
              </a:ext>
            </a:extLst>
          </p:cNvPr>
          <p:cNvGrpSpPr/>
          <p:nvPr/>
        </p:nvGrpSpPr>
        <p:grpSpPr>
          <a:xfrm>
            <a:off x="94505" y="3121949"/>
            <a:ext cx="2364081" cy="1897571"/>
            <a:chOff x="380160" y="2154049"/>
            <a:chExt cx="3712767" cy="2888215"/>
          </a:xfrm>
        </p:grpSpPr>
        <p:grpSp>
          <p:nvGrpSpPr>
            <p:cNvPr id="43" name="Group 42">
              <a:extLst>
                <a:ext uri="{FF2B5EF4-FFF2-40B4-BE49-F238E27FC236}">
                  <a16:creationId xmlns:a16="http://schemas.microsoft.com/office/drawing/2014/main" id="{6895A371-0629-4F58-9384-2347910C00D9}"/>
                </a:ext>
              </a:extLst>
            </p:cNvPr>
            <p:cNvGrpSpPr/>
            <p:nvPr/>
          </p:nvGrpSpPr>
          <p:grpSpPr>
            <a:xfrm>
              <a:off x="380160" y="2154049"/>
              <a:ext cx="3712767" cy="2888215"/>
              <a:chOff x="380159" y="2154048"/>
              <a:chExt cx="3712767" cy="2967533"/>
            </a:xfrm>
          </p:grpSpPr>
          <p:pic>
            <p:nvPicPr>
              <p:cNvPr id="44" name="Picture 4" descr="16,636 Video Clipart Stock Photos, Pictures &amp;amp; Royalty-Free Images - iStock">
                <a:extLst>
                  <a:ext uri="{FF2B5EF4-FFF2-40B4-BE49-F238E27FC236}">
                    <a16:creationId xmlns:a16="http://schemas.microsoft.com/office/drawing/2014/main" id="{6AA2A742-F40F-4101-9B3F-8DDA7074B88C}"/>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380159" y="2154048"/>
                <a:ext cx="3712767" cy="2967533"/>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557CE91F-1ADB-4954-9131-2AEF5926B6DF}"/>
                  </a:ext>
                </a:extLst>
              </p:cNvPr>
              <p:cNvSpPr/>
              <p:nvPr/>
            </p:nvSpPr>
            <p:spPr>
              <a:xfrm>
                <a:off x="491144" y="2718009"/>
                <a:ext cx="3517329" cy="369332"/>
              </a:xfrm>
              <a:prstGeom prst="rect">
                <a:avLst/>
              </a:prstGeom>
            </p:spPr>
            <p:txBody>
              <a:bodyPr wrap="square">
                <a:spAutoFit/>
              </a:bodyPr>
              <a:lstStyle/>
              <a:p>
                <a:pPr algn="ctr"/>
                <a:endParaRPr lang="zh-TW" altLang="en-US" dirty="0">
                  <a:ln w="0"/>
                  <a:effectLst>
                    <a:outerShdw blurRad="38100" dist="19050" dir="2700000" algn="tl" rotWithShape="0">
                      <a:schemeClr val="dk1">
                        <a:alpha val="40000"/>
                      </a:schemeClr>
                    </a:outerShdw>
                  </a:effectLst>
                </a:endParaRPr>
              </a:p>
            </p:txBody>
          </p:sp>
        </p:grpSp>
        <p:pic>
          <p:nvPicPr>
            <p:cNvPr id="39" name="Picture 38">
              <a:extLst>
                <a:ext uri="{FF2B5EF4-FFF2-40B4-BE49-F238E27FC236}">
                  <a16:creationId xmlns:a16="http://schemas.microsoft.com/office/drawing/2014/main" id="{BF6FB248-3DC3-4AE4-8E65-3A5909A213C2}"/>
                </a:ext>
              </a:extLst>
            </p:cNvPr>
            <p:cNvPicPr>
              <a:picLocks noChangeAspect="1"/>
            </p:cNvPicPr>
            <p:nvPr/>
          </p:nvPicPr>
          <p:blipFill rotWithShape="1">
            <a:blip r:embed="rId9"/>
            <a:srcRect r="2468"/>
            <a:stretch/>
          </p:blipFill>
          <p:spPr>
            <a:xfrm>
              <a:off x="543080" y="2670012"/>
              <a:ext cx="3440852" cy="1805594"/>
            </a:xfrm>
            <a:prstGeom prst="rect">
              <a:avLst/>
            </a:prstGeom>
          </p:spPr>
        </p:pic>
      </p:grpSp>
      <p:grpSp>
        <p:nvGrpSpPr>
          <p:cNvPr id="46" name="Group 45">
            <a:extLst>
              <a:ext uri="{FF2B5EF4-FFF2-40B4-BE49-F238E27FC236}">
                <a16:creationId xmlns:a16="http://schemas.microsoft.com/office/drawing/2014/main" id="{DBEB7D9C-4345-428C-8770-3AE976B47B16}"/>
              </a:ext>
            </a:extLst>
          </p:cNvPr>
          <p:cNvGrpSpPr/>
          <p:nvPr/>
        </p:nvGrpSpPr>
        <p:grpSpPr>
          <a:xfrm rot="210073">
            <a:off x="8993406" y="2060472"/>
            <a:ext cx="3775228" cy="4209575"/>
            <a:chOff x="-452216" y="1079820"/>
            <a:chExt cx="4926137" cy="4958181"/>
          </a:xfrm>
        </p:grpSpPr>
        <p:grpSp>
          <p:nvGrpSpPr>
            <p:cNvPr id="47" name="Group 2">
              <a:extLst>
                <a:ext uri="{FF2B5EF4-FFF2-40B4-BE49-F238E27FC236}">
                  <a16:creationId xmlns:a16="http://schemas.microsoft.com/office/drawing/2014/main" id="{929C2BBC-5A30-40BE-B6A8-C108F74DA934}"/>
                </a:ext>
              </a:extLst>
            </p:cNvPr>
            <p:cNvGrpSpPr/>
            <p:nvPr/>
          </p:nvGrpSpPr>
          <p:grpSpPr>
            <a:xfrm>
              <a:off x="-452216" y="1079820"/>
              <a:ext cx="4926137" cy="4958181"/>
              <a:chOff x="2255816" y="1840867"/>
              <a:chExt cx="12869130" cy="13353033"/>
            </a:xfrm>
          </p:grpSpPr>
          <p:sp>
            <p:nvSpPr>
              <p:cNvPr id="50" name="Freeform 3">
                <a:extLst>
                  <a:ext uri="{FF2B5EF4-FFF2-40B4-BE49-F238E27FC236}">
                    <a16:creationId xmlns:a16="http://schemas.microsoft.com/office/drawing/2014/main" id="{3CA9181C-8766-48F7-B08F-9A339A1ADEF7}"/>
                  </a:ext>
                </a:extLst>
              </p:cNvPr>
              <p:cNvSpPr/>
              <p:nvPr/>
            </p:nvSpPr>
            <p:spPr>
              <a:xfrm rot="17696823">
                <a:off x="2013864" y="2082819"/>
                <a:ext cx="13353033" cy="12869130"/>
              </a:xfrm>
              <a:custGeom>
                <a:avLst/>
                <a:gdLst/>
                <a:ahLst/>
                <a:cxnLst/>
                <a:rect l="l" t="t" r="r" b="b"/>
                <a:pathLst>
                  <a:path w="13359206" h="12630522">
                    <a:moveTo>
                      <a:pt x="0" y="0"/>
                    </a:moveTo>
                    <a:lnTo>
                      <a:pt x="13359206" y="0"/>
                    </a:lnTo>
                    <a:lnTo>
                      <a:pt x="13359206" y="12630522"/>
                    </a:lnTo>
                    <a:lnTo>
                      <a:pt x="0" y="126305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51" name="Group 4">
                <a:extLst>
                  <a:ext uri="{FF2B5EF4-FFF2-40B4-BE49-F238E27FC236}">
                    <a16:creationId xmlns:a16="http://schemas.microsoft.com/office/drawing/2014/main" id="{CED3B33A-A064-4ADA-BF8D-2DB8E51E3A74}"/>
                  </a:ext>
                </a:extLst>
              </p:cNvPr>
              <p:cNvGrpSpPr/>
              <p:nvPr/>
            </p:nvGrpSpPr>
            <p:grpSpPr>
              <a:xfrm rot="-813416">
                <a:off x="7559594" y="3421363"/>
                <a:ext cx="2163750" cy="10680259"/>
                <a:chOff x="0" y="-28575"/>
                <a:chExt cx="427407" cy="2109681"/>
              </a:xfrm>
            </p:grpSpPr>
            <p:sp>
              <p:nvSpPr>
                <p:cNvPr id="52" name="Freeform 5">
                  <a:extLst>
                    <a:ext uri="{FF2B5EF4-FFF2-40B4-BE49-F238E27FC236}">
                      <a16:creationId xmlns:a16="http://schemas.microsoft.com/office/drawing/2014/main" id="{0637FD9D-52B1-47B4-985A-B9FAE7DE42D1}"/>
                    </a:ext>
                  </a:extLst>
                </p:cNvPr>
                <p:cNvSpPr/>
                <p:nvPr/>
              </p:nvSpPr>
              <p:spPr>
                <a:xfrm>
                  <a:off x="0" y="0"/>
                  <a:ext cx="427407" cy="2081106"/>
                </a:xfrm>
                <a:custGeom>
                  <a:avLst/>
                  <a:gdLst/>
                  <a:ahLst/>
                  <a:cxnLst/>
                  <a:rect l="l" t="t" r="r" b="b"/>
                  <a:pathLst>
                    <a:path w="427407" h="2081106">
                      <a:moveTo>
                        <a:pt x="0" y="0"/>
                      </a:moveTo>
                      <a:lnTo>
                        <a:pt x="427407" y="0"/>
                      </a:lnTo>
                      <a:lnTo>
                        <a:pt x="427407" y="2081106"/>
                      </a:lnTo>
                      <a:lnTo>
                        <a:pt x="0" y="2081106"/>
                      </a:lnTo>
                      <a:close/>
                    </a:path>
                  </a:pathLst>
                </a:custGeom>
                <a:solidFill>
                  <a:srgbClr val="A4B9FB"/>
                </a:solidFill>
              </p:spPr>
            </p:sp>
            <p:sp>
              <p:nvSpPr>
                <p:cNvPr id="53" name="TextBox 6">
                  <a:extLst>
                    <a:ext uri="{FF2B5EF4-FFF2-40B4-BE49-F238E27FC236}">
                      <a16:creationId xmlns:a16="http://schemas.microsoft.com/office/drawing/2014/main" id="{3B1149CF-D885-477D-8E67-B731D6CC4666}"/>
                    </a:ext>
                  </a:extLst>
                </p:cNvPr>
                <p:cNvSpPr txBox="1"/>
                <p:nvPr/>
              </p:nvSpPr>
              <p:spPr>
                <a:xfrm>
                  <a:off x="0" y="-28575"/>
                  <a:ext cx="427407" cy="2109681"/>
                </a:xfrm>
                <a:prstGeom prst="rect">
                  <a:avLst/>
                </a:prstGeom>
              </p:spPr>
              <p:txBody>
                <a:bodyPr lIns="33867" tIns="33867" rIns="33867" bIns="33867" rtlCol="0" anchor="ctr"/>
                <a:lstStyle/>
                <a:p>
                  <a:pPr algn="ctr">
                    <a:lnSpc>
                      <a:spcPts val="1400"/>
                    </a:lnSpc>
                  </a:pPr>
                  <a:endParaRPr sz="1200">
                    <a:latin typeface="Albertus Extra Bold" panose="020E0802040304020204" pitchFamily="34" charset="0"/>
                  </a:endParaRPr>
                </a:p>
              </p:txBody>
            </p:sp>
          </p:grpSp>
        </p:grpSp>
        <p:sp>
          <p:nvSpPr>
            <p:cNvPr id="48" name="TextBox 21">
              <a:extLst>
                <a:ext uri="{FF2B5EF4-FFF2-40B4-BE49-F238E27FC236}">
                  <a16:creationId xmlns:a16="http://schemas.microsoft.com/office/drawing/2014/main" id="{222F8698-4CA2-47AC-B410-557CA28971AF}"/>
                </a:ext>
              </a:extLst>
            </p:cNvPr>
            <p:cNvSpPr txBox="1"/>
            <p:nvPr/>
          </p:nvSpPr>
          <p:spPr>
            <a:xfrm rot="20875440">
              <a:off x="382260" y="1980653"/>
              <a:ext cx="2775278" cy="471263"/>
            </a:xfrm>
            <a:prstGeom prst="rect">
              <a:avLst/>
            </a:prstGeom>
          </p:spPr>
          <p:txBody>
            <a:bodyPr wrap="square" lIns="0" tIns="0" rIns="0" bIns="0" rtlCol="0" anchor="t">
              <a:spAutoFit/>
            </a:bodyPr>
            <a:lstStyle/>
            <a:p>
              <a:pPr>
                <a:spcBef>
                  <a:spcPct val="0"/>
                </a:spcBef>
              </a:pPr>
              <a:r>
                <a:rPr lang="en-US" sz="1300" dirty="0">
                  <a:solidFill>
                    <a:srgbClr val="000000"/>
                  </a:solidFill>
                  <a:latin typeface="Albertus Extra Bold" panose="020E0802040304020204" pitchFamily="34" charset="0"/>
                  <a:ea typeface="Krabuler"/>
                  <a:cs typeface="Krabuler"/>
                  <a:sym typeface="Krabuler"/>
                </a:rPr>
                <a:t>Scams </a:t>
              </a:r>
              <a:r>
                <a:rPr lang="en-US" sz="1300" dirty="0" err="1" smtClean="0">
                  <a:solidFill>
                    <a:srgbClr val="000000"/>
                  </a:solidFill>
                  <a:latin typeface="Albertus Extra Bold" panose="020E0802040304020204" pitchFamily="34" charset="0"/>
                  <a:ea typeface="Krabuler"/>
                  <a:cs typeface="Krabuler"/>
                  <a:sym typeface="Krabuler"/>
                </a:rPr>
                <a:t>fuelled</a:t>
              </a:r>
              <a:r>
                <a:rPr lang="en-US" sz="1300" dirty="0" smtClean="0">
                  <a:solidFill>
                    <a:srgbClr val="000000"/>
                  </a:solidFill>
                  <a:latin typeface="Albertus Extra Bold" panose="020E0802040304020204" pitchFamily="34" charset="0"/>
                  <a:ea typeface="Krabuler"/>
                  <a:cs typeface="Krabuler"/>
                  <a:sym typeface="Krabuler"/>
                </a:rPr>
                <a:t> </a:t>
              </a:r>
              <a:r>
                <a:rPr lang="en-US" sz="1300" dirty="0">
                  <a:solidFill>
                    <a:srgbClr val="000000"/>
                  </a:solidFill>
                  <a:latin typeface="Albertus Extra Bold" panose="020E0802040304020204" pitchFamily="34" charset="0"/>
                  <a:ea typeface="Krabuler"/>
                  <a:cs typeface="Krabuler"/>
                  <a:sym typeface="Krabuler"/>
                </a:rPr>
                <a:t>rise in crime last year: police chief</a:t>
              </a:r>
            </a:p>
          </p:txBody>
        </p:sp>
        <p:pic>
          <p:nvPicPr>
            <p:cNvPr id="49" name="Picture 48">
              <a:extLst>
                <a:ext uri="{FF2B5EF4-FFF2-40B4-BE49-F238E27FC236}">
                  <a16:creationId xmlns:a16="http://schemas.microsoft.com/office/drawing/2014/main" id="{EFB34E38-9EAD-4F4A-BFB8-3AFF38A2E1F4}"/>
                </a:ext>
              </a:extLst>
            </p:cNvPr>
            <p:cNvPicPr>
              <a:picLocks noChangeAspect="1"/>
            </p:cNvPicPr>
            <p:nvPr/>
          </p:nvPicPr>
          <p:blipFill rotWithShape="1">
            <a:blip r:embed="rId12"/>
            <a:srcRect t="15057"/>
            <a:stretch/>
          </p:blipFill>
          <p:spPr>
            <a:xfrm rot="20864991">
              <a:off x="792623" y="2636367"/>
              <a:ext cx="2494081" cy="2695200"/>
            </a:xfrm>
            <a:prstGeom prst="rect">
              <a:avLst/>
            </a:prstGeom>
          </p:spPr>
        </p:pic>
      </p:grpSp>
      <p:sp>
        <p:nvSpPr>
          <p:cNvPr id="38" name="Rectangle 37">
            <a:extLst>
              <a:ext uri="{FF2B5EF4-FFF2-40B4-BE49-F238E27FC236}">
                <a16:creationId xmlns:a16="http://schemas.microsoft.com/office/drawing/2014/main" id="{11F91A56-D2E0-46EB-90B2-4E71B31B0378}"/>
              </a:ext>
            </a:extLst>
          </p:cNvPr>
          <p:cNvSpPr/>
          <p:nvPr/>
        </p:nvSpPr>
        <p:spPr>
          <a:xfrm>
            <a:off x="108065" y="2167841"/>
            <a:ext cx="2377072" cy="954107"/>
          </a:xfrm>
          <a:prstGeom prst="rect">
            <a:avLst/>
          </a:prstGeom>
        </p:spPr>
        <p:txBody>
          <a:bodyPr wrap="square">
            <a:spAutoFit/>
          </a:bodyPr>
          <a:lstStyle/>
          <a:p>
            <a:pPr algn="ctr"/>
            <a:r>
              <a:rPr lang="en-US" sz="1400" b="1" dirty="0">
                <a:latin typeface="Arial" panose="020B0604020202020204" pitchFamily="34" charset="0"/>
                <a:cs typeface="Arial" panose="020B0604020202020204" pitchFamily="34" charset="0"/>
              </a:rPr>
              <a:t>A Video on </a:t>
            </a:r>
          </a:p>
          <a:p>
            <a:pPr algn="ctr"/>
            <a:r>
              <a:rPr lang="en-US" sz="1400" b="1" dirty="0">
                <a:latin typeface="Arial" panose="020B0604020202020204" pitchFamily="34" charset="0"/>
                <a:cs typeface="Arial" panose="020B0604020202020204" pitchFamily="34" charset="0"/>
              </a:rPr>
              <a:t>“[Digital Literacy Series] English - 1. Protect from Phishing”</a:t>
            </a:r>
          </a:p>
        </p:txBody>
      </p:sp>
    </p:spTree>
    <p:extLst>
      <p:ext uri="{BB962C8B-B14F-4D97-AF65-F5344CB8AC3E}">
        <p14:creationId xmlns:p14="http://schemas.microsoft.com/office/powerpoint/2010/main" val="403885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animEffect transition="in" filter="fade">
                                      <p:cBhvr>
                                        <p:cTn id="7" dur="500"/>
                                        <p:tgtEl>
                                          <p:spTgt spid="2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4" end="4"/>
                                            </p:txEl>
                                          </p:spTgt>
                                        </p:tgtEl>
                                        <p:attrNameLst>
                                          <p:attrName>style.visibility</p:attrName>
                                        </p:attrNameLst>
                                      </p:cBhvr>
                                      <p:to>
                                        <p:strVal val="visible"/>
                                      </p:to>
                                    </p:set>
                                    <p:animEffect transition="in" filter="fade">
                                      <p:cBhvr>
                                        <p:cTn id="12" dur="500"/>
                                        <p:tgtEl>
                                          <p:spTgt spid="2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7" end="7"/>
                                            </p:txEl>
                                          </p:spTgt>
                                        </p:tgtEl>
                                        <p:attrNameLst>
                                          <p:attrName>style.visibility</p:attrName>
                                        </p:attrNameLst>
                                      </p:cBhvr>
                                      <p:to>
                                        <p:strVal val="visible"/>
                                      </p:to>
                                    </p:set>
                                    <p:animEffect transition="in" filter="fade">
                                      <p:cBhvr>
                                        <p:cTn id="17" dur="500"/>
                                        <p:tgtEl>
                                          <p:spTgt spid="2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9" end="9"/>
                                            </p:txEl>
                                          </p:spTgt>
                                        </p:tgtEl>
                                        <p:attrNameLst>
                                          <p:attrName>style.visibility</p:attrName>
                                        </p:attrNameLst>
                                      </p:cBhvr>
                                      <p:to>
                                        <p:strVal val="visible"/>
                                      </p:to>
                                    </p:set>
                                    <p:animEffect transition="in" filter="fade">
                                      <p:cBhvr>
                                        <p:cTn id="22" dur="500"/>
                                        <p:tgtEl>
                                          <p:spTgt spid="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3ABC4-946B-4D34-AD96-76E815B27F5E}"/>
              </a:ext>
            </a:extLst>
          </p:cNvPr>
          <p:cNvSpPr>
            <a:spLocks noGrp="1"/>
          </p:cNvSpPr>
          <p:nvPr>
            <p:ph type="sldNum" sz="quarter" idx="12"/>
          </p:nvPr>
        </p:nvSpPr>
        <p:spPr/>
        <p:txBody>
          <a:bodyPr/>
          <a:lstStyle/>
          <a:p>
            <a:fld id="{01D8345E-4E1F-46C7-9F87-24FCA86018EC}" type="slidenum">
              <a:rPr lang="en-US" smtClean="0"/>
              <a:t>16</a:t>
            </a:fld>
            <a:endParaRPr lang="en-US"/>
          </a:p>
        </p:txBody>
      </p:sp>
      <p:sp>
        <p:nvSpPr>
          <p:cNvPr id="5" name="Slide Number Placeholder 3">
            <a:extLst>
              <a:ext uri="{FF2B5EF4-FFF2-40B4-BE49-F238E27FC236}">
                <a16:creationId xmlns:a16="http://schemas.microsoft.com/office/drawing/2014/main" id="{B16FAAB8-B741-4582-94A4-42F9F4B32EF7}"/>
              </a:ext>
            </a:extLst>
          </p:cNvPr>
          <p:cNvSpPr txBox="1">
            <a:spLocks/>
          </p:cNvSpPr>
          <p:nvPr/>
        </p:nvSpPr>
        <p:spPr>
          <a:xfrm>
            <a:off x="9298890" y="645044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D8345E-4E1F-46C7-9F87-24FCA86018EC}" type="slidenum">
              <a:rPr lang="en-US" smtClean="0"/>
              <a:pPr/>
              <a:t>16</a:t>
            </a:fld>
            <a:endParaRPr lang="en-US" dirty="0"/>
          </a:p>
        </p:txBody>
      </p:sp>
      <p:grpSp>
        <p:nvGrpSpPr>
          <p:cNvPr id="10" name="Group 9">
            <a:extLst>
              <a:ext uri="{FF2B5EF4-FFF2-40B4-BE49-F238E27FC236}">
                <a16:creationId xmlns:a16="http://schemas.microsoft.com/office/drawing/2014/main" id="{D60FD898-6859-47C3-8AD5-5BC398375A7E}"/>
              </a:ext>
            </a:extLst>
          </p:cNvPr>
          <p:cNvGrpSpPr/>
          <p:nvPr/>
        </p:nvGrpSpPr>
        <p:grpSpPr>
          <a:xfrm>
            <a:off x="37583" y="1874708"/>
            <a:ext cx="3716454" cy="4177750"/>
            <a:chOff x="210734" y="2007836"/>
            <a:chExt cx="3999759" cy="4615218"/>
          </a:xfrm>
        </p:grpSpPr>
        <p:grpSp>
          <p:nvGrpSpPr>
            <p:cNvPr id="11" name="Group 10">
              <a:extLst>
                <a:ext uri="{FF2B5EF4-FFF2-40B4-BE49-F238E27FC236}">
                  <a16:creationId xmlns:a16="http://schemas.microsoft.com/office/drawing/2014/main" id="{CE8E67FB-DC38-47BD-BF62-3ACD1F9140B0}"/>
                </a:ext>
              </a:extLst>
            </p:cNvPr>
            <p:cNvGrpSpPr/>
            <p:nvPr/>
          </p:nvGrpSpPr>
          <p:grpSpPr>
            <a:xfrm>
              <a:off x="210734" y="2007836"/>
              <a:ext cx="3999759" cy="4615218"/>
              <a:chOff x="335406" y="903027"/>
              <a:chExt cx="4162569" cy="4615218"/>
            </a:xfrm>
          </p:grpSpPr>
          <p:sp>
            <p:nvSpPr>
              <p:cNvPr id="13" name="Rounded Rectangular Callout 6">
                <a:extLst>
                  <a:ext uri="{FF2B5EF4-FFF2-40B4-BE49-F238E27FC236}">
                    <a16:creationId xmlns:a16="http://schemas.microsoft.com/office/drawing/2014/main" id="{509C77F6-8858-4920-ACCB-8989D0F344D0}"/>
                  </a:ext>
                </a:extLst>
              </p:cNvPr>
              <p:cNvSpPr/>
              <p:nvPr/>
            </p:nvSpPr>
            <p:spPr>
              <a:xfrm flipH="1">
                <a:off x="335406" y="903027"/>
                <a:ext cx="3957851" cy="4462818"/>
              </a:xfrm>
              <a:prstGeom prst="wedgeRoundRectCallout">
                <a:avLst>
                  <a:gd name="adj1" fmla="val -47008"/>
                  <a:gd name="adj2" fmla="val 25842"/>
                  <a:gd name="adj3" fmla="val 16667"/>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Rounded Rectangular Callout 7">
                <a:extLst>
                  <a:ext uri="{FF2B5EF4-FFF2-40B4-BE49-F238E27FC236}">
                    <a16:creationId xmlns:a16="http://schemas.microsoft.com/office/drawing/2014/main" id="{B153EAD4-3123-4282-8CDD-54F4D5DCE732}"/>
                  </a:ext>
                </a:extLst>
              </p:cNvPr>
              <p:cNvSpPr/>
              <p:nvPr/>
            </p:nvSpPr>
            <p:spPr>
              <a:xfrm flipH="1">
                <a:off x="540124" y="1055427"/>
                <a:ext cx="3957851" cy="4462818"/>
              </a:xfrm>
              <a:prstGeom prst="wedgeRoundRectCallout">
                <a:avLst>
                  <a:gd name="adj1" fmla="val -62654"/>
                  <a:gd name="adj2" fmla="val 164"/>
                  <a:gd name="adj3" fmla="val 16667"/>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 name="標題 1">
              <a:extLst>
                <a:ext uri="{FF2B5EF4-FFF2-40B4-BE49-F238E27FC236}">
                  <a16:creationId xmlns:a16="http://schemas.microsoft.com/office/drawing/2014/main" id="{12F268AC-582B-4C53-8528-6E6ADD71D7FE}"/>
                </a:ext>
              </a:extLst>
            </p:cNvPr>
            <p:cNvSpPr txBox="1">
              <a:spLocks/>
            </p:cNvSpPr>
            <p:nvPr/>
          </p:nvSpPr>
          <p:spPr>
            <a:xfrm>
              <a:off x="579105" y="2487317"/>
              <a:ext cx="3459727" cy="567726"/>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000" b="1" dirty="0"/>
                <a:t>1. </a:t>
              </a:r>
              <a:r>
                <a:rPr lang="en-US" sz="2000" b="1" dirty="0">
                  <a:solidFill>
                    <a:srgbClr val="333333"/>
                  </a:solidFill>
                  <a:ea typeface="新細明體" panose="02020500000000000000" pitchFamily="18" charset="-120"/>
                </a:rPr>
                <a:t>What challenges does our country face in combating scams?</a:t>
              </a:r>
              <a:endParaRPr lang="en-US" altLang="zh-TW" sz="2000" b="1" dirty="0"/>
            </a:p>
          </p:txBody>
        </p:sp>
      </p:grpSp>
      <p:grpSp>
        <p:nvGrpSpPr>
          <p:cNvPr id="15" name="Group 14">
            <a:extLst>
              <a:ext uri="{FF2B5EF4-FFF2-40B4-BE49-F238E27FC236}">
                <a16:creationId xmlns:a16="http://schemas.microsoft.com/office/drawing/2014/main" id="{C6B11958-B66E-48EE-9AAC-626E055E88E9}"/>
              </a:ext>
            </a:extLst>
          </p:cNvPr>
          <p:cNvGrpSpPr/>
          <p:nvPr/>
        </p:nvGrpSpPr>
        <p:grpSpPr>
          <a:xfrm>
            <a:off x="7863954" y="57319"/>
            <a:ext cx="4088544" cy="3245951"/>
            <a:chOff x="7863954" y="1800845"/>
            <a:chExt cx="4088544" cy="4669809"/>
          </a:xfrm>
        </p:grpSpPr>
        <p:grpSp>
          <p:nvGrpSpPr>
            <p:cNvPr id="16" name="Group 15">
              <a:extLst>
                <a:ext uri="{FF2B5EF4-FFF2-40B4-BE49-F238E27FC236}">
                  <a16:creationId xmlns:a16="http://schemas.microsoft.com/office/drawing/2014/main" id="{E08B6615-5333-45CB-8522-90938C66AD2C}"/>
                </a:ext>
              </a:extLst>
            </p:cNvPr>
            <p:cNvGrpSpPr/>
            <p:nvPr/>
          </p:nvGrpSpPr>
          <p:grpSpPr>
            <a:xfrm>
              <a:off x="7863954" y="1800845"/>
              <a:ext cx="4088544" cy="4669809"/>
              <a:chOff x="6952494" y="696036"/>
              <a:chExt cx="4088544" cy="4669809"/>
            </a:xfrm>
          </p:grpSpPr>
          <p:sp>
            <p:nvSpPr>
              <p:cNvPr id="18" name="Rounded Rectangular Callout 5">
                <a:extLst>
                  <a:ext uri="{FF2B5EF4-FFF2-40B4-BE49-F238E27FC236}">
                    <a16:creationId xmlns:a16="http://schemas.microsoft.com/office/drawing/2014/main" id="{14B28010-C22B-4763-A450-AF04DCF5FC0F}"/>
                  </a:ext>
                </a:extLst>
              </p:cNvPr>
              <p:cNvSpPr/>
              <p:nvPr/>
            </p:nvSpPr>
            <p:spPr>
              <a:xfrm>
                <a:off x="7083187" y="696036"/>
                <a:ext cx="3957851" cy="4462818"/>
              </a:xfrm>
              <a:prstGeom prst="wedgeRoundRectCallout">
                <a:avLst>
                  <a:gd name="adj1" fmla="val -60833"/>
                  <a:gd name="adj2" fmla="val 38341"/>
                  <a:gd name="adj3" fmla="val 16667"/>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Rounded Rectangular Callout 8">
                <a:extLst>
                  <a:ext uri="{FF2B5EF4-FFF2-40B4-BE49-F238E27FC236}">
                    <a16:creationId xmlns:a16="http://schemas.microsoft.com/office/drawing/2014/main" id="{7C6CE8B7-A493-4887-A897-5E3B8E35BB4C}"/>
                  </a:ext>
                </a:extLst>
              </p:cNvPr>
              <p:cNvSpPr/>
              <p:nvPr/>
            </p:nvSpPr>
            <p:spPr>
              <a:xfrm>
                <a:off x="6952494" y="903027"/>
                <a:ext cx="3957851" cy="4462818"/>
              </a:xfrm>
              <a:prstGeom prst="wedgeRoundRectCallout">
                <a:avLst>
                  <a:gd name="adj1" fmla="val -60833"/>
                  <a:gd name="adj2" fmla="val 38341"/>
                  <a:gd name="adj3" fmla="val 16667"/>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 name="標題 1">
              <a:extLst>
                <a:ext uri="{FF2B5EF4-FFF2-40B4-BE49-F238E27FC236}">
                  <a16:creationId xmlns:a16="http://schemas.microsoft.com/office/drawing/2014/main" id="{50AE78A4-DF34-4A7C-B3DE-DE0F9431AEE4}"/>
                </a:ext>
              </a:extLst>
            </p:cNvPr>
            <p:cNvSpPr txBox="1">
              <a:spLocks/>
            </p:cNvSpPr>
            <p:nvPr/>
          </p:nvSpPr>
          <p:spPr>
            <a:xfrm>
              <a:off x="7993636" y="2378283"/>
              <a:ext cx="3893516" cy="1076900"/>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000" b="1" dirty="0"/>
                <a:t>2. </a:t>
              </a:r>
              <a:r>
                <a:rPr lang="en-US" sz="2000" b="1" dirty="0"/>
                <a:t>Besides the police, who else should help prevent scams? Think about schools, parents, friends, and businesses.</a:t>
              </a:r>
              <a:endParaRPr lang="en-US" altLang="zh-TW" sz="2000" b="1" dirty="0"/>
            </a:p>
          </p:txBody>
        </p:sp>
      </p:grpSp>
      <p:grpSp>
        <p:nvGrpSpPr>
          <p:cNvPr id="21" name="Group 20">
            <a:extLst>
              <a:ext uri="{FF2B5EF4-FFF2-40B4-BE49-F238E27FC236}">
                <a16:creationId xmlns:a16="http://schemas.microsoft.com/office/drawing/2014/main" id="{271425E4-6D0C-4B91-84D2-0DC7C5A6D7B6}"/>
              </a:ext>
            </a:extLst>
          </p:cNvPr>
          <p:cNvGrpSpPr/>
          <p:nvPr/>
        </p:nvGrpSpPr>
        <p:grpSpPr>
          <a:xfrm>
            <a:off x="7756362" y="3496104"/>
            <a:ext cx="4088544" cy="3087108"/>
            <a:chOff x="7863954" y="1800845"/>
            <a:chExt cx="4088544" cy="4669808"/>
          </a:xfrm>
        </p:grpSpPr>
        <p:grpSp>
          <p:nvGrpSpPr>
            <p:cNvPr id="22" name="Group 21">
              <a:extLst>
                <a:ext uri="{FF2B5EF4-FFF2-40B4-BE49-F238E27FC236}">
                  <a16:creationId xmlns:a16="http://schemas.microsoft.com/office/drawing/2014/main" id="{43C87378-A0F1-43AD-86BE-E4CCF0BCD15B}"/>
                </a:ext>
              </a:extLst>
            </p:cNvPr>
            <p:cNvGrpSpPr/>
            <p:nvPr/>
          </p:nvGrpSpPr>
          <p:grpSpPr>
            <a:xfrm>
              <a:off x="7863954" y="1800845"/>
              <a:ext cx="4088544" cy="4669808"/>
              <a:chOff x="6952494" y="696036"/>
              <a:chExt cx="4088544" cy="4669808"/>
            </a:xfrm>
          </p:grpSpPr>
          <p:sp>
            <p:nvSpPr>
              <p:cNvPr id="24" name="Rounded Rectangular Callout 24">
                <a:extLst>
                  <a:ext uri="{FF2B5EF4-FFF2-40B4-BE49-F238E27FC236}">
                    <a16:creationId xmlns:a16="http://schemas.microsoft.com/office/drawing/2014/main" id="{27E7A640-7AB5-46A3-863A-D350B53D2C85}"/>
                  </a:ext>
                </a:extLst>
              </p:cNvPr>
              <p:cNvSpPr/>
              <p:nvPr/>
            </p:nvSpPr>
            <p:spPr>
              <a:xfrm>
                <a:off x="7083187" y="696036"/>
                <a:ext cx="3957851" cy="4462818"/>
              </a:xfrm>
              <a:prstGeom prst="wedgeRoundRectCallout">
                <a:avLst>
                  <a:gd name="adj1" fmla="val -48796"/>
                  <a:gd name="adj2" fmla="val 18322"/>
                  <a:gd name="adj3" fmla="val 16667"/>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Rounded Rectangular Callout 25">
                <a:extLst>
                  <a:ext uri="{FF2B5EF4-FFF2-40B4-BE49-F238E27FC236}">
                    <a16:creationId xmlns:a16="http://schemas.microsoft.com/office/drawing/2014/main" id="{FB1DBD99-2CCD-472B-983D-3782D9D41119}"/>
                  </a:ext>
                </a:extLst>
              </p:cNvPr>
              <p:cNvSpPr/>
              <p:nvPr/>
            </p:nvSpPr>
            <p:spPr>
              <a:xfrm>
                <a:off x="6952494" y="903026"/>
                <a:ext cx="3957851" cy="4462818"/>
              </a:xfrm>
              <a:prstGeom prst="wedgeRoundRectCallout">
                <a:avLst>
                  <a:gd name="adj1" fmla="val -65544"/>
                  <a:gd name="adj2" fmla="val -37365"/>
                  <a:gd name="adj3" fmla="val 16667"/>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3" name="標題 1">
              <a:extLst>
                <a:ext uri="{FF2B5EF4-FFF2-40B4-BE49-F238E27FC236}">
                  <a16:creationId xmlns:a16="http://schemas.microsoft.com/office/drawing/2014/main" id="{080A6DF2-C934-4CC0-A11E-42D305D4C6E1}"/>
                </a:ext>
              </a:extLst>
            </p:cNvPr>
            <p:cNvSpPr txBox="1">
              <a:spLocks/>
            </p:cNvSpPr>
            <p:nvPr/>
          </p:nvSpPr>
          <p:spPr>
            <a:xfrm>
              <a:off x="7993636" y="2205566"/>
              <a:ext cx="3893516" cy="1124869"/>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000" b="1" dirty="0"/>
                <a:t>3. What can we do to safeguard societal security?</a:t>
              </a:r>
              <a:endParaRPr lang="en-US" sz="2000" dirty="0">
                <a:latin typeface="Arial Rounded MT Bold" panose="020F0704030504030204" pitchFamily="34" charset="0"/>
              </a:endParaRPr>
            </a:p>
            <a:p>
              <a:pPr marL="269875" indent="-269875"/>
              <a:endParaRPr lang="en-US" sz="2000" b="1" dirty="0">
                <a:latin typeface="+mn-lt"/>
              </a:endParaRPr>
            </a:p>
          </p:txBody>
        </p:sp>
      </p:grpSp>
      <p:sp>
        <p:nvSpPr>
          <p:cNvPr id="37" name="Freeform 5">
            <a:extLst>
              <a:ext uri="{FF2B5EF4-FFF2-40B4-BE49-F238E27FC236}">
                <a16:creationId xmlns:a16="http://schemas.microsoft.com/office/drawing/2014/main" id="{C1536BA6-95C4-4CE4-8707-79E36EBE7061}"/>
              </a:ext>
            </a:extLst>
          </p:cNvPr>
          <p:cNvSpPr/>
          <p:nvPr/>
        </p:nvSpPr>
        <p:spPr>
          <a:xfrm>
            <a:off x="3678732" y="1999692"/>
            <a:ext cx="4281606" cy="3036789"/>
          </a:xfrm>
          <a:custGeom>
            <a:avLst/>
            <a:gdLst/>
            <a:ahLst/>
            <a:cxnLst/>
            <a:rect l="l" t="t" r="r" b="b"/>
            <a:pathLst>
              <a:path w="5784616" h="4099847">
                <a:moveTo>
                  <a:pt x="0" y="0"/>
                </a:moveTo>
                <a:lnTo>
                  <a:pt x="5784616" y="0"/>
                </a:lnTo>
                <a:lnTo>
                  <a:pt x="5784616" y="4099847"/>
                </a:lnTo>
                <a:lnTo>
                  <a:pt x="0" y="4099847"/>
                </a:lnTo>
                <a:lnTo>
                  <a:pt x="0" y="0"/>
                </a:lnTo>
                <a:close/>
              </a:path>
            </a:pathLst>
          </a:custGeom>
          <a:blipFill>
            <a:blip r:embed="rId2"/>
            <a:stretch>
              <a:fillRect/>
            </a:stretch>
          </a:blipFill>
        </p:spPr>
      </p:sp>
      <p:grpSp>
        <p:nvGrpSpPr>
          <p:cNvPr id="38" name="Group 37">
            <a:extLst>
              <a:ext uri="{FF2B5EF4-FFF2-40B4-BE49-F238E27FC236}">
                <a16:creationId xmlns:a16="http://schemas.microsoft.com/office/drawing/2014/main" id="{4CDB1527-A916-42DE-8F71-42135AAE931E}"/>
              </a:ext>
            </a:extLst>
          </p:cNvPr>
          <p:cNvGrpSpPr/>
          <p:nvPr/>
        </p:nvGrpSpPr>
        <p:grpSpPr>
          <a:xfrm>
            <a:off x="87102" y="277295"/>
            <a:ext cx="5932188" cy="1327825"/>
            <a:chOff x="196697" y="521581"/>
            <a:chExt cx="5624032" cy="1327825"/>
          </a:xfrm>
        </p:grpSpPr>
        <p:grpSp>
          <p:nvGrpSpPr>
            <p:cNvPr id="39" name="Group 38">
              <a:extLst>
                <a:ext uri="{FF2B5EF4-FFF2-40B4-BE49-F238E27FC236}">
                  <a16:creationId xmlns:a16="http://schemas.microsoft.com/office/drawing/2014/main" id="{3C8378DA-FCD6-42C2-8E04-982A57672063}"/>
                </a:ext>
              </a:extLst>
            </p:cNvPr>
            <p:cNvGrpSpPr/>
            <p:nvPr/>
          </p:nvGrpSpPr>
          <p:grpSpPr>
            <a:xfrm>
              <a:off x="196697" y="521581"/>
              <a:ext cx="5448817" cy="1327825"/>
              <a:chOff x="37583" y="325949"/>
              <a:chExt cx="5448817" cy="1327825"/>
            </a:xfrm>
          </p:grpSpPr>
          <p:sp>
            <p:nvSpPr>
              <p:cNvPr id="41" name="Rectangle: Rounded Corners 40">
                <a:extLst>
                  <a:ext uri="{FF2B5EF4-FFF2-40B4-BE49-F238E27FC236}">
                    <a16:creationId xmlns:a16="http://schemas.microsoft.com/office/drawing/2014/main" id="{E73E8C6B-5B8C-4957-BCD6-787A1C163B2A}"/>
                  </a:ext>
                </a:extLst>
              </p:cNvPr>
              <p:cNvSpPr/>
              <p:nvPr/>
            </p:nvSpPr>
            <p:spPr>
              <a:xfrm>
                <a:off x="168276" y="488373"/>
                <a:ext cx="5318124" cy="1165401"/>
              </a:xfrm>
              <a:prstGeom prst="roundRect">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53095BD-2C48-4E7F-8414-AD4F32FCC250}"/>
                  </a:ext>
                </a:extLst>
              </p:cNvPr>
              <p:cNvSpPr/>
              <p:nvPr/>
            </p:nvSpPr>
            <p:spPr>
              <a:xfrm>
                <a:off x="37583" y="325949"/>
                <a:ext cx="5318124" cy="1165401"/>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標題 1">
              <a:extLst>
                <a:ext uri="{FF2B5EF4-FFF2-40B4-BE49-F238E27FC236}">
                  <a16:creationId xmlns:a16="http://schemas.microsoft.com/office/drawing/2014/main" id="{A3694423-57DA-4337-8549-FBFA233C5298}"/>
                </a:ext>
              </a:extLst>
            </p:cNvPr>
            <p:cNvSpPr txBox="1">
              <a:spLocks/>
            </p:cNvSpPr>
            <p:nvPr/>
          </p:nvSpPr>
          <p:spPr>
            <a:xfrm>
              <a:off x="1334644" y="617791"/>
              <a:ext cx="4486085" cy="1035983"/>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8080"/>
                  </a:solidFill>
                  <a:effectLst>
                    <a:outerShdw blurRad="38100" dist="38100" dir="2700000" algn="tl">
                      <a:srgbClr val="000000">
                        <a:alpha val="43137"/>
                      </a:srgbClr>
                    </a:outerShdw>
                  </a:effectLst>
                </a:rPr>
                <a:t>Reflection on Societal Security</a:t>
              </a:r>
            </a:p>
          </p:txBody>
        </p:sp>
      </p:grpSp>
      <p:pic>
        <p:nvPicPr>
          <p:cNvPr id="43" name="Picture 2" descr="https://www.nsed.gov.hk/assets/images/2024/national_security/societal_security/icon.png">
            <a:extLst>
              <a:ext uri="{FF2B5EF4-FFF2-40B4-BE49-F238E27FC236}">
                <a16:creationId xmlns:a16="http://schemas.microsoft.com/office/drawing/2014/main" id="{813C3F7C-CD35-406F-A2F7-D4B3BCB406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684" b="29491"/>
          <a:stretch/>
        </p:blipFill>
        <p:spPr bwMode="auto">
          <a:xfrm>
            <a:off x="191143" y="396793"/>
            <a:ext cx="1213979" cy="98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15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
            <a:extLst>
              <a:ext uri="{FF2B5EF4-FFF2-40B4-BE49-F238E27FC236}">
                <a16:creationId xmlns:a16="http://schemas.microsoft.com/office/drawing/2014/main" id="{821D799A-8F96-41CD-BDFA-A4CE72B90CAA}"/>
              </a:ext>
            </a:extLst>
          </p:cNvPr>
          <p:cNvSpPr/>
          <p:nvPr/>
        </p:nvSpPr>
        <p:spPr>
          <a:xfrm>
            <a:off x="5821891" y="1586295"/>
            <a:ext cx="6050304" cy="5005827"/>
          </a:xfrm>
          <a:custGeom>
            <a:avLst/>
            <a:gdLst/>
            <a:ahLst/>
            <a:cxnLst/>
            <a:rect l="l" t="t" r="r" b="b"/>
            <a:pathLst>
              <a:path w="11567664" h="4323414">
                <a:moveTo>
                  <a:pt x="0" y="0"/>
                </a:moveTo>
                <a:lnTo>
                  <a:pt x="11567664" y="0"/>
                </a:lnTo>
                <a:lnTo>
                  <a:pt x="11567664" y="4323414"/>
                </a:lnTo>
                <a:lnTo>
                  <a:pt x="0" y="43234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4" name="Freeform 5">
            <a:extLst>
              <a:ext uri="{FF2B5EF4-FFF2-40B4-BE49-F238E27FC236}">
                <a16:creationId xmlns:a16="http://schemas.microsoft.com/office/drawing/2014/main" id="{A9D00F5D-BD78-45D6-A70F-F7304F345E7C}"/>
              </a:ext>
            </a:extLst>
          </p:cNvPr>
          <p:cNvSpPr/>
          <p:nvPr/>
        </p:nvSpPr>
        <p:spPr>
          <a:xfrm>
            <a:off x="136276" y="1685593"/>
            <a:ext cx="5562608" cy="4803614"/>
          </a:xfrm>
          <a:custGeom>
            <a:avLst/>
            <a:gdLst/>
            <a:ahLst/>
            <a:cxnLst/>
            <a:rect l="l" t="t" r="r" b="b"/>
            <a:pathLst>
              <a:path w="11567664" h="4323414">
                <a:moveTo>
                  <a:pt x="0" y="0"/>
                </a:moveTo>
                <a:lnTo>
                  <a:pt x="11567664" y="0"/>
                </a:lnTo>
                <a:lnTo>
                  <a:pt x="11567664" y="4323414"/>
                </a:lnTo>
                <a:lnTo>
                  <a:pt x="0" y="43234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9" name="橢圓 6"/>
          <p:cNvSpPr/>
          <p:nvPr/>
        </p:nvSpPr>
        <p:spPr bwMode="auto">
          <a:xfrm>
            <a:off x="6060955" y="1685593"/>
            <a:ext cx="3196896" cy="4060731"/>
          </a:xfrm>
          <a:prstGeom prst="rect">
            <a:avLst/>
          </a:prstGeom>
          <a:noFill/>
          <a:ln>
            <a:noFill/>
          </a:ln>
          <a:effectLst/>
          <a:scene3d>
            <a:camera prst="orthographicFront"/>
            <a:lightRig rig="flat" dir="t"/>
          </a:scene3d>
          <a:sp3d/>
        </p:spPr>
        <p:txBody>
          <a:bodyPr lIns="0" tIns="0" rIns="0" bIns="0" spcCol="1270" anchor="ctr"/>
          <a:lstStyle/>
          <a:p>
            <a:pPr algn="ctr" defTabSz="2166884" fontAlgn="base">
              <a:lnSpc>
                <a:spcPct val="90000"/>
              </a:lnSpc>
              <a:spcBef>
                <a:spcPct val="0"/>
              </a:spcBef>
              <a:spcAft>
                <a:spcPct val="35000"/>
              </a:spcAft>
              <a:defRPr/>
            </a:pPr>
            <a:r>
              <a:rPr kumimoji="1" lang="en-US" altLang="zh-TW" sz="4875" kern="0" dirty="0">
                <a:solidFill>
                  <a:prstClr val="black"/>
                </a:solidFill>
                <a:latin typeface="Calibri"/>
                <a:ea typeface="新細明體" panose="02020500000000000000" pitchFamily="18" charset="-120"/>
              </a:rPr>
              <a:t> </a:t>
            </a:r>
            <a:endParaRPr kumimoji="1" lang="zh-TW" altLang="en-US" sz="4875" kern="0" dirty="0">
              <a:solidFill>
                <a:prstClr val="black"/>
              </a:solidFill>
              <a:latin typeface="Calibri"/>
              <a:ea typeface="新細明體" panose="02020500000000000000" pitchFamily="18" charset="-120"/>
            </a:endParaRPr>
          </a:p>
        </p:txBody>
      </p:sp>
      <p:sp>
        <p:nvSpPr>
          <p:cNvPr id="2" name="Slide Number Placeholder 1"/>
          <p:cNvSpPr>
            <a:spLocks noGrp="1"/>
          </p:cNvSpPr>
          <p:nvPr>
            <p:ph type="sldNum" sz="quarter" idx="12"/>
          </p:nvPr>
        </p:nvSpPr>
        <p:spPr>
          <a:xfrm>
            <a:off x="9257851" y="6226998"/>
            <a:ext cx="2743200" cy="365125"/>
          </a:xfrm>
        </p:spPr>
        <p:txBody>
          <a:bodyPr/>
          <a:lstStyle/>
          <a:p>
            <a:fld id="{01D8345E-4E1F-46C7-9F87-24FCA86018EC}" type="slidenum">
              <a:rPr lang="en-US" smtClean="0"/>
              <a:t>17</a:t>
            </a:fld>
            <a:endParaRPr lang="en-US" dirty="0"/>
          </a:p>
        </p:txBody>
      </p:sp>
      <p:sp>
        <p:nvSpPr>
          <p:cNvPr id="30" name="文字方塊 2"/>
          <p:cNvSpPr txBox="1"/>
          <p:nvPr/>
        </p:nvSpPr>
        <p:spPr>
          <a:xfrm>
            <a:off x="312079" y="316089"/>
            <a:ext cx="4245537" cy="44627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defTabSz="457189">
              <a:defRPr/>
            </a:pPr>
            <a:r>
              <a:rPr lang="en-GB" altLang="zh-HK" sz="2300" b="1" dirty="0">
                <a:solidFill>
                  <a:schemeClr val="bg1"/>
                </a:solidFill>
                <a:latin typeface="Arial" panose="020B0604020202020204" pitchFamily="34" charset="0"/>
                <a:cs typeface="Arial" panose="020B0604020202020204" pitchFamily="34" charset="0"/>
              </a:rPr>
              <a:t>Extended Learning Activities</a:t>
            </a:r>
          </a:p>
        </p:txBody>
      </p:sp>
      <p:grpSp>
        <p:nvGrpSpPr>
          <p:cNvPr id="3" name="Group 2">
            <a:extLst>
              <a:ext uri="{FF2B5EF4-FFF2-40B4-BE49-F238E27FC236}">
                <a16:creationId xmlns:a16="http://schemas.microsoft.com/office/drawing/2014/main" id="{10863CB8-E7AD-4C77-A60C-805270408C7B}"/>
              </a:ext>
            </a:extLst>
          </p:cNvPr>
          <p:cNvGrpSpPr/>
          <p:nvPr/>
        </p:nvGrpSpPr>
        <p:grpSpPr>
          <a:xfrm>
            <a:off x="297556" y="925210"/>
            <a:ext cx="11230416" cy="918228"/>
            <a:chOff x="304612" y="1244860"/>
            <a:chExt cx="11553347" cy="918228"/>
          </a:xfrm>
        </p:grpSpPr>
        <p:grpSp>
          <p:nvGrpSpPr>
            <p:cNvPr id="8" name="Group 7"/>
            <p:cNvGrpSpPr/>
            <p:nvPr/>
          </p:nvGrpSpPr>
          <p:grpSpPr>
            <a:xfrm>
              <a:off x="304612" y="1244860"/>
              <a:ext cx="11553347" cy="918228"/>
              <a:chOff x="1593992" y="1123387"/>
              <a:chExt cx="8597758" cy="1360757"/>
            </a:xfrm>
          </p:grpSpPr>
          <p:sp>
            <p:nvSpPr>
              <p:cNvPr id="28" name="Rounded Rectangle 27"/>
              <p:cNvSpPr/>
              <p:nvPr/>
            </p:nvSpPr>
            <p:spPr>
              <a:xfrm>
                <a:off x="1593992" y="1123387"/>
                <a:ext cx="8597758" cy="1360757"/>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Rectangle 31"/>
              <p:cNvSpPr/>
              <p:nvPr/>
            </p:nvSpPr>
            <p:spPr>
              <a:xfrm>
                <a:off x="1682869" y="1222035"/>
                <a:ext cx="8315789" cy="369332"/>
              </a:xfrm>
              <a:prstGeom prst="rect">
                <a:avLst/>
              </a:prstGeom>
              <a:noFill/>
            </p:spPr>
            <p:txBody>
              <a:bodyPr wrap="square">
                <a:spAutoFit/>
              </a:bodyPr>
              <a:lstStyle/>
              <a:p>
                <a:pPr marL="265113" indent="-265113" algn="just"/>
                <a:endParaRPr lang="en-US" dirty="0">
                  <a:latin typeface="Rockwell" panose="02060603020205020403" pitchFamily="18" charset="0"/>
                  <a:cs typeface="Arial" panose="020B0604020202020204" pitchFamily="34" charset="0"/>
                </a:endParaRPr>
              </a:p>
            </p:txBody>
          </p:sp>
        </p:grpSp>
        <p:sp>
          <p:nvSpPr>
            <p:cNvPr id="5" name="Rectangle 4">
              <a:extLst>
                <a:ext uri="{FF2B5EF4-FFF2-40B4-BE49-F238E27FC236}">
                  <a16:creationId xmlns:a16="http://schemas.microsoft.com/office/drawing/2014/main" id="{B30426A7-1074-44A0-BF1A-37BA6E0CFF95}"/>
                </a:ext>
              </a:extLst>
            </p:cNvPr>
            <p:cNvSpPr/>
            <p:nvPr/>
          </p:nvSpPr>
          <p:spPr>
            <a:xfrm>
              <a:off x="304612" y="1269294"/>
              <a:ext cx="11293877" cy="854080"/>
            </a:xfrm>
            <a:prstGeom prst="rect">
              <a:avLst/>
            </a:prstGeom>
          </p:spPr>
          <p:txBody>
            <a:bodyPr wrap="square">
              <a:spAutoFit/>
            </a:bodyPr>
            <a:lstStyle/>
            <a:p>
              <a:pPr algn="just"/>
              <a:r>
                <a:rPr lang="en-US" sz="1650" dirty="0">
                  <a:latin typeface="Rockwell" panose="02060603020205020403" pitchFamily="18" charset="0"/>
                </a:rPr>
                <a:t>Hong Kong has faced a rise in scams targeting young people, especially students. As informed citizens, students can help protect the community and safeguard societal security by raising awareness. Arrange students into groups and engage them in suggesting ideas for </a:t>
              </a:r>
              <a:r>
                <a:rPr lang="en-US" sz="1650" dirty="0" err="1">
                  <a:latin typeface="Rockwell" panose="02060603020205020403" pitchFamily="18" charset="0"/>
                </a:rPr>
                <a:t>organising</a:t>
              </a:r>
              <a:r>
                <a:rPr lang="en-US" sz="1650" dirty="0">
                  <a:latin typeface="Rockwell" panose="02060603020205020403" pitchFamily="18" charset="0"/>
                </a:rPr>
                <a:t> an Anti-Scam Day to improve the situation. </a:t>
              </a:r>
            </a:p>
          </p:txBody>
        </p:sp>
      </p:grpSp>
      <p:sp>
        <p:nvSpPr>
          <p:cNvPr id="11" name="Rectangle 10">
            <a:extLst>
              <a:ext uri="{FF2B5EF4-FFF2-40B4-BE49-F238E27FC236}">
                <a16:creationId xmlns:a16="http://schemas.microsoft.com/office/drawing/2014/main" id="{45D29EF3-CEBD-4D01-ABD0-2E97150F0724}"/>
              </a:ext>
            </a:extLst>
          </p:cNvPr>
          <p:cNvSpPr/>
          <p:nvPr/>
        </p:nvSpPr>
        <p:spPr>
          <a:xfrm>
            <a:off x="630119" y="2246845"/>
            <a:ext cx="4568627" cy="3970318"/>
          </a:xfrm>
          <a:prstGeom prst="rect">
            <a:avLst/>
          </a:prstGeom>
        </p:spPr>
        <p:txBody>
          <a:bodyPr wrap="square">
            <a:spAutoFit/>
          </a:bodyPr>
          <a:lstStyle/>
          <a:p>
            <a:r>
              <a:rPr lang="en-US" b="1" dirty="0"/>
              <a:t>1. Anti-Scam Day Station Design</a:t>
            </a:r>
          </a:p>
          <a:p>
            <a:pPr marL="285750" indent="-285750">
              <a:buFont typeface="Arial" panose="020B0604020202020204" pitchFamily="34" charset="0"/>
              <a:buChar char="•"/>
            </a:pPr>
            <a:r>
              <a:rPr lang="en-US" dirty="0"/>
              <a:t>Engage students to design an interactive learning station focused on a specific type of scam. </a:t>
            </a:r>
          </a:p>
          <a:p>
            <a:pPr marL="285750" indent="-285750">
              <a:buFont typeface="Arial" panose="020B0604020202020204" pitchFamily="34" charset="0"/>
              <a:buChar char="•"/>
            </a:pPr>
            <a:r>
              <a:rPr lang="en-US" dirty="0"/>
              <a:t>The station should: </a:t>
            </a:r>
          </a:p>
          <a:p>
            <a:pPr marL="742950" lvl="1" indent="-285750">
              <a:buFont typeface="Arial" panose="020B0604020202020204" pitchFamily="34" charset="0"/>
              <a:buChar char="•"/>
            </a:pPr>
            <a:r>
              <a:rPr lang="en-US" dirty="0"/>
              <a:t>clearly demonstrate how to identify and respond to the scam</a:t>
            </a:r>
          </a:p>
          <a:p>
            <a:pPr marL="742950" lvl="1" indent="-285750">
              <a:buFont typeface="Arial" panose="020B0604020202020204" pitchFamily="34" charset="0"/>
              <a:buChar char="•"/>
            </a:pPr>
            <a:r>
              <a:rPr lang="en-US" dirty="0"/>
              <a:t>include at least one hands-on activity for participants</a:t>
            </a:r>
          </a:p>
          <a:p>
            <a:pPr marL="742950" lvl="1" indent="-285750">
              <a:buFont typeface="Arial" panose="020B0604020202020204" pitchFamily="34" charset="0"/>
              <a:buChar char="•"/>
            </a:pPr>
            <a:r>
              <a:rPr lang="en-US" dirty="0"/>
              <a:t>be educational while remaining creative and interesting for your peers</a:t>
            </a:r>
          </a:p>
          <a:p>
            <a:pPr marL="742950" lvl="1" indent="-285750">
              <a:buFont typeface="Arial" panose="020B0604020202020204" pitchFamily="34" charset="0"/>
              <a:buChar char="•"/>
            </a:pPr>
            <a:r>
              <a:rPr lang="en-US" dirty="0"/>
              <a:t>contribute to societal security by equipping more citizens with scam prevention knowledge</a:t>
            </a:r>
          </a:p>
        </p:txBody>
      </p:sp>
      <p:sp>
        <p:nvSpPr>
          <p:cNvPr id="14" name="Rectangle 13">
            <a:extLst>
              <a:ext uri="{FF2B5EF4-FFF2-40B4-BE49-F238E27FC236}">
                <a16:creationId xmlns:a16="http://schemas.microsoft.com/office/drawing/2014/main" id="{B8AFD813-634C-4F2C-8A0D-2BBF54155340}"/>
              </a:ext>
            </a:extLst>
          </p:cNvPr>
          <p:cNvSpPr/>
          <p:nvPr/>
        </p:nvSpPr>
        <p:spPr>
          <a:xfrm>
            <a:off x="6250581" y="2211668"/>
            <a:ext cx="5429791" cy="4247317"/>
          </a:xfrm>
          <a:prstGeom prst="rect">
            <a:avLst/>
          </a:prstGeom>
        </p:spPr>
        <p:txBody>
          <a:bodyPr wrap="square">
            <a:spAutoFit/>
          </a:bodyPr>
          <a:lstStyle/>
          <a:p>
            <a:r>
              <a:rPr lang="en-US" b="1" dirty="0"/>
              <a:t>2. Station Implementation Plan</a:t>
            </a:r>
          </a:p>
          <a:p>
            <a:pPr marL="285750" indent="-285750">
              <a:buFont typeface="Arial" panose="020B0604020202020204" pitchFamily="34" charset="0"/>
              <a:buChar char="•"/>
            </a:pPr>
            <a:r>
              <a:rPr lang="en-US" dirty="0"/>
              <a:t>Based on the station design, have students develop a practical implementation plan that explains how the station would operate during the actual Anti-Scam Day. </a:t>
            </a:r>
          </a:p>
          <a:p>
            <a:pPr marL="285750" indent="-285750">
              <a:buFont typeface="Arial" panose="020B0604020202020204" pitchFamily="34" charset="0"/>
              <a:buChar char="•"/>
            </a:pPr>
            <a:r>
              <a:rPr lang="en-US" dirty="0"/>
              <a:t>The implementation plan should include:</a:t>
            </a:r>
          </a:p>
          <a:p>
            <a:pPr marL="742950" lvl="1" indent="-285750">
              <a:buFont typeface="Arial" panose="020B0604020202020204" pitchFamily="34" charset="0"/>
              <a:buChar char="•"/>
            </a:pPr>
            <a:r>
              <a:rPr lang="en-US" dirty="0"/>
              <a:t>why the chosen scam type is relevant to Hong Kong students, including recent statistics or examples that demonstrate why students need specific awareness in this area</a:t>
            </a:r>
          </a:p>
          <a:p>
            <a:pPr marL="742950" lvl="1" indent="-285750">
              <a:buFont typeface="Arial" panose="020B0604020202020204" pitchFamily="34" charset="0"/>
              <a:buChar char="•"/>
            </a:pPr>
            <a:r>
              <a:rPr lang="en-US" dirty="0"/>
              <a:t>a step-by-step explanation of how the station activities will run </a:t>
            </a:r>
          </a:p>
          <a:p>
            <a:pPr marL="742950" lvl="1" indent="-285750">
              <a:buFont typeface="Arial" panose="020B0604020202020204" pitchFamily="34" charset="0"/>
              <a:buChar char="•"/>
            </a:pPr>
            <a:r>
              <a:rPr lang="en-US" dirty="0"/>
              <a:t>a list of all materials, technology and volunteers needed</a:t>
            </a:r>
          </a:p>
          <a:p>
            <a:pPr marL="742950" lvl="1" indent="-285750">
              <a:buFont typeface="Arial" panose="020B0604020202020204" pitchFamily="34" charset="0"/>
              <a:buChar char="•"/>
            </a:pPr>
            <a:r>
              <a:rPr lang="en-US" dirty="0"/>
              <a:t>evaluation methods</a:t>
            </a:r>
          </a:p>
        </p:txBody>
      </p:sp>
      <p:sp>
        <p:nvSpPr>
          <p:cNvPr id="53" name="Freeform 11">
            <a:extLst>
              <a:ext uri="{FF2B5EF4-FFF2-40B4-BE49-F238E27FC236}">
                <a16:creationId xmlns:a16="http://schemas.microsoft.com/office/drawing/2014/main" id="{31F14EF3-9238-47C1-8A04-970B53C9B72C}"/>
              </a:ext>
            </a:extLst>
          </p:cNvPr>
          <p:cNvSpPr/>
          <p:nvPr/>
        </p:nvSpPr>
        <p:spPr>
          <a:xfrm>
            <a:off x="5047375" y="5295419"/>
            <a:ext cx="1303018" cy="1208717"/>
          </a:xfrm>
          <a:custGeom>
            <a:avLst/>
            <a:gdLst/>
            <a:ahLst/>
            <a:cxnLst/>
            <a:rect l="l" t="t" r="r" b="b"/>
            <a:pathLst>
              <a:path w="2065144" h="2057400">
                <a:moveTo>
                  <a:pt x="0" y="0"/>
                </a:moveTo>
                <a:lnTo>
                  <a:pt x="2065144" y="0"/>
                </a:lnTo>
                <a:lnTo>
                  <a:pt x="2065144"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6" name="Freeform 3">
            <a:extLst>
              <a:ext uri="{FF2B5EF4-FFF2-40B4-BE49-F238E27FC236}">
                <a16:creationId xmlns:a16="http://schemas.microsoft.com/office/drawing/2014/main" id="{78041136-33C7-4369-9D0A-B264D16D8AE4}"/>
              </a:ext>
            </a:extLst>
          </p:cNvPr>
          <p:cNvSpPr/>
          <p:nvPr/>
        </p:nvSpPr>
        <p:spPr>
          <a:xfrm>
            <a:off x="9550576" y="101279"/>
            <a:ext cx="2282430" cy="1322172"/>
          </a:xfrm>
          <a:custGeom>
            <a:avLst/>
            <a:gdLst/>
            <a:ahLst/>
            <a:cxnLst/>
            <a:rect l="l" t="t" r="r" b="b"/>
            <a:pathLst>
              <a:path w="3413128" h="2210000">
                <a:moveTo>
                  <a:pt x="0" y="0"/>
                </a:moveTo>
                <a:lnTo>
                  <a:pt x="3413128" y="0"/>
                </a:lnTo>
                <a:lnTo>
                  <a:pt x="3413128" y="2210001"/>
                </a:lnTo>
                <a:lnTo>
                  <a:pt x="0" y="22100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8" name="Freeform 4">
            <a:extLst>
              <a:ext uri="{FF2B5EF4-FFF2-40B4-BE49-F238E27FC236}">
                <a16:creationId xmlns:a16="http://schemas.microsoft.com/office/drawing/2014/main" id="{723EFCA7-448B-4644-948C-E284CC3E6577}"/>
              </a:ext>
            </a:extLst>
          </p:cNvPr>
          <p:cNvSpPr/>
          <p:nvPr/>
        </p:nvSpPr>
        <p:spPr>
          <a:xfrm rot="15461172">
            <a:off x="5369398" y="3741665"/>
            <a:ext cx="668741" cy="973399"/>
          </a:xfrm>
          <a:custGeom>
            <a:avLst/>
            <a:gdLst/>
            <a:ahLst/>
            <a:cxnLst/>
            <a:rect l="l" t="t" r="r" b="b"/>
            <a:pathLst>
              <a:path w="2343146" h="2647622">
                <a:moveTo>
                  <a:pt x="0" y="0"/>
                </a:moveTo>
                <a:lnTo>
                  <a:pt x="2343146" y="0"/>
                </a:lnTo>
                <a:lnTo>
                  <a:pt x="2343146" y="2647622"/>
                </a:lnTo>
                <a:lnTo>
                  <a:pt x="0" y="2647622"/>
                </a:lnTo>
                <a:lnTo>
                  <a:pt x="0" y="0"/>
                </a:lnTo>
                <a:close/>
              </a:path>
            </a:pathLst>
          </a:custGeom>
          <a:blipFill>
            <a:blip r:embed="rId8">
              <a:extLst>
                <a:ext uri="{96DAC541-7B7A-43D3-8B79-37D633B846F1}">
                  <asvg:svgBlip xmlns:asvg="http://schemas.microsoft.com/office/drawing/2016/SVG/main" xmlns="" r:embed="rId9"/>
                </a:ext>
              </a:extLst>
            </a:blip>
            <a:stretch>
              <a:fillRect l="17648" r="-153274" b="-95330"/>
            </a:stretch>
          </a:blipFill>
        </p:spPr>
      </p:sp>
    </p:spTree>
    <p:extLst>
      <p:ext uri="{BB962C8B-B14F-4D97-AF65-F5344CB8AC3E}">
        <p14:creationId xmlns:p14="http://schemas.microsoft.com/office/powerpoint/2010/main" val="2799905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88436" y="1801701"/>
            <a:ext cx="7431955" cy="400110"/>
          </a:xfrm>
          <a:prstGeom prst="rect">
            <a:avLst/>
          </a:prstGeom>
        </p:spPr>
        <p:txBody>
          <a:bodyPr wrap="square">
            <a:spAutoFit/>
          </a:bodyPr>
          <a:lstStyle/>
          <a:p>
            <a:r>
              <a:rPr lang="en-US" sz="2000" dirty="0">
                <a:solidFill>
                  <a:schemeClr val="accent5">
                    <a:lumMod val="50000"/>
                  </a:schemeClr>
                </a:solidFill>
                <a:latin typeface="Arial" panose="020B0604020202020204" pitchFamily="34" charset="0"/>
                <a:cs typeface="Arial" panose="020B0604020202020204" pitchFamily="34" charset="0"/>
              </a:rPr>
              <a:t>To explore concepts related to societal security, e.g. </a:t>
            </a:r>
          </a:p>
        </p:txBody>
      </p:sp>
      <p:grpSp>
        <p:nvGrpSpPr>
          <p:cNvPr id="22" name="Group 21"/>
          <p:cNvGrpSpPr/>
          <p:nvPr/>
        </p:nvGrpSpPr>
        <p:grpSpPr>
          <a:xfrm>
            <a:off x="303387" y="2262527"/>
            <a:ext cx="6931831" cy="1180514"/>
            <a:chOff x="732445" y="2819878"/>
            <a:chExt cx="9830197" cy="978903"/>
          </a:xfrm>
        </p:grpSpPr>
        <p:sp>
          <p:nvSpPr>
            <p:cNvPr id="52" name="Rounded Rectangle 51"/>
            <p:cNvSpPr/>
            <p:nvPr/>
          </p:nvSpPr>
          <p:spPr>
            <a:xfrm>
              <a:off x="758985" y="2819878"/>
              <a:ext cx="9729434" cy="97890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p:cNvSpPr/>
            <p:nvPr/>
          </p:nvSpPr>
          <p:spPr>
            <a:xfrm>
              <a:off x="732445" y="2901438"/>
              <a:ext cx="9830197" cy="765641"/>
            </a:xfrm>
            <a:prstGeom prst="rect">
              <a:avLst/>
            </a:prstGeom>
          </p:spPr>
          <p:txBody>
            <a:bodyPr wrap="square">
              <a:spAutoFit/>
            </a:bodyPr>
            <a:lstStyle/>
            <a:p>
              <a:pPr marL="285744" indent="-285744">
                <a:buFont typeface="Arial" panose="020B0604020202020204" pitchFamily="34" charset="0"/>
                <a:buChar char="•"/>
              </a:pPr>
              <a:r>
                <a:rPr lang="en-US" dirty="0">
                  <a:latin typeface="Arial" panose="020B0604020202020204" pitchFamily="34" charset="0"/>
                  <a:cs typeface="Arial" panose="020B0604020202020204" pitchFamily="34" charset="0"/>
                </a:rPr>
                <a:t>the relationship between online scams and societal security </a:t>
              </a:r>
            </a:p>
            <a:p>
              <a:pPr marL="285744" indent="-285744">
                <a:buFont typeface="Arial" panose="020B0604020202020204" pitchFamily="34" charset="0"/>
                <a:buChar char="•"/>
              </a:pPr>
              <a:r>
                <a:rPr lang="en-US" dirty="0">
                  <a:latin typeface="Arial" panose="020B0604020202020204" pitchFamily="34" charset="0"/>
                  <a:cs typeface="Arial" panose="020B0604020202020204" pitchFamily="34" charset="0"/>
                </a:rPr>
                <a:t>the common scam tactics and online safety </a:t>
              </a:r>
            </a:p>
            <a:p>
              <a:pPr marL="285744" indent="-285744">
                <a:buFont typeface="Arial" panose="020B0604020202020204" pitchFamily="34" charset="0"/>
                <a:buChar char="•"/>
              </a:pPr>
              <a:r>
                <a:rPr lang="en-US" dirty="0">
                  <a:latin typeface="Arial" panose="020B0604020202020204" pitchFamily="34" charset="0"/>
                  <a:cs typeface="Arial" panose="020B0604020202020204" pitchFamily="34" charset="0"/>
                </a:rPr>
                <a:t>the importance of safeguarding societal security of our country</a:t>
              </a:r>
            </a:p>
          </p:txBody>
        </p:sp>
      </p:grpSp>
      <p:sp>
        <p:nvSpPr>
          <p:cNvPr id="20" name="Rectangle 19"/>
          <p:cNvSpPr/>
          <p:nvPr/>
        </p:nvSpPr>
        <p:spPr>
          <a:xfrm>
            <a:off x="305974" y="1414290"/>
            <a:ext cx="2835844" cy="400110"/>
          </a:xfrm>
          <a:prstGeom prst="rect">
            <a:avLst/>
          </a:prstGeom>
          <a:solidFill>
            <a:schemeClr val="accent5">
              <a:lumMod val="20000"/>
              <a:lumOff val="80000"/>
            </a:schemeClr>
          </a:solidFill>
        </p:spPr>
        <p:txBody>
          <a:bodyPr wrap="square">
            <a:spAutoFit/>
          </a:bodyPr>
          <a:lstStyle/>
          <a:p>
            <a:r>
              <a:rPr lang="en-US" sz="2000" b="1" dirty="0">
                <a:solidFill>
                  <a:schemeClr val="accent5">
                    <a:lumMod val="50000"/>
                  </a:schemeClr>
                </a:solidFill>
                <a:latin typeface="Arial" panose="020B0604020202020204" pitchFamily="34" charset="0"/>
                <a:cs typeface="Arial" panose="020B0604020202020204" pitchFamily="34" charset="0"/>
              </a:rPr>
              <a:t>Content Objectives</a:t>
            </a:r>
          </a:p>
        </p:txBody>
      </p:sp>
      <p:grpSp>
        <p:nvGrpSpPr>
          <p:cNvPr id="18" name="Group 17"/>
          <p:cNvGrpSpPr/>
          <p:nvPr/>
        </p:nvGrpSpPr>
        <p:grpSpPr>
          <a:xfrm>
            <a:off x="303387" y="4738263"/>
            <a:ext cx="6860778" cy="1469501"/>
            <a:chOff x="806709" y="5064856"/>
            <a:chExt cx="6951494" cy="4135903"/>
          </a:xfrm>
        </p:grpSpPr>
        <p:sp>
          <p:nvSpPr>
            <p:cNvPr id="19" name="Rounded Rectangle 18"/>
            <p:cNvSpPr/>
            <p:nvPr/>
          </p:nvSpPr>
          <p:spPr>
            <a:xfrm>
              <a:off x="809331" y="5064856"/>
              <a:ext cx="6916966" cy="4135903"/>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1" name="Rectangle 20"/>
            <p:cNvSpPr/>
            <p:nvPr/>
          </p:nvSpPr>
          <p:spPr>
            <a:xfrm>
              <a:off x="806709" y="5425916"/>
              <a:ext cx="6951494" cy="3378320"/>
            </a:xfrm>
            <a:prstGeom prst="rect">
              <a:avLst/>
            </a:prstGeom>
          </p:spPr>
          <p:txBody>
            <a:bodyPr wrap="square">
              <a:spAutoFit/>
            </a:bodyPr>
            <a:lstStyle/>
            <a:p>
              <a:pPr marL="285744" indent="-285744">
                <a:buFont typeface="Arial" panose="020B0604020202020204" pitchFamily="34" charset="0"/>
                <a:buChar char="•"/>
              </a:pPr>
              <a:r>
                <a:rPr lang="en-US" dirty="0">
                  <a:latin typeface="Arial" panose="020B0604020202020204" pitchFamily="34" charset="0"/>
                  <a:cs typeface="Arial" panose="020B0604020202020204" pitchFamily="34" charset="0"/>
                </a:rPr>
                <a:t>listening, speaking, reading/viewing and writing skills</a:t>
              </a:r>
            </a:p>
            <a:p>
              <a:pPr marL="285744" indent="-285744">
                <a:buFont typeface="Arial" panose="020B0604020202020204" pitchFamily="34" charset="0"/>
                <a:buChar char="•"/>
              </a:pPr>
              <a:r>
                <a:rPr lang="en-US" dirty="0">
                  <a:latin typeface="Arial" panose="020B0604020202020204" pitchFamily="34" charset="0"/>
                  <a:cs typeface="Arial" panose="020B0604020202020204" pitchFamily="34" charset="0"/>
                </a:rPr>
                <a:t>text structures (e.g. poster, video, news article)</a:t>
              </a:r>
            </a:p>
            <a:p>
              <a:pPr marL="285744" indent="-285744">
                <a:buFont typeface="Arial" panose="020B0604020202020204" pitchFamily="34" charset="0"/>
                <a:buChar char="•"/>
              </a:pPr>
              <a:r>
                <a:rPr lang="en-US" dirty="0">
                  <a:latin typeface="Arial" panose="020B0604020202020204" pitchFamily="34" charset="0"/>
                  <a:cs typeface="Arial" panose="020B0604020202020204" pitchFamily="34" charset="0"/>
                </a:rPr>
                <a:t>the use of modal verbs</a:t>
              </a:r>
            </a:p>
            <a:p>
              <a:pPr marL="285744" indent="-285744">
                <a:buFont typeface="Arial" panose="020B0604020202020204" pitchFamily="34" charset="0"/>
                <a:buChar char="•"/>
              </a:pPr>
              <a:r>
                <a:rPr lang="en-US" dirty="0">
                  <a:latin typeface="Arial" panose="020B0604020202020204" pitchFamily="34" charset="0"/>
                  <a:cs typeface="Arial" panose="020B0604020202020204" pitchFamily="34" charset="0"/>
                </a:rPr>
                <a:t>the use of modifiers (i.e. participial phrases)</a:t>
              </a:r>
            </a:p>
          </p:txBody>
        </p:sp>
      </p:grpSp>
      <p:graphicFrame>
        <p:nvGraphicFramePr>
          <p:cNvPr id="14" name="Table 13"/>
          <p:cNvGraphicFramePr>
            <a:graphicFrameLocks noGrp="1"/>
          </p:cNvGraphicFramePr>
          <p:nvPr>
            <p:extLst>
              <p:ext uri="{D42A27DB-BD31-4B8C-83A1-F6EECF244321}">
                <p14:modId xmlns:p14="http://schemas.microsoft.com/office/powerpoint/2010/main" val="2333451080"/>
              </p:ext>
            </p:extLst>
          </p:nvPr>
        </p:nvGraphicFramePr>
        <p:xfrm>
          <a:off x="305874" y="205443"/>
          <a:ext cx="11660348" cy="1000491"/>
        </p:xfrm>
        <a:graphic>
          <a:graphicData uri="http://schemas.openxmlformats.org/drawingml/2006/table">
            <a:tbl>
              <a:tblPr firstRow="1" bandRow="1">
                <a:tableStyleId>{00A15C55-8517-42AA-B614-E9B94910E393}</a:tableStyleId>
              </a:tblPr>
              <a:tblGrid>
                <a:gridCol w="4333245">
                  <a:extLst>
                    <a:ext uri="{9D8B030D-6E8A-4147-A177-3AD203B41FA5}">
                      <a16:colId xmlns:a16="http://schemas.microsoft.com/office/drawing/2014/main" val="2242500780"/>
                    </a:ext>
                  </a:extLst>
                </a:gridCol>
                <a:gridCol w="4173187">
                  <a:extLst>
                    <a:ext uri="{9D8B030D-6E8A-4147-A177-3AD203B41FA5}">
                      <a16:colId xmlns:a16="http://schemas.microsoft.com/office/drawing/2014/main" val="1916337937"/>
                    </a:ext>
                  </a:extLst>
                </a:gridCol>
                <a:gridCol w="3153916">
                  <a:extLst>
                    <a:ext uri="{9D8B030D-6E8A-4147-A177-3AD203B41FA5}">
                      <a16:colId xmlns:a16="http://schemas.microsoft.com/office/drawing/2014/main" val="193616843"/>
                    </a:ext>
                  </a:extLst>
                </a:gridCol>
              </a:tblGrid>
              <a:tr h="313437">
                <a:tc>
                  <a:txBody>
                    <a:bodyPr/>
                    <a:lstStyle/>
                    <a:p>
                      <a:pPr algn="ctr"/>
                      <a:r>
                        <a:rPr kumimoji="0" lang="en-GB" altLang="zh-TW"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Module</a:t>
                      </a:r>
                      <a:endParaRPr lang="en-US" sz="2400" b="0" u="none" dirty="0">
                        <a:solidFill>
                          <a:schemeClr val="bg1"/>
                        </a:solidFill>
                        <a:latin typeface="Arial" panose="020B0604020202020204" pitchFamily="34" charset="0"/>
                        <a:cs typeface="Arial" panose="020B0604020202020204" pitchFamily="34" charset="0"/>
                      </a:endParaRPr>
                    </a:p>
                  </a:txBody>
                  <a:tcPr>
                    <a:solidFill>
                      <a:srgbClr val="6699FF"/>
                    </a:solidFill>
                  </a:tcPr>
                </a:tc>
                <a:tc>
                  <a:txBody>
                    <a:bodyPr/>
                    <a:lstStyle/>
                    <a:p>
                      <a:pPr algn="ctr"/>
                      <a:r>
                        <a:rPr kumimoji="0" lang="en-GB" altLang="zh-TW"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Unit</a:t>
                      </a:r>
                      <a:endParaRPr lang="en-US" sz="2400" b="0" dirty="0">
                        <a:solidFill>
                          <a:schemeClr val="bg1"/>
                        </a:solidFill>
                        <a:latin typeface="Arial" panose="020B0604020202020204" pitchFamily="34" charset="0"/>
                        <a:cs typeface="Arial" panose="020B0604020202020204" pitchFamily="34" charset="0"/>
                      </a:endParaRPr>
                    </a:p>
                  </a:txBody>
                  <a:tcPr>
                    <a:solidFill>
                      <a:srgbClr val="6699FF"/>
                    </a:solidFill>
                  </a:tcPr>
                </a:tc>
                <a:tc>
                  <a:txBody>
                    <a:bodyPr/>
                    <a:lstStyle/>
                    <a:p>
                      <a:pPr algn="ctr"/>
                      <a:r>
                        <a:rPr lang="en-GB" altLang="zh-TW" sz="2400" b="0" dirty="0">
                          <a:solidFill>
                            <a:schemeClr val="bg1"/>
                          </a:solidFill>
                          <a:latin typeface="Arial" panose="020B0604020202020204" pitchFamily="34" charset="0"/>
                          <a:cs typeface="Arial" panose="020B0604020202020204" pitchFamily="34" charset="0"/>
                        </a:rPr>
                        <a:t>Topic</a:t>
                      </a:r>
                      <a:endParaRPr lang="en-US" sz="2400" b="0" dirty="0">
                        <a:solidFill>
                          <a:schemeClr val="bg1"/>
                        </a:solidFill>
                        <a:latin typeface="Arial" panose="020B0604020202020204" pitchFamily="34" charset="0"/>
                        <a:cs typeface="Arial" panose="020B0604020202020204" pitchFamily="34" charset="0"/>
                      </a:endParaRPr>
                    </a:p>
                  </a:txBody>
                  <a:tcPr>
                    <a:solidFill>
                      <a:srgbClr val="6699FF"/>
                    </a:solidFill>
                  </a:tcPr>
                </a:tc>
                <a:extLst>
                  <a:ext uri="{0D108BD9-81ED-4DB2-BD59-A6C34878D82A}">
                    <a16:rowId xmlns:a16="http://schemas.microsoft.com/office/drawing/2014/main" val="2159027475"/>
                  </a:ext>
                </a:extLst>
              </a:tr>
              <a:tr h="543291">
                <a:tc>
                  <a:txBody>
                    <a:bodyPr/>
                    <a:lstStyle/>
                    <a:p>
                      <a:pPr algn="ctr"/>
                      <a:r>
                        <a:rPr lang="en-GB" altLang="zh-TW" sz="2400" u="none" dirty="0">
                          <a:latin typeface="Arial" panose="020B0604020202020204" pitchFamily="34" charset="0"/>
                          <a:cs typeface="Arial" panose="020B0604020202020204" pitchFamily="34" charset="0"/>
                        </a:rPr>
                        <a:t>Rights and Responsibilities</a:t>
                      </a:r>
                      <a:endParaRPr lang="en-GB" altLang="zh-TW" sz="2400" b="0" u="none" dirty="0">
                        <a:solidFill>
                          <a:schemeClr val="tx1"/>
                        </a:solidFill>
                        <a:latin typeface="Arial" panose="020B0604020202020204" pitchFamily="34" charset="0"/>
                        <a:cs typeface="Arial" panose="020B0604020202020204" pitchFamily="34" charset="0"/>
                      </a:endParaRPr>
                    </a:p>
                  </a:txBody>
                  <a:tcPr anchor="ctr">
                    <a:solidFill>
                      <a:schemeClr val="accent3">
                        <a:lumMod val="20000"/>
                        <a:lumOff val="80000"/>
                      </a:schemeClr>
                    </a:solidFill>
                  </a:tcPr>
                </a:tc>
                <a:tc>
                  <a:txBody>
                    <a:bodyPr/>
                    <a:lstStyle/>
                    <a:p>
                      <a:pPr algn="ctr"/>
                      <a:r>
                        <a:rPr lang="en-US" altLang="zh-TW" sz="2400" dirty="0">
                          <a:latin typeface="Arial" panose="020B0604020202020204" pitchFamily="34" charset="0"/>
                          <a:cs typeface="Arial" panose="020B0604020202020204" pitchFamily="34" charset="0"/>
                        </a:rPr>
                        <a:t>In a Group (Cyberspace)</a:t>
                      </a:r>
                      <a:endParaRPr lang="en-US" altLang="zh-TW" sz="2400" b="0" dirty="0">
                        <a:solidFill>
                          <a:schemeClr val="tx1"/>
                        </a:solidFill>
                        <a:latin typeface="Arial" panose="020B0604020202020204" pitchFamily="34" charset="0"/>
                        <a:cs typeface="Arial" panose="020B0604020202020204" pitchFamily="34" charset="0"/>
                      </a:endParaRPr>
                    </a:p>
                  </a:txBody>
                  <a:tcPr anchor="ctr">
                    <a:solidFill>
                      <a:schemeClr val="accent3">
                        <a:lumMod val="20000"/>
                        <a:lumOff val="80000"/>
                      </a:schemeClr>
                    </a:solid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Online Scams</a:t>
                      </a:r>
                    </a:p>
                  </a:txBody>
                  <a:tcPr anchor="ctr">
                    <a:solidFill>
                      <a:schemeClr val="accent3">
                        <a:lumMod val="20000"/>
                        <a:lumOff val="80000"/>
                      </a:schemeClr>
                    </a:solidFill>
                  </a:tcPr>
                </a:tc>
                <a:extLst>
                  <a:ext uri="{0D108BD9-81ED-4DB2-BD59-A6C34878D82A}">
                    <a16:rowId xmlns:a16="http://schemas.microsoft.com/office/drawing/2014/main" val="1030405343"/>
                  </a:ext>
                </a:extLst>
              </a:tr>
            </a:tbl>
          </a:graphicData>
        </a:graphic>
      </p:graphicFrame>
      <p:sp>
        <p:nvSpPr>
          <p:cNvPr id="25" name="Rectangle 24"/>
          <p:cNvSpPr/>
          <p:nvPr/>
        </p:nvSpPr>
        <p:spPr>
          <a:xfrm>
            <a:off x="345688" y="3822762"/>
            <a:ext cx="2778251" cy="400110"/>
          </a:xfrm>
          <a:prstGeom prst="rect">
            <a:avLst/>
          </a:prstGeom>
          <a:solidFill>
            <a:schemeClr val="accent4">
              <a:lumMod val="40000"/>
              <a:lumOff val="60000"/>
            </a:schemeClr>
          </a:solidFill>
        </p:spPr>
        <p:txBody>
          <a:bodyPr wrap="square">
            <a:spAutoFit/>
          </a:bodyPr>
          <a:lstStyle/>
          <a:p>
            <a:r>
              <a:rPr lang="en-US" sz="2000" b="1" dirty="0">
                <a:solidFill>
                  <a:srgbClr val="002060"/>
                </a:solidFill>
                <a:latin typeface="Arial" panose="020B0604020202020204" pitchFamily="34" charset="0"/>
                <a:cs typeface="Arial" panose="020B0604020202020204" pitchFamily="34" charset="0"/>
              </a:rPr>
              <a:t>Language Objectives</a:t>
            </a:r>
          </a:p>
        </p:txBody>
      </p:sp>
      <p:sp>
        <p:nvSpPr>
          <p:cNvPr id="26" name="Rectangle 25"/>
          <p:cNvSpPr/>
          <p:nvPr/>
        </p:nvSpPr>
        <p:spPr>
          <a:xfrm>
            <a:off x="305874" y="4210173"/>
            <a:ext cx="5770764" cy="400110"/>
          </a:xfrm>
          <a:prstGeom prst="rect">
            <a:avLst/>
          </a:prstGeom>
        </p:spPr>
        <p:txBody>
          <a:bodyPr wrap="square">
            <a:spAutoFit/>
          </a:bodyPr>
          <a:lstStyle/>
          <a:p>
            <a:r>
              <a:rPr lang="en-US" sz="2000" dirty="0">
                <a:solidFill>
                  <a:srgbClr val="002060"/>
                </a:solidFill>
                <a:latin typeface="Arial" panose="020B0604020202020204" pitchFamily="34" charset="0"/>
                <a:cs typeface="Arial" panose="020B0604020202020204" pitchFamily="34" charset="0"/>
              </a:rPr>
              <a:t>To develop language knowledge and skills, e.g.</a:t>
            </a:r>
          </a:p>
        </p:txBody>
      </p:sp>
      <p:grpSp>
        <p:nvGrpSpPr>
          <p:cNvPr id="4" name="Group 3"/>
          <p:cNvGrpSpPr/>
          <p:nvPr/>
        </p:nvGrpSpPr>
        <p:grpSpPr>
          <a:xfrm>
            <a:off x="5554677" y="1094569"/>
            <a:ext cx="8353205" cy="5584783"/>
            <a:chOff x="5345553" y="1216105"/>
            <a:chExt cx="8353205" cy="5584783"/>
          </a:xfrm>
        </p:grpSpPr>
        <p:graphicFrame>
          <p:nvGraphicFramePr>
            <p:cNvPr id="5" name="Diagram 4"/>
            <p:cNvGraphicFramePr/>
            <p:nvPr>
              <p:extLst>
                <p:ext uri="{D42A27DB-BD31-4B8C-83A1-F6EECF244321}">
                  <p14:modId xmlns:p14="http://schemas.microsoft.com/office/powerpoint/2010/main" val="1388664360"/>
                </p:ext>
              </p:extLst>
            </p:nvPr>
          </p:nvGraphicFramePr>
          <p:xfrm>
            <a:off x="5345553" y="1216105"/>
            <a:ext cx="8353205" cy="5584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045474" y="4560581"/>
              <a:ext cx="1421503" cy="919401"/>
            </a:xfrm>
            <a:prstGeom prst="roundRect">
              <a:avLst/>
            </a:prstGeom>
            <a:noFill/>
          </p:spPr>
          <p:txBody>
            <a:bodyPr wrap="square">
              <a:spAutoFit/>
            </a:bodyPr>
            <a:lstStyle/>
            <a:p>
              <a:pPr algn="ctr"/>
              <a:r>
                <a:rPr lang="en-GB" altLang="zh-TW" sz="1600" b="1" dirty="0">
                  <a:solidFill>
                    <a:schemeClr val="bg1"/>
                  </a:solidFill>
                  <a:latin typeface="Arial" panose="020B0604020202020204" pitchFamily="34" charset="0"/>
                  <a:cs typeface="Arial" panose="020B0604020202020204" pitchFamily="34" charset="0"/>
                </a:rPr>
                <a:t>National Security </a:t>
              </a:r>
            </a:p>
            <a:p>
              <a:pPr algn="ctr"/>
              <a:r>
                <a:rPr lang="en-GB" altLang="zh-TW" sz="1600" b="1" dirty="0">
                  <a:solidFill>
                    <a:schemeClr val="bg1"/>
                  </a:solidFill>
                  <a:latin typeface="Arial" panose="020B0604020202020204" pitchFamily="34" charset="0"/>
                  <a:cs typeface="Arial" panose="020B0604020202020204" pitchFamily="34" charset="0"/>
                </a:rPr>
                <a:t>Education</a:t>
              </a:r>
              <a:endParaRPr lang="en-US" sz="1600" b="1" dirty="0">
                <a:solidFill>
                  <a:schemeClr val="bg1"/>
                </a:solidFill>
                <a:latin typeface="Arial" panose="020B0604020202020204" pitchFamily="34" charset="0"/>
                <a:cs typeface="Arial" panose="020B0604020202020204" pitchFamily="34" charset="0"/>
              </a:endParaRPr>
            </a:p>
          </p:txBody>
        </p:sp>
        <p:sp>
          <p:nvSpPr>
            <p:cNvPr id="46" name="Rectangle 45"/>
            <p:cNvSpPr/>
            <p:nvPr/>
          </p:nvSpPr>
          <p:spPr>
            <a:xfrm>
              <a:off x="7495910" y="4525108"/>
              <a:ext cx="1543027" cy="919401"/>
            </a:xfrm>
            <a:prstGeom prst="roundRect">
              <a:avLst/>
            </a:prstGeom>
          </p:spPr>
          <p:txBody>
            <a:bodyPr wrap="square">
              <a:spAutoFit/>
            </a:bodyPr>
            <a:lstStyle/>
            <a:p>
              <a:pPr algn="ctr"/>
              <a:r>
                <a:rPr lang="en-GB" altLang="zh-TW" sz="1600" b="1" dirty="0">
                  <a:solidFill>
                    <a:schemeClr val="tx1">
                      <a:lumMod val="75000"/>
                      <a:lumOff val="25000"/>
                    </a:schemeClr>
                  </a:solidFill>
                  <a:latin typeface="Arial" panose="020B0604020202020204" pitchFamily="34" charset="0"/>
                  <a:cs typeface="Arial" panose="020B0604020202020204" pitchFamily="34" charset="0"/>
                </a:rPr>
                <a:t>English Language</a:t>
              </a:r>
            </a:p>
            <a:p>
              <a:pPr algn="ctr"/>
              <a:r>
                <a:rPr lang="en-GB" altLang="zh-TW" sz="1600" b="1" dirty="0">
                  <a:solidFill>
                    <a:schemeClr val="tx1">
                      <a:lumMod val="75000"/>
                      <a:lumOff val="25000"/>
                    </a:schemeClr>
                  </a:solidFill>
                  <a:latin typeface="Arial" panose="020B0604020202020204" pitchFamily="34" charset="0"/>
                  <a:cs typeface="Arial" panose="020B0604020202020204" pitchFamily="34" charset="0"/>
                </a:rPr>
                <a:t>Education</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0" name="Group 9"/>
            <p:cNvGrpSpPr/>
            <p:nvPr/>
          </p:nvGrpSpPr>
          <p:grpSpPr>
            <a:xfrm>
              <a:off x="7511267" y="3293655"/>
              <a:ext cx="883776" cy="889991"/>
              <a:chOff x="2715751" y="155695"/>
              <a:chExt cx="959643" cy="1008955"/>
            </a:xfrm>
          </p:grpSpPr>
          <p:sp>
            <p:nvSpPr>
              <p:cNvPr id="9" name="Oval 8"/>
              <p:cNvSpPr/>
              <p:nvPr/>
            </p:nvSpPr>
            <p:spPr>
              <a:xfrm>
                <a:off x="2715751" y="155695"/>
                <a:ext cx="959643" cy="1008955"/>
              </a:xfrm>
              <a:prstGeom prst="roundRect">
                <a:avLst/>
              </a:prstGeom>
              <a:solidFill>
                <a:schemeClr val="bg1"/>
              </a:solidFill>
              <a:ln w="25400"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91470" y="363996"/>
                <a:ext cx="757412" cy="612411"/>
              </a:xfrm>
              <a:prstGeom prst="roundRect">
                <a:avLst/>
              </a:prstGeom>
            </p:spPr>
          </p:pic>
        </p:grpSp>
        <p:grpSp>
          <p:nvGrpSpPr>
            <p:cNvPr id="17" name="Group 16"/>
            <p:cNvGrpSpPr/>
            <p:nvPr/>
          </p:nvGrpSpPr>
          <p:grpSpPr>
            <a:xfrm>
              <a:off x="8774650" y="4652210"/>
              <a:ext cx="1497201" cy="827772"/>
              <a:chOff x="8786023" y="1061760"/>
              <a:chExt cx="1555266" cy="969197"/>
            </a:xfrm>
          </p:grpSpPr>
          <p:sp>
            <p:nvSpPr>
              <p:cNvPr id="16" name="Rounded Rectangle 15"/>
              <p:cNvSpPr/>
              <p:nvPr/>
            </p:nvSpPr>
            <p:spPr>
              <a:xfrm>
                <a:off x="9060559" y="1061760"/>
                <a:ext cx="999651" cy="9691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786023" y="1143307"/>
                <a:ext cx="1555266" cy="757524"/>
              </a:xfrm>
              <a:prstGeom prst="roundRect">
                <a:avLst/>
              </a:prstGeom>
              <a:noFill/>
            </p:spPr>
            <p:txBody>
              <a:bodyPr wrap="square">
                <a:spAutoFit/>
              </a:bodyPr>
              <a:lstStyle/>
              <a:p>
                <a:pPr algn="ctr"/>
                <a:r>
                  <a:rPr lang="en-GB" altLang="zh-TW" sz="1600" b="1" dirty="0">
                    <a:latin typeface="Arial" panose="020B0604020202020204" pitchFamily="34" charset="0"/>
                    <a:cs typeface="Arial" panose="020B0604020202020204" pitchFamily="34" charset="0"/>
                  </a:rPr>
                  <a:t>Online Scams</a:t>
                </a:r>
                <a:endParaRPr lang="en-US" sz="1600" b="1" dirty="0">
                  <a:latin typeface="Arial" panose="020B0604020202020204" pitchFamily="34" charset="0"/>
                  <a:cs typeface="Arial" panose="020B0604020202020204" pitchFamily="34" charset="0"/>
                </a:endParaRPr>
              </a:p>
            </p:txBody>
          </p:sp>
        </p:grpSp>
      </p:grpSp>
      <p:sp>
        <p:nvSpPr>
          <p:cNvPr id="2" name="Slide Number Placeholder 1"/>
          <p:cNvSpPr>
            <a:spLocks noGrp="1"/>
          </p:cNvSpPr>
          <p:nvPr>
            <p:ph type="sldNum" sz="quarter" idx="12"/>
          </p:nvPr>
        </p:nvSpPr>
        <p:spPr>
          <a:xfrm>
            <a:off x="8610600" y="6207764"/>
            <a:ext cx="2743200" cy="365125"/>
          </a:xfrm>
        </p:spPr>
        <p:txBody>
          <a:bodyPr/>
          <a:lstStyle/>
          <a:p>
            <a:fld id="{E48CB9A0-4162-44E9-9A46-94710FDAAC3B}" type="slidenum">
              <a:rPr lang="zh-HK" altLang="en-US" smtClean="0"/>
              <a:t>2</a:t>
            </a:fld>
            <a:endParaRPr lang="zh-HK" altLang="en-US"/>
          </a:p>
        </p:txBody>
      </p:sp>
      <p:sp>
        <p:nvSpPr>
          <p:cNvPr id="30" name="Curved Down Arrow 46">
            <a:extLst>
              <a:ext uri="{FF2B5EF4-FFF2-40B4-BE49-F238E27FC236}">
                <a16:creationId xmlns:a16="http://schemas.microsoft.com/office/drawing/2014/main" id="{6CF81F9C-4E4C-4BFF-89BB-C090B4A29775}"/>
              </a:ext>
            </a:extLst>
          </p:cNvPr>
          <p:cNvSpPr/>
          <p:nvPr/>
        </p:nvSpPr>
        <p:spPr>
          <a:xfrm flipH="1" flipV="1">
            <a:off x="8975988" y="5671968"/>
            <a:ext cx="1450103" cy="394910"/>
          </a:xfrm>
          <a:prstGeom prst="curvedDownArrow">
            <a:avLst>
              <a:gd name="adj1" fmla="val 25000"/>
              <a:gd name="adj2" fmla="val 114574"/>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urved Down Arrow 6">
            <a:extLst>
              <a:ext uri="{FF2B5EF4-FFF2-40B4-BE49-F238E27FC236}">
                <a16:creationId xmlns:a16="http://schemas.microsoft.com/office/drawing/2014/main" id="{259D2A5C-8BFB-477C-8881-B9560482A9CA}"/>
              </a:ext>
            </a:extLst>
          </p:cNvPr>
          <p:cNvSpPr/>
          <p:nvPr/>
        </p:nvSpPr>
        <p:spPr>
          <a:xfrm>
            <a:off x="8950548" y="1939399"/>
            <a:ext cx="1580763" cy="389514"/>
          </a:xfrm>
          <a:prstGeom prst="curvedDownArrow">
            <a:avLst>
              <a:gd name="adj1" fmla="val 25000"/>
              <a:gd name="adj2" fmla="val 115921"/>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9BAEEB70-D3D2-4864-B405-E60B5A728BC9}"/>
              </a:ext>
            </a:extLst>
          </p:cNvPr>
          <p:cNvPicPr>
            <a:picLocks noChangeAspect="1"/>
          </p:cNvPicPr>
          <p:nvPr/>
        </p:nvPicPr>
        <p:blipFill>
          <a:blip r:embed="rId9"/>
          <a:stretch>
            <a:fillRect/>
          </a:stretch>
        </p:blipFill>
        <p:spPr>
          <a:xfrm>
            <a:off x="8590318" y="2245863"/>
            <a:ext cx="2179563" cy="2179563"/>
          </a:xfrm>
          <a:prstGeom prst="ellipse">
            <a:avLst/>
          </a:prstGeom>
          <a:ln>
            <a:noFill/>
          </a:ln>
          <a:effectLst>
            <a:softEdge rad="112500"/>
          </a:effectLst>
        </p:spPr>
      </p:pic>
      <p:pic>
        <p:nvPicPr>
          <p:cNvPr id="7" name="Picture 2" descr="https://www.nsed.gov.hk/assets/images/2024/national_security/societal_security/icon.png">
            <a:extLst>
              <a:ext uri="{FF2B5EF4-FFF2-40B4-BE49-F238E27FC236}">
                <a16:creationId xmlns:a16="http://schemas.microsoft.com/office/drawing/2014/main" id="{62911F28-64D2-4689-BFFE-1B9C8BC2A4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88599" y="3147165"/>
            <a:ext cx="1655829" cy="140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16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89832082"/>
              </p:ext>
            </p:extLst>
          </p:nvPr>
        </p:nvGraphicFramePr>
        <p:xfrm>
          <a:off x="4266099" y="376328"/>
          <a:ext cx="7508806" cy="5705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a:xfrm>
            <a:off x="10310948" y="6356350"/>
            <a:ext cx="1042851" cy="365125"/>
          </a:xfrm>
        </p:spPr>
        <p:txBody>
          <a:bodyPr/>
          <a:lstStyle/>
          <a:p>
            <a:fld id="{01D8345E-4E1F-46C7-9F87-24FCA86018EC}" type="slidenum">
              <a:rPr lang="en-US" smtClean="0"/>
              <a:t>3</a:t>
            </a:fld>
            <a:endParaRPr lang="en-US"/>
          </a:p>
        </p:txBody>
      </p:sp>
      <p:grpSp>
        <p:nvGrpSpPr>
          <p:cNvPr id="15" name="Group 14">
            <a:extLst>
              <a:ext uri="{FF2B5EF4-FFF2-40B4-BE49-F238E27FC236}">
                <a16:creationId xmlns:a16="http://schemas.microsoft.com/office/drawing/2014/main" id="{0579602B-AD0C-434D-9234-4B6EFA907944}"/>
              </a:ext>
            </a:extLst>
          </p:cNvPr>
          <p:cNvGrpSpPr/>
          <p:nvPr/>
        </p:nvGrpSpPr>
        <p:grpSpPr>
          <a:xfrm>
            <a:off x="137431" y="707240"/>
            <a:ext cx="7711169" cy="6014235"/>
            <a:chOff x="137431" y="707240"/>
            <a:chExt cx="7711169" cy="6014235"/>
          </a:xfrm>
        </p:grpSpPr>
        <p:grpSp>
          <p:nvGrpSpPr>
            <p:cNvPr id="12" name="Group 11">
              <a:extLst>
                <a:ext uri="{FF2B5EF4-FFF2-40B4-BE49-F238E27FC236}">
                  <a16:creationId xmlns:a16="http://schemas.microsoft.com/office/drawing/2014/main" id="{015F1C3D-0EDF-4ADB-B495-473FAC8354EC}"/>
                </a:ext>
              </a:extLst>
            </p:cNvPr>
            <p:cNvGrpSpPr/>
            <p:nvPr/>
          </p:nvGrpSpPr>
          <p:grpSpPr>
            <a:xfrm>
              <a:off x="137431" y="707240"/>
              <a:ext cx="7711169" cy="6014235"/>
              <a:chOff x="137431" y="707240"/>
              <a:chExt cx="7711169" cy="6014235"/>
            </a:xfrm>
          </p:grpSpPr>
          <p:sp>
            <p:nvSpPr>
              <p:cNvPr id="10" name="Rectangle 9">
                <a:extLst>
                  <a:ext uri="{FF2B5EF4-FFF2-40B4-BE49-F238E27FC236}">
                    <a16:creationId xmlns:a16="http://schemas.microsoft.com/office/drawing/2014/main" id="{5A8028DD-95B6-4F71-B723-16047B815322}"/>
                  </a:ext>
                </a:extLst>
              </p:cNvPr>
              <p:cNvSpPr/>
              <p:nvPr/>
            </p:nvSpPr>
            <p:spPr>
              <a:xfrm>
                <a:off x="137431" y="6198255"/>
                <a:ext cx="7711169" cy="523220"/>
              </a:xfrm>
              <a:prstGeom prst="rect">
                <a:avLst/>
              </a:prstGeom>
            </p:spPr>
            <p:txBody>
              <a:bodyPr wrap="square">
                <a:spAutoFit/>
              </a:bodyPr>
              <a:lstStyle/>
              <a:p>
                <a:r>
                  <a:rPr lang="en-US" sz="1400" dirty="0"/>
                  <a:t>Source: </a:t>
                </a:r>
                <a:r>
                  <a:rPr lang="en-US" altLang="zh-TW" sz="1400" dirty="0" err="1"/>
                  <a:t>CyberDefender</a:t>
                </a:r>
                <a:r>
                  <a:rPr lang="en-US" altLang="zh-TW" sz="1400" dirty="0"/>
                  <a:t> “</a:t>
                </a:r>
                <a:r>
                  <a:rPr lang="en-US" altLang="zh-TW" sz="1400" b="1" i="1" dirty="0"/>
                  <a:t>[</a:t>
                </a:r>
                <a:r>
                  <a:rPr lang="en-US" altLang="zh-TW" sz="1400" i="1" dirty="0"/>
                  <a:t>Digital Literacy Series</a:t>
                </a:r>
                <a:r>
                  <a:rPr lang="en-US" altLang="zh-TW" sz="1400" b="1" i="1" dirty="0"/>
                  <a:t>]</a:t>
                </a:r>
                <a:r>
                  <a:rPr lang="en-US" altLang="zh-TW" sz="1400" i="1" dirty="0"/>
                  <a:t> English - 1. Protect from Phishing</a:t>
                </a:r>
                <a:r>
                  <a:rPr lang="en-US" altLang="zh-TW" sz="1400" dirty="0"/>
                  <a:t>”:  </a:t>
                </a:r>
              </a:p>
              <a:p>
                <a:r>
                  <a:rPr lang="en-US" sz="1400" dirty="0">
                    <a:hlinkClick r:id="rId7"/>
                  </a:rPr>
                  <a:t>https://www.youtube.com/watch?v=RYWTW2P0kjk</a:t>
                </a:r>
                <a:endParaRPr lang="en-US" sz="1400" dirty="0"/>
              </a:p>
            </p:txBody>
          </p:sp>
          <p:grpSp>
            <p:nvGrpSpPr>
              <p:cNvPr id="11" name="Group 10">
                <a:extLst>
                  <a:ext uri="{FF2B5EF4-FFF2-40B4-BE49-F238E27FC236}">
                    <a16:creationId xmlns:a16="http://schemas.microsoft.com/office/drawing/2014/main" id="{EAB010D2-3C3F-4EED-B314-9D6FE122EB5B}"/>
                  </a:ext>
                </a:extLst>
              </p:cNvPr>
              <p:cNvGrpSpPr/>
              <p:nvPr/>
            </p:nvGrpSpPr>
            <p:grpSpPr>
              <a:xfrm>
                <a:off x="380159" y="707240"/>
                <a:ext cx="3712767" cy="4335023"/>
                <a:chOff x="380159" y="707240"/>
                <a:chExt cx="3712767" cy="4335023"/>
              </a:xfrm>
            </p:grpSpPr>
            <p:sp>
              <p:nvSpPr>
                <p:cNvPr id="4" name="Rectangle 3"/>
                <p:cNvSpPr/>
                <p:nvPr/>
              </p:nvSpPr>
              <p:spPr>
                <a:xfrm>
                  <a:off x="380159" y="707240"/>
                  <a:ext cx="3591379" cy="1323439"/>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A Video on </a:t>
                  </a:r>
                </a:p>
                <a:p>
                  <a:pPr algn="ctr"/>
                  <a:r>
                    <a:rPr lang="en-US" sz="2000" b="1" dirty="0">
                      <a:latin typeface="Arial" panose="020B0604020202020204" pitchFamily="34" charset="0"/>
                      <a:cs typeface="Arial" panose="020B0604020202020204" pitchFamily="34" charset="0"/>
                    </a:rPr>
                    <a:t>“[Digital Literacy Series] English - 1. Protect from Phishing”</a:t>
                  </a:r>
                </a:p>
              </p:txBody>
            </p:sp>
            <p:grpSp>
              <p:nvGrpSpPr>
                <p:cNvPr id="5" name="Group 4">
                  <a:extLst>
                    <a:ext uri="{FF2B5EF4-FFF2-40B4-BE49-F238E27FC236}">
                      <a16:creationId xmlns:a16="http://schemas.microsoft.com/office/drawing/2014/main" id="{CD2898EC-BCA0-4824-AD14-875C4D54256A}"/>
                    </a:ext>
                  </a:extLst>
                </p:cNvPr>
                <p:cNvGrpSpPr/>
                <p:nvPr/>
              </p:nvGrpSpPr>
              <p:grpSpPr>
                <a:xfrm>
                  <a:off x="380159" y="2154048"/>
                  <a:ext cx="3712767" cy="2888215"/>
                  <a:chOff x="380159" y="2154048"/>
                  <a:chExt cx="3712767" cy="2967533"/>
                </a:xfrm>
              </p:grpSpPr>
              <p:pic>
                <p:nvPicPr>
                  <p:cNvPr id="1028" name="Picture 4" descr="16,636 Video Clipart Stock Photos, Pictures &amp;amp; Royalty-Free Images - iStock"/>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380159" y="2154048"/>
                    <a:ext cx="3712767" cy="29675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91144" y="2718009"/>
                    <a:ext cx="3517329" cy="369332"/>
                  </a:xfrm>
                  <a:prstGeom prst="rect">
                    <a:avLst/>
                  </a:prstGeom>
                </p:spPr>
                <p:txBody>
                  <a:bodyPr wrap="square">
                    <a:spAutoFit/>
                  </a:bodyPr>
                  <a:lstStyle/>
                  <a:p>
                    <a:pPr algn="ctr"/>
                    <a:endParaRPr lang="zh-TW" altLang="en-US" dirty="0">
                      <a:ln w="0"/>
                      <a:effectLst>
                        <a:outerShdw blurRad="38100" dist="19050" dir="2700000" algn="tl" rotWithShape="0">
                          <a:schemeClr val="dk1">
                            <a:alpha val="40000"/>
                          </a:schemeClr>
                        </a:outerShdw>
                      </a:effectLst>
                    </a:endParaRPr>
                  </a:p>
                </p:txBody>
              </p:sp>
            </p:grpSp>
          </p:grpSp>
        </p:grpSp>
        <p:pic>
          <p:nvPicPr>
            <p:cNvPr id="13" name="Picture 12">
              <a:extLst>
                <a:ext uri="{FF2B5EF4-FFF2-40B4-BE49-F238E27FC236}">
                  <a16:creationId xmlns:a16="http://schemas.microsoft.com/office/drawing/2014/main" id="{E09F0DD8-E673-48C9-B70A-6CA617960509}"/>
                </a:ext>
              </a:extLst>
            </p:cNvPr>
            <p:cNvPicPr>
              <a:picLocks noChangeAspect="1"/>
            </p:cNvPicPr>
            <p:nvPr/>
          </p:nvPicPr>
          <p:blipFill rotWithShape="1">
            <a:blip r:embed="rId9"/>
            <a:srcRect r="2468"/>
            <a:stretch/>
          </p:blipFill>
          <p:spPr>
            <a:xfrm>
              <a:off x="516116" y="2653337"/>
              <a:ext cx="3440852" cy="1889636"/>
            </a:xfrm>
            <a:prstGeom prst="rect">
              <a:avLst/>
            </a:prstGeom>
          </p:spPr>
        </p:pic>
      </p:grpSp>
    </p:spTree>
    <p:extLst>
      <p:ext uri="{BB962C8B-B14F-4D97-AF65-F5344CB8AC3E}">
        <p14:creationId xmlns:p14="http://schemas.microsoft.com/office/powerpoint/2010/main" val="325651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AEDCD790-5181-42D9-A5B7-6DE65467D8B6}"/>
              </a:ext>
            </a:extLst>
          </p:cNvPr>
          <p:cNvGrpSpPr/>
          <p:nvPr/>
        </p:nvGrpSpPr>
        <p:grpSpPr>
          <a:xfrm>
            <a:off x="-1213661" y="3717302"/>
            <a:ext cx="8307086" cy="2821610"/>
            <a:chOff x="-1258484" y="3751085"/>
            <a:chExt cx="8307086" cy="2821610"/>
          </a:xfrm>
        </p:grpSpPr>
        <p:sp>
          <p:nvSpPr>
            <p:cNvPr id="42" name="Freeform 4">
              <a:extLst>
                <a:ext uri="{FF2B5EF4-FFF2-40B4-BE49-F238E27FC236}">
                  <a16:creationId xmlns:a16="http://schemas.microsoft.com/office/drawing/2014/main" id="{3D1D6ABD-9546-4B2E-B256-2B7733936550}"/>
                </a:ext>
              </a:extLst>
            </p:cNvPr>
            <p:cNvSpPr/>
            <p:nvPr/>
          </p:nvSpPr>
          <p:spPr>
            <a:xfrm rot="21397270">
              <a:off x="-1258484" y="4470764"/>
              <a:ext cx="8307086" cy="2101931"/>
            </a:xfrm>
            <a:prstGeom prst="rect">
              <a:avLst/>
            </a:prstGeom>
            <a:blipFill>
              <a:blip r:embed="rId2">
                <a:extLst>
                  <a:ext uri="{96DAC541-7B7A-43D3-8B79-37D633B846F1}">
                    <asvg:svgBlip xmlns:asvg="http://schemas.microsoft.com/office/drawing/2016/SVG/main" xmlns="" r:embed="rId3"/>
                  </a:ext>
                </a:extLst>
              </a:blip>
              <a:stretch>
                <a:fillRect/>
              </a:stretch>
            </a:blipFill>
          </p:spPr>
        </p:sp>
        <p:sp>
          <p:nvSpPr>
            <p:cNvPr id="41" name="Freeform 2">
              <a:extLst>
                <a:ext uri="{FF2B5EF4-FFF2-40B4-BE49-F238E27FC236}">
                  <a16:creationId xmlns:a16="http://schemas.microsoft.com/office/drawing/2014/main" id="{9B7E0528-358A-4A2E-80B6-05673D8ECD58}"/>
                </a:ext>
              </a:extLst>
            </p:cNvPr>
            <p:cNvSpPr/>
            <p:nvPr/>
          </p:nvSpPr>
          <p:spPr>
            <a:xfrm rot="21321278">
              <a:off x="-320018" y="3751085"/>
              <a:ext cx="1776636" cy="1955800"/>
            </a:xfrm>
            <a:prstGeom prst="rect">
              <a:avLst/>
            </a:pr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4" name="Rectangle 43">
              <a:extLst>
                <a:ext uri="{FF2B5EF4-FFF2-40B4-BE49-F238E27FC236}">
                  <a16:creationId xmlns:a16="http://schemas.microsoft.com/office/drawing/2014/main" id="{58BF41F5-DA28-442F-B1B9-E9A2AC72F74C}"/>
                </a:ext>
              </a:extLst>
            </p:cNvPr>
            <p:cNvSpPr/>
            <p:nvPr/>
          </p:nvSpPr>
          <p:spPr>
            <a:xfrm rot="21293132">
              <a:off x="407960" y="4507760"/>
              <a:ext cx="6096000" cy="1680204"/>
            </a:xfrm>
            <a:prstGeom prst="rect">
              <a:avLst/>
            </a:prstGeom>
          </p:spPr>
          <p:txBody>
            <a:bodyPr>
              <a:spAutoFit/>
            </a:bodyPr>
            <a:lstStyle/>
            <a:p>
              <a:pPr>
                <a:spcAft>
                  <a:spcPts val="0"/>
                </a:spcAft>
              </a:pPr>
              <a:endParaRPr lang="en-US" sz="2500" dirty="0">
                <a:latin typeface="Century Gothic" panose="020B0502020202020204" pitchFamily="34" charset="0"/>
              </a:endParaRPr>
            </a:p>
            <a:p>
              <a:pPr marR="0" lvl="1">
                <a:lnSpc>
                  <a:spcPct val="107000"/>
                </a:lnSpc>
                <a:spcBef>
                  <a:spcPts val="0"/>
                </a:spcBef>
                <a:spcAft>
                  <a:spcPts val="800"/>
                </a:spcAft>
                <a:buSzPts val="1000"/>
                <a:tabLst>
                  <a:tab pos="914400" algn="l"/>
                </a:tabLst>
              </a:pPr>
              <a:r>
                <a:rPr lang="en-US" sz="2500" dirty="0">
                  <a:latin typeface="Century Gothic" panose="020B0502020202020204" pitchFamily="34" charset="0"/>
                  <a:ea typeface="Times New Roman" panose="02020603050405020304" pitchFamily="18" charset="0"/>
                  <a:cs typeface="Times New Roman" panose="02020603050405020304" pitchFamily="18" charset="0"/>
                </a:rPr>
                <a:t>How easily could someone use this information to pretend they know you?</a:t>
              </a:r>
              <a:endParaRPr lang="en-US" sz="2500" dirty="0">
                <a:effectLst/>
                <a:latin typeface="Century Gothic" panose="020B0502020202020204" pitchFamily="34" charset="0"/>
                <a:ea typeface="新細明體" panose="02020500000000000000" pitchFamily="18" charset="-120"/>
                <a:cs typeface="Times New Roman" panose="02020603050405020304" pitchFamily="18" charset="0"/>
              </a:endParaRPr>
            </a:p>
          </p:txBody>
        </p:sp>
      </p:grpSp>
      <p:grpSp>
        <p:nvGrpSpPr>
          <p:cNvPr id="13" name="Group 12">
            <a:extLst>
              <a:ext uri="{FF2B5EF4-FFF2-40B4-BE49-F238E27FC236}">
                <a16:creationId xmlns:a16="http://schemas.microsoft.com/office/drawing/2014/main" id="{C38B6F3F-5802-436E-A9C3-4888B8142621}"/>
              </a:ext>
            </a:extLst>
          </p:cNvPr>
          <p:cNvGrpSpPr/>
          <p:nvPr/>
        </p:nvGrpSpPr>
        <p:grpSpPr>
          <a:xfrm>
            <a:off x="5562083" y="222169"/>
            <a:ext cx="6410519" cy="1384190"/>
            <a:chOff x="2341594" y="2545553"/>
            <a:chExt cx="7508808" cy="1766894"/>
          </a:xfrm>
        </p:grpSpPr>
        <p:grpSp>
          <p:nvGrpSpPr>
            <p:cNvPr id="14" name="Group 13">
              <a:extLst>
                <a:ext uri="{FF2B5EF4-FFF2-40B4-BE49-F238E27FC236}">
                  <a16:creationId xmlns:a16="http://schemas.microsoft.com/office/drawing/2014/main" id="{76E4FB90-FAEE-48F1-8609-95F292369408}"/>
                </a:ext>
              </a:extLst>
            </p:cNvPr>
            <p:cNvGrpSpPr/>
            <p:nvPr/>
          </p:nvGrpSpPr>
          <p:grpSpPr>
            <a:xfrm>
              <a:off x="2341594" y="2556368"/>
              <a:ext cx="1229259" cy="1756079"/>
              <a:chOff x="-3" y="113563"/>
              <a:chExt cx="1229259" cy="1756079"/>
            </a:xfrm>
          </p:grpSpPr>
          <p:sp>
            <p:nvSpPr>
              <p:cNvPr id="18" name="Arrow: Chevron 17">
                <a:extLst>
                  <a:ext uri="{FF2B5EF4-FFF2-40B4-BE49-F238E27FC236}">
                    <a16:creationId xmlns:a16="http://schemas.microsoft.com/office/drawing/2014/main" id="{29B3D563-8D07-49CE-BA36-5E03EADEF18D}"/>
                  </a:ext>
                </a:extLst>
              </p:cNvPr>
              <p:cNvSpPr/>
              <p:nvPr/>
            </p:nvSpPr>
            <p:spPr>
              <a:xfrm rot="5400000">
                <a:off x="-263411" y="376975"/>
                <a:ext cx="1756079" cy="1229255"/>
              </a:xfrm>
              <a:prstGeom prst="chevron">
                <a:avLst/>
              </a:prstGeom>
              <a:solidFill>
                <a:schemeClr val="accent2"/>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9" name="Arrow: Chevron 4">
                <a:extLst>
                  <a:ext uri="{FF2B5EF4-FFF2-40B4-BE49-F238E27FC236}">
                    <a16:creationId xmlns:a16="http://schemas.microsoft.com/office/drawing/2014/main" id="{FE98C3C3-3AE6-4573-9F19-BD99DC177BA2}"/>
                  </a:ext>
                </a:extLst>
              </p:cNvPr>
              <p:cNvSpPr txBox="1"/>
              <p:nvPr/>
            </p:nvSpPr>
            <p:spPr>
              <a:xfrm>
                <a:off x="-3" y="845664"/>
                <a:ext cx="1229255" cy="526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1700" b="1" kern="1200" dirty="0">
                    <a:latin typeface="Arial" panose="020B0604020202020204" pitchFamily="34" charset="0"/>
                    <a:cs typeface="Arial" panose="020B0604020202020204" pitchFamily="34" charset="0"/>
                  </a:rPr>
                  <a:t>Pre-viewing</a:t>
                </a:r>
              </a:p>
            </p:txBody>
          </p:sp>
        </p:grpSp>
        <p:grpSp>
          <p:nvGrpSpPr>
            <p:cNvPr id="15" name="Group 14">
              <a:extLst>
                <a:ext uri="{FF2B5EF4-FFF2-40B4-BE49-F238E27FC236}">
                  <a16:creationId xmlns:a16="http://schemas.microsoft.com/office/drawing/2014/main" id="{C4201A11-C70D-416F-82A3-C32E93DEB6D3}"/>
                </a:ext>
              </a:extLst>
            </p:cNvPr>
            <p:cNvGrpSpPr/>
            <p:nvPr/>
          </p:nvGrpSpPr>
          <p:grpSpPr>
            <a:xfrm>
              <a:off x="3570852" y="2545553"/>
              <a:ext cx="6279550" cy="1142051"/>
              <a:chOff x="1229255" y="102748"/>
              <a:chExt cx="6279550" cy="1142051"/>
            </a:xfrm>
          </p:grpSpPr>
          <p:sp>
            <p:nvSpPr>
              <p:cNvPr id="16" name="Rectangle: Top Corners Rounded 15">
                <a:extLst>
                  <a:ext uri="{FF2B5EF4-FFF2-40B4-BE49-F238E27FC236}">
                    <a16:creationId xmlns:a16="http://schemas.microsoft.com/office/drawing/2014/main" id="{3709AEDE-88F5-45AB-B11C-4B104A9EC235}"/>
                  </a:ext>
                </a:extLst>
              </p:cNvPr>
              <p:cNvSpPr/>
              <p:nvPr/>
            </p:nvSpPr>
            <p:spPr>
              <a:xfrm rot="5400000">
                <a:off x="3798004" y="-2466001"/>
                <a:ext cx="1142051" cy="6279550"/>
              </a:xfrm>
              <a:prstGeom prst="round2Same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ctangle: Top Corners Rounded 6">
                <a:extLst>
                  <a:ext uri="{FF2B5EF4-FFF2-40B4-BE49-F238E27FC236}">
                    <a16:creationId xmlns:a16="http://schemas.microsoft.com/office/drawing/2014/main" id="{00087C6F-46E9-4172-99D1-6069F5621290}"/>
                  </a:ext>
                </a:extLst>
              </p:cNvPr>
              <p:cNvSpPr txBox="1"/>
              <p:nvPr/>
            </p:nvSpPr>
            <p:spPr>
              <a:xfrm>
                <a:off x="1229255" y="158498"/>
                <a:ext cx="6223800" cy="10305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defTabSz="800100">
                  <a:lnSpc>
                    <a:spcPct val="90000"/>
                  </a:lnSpc>
                  <a:spcBef>
                    <a:spcPct val="0"/>
                  </a:spcBef>
                  <a:spcAft>
                    <a:spcPct val="15000"/>
                  </a:spcAft>
                  <a:buChar char="•"/>
                </a:pPr>
                <a:r>
                  <a:rPr lang="en-US" sz="1800" b="0" kern="1200"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ind out how much students know about online scam vulnerability.</a:t>
                </a:r>
                <a:endParaRPr lang="en-US" sz="1800" b="0" kern="1200" dirty="0">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3F60EE9F-BAF7-4F4C-8127-6A52511C68DD}"/>
              </a:ext>
            </a:extLst>
          </p:cNvPr>
          <p:cNvGrpSpPr/>
          <p:nvPr/>
        </p:nvGrpSpPr>
        <p:grpSpPr>
          <a:xfrm>
            <a:off x="1005342" y="391456"/>
            <a:ext cx="3471932" cy="3701419"/>
            <a:chOff x="2069991" y="1943862"/>
            <a:chExt cx="7347649" cy="8452638"/>
          </a:xfrm>
        </p:grpSpPr>
        <p:sp>
          <p:nvSpPr>
            <p:cNvPr id="34" name="Freeform 2">
              <a:extLst>
                <a:ext uri="{FF2B5EF4-FFF2-40B4-BE49-F238E27FC236}">
                  <a16:creationId xmlns:a16="http://schemas.microsoft.com/office/drawing/2014/main" id="{47AB15EB-E94D-41A7-9DB1-D900DE03FF89}"/>
                </a:ext>
              </a:extLst>
            </p:cNvPr>
            <p:cNvSpPr/>
            <p:nvPr/>
          </p:nvSpPr>
          <p:spPr>
            <a:xfrm>
              <a:off x="2069991" y="1943862"/>
              <a:ext cx="7347649" cy="8452638"/>
            </a:xfrm>
            <a:custGeom>
              <a:avLst/>
              <a:gdLst/>
              <a:ahLst/>
              <a:cxnLst/>
              <a:rect l="l" t="t" r="r" b="b"/>
              <a:pathLst>
                <a:path w="7347649" h="7187337">
                  <a:moveTo>
                    <a:pt x="0" y="0"/>
                  </a:moveTo>
                  <a:lnTo>
                    <a:pt x="7347650" y="0"/>
                  </a:lnTo>
                  <a:lnTo>
                    <a:pt x="7347650" y="7187337"/>
                  </a:lnTo>
                  <a:lnTo>
                    <a:pt x="0" y="718733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6" name="TextBox 5">
              <a:extLst>
                <a:ext uri="{FF2B5EF4-FFF2-40B4-BE49-F238E27FC236}">
                  <a16:creationId xmlns:a16="http://schemas.microsoft.com/office/drawing/2014/main" id="{0A1C74B9-AB5C-4056-9EA1-E7CEFAA038F2}"/>
                </a:ext>
              </a:extLst>
            </p:cNvPr>
            <p:cNvSpPr txBox="1"/>
            <p:nvPr/>
          </p:nvSpPr>
          <p:spPr>
            <a:xfrm>
              <a:off x="3006523" y="6788975"/>
              <a:ext cx="4679086" cy="1447715"/>
            </a:xfrm>
            <a:prstGeom prst="rect">
              <a:avLst/>
            </a:prstGeom>
          </p:spPr>
          <p:txBody>
            <a:bodyPr wrap="square" lIns="0" tIns="0" rIns="0" bIns="0" rtlCol="0" anchor="t">
              <a:spAutoFit/>
            </a:bodyPr>
            <a:lstStyle/>
            <a:p>
              <a:pPr algn="ctr">
                <a:lnSpc>
                  <a:spcPts val="5975"/>
                </a:lnSpc>
                <a:spcBef>
                  <a:spcPct val="0"/>
                </a:spcBef>
              </a:pPr>
              <a:r>
                <a:rPr lang="en-US" sz="2000" dirty="0">
                  <a:solidFill>
                    <a:srgbClr val="000000"/>
                  </a:solidFill>
                  <a:latin typeface="Century Gothic" panose="020B0502020202020204" pitchFamily="34" charset="0"/>
                  <a:ea typeface="Handy Casual"/>
                  <a:cs typeface="Handy Casual"/>
                  <a:sym typeface="Handy Casual"/>
                </a:rPr>
                <a:t>Hi there! I’m Chris!</a:t>
              </a:r>
            </a:p>
          </p:txBody>
        </p:sp>
      </p:grpSp>
      <p:sp>
        <p:nvSpPr>
          <p:cNvPr id="38" name="Freeform 4">
            <a:extLst>
              <a:ext uri="{FF2B5EF4-FFF2-40B4-BE49-F238E27FC236}">
                <a16:creationId xmlns:a16="http://schemas.microsoft.com/office/drawing/2014/main" id="{789B4D67-36EA-462C-8E9D-CA0174E80BFF}"/>
              </a:ext>
            </a:extLst>
          </p:cNvPr>
          <p:cNvSpPr/>
          <p:nvPr/>
        </p:nvSpPr>
        <p:spPr>
          <a:xfrm>
            <a:off x="1519051" y="674050"/>
            <a:ext cx="2198666" cy="2002972"/>
          </a:xfrm>
          <a:custGeom>
            <a:avLst/>
            <a:gdLst/>
            <a:ahLst/>
            <a:cxnLst/>
            <a:rect l="l" t="t" r="r" b="b"/>
            <a:pathLst>
              <a:path w="4597542" h="4114800">
                <a:moveTo>
                  <a:pt x="0" y="0"/>
                </a:moveTo>
                <a:lnTo>
                  <a:pt x="4597542" y="0"/>
                </a:lnTo>
                <a:lnTo>
                  <a:pt x="4597542" y="4114800"/>
                </a:lnTo>
                <a:lnTo>
                  <a:pt x="0" y="4114800"/>
                </a:lnTo>
                <a:lnTo>
                  <a:pt x="0" y="0"/>
                </a:lnTo>
                <a:close/>
              </a:path>
            </a:pathLst>
          </a:custGeom>
          <a:blipFill>
            <a:blip r:embed="rId8"/>
            <a:stretch>
              <a:fillRect l="-192000" t="-131612" r="-128518" b="-159682"/>
            </a:stretch>
          </a:blipFill>
        </p:spPr>
        <p:txBody>
          <a:bodyPr/>
          <a:lstStyle/>
          <a:p>
            <a:endParaRPr lang="en-US" dirty="0"/>
          </a:p>
        </p:txBody>
      </p:sp>
      <p:sp>
        <p:nvSpPr>
          <p:cNvPr id="39" name="Freeform 2">
            <a:extLst>
              <a:ext uri="{FF2B5EF4-FFF2-40B4-BE49-F238E27FC236}">
                <a16:creationId xmlns:a16="http://schemas.microsoft.com/office/drawing/2014/main" id="{2C6D8B11-18A7-450A-A4D4-9B888EAB1A5E}"/>
              </a:ext>
            </a:extLst>
          </p:cNvPr>
          <p:cNvSpPr/>
          <p:nvPr/>
        </p:nvSpPr>
        <p:spPr>
          <a:xfrm>
            <a:off x="6346526" y="1606360"/>
            <a:ext cx="5451774" cy="5102785"/>
          </a:xfrm>
          <a:custGeom>
            <a:avLst/>
            <a:gdLst/>
            <a:ahLst/>
            <a:cxnLst/>
            <a:rect l="l" t="t" r="r" b="b"/>
            <a:pathLst>
              <a:path w="6003579" h="7573322">
                <a:moveTo>
                  <a:pt x="0" y="0"/>
                </a:moveTo>
                <a:lnTo>
                  <a:pt x="6003579" y="0"/>
                </a:lnTo>
                <a:lnTo>
                  <a:pt x="6003579" y="7573322"/>
                </a:lnTo>
                <a:lnTo>
                  <a:pt x="0" y="757332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40" name="Rectangle 39">
            <a:extLst>
              <a:ext uri="{FF2B5EF4-FFF2-40B4-BE49-F238E27FC236}">
                <a16:creationId xmlns:a16="http://schemas.microsoft.com/office/drawing/2014/main" id="{78E58D82-5D4B-40AA-ACE1-161A61A11AE6}"/>
              </a:ext>
            </a:extLst>
          </p:cNvPr>
          <p:cNvSpPr/>
          <p:nvPr/>
        </p:nvSpPr>
        <p:spPr>
          <a:xfrm>
            <a:off x="6222305" y="1965128"/>
            <a:ext cx="5575995" cy="4354077"/>
          </a:xfrm>
          <a:prstGeom prst="rect">
            <a:avLst/>
          </a:prstGeom>
        </p:spPr>
        <p:txBody>
          <a:bodyPr wrap="square">
            <a:spAutoFit/>
          </a:bodyPr>
          <a:lstStyle/>
          <a:p>
            <a:pPr>
              <a:spcAft>
                <a:spcPts val="0"/>
              </a:spcAft>
            </a:pPr>
            <a:endParaRPr lang="en-US" sz="2500" b="1" dirty="0">
              <a:latin typeface="Century Gothic" panose="020B0502020202020204" pitchFamily="34"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500" b="1" dirty="0">
                <a:latin typeface="Century Gothic" panose="020B0502020202020204" pitchFamily="34" charset="0"/>
                <a:ea typeface="Times New Roman" panose="02020603050405020304" pitchFamily="18" charset="0"/>
                <a:cs typeface="Times New Roman" panose="02020603050405020304" pitchFamily="18" charset="0"/>
              </a:rPr>
              <a:t>List all the platforms where you have public profiles.</a:t>
            </a:r>
            <a:endParaRPr lang="en-US" sz="2500" b="1" dirty="0">
              <a:latin typeface="Century Gothic" panose="020B0502020202020204" pitchFamily="34" charset="0"/>
              <a:ea typeface="新細明體" panose="02020500000000000000" pitchFamily="18" charset="-12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500" b="1" dirty="0">
                <a:latin typeface="Century Gothic" panose="020B0502020202020204" pitchFamily="34" charset="0"/>
                <a:ea typeface="Times New Roman" panose="02020603050405020304" pitchFamily="18" charset="0"/>
                <a:cs typeface="Times New Roman" panose="02020603050405020304" pitchFamily="18" charset="0"/>
              </a:rPr>
              <a:t>Circle the platform(s) you have received messages from people you do not know.</a:t>
            </a:r>
            <a:endParaRPr lang="en-US" sz="2500" b="1" dirty="0">
              <a:latin typeface="Century Gothic" panose="020B0502020202020204" pitchFamily="34" charset="0"/>
              <a:ea typeface="新細明體" panose="02020500000000000000" pitchFamily="18" charset="-12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500" b="1" dirty="0">
                <a:latin typeface="Century Gothic" panose="020B0502020202020204" pitchFamily="34" charset="0"/>
                <a:ea typeface="Times New Roman" panose="02020603050405020304" pitchFamily="18" charset="0"/>
                <a:cs typeface="Times New Roman" panose="02020603050405020304" pitchFamily="18" charset="0"/>
              </a:rPr>
              <a:t>Put a star next to the platform you have shared personal information (e.g. school, location, hobbies).</a:t>
            </a:r>
            <a:endParaRPr lang="en-US" sz="2500" b="1" dirty="0">
              <a:latin typeface="Century Gothic" panose="020B0502020202020204" pitchFamily="34" charset="0"/>
              <a:ea typeface="新細明體" panose="02020500000000000000" pitchFamily="18" charset="-12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3">
            <a:extLst>
              <a:ext uri="{FF2B5EF4-FFF2-40B4-BE49-F238E27FC236}">
                <a16:creationId xmlns:a16="http://schemas.microsoft.com/office/drawing/2014/main" id="{1A3AFD3A-B86E-44A0-97A7-EA54D8E2148D}"/>
              </a:ext>
            </a:extLst>
          </p:cNvPr>
          <p:cNvSpPr/>
          <p:nvPr/>
        </p:nvSpPr>
        <p:spPr>
          <a:xfrm>
            <a:off x="694711" y="2155759"/>
            <a:ext cx="5401289" cy="4114800"/>
          </a:xfrm>
          <a:custGeom>
            <a:avLst/>
            <a:gdLst/>
            <a:ahLst/>
            <a:cxnLst/>
            <a:rect l="l" t="t" r="r" b="b"/>
            <a:pathLst>
              <a:path w="5401289" h="4114800">
                <a:moveTo>
                  <a:pt x="0" y="0"/>
                </a:moveTo>
                <a:lnTo>
                  <a:pt x="5401289" y="0"/>
                </a:lnTo>
                <a:lnTo>
                  <a:pt x="540128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0" name="Group 9">
            <a:extLst>
              <a:ext uri="{FF2B5EF4-FFF2-40B4-BE49-F238E27FC236}">
                <a16:creationId xmlns:a16="http://schemas.microsoft.com/office/drawing/2014/main" id="{4FBA58FB-69DF-4372-A4A3-0EAEA736A86E}"/>
              </a:ext>
            </a:extLst>
          </p:cNvPr>
          <p:cNvGrpSpPr/>
          <p:nvPr/>
        </p:nvGrpSpPr>
        <p:grpSpPr>
          <a:xfrm>
            <a:off x="5667704" y="70180"/>
            <a:ext cx="6410519" cy="1384190"/>
            <a:chOff x="2341594" y="2545553"/>
            <a:chExt cx="7508808" cy="1766894"/>
          </a:xfrm>
        </p:grpSpPr>
        <p:grpSp>
          <p:nvGrpSpPr>
            <p:cNvPr id="11" name="Group 10">
              <a:extLst>
                <a:ext uri="{FF2B5EF4-FFF2-40B4-BE49-F238E27FC236}">
                  <a16:creationId xmlns:a16="http://schemas.microsoft.com/office/drawing/2014/main" id="{5D558E00-74C7-4FCA-8AE1-8C2503E9C28A}"/>
                </a:ext>
              </a:extLst>
            </p:cNvPr>
            <p:cNvGrpSpPr/>
            <p:nvPr/>
          </p:nvGrpSpPr>
          <p:grpSpPr>
            <a:xfrm>
              <a:off x="2341594" y="2556368"/>
              <a:ext cx="1229259" cy="1756079"/>
              <a:chOff x="-3" y="113563"/>
              <a:chExt cx="1229259" cy="1756079"/>
            </a:xfrm>
          </p:grpSpPr>
          <p:sp>
            <p:nvSpPr>
              <p:cNvPr id="15" name="Arrow: Chevron 14">
                <a:extLst>
                  <a:ext uri="{FF2B5EF4-FFF2-40B4-BE49-F238E27FC236}">
                    <a16:creationId xmlns:a16="http://schemas.microsoft.com/office/drawing/2014/main" id="{A61BE32D-AE27-4E44-91E3-3EC4A525C79C}"/>
                  </a:ext>
                </a:extLst>
              </p:cNvPr>
              <p:cNvSpPr/>
              <p:nvPr/>
            </p:nvSpPr>
            <p:spPr>
              <a:xfrm rot="5400000">
                <a:off x="-263411" y="376975"/>
                <a:ext cx="1756079" cy="1229255"/>
              </a:xfrm>
              <a:prstGeom prst="chevron">
                <a:avLst/>
              </a:prstGeom>
              <a:solidFill>
                <a:schemeClr val="accent2"/>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id="{2F876394-4A2B-407B-BD0B-876F631F1F2E}"/>
                  </a:ext>
                </a:extLst>
              </p:cNvPr>
              <p:cNvSpPr txBox="1"/>
              <p:nvPr/>
            </p:nvSpPr>
            <p:spPr>
              <a:xfrm>
                <a:off x="-3" y="845664"/>
                <a:ext cx="1229255" cy="526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1700" b="1" kern="1200" dirty="0">
                    <a:latin typeface="Arial" panose="020B0604020202020204" pitchFamily="34" charset="0"/>
                    <a:cs typeface="Arial" panose="020B0604020202020204" pitchFamily="34" charset="0"/>
                  </a:rPr>
                  <a:t>Pre-viewing</a:t>
                </a:r>
              </a:p>
            </p:txBody>
          </p:sp>
        </p:grpSp>
        <p:grpSp>
          <p:nvGrpSpPr>
            <p:cNvPr id="12" name="Group 11">
              <a:extLst>
                <a:ext uri="{FF2B5EF4-FFF2-40B4-BE49-F238E27FC236}">
                  <a16:creationId xmlns:a16="http://schemas.microsoft.com/office/drawing/2014/main" id="{516B21E8-3F43-4A16-913D-2B2775C944A2}"/>
                </a:ext>
              </a:extLst>
            </p:cNvPr>
            <p:cNvGrpSpPr/>
            <p:nvPr/>
          </p:nvGrpSpPr>
          <p:grpSpPr>
            <a:xfrm>
              <a:off x="3570852" y="2545553"/>
              <a:ext cx="6279550" cy="1142051"/>
              <a:chOff x="1229255" y="102748"/>
              <a:chExt cx="6279550" cy="1142051"/>
            </a:xfrm>
          </p:grpSpPr>
          <p:sp>
            <p:nvSpPr>
              <p:cNvPr id="13" name="Rectangle: Top Corners Rounded 12">
                <a:extLst>
                  <a:ext uri="{FF2B5EF4-FFF2-40B4-BE49-F238E27FC236}">
                    <a16:creationId xmlns:a16="http://schemas.microsoft.com/office/drawing/2014/main" id="{CC833834-4DC1-4717-8434-B184303F7AF8}"/>
                  </a:ext>
                </a:extLst>
              </p:cNvPr>
              <p:cNvSpPr/>
              <p:nvPr/>
            </p:nvSpPr>
            <p:spPr>
              <a:xfrm rot="5400000">
                <a:off x="3798004" y="-2466001"/>
                <a:ext cx="1142051" cy="6279550"/>
              </a:xfrm>
              <a:prstGeom prst="round2Same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angle: Top Corners Rounded 6">
                <a:extLst>
                  <a:ext uri="{FF2B5EF4-FFF2-40B4-BE49-F238E27FC236}">
                    <a16:creationId xmlns:a16="http://schemas.microsoft.com/office/drawing/2014/main" id="{1B4EEE82-7181-44F5-A643-C0B9E8C30DC0}"/>
                  </a:ext>
                </a:extLst>
              </p:cNvPr>
              <p:cNvSpPr txBox="1"/>
              <p:nvPr/>
            </p:nvSpPr>
            <p:spPr>
              <a:xfrm>
                <a:off x="1229255" y="158498"/>
                <a:ext cx="6223800" cy="10305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defTabSz="800100">
                  <a:lnSpc>
                    <a:spcPct val="90000"/>
                  </a:lnSpc>
                  <a:spcBef>
                    <a:spcPct val="0"/>
                  </a:spcBef>
                  <a:spcAft>
                    <a:spcPct val="15000"/>
                  </a:spcAft>
                  <a:buChar char="•"/>
                </a:pPr>
                <a:r>
                  <a:rPr lang="en-US" sz="1800" b="0" kern="1200"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ind out how much students know about online scam vulnerability.</a:t>
                </a:r>
                <a:endParaRPr lang="en-US" sz="1800" b="0" kern="1200" dirty="0">
                  <a:latin typeface="Arial" panose="020B0604020202020204" pitchFamily="34" charset="0"/>
                  <a:cs typeface="Arial" panose="020B0604020202020204" pitchFamily="34" charset="0"/>
                </a:endParaRPr>
              </a:p>
            </p:txBody>
          </p:sp>
        </p:grpSp>
      </p:grpSp>
      <p:grpSp>
        <p:nvGrpSpPr>
          <p:cNvPr id="21" name="Group 20">
            <a:extLst>
              <a:ext uri="{FF2B5EF4-FFF2-40B4-BE49-F238E27FC236}">
                <a16:creationId xmlns:a16="http://schemas.microsoft.com/office/drawing/2014/main" id="{A1007A05-943E-4849-BE68-7C6C63FBF3D4}"/>
              </a:ext>
            </a:extLst>
          </p:cNvPr>
          <p:cNvGrpSpPr/>
          <p:nvPr/>
        </p:nvGrpSpPr>
        <p:grpSpPr>
          <a:xfrm>
            <a:off x="219398" y="167740"/>
            <a:ext cx="4950277" cy="1808636"/>
            <a:chOff x="-47596" y="-22452"/>
            <a:chExt cx="4950277" cy="1808636"/>
          </a:xfrm>
        </p:grpSpPr>
        <p:sp>
          <p:nvSpPr>
            <p:cNvPr id="20" name="Freeform 4">
              <a:extLst>
                <a:ext uri="{FF2B5EF4-FFF2-40B4-BE49-F238E27FC236}">
                  <a16:creationId xmlns:a16="http://schemas.microsoft.com/office/drawing/2014/main" id="{5E7087FF-D8BE-4C4E-ACAF-0A07793DBAFE}"/>
                </a:ext>
              </a:extLst>
            </p:cNvPr>
            <p:cNvSpPr/>
            <p:nvPr/>
          </p:nvSpPr>
          <p:spPr>
            <a:xfrm>
              <a:off x="0" y="-22452"/>
              <a:ext cx="4902681" cy="1808636"/>
            </a:xfrm>
            <a:custGeom>
              <a:avLst/>
              <a:gdLst/>
              <a:ahLst/>
              <a:cxnLst/>
              <a:rect l="l" t="t" r="r" b="b"/>
              <a:pathLst>
                <a:path w="6100108" h="4114800">
                  <a:moveTo>
                    <a:pt x="0" y="0"/>
                  </a:moveTo>
                  <a:lnTo>
                    <a:pt x="6100108" y="0"/>
                  </a:lnTo>
                  <a:lnTo>
                    <a:pt x="610010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9" name="Rectangle 18">
              <a:extLst>
                <a:ext uri="{FF2B5EF4-FFF2-40B4-BE49-F238E27FC236}">
                  <a16:creationId xmlns:a16="http://schemas.microsoft.com/office/drawing/2014/main" id="{3AD978FB-1521-4A0C-94F5-FE48FB46034F}"/>
                </a:ext>
              </a:extLst>
            </p:cNvPr>
            <p:cNvSpPr/>
            <p:nvPr/>
          </p:nvSpPr>
          <p:spPr>
            <a:xfrm>
              <a:off x="-47596" y="404812"/>
              <a:ext cx="4726151" cy="954107"/>
            </a:xfrm>
            <a:prstGeom prst="rect">
              <a:avLst/>
            </a:prstGeom>
          </p:spPr>
          <p:txBody>
            <a:bodyPr wrap="square">
              <a:spAutoFit/>
            </a:bodyPr>
            <a:lstStyle/>
            <a:p>
              <a:pPr algn="ctr"/>
              <a:r>
                <a:rPr lang="en-US" sz="2700" dirty="0">
                  <a:latin typeface="Albertus Extra Bold" panose="020E0802040304020204" pitchFamily="34" charset="0"/>
                  <a:ea typeface="STHupo" panose="02010800040101010101" pitchFamily="2" charset="-122"/>
                </a:rPr>
                <a:t>“Too Good to Be True” </a:t>
              </a:r>
            </a:p>
            <a:p>
              <a:pPr algn="ctr"/>
              <a:r>
                <a:rPr lang="en-US" sz="2700" dirty="0">
                  <a:latin typeface="Albertus Extra Bold" panose="020E0802040304020204" pitchFamily="34" charset="0"/>
                  <a:ea typeface="STHupo" panose="02010800040101010101" pitchFamily="2" charset="-122"/>
                </a:rPr>
                <a:t>Experiences</a:t>
              </a:r>
            </a:p>
          </p:txBody>
        </p:sp>
      </p:grpSp>
      <p:sp>
        <p:nvSpPr>
          <p:cNvPr id="22" name="Freeform 3">
            <a:extLst>
              <a:ext uri="{FF2B5EF4-FFF2-40B4-BE49-F238E27FC236}">
                <a16:creationId xmlns:a16="http://schemas.microsoft.com/office/drawing/2014/main" id="{B9CF195E-DAAC-43A7-9015-4254B07741B9}"/>
              </a:ext>
            </a:extLst>
          </p:cNvPr>
          <p:cNvSpPr/>
          <p:nvPr/>
        </p:nvSpPr>
        <p:spPr>
          <a:xfrm rot="20688198">
            <a:off x="-182174" y="1425205"/>
            <a:ext cx="2407350" cy="1375718"/>
          </a:xfrm>
          <a:custGeom>
            <a:avLst/>
            <a:gdLst/>
            <a:ahLst/>
            <a:cxnLst/>
            <a:rect l="l" t="t" r="r" b="b"/>
            <a:pathLst>
              <a:path w="3915201" h="2256134">
                <a:moveTo>
                  <a:pt x="0" y="0"/>
                </a:moveTo>
                <a:lnTo>
                  <a:pt x="3915201" y="0"/>
                </a:lnTo>
                <a:lnTo>
                  <a:pt x="3915201" y="2256135"/>
                </a:lnTo>
                <a:lnTo>
                  <a:pt x="0" y="22561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5" name="Rectangle 104">
            <a:extLst>
              <a:ext uri="{FF2B5EF4-FFF2-40B4-BE49-F238E27FC236}">
                <a16:creationId xmlns:a16="http://schemas.microsoft.com/office/drawing/2014/main" id="{9BC8006F-03BC-4FF4-BF6E-18DD40A991DE}"/>
              </a:ext>
            </a:extLst>
          </p:cNvPr>
          <p:cNvSpPr/>
          <p:nvPr/>
        </p:nvSpPr>
        <p:spPr>
          <a:xfrm>
            <a:off x="338628" y="2573668"/>
            <a:ext cx="5819018" cy="3608039"/>
          </a:xfrm>
          <a:prstGeom prst="rect">
            <a:avLst/>
          </a:prstGeom>
        </p:spPr>
        <p:txBody>
          <a:bodyPr wrap="square">
            <a:spAutoFit/>
          </a:bodyPr>
          <a:lstStyle/>
          <a:p>
            <a:pPr>
              <a:spcAft>
                <a:spcPts val="0"/>
              </a:spcAft>
            </a:pPr>
            <a:endParaRPr lang="en-US" sz="2200" dirty="0">
              <a:latin typeface="Arial Rounded MT Bold" panose="020F0704030504030204" pitchFamily="34" charset="0"/>
            </a:endParaRPr>
          </a:p>
          <a:p>
            <a:pPr marR="0" lvl="1">
              <a:lnSpc>
                <a:spcPct val="107000"/>
              </a:lnSpc>
              <a:spcBef>
                <a:spcPts val="0"/>
              </a:spcBef>
              <a:spcAft>
                <a:spcPts val="800"/>
              </a:spcAft>
              <a:buSzPts val="1000"/>
              <a:tabLst>
                <a:tab pos="914400" algn="l"/>
              </a:tabLst>
            </a:pPr>
            <a:r>
              <a:rPr lang="en-US" sz="2200" dirty="0">
                <a:latin typeface="Arial Rounded MT Bold" panose="020F0704030504030204" pitchFamily="34" charset="0"/>
                <a:ea typeface="Times New Roman" panose="02020603050405020304" pitchFamily="18" charset="0"/>
                <a:cs typeface="Times New Roman" panose="02020603050405020304" pitchFamily="18" charset="0"/>
              </a:rPr>
              <a:t>Have you or your friends ever: </a:t>
            </a:r>
            <a:endParaRPr lang="en-US" sz="2200" dirty="0">
              <a:latin typeface="Arial Rounded MT Bold" panose="020F0704030504030204" pitchFamily="34" charset="0"/>
              <a:ea typeface="新細明體" panose="02020500000000000000" pitchFamily="18" charset="-120"/>
              <a:cs typeface="Times New Roman" panose="02020603050405020304" pitchFamily="18" charset="0"/>
            </a:endParaRPr>
          </a:p>
          <a:p>
            <a:pPr marL="1143000" marR="0" lvl="2" indent="-228600">
              <a:lnSpc>
                <a:spcPct val="107000"/>
              </a:lnSpc>
              <a:spcBef>
                <a:spcPts val="0"/>
              </a:spcBef>
              <a:spcAft>
                <a:spcPts val="800"/>
              </a:spcAft>
              <a:buSzPts val="1000"/>
              <a:buFont typeface="Wingdings" panose="05000000000000000000" pitchFamily="2" charset="2"/>
              <a:buChar char=""/>
              <a:tabLst>
                <a:tab pos="1371600" algn="l"/>
              </a:tabLst>
            </a:pPr>
            <a:r>
              <a:rPr lang="en-US" sz="2200" dirty="0">
                <a:latin typeface="Arial Rounded MT Bold" panose="020F0704030504030204" pitchFamily="34" charset="0"/>
                <a:ea typeface="Times New Roman" panose="02020603050405020304" pitchFamily="18" charset="0"/>
                <a:cs typeface="Times New Roman" panose="02020603050405020304" pitchFamily="18" charset="0"/>
              </a:rPr>
              <a:t>been offered an amazing deal that seemed unusually generous?</a:t>
            </a:r>
            <a:endParaRPr lang="en-US" sz="2200" dirty="0">
              <a:latin typeface="Arial Rounded MT Bold" panose="020F0704030504030204" pitchFamily="34" charset="0"/>
              <a:ea typeface="新細明體" panose="02020500000000000000" pitchFamily="18" charset="-120"/>
              <a:cs typeface="Times New Roman" panose="02020603050405020304" pitchFamily="18" charset="0"/>
            </a:endParaRPr>
          </a:p>
          <a:p>
            <a:pPr marL="1143000" marR="0" lvl="2" indent="-228600">
              <a:lnSpc>
                <a:spcPct val="107000"/>
              </a:lnSpc>
              <a:spcBef>
                <a:spcPts val="0"/>
              </a:spcBef>
              <a:spcAft>
                <a:spcPts val="800"/>
              </a:spcAft>
              <a:buSzPts val="1000"/>
              <a:buFont typeface="Wingdings" panose="05000000000000000000" pitchFamily="2" charset="2"/>
              <a:buChar char=""/>
              <a:tabLst>
                <a:tab pos="1371600" algn="l"/>
              </a:tabLst>
            </a:pPr>
            <a:r>
              <a:rPr lang="en-US" sz="2200" dirty="0">
                <a:latin typeface="Arial Rounded MT Bold" panose="020F0704030504030204" pitchFamily="34" charset="0"/>
                <a:ea typeface="Times New Roman" panose="02020603050405020304" pitchFamily="18" charset="0"/>
                <a:cs typeface="Times New Roman" panose="02020603050405020304" pitchFamily="18" charset="0"/>
              </a:rPr>
              <a:t>seen ads for easy ways to make money online?</a:t>
            </a:r>
            <a:endParaRPr lang="en-US" sz="2200" dirty="0">
              <a:latin typeface="Arial Rounded MT Bold" panose="020F0704030504030204" pitchFamily="34" charset="0"/>
              <a:ea typeface="新細明體" panose="02020500000000000000" pitchFamily="18" charset="-120"/>
              <a:cs typeface="Times New Roman" panose="02020603050405020304" pitchFamily="18" charset="0"/>
            </a:endParaRPr>
          </a:p>
          <a:p>
            <a:pPr marL="1143000" marR="0" lvl="2" indent="-228600">
              <a:lnSpc>
                <a:spcPct val="107000"/>
              </a:lnSpc>
              <a:spcBef>
                <a:spcPts val="0"/>
              </a:spcBef>
              <a:spcAft>
                <a:spcPts val="800"/>
              </a:spcAft>
              <a:buSzPts val="1000"/>
              <a:buFont typeface="Wingdings" panose="05000000000000000000" pitchFamily="2" charset="2"/>
              <a:buChar char=""/>
              <a:tabLst>
                <a:tab pos="1371600" algn="l"/>
              </a:tabLst>
            </a:pPr>
            <a:r>
              <a:rPr lang="en-US" sz="2200" dirty="0">
                <a:latin typeface="Arial Rounded MT Bold" panose="020F0704030504030204" pitchFamily="34" charset="0"/>
                <a:ea typeface="Times New Roman" panose="02020603050405020304" pitchFamily="18" charset="0"/>
                <a:cs typeface="Times New Roman" panose="02020603050405020304" pitchFamily="18" charset="0"/>
              </a:rPr>
              <a:t>been approached by strangers online offering opportunities?</a:t>
            </a:r>
            <a:endParaRPr lang="en-US" sz="2200" dirty="0">
              <a:latin typeface="Arial Rounded MT Bold" panose="020F0704030504030204" pitchFamily="34" charset="0"/>
              <a:ea typeface="新細明體" panose="02020500000000000000" pitchFamily="18" charset="-120"/>
              <a:cs typeface="Times New Roman" panose="02020603050405020304" pitchFamily="18" charset="0"/>
            </a:endParaRPr>
          </a:p>
        </p:txBody>
      </p:sp>
      <p:sp>
        <p:nvSpPr>
          <p:cNvPr id="114" name="Freeform 8">
            <a:extLst>
              <a:ext uri="{FF2B5EF4-FFF2-40B4-BE49-F238E27FC236}">
                <a16:creationId xmlns:a16="http://schemas.microsoft.com/office/drawing/2014/main" id="{8C588650-35A8-4F08-9041-D08E6CBA2EF8}"/>
              </a:ext>
            </a:extLst>
          </p:cNvPr>
          <p:cNvSpPr/>
          <p:nvPr/>
        </p:nvSpPr>
        <p:spPr>
          <a:xfrm>
            <a:off x="8709194" y="4667444"/>
            <a:ext cx="3482806" cy="2123425"/>
          </a:xfrm>
          <a:custGeom>
            <a:avLst/>
            <a:gdLst/>
            <a:ahLst/>
            <a:cxnLst/>
            <a:rect l="l" t="t" r="r" b="b"/>
            <a:pathLst>
              <a:path w="2786444" h="1724112">
                <a:moveTo>
                  <a:pt x="0" y="0"/>
                </a:moveTo>
                <a:lnTo>
                  <a:pt x="2786444" y="0"/>
                </a:lnTo>
                <a:lnTo>
                  <a:pt x="2786444" y="1724113"/>
                </a:lnTo>
                <a:lnTo>
                  <a:pt x="0" y="172411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07" name="Group 106">
            <a:extLst>
              <a:ext uri="{FF2B5EF4-FFF2-40B4-BE49-F238E27FC236}">
                <a16:creationId xmlns:a16="http://schemas.microsoft.com/office/drawing/2014/main" id="{1AA028BB-0C73-4CA2-917F-1066171E7AB1}"/>
              </a:ext>
            </a:extLst>
          </p:cNvPr>
          <p:cNvGrpSpPr/>
          <p:nvPr/>
        </p:nvGrpSpPr>
        <p:grpSpPr>
          <a:xfrm rot="436594">
            <a:off x="5635816" y="1262411"/>
            <a:ext cx="5819019" cy="4114800"/>
            <a:chOff x="1466797" y="2535673"/>
            <a:chExt cx="5819019" cy="4114800"/>
          </a:xfrm>
        </p:grpSpPr>
        <p:sp>
          <p:nvSpPr>
            <p:cNvPr id="104" name="Freeform 3">
              <a:extLst>
                <a:ext uri="{FF2B5EF4-FFF2-40B4-BE49-F238E27FC236}">
                  <a16:creationId xmlns:a16="http://schemas.microsoft.com/office/drawing/2014/main" id="{6339D0CD-D967-4844-AD0F-283E0A0DB8F5}"/>
                </a:ext>
              </a:extLst>
            </p:cNvPr>
            <p:cNvSpPr/>
            <p:nvPr/>
          </p:nvSpPr>
          <p:spPr>
            <a:xfrm>
              <a:off x="1466797" y="2535673"/>
              <a:ext cx="5819019" cy="4114800"/>
            </a:xfrm>
            <a:custGeom>
              <a:avLst/>
              <a:gdLst/>
              <a:ahLst/>
              <a:cxnLst/>
              <a:rect l="l" t="t" r="r" b="b"/>
              <a:pathLst>
                <a:path w="4825458" h="4114800">
                  <a:moveTo>
                    <a:pt x="0" y="0"/>
                  </a:moveTo>
                  <a:lnTo>
                    <a:pt x="4825459" y="0"/>
                  </a:lnTo>
                  <a:lnTo>
                    <a:pt x="4825459"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6" name="Rectangle 105">
              <a:extLst>
                <a:ext uri="{FF2B5EF4-FFF2-40B4-BE49-F238E27FC236}">
                  <a16:creationId xmlns:a16="http://schemas.microsoft.com/office/drawing/2014/main" id="{00759AC8-5DDD-4A7E-89E5-B03C7CD99539}"/>
                </a:ext>
              </a:extLst>
            </p:cNvPr>
            <p:cNvSpPr/>
            <p:nvPr/>
          </p:nvSpPr>
          <p:spPr>
            <a:xfrm>
              <a:off x="1475393" y="3171807"/>
              <a:ext cx="5136146" cy="2148280"/>
            </a:xfrm>
            <a:prstGeom prst="rect">
              <a:avLst/>
            </a:prstGeom>
          </p:spPr>
          <p:txBody>
            <a:bodyPr wrap="square">
              <a:spAutoFit/>
            </a:bodyPr>
            <a:lstStyle/>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400" dirty="0">
                  <a:latin typeface="Albertus Extra Bold" panose="020E0802040304020204" pitchFamily="34" charset="0"/>
                  <a:ea typeface="STHupo" panose="02010800040101010101" pitchFamily="2" charset="-122"/>
                  <a:cs typeface="Times New Roman" panose="02020603050405020304" pitchFamily="18" charset="0"/>
                </a:rPr>
                <a:t>What made you suspicious or trusting in these situations?</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400" dirty="0">
                  <a:latin typeface="Albertus Extra Bold" panose="020E0802040304020204" pitchFamily="34" charset="0"/>
                  <a:ea typeface="STHupo" panose="02010800040101010101" pitchFamily="2" charset="-122"/>
                  <a:cs typeface="Times New Roman" panose="02020603050405020304" pitchFamily="18" charset="0"/>
                </a:rPr>
                <a:t>How did you decide whether to engage or ignore?</a:t>
              </a:r>
            </a:p>
          </p:txBody>
        </p:sp>
      </p:grpSp>
    </p:spTree>
    <p:extLst>
      <p:ext uri="{BB962C8B-B14F-4D97-AF65-F5344CB8AC3E}">
        <p14:creationId xmlns:p14="http://schemas.microsoft.com/office/powerpoint/2010/main" val="308675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1.jpg (800×1132)">
            <a:hlinkClick r:id="rId2"/>
            <a:extLst>
              <a:ext uri="{FF2B5EF4-FFF2-40B4-BE49-F238E27FC236}">
                <a16:creationId xmlns:a16="http://schemas.microsoft.com/office/drawing/2014/main" id="{7265143A-A17F-4CEE-9195-4997ADD29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37" y="124297"/>
            <a:ext cx="4295762" cy="607851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396E2BAF-C498-4391-BE64-D1DCCB999DE6}"/>
              </a:ext>
            </a:extLst>
          </p:cNvPr>
          <p:cNvSpPr txBox="1"/>
          <p:nvPr/>
        </p:nvSpPr>
        <p:spPr>
          <a:xfrm>
            <a:off x="3634580" y="3601015"/>
            <a:ext cx="2918897" cy="181588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a:solidFill>
                  <a:srgbClr val="FF0000"/>
                </a:solidFill>
              </a:rPr>
              <a:t>3. We need to "STAY ALERT" because scammers are constantly active, using various techniques as shown in the poster to deceive people. And billions of dollars have already been swindled from victims.</a:t>
            </a:r>
          </a:p>
        </p:txBody>
      </p:sp>
      <p:sp>
        <p:nvSpPr>
          <p:cNvPr id="39" name="TextBox 38">
            <a:extLst>
              <a:ext uri="{FF2B5EF4-FFF2-40B4-BE49-F238E27FC236}">
                <a16:creationId xmlns:a16="http://schemas.microsoft.com/office/drawing/2014/main" id="{4383F7D6-EFBE-4EE1-9311-A995FA12F58C}"/>
              </a:ext>
            </a:extLst>
          </p:cNvPr>
          <p:cNvSpPr txBox="1"/>
          <p:nvPr/>
        </p:nvSpPr>
        <p:spPr>
          <a:xfrm>
            <a:off x="6261896" y="3182678"/>
            <a:ext cx="2741496"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a:solidFill>
                  <a:srgbClr val="FF0000"/>
                </a:solidFill>
              </a:rPr>
              <a:t>2.   It refers to the enormous amount of money that has been stolen through scams.</a:t>
            </a:r>
          </a:p>
        </p:txBody>
      </p:sp>
      <p:sp>
        <p:nvSpPr>
          <p:cNvPr id="36" name="TextBox 35">
            <a:extLst>
              <a:ext uri="{FF2B5EF4-FFF2-40B4-BE49-F238E27FC236}">
                <a16:creationId xmlns:a16="http://schemas.microsoft.com/office/drawing/2014/main" id="{5892EB40-D08B-4737-B1ED-2FE2BB36C2BB}"/>
              </a:ext>
            </a:extLst>
          </p:cNvPr>
          <p:cNvSpPr txBox="1"/>
          <p:nvPr/>
        </p:nvSpPr>
        <p:spPr>
          <a:xfrm>
            <a:off x="7808895" y="1104282"/>
            <a:ext cx="3057891" cy="181588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a:solidFill>
                  <a:srgbClr val="FF0000"/>
                </a:solidFill>
              </a:rPr>
              <a:t>1.   </a:t>
            </a:r>
          </a:p>
          <a:p>
            <a:pPr marL="285750" indent="-285750">
              <a:buFont typeface="Arial" panose="020B0604020202020204" pitchFamily="34" charset="0"/>
              <a:buChar char="•"/>
            </a:pPr>
            <a:r>
              <a:rPr lang="en-US" sz="1600" dirty="0">
                <a:solidFill>
                  <a:srgbClr val="FF0000"/>
                </a:solidFill>
              </a:rPr>
              <a:t>Telephone deception </a:t>
            </a:r>
          </a:p>
          <a:p>
            <a:pPr marL="342900" indent="-342900">
              <a:buFont typeface="Arial" panose="020B0604020202020204" pitchFamily="34" charset="0"/>
              <a:buChar char="•"/>
            </a:pPr>
            <a:r>
              <a:rPr lang="en-US" sz="1600" dirty="0">
                <a:solidFill>
                  <a:srgbClr val="FF0000"/>
                </a:solidFill>
              </a:rPr>
              <a:t>Romance scam</a:t>
            </a:r>
          </a:p>
          <a:p>
            <a:pPr marL="342900" indent="-342900">
              <a:buFont typeface="Arial" panose="020B0604020202020204" pitchFamily="34" charset="0"/>
              <a:buChar char="•"/>
            </a:pPr>
            <a:r>
              <a:rPr lang="en-US" sz="1600" dirty="0">
                <a:solidFill>
                  <a:srgbClr val="FF0000"/>
                </a:solidFill>
              </a:rPr>
              <a:t>Employment fraud </a:t>
            </a:r>
          </a:p>
          <a:p>
            <a:pPr marL="342900" indent="-342900">
              <a:buFont typeface="Arial" panose="020B0604020202020204" pitchFamily="34" charset="0"/>
              <a:buChar char="•"/>
            </a:pPr>
            <a:r>
              <a:rPr lang="en-US" sz="1600" dirty="0">
                <a:solidFill>
                  <a:srgbClr val="FF0000"/>
                </a:solidFill>
              </a:rPr>
              <a:t>Phishing scam </a:t>
            </a:r>
          </a:p>
          <a:p>
            <a:pPr marL="342900" indent="-342900">
              <a:buFont typeface="Arial" panose="020B0604020202020204" pitchFamily="34" charset="0"/>
              <a:buChar char="•"/>
            </a:pPr>
            <a:r>
              <a:rPr lang="en-US" sz="1600" dirty="0">
                <a:solidFill>
                  <a:srgbClr val="FF0000"/>
                </a:solidFill>
              </a:rPr>
              <a:t>Fake investment applications scam </a:t>
            </a:r>
          </a:p>
        </p:txBody>
      </p:sp>
      <p:sp>
        <p:nvSpPr>
          <p:cNvPr id="3" name="Rectangle 2">
            <a:extLst>
              <a:ext uri="{FF2B5EF4-FFF2-40B4-BE49-F238E27FC236}">
                <a16:creationId xmlns:a16="http://schemas.microsoft.com/office/drawing/2014/main" id="{F0E715C7-8775-43B6-B601-7E7DE614CA9D}"/>
              </a:ext>
            </a:extLst>
          </p:cNvPr>
          <p:cNvSpPr/>
          <p:nvPr/>
        </p:nvSpPr>
        <p:spPr>
          <a:xfrm>
            <a:off x="278169" y="6210483"/>
            <a:ext cx="5007846" cy="523220"/>
          </a:xfrm>
          <a:prstGeom prst="rect">
            <a:avLst/>
          </a:prstGeom>
        </p:spPr>
        <p:txBody>
          <a:bodyPr wrap="none">
            <a:spAutoFit/>
          </a:bodyPr>
          <a:lstStyle/>
          <a:p>
            <a:r>
              <a:rPr lang="en-US" sz="1400" dirty="0"/>
              <a:t>Source: </a:t>
            </a:r>
            <a:r>
              <a:rPr lang="en-US" altLang="zh-TW" sz="1400" dirty="0"/>
              <a:t>Anti-Deception Coordination Centre – The Five Scammers:</a:t>
            </a:r>
          </a:p>
          <a:p>
            <a:r>
              <a:rPr lang="en-US" sz="1400" dirty="0"/>
              <a:t> </a:t>
            </a:r>
            <a:r>
              <a:rPr lang="en-US" sz="1400" dirty="0">
                <a:hlinkClick r:id="rId2"/>
              </a:rPr>
              <a:t>https://www.police.gov.hk/offbeat/1207/images/e1.jpg</a:t>
            </a:r>
            <a:endParaRPr lang="en-US" sz="1400" dirty="0"/>
          </a:p>
        </p:txBody>
      </p:sp>
      <p:grpSp>
        <p:nvGrpSpPr>
          <p:cNvPr id="7" name="Group 6">
            <a:extLst>
              <a:ext uri="{FF2B5EF4-FFF2-40B4-BE49-F238E27FC236}">
                <a16:creationId xmlns:a16="http://schemas.microsoft.com/office/drawing/2014/main" id="{D1A3C25D-5F9B-4A3B-B5E7-9E4988378585}"/>
              </a:ext>
            </a:extLst>
          </p:cNvPr>
          <p:cNvGrpSpPr/>
          <p:nvPr/>
        </p:nvGrpSpPr>
        <p:grpSpPr>
          <a:xfrm>
            <a:off x="6071464" y="87085"/>
            <a:ext cx="5396135" cy="1264532"/>
            <a:chOff x="2341594" y="2545554"/>
            <a:chExt cx="6446958" cy="1766893"/>
          </a:xfrm>
        </p:grpSpPr>
        <p:grpSp>
          <p:nvGrpSpPr>
            <p:cNvPr id="8" name="Group 7">
              <a:extLst>
                <a:ext uri="{FF2B5EF4-FFF2-40B4-BE49-F238E27FC236}">
                  <a16:creationId xmlns:a16="http://schemas.microsoft.com/office/drawing/2014/main" id="{4E840655-A6D7-4762-A9F2-A1129D6885CF}"/>
                </a:ext>
              </a:extLst>
            </p:cNvPr>
            <p:cNvGrpSpPr/>
            <p:nvPr/>
          </p:nvGrpSpPr>
          <p:grpSpPr>
            <a:xfrm>
              <a:off x="2341594" y="2556368"/>
              <a:ext cx="1229259" cy="1756079"/>
              <a:chOff x="-3" y="113563"/>
              <a:chExt cx="1229259" cy="1756079"/>
            </a:xfrm>
          </p:grpSpPr>
          <p:sp>
            <p:nvSpPr>
              <p:cNvPr id="12" name="Arrow: Chevron 11">
                <a:extLst>
                  <a:ext uri="{FF2B5EF4-FFF2-40B4-BE49-F238E27FC236}">
                    <a16:creationId xmlns:a16="http://schemas.microsoft.com/office/drawing/2014/main" id="{6F57EEEC-F11B-4F2D-8617-309FD5DEC44C}"/>
                  </a:ext>
                </a:extLst>
              </p:cNvPr>
              <p:cNvSpPr/>
              <p:nvPr/>
            </p:nvSpPr>
            <p:spPr>
              <a:xfrm rot="5400000">
                <a:off x="-263411" y="376975"/>
                <a:ext cx="1756079" cy="1229255"/>
              </a:xfrm>
              <a:prstGeom prst="chevron">
                <a:avLst/>
              </a:prstGeom>
              <a:solidFill>
                <a:schemeClr val="accent2"/>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3" name="Arrow: Chevron 4">
                <a:extLst>
                  <a:ext uri="{FF2B5EF4-FFF2-40B4-BE49-F238E27FC236}">
                    <a16:creationId xmlns:a16="http://schemas.microsoft.com/office/drawing/2014/main" id="{6B4170A9-DC10-4E72-A978-51EA86812B6E}"/>
                  </a:ext>
                </a:extLst>
              </p:cNvPr>
              <p:cNvSpPr txBox="1"/>
              <p:nvPr/>
            </p:nvSpPr>
            <p:spPr>
              <a:xfrm>
                <a:off x="-3" y="773727"/>
                <a:ext cx="1229255" cy="526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Pre-viewing</a:t>
                </a:r>
              </a:p>
            </p:txBody>
          </p:sp>
        </p:grpSp>
        <p:grpSp>
          <p:nvGrpSpPr>
            <p:cNvPr id="9" name="Group 8">
              <a:extLst>
                <a:ext uri="{FF2B5EF4-FFF2-40B4-BE49-F238E27FC236}">
                  <a16:creationId xmlns:a16="http://schemas.microsoft.com/office/drawing/2014/main" id="{2810FFBA-2916-4E34-B516-259806E087AD}"/>
                </a:ext>
              </a:extLst>
            </p:cNvPr>
            <p:cNvGrpSpPr/>
            <p:nvPr/>
          </p:nvGrpSpPr>
          <p:grpSpPr>
            <a:xfrm>
              <a:off x="3570851" y="2545554"/>
              <a:ext cx="5217701" cy="892066"/>
              <a:chOff x="1229254" y="102749"/>
              <a:chExt cx="5217701" cy="892066"/>
            </a:xfrm>
          </p:grpSpPr>
          <p:sp>
            <p:nvSpPr>
              <p:cNvPr id="10" name="Rectangle: Top Corners Rounded 9">
                <a:extLst>
                  <a:ext uri="{FF2B5EF4-FFF2-40B4-BE49-F238E27FC236}">
                    <a16:creationId xmlns:a16="http://schemas.microsoft.com/office/drawing/2014/main" id="{C03DF0D4-119F-4498-A251-054438CCD5C1}"/>
                  </a:ext>
                </a:extLst>
              </p:cNvPr>
              <p:cNvSpPr/>
              <p:nvPr/>
            </p:nvSpPr>
            <p:spPr>
              <a:xfrm rot="5400000">
                <a:off x="3392070" y="-2060067"/>
                <a:ext cx="892066" cy="5217698"/>
              </a:xfrm>
              <a:prstGeom prst="round2Same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Top Corners Rounded 6">
                <a:extLst>
                  <a:ext uri="{FF2B5EF4-FFF2-40B4-BE49-F238E27FC236}">
                    <a16:creationId xmlns:a16="http://schemas.microsoft.com/office/drawing/2014/main" id="{12254CF4-56F9-44EA-86CB-56284ADA35AD}"/>
                  </a:ext>
                </a:extLst>
              </p:cNvPr>
              <p:cNvSpPr txBox="1"/>
              <p:nvPr/>
            </p:nvSpPr>
            <p:spPr>
              <a:xfrm>
                <a:off x="1229256" y="158500"/>
                <a:ext cx="5217699" cy="8363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defTabSz="800100">
                  <a:lnSpc>
                    <a:spcPct val="90000"/>
                  </a:lnSpc>
                  <a:spcBef>
                    <a:spcPct val="0"/>
                  </a:spcBef>
                  <a:spcAft>
                    <a:spcPct val="15000"/>
                  </a:spcAft>
                  <a:buChar char="•"/>
                </a:pPr>
                <a:r>
                  <a:rPr lang="en-US" dirty="0">
                    <a:latin typeface="Arial" panose="020B0604020202020204" pitchFamily="34" charset="0"/>
                    <a:cs typeface="Arial" panose="020B0604020202020204" pitchFamily="34" charset="0"/>
                  </a:rPr>
                  <a:t>Introduce the different types of scams.</a:t>
                </a:r>
              </a:p>
            </p:txBody>
          </p:sp>
        </p:grpSp>
      </p:grpSp>
      <p:grpSp>
        <p:nvGrpSpPr>
          <p:cNvPr id="25" name="Group 24">
            <a:extLst>
              <a:ext uri="{FF2B5EF4-FFF2-40B4-BE49-F238E27FC236}">
                <a16:creationId xmlns:a16="http://schemas.microsoft.com/office/drawing/2014/main" id="{296CDCDC-20FF-4DC8-BFB9-084E7AC9DA63}"/>
              </a:ext>
            </a:extLst>
          </p:cNvPr>
          <p:cNvGrpSpPr/>
          <p:nvPr/>
        </p:nvGrpSpPr>
        <p:grpSpPr>
          <a:xfrm rot="21396932">
            <a:off x="5391471" y="1149504"/>
            <a:ext cx="2658489" cy="2279496"/>
            <a:chOff x="5213082" y="1053527"/>
            <a:chExt cx="3536314" cy="3261799"/>
          </a:xfrm>
        </p:grpSpPr>
        <p:sp>
          <p:nvSpPr>
            <p:cNvPr id="21" name="Freeform 3">
              <a:extLst>
                <a:ext uri="{FF2B5EF4-FFF2-40B4-BE49-F238E27FC236}">
                  <a16:creationId xmlns:a16="http://schemas.microsoft.com/office/drawing/2014/main" id="{443AB96A-1518-437F-8555-89035D7AF64B}"/>
                </a:ext>
              </a:extLst>
            </p:cNvPr>
            <p:cNvSpPr/>
            <p:nvPr/>
          </p:nvSpPr>
          <p:spPr>
            <a:xfrm rot="889668">
              <a:off x="5213082" y="1053527"/>
              <a:ext cx="3536314" cy="3261799"/>
            </a:xfrm>
            <a:custGeom>
              <a:avLst/>
              <a:gdLst/>
              <a:ahLst/>
              <a:cxnLst/>
              <a:rect l="l" t="t" r="r" b="b"/>
              <a:pathLst>
                <a:path w="4584113" h="3975676">
                  <a:moveTo>
                    <a:pt x="0" y="0"/>
                  </a:moveTo>
                  <a:lnTo>
                    <a:pt x="4584113" y="0"/>
                  </a:lnTo>
                  <a:lnTo>
                    <a:pt x="4584113" y="3975676"/>
                  </a:lnTo>
                  <a:lnTo>
                    <a:pt x="0" y="397567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Rectangle 3">
              <a:extLst>
                <a:ext uri="{FF2B5EF4-FFF2-40B4-BE49-F238E27FC236}">
                  <a16:creationId xmlns:a16="http://schemas.microsoft.com/office/drawing/2014/main" id="{ECA5232B-ADA6-44EE-9D09-13CEC38BF017}"/>
                </a:ext>
              </a:extLst>
            </p:cNvPr>
            <p:cNvSpPr/>
            <p:nvPr/>
          </p:nvSpPr>
          <p:spPr>
            <a:xfrm rot="21328177">
              <a:off x="5497800" y="1792960"/>
              <a:ext cx="3087686" cy="1804292"/>
            </a:xfrm>
            <a:prstGeom prst="rect">
              <a:avLst/>
            </a:prstGeom>
          </p:spPr>
          <p:txBody>
            <a:bodyPr wrap="square">
              <a:spAutoFit/>
            </a:bodyPr>
            <a:lstStyle/>
            <a:p>
              <a:pPr>
                <a:lnSpc>
                  <a:spcPct val="107000"/>
                </a:lnSpc>
                <a:spcAft>
                  <a:spcPts val="800"/>
                </a:spcAft>
              </a:pPr>
              <a:r>
                <a:rPr lang="en-US" dirty="0">
                  <a:latin typeface="Albertus Extra Bold" panose="020E0802040304020204" pitchFamily="34" charset="0"/>
                  <a:ea typeface="Times New Roman" panose="02020603050405020304" pitchFamily="18" charset="0"/>
                  <a:cs typeface="Times New Roman" panose="02020603050405020304" pitchFamily="18" charset="0"/>
                </a:rPr>
                <a:t>1. What are the five types of scams featured in the poster?</a:t>
              </a:r>
            </a:p>
          </p:txBody>
        </p:sp>
      </p:grpSp>
      <p:grpSp>
        <p:nvGrpSpPr>
          <p:cNvPr id="20" name="Group 19">
            <a:extLst>
              <a:ext uri="{FF2B5EF4-FFF2-40B4-BE49-F238E27FC236}">
                <a16:creationId xmlns:a16="http://schemas.microsoft.com/office/drawing/2014/main" id="{E386BC87-5A75-460C-9F77-BB1E771FD766}"/>
              </a:ext>
            </a:extLst>
          </p:cNvPr>
          <p:cNvGrpSpPr/>
          <p:nvPr/>
        </p:nvGrpSpPr>
        <p:grpSpPr>
          <a:xfrm rot="536585">
            <a:off x="6138938" y="4756575"/>
            <a:ext cx="2391783" cy="2078622"/>
            <a:chOff x="5253199" y="3809509"/>
            <a:chExt cx="3161839" cy="2927572"/>
          </a:xfrm>
        </p:grpSpPr>
        <p:sp>
          <p:nvSpPr>
            <p:cNvPr id="23" name="Freeform 3">
              <a:extLst>
                <a:ext uri="{FF2B5EF4-FFF2-40B4-BE49-F238E27FC236}">
                  <a16:creationId xmlns:a16="http://schemas.microsoft.com/office/drawing/2014/main" id="{CD90D60A-DC75-40CB-8AE4-A3F220E1A143}"/>
                </a:ext>
              </a:extLst>
            </p:cNvPr>
            <p:cNvSpPr/>
            <p:nvPr/>
          </p:nvSpPr>
          <p:spPr>
            <a:xfrm rot="889668">
              <a:off x="5253199" y="3809509"/>
              <a:ext cx="3161839" cy="2927572"/>
            </a:xfrm>
            <a:custGeom>
              <a:avLst/>
              <a:gdLst/>
              <a:ahLst/>
              <a:cxnLst/>
              <a:rect l="l" t="t" r="r" b="b"/>
              <a:pathLst>
                <a:path w="4584113" h="3975676">
                  <a:moveTo>
                    <a:pt x="0" y="0"/>
                  </a:moveTo>
                  <a:lnTo>
                    <a:pt x="4584113" y="0"/>
                  </a:lnTo>
                  <a:lnTo>
                    <a:pt x="4584113" y="3975676"/>
                  </a:lnTo>
                  <a:lnTo>
                    <a:pt x="0" y="397567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Rectangle 18">
              <a:extLst>
                <a:ext uri="{FF2B5EF4-FFF2-40B4-BE49-F238E27FC236}">
                  <a16:creationId xmlns:a16="http://schemas.microsoft.com/office/drawing/2014/main" id="{3D2B1278-225E-4A27-940D-A4C52908721F}"/>
                </a:ext>
              </a:extLst>
            </p:cNvPr>
            <p:cNvSpPr/>
            <p:nvPr/>
          </p:nvSpPr>
          <p:spPr>
            <a:xfrm>
              <a:off x="5412006" y="4739958"/>
              <a:ext cx="2724916" cy="1352293"/>
            </a:xfrm>
            <a:prstGeom prst="rect">
              <a:avLst/>
            </a:prstGeom>
          </p:spPr>
          <p:txBody>
            <a:bodyPr wrap="square">
              <a:spAutoFit/>
            </a:bodyPr>
            <a:lstStyle/>
            <a:p>
              <a:pPr>
                <a:lnSpc>
                  <a:spcPct val="107000"/>
                </a:lnSpc>
                <a:spcAft>
                  <a:spcPts val="800"/>
                </a:spcAft>
              </a:pPr>
              <a:r>
                <a:rPr lang="en-US" dirty="0">
                  <a:latin typeface="Albertus Extra Bold" panose="020E0802040304020204" pitchFamily="34" charset="0"/>
                  <a:ea typeface="新細明體" panose="02020500000000000000" pitchFamily="18" charset="-120"/>
                  <a:cs typeface="Times New Roman" panose="02020603050405020304" pitchFamily="18" charset="0"/>
                </a:rPr>
                <a:t>3. Why do we need to “</a:t>
              </a:r>
              <a:r>
                <a:rPr lang="en-US" i="1" dirty="0">
                  <a:latin typeface="Albertus Extra Bold" panose="020E0802040304020204" pitchFamily="34" charset="0"/>
                  <a:ea typeface="新細明體" panose="02020500000000000000" pitchFamily="18" charset="-120"/>
                  <a:cs typeface="Times New Roman" panose="02020603050405020304" pitchFamily="18" charset="0"/>
                </a:rPr>
                <a:t>STAY ALERT</a:t>
              </a:r>
              <a:r>
                <a:rPr lang="en-US" dirty="0">
                  <a:latin typeface="Albertus Extra Bold" panose="020E0802040304020204" pitchFamily="34" charset="0"/>
                  <a:ea typeface="新細明體" panose="02020500000000000000" pitchFamily="18" charset="-120"/>
                  <a:cs typeface="Times New Roman" panose="02020603050405020304" pitchFamily="18" charset="0"/>
                </a:rPr>
                <a:t>”?</a:t>
              </a:r>
            </a:p>
          </p:txBody>
        </p:sp>
      </p:grpSp>
      <p:grpSp>
        <p:nvGrpSpPr>
          <p:cNvPr id="24" name="Group 23">
            <a:extLst>
              <a:ext uri="{FF2B5EF4-FFF2-40B4-BE49-F238E27FC236}">
                <a16:creationId xmlns:a16="http://schemas.microsoft.com/office/drawing/2014/main" id="{51BD9854-DD6E-416F-A0CA-044FFD66D696}"/>
              </a:ext>
            </a:extLst>
          </p:cNvPr>
          <p:cNvGrpSpPr/>
          <p:nvPr/>
        </p:nvGrpSpPr>
        <p:grpSpPr>
          <a:xfrm rot="20690835">
            <a:off x="8775932" y="2607195"/>
            <a:ext cx="2529450" cy="2408567"/>
            <a:chOff x="8258872" y="2501331"/>
            <a:chExt cx="3490121" cy="2979461"/>
          </a:xfrm>
        </p:grpSpPr>
        <p:sp>
          <p:nvSpPr>
            <p:cNvPr id="22" name="Freeform 3">
              <a:extLst>
                <a:ext uri="{FF2B5EF4-FFF2-40B4-BE49-F238E27FC236}">
                  <a16:creationId xmlns:a16="http://schemas.microsoft.com/office/drawing/2014/main" id="{3F75F097-6E83-4C4C-81BB-74817B4BC615}"/>
                </a:ext>
              </a:extLst>
            </p:cNvPr>
            <p:cNvSpPr/>
            <p:nvPr/>
          </p:nvSpPr>
          <p:spPr>
            <a:xfrm rot="889668">
              <a:off x="8258872" y="2501331"/>
              <a:ext cx="3457542" cy="2979461"/>
            </a:xfrm>
            <a:custGeom>
              <a:avLst/>
              <a:gdLst/>
              <a:ahLst/>
              <a:cxnLst/>
              <a:rect l="l" t="t" r="r" b="b"/>
              <a:pathLst>
                <a:path w="4584113" h="3975676">
                  <a:moveTo>
                    <a:pt x="0" y="0"/>
                  </a:moveTo>
                  <a:lnTo>
                    <a:pt x="4584113" y="0"/>
                  </a:lnTo>
                  <a:lnTo>
                    <a:pt x="4584113" y="3975676"/>
                  </a:lnTo>
                  <a:lnTo>
                    <a:pt x="0" y="397567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Rectangle 5">
              <a:extLst>
                <a:ext uri="{FF2B5EF4-FFF2-40B4-BE49-F238E27FC236}">
                  <a16:creationId xmlns:a16="http://schemas.microsoft.com/office/drawing/2014/main" id="{CB922386-8215-42A4-B1ED-D4FAB4B5AC38}"/>
                </a:ext>
              </a:extLst>
            </p:cNvPr>
            <p:cNvSpPr/>
            <p:nvPr/>
          </p:nvSpPr>
          <p:spPr>
            <a:xfrm rot="191375">
              <a:off x="8606984" y="3390480"/>
              <a:ext cx="3142009" cy="1109889"/>
            </a:xfrm>
            <a:prstGeom prst="rect">
              <a:avLst/>
            </a:prstGeom>
          </p:spPr>
          <p:txBody>
            <a:bodyPr wrap="square">
              <a:spAutoFit/>
            </a:bodyPr>
            <a:lstStyle/>
            <a:p>
              <a:pPr>
                <a:lnSpc>
                  <a:spcPct val="107000"/>
                </a:lnSpc>
                <a:spcAft>
                  <a:spcPts val="800"/>
                </a:spcAft>
              </a:pPr>
              <a:r>
                <a:rPr lang="en-US" dirty="0">
                  <a:latin typeface="Albertus Extra Bold" panose="020E0802040304020204" pitchFamily="34" charset="0"/>
                  <a:ea typeface="新細明體" panose="02020500000000000000" pitchFamily="18" charset="-120"/>
                  <a:cs typeface="Times New Roman" panose="02020603050405020304" pitchFamily="18" charset="0"/>
                </a:rPr>
                <a:t>2. What does it mean by “</a:t>
              </a:r>
              <a:r>
                <a:rPr lang="en-US" i="1" dirty="0">
                  <a:latin typeface="Albertus Extra Bold" panose="020E0802040304020204" pitchFamily="34" charset="0"/>
                  <a:ea typeface="新細明體" panose="02020500000000000000" pitchFamily="18" charset="-120"/>
                  <a:cs typeface="Times New Roman" panose="02020603050405020304" pitchFamily="18" charset="0"/>
                </a:rPr>
                <a:t>BILLIONS SWINDLED</a:t>
              </a:r>
              <a:r>
                <a:rPr lang="en-US" dirty="0">
                  <a:latin typeface="Albertus Extra Bold" panose="020E0802040304020204" pitchFamily="34" charset="0"/>
                  <a:ea typeface="新細明體" panose="02020500000000000000" pitchFamily="18" charset="-120"/>
                  <a:cs typeface="Times New Roman" panose="02020603050405020304" pitchFamily="18" charset="0"/>
                </a:rPr>
                <a:t>”?</a:t>
              </a:r>
            </a:p>
          </p:txBody>
        </p:sp>
      </p:grpSp>
      <p:sp>
        <p:nvSpPr>
          <p:cNvPr id="17" name="Freeform 3">
            <a:extLst>
              <a:ext uri="{FF2B5EF4-FFF2-40B4-BE49-F238E27FC236}">
                <a16:creationId xmlns:a16="http://schemas.microsoft.com/office/drawing/2014/main" id="{636C50BC-89AA-4590-8607-04F6C0D1B1A2}"/>
              </a:ext>
            </a:extLst>
          </p:cNvPr>
          <p:cNvSpPr/>
          <p:nvPr/>
        </p:nvSpPr>
        <p:spPr>
          <a:xfrm>
            <a:off x="10236232" y="1060994"/>
            <a:ext cx="1913739" cy="1654985"/>
          </a:xfrm>
          <a:custGeom>
            <a:avLst/>
            <a:gdLst/>
            <a:ahLst/>
            <a:cxnLst/>
            <a:rect l="l" t="t" r="r" b="b"/>
            <a:pathLst>
              <a:path w="4610420" h="4114800">
                <a:moveTo>
                  <a:pt x="0" y="0"/>
                </a:moveTo>
                <a:lnTo>
                  <a:pt x="4610421" y="0"/>
                </a:lnTo>
                <a:lnTo>
                  <a:pt x="461042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26" name="Group 25">
            <a:extLst>
              <a:ext uri="{FF2B5EF4-FFF2-40B4-BE49-F238E27FC236}">
                <a16:creationId xmlns:a16="http://schemas.microsoft.com/office/drawing/2014/main" id="{F9FAC0C6-028E-4761-A501-6AF376D9FE5E}"/>
              </a:ext>
            </a:extLst>
          </p:cNvPr>
          <p:cNvGrpSpPr/>
          <p:nvPr/>
        </p:nvGrpSpPr>
        <p:grpSpPr>
          <a:xfrm>
            <a:off x="8441794" y="5084787"/>
            <a:ext cx="3617599" cy="1642453"/>
            <a:chOff x="8428181" y="5113718"/>
            <a:chExt cx="3721790" cy="1642453"/>
          </a:xfrm>
        </p:grpSpPr>
        <p:sp>
          <p:nvSpPr>
            <p:cNvPr id="30" name="Freeform 5">
              <a:extLst>
                <a:ext uri="{FF2B5EF4-FFF2-40B4-BE49-F238E27FC236}">
                  <a16:creationId xmlns:a16="http://schemas.microsoft.com/office/drawing/2014/main" id="{70688193-067E-47BA-948D-87194F2CAE26}"/>
                </a:ext>
              </a:extLst>
            </p:cNvPr>
            <p:cNvSpPr/>
            <p:nvPr/>
          </p:nvSpPr>
          <p:spPr>
            <a:xfrm>
              <a:off x="9019882" y="5126794"/>
              <a:ext cx="3130089" cy="1594629"/>
            </a:xfrm>
            <a:custGeom>
              <a:avLst/>
              <a:gdLst/>
              <a:ahLst/>
              <a:cxnLst/>
              <a:rect l="l" t="t" r="r" b="b"/>
              <a:pathLst>
                <a:path w="11567664" h="4323414">
                  <a:moveTo>
                    <a:pt x="0" y="0"/>
                  </a:moveTo>
                  <a:lnTo>
                    <a:pt x="11567664" y="0"/>
                  </a:lnTo>
                  <a:lnTo>
                    <a:pt x="11567664" y="4323414"/>
                  </a:lnTo>
                  <a:lnTo>
                    <a:pt x="0" y="432341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9" name="Freeform 8">
              <a:extLst>
                <a:ext uri="{FF2B5EF4-FFF2-40B4-BE49-F238E27FC236}">
                  <a16:creationId xmlns:a16="http://schemas.microsoft.com/office/drawing/2014/main" id="{355ABCB1-CECB-4906-9B54-6BFD43C9EE1D}"/>
                </a:ext>
              </a:extLst>
            </p:cNvPr>
            <p:cNvSpPr/>
            <p:nvPr/>
          </p:nvSpPr>
          <p:spPr>
            <a:xfrm>
              <a:off x="8428181" y="5113718"/>
              <a:ext cx="923946" cy="1642453"/>
            </a:xfrm>
            <a:custGeom>
              <a:avLst/>
              <a:gdLst/>
              <a:ahLst/>
              <a:cxnLst/>
              <a:rect l="l" t="t" r="r" b="b"/>
              <a:pathLst>
                <a:path w="2596065" h="4114800">
                  <a:moveTo>
                    <a:pt x="0" y="0"/>
                  </a:moveTo>
                  <a:lnTo>
                    <a:pt x="2596065" y="0"/>
                  </a:lnTo>
                  <a:lnTo>
                    <a:pt x="2596065"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sp>
        <p:nvSpPr>
          <p:cNvPr id="32" name="Rectangle 31">
            <a:extLst>
              <a:ext uri="{FF2B5EF4-FFF2-40B4-BE49-F238E27FC236}">
                <a16:creationId xmlns:a16="http://schemas.microsoft.com/office/drawing/2014/main" id="{7A6228C8-2D37-4F3D-90C8-DF92B811D0D9}"/>
              </a:ext>
            </a:extLst>
          </p:cNvPr>
          <p:cNvSpPr/>
          <p:nvPr/>
        </p:nvSpPr>
        <p:spPr>
          <a:xfrm>
            <a:off x="9054629" y="5339230"/>
            <a:ext cx="2704499" cy="1260923"/>
          </a:xfrm>
          <a:prstGeom prst="rect">
            <a:avLst/>
          </a:prstGeom>
        </p:spPr>
        <p:txBody>
          <a:bodyPr wrap="square">
            <a:spAutoFit/>
          </a:bodyPr>
          <a:lstStyle/>
          <a:p>
            <a:pPr algn="ctr">
              <a:lnSpc>
                <a:spcPct val="107000"/>
              </a:lnSpc>
              <a:spcAft>
                <a:spcPts val="800"/>
              </a:spcAft>
            </a:pPr>
            <a:r>
              <a:rPr lang="en-US" dirty="0">
                <a:latin typeface="Albertus Extra Bold" panose="020E0802040304020204" pitchFamily="34" charset="0"/>
                <a:ea typeface="新細明體" panose="02020500000000000000" pitchFamily="18" charset="-120"/>
                <a:cs typeface="Times New Roman" panose="02020603050405020304" pitchFamily="18" charset="0"/>
              </a:rPr>
              <a:t>What does the illustrations in the poster tell you about the scammers? Why?</a:t>
            </a:r>
          </a:p>
        </p:txBody>
      </p:sp>
    </p:spTree>
    <p:extLst>
      <p:ext uri="{BB962C8B-B14F-4D97-AF65-F5344CB8AC3E}">
        <p14:creationId xmlns:p14="http://schemas.microsoft.com/office/powerpoint/2010/main" val="256357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E34F724-8920-4F5D-8543-3A5B27DA4619}"/>
              </a:ext>
            </a:extLst>
          </p:cNvPr>
          <p:cNvGrpSpPr/>
          <p:nvPr/>
        </p:nvGrpSpPr>
        <p:grpSpPr>
          <a:xfrm>
            <a:off x="7863954" y="57319"/>
            <a:ext cx="4088544" cy="3485982"/>
            <a:chOff x="6952494" y="696036"/>
            <a:chExt cx="4088544" cy="4669809"/>
          </a:xfrm>
        </p:grpSpPr>
        <p:sp>
          <p:nvSpPr>
            <p:cNvPr id="18" name="Rounded Rectangular Callout 5">
              <a:extLst>
                <a:ext uri="{FF2B5EF4-FFF2-40B4-BE49-F238E27FC236}">
                  <a16:creationId xmlns:a16="http://schemas.microsoft.com/office/drawing/2014/main" id="{2FF02AE9-DCCA-4DB2-AFA5-2E2DA22588BB}"/>
                </a:ext>
              </a:extLst>
            </p:cNvPr>
            <p:cNvSpPr/>
            <p:nvPr/>
          </p:nvSpPr>
          <p:spPr>
            <a:xfrm>
              <a:off x="7083187" y="696036"/>
              <a:ext cx="3957851" cy="4462818"/>
            </a:xfrm>
            <a:prstGeom prst="wedgeRoundRectCallout">
              <a:avLst>
                <a:gd name="adj1" fmla="val -60833"/>
                <a:gd name="adj2" fmla="val 38341"/>
                <a:gd name="adj3" fmla="val 16667"/>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Rounded Rectangular Callout 8">
              <a:extLst>
                <a:ext uri="{FF2B5EF4-FFF2-40B4-BE49-F238E27FC236}">
                  <a16:creationId xmlns:a16="http://schemas.microsoft.com/office/drawing/2014/main" id="{B70E535E-D167-44E4-AA35-DFFD1F97BE88}"/>
                </a:ext>
              </a:extLst>
            </p:cNvPr>
            <p:cNvSpPr/>
            <p:nvPr/>
          </p:nvSpPr>
          <p:spPr>
            <a:xfrm>
              <a:off x="6952494" y="903027"/>
              <a:ext cx="3957851" cy="4462818"/>
            </a:xfrm>
            <a:prstGeom prst="wedgeRoundRectCallout">
              <a:avLst>
                <a:gd name="adj1" fmla="val -70131"/>
                <a:gd name="adj2" fmla="val 46709"/>
                <a:gd name="adj3" fmla="val 16667"/>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 name="Group 1">
            <a:extLst>
              <a:ext uri="{FF2B5EF4-FFF2-40B4-BE49-F238E27FC236}">
                <a16:creationId xmlns:a16="http://schemas.microsoft.com/office/drawing/2014/main" id="{A4977F92-E89D-4B56-A8B5-4C63978C07FC}"/>
              </a:ext>
            </a:extLst>
          </p:cNvPr>
          <p:cNvGrpSpPr/>
          <p:nvPr/>
        </p:nvGrpSpPr>
        <p:grpSpPr>
          <a:xfrm>
            <a:off x="87102" y="277295"/>
            <a:ext cx="5932188" cy="1327825"/>
            <a:chOff x="196697" y="521581"/>
            <a:chExt cx="5624032" cy="1327825"/>
          </a:xfrm>
        </p:grpSpPr>
        <p:grpSp>
          <p:nvGrpSpPr>
            <p:cNvPr id="3" name="Group 2">
              <a:extLst>
                <a:ext uri="{FF2B5EF4-FFF2-40B4-BE49-F238E27FC236}">
                  <a16:creationId xmlns:a16="http://schemas.microsoft.com/office/drawing/2014/main" id="{C2C2BFCC-A65B-49A3-AED6-EBCAD09AFEB1}"/>
                </a:ext>
              </a:extLst>
            </p:cNvPr>
            <p:cNvGrpSpPr/>
            <p:nvPr/>
          </p:nvGrpSpPr>
          <p:grpSpPr>
            <a:xfrm>
              <a:off x="196697" y="521581"/>
              <a:ext cx="5448817" cy="1327825"/>
              <a:chOff x="37583" y="325949"/>
              <a:chExt cx="5448817" cy="1327825"/>
            </a:xfrm>
          </p:grpSpPr>
          <p:sp>
            <p:nvSpPr>
              <p:cNvPr id="6" name="Rectangle: Rounded Corners 5">
                <a:extLst>
                  <a:ext uri="{FF2B5EF4-FFF2-40B4-BE49-F238E27FC236}">
                    <a16:creationId xmlns:a16="http://schemas.microsoft.com/office/drawing/2014/main" id="{D11ADB14-F362-4FE6-971B-ABBDB4559BDD}"/>
                  </a:ext>
                </a:extLst>
              </p:cNvPr>
              <p:cNvSpPr/>
              <p:nvPr/>
            </p:nvSpPr>
            <p:spPr>
              <a:xfrm>
                <a:off x="168276" y="488373"/>
                <a:ext cx="5318124" cy="1165401"/>
              </a:xfrm>
              <a:prstGeom prst="roundRect">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CEA3950-F5CB-42DC-B085-227E7BCC61B3}"/>
                  </a:ext>
                </a:extLst>
              </p:cNvPr>
              <p:cNvSpPr/>
              <p:nvPr/>
            </p:nvSpPr>
            <p:spPr>
              <a:xfrm>
                <a:off x="37583" y="325949"/>
                <a:ext cx="5318124" cy="1165401"/>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標題 1">
              <a:extLst>
                <a:ext uri="{FF2B5EF4-FFF2-40B4-BE49-F238E27FC236}">
                  <a16:creationId xmlns:a16="http://schemas.microsoft.com/office/drawing/2014/main" id="{7735C910-68CE-467E-8620-6256FA0014CB}"/>
                </a:ext>
              </a:extLst>
            </p:cNvPr>
            <p:cNvSpPr txBox="1">
              <a:spLocks/>
            </p:cNvSpPr>
            <p:nvPr/>
          </p:nvSpPr>
          <p:spPr>
            <a:xfrm>
              <a:off x="1334644" y="617791"/>
              <a:ext cx="4486085" cy="1035983"/>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008080"/>
                  </a:solidFill>
                  <a:effectLst>
                    <a:outerShdw blurRad="38100" dist="38100" dir="2700000" algn="tl">
                      <a:srgbClr val="000000">
                        <a:alpha val="43137"/>
                      </a:srgbClr>
                    </a:outerShdw>
                  </a:effectLst>
                </a:rPr>
                <a:t>Reflection on Societal Security</a:t>
              </a:r>
            </a:p>
          </p:txBody>
        </p:sp>
      </p:grpSp>
      <p:pic>
        <p:nvPicPr>
          <p:cNvPr id="8" name="Picture 2" descr="https://www.nsed.gov.hk/assets/images/2024/national_security/societal_security/icon.png">
            <a:extLst>
              <a:ext uri="{FF2B5EF4-FFF2-40B4-BE49-F238E27FC236}">
                <a16:creationId xmlns:a16="http://schemas.microsoft.com/office/drawing/2014/main" id="{D80A1C10-424F-4AB5-B057-76AE317F79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684" b="29491"/>
          <a:stretch/>
        </p:blipFill>
        <p:spPr bwMode="auto">
          <a:xfrm>
            <a:off x="191143" y="396793"/>
            <a:ext cx="1213979" cy="98940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a:extLst>
              <a:ext uri="{FF2B5EF4-FFF2-40B4-BE49-F238E27FC236}">
                <a16:creationId xmlns:a16="http://schemas.microsoft.com/office/drawing/2014/main" id="{FC03C439-7855-41BB-9ED9-52D3DF8D916E}"/>
              </a:ext>
            </a:extLst>
          </p:cNvPr>
          <p:cNvSpPr>
            <a:spLocks noGrp="1"/>
          </p:cNvSpPr>
          <p:nvPr>
            <p:ph type="sldNum" sz="quarter" idx="12"/>
          </p:nvPr>
        </p:nvSpPr>
        <p:spPr>
          <a:xfrm>
            <a:off x="8610600" y="6356354"/>
            <a:ext cx="2743200" cy="365125"/>
          </a:xfrm>
        </p:spPr>
        <p:txBody>
          <a:bodyPr/>
          <a:lstStyle/>
          <a:p>
            <a:fld id="{01D8345E-4E1F-46C7-9F87-24FCA86018EC}" type="slidenum">
              <a:rPr lang="en-US" smtClean="0"/>
              <a:t>7</a:t>
            </a:fld>
            <a:endParaRPr lang="en-US"/>
          </a:p>
        </p:txBody>
      </p:sp>
      <p:grpSp>
        <p:nvGrpSpPr>
          <p:cNvPr id="10" name="Group 9">
            <a:extLst>
              <a:ext uri="{FF2B5EF4-FFF2-40B4-BE49-F238E27FC236}">
                <a16:creationId xmlns:a16="http://schemas.microsoft.com/office/drawing/2014/main" id="{CF0A5E63-0C1D-4D5A-B11C-1B430255D1F1}"/>
              </a:ext>
            </a:extLst>
          </p:cNvPr>
          <p:cNvGrpSpPr/>
          <p:nvPr/>
        </p:nvGrpSpPr>
        <p:grpSpPr>
          <a:xfrm>
            <a:off x="168276" y="209911"/>
            <a:ext cx="11461638" cy="6191697"/>
            <a:chOff x="210734" y="-244302"/>
            <a:chExt cx="12784954" cy="6867356"/>
          </a:xfrm>
        </p:grpSpPr>
        <p:grpSp>
          <p:nvGrpSpPr>
            <p:cNvPr id="11" name="Group 10">
              <a:extLst>
                <a:ext uri="{FF2B5EF4-FFF2-40B4-BE49-F238E27FC236}">
                  <a16:creationId xmlns:a16="http://schemas.microsoft.com/office/drawing/2014/main" id="{58A5DF64-B111-4F79-9D6B-A5EB96D330BF}"/>
                </a:ext>
              </a:extLst>
            </p:cNvPr>
            <p:cNvGrpSpPr/>
            <p:nvPr/>
          </p:nvGrpSpPr>
          <p:grpSpPr>
            <a:xfrm>
              <a:off x="210734" y="2007836"/>
              <a:ext cx="3999759" cy="4615218"/>
              <a:chOff x="335406" y="903027"/>
              <a:chExt cx="4162569" cy="4615218"/>
            </a:xfrm>
          </p:grpSpPr>
          <p:sp>
            <p:nvSpPr>
              <p:cNvPr id="13" name="Rounded Rectangular Callout 6">
                <a:extLst>
                  <a:ext uri="{FF2B5EF4-FFF2-40B4-BE49-F238E27FC236}">
                    <a16:creationId xmlns:a16="http://schemas.microsoft.com/office/drawing/2014/main" id="{1F3EF1FB-6E60-4EAE-B4BA-28B771E1B1AE}"/>
                  </a:ext>
                </a:extLst>
              </p:cNvPr>
              <p:cNvSpPr/>
              <p:nvPr/>
            </p:nvSpPr>
            <p:spPr>
              <a:xfrm flipH="1">
                <a:off x="335406" y="903027"/>
                <a:ext cx="3957851" cy="4462818"/>
              </a:xfrm>
              <a:prstGeom prst="wedgeRoundRectCallout">
                <a:avLst>
                  <a:gd name="adj1" fmla="val -47008"/>
                  <a:gd name="adj2" fmla="val 25842"/>
                  <a:gd name="adj3" fmla="val 16667"/>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Rounded Rectangular Callout 7">
                <a:extLst>
                  <a:ext uri="{FF2B5EF4-FFF2-40B4-BE49-F238E27FC236}">
                    <a16:creationId xmlns:a16="http://schemas.microsoft.com/office/drawing/2014/main" id="{68EAB59D-8C00-4263-8824-7865F93C2D57}"/>
                  </a:ext>
                </a:extLst>
              </p:cNvPr>
              <p:cNvSpPr/>
              <p:nvPr/>
            </p:nvSpPr>
            <p:spPr>
              <a:xfrm flipH="1">
                <a:off x="540124" y="1055427"/>
                <a:ext cx="3957851" cy="4462818"/>
              </a:xfrm>
              <a:prstGeom prst="wedgeRoundRectCallout">
                <a:avLst>
                  <a:gd name="adj1" fmla="val -80229"/>
                  <a:gd name="adj2" fmla="val 1787"/>
                  <a:gd name="adj3" fmla="val 16667"/>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 name="標題 1">
              <a:extLst>
                <a:ext uri="{FF2B5EF4-FFF2-40B4-BE49-F238E27FC236}">
                  <a16:creationId xmlns:a16="http://schemas.microsoft.com/office/drawing/2014/main" id="{BD47F8A5-1CF6-4814-865A-DD2AA1D2B0A7}"/>
                </a:ext>
              </a:extLst>
            </p:cNvPr>
            <p:cNvSpPr txBox="1">
              <a:spLocks/>
            </p:cNvSpPr>
            <p:nvPr/>
          </p:nvSpPr>
          <p:spPr>
            <a:xfrm>
              <a:off x="9001079" y="-244302"/>
              <a:ext cx="3994609" cy="1612713"/>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269875" indent="-269875"/>
              <a:r>
                <a:rPr lang="en-US" altLang="zh-TW" sz="2000" b="1" dirty="0">
                  <a:latin typeface="+mn-lt"/>
                </a:rPr>
                <a:t>2. </a:t>
              </a:r>
              <a:r>
                <a:rPr lang="en-US" sz="2000" b="1" dirty="0">
                  <a:latin typeface="+mn-lt"/>
                </a:rPr>
                <a:t>Apart from online scams, what other major threats to societal security should we be concerned about?</a:t>
              </a:r>
              <a:endParaRPr lang="en-US" altLang="zh-TW" sz="2000" b="1" dirty="0">
                <a:latin typeface="+mn-lt"/>
              </a:endParaRPr>
            </a:p>
          </p:txBody>
        </p:sp>
      </p:grpSp>
      <p:sp>
        <p:nvSpPr>
          <p:cNvPr id="17" name="標題 1">
            <a:extLst>
              <a:ext uri="{FF2B5EF4-FFF2-40B4-BE49-F238E27FC236}">
                <a16:creationId xmlns:a16="http://schemas.microsoft.com/office/drawing/2014/main" id="{C2050172-CDFD-4258-9A1B-35C9F54519CD}"/>
              </a:ext>
            </a:extLst>
          </p:cNvPr>
          <p:cNvSpPr txBox="1">
            <a:spLocks/>
          </p:cNvSpPr>
          <p:nvPr/>
        </p:nvSpPr>
        <p:spPr>
          <a:xfrm>
            <a:off x="501773" y="2739402"/>
            <a:ext cx="3075914" cy="803899"/>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269875" indent="-269875"/>
            <a:r>
              <a:rPr lang="en-US" altLang="zh-TW" sz="2000" b="1" dirty="0">
                <a:latin typeface="+mn-lt"/>
              </a:rPr>
              <a:t>1. </a:t>
            </a:r>
            <a:r>
              <a:rPr lang="en-US" sz="2000" b="1" dirty="0">
                <a:latin typeface="+mn-lt"/>
              </a:rPr>
              <a:t>Do you think technology plays a role in societal security? Why?</a:t>
            </a:r>
          </a:p>
          <a:p>
            <a:pPr marL="269875" indent="-269875"/>
            <a:endParaRPr lang="en-US" altLang="zh-TW" sz="2000" b="1" dirty="0"/>
          </a:p>
        </p:txBody>
      </p:sp>
      <p:grpSp>
        <p:nvGrpSpPr>
          <p:cNvPr id="27" name="Group 26">
            <a:extLst>
              <a:ext uri="{FF2B5EF4-FFF2-40B4-BE49-F238E27FC236}">
                <a16:creationId xmlns:a16="http://schemas.microsoft.com/office/drawing/2014/main" id="{893EF988-E8D7-4DF3-BCDA-00514AF633BF}"/>
              </a:ext>
            </a:extLst>
          </p:cNvPr>
          <p:cNvGrpSpPr/>
          <p:nvPr/>
        </p:nvGrpSpPr>
        <p:grpSpPr>
          <a:xfrm>
            <a:off x="7822853" y="3697817"/>
            <a:ext cx="4088544" cy="3087109"/>
            <a:chOff x="7863954" y="1800845"/>
            <a:chExt cx="4088544" cy="4669809"/>
          </a:xfrm>
        </p:grpSpPr>
        <p:grpSp>
          <p:nvGrpSpPr>
            <p:cNvPr id="28" name="Group 27">
              <a:extLst>
                <a:ext uri="{FF2B5EF4-FFF2-40B4-BE49-F238E27FC236}">
                  <a16:creationId xmlns:a16="http://schemas.microsoft.com/office/drawing/2014/main" id="{3BA31129-1E21-4F21-9A6D-34A27474D710}"/>
                </a:ext>
              </a:extLst>
            </p:cNvPr>
            <p:cNvGrpSpPr/>
            <p:nvPr/>
          </p:nvGrpSpPr>
          <p:grpSpPr>
            <a:xfrm>
              <a:off x="7863954" y="1800845"/>
              <a:ext cx="4088544" cy="4669809"/>
              <a:chOff x="6952494" y="696036"/>
              <a:chExt cx="4088544" cy="4669809"/>
            </a:xfrm>
          </p:grpSpPr>
          <p:sp>
            <p:nvSpPr>
              <p:cNvPr id="30" name="Rounded Rectangular Callout 24">
                <a:extLst>
                  <a:ext uri="{FF2B5EF4-FFF2-40B4-BE49-F238E27FC236}">
                    <a16:creationId xmlns:a16="http://schemas.microsoft.com/office/drawing/2014/main" id="{7E6804AC-7393-4553-9317-67B1A004AB11}"/>
                  </a:ext>
                </a:extLst>
              </p:cNvPr>
              <p:cNvSpPr/>
              <p:nvPr/>
            </p:nvSpPr>
            <p:spPr>
              <a:xfrm>
                <a:off x="7083187" y="696036"/>
                <a:ext cx="3957851" cy="4462818"/>
              </a:xfrm>
              <a:prstGeom prst="wedgeRoundRectCallout">
                <a:avLst>
                  <a:gd name="adj1" fmla="val -50959"/>
                  <a:gd name="adj2" fmla="val 20129"/>
                  <a:gd name="adj3" fmla="val 16667"/>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Rounded Rectangular Callout 25">
                <a:extLst>
                  <a:ext uri="{FF2B5EF4-FFF2-40B4-BE49-F238E27FC236}">
                    <a16:creationId xmlns:a16="http://schemas.microsoft.com/office/drawing/2014/main" id="{14C3D9D7-7CF7-4230-8B99-095982D600AF}"/>
                  </a:ext>
                </a:extLst>
              </p:cNvPr>
              <p:cNvSpPr/>
              <p:nvPr/>
            </p:nvSpPr>
            <p:spPr>
              <a:xfrm>
                <a:off x="6952494" y="903027"/>
                <a:ext cx="3957851" cy="4462818"/>
              </a:xfrm>
              <a:prstGeom prst="wedgeRoundRectCallout">
                <a:avLst>
                  <a:gd name="adj1" fmla="val -70720"/>
                  <a:gd name="adj2" fmla="val -1638"/>
                  <a:gd name="adj3" fmla="val 16667"/>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標題 1">
              <a:extLst>
                <a:ext uri="{FF2B5EF4-FFF2-40B4-BE49-F238E27FC236}">
                  <a16:creationId xmlns:a16="http://schemas.microsoft.com/office/drawing/2014/main" id="{B9B5C0A9-273A-4B26-9A63-14C71A164F87}"/>
                </a:ext>
              </a:extLst>
            </p:cNvPr>
            <p:cNvSpPr txBox="1">
              <a:spLocks/>
            </p:cNvSpPr>
            <p:nvPr/>
          </p:nvSpPr>
          <p:spPr>
            <a:xfrm>
              <a:off x="7993636" y="2054195"/>
              <a:ext cx="3893516" cy="1124868"/>
            </a:xfrm>
            <a:prstGeom prst="rect">
              <a:avLst/>
            </a:prstGeom>
            <a:no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269875" indent="-269875"/>
              <a:r>
                <a:rPr lang="en-US" altLang="zh-TW" sz="2000" b="1" dirty="0">
                  <a:latin typeface="+mn-lt"/>
                </a:rPr>
                <a:t>3. </a:t>
              </a:r>
              <a:r>
                <a:rPr lang="en-US" sz="2000" b="1" dirty="0">
                  <a:latin typeface="+mn-lt"/>
                </a:rPr>
                <a:t>Why is it important to safeguard societal security?</a:t>
              </a:r>
            </a:p>
          </p:txBody>
        </p:sp>
      </p:grpSp>
      <p:sp>
        <p:nvSpPr>
          <p:cNvPr id="35" name="Freeform 5">
            <a:extLst>
              <a:ext uri="{FF2B5EF4-FFF2-40B4-BE49-F238E27FC236}">
                <a16:creationId xmlns:a16="http://schemas.microsoft.com/office/drawing/2014/main" id="{F3C0B25F-3865-4F98-B799-6066500F6B58}"/>
              </a:ext>
            </a:extLst>
          </p:cNvPr>
          <p:cNvSpPr/>
          <p:nvPr/>
        </p:nvSpPr>
        <p:spPr>
          <a:xfrm>
            <a:off x="3859027" y="2556286"/>
            <a:ext cx="4134609" cy="2836137"/>
          </a:xfrm>
          <a:custGeom>
            <a:avLst/>
            <a:gdLst/>
            <a:ahLst/>
            <a:cxnLst/>
            <a:rect l="l" t="t" r="r" b="b"/>
            <a:pathLst>
              <a:path w="5784616" h="4099847">
                <a:moveTo>
                  <a:pt x="0" y="0"/>
                </a:moveTo>
                <a:lnTo>
                  <a:pt x="5784616" y="0"/>
                </a:lnTo>
                <a:lnTo>
                  <a:pt x="5784616" y="4099847"/>
                </a:lnTo>
                <a:lnTo>
                  <a:pt x="0" y="4099847"/>
                </a:lnTo>
                <a:lnTo>
                  <a:pt x="0" y="0"/>
                </a:lnTo>
                <a:close/>
              </a:path>
            </a:pathLst>
          </a:custGeom>
          <a:blipFill>
            <a:blip r:embed="rId3"/>
            <a:stretch>
              <a:fillRect/>
            </a:stretch>
          </a:blipFill>
        </p:spPr>
      </p:sp>
    </p:spTree>
    <p:extLst>
      <p:ext uri="{BB962C8B-B14F-4D97-AF65-F5344CB8AC3E}">
        <p14:creationId xmlns:p14="http://schemas.microsoft.com/office/powerpoint/2010/main" val="243121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16,636 Video Clipart Stock Photos, Pictures &amp;amp; Royalty-Free Images - iStock">
            <a:extLst>
              <a:ext uri="{FF2B5EF4-FFF2-40B4-BE49-F238E27FC236}">
                <a16:creationId xmlns:a16="http://schemas.microsoft.com/office/drawing/2014/main" id="{4494622A-69D5-4934-820D-04B87718BF2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4330087" y="1562974"/>
            <a:ext cx="3697844" cy="29829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16,636 Video Clipart Stock Photos, Pictures &amp;amp; Royalty-Free Images - iStock">
            <a:extLst>
              <a:ext uri="{FF2B5EF4-FFF2-40B4-BE49-F238E27FC236}">
                <a16:creationId xmlns:a16="http://schemas.microsoft.com/office/drawing/2014/main" id="{3FB19957-60A4-457F-B41B-AEA6C67FCCB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8337428" y="1562974"/>
            <a:ext cx="3697844" cy="29829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16,636 Video Clipart Stock Photos, Pictures &amp;amp; Royalty-Free Images - iStock">
            <a:extLst>
              <a:ext uri="{FF2B5EF4-FFF2-40B4-BE49-F238E27FC236}">
                <a16:creationId xmlns:a16="http://schemas.microsoft.com/office/drawing/2014/main" id="{3E33A152-5E75-47A3-9C1E-2FD1EF63080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344990" y="1562974"/>
            <a:ext cx="3697844" cy="2982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BD6F176-AEC6-40F1-A11D-77ADBF784DC3}"/>
              </a:ext>
            </a:extLst>
          </p:cNvPr>
          <p:cNvSpPr/>
          <p:nvPr/>
        </p:nvSpPr>
        <p:spPr>
          <a:xfrm>
            <a:off x="4411117" y="4659550"/>
            <a:ext cx="3712767" cy="1200329"/>
          </a:xfrm>
          <a:prstGeom prst="rect">
            <a:avLst/>
          </a:prstGeom>
        </p:spPr>
        <p:txBody>
          <a:bodyPr wrap="square">
            <a:spAutoFit/>
          </a:bodyPr>
          <a:lstStyle/>
          <a:p>
            <a:pPr marL="284163" lvl="1" indent="-284163" defTabSz="800100">
              <a:spcBef>
                <a:spcPct val="0"/>
              </a:spcBef>
              <a:spcAft>
                <a:spcPct val="15000"/>
              </a:spcAft>
              <a:buChar char="••"/>
            </a:pPr>
            <a:r>
              <a:rPr lang="en-US" sz="2400" dirty="0">
                <a:latin typeface="Britannic Bold" panose="020B0903060703020204" pitchFamily="34" charset="0"/>
                <a:cs typeface="Arial" panose="020B0604020202020204" pitchFamily="34" charset="0"/>
              </a:rPr>
              <a:t>What should we do when providing information online?</a:t>
            </a:r>
          </a:p>
        </p:txBody>
      </p:sp>
      <p:sp>
        <p:nvSpPr>
          <p:cNvPr id="6" name="Rectangle 5">
            <a:extLst>
              <a:ext uri="{FF2B5EF4-FFF2-40B4-BE49-F238E27FC236}">
                <a16:creationId xmlns:a16="http://schemas.microsoft.com/office/drawing/2014/main" id="{E874B6E1-9F33-438A-8602-7578470AB4C9}"/>
              </a:ext>
            </a:extLst>
          </p:cNvPr>
          <p:cNvSpPr/>
          <p:nvPr/>
        </p:nvSpPr>
        <p:spPr>
          <a:xfrm>
            <a:off x="8553770" y="4635503"/>
            <a:ext cx="3439135" cy="1569660"/>
          </a:xfrm>
          <a:prstGeom prst="rect">
            <a:avLst/>
          </a:prstGeom>
        </p:spPr>
        <p:txBody>
          <a:bodyPr wrap="square">
            <a:spAutoFit/>
          </a:bodyPr>
          <a:lstStyle/>
          <a:p>
            <a:pPr marL="284163" lvl="1" indent="-284163" defTabSz="800100">
              <a:spcBef>
                <a:spcPct val="0"/>
              </a:spcBef>
              <a:spcAft>
                <a:spcPct val="15000"/>
              </a:spcAft>
              <a:buChar char="••"/>
            </a:pPr>
            <a:r>
              <a:rPr lang="en-US" sz="2400" dirty="0">
                <a:latin typeface="Britannic Bold" panose="020B0903060703020204" pitchFamily="34" charset="0"/>
                <a:cs typeface="Arial" panose="020B0604020202020204" pitchFamily="34" charset="0"/>
              </a:rPr>
              <a:t>What can we do to ensure our electronic devices are safe from scams?</a:t>
            </a:r>
          </a:p>
        </p:txBody>
      </p:sp>
      <p:sp>
        <p:nvSpPr>
          <p:cNvPr id="7" name="Rectangle 6">
            <a:extLst>
              <a:ext uri="{FF2B5EF4-FFF2-40B4-BE49-F238E27FC236}">
                <a16:creationId xmlns:a16="http://schemas.microsoft.com/office/drawing/2014/main" id="{E777F0B7-82D5-4B51-8D55-D452AE9309FC}"/>
              </a:ext>
            </a:extLst>
          </p:cNvPr>
          <p:cNvSpPr/>
          <p:nvPr/>
        </p:nvSpPr>
        <p:spPr>
          <a:xfrm>
            <a:off x="570975" y="4680319"/>
            <a:ext cx="3260795" cy="461665"/>
          </a:xfrm>
          <a:prstGeom prst="rect">
            <a:avLst/>
          </a:prstGeom>
        </p:spPr>
        <p:txBody>
          <a:bodyPr wrap="square">
            <a:spAutoFit/>
          </a:bodyPr>
          <a:lstStyle/>
          <a:p>
            <a:pPr marL="284163" lvl="1" indent="-284163" defTabSz="800100">
              <a:spcBef>
                <a:spcPct val="0"/>
              </a:spcBef>
              <a:spcAft>
                <a:spcPct val="15000"/>
              </a:spcAft>
              <a:buChar char="••"/>
            </a:pPr>
            <a:r>
              <a:rPr lang="en-US" sz="2400" dirty="0">
                <a:latin typeface="Britannic Bold" panose="020B0903060703020204" pitchFamily="34" charset="0"/>
                <a:cs typeface="Arial" panose="020B0604020202020204" pitchFamily="34" charset="0"/>
              </a:rPr>
              <a:t>What is phishing?</a:t>
            </a:r>
          </a:p>
        </p:txBody>
      </p:sp>
      <p:sp>
        <p:nvSpPr>
          <p:cNvPr id="8" name="Rectangle 7">
            <a:extLst>
              <a:ext uri="{FF2B5EF4-FFF2-40B4-BE49-F238E27FC236}">
                <a16:creationId xmlns:a16="http://schemas.microsoft.com/office/drawing/2014/main" id="{227BE23C-4564-44B1-8093-7FC2467FC5A3}"/>
              </a:ext>
            </a:extLst>
          </p:cNvPr>
          <p:cNvSpPr/>
          <p:nvPr/>
        </p:nvSpPr>
        <p:spPr>
          <a:xfrm>
            <a:off x="818392" y="2012709"/>
            <a:ext cx="2667718" cy="369332"/>
          </a:xfrm>
          <a:prstGeom prst="rect">
            <a:avLst/>
          </a:prstGeom>
        </p:spPr>
        <p:txBody>
          <a:bodyPr wrap="none">
            <a:spAutoFit/>
          </a:bodyPr>
          <a:lstStyle/>
          <a:p>
            <a:r>
              <a:rPr lang="en-US" b="1" dirty="0">
                <a:solidFill>
                  <a:schemeClr val="accent2">
                    <a:lumMod val="50000"/>
                  </a:schemeClr>
                </a:solidFill>
              </a:rPr>
              <a:t>Video Time: 00:00 – 00:51</a:t>
            </a:r>
          </a:p>
        </p:txBody>
      </p:sp>
      <p:sp>
        <p:nvSpPr>
          <p:cNvPr id="9" name="Rectangle 8">
            <a:extLst>
              <a:ext uri="{FF2B5EF4-FFF2-40B4-BE49-F238E27FC236}">
                <a16:creationId xmlns:a16="http://schemas.microsoft.com/office/drawing/2014/main" id="{7B20BF93-82C6-47AB-A9F1-93494686369D}"/>
              </a:ext>
            </a:extLst>
          </p:cNvPr>
          <p:cNvSpPr/>
          <p:nvPr/>
        </p:nvSpPr>
        <p:spPr>
          <a:xfrm>
            <a:off x="4699599" y="1996557"/>
            <a:ext cx="2667718" cy="369332"/>
          </a:xfrm>
          <a:prstGeom prst="rect">
            <a:avLst/>
          </a:prstGeom>
        </p:spPr>
        <p:txBody>
          <a:bodyPr wrap="none">
            <a:spAutoFit/>
          </a:bodyPr>
          <a:lstStyle/>
          <a:p>
            <a:r>
              <a:rPr lang="en-US" b="1" dirty="0">
                <a:solidFill>
                  <a:schemeClr val="accent2">
                    <a:lumMod val="50000"/>
                  </a:schemeClr>
                </a:solidFill>
              </a:rPr>
              <a:t>Video Time: 00:56 – 02:10</a:t>
            </a:r>
          </a:p>
        </p:txBody>
      </p:sp>
      <p:sp>
        <p:nvSpPr>
          <p:cNvPr id="11" name="Rectangle 10">
            <a:extLst>
              <a:ext uri="{FF2B5EF4-FFF2-40B4-BE49-F238E27FC236}">
                <a16:creationId xmlns:a16="http://schemas.microsoft.com/office/drawing/2014/main" id="{731898C5-5424-4F24-9B08-FD19A8F44761}"/>
              </a:ext>
            </a:extLst>
          </p:cNvPr>
          <p:cNvSpPr/>
          <p:nvPr/>
        </p:nvSpPr>
        <p:spPr>
          <a:xfrm>
            <a:off x="8735253" y="2004068"/>
            <a:ext cx="2667718" cy="369332"/>
          </a:xfrm>
          <a:prstGeom prst="rect">
            <a:avLst/>
          </a:prstGeom>
        </p:spPr>
        <p:txBody>
          <a:bodyPr wrap="none">
            <a:spAutoFit/>
          </a:bodyPr>
          <a:lstStyle/>
          <a:p>
            <a:r>
              <a:rPr lang="en-US" b="1" dirty="0">
                <a:solidFill>
                  <a:schemeClr val="accent2">
                    <a:lumMod val="50000"/>
                  </a:schemeClr>
                </a:solidFill>
              </a:rPr>
              <a:t>Video Time: 02:10 – 02:45</a:t>
            </a:r>
          </a:p>
        </p:txBody>
      </p:sp>
      <p:sp>
        <p:nvSpPr>
          <p:cNvPr id="12" name="Right Arrow 50">
            <a:extLst>
              <a:ext uri="{FF2B5EF4-FFF2-40B4-BE49-F238E27FC236}">
                <a16:creationId xmlns:a16="http://schemas.microsoft.com/office/drawing/2014/main" id="{E6F0A4A9-0062-44A2-988D-2BECA49E4F87}"/>
              </a:ext>
            </a:extLst>
          </p:cNvPr>
          <p:cNvSpPr/>
          <p:nvPr/>
        </p:nvSpPr>
        <p:spPr>
          <a:xfrm>
            <a:off x="7850195" y="2636742"/>
            <a:ext cx="621102" cy="888520"/>
          </a:xfrm>
          <a:prstGeom prst="rightArrow">
            <a:avLst>
              <a:gd name="adj1" fmla="val 50000"/>
              <a:gd name="adj2" fmla="val 52778"/>
            </a:avLst>
          </a:prstGeom>
          <a:solidFill>
            <a:srgbClr val="6699FF"/>
          </a:solidFill>
          <a:effectLst>
            <a:innerShdw blurRad="63500" dist="50800" dir="81000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Right Arrow 5">
            <a:extLst>
              <a:ext uri="{FF2B5EF4-FFF2-40B4-BE49-F238E27FC236}">
                <a16:creationId xmlns:a16="http://schemas.microsoft.com/office/drawing/2014/main" id="{DC5C80D4-B5E1-40C5-A3B0-D2394EA51935}"/>
              </a:ext>
            </a:extLst>
          </p:cNvPr>
          <p:cNvSpPr/>
          <p:nvPr/>
        </p:nvSpPr>
        <p:spPr>
          <a:xfrm>
            <a:off x="3914217" y="2624853"/>
            <a:ext cx="621102" cy="888520"/>
          </a:xfrm>
          <a:prstGeom prst="rightArrow">
            <a:avLst/>
          </a:prstGeom>
          <a:solidFill>
            <a:srgbClr val="6699FF"/>
          </a:solidFill>
          <a:effectLst>
            <a:innerShdw blurRad="63500" dist="50800" dir="81000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aphicFrame>
        <p:nvGraphicFramePr>
          <p:cNvPr id="17" name="Diagram 16">
            <a:extLst>
              <a:ext uri="{FF2B5EF4-FFF2-40B4-BE49-F238E27FC236}">
                <a16:creationId xmlns:a16="http://schemas.microsoft.com/office/drawing/2014/main" id="{DD77733F-2938-4DFE-8B42-8544EBF4010B}"/>
              </a:ext>
            </a:extLst>
          </p:cNvPr>
          <p:cNvGraphicFramePr/>
          <p:nvPr>
            <p:extLst>
              <p:ext uri="{D42A27DB-BD31-4B8C-83A1-F6EECF244321}">
                <p14:modId xmlns:p14="http://schemas.microsoft.com/office/powerpoint/2010/main" val="1076597073"/>
              </p:ext>
            </p:extLst>
          </p:nvPr>
        </p:nvGraphicFramePr>
        <p:xfrm>
          <a:off x="5094513" y="147730"/>
          <a:ext cx="6918515" cy="1120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a:extLst>
              <a:ext uri="{FF2B5EF4-FFF2-40B4-BE49-F238E27FC236}">
                <a16:creationId xmlns:a16="http://schemas.microsoft.com/office/drawing/2014/main" id="{DB943FCF-C029-47C6-925B-6202D9A1ACDB}"/>
              </a:ext>
            </a:extLst>
          </p:cNvPr>
          <p:cNvSpPr/>
          <p:nvPr/>
        </p:nvSpPr>
        <p:spPr>
          <a:xfrm>
            <a:off x="117359" y="6204361"/>
            <a:ext cx="7711169" cy="523220"/>
          </a:xfrm>
          <a:prstGeom prst="rect">
            <a:avLst/>
          </a:prstGeom>
        </p:spPr>
        <p:txBody>
          <a:bodyPr wrap="square">
            <a:spAutoFit/>
          </a:bodyPr>
          <a:lstStyle/>
          <a:p>
            <a:r>
              <a:rPr lang="en-US" sz="1400" dirty="0"/>
              <a:t>Source: </a:t>
            </a:r>
            <a:r>
              <a:rPr lang="en-US" altLang="zh-TW" sz="1400" dirty="0" err="1"/>
              <a:t>CyberDefender</a:t>
            </a:r>
            <a:r>
              <a:rPr lang="en-US" altLang="zh-TW" sz="1400" dirty="0"/>
              <a:t> “</a:t>
            </a:r>
            <a:r>
              <a:rPr lang="en-US" altLang="zh-TW" sz="1400" b="1" i="1" dirty="0"/>
              <a:t>[</a:t>
            </a:r>
            <a:r>
              <a:rPr lang="en-US" altLang="zh-TW" sz="1400" i="1" dirty="0"/>
              <a:t>Digital Literacy Series</a:t>
            </a:r>
            <a:r>
              <a:rPr lang="en-US" altLang="zh-TW" sz="1400" b="1" i="1" dirty="0"/>
              <a:t>]</a:t>
            </a:r>
            <a:r>
              <a:rPr lang="en-US" altLang="zh-TW" sz="1400" i="1" dirty="0"/>
              <a:t> English - 1. Protect from Phishing</a:t>
            </a:r>
            <a:r>
              <a:rPr lang="en-US" altLang="zh-TW" sz="1400" dirty="0"/>
              <a:t>”:  </a:t>
            </a:r>
          </a:p>
          <a:p>
            <a:r>
              <a:rPr lang="en-US" sz="1400" dirty="0">
                <a:hlinkClick r:id="rId8"/>
              </a:rPr>
              <a:t>https://www.youtube.com/watch?v=RYWTW2P0kjk</a:t>
            </a:r>
            <a:endParaRPr lang="en-US" sz="1400" dirty="0"/>
          </a:p>
        </p:txBody>
      </p:sp>
      <p:sp>
        <p:nvSpPr>
          <p:cNvPr id="20" name="Freeform 3">
            <a:extLst>
              <a:ext uri="{FF2B5EF4-FFF2-40B4-BE49-F238E27FC236}">
                <a16:creationId xmlns:a16="http://schemas.microsoft.com/office/drawing/2014/main" id="{55775DC4-838E-4AC9-918E-CF207B795AAA}"/>
              </a:ext>
            </a:extLst>
          </p:cNvPr>
          <p:cNvSpPr/>
          <p:nvPr/>
        </p:nvSpPr>
        <p:spPr>
          <a:xfrm>
            <a:off x="3166428" y="4823667"/>
            <a:ext cx="1495577" cy="1294975"/>
          </a:xfrm>
          <a:custGeom>
            <a:avLst/>
            <a:gdLst/>
            <a:ahLst/>
            <a:cxnLst/>
            <a:rect l="l" t="t" r="r" b="b"/>
            <a:pathLst>
              <a:path w="4610420" h="4114800">
                <a:moveTo>
                  <a:pt x="0" y="0"/>
                </a:moveTo>
                <a:lnTo>
                  <a:pt x="4610421" y="0"/>
                </a:lnTo>
                <a:lnTo>
                  <a:pt x="4610421"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pic>
        <p:nvPicPr>
          <p:cNvPr id="21" name="Picture 20">
            <a:extLst>
              <a:ext uri="{FF2B5EF4-FFF2-40B4-BE49-F238E27FC236}">
                <a16:creationId xmlns:a16="http://schemas.microsoft.com/office/drawing/2014/main" id="{6081C8F5-4BE1-4A10-A27A-9BBC423C6D7A}"/>
              </a:ext>
            </a:extLst>
          </p:cNvPr>
          <p:cNvPicPr>
            <a:picLocks noChangeAspect="1"/>
          </p:cNvPicPr>
          <p:nvPr/>
        </p:nvPicPr>
        <p:blipFill>
          <a:blip r:embed="rId11"/>
          <a:stretch>
            <a:fillRect/>
          </a:stretch>
        </p:blipFill>
        <p:spPr>
          <a:xfrm>
            <a:off x="570976" y="2311549"/>
            <a:ext cx="3260795" cy="1709203"/>
          </a:xfrm>
          <a:prstGeom prst="rect">
            <a:avLst/>
          </a:prstGeom>
        </p:spPr>
      </p:pic>
      <p:pic>
        <p:nvPicPr>
          <p:cNvPr id="23" name="Picture 22">
            <a:extLst>
              <a:ext uri="{FF2B5EF4-FFF2-40B4-BE49-F238E27FC236}">
                <a16:creationId xmlns:a16="http://schemas.microsoft.com/office/drawing/2014/main" id="{986DABDA-FD51-4C0D-B15C-FC4AA0F4A845}"/>
              </a:ext>
            </a:extLst>
          </p:cNvPr>
          <p:cNvPicPr>
            <a:picLocks noChangeAspect="1"/>
          </p:cNvPicPr>
          <p:nvPr/>
        </p:nvPicPr>
        <p:blipFill>
          <a:blip r:embed="rId12"/>
          <a:stretch>
            <a:fillRect/>
          </a:stretch>
        </p:blipFill>
        <p:spPr>
          <a:xfrm>
            <a:off x="4553248" y="2365889"/>
            <a:ext cx="3279017" cy="1657484"/>
          </a:xfrm>
          <a:prstGeom prst="rect">
            <a:avLst/>
          </a:prstGeom>
        </p:spPr>
      </p:pic>
      <p:pic>
        <p:nvPicPr>
          <p:cNvPr id="24" name="Picture 23">
            <a:extLst>
              <a:ext uri="{FF2B5EF4-FFF2-40B4-BE49-F238E27FC236}">
                <a16:creationId xmlns:a16="http://schemas.microsoft.com/office/drawing/2014/main" id="{0E8A678D-1A4F-484F-ABEB-A6C6802703BF}"/>
              </a:ext>
            </a:extLst>
          </p:cNvPr>
          <p:cNvPicPr>
            <a:picLocks noChangeAspect="1"/>
          </p:cNvPicPr>
          <p:nvPr/>
        </p:nvPicPr>
        <p:blipFill rotWithShape="1">
          <a:blip r:embed="rId13"/>
          <a:srcRect r="2256"/>
          <a:stretch/>
        </p:blipFill>
        <p:spPr>
          <a:xfrm>
            <a:off x="8553770" y="2311549"/>
            <a:ext cx="3293240" cy="1744528"/>
          </a:xfrm>
          <a:prstGeom prst="rect">
            <a:avLst/>
          </a:prstGeom>
        </p:spPr>
      </p:pic>
      <p:sp>
        <p:nvSpPr>
          <p:cNvPr id="22" name="Rectangle 21">
            <a:extLst>
              <a:ext uri="{FF2B5EF4-FFF2-40B4-BE49-F238E27FC236}">
                <a16:creationId xmlns:a16="http://schemas.microsoft.com/office/drawing/2014/main" id="{3D59F580-F985-4C02-AF59-11E2F189D252}"/>
              </a:ext>
            </a:extLst>
          </p:cNvPr>
          <p:cNvSpPr/>
          <p:nvPr/>
        </p:nvSpPr>
        <p:spPr>
          <a:xfrm>
            <a:off x="356561" y="239037"/>
            <a:ext cx="3591379" cy="1323439"/>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A Video on </a:t>
            </a:r>
          </a:p>
          <a:p>
            <a:pPr algn="ctr"/>
            <a:r>
              <a:rPr lang="en-US" sz="2000" b="1" dirty="0">
                <a:latin typeface="Arial" panose="020B0604020202020204" pitchFamily="34" charset="0"/>
                <a:cs typeface="Arial" panose="020B0604020202020204" pitchFamily="34" charset="0"/>
              </a:rPr>
              <a:t>“[Digital Literacy Series] English - 1. Protect from Phishing”</a:t>
            </a:r>
          </a:p>
        </p:txBody>
      </p:sp>
    </p:spTree>
    <p:extLst>
      <p:ext uri="{BB962C8B-B14F-4D97-AF65-F5344CB8AC3E}">
        <p14:creationId xmlns:p14="http://schemas.microsoft.com/office/powerpoint/2010/main" val="47831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173161-3687-4509-B474-C57D375F9870}"/>
              </a:ext>
            </a:extLst>
          </p:cNvPr>
          <p:cNvGrpSpPr/>
          <p:nvPr/>
        </p:nvGrpSpPr>
        <p:grpSpPr>
          <a:xfrm>
            <a:off x="1357145" y="118989"/>
            <a:ext cx="9346717" cy="1252392"/>
            <a:chOff x="4434658" y="216376"/>
            <a:chExt cx="10626848" cy="1717117"/>
          </a:xfrm>
        </p:grpSpPr>
        <p:grpSp>
          <p:nvGrpSpPr>
            <p:cNvPr id="3" name="Group 2">
              <a:extLst>
                <a:ext uri="{FF2B5EF4-FFF2-40B4-BE49-F238E27FC236}">
                  <a16:creationId xmlns:a16="http://schemas.microsoft.com/office/drawing/2014/main" id="{F19F185B-D639-447F-A368-075ABCDE4375}"/>
                </a:ext>
              </a:extLst>
            </p:cNvPr>
            <p:cNvGrpSpPr/>
            <p:nvPr/>
          </p:nvGrpSpPr>
          <p:grpSpPr>
            <a:xfrm>
              <a:off x="4434658" y="216376"/>
              <a:ext cx="1237658" cy="1717117"/>
              <a:chOff x="14172" y="3425773"/>
              <a:chExt cx="1237658" cy="1717117"/>
            </a:xfrm>
          </p:grpSpPr>
          <p:sp>
            <p:nvSpPr>
              <p:cNvPr id="7" name="Arrow: Chevron 6">
                <a:extLst>
                  <a:ext uri="{FF2B5EF4-FFF2-40B4-BE49-F238E27FC236}">
                    <a16:creationId xmlns:a16="http://schemas.microsoft.com/office/drawing/2014/main" id="{4E91D06F-6C79-4081-A95D-7AAA1B3D5938}"/>
                  </a:ext>
                </a:extLst>
              </p:cNvPr>
              <p:cNvSpPr/>
              <p:nvPr/>
            </p:nvSpPr>
            <p:spPr>
              <a:xfrm rot="5400000">
                <a:off x="-243396" y="3683341"/>
                <a:ext cx="1717117" cy="1201982"/>
              </a:xfrm>
              <a:prstGeom prst="chevron">
                <a:avLst/>
              </a:prstGeom>
            </p:spPr>
            <p:style>
              <a:lnRef idx="2">
                <a:schemeClr val="accent4">
                  <a:hueOff val="9800891"/>
                  <a:satOff val="-40777"/>
                  <a:lumOff val="9608"/>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8" name="Arrow: Chevron 4">
                <a:extLst>
                  <a:ext uri="{FF2B5EF4-FFF2-40B4-BE49-F238E27FC236}">
                    <a16:creationId xmlns:a16="http://schemas.microsoft.com/office/drawing/2014/main" id="{74EC5E9E-9261-4D50-9C17-A8722D541472}"/>
                  </a:ext>
                </a:extLst>
              </p:cNvPr>
              <p:cNvSpPr txBox="1"/>
              <p:nvPr/>
            </p:nvSpPr>
            <p:spPr>
              <a:xfrm>
                <a:off x="49848" y="4110790"/>
                <a:ext cx="1201982" cy="5151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Post -viewing</a:t>
                </a:r>
              </a:p>
            </p:txBody>
          </p:sp>
        </p:grpSp>
        <p:grpSp>
          <p:nvGrpSpPr>
            <p:cNvPr id="4" name="Group 3">
              <a:extLst>
                <a:ext uri="{FF2B5EF4-FFF2-40B4-BE49-F238E27FC236}">
                  <a16:creationId xmlns:a16="http://schemas.microsoft.com/office/drawing/2014/main" id="{D3507DCA-639B-4522-8CE2-52EC2B3F0B4C}"/>
                </a:ext>
              </a:extLst>
            </p:cNvPr>
            <p:cNvGrpSpPr/>
            <p:nvPr/>
          </p:nvGrpSpPr>
          <p:grpSpPr>
            <a:xfrm>
              <a:off x="5622467" y="216378"/>
              <a:ext cx="9439039" cy="1116127"/>
              <a:chOff x="1201981" y="3342927"/>
              <a:chExt cx="9439039" cy="2171345"/>
            </a:xfrm>
          </p:grpSpPr>
          <p:sp>
            <p:nvSpPr>
              <p:cNvPr id="5" name="Rectangle: Top Corners Rounded 4">
                <a:extLst>
                  <a:ext uri="{FF2B5EF4-FFF2-40B4-BE49-F238E27FC236}">
                    <a16:creationId xmlns:a16="http://schemas.microsoft.com/office/drawing/2014/main" id="{394EEF15-B9E1-4B70-AF55-4F299FC54DD6}"/>
                  </a:ext>
                </a:extLst>
              </p:cNvPr>
              <p:cNvSpPr/>
              <p:nvPr/>
            </p:nvSpPr>
            <p:spPr>
              <a:xfrm rot="5400000">
                <a:off x="4835828" y="-290920"/>
                <a:ext cx="2171345" cy="9439039"/>
              </a:xfrm>
              <a:prstGeom prst="round2SameRect">
                <a:avLst/>
              </a:prstGeom>
            </p:spPr>
            <p:style>
              <a:lnRef idx="2">
                <a:schemeClr val="accent4">
                  <a:hueOff val="9800891"/>
                  <a:satOff val="-40777"/>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ectangle: Top Corners Rounded 6">
                <a:extLst>
                  <a:ext uri="{FF2B5EF4-FFF2-40B4-BE49-F238E27FC236}">
                    <a16:creationId xmlns:a16="http://schemas.microsoft.com/office/drawing/2014/main" id="{8C851262-DCBA-429E-BA29-5589B9F00A8A}"/>
                  </a:ext>
                </a:extLst>
              </p:cNvPr>
              <p:cNvSpPr txBox="1"/>
              <p:nvPr/>
            </p:nvSpPr>
            <p:spPr>
              <a:xfrm>
                <a:off x="1216154" y="3543555"/>
                <a:ext cx="9353515" cy="17700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6213" lvl="1" indent="-176213" algn="just" defTabSz="711200">
                  <a:lnSpc>
                    <a:spcPct val="90000"/>
                  </a:lnSpc>
                  <a:spcBef>
                    <a:spcPct val="0"/>
                  </a:spcBef>
                  <a:spcAft>
                    <a:spcPct val="15000"/>
                  </a:spcAft>
                  <a:buFont typeface="Arial" panose="020B0604020202020204" pitchFamily="34" charset="0"/>
                  <a:buChar char="•"/>
                </a:pPr>
                <a:r>
                  <a:rPr lang="en-US"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Use the news article on s</a:t>
                </a: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cams in Hong Kong as </a:t>
                </a:r>
                <a:r>
                  <a:rPr lang="en-US"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 follow-up to engage students in reflecting on the seriousness of online scams </a:t>
                </a:r>
                <a:r>
                  <a:rPr lang="en-US" sz="1600" kern="1200" dirty="0">
                    <a:latin typeface="Arial" panose="020B0604020202020204" pitchFamily="34" charset="0"/>
                    <a:cs typeface="Arial" panose="020B0604020202020204" pitchFamily="34" charset="0"/>
                  </a:rPr>
                  <a:t>and the importance of societal security</a:t>
                </a:r>
                <a:r>
                  <a:rPr lang="en-US"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p>
            </p:txBody>
          </p:sp>
        </p:grpSp>
      </p:grpSp>
      <p:pic>
        <p:nvPicPr>
          <p:cNvPr id="9" name="Picture 8">
            <a:extLst>
              <a:ext uri="{FF2B5EF4-FFF2-40B4-BE49-F238E27FC236}">
                <a16:creationId xmlns:a16="http://schemas.microsoft.com/office/drawing/2014/main" id="{B068C557-34B3-4E19-8021-2A56EDBA50BF}"/>
              </a:ext>
            </a:extLst>
          </p:cNvPr>
          <p:cNvPicPr>
            <a:picLocks noChangeAspect="1"/>
          </p:cNvPicPr>
          <p:nvPr/>
        </p:nvPicPr>
        <p:blipFill>
          <a:blip r:embed="rId2"/>
          <a:stretch>
            <a:fillRect/>
          </a:stretch>
        </p:blipFill>
        <p:spPr>
          <a:xfrm>
            <a:off x="2414334" y="986471"/>
            <a:ext cx="3832857" cy="5065059"/>
          </a:xfrm>
          <a:prstGeom prst="rect">
            <a:avLst/>
          </a:prstGeom>
        </p:spPr>
      </p:pic>
      <p:pic>
        <p:nvPicPr>
          <p:cNvPr id="10" name="Picture 9">
            <a:extLst>
              <a:ext uri="{FF2B5EF4-FFF2-40B4-BE49-F238E27FC236}">
                <a16:creationId xmlns:a16="http://schemas.microsoft.com/office/drawing/2014/main" id="{2EE1DFC8-8687-42A3-948A-7B7063CEADAB}"/>
              </a:ext>
            </a:extLst>
          </p:cNvPr>
          <p:cNvPicPr>
            <a:picLocks noChangeAspect="1"/>
          </p:cNvPicPr>
          <p:nvPr/>
        </p:nvPicPr>
        <p:blipFill>
          <a:blip r:embed="rId3"/>
          <a:stretch>
            <a:fillRect/>
          </a:stretch>
        </p:blipFill>
        <p:spPr>
          <a:xfrm>
            <a:off x="6332347" y="1008263"/>
            <a:ext cx="3941836" cy="5272130"/>
          </a:xfrm>
          <a:prstGeom prst="rect">
            <a:avLst/>
          </a:prstGeom>
        </p:spPr>
      </p:pic>
      <p:sp>
        <p:nvSpPr>
          <p:cNvPr id="12" name="Rectangle 11">
            <a:extLst>
              <a:ext uri="{FF2B5EF4-FFF2-40B4-BE49-F238E27FC236}">
                <a16:creationId xmlns:a16="http://schemas.microsoft.com/office/drawing/2014/main" id="{83FD06F2-4348-4AFD-BBE2-7C7648DCFC7D}"/>
              </a:ext>
            </a:extLst>
          </p:cNvPr>
          <p:cNvSpPr/>
          <p:nvPr/>
        </p:nvSpPr>
        <p:spPr>
          <a:xfrm>
            <a:off x="33419" y="6305788"/>
            <a:ext cx="6096000" cy="523220"/>
          </a:xfrm>
          <a:prstGeom prst="rect">
            <a:avLst/>
          </a:prstGeom>
        </p:spPr>
        <p:txBody>
          <a:bodyPr>
            <a:spAutoFit/>
          </a:bodyPr>
          <a:lstStyle/>
          <a:p>
            <a:r>
              <a:rPr lang="en-US" sz="1400" dirty="0"/>
              <a:t>Source: RTHK English News: </a:t>
            </a:r>
            <a:r>
              <a:rPr lang="en-US" sz="1400" i="1" dirty="0">
                <a:solidFill>
                  <a:srgbClr val="000000"/>
                </a:solidFill>
                <a:ea typeface="Krabuler"/>
                <a:cs typeface="Krabuler"/>
                <a:sym typeface="Krabuler"/>
              </a:rPr>
              <a:t>Scams </a:t>
            </a:r>
            <a:r>
              <a:rPr lang="en-US" sz="1400" i="1" dirty="0" err="1" smtClean="0">
                <a:solidFill>
                  <a:srgbClr val="000000"/>
                </a:solidFill>
                <a:ea typeface="Krabuler"/>
                <a:cs typeface="Krabuler"/>
                <a:sym typeface="Krabuler"/>
              </a:rPr>
              <a:t>fuelled</a:t>
            </a:r>
            <a:r>
              <a:rPr lang="en-US" sz="1400" i="1" dirty="0" smtClean="0">
                <a:solidFill>
                  <a:srgbClr val="000000"/>
                </a:solidFill>
                <a:ea typeface="Krabuler"/>
                <a:cs typeface="Krabuler"/>
                <a:sym typeface="Krabuler"/>
              </a:rPr>
              <a:t> </a:t>
            </a:r>
            <a:r>
              <a:rPr lang="en-US" sz="1400" i="1" dirty="0">
                <a:solidFill>
                  <a:srgbClr val="000000"/>
                </a:solidFill>
                <a:ea typeface="Krabuler"/>
                <a:cs typeface="Krabuler"/>
                <a:sym typeface="Krabuler"/>
              </a:rPr>
              <a:t>rise in crime last year: police chief: </a:t>
            </a:r>
          </a:p>
          <a:p>
            <a:r>
              <a:rPr lang="en-US" sz="1400" dirty="0">
                <a:hlinkClick r:id="rId4"/>
              </a:rPr>
              <a:t>https://news.rthk.hk/rthk/en/component/k2/1791183-20250211.htm</a:t>
            </a:r>
            <a:endParaRPr lang="en-US" sz="1400" dirty="0"/>
          </a:p>
        </p:txBody>
      </p:sp>
    </p:spTree>
    <p:extLst>
      <p:ext uri="{BB962C8B-B14F-4D97-AF65-F5344CB8AC3E}">
        <p14:creationId xmlns:p14="http://schemas.microsoft.com/office/powerpoint/2010/main" val="4178580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2045</TotalTime>
  <Words>2111</Words>
  <Application>Microsoft Office PowerPoint</Application>
  <PresentationFormat>Widescreen</PresentationFormat>
  <Paragraphs>271</Paragraphs>
  <Slides>17</Slides>
  <Notes>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17</vt:i4>
      </vt:variant>
    </vt:vector>
  </HeadingPairs>
  <TitlesOfParts>
    <vt:vector size="37" baseType="lpstr">
      <vt:lpstr>Garet</vt:lpstr>
      <vt:lpstr>Handy Casual</vt:lpstr>
      <vt:lpstr>Krabuler</vt:lpstr>
      <vt:lpstr>More Sugar</vt:lpstr>
      <vt:lpstr>新細明體</vt:lpstr>
      <vt:lpstr>STHupo</vt:lpstr>
      <vt:lpstr>Albertus Extra Bold</vt:lpstr>
      <vt:lpstr>Arial</vt:lpstr>
      <vt:lpstr>Arial Rounded MT Bold</vt:lpstr>
      <vt:lpstr>Bookman Old Style</vt:lpstr>
      <vt:lpstr>Britannic Bold</vt:lpstr>
      <vt:lpstr>Calibri</vt:lpstr>
      <vt:lpstr>Calibri Light</vt:lpstr>
      <vt:lpstr>Century Gothic</vt:lpstr>
      <vt:lpstr>Courier New</vt:lpstr>
      <vt:lpstr>Maiandra GD</vt:lpstr>
      <vt:lpstr>Rockwell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dc:creator>
  <cp:lastModifiedBy>ELE</cp:lastModifiedBy>
  <cp:revision>206</cp:revision>
  <cp:lastPrinted>2025-03-27T05:44:59Z</cp:lastPrinted>
  <dcterms:created xsi:type="dcterms:W3CDTF">2024-04-22T01:05:17Z</dcterms:created>
  <dcterms:modified xsi:type="dcterms:W3CDTF">2025-04-14T01:37:12Z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