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4" r:id="rId1"/>
  </p:sldMasterIdLst>
  <p:notesMasterIdLst>
    <p:notesMasterId r:id="rId13"/>
  </p:notesMasterIdLst>
  <p:sldIdLst>
    <p:sldId id="287" r:id="rId2"/>
    <p:sldId id="279" r:id="rId3"/>
    <p:sldId id="280" r:id="rId4"/>
    <p:sldId id="289" r:id="rId5"/>
    <p:sldId id="290" r:id="rId6"/>
    <p:sldId id="286" r:id="rId7"/>
    <p:sldId id="292" r:id="rId8"/>
    <p:sldId id="291" r:id="rId9"/>
    <p:sldId id="293" r:id="rId10"/>
    <p:sldId id="288" r:id="rId11"/>
    <p:sldId id="283" r:id="rId12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FFE7E7"/>
    <a:srgbClr val="FF6600"/>
    <a:srgbClr val="006600"/>
    <a:srgbClr val="0000CC"/>
    <a:srgbClr val="008080"/>
    <a:srgbClr val="FFCC99"/>
    <a:srgbClr val="993300"/>
    <a:srgbClr val="663300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中等深淺樣式 4 - 輔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2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34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E56634-9647-4EE9-9605-42F638652802}" type="doc">
      <dgm:prSet loTypeId="urn:microsoft.com/office/officeart/2005/8/layout/chart3" loCatId="relationship" qsTypeId="urn:microsoft.com/office/officeart/2005/8/quickstyle/simple1" qsCatId="simple" csTypeId="urn:microsoft.com/office/officeart/2005/8/colors/colorful4" csCatId="colorful" phldr="1"/>
      <dgm:spPr/>
    </dgm:pt>
    <dgm:pt modelId="{1B355C58-D478-4136-9BAF-181C194856F8}">
      <dgm:prSet phldrT="[Text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7012D6DB-7730-41C0-95E7-E675EFFFA2A1}" type="parTrans" cxnId="{92A8CD1E-CA5B-42C7-BFE8-0460E3F9C27F}">
      <dgm:prSet/>
      <dgm:spPr/>
      <dgm:t>
        <a:bodyPr/>
        <a:lstStyle/>
        <a:p>
          <a:endParaRPr lang="en-US"/>
        </a:p>
      </dgm:t>
    </dgm:pt>
    <dgm:pt modelId="{73F086C2-E93D-4FEA-AC54-5BA597A0B1A6}" type="sibTrans" cxnId="{92A8CD1E-CA5B-42C7-BFE8-0460E3F9C27F}">
      <dgm:prSet/>
      <dgm:spPr/>
      <dgm:t>
        <a:bodyPr/>
        <a:lstStyle/>
        <a:p>
          <a:endParaRPr lang="en-US"/>
        </a:p>
      </dgm:t>
    </dgm:pt>
    <dgm:pt modelId="{0AA051D3-24EE-4A5D-AB85-547FF15DCC20}">
      <dgm:prSet phldrT="[Text]"/>
      <dgm:spPr>
        <a:solidFill>
          <a:srgbClr val="0070C0"/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32968757-8CE0-46C3-8B34-A46510AC4768}" type="parTrans" cxnId="{EFDA3DAB-4993-4512-9B9C-A32C17384038}">
      <dgm:prSet/>
      <dgm:spPr/>
      <dgm:t>
        <a:bodyPr/>
        <a:lstStyle/>
        <a:p>
          <a:endParaRPr lang="en-US"/>
        </a:p>
      </dgm:t>
    </dgm:pt>
    <dgm:pt modelId="{4B06C825-338C-406D-817B-37E2601F7B2F}" type="sibTrans" cxnId="{EFDA3DAB-4993-4512-9B9C-A32C17384038}">
      <dgm:prSet/>
      <dgm:spPr/>
      <dgm:t>
        <a:bodyPr/>
        <a:lstStyle/>
        <a:p>
          <a:endParaRPr lang="en-US"/>
        </a:p>
      </dgm:t>
    </dgm:pt>
    <dgm:pt modelId="{1D6D6E29-72A0-4B4C-8DE0-67DEF73D0746}" type="pres">
      <dgm:prSet presAssocID="{07E56634-9647-4EE9-9605-42F638652802}" presName="compositeShape" presStyleCnt="0">
        <dgm:presLayoutVars>
          <dgm:chMax val="7"/>
          <dgm:dir/>
          <dgm:resizeHandles val="exact"/>
        </dgm:presLayoutVars>
      </dgm:prSet>
      <dgm:spPr/>
    </dgm:pt>
    <dgm:pt modelId="{71156594-645B-4193-A27D-F94DD858BE05}" type="pres">
      <dgm:prSet presAssocID="{07E56634-9647-4EE9-9605-42F638652802}" presName="wedge1" presStyleLbl="node1" presStyleIdx="0" presStyleCnt="2"/>
      <dgm:spPr/>
      <dgm:t>
        <a:bodyPr/>
        <a:lstStyle/>
        <a:p>
          <a:endParaRPr lang="en-US"/>
        </a:p>
      </dgm:t>
    </dgm:pt>
    <dgm:pt modelId="{A13D58CD-7F68-4845-ABD4-F85D972C2B1F}" type="pres">
      <dgm:prSet presAssocID="{07E56634-9647-4EE9-9605-42F638652802}" presName="wedge1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6D91BB-CC9A-40EC-8A92-E2C7A166FADD}" type="pres">
      <dgm:prSet presAssocID="{07E56634-9647-4EE9-9605-42F638652802}" presName="wedge2" presStyleLbl="node1" presStyleIdx="1" presStyleCnt="2"/>
      <dgm:spPr/>
      <dgm:t>
        <a:bodyPr/>
        <a:lstStyle/>
        <a:p>
          <a:endParaRPr lang="en-US"/>
        </a:p>
      </dgm:t>
    </dgm:pt>
    <dgm:pt modelId="{A8218BEA-5360-4C01-AB4C-565690D7CECD}" type="pres">
      <dgm:prSet presAssocID="{07E56634-9647-4EE9-9605-42F638652802}" presName="wedge2Tx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BC01CC2-BE07-46E5-A02D-69F38275DF83}" type="presOf" srcId="{1B355C58-D478-4136-9BAF-181C194856F8}" destId="{71156594-645B-4193-A27D-F94DD858BE05}" srcOrd="0" destOrd="0" presId="urn:microsoft.com/office/officeart/2005/8/layout/chart3"/>
    <dgm:cxn modelId="{E2BF3E2F-E1D4-43A2-AD6D-D12094CF2A2F}" type="presOf" srcId="{0AA051D3-24EE-4A5D-AB85-547FF15DCC20}" destId="{126D91BB-CC9A-40EC-8A92-E2C7A166FADD}" srcOrd="0" destOrd="0" presId="urn:microsoft.com/office/officeart/2005/8/layout/chart3"/>
    <dgm:cxn modelId="{D9A874BB-5A17-4B44-BB21-FC607AFD380C}" type="presOf" srcId="{07E56634-9647-4EE9-9605-42F638652802}" destId="{1D6D6E29-72A0-4B4C-8DE0-67DEF73D0746}" srcOrd="0" destOrd="0" presId="urn:microsoft.com/office/officeart/2005/8/layout/chart3"/>
    <dgm:cxn modelId="{92A8CD1E-CA5B-42C7-BFE8-0460E3F9C27F}" srcId="{07E56634-9647-4EE9-9605-42F638652802}" destId="{1B355C58-D478-4136-9BAF-181C194856F8}" srcOrd="0" destOrd="0" parTransId="{7012D6DB-7730-41C0-95E7-E675EFFFA2A1}" sibTransId="{73F086C2-E93D-4FEA-AC54-5BA597A0B1A6}"/>
    <dgm:cxn modelId="{8DC2410C-181A-4CC5-B789-4E93B87F44A9}" type="presOf" srcId="{1B355C58-D478-4136-9BAF-181C194856F8}" destId="{A13D58CD-7F68-4845-ABD4-F85D972C2B1F}" srcOrd="1" destOrd="0" presId="urn:microsoft.com/office/officeart/2005/8/layout/chart3"/>
    <dgm:cxn modelId="{AFDC64C8-4E60-44DB-A459-53F667D8E7B1}" type="presOf" srcId="{0AA051D3-24EE-4A5D-AB85-547FF15DCC20}" destId="{A8218BEA-5360-4C01-AB4C-565690D7CECD}" srcOrd="1" destOrd="0" presId="urn:microsoft.com/office/officeart/2005/8/layout/chart3"/>
    <dgm:cxn modelId="{EFDA3DAB-4993-4512-9B9C-A32C17384038}" srcId="{07E56634-9647-4EE9-9605-42F638652802}" destId="{0AA051D3-24EE-4A5D-AB85-547FF15DCC20}" srcOrd="1" destOrd="0" parTransId="{32968757-8CE0-46C3-8B34-A46510AC4768}" sibTransId="{4B06C825-338C-406D-817B-37E2601F7B2F}"/>
    <dgm:cxn modelId="{0B98F2A0-71E0-49F7-846D-6178CE8BA92D}" type="presParOf" srcId="{1D6D6E29-72A0-4B4C-8DE0-67DEF73D0746}" destId="{71156594-645B-4193-A27D-F94DD858BE05}" srcOrd="0" destOrd="0" presId="urn:microsoft.com/office/officeart/2005/8/layout/chart3"/>
    <dgm:cxn modelId="{3F336CB7-6742-4627-AD8A-E09580DC48BE}" type="presParOf" srcId="{1D6D6E29-72A0-4B4C-8DE0-67DEF73D0746}" destId="{A13D58CD-7F68-4845-ABD4-F85D972C2B1F}" srcOrd="1" destOrd="0" presId="urn:microsoft.com/office/officeart/2005/8/layout/chart3"/>
    <dgm:cxn modelId="{E51DBC0D-5262-430A-B8BD-3298A465647F}" type="presParOf" srcId="{1D6D6E29-72A0-4B4C-8DE0-67DEF73D0746}" destId="{126D91BB-CC9A-40EC-8A92-E2C7A166FADD}" srcOrd="2" destOrd="0" presId="urn:microsoft.com/office/officeart/2005/8/layout/chart3"/>
    <dgm:cxn modelId="{B7FAE1D6-A25A-4BC7-9CE2-0C020A1CC2B4}" type="presParOf" srcId="{1D6D6E29-72A0-4B4C-8DE0-67DEF73D0746}" destId="{A8218BEA-5360-4C01-AB4C-565690D7CECD}" srcOrd="3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652166F-7EE0-41B3-AC52-8E60F3906BD9}" type="doc">
      <dgm:prSet loTypeId="urn:microsoft.com/office/officeart/2005/8/layout/chevron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15D2657D-D250-474F-8E48-DFC36F6AC5DF}">
      <dgm:prSet phldrT="[Text]" custT="1"/>
      <dgm:spPr>
        <a:solidFill>
          <a:srgbClr val="FF6600"/>
        </a:solidFill>
      </dgm:spPr>
      <dgm:t>
        <a:bodyPr/>
        <a:lstStyle/>
        <a:p>
          <a:r>
            <a:rPr lang="en-US" sz="2000" b="1" dirty="0" smtClean="0">
              <a:latin typeface="Arial" panose="020B0604020202020204" pitchFamily="34" charset="0"/>
              <a:cs typeface="Arial" panose="020B0604020202020204" pitchFamily="34" charset="0"/>
            </a:rPr>
            <a:t>Pre-viewing</a:t>
          </a:r>
          <a:endParaRPr lang="en-US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09A7B2C-94EC-47B2-B50E-7CC5677F0CE8}" type="parTrans" cxnId="{359292D2-ED71-430C-AD51-678DAA0AD8E0}">
      <dgm:prSet/>
      <dgm:spPr/>
      <dgm:t>
        <a:bodyPr/>
        <a:lstStyle/>
        <a:p>
          <a:endParaRPr lang="en-US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73F5080-1EDE-44BF-B80E-753B079582FA}" type="sibTrans" cxnId="{359292D2-ED71-430C-AD51-678DAA0AD8E0}">
      <dgm:prSet/>
      <dgm:spPr/>
      <dgm:t>
        <a:bodyPr/>
        <a:lstStyle/>
        <a:p>
          <a:endParaRPr lang="en-US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2EA8EF3-51B2-4BC8-B52B-E79B82D12C07}">
      <dgm:prSet phldrT="[Text]" custT="1"/>
      <dgm:spPr>
        <a:ln>
          <a:solidFill>
            <a:srgbClr val="FF6600"/>
          </a:solidFill>
        </a:ln>
      </dgm:spPr>
      <dgm:t>
        <a:bodyPr/>
        <a:lstStyle/>
        <a:p>
          <a:pPr marL="171450" indent="-171450" algn="just"/>
          <a:r>
            <a:rPr lang="en-US" sz="2000" b="0" dirty="0" smtClean="0">
              <a:latin typeface="Arial" panose="020B0604020202020204" pitchFamily="34" charset="0"/>
              <a:cs typeface="Arial" panose="020B0604020202020204" pitchFamily="34" charset="0"/>
            </a:rPr>
            <a:t>Find out how much students know about the disease malaria and the scientist </a:t>
          </a:r>
          <a:r>
            <a:rPr lang="en-US" sz="2000" b="0" dirty="0" err="1" smtClean="0">
              <a:latin typeface="Arial" panose="020B0604020202020204" pitchFamily="34" charset="0"/>
              <a:cs typeface="Arial" panose="020B0604020202020204" pitchFamily="34" charset="0"/>
            </a:rPr>
            <a:t>Tu</a:t>
          </a:r>
          <a:r>
            <a:rPr lang="en-US" sz="2000" b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0" dirty="0" err="1" smtClean="0">
              <a:latin typeface="Arial" panose="020B0604020202020204" pitchFamily="34" charset="0"/>
              <a:cs typeface="Arial" panose="020B0604020202020204" pitchFamily="34" charset="0"/>
            </a:rPr>
            <a:t>Youyou</a:t>
          </a:r>
          <a:r>
            <a:rPr lang="en-US" sz="2000" b="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n-US" sz="20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3611FBB-2E40-4EE5-9907-3E5B6254BBEA}" type="parTrans" cxnId="{B6C45276-1EB1-4B17-BC32-014284D16D1F}">
      <dgm:prSet/>
      <dgm:spPr/>
      <dgm:t>
        <a:bodyPr/>
        <a:lstStyle/>
        <a:p>
          <a:endParaRPr lang="en-US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98CA319-9C63-484B-8501-8882C4B5D56D}" type="sibTrans" cxnId="{B6C45276-1EB1-4B17-BC32-014284D16D1F}">
      <dgm:prSet/>
      <dgm:spPr/>
      <dgm:t>
        <a:bodyPr/>
        <a:lstStyle/>
        <a:p>
          <a:endParaRPr lang="en-US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38298AA-ED7E-4BB4-8148-399E3F58A6A6}">
      <dgm:prSet phldrT="[Text]" custT="1"/>
      <dgm:spPr>
        <a:solidFill>
          <a:schemeClr val="accent6"/>
        </a:solidFill>
        <a:ln>
          <a:solidFill>
            <a:schemeClr val="accent6"/>
          </a:solidFill>
        </a:ln>
      </dgm:spPr>
      <dgm:t>
        <a:bodyPr/>
        <a:lstStyle/>
        <a:p>
          <a:r>
            <a:rPr lang="en-US" sz="2000" b="1" dirty="0" smtClean="0">
              <a:latin typeface="Arial" panose="020B0604020202020204" pitchFamily="34" charset="0"/>
              <a:cs typeface="Arial" panose="020B0604020202020204" pitchFamily="34" charset="0"/>
            </a:rPr>
            <a:t>While-viewing</a:t>
          </a:r>
          <a:endParaRPr lang="en-US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82571BC-FC1C-4465-8825-828CB9E3ADAF}" type="parTrans" cxnId="{06EBF8D3-0A4B-40E1-A553-9C2290A49010}">
      <dgm:prSet/>
      <dgm:spPr/>
      <dgm:t>
        <a:bodyPr/>
        <a:lstStyle/>
        <a:p>
          <a:endParaRPr lang="en-US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E9DCEBD-91EB-473C-A82F-C4255409A0F5}" type="sibTrans" cxnId="{06EBF8D3-0A4B-40E1-A553-9C2290A49010}">
      <dgm:prSet/>
      <dgm:spPr/>
      <dgm:t>
        <a:bodyPr/>
        <a:lstStyle/>
        <a:p>
          <a:endParaRPr lang="en-US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12A3466-F599-4003-A717-5192EF0BBF6E}">
      <dgm:prSet phldrT="[Text]" custT="1"/>
      <dgm:spPr>
        <a:ln>
          <a:solidFill>
            <a:schemeClr val="accent6"/>
          </a:solidFill>
        </a:ln>
      </dgm:spPr>
      <dgm:t>
        <a:bodyPr/>
        <a:lstStyle/>
        <a:p>
          <a:pPr algn="just"/>
          <a:r>
            <a:rPr lang="en-US" sz="2000" b="0" i="0" dirty="0" smtClean="0">
              <a:latin typeface="Arial" panose="020B0604020202020204" pitchFamily="34" charset="0"/>
              <a:cs typeface="Arial" panose="020B0604020202020204" pitchFamily="34" charset="0"/>
            </a:rPr>
            <a:t>Play the video.</a:t>
          </a:r>
          <a:endParaRPr lang="en-US" sz="2000" b="0" i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77171E2-E5EE-46E9-BD9B-BF88516D99CC}" type="parTrans" cxnId="{CAFC497A-3CF4-4D2C-823F-2D9EFBC03228}">
      <dgm:prSet/>
      <dgm:spPr/>
      <dgm:t>
        <a:bodyPr/>
        <a:lstStyle/>
        <a:p>
          <a:endParaRPr lang="en-US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D8275AA-9EE7-4442-AE26-7EEFA8CAB9F2}" type="sibTrans" cxnId="{CAFC497A-3CF4-4D2C-823F-2D9EFBC03228}">
      <dgm:prSet/>
      <dgm:spPr/>
      <dgm:t>
        <a:bodyPr/>
        <a:lstStyle/>
        <a:p>
          <a:endParaRPr lang="en-US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A122637-6E5C-4960-BF8C-4E404B51B5FF}">
      <dgm:prSet phldrT="[Text]" custT="1"/>
      <dgm:spPr/>
      <dgm:t>
        <a:bodyPr/>
        <a:lstStyle/>
        <a:p>
          <a:r>
            <a:rPr lang="en-US" sz="2000" b="1" dirty="0" smtClean="0">
              <a:latin typeface="Arial" panose="020B0604020202020204" pitchFamily="34" charset="0"/>
              <a:cs typeface="Arial" panose="020B0604020202020204" pitchFamily="34" charset="0"/>
            </a:rPr>
            <a:t>Post -viewing</a:t>
          </a:r>
          <a:endParaRPr lang="en-US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4590959-9C52-486C-8CD4-B81275EA80D3}" type="parTrans" cxnId="{4361F1F5-11E0-4725-8136-A67106021C4F}">
      <dgm:prSet/>
      <dgm:spPr/>
      <dgm:t>
        <a:bodyPr/>
        <a:lstStyle/>
        <a:p>
          <a:endParaRPr lang="en-US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FA394C0-FA97-4580-979B-0B4A871029BE}" type="sibTrans" cxnId="{4361F1F5-11E0-4725-8136-A67106021C4F}">
      <dgm:prSet/>
      <dgm:spPr/>
      <dgm:t>
        <a:bodyPr/>
        <a:lstStyle/>
        <a:p>
          <a:endParaRPr lang="en-US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4DDBA0A-3721-49F0-89A5-85D73E1FA4AC}">
      <dgm:prSet phldrT="[Text]"/>
      <dgm:spPr/>
      <dgm:t>
        <a:bodyPr/>
        <a:lstStyle/>
        <a:p>
          <a:pPr marL="17145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297BF35-D5CA-485F-AFFA-CD5418D3924D}" type="parTrans" cxnId="{B9024CFA-FE40-457C-84AC-34D56729F075}">
      <dgm:prSet/>
      <dgm:spPr/>
      <dgm:t>
        <a:bodyPr/>
        <a:lstStyle/>
        <a:p>
          <a:endParaRPr lang="en-US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F76EAD0-781B-4155-BFAA-09CAC9DA8774}" type="sibTrans" cxnId="{B9024CFA-FE40-457C-84AC-34D56729F075}">
      <dgm:prSet/>
      <dgm:spPr/>
      <dgm:t>
        <a:bodyPr/>
        <a:lstStyle/>
        <a:p>
          <a:endParaRPr lang="en-US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BAF3752-FFED-4BA2-B1BC-016B9990DAE1}">
      <dgm:prSet phldrT="[Text]" custT="1"/>
      <dgm:spPr/>
      <dgm:t>
        <a:bodyPr/>
        <a:lstStyle/>
        <a:p>
          <a:pPr marL="17145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18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6CCE494-34FA-4495-9118-744E530AB6B7}" type="parTrans" cxnId="{FE985E55-7419-4EB9-97A8-311154817785}">
      <dgm:prSet/>
      <dgm:spPr/>
      <dgm:t>
        <a:bodyPr/>
        <a:lstStyle/>
        <a:p>
          <a:endParaRPr lang="en-US"/>
        </a:p>
      </dgm:t>
    </dgm:pt>
    <dgm:pt modelId="{CF39C37B-1FB3-45D4-BEED-5975B60B50E2}" type="sibTrans" cxnId="{FE985E55-7419-4EB9-97A8-311154817785}">
      <dgm:prSet/>
      <dgm:spPr/>
      <dgm:t>
        <a:bodyPr/>
        <a:lstStyle/>
        <a:p>
          <a:endParaRPr lang="en-US"/>
        </a:p>
      </dgm:t>
    </dgm:pt>
    <dgm:pt modelId="{CEB848EB-30E6-41B3-AD63-49740B7B7176}">
      <dgm:prSet phldrT="[Text]" custT="1"/>
      <dgm:spPr/>
      <dgm:t>
        <a:bodyPr/>
        <a:lstStyle/>
        <a:p>
          <a:pPr marL="171450" marR="0" lvl="0" indent="-17145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8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741659F-2132-4B02-BAEB-E2C8A614D220}" type="parTrans" cxnId="{02E4A618-F827-4ABA-B04B-1C845F1DDDB2}">
      <dgm:prSet/>
      <dgm:spPr/>
      <dgm:t>
        <a:bodyPr/>
        <a:lstStyle/>
        <a:p>
          <a:endParaRPr lang="en-US"/>
        </a:p>
      </dgm:t>
    </dgm:pt>
    <dgm:pt modelId="{33E39968-33B8-4176-8585-2027BACA1E06}" type="sibTrans" cxnId="{02E4A618-F827-4ABA-B04B-1C845F1DDDB2}">
      <dgm:prSet/>
      <dgm:spPr/>
      <dgm:t>
        <a:bodyPr/>
        <a:lstStyle/>
        <a:p>
          <a:endParaRPr lang="en-US"/>
        </a:p>
      </dgm:t>
    </dgm:pt>
    <dgm:pt modelId="{A192C4BC-A1B3-4A47-80B8-46800C257729}">
      <dgm:prSet phldrT="[Text]" custT="1"/>
      <dgm:spPr>
        <a:ln>
          <a:solidFill>
            <a:schemeClr val="accent6"/>
          </a:solidFill>
        </a:ln>
      </dgm:spPr>
      <dgm:t>
        <a:bodyPr/>
        <a:lstStyle/>
        <a:p>
          <a:pPr algn="just"/>
          <a:r>
            <a:rPr lang="en-US" sz="2000" b="0" i="0" dirty="0" smtClean="0">
              <a:latin typeface="Arial" panose="020B0604020202020204" pitchFamily="34" charset="0"/>
              <a:cs typeface="Arial" panose="020B0604020202020204" pitchFamily="34" charset="0"/>
            </a:rPr>
            <a:t>Engage students in finding out </a:t>
          </a: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what malaria is, how China fought against malaria, and </a:t>
          </a:r>
          <a:r>
            <a:rPr lang="en-US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Tu</a:t>
          </a: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Youyou’s</a:t>
          </a: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 contributions in tackling malaria.</a:t>
          </a:r>
          <a:endParaRPr lang="en-US" sz="2000" b="0" i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BB785C8-25D5-4396-851A-A37871EAD2A0}" type="parTrans" cxnId="{002124C0-41D0-4BCD-893F-B64A47970C1E}">
      <dgm:prSet/>
      <dgm:spPr/>
      <dgm:t>
        <a:bodyPr/>
        <a:lstStyle/>
        <a:p>
          <a:endParaRPr lang="en-US"/>
        </a:p>
      </dgm:t>
    </dgm:pt>
    <dgm:pt modelId="{ED543EB0-6469-4E24-84AC-3AB57E74231D}" type="sibTrans" cxnId="{002124C0-41D0-4BCD-893F-B64A47970C1E}">
      <dgm:prSet/>
      <dgm:spPr/>
      <dgm:t>
        <a:bodyPr/>
        <a:lstStyle/>
        <a:p>
          <a:endParaRPr lang="en-US"/>
        </a:p>
      </dgm:t>
    </dgm:pt>
    <dgm:pt modelId="{EDF6A741-30BA-40E4-B65C-B2720C534E7E}">
      <dgm:prSet phldrT="[Text]" custT="1"/>
      <dgm:spPr/>
      <dgm:t>
        <a:bodyPr/>
        <a:lstStyle/>
        <a:p>
          <a:pPr marL="171450" marR="0" lvl="0" indent="-17145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b="0" dirty="0" smtClean="0">
              <a:latin typeface="Arial" panose="020B0604020202020204" pitchFamily="34" charset="0"/>
              <a:cs typeface="Arial" panose="020B0604020202020204" pitchFamily="34" charset="0"/>
            </a:rPr>
            <a:t>Use the article “Top scientist awarded for contribution” to discuss the accomplishments of </a:t>
          </a:r>
          <a:r>
            <a:rPr lang="en-US" sz="2000" b="0" dirty="0" err="1" smtClean="0">
              <a:latin typeface="Arial" panose="020B0604020202020204" pitchFamily="34" charset="0"/>
              <a:cs typeface="Arial" panose="020B0604020202020204" pitchFamily="34" charset="0"/>
            </a:rPr>
            <a:t>Tu</a:t>
          </a:r>
          <a:r>
            <a:rPr lang="en-US" sz="2000" b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0" dirty="0" err="1" smtClean="0">
              <a:latin typeface="Arial" panose="020B0604020202020204" pitchFamily="34" charset="0"/>
              <a:cs typeface="Arial" panose="020B0604020202020204" pitchFamily="34" charset="0"/>
            </a:rPr>
            <a:t>Youyou</a:t>
          </a:r>
          <a:r>
            <a:rPr lang="en-US" sz="2000" b="0" dirty="0" smtClean="0">
              <a:latin typeface="Arial" panose="020B0604020202020204" pitchFamily="34" charset="0"/>
              <a:cs typeface="Arial" panose="020B0604020202020204" pitchFamily="34" charset="0"/>
            </a:rPr>
            <a:t> in reducing the threat of malaria. </a:t>
          </a:r>
          <a:endParaRPr lang="en-US" sz="20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1490C05-9956-4AE9-8FC6-52974A85A590}" type="parTrans" cxnId="{8EFF9EC9-51FA-4236-97E7-A2F5349CE578}">
      <dgm:prSet/>
      <dgm:spPr/>
      <dgm:t>
        <a:bodyPr/>
        <a:lstStyle/>
        <a:p>
          <a:endParaRPr lang="en-US"/>
        </a:p>
      </dgm:t>
    </dgm:pt>
    <dgm:pt modelId="{516C327E-BB80-4D18-8EC4-B4C38868DA35}" type="sibTrans" cxnId="{8EFF9EC9-51FA-4236-97E7-A2F5349CE578}">
      <dgm:prSet/>
      <dgm:spPr/>
      <dgm:t>
        <a:bodyPr/>
        <a:lstStyle/>
        <a:p>
          <a:endParaRPr lang="en-US"/>
        </a:p>
      </dgm:t>
    </dgm:pt>
    <dgm:pt modelId="{884FB1CF-8986-4DFE-8F80-2EAFD7DBCCAE}">
      <dgm:prSet phldrT="[Text]" custT="1"/>
      <dgm:spPr/>
      <dgm:t>
        <a:bodyPr/>
        <a:lstStyle/>
        <a:p>
          <a:pPr marL="171450" marR="0" lvl="0" indent="-17145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b="0" dirty="0" smtClean="0">
              <a:latin typeface="Arial" panose="020B0604020202020204" pitchFamily="34" charset="0"/>
              <a:cs typeface="Arial" panose="020B0604020202020204" pitchFamily="34" charset="0"/>
            </a:rPr>
            <a:t>Guide students to develop the language knowledge and skills through integrating information and ideas from the video and the article on malaria and         </a:t>
          </a:r>
          <a:r>
            <a:rPr lang="en-US" sz="2000" b="0" dirty="0" err="1" smtClean="0">
              <a:latin typeface="Arial" panose="020B0604020202020204" pitchFamily="34" charset="0"/>
              <a:cs typeface="Arial" panose="020B0604020202020204" pitchFamily="34" charset="0"/>
            </a:rPr>
            <a:t>Tu</a:t>
          </a:r>
          <a:r>
            <a:rPr lang="en-US" sz="2000" b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0" dirty="0" err="1" smtClean="0">
              <a:latin typeface="Arial" panose="020B0604020202020204" pitchFamily="34" charset="0"/>
              <a:cs typeface="Arial" panose="020B0604020202020204" pitchFamily="34" charset="0"/>
            </a:rPr>
            <a:t>Youyou</a:t>
          </a:r>
          <a:r>
            <a:rPr lang="en-US" sz="2000" b="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  <a:p>
          <a:pPr marL="171450" marR="0" lvl="0" indent="-17145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8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378B895-532E-4483-80B0-24C0EBB5CA43}" type="parTrans" cxnId="{67D81793-71FE-4E11-AF56-307B410D0A44}">
      <dgm:prSet/>
      <dgm:spPr/>
      <dgm:t>
        <a:bodyPr/>
        <a:lstStyle/>
        <a:p>
          <a:endParaRPr lang="en-US"/>
        </a:p>
      </dgm:t>
    </dgm:pt>
    <dgm:pt modelId="{10FF5CB9-A8DB-4A87-BC93-CDBF85287F73}" type="sibTrans" cxnId="{67D81793-71FE-4E11-AF56-307B410D0A44}">
      <dgm:prSet/>
      <dgm:spPr/>
      <dgm:t>
        <a:bodyPr/>
        <a:lstStyle/>
        <a:p>
          <a:endParaRPr lang="en-US"/>
        </a:p>
      </dgm:t>
    </dgm:pt>
    <dgm:pt modelId="{565403C7-C3B9-49CC-80EE-2AA0A4F72379}" type="pres">
      <dgm:prSet presAssocID="{6652166F-7EE0-41B3-AC52-8E60F3906BD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3E39892-FBA5-4E9A-AB5A-540E74AB3F93}" type="pres">
      <dgm:prSet presAssocID="{15D2657D-D250-474F-8E48-DFC36F6AC5DF}" presName="composite" presStyleCnt="0"/>
      <dgm:spPr/>
    </dgm:pt>
    <dgm:pt modelId="{0A0F30DC-98BA-4B16-A205-617C86600984}" type="pres">
      <dgm:prSet presAssocID="{15D2657D-D250-474F-8E48-DFC36F6AC5DF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0F877F2-EA53-4DAF-B360-9960742FB8EC}" type="pres">
      <dgm:prSet presAssocID="{15D2657D-D250-474F-8E48-DFC36F6AC5DF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FFEDA0-A885-419C-973E-123208F54E13}" type="pres">
      <dgm:prSet presAssocID="{873F5080-1EDE-44BF-B80E-753B079582FA}" presName="sp" presStyleCnt="0"/>
      <dgm:spPr/>
    </dgm:pt>
    <dgm:pt modelId="{D43C7367-6E19-45C7-B362-0334A532C0A2}" type="pres">
      <dgm:prSet presAssocID="{C38298AA-ED7E-4BB4-8148-399E3F58A6A6}" presName="composite" presStyleCnt="0"/>
      <dgm:spPr/>
    </dgm:pt>
    <dgm:pt modelId="{80F3C215-C83C-44B0-AAC3-D40A5D61EB20}" type="pres">
      <dgm:prSet presAssocID="{C38298AA-ED7E-4BB4-8148-399E3F58A6A6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570A93-CE8B-4863-8FBF-7CC6D68A3D78}" type="pres">
      <dgm:prSet presAssocID="{C38298AA-ED7E-4BB4-8148-399E3F58A6A6}" presName="descendantText" presStyleLbl="alignAcc1" presStyleIdx="1" presStyleCnt="3" custScaleY="1127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C89F17-1062-4EB1-9164-E3E5F27A90A5}" type="pres">
      <dgm:prSet presAssocID="{5E9DCEBD-91EB-473C-A82F-C4255409A0F5}" presName="sp" presStyleCnt="0"/>
      <dgm:spPr/>
    </dgm:pt>
    <dgm:pt modelId="{2483D695-4BF9-4F6A-92BE-9C3CDD05E735}" type="pres">
      <dgm:prSet presAssocID="{6A122637-6E5C-4960-BF8C-4E404B51B5FF}" presName="composite" presStyleCnt="0"/>
      <dgm:spPr/>
    </dgm:pt>
    <dgm:pt modelId="{B8216B23-72BC-4FD0-9BEE-A9E9D0680232}" type="pres">
      <dgm:prSet presAssocID="{6A122637-6E5C-4960-BF8C-4E404B51B5FF}" presName="parentText" presStyleLbl="alignNode1" presStyleIdx="2" presStyleCnt="3" custLinFactNeighborX="420" custLinFactNeighborY="-9707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7ED3362-31B4-4118-9827-65168530B8A0}" type="pres">
      <dgm:prSet presAssocID="{6A122637-6E5C-4960-BF8C-4E404B51B5FF}" presName="descendantText" presStyleLbl="alignAcc1" presStyleIdx="2" presStyleCnt="3" custScaleY="2201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B3805FD-4955-4C17-9DA8-BC3FA6DC6FFE}" type="presOf" srcId="{6A122637-6E5C-4960-BF8C-4E404B51B5FF}" destId="{B8216B23-72BC-4FD0-9BEE-A9E9D0680232}" srcOrd="0" destOrd="0" presId="urn:microsoft.com/office/officeart/2005/8/layout/chevron2"/>
    <dgm:cxn modelId="{049446E3-A959-462C-8EA8-DE2F028E986A}" type="presOf" srcId="{A192C4BC-A1B3-4A47-80B8-46800C257729}" destId="{39570A93-CE8B-4863-8FBF-7CC6D68A3D78}" srcOrd="0" destOrd="1" presId="urn:microsoft.com/office/officeart/2005/8/layout/chevron2"/>
    <dgm:cxn modelId="{B9024CFA-FE40-457C-84AC-34D56729F075}" srcId="{6A122637-6E5C-4960-BF8C-4E404B51B5FF}" destId="{74DDBA0A-3721-49F0-89A5-85D73E1FA4AC}" srcOrd="0" destOrd="0" parTransId="{E297BF35-D5CA-485F-AFFA-CD5418D3924D}" sibTransId="{3F76EAD0-781B-4155-BFAA-09CAC9DA8774}"/>
    <dgm:cxn modelId="{4361F1F5-11E0-4725-8136-A67106021C4F}" srcId="{6652166F-7EE0-41B3-AC52-8E60F3906BD9}" destId="{6A122637-6E5C-4960-BF8C-4E404B51B5FF}" srcOrd="2" destOrd="0" parTransId="{74590959-9C52-486C-8CD4-B81275EA80D3}" sibTransId="{CFA394C0-FA97-4580-979B-0B4A871029BE}"/>
    <dgm:cxn modelId="{06EBF8D3-0A4B-40E1-A553-9C2290A49010}" srcId="{6652166F-7EE0-41B3-AC52-8E60F3906BD9}" destId="{C38298AA-ED7E-4BB4-8148-399E3F58A6A6}" srcOrd="1" destOrd="0" parTransId="{F82571BC-FC1C-4465-8825-828CB9E3ADAF}" sibTransId="{5E9DCEBD-91EB-473C-A82F-C4255409A0F5}"/>
    <dgm:cxn modelId="{39884058-9352-4DB4-9800-87E603B804AB}" type="presOf" srcId="{884FB1CF-8986-4DFE-8F80-2EAFD7DBCCAE}" destId="{97ED3362-31B4-4118-9827-65168530B8A0}" srcOrd="0" destOrd="3" presId="urn:microsoft.com/office/officeart/2005/8/layout/chevron2"/>
    <dgm:cxn modelId="{F5D2A7D8-3EC0-49ED-BF31-C455B15B1DAB}" type="presOf" srcId="{CEB848EB-30E6-41B3-AD63-49740B7B7176}" destId="{97ED3362-31B4-4118-9827-65168530B8A0}" srcOrd="0" destOrd="1" presId="urn:microsoft.com/office/officeart/2005/8/layout/chevron2"/>
    <dgm:cxn modelId="{67D81793-71FE-4E11-AF56-307B410D0A44}" srcId="{6A122637-6E5C-4960-BF8C-4E404B51B5FF}" destId="{884FB1CF-8986-4DFE-8F80-2EAFD7DBCCAE}" srcOrd="3" destOrd="0" parTransId="{F378B895-532E-4483-80B0-24C0EBB5CA43}" sibTransId="{10FF5CB9-A8DB-4A87-BC93-CDBF85287F73}"/>
    <dgm:cxn modelId="{CAFC497A-3CF4-4D2C-823F-2D9EFBC03228}" srcId="{C38298AA-ED7E-4BB4-8148-399E3F58A6A6}" destId="{012A3466-F599-4003-A717-5192EF0BBF6E}" srcOrd="0" destOrd="0" parTransId="{C77171E2-E5EE-46E9-BD9B-BF88516D99CC}" sibTransId="{BD8275AA-9EE7-4442-AE26-7EEFA8CAB9F2}"/>
    <dgm:cxn modelId="{B6C45276-1EB1-4B17-BC32-014284D16D1F}" srcId="{15D2657D-D250-474F-8E48-DFC36F6AC5DF}" destId="{42EA8EF3-51B2-4BC8-B52B-E79B82D12C07}" srcOrd="0" destOrd="0" parTransId="{53611FBB-2E40-4EE5-9907-3E5B6254BBEA}" sibTransId="{D98CA319-9C63-484B-8501-8882C4B5D56D}"/>
    <dgm:cxn modelId="{AE069407-E53B-459C-B58A-E7DF486030E6}" type="presOf" srcId="{012A3466-F599-4003-A717-5192EF0BBF6E}" destId="{39570A93-CE8B-4863-8FBF-7CC6D68A3D78}" srcOrd="0" destOrd="0" presId="urn:microsoft.com/office/officeart/2005/8/layout/chevron2"/>
    <dgm:cxn modelId="{E5D8C1AB-3BDD-4E36-AC9B-8F61F5C42D28}" type="presOf" srcId="{15D2657D-D250-474F-8E48-DFC36F6AC5DF}" destId="{0A0F30DC-98BA-4B16-A205-617C86600984}" srcOrd="0" destOrd="0" presId="urn:microsoft.com/office/officeart/2005/8/layout/chevron2"/>
    <dgm:cxn modelId="{FE985E55-7419-4EB9-97A8-311154817785}" srcId="{6A122637-6E5C-4960-BF8C-4E404B51B5FF}" destId="{1BAF3752-FFED-4BA2-B1BC-016B9990DAE1}" srcOrd="4" destOrd="0" parTransId="{C6CCE494-34FA-4495-9118-744E530AB6B7}" sibTransId="{CF39C37B-1FB3-45D4-BEED-5975B60B50E2}"/>
    <dgm:cxn modelId="{8EFF9EC9-51FA-4236-97E7-A2F5349CE578}" srcId="{6A122637-6E5C-4960-BF8C-4E404B51B5FF}" destId="{EDF6A741-30BA-40E4-B65C-B2720C534E7E}" srcOrd="2" destOrd="0" parTransId="{C1490C05-9956-4AE9-8FC6-52974A85A590}" sibTransId="{516C327E-BB80-4D18-8EC4-B4C38868DA35}"/>
    <dgm:cxn modelId="{02E4A618-F827-4ABA-B04B-1C845F1DDDB2}" srcId="{6A122637-6E5C-4960-BF8C-4E404B51B5FF}" destId="{CEB848EB-30E6-41B3-AD63-49740B7B7176}" srcOrd="1" destOrd="0" parTransId="{C741659F-2132-4B02-BAEB-E2C8A614D220}" sibTransId="{33E39968-33B8-4176-8585-2027BACA1E06}"/>
    <dgm:cxn modelId="{0BDB7146-CD11-4212-855E-1428DD0DB45B}" type="presOf" srcId="{6652166F-7EE0-41B3-AC52-8E60F3906BD9}" destId="{565403C7-C3B9-49CC-80EE-2AA0A4F72379}" srcOrd="0" destOrd="0" presId="urn:microsoft.com/office/officeart/2005/8/layout/chevron2"/>
    <dgm:cxn modelId="{4C9AD513-9313-4FB6-81CB-3B7341F0F525}" type="presOf" srcId="{1BAF3752-FFED-4BA2-B1BC-016B9990DAE1}" destId="{97ED3362-31B4-4118-9827-65168530B8A0}" srcOrd="0" destOrd="4" presId="urn:microsoft.com/office/officeart/2005/8/layout/chevron2"/>
    <dgm:cxn modelId="{F5B8F823-2C6B-4309-8163-057B02B5EE8A}" type="presOf" srcId="{74DDBA0A-3721-49F0-89A5-85D73E1FA4AC}" destId="{97ED3362-31B4-4118-9827-65168530B8A0}" srcOrd="0" destOrd="0" presId="urn:microsoft.com/office/officeart/2005/8/layout/chevron2"/>
    <dgm:cxn modelId="{359292D2-ED71-430C-AD51-678DAA0AD8E0}" srcId="{6652166F-7EE0-41B3-AC52-8E60F3906BD9}" destId="{15D2657D-D250-474F-8E48-DFC36F6AC5DF}" srcOrd="0" destOrd="0" parTransId="{309A7B2C-94EC-47B2-B50E-7CC5677F0CE8}" sibTransId="{873F5080-1EDE-44BF-B80E-753B079582FA}"/>
    <dgm:cxn modelId="{33EF67D2-2EA5-4C20-A70A-680333F528B6}" type="presOf" srcId="{C38298AA-ED7E-4BB4-8148-399E3F58A6A6}" destId="{80F3C215-C83C-44B0-AAC3-D40A5D61EB20}" srcOrd="0" destOrd="0" presId="urn:microsoft.com/office/officeart/2005/8/layout/chevron2"/>
    <dgm:cxn modelId="{02D07C9C-7F39-468D-9846-793377F9A273}" type="presOf" srcId="{42EA8EF3-51B2-4BC8-B52B-E79B82D12C07}" destId="{E0F877F2-EA53-4DAF-B360-9960742FB8EC}" srcOrd="0" destOrd="0" presId="urn:microsoft.com/office/officeart/2005/8/layout/chevron2"/>
    <dgm:cxn modelId="{002124C0-41D0-4BCD-893F-B64A47970C1E}" srcId="{C38298AA-ED7E-4BB4-8148-399E3F58A6A6}" destId="{A192C4BC-A1B3-4A47-80B8-46800C257729}" srcOrd="1" destOrd="0" parTransId="{FBB785C8-25D5-4396-851A-A37871EAD2A0}" sibTransId="{ED543EB0-6469-4E24-84AC-3AB57E74231D}"/>
    <dgm:cxn modelId="{9BD65626-CF7B-4BBC-B907-86A6A1517853}" type="presOf" srcId="{EDF6A741-30BA-40E4-B65C-B2720C534E7E}" destId="{97ED3362-31B4-4118-9827-65168530B8A0}" srcOrd="0" destOrd="2" presId="urn:microsoft.com/office/officeart/2005/8/layout/chevron2"/>
    <dgm:cxn modelId="{AC03A5DF-AAB5-444F-A8D9-CA569DB14995}" type="presParOf" srcId="{565403C7-C3B9-49CC-80EE-2AA0A4F72379}" destId="{03E39892-FBA5-4E9A-AB5A-540E74AB3F93}" srcOrd="0" destOrd="0" presId="urn:microsoft.com/office/officeart/2005/8/layout/chevron2"/>
    <dgm:cxn modelId="{58E4D997-4634-4AAF-8201-F88798F65645}" type="presParOf" srcId="{03E39892-FBA5-4E9A-AB5A-540E74AB3F93}" destId="{0A0F30DC-98BA-4B16-A205-617C86600984}" srcOrd="0" destOrd="0" presId="urn:microsoft.com/office/officeart/2005/8/layout/chevron2"/>
    <dgm:cxn modelId="{433AAC68-6515-410C-AD8F-D3BAC883BD82}" type="presParOf" srcId="{03E39892-FBA5-4E9A-AB5A-540E74AB3F93}" destId="{E0F877F2-EA53-4DAF-B360-9960742FB8EC}" srcOrd="1" destOrd="0" presId="urn:microsoft.com/office/officeart/2005/8/layout/chevron2"/>
    <dgm:cxn modelId="{53D3972F-E7D8-4414-8A8A-DCA7ADEC732E}" type="presParOf" srcId="{565403C7-C3B9-49CC-80EE-2AA0A4F72379}" destId="{AFFFEDA0-A885-419C-973E-123208F54E13}" srcOrd="1" destOrd="0" presId="urn:microsoft.com/office/officeart/2005/8/layout/chevron2"/>
    <dgm:cxn modelId="{9869BEB5-0AD4-4470-B225-3E4208CB0AB3}" type="presParOf" srcId="{565403C7-C3B9-49CC-80EE-2AA0A4F72379}" destId="{D43C7367-6E19-45C7-B362-0334A532C0A2}" srcOrd="2" destOrd="0" presId="urn:microsoft.com/office/officeart/2005/8/layout/chevron2"/>
    <dgm:cxn modelId="{D56B1CC6-736E-4039-8543-0DF68CDA8861}" type="presParOf" srcId="{D43C7367-6E19-45C7-B362-0334A532C0A2}" destId="{80F3C215-C83C-44B0-AAC3-D40A5D61EB20}" srcOrd="0" destOrd="0" presId="urn:microsoft.com/office/officeart/2005/8/layout/chevron2"/>
    <dgm:cxn modelId="{2E1A781D-EB63-4EEB-AFB8-4373612D4353}" type="presParOf" srcId="{D43C7367-6E19-45C7-B362-0334A532C0A2}" destId="{39570A93-CE8B-4863-8FBF-7CC6D68A3D78}" srcOrd="1" destOrd="0" presId="urn:microsoft.com/office/officeart/2005/8/layout/chevron2"/>
    <dgm:cxn modelId="{1DCA9AA1-9BDB-484A-BA4A-40B8F18D6294}" type="presParOf" srcId="{565403C7-C3B9-49CC-80EE-2AA0A4F72379}" destId="{29C89F17-1062-4EB1-9164-E3E5F27A90A5}" srcOrd="3" destOrd="0" presId="urn:microsoft.com/office/officeart/2005/8/layout/chevron2"/>
    <dgm:cxn modelId="{63154FD5-6041-41A8-ACC0-70724C0ABA64}" type="presParOf" srcId="{565403C7-C3B9-49CC-80EE-2AA0A4F72379}" destId="{2483D695-4BF9-4F6A-92BE-9C3CDD05E735}" srcOrd="4" destOrd="0" presId="urn:microsoft.com/office/officeart/2005/8/layout/chevron2"/>
    <dgm:cxn modelId="{795351D5-1EF6-4881-A59E-016F615C138A}" type="presParOf" srcId="{2483D695-4BF9-4F6A-92BE-9C3CDD05E735}" destId="{B8216B23-72BC-4FD0-9BEE-A9E9D0680232}" srcOrd="0" destOrd="0" presId="urn:microsoft.com/office/officeart/2005/8/layout/chevron2"/>
    <dgm:cxn modelId="{D0FFE374-83E8-415B-B608-0B7095B9BCE4}" type="presParOf" srcId="{2483D695-4BF9-4F6A-92BE-9C3CDD05E735}" destId="{97ED3362-31B4-4118-9827-65168530B8A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B9E6E98-237F-48F2-958F-7C4E1DFE65DB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7159022F-A77F-4117-9923-B1DECC98285E}">
      <dgm:prSet phldrT="[Text]"/>
      <dgm:spPr/>
      <dgm:t>
        <a:bodyPr/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Have students conduct further research on other famous scientists from different sources (e.g. websites, books, magazine articles). </a:t>
          </a:r>
          <a:endParaRPr lang="en-US" dirty="0"/>
        </a:p>
      </dgm:t>
    </dgm:pt>
    <dgm:pt modelId="{6B43C3B4-871E-4818-91BC-EC17C7779860}" type="parTrans" cxnId="{4DD94F62-296F-4008-8594-62C0E83ADE8E}">
      <dgm:prSet/>
      <dgm:spPr/>
      <dgm:t>
        <a:bodyPr/>
        <a:lstStyle/>
        <a:p>
          <a:endParaRPr lang="en-US"/>
        </a:p>
      </dgm:t>
    </dgm:pt>
    <dgm:pt modelId="{678AA1AA-0103-442B-BBAA-49A409A78FC1}" type="sibTrans" cxnId="{4DD94F62-296F-4008-8594-62C0E83ADE8E}">
      <dgm:prSet/>
      <dgm:spPr/>
      <dgm:t>
        <a:bodyPr/>
        <a:lstStyle/>
        <a:p>
          <a:endParaRPr lang="en-US"/>
        </a:p>
      </dgm:t>
    </dgm:pt>
    <dgm:pt modelId="{5755517E-A0AE-41A8-B1FD-6CE2977E2520}">
      <dgm:prSet phldrT="[Text]"/>
      <dgm:spPr/>
      <dgm:t>
        <a:bodyPr/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Design an infographic / a biography to illustrate the great deeds done by him/her and what we can learn from him/her.</a:t>
          </a:r>
        </a:p>
        <a:p>
          <a:endParaRPr lang="en-US" dirty="0"/>
        </a:p>
      </dgm:t>
    </dgm:pt>
    <dgm:pt modelId="{CBF733B0-DC93-4C95-BCA7-3A18B5BF989B}" type="parTrans" cxnId="{C8F5DB06-265C-4010-9864-FF129E034F5F}">
      <dgm:prSet/>
      <dgm:spPr/>
      <dgm:t>
        <a:bodyPr/>
        <a:lstStyle/>
        <a:p>
          <a:endParaRPr lang="en-US"/>
        </a:p>
      </dgm:t>
    </dgm:pt>
    <dgm:pt modelId="{E536B35F-FE79-4223-801A-38E9E8FA295C}" type="sibTrans" cxnId="{C8F5DB06-265C-4010-9864-FF129E034F5F}">
      <dgm:prSet/>
      <dgm:spPr/>
      <dgm:t>
        <a:bodyPr/>
        <a:lstStyle/>
        <a:p>
          <a:endParaRPr lang="en-US"/>
        </a:p>
      </dgm:t>
    </dgm:pt>
    <dgm:pt modelId="{6E432FCD-D316-4D35-9E32-6148C756842F}" type="pres">
      <dgm:prSet presAssocID="{8B9E6E98-237F-48F2-958F-7C4E1DFE65DB}" presName="Name0" presStyleCnt="0">
        <dgm:presLayoutVars>
          <dgm:dir/>
          <dgm:resizeHandles val="exact"/>
        </dgm:presLayoutVars>
      </dgm:prSet>
      <dgm:spPr/>
    </dgm:pt>
    <dgm:pt modelId="{AE3E5986-FB3C-4309-B04B-77D122545AD9}" type="pres">
      <dgm:prSet presAssocID="{7159022F-A77F-4117-9923-B1DECC98285E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2A1EE0-F9BF-4DD8-8236-787F0922B2DE}" type="pres">
      <dgm:prSet presAssocID="{678AA1AA-0103-442B-BBAA-49A409A78FC1}" presName="sibTrans" presStyleLbl="sibTrans2D1" presStyleIdx="0" presStyleCnt="1" custAng="0"/>
      <dgm:spPr/>
      <dgm:t>
        <a:bodyPr/>
        <a:lstStyle/>
        <a:p>
          <a:endParaRPr lang="en-US"/>
        </a:p>
      </dgm:t>
    </dgm:pt>
    <dgm:pt modelId="{7CE242B6-476E-4030-990A-853BFA61AA38}" type="pres">
      <dgm:prSet presAssocID="{678AA1AA-0103-442B-BBAA-49A409A78FC1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2C8C9379-3EF4-432D-BD37-6B3F274F1321}" type="pres">
      <dgm:prSet presAssocID="{5755517E-A0AE-41A8-B1FD-6CE2977E2520}" presName="node" presStyleLbl="node1" presStyleIdx="1" presStyleCnt="2" custScaleX="1105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DD94F62-296F-4008-8594-62C0E83ADE8E}" srcId="{8B9E6E98-237F-48F2-958F-7C4E1DFE65DB}" destId="{7159022F-A77F-4117-9923-B1DECC98285E}" srcOrd="0" destOrd="0" parTransId="{6B43C3B4-871E-4818-91BC-EC17C7779860}" sibTransId="{678AA1AA-0103-442B-BBAA-49A409A78FC1}"/>
    <dgm:cxn modelId="{4D077422-D014-4FDE-8DC3-FD21C316F85F}" type="presOf" srcId="{678AA1AA-0103-442B-BBAA-49A409A78FC1}" destId="{7CE242B6-476E-4030-990A-853BFA61AA38}" srcOrd="1" destOrd="0" presId="urn:microsoft.com/office/officeart/2005/8/layout/process1"/>
    <dgm:cxn modelId="{B6EDFDE7-5487-458C-9EE8-E7E96B44EF51}" type="presOf" srcId="{8B9E6E98-237F-48F2-958F-7C4E1DFE65DB}" destId="{6E432FCD-D316-4D35-9E32-6148C756842F}" srcOrd="0" destOrd="0" presId="urn:microsoft.com/office/officeart/2005/8/layout/process1"/>
    <dgm:cxn modelId="{34BEA400-66E4-4C15-9E9C-E7473AD16CF3}" type="presOf" srcId="{5755517E-A0AE-41A8-B1FD-6CE2977E2520}" destId="{2C8C9379-3EF4-432D-BD37-6B3F274F1321}" srcOrd="0" destOrd="0" presId="urn:microsoft.com/office/officeart/2005/8/layout/process1"/>
    <dgm:cxn modelId="{C8F5DB06-265C-4010-9864-FF129E034F5F}" srcId="{8B9E6E98-237F-48F2-958F-7C4E1DFE65DB}" destId="{5755517E-A0AE-41A8-B1FD-6CE2977E2520}" srcOrd="1" destOrd="0" parTransId="{CBF733B0-DC93-4C95-BCA7-3A18B5BF989B}" sibTransId="{E536B35F-FE79-4223-801A-38E9E8FA295C}"/>
    <dgm:cxn modelId="{355FA61D-3B21-40BD-9A5F-1B3035793182}" type="presOf" srcId="{678AA1AA-0103-442B-BBAA-49A409A78FC1}" destId="{BF2A1EE0-F9BF-4DD8-8236-787F0922B2DE}" srcOrd="0" destOrd="0" presId="urn:microsoft.com/office/officeart/2005/8/layout/process1"/>
    <dgm:cxn modelId="{4E22896E-F1C8-4C7D-9038-248845A3BAA4}" type="presOf" srcId="{7159022F-A77F-4117-9923-B1DECC98285E}" destId="{AE3E5986-FB3C-4309-B04B-77D122545AD9}" srcOrd="0" destOrd="0" presId="urn:microsoft.com/office/officeart/2005/8/layout/process1"/>
    <dgm:cxn modelId="{995C34EA-FE38-43B1-A13E-AC4F71CE4FDF}" type="presParOf" srcId="{6E432FCD-D316-4D35-9E32-6148C756842F}" destId="{AE3E5986-FB3C-4309-B04B-77D122545AD9}" srcOrd="0" destOrd="0" presId="urn:microsoft.com/office/officeart/2005/8/layout/process1"/>
    <dgm:cxn modelId="{79A2EB45-2D72-4E08-B77D-2B0C2CEE2831}" type="presParOf" srcId="{6E432FCD-D316-4D35-9E32-6148C756842F}" destId="{BF2A1EE0-F9BF-4DD8-8236-787F0922B2DE}" srcOrd="1" destOrd="0" presId="urn:microsoft.com/office/officeart/2005/8/layout/process1"/>
    <dgm:cxn modelId="{92E22B40-9056-401B-920A-0C042E00991D}" type="presParOf" srcId="{BF2A1EE0-F9BF-4DD8-8236-787F0922B2DE}" destId="{7CE242B6-476E-4030-990A-853BFA61AA38}" srcOrd="0" destOrd="0" presId="urn:microsoft.com/office/officeart/2005/8/layout/process1"/>
    <dgm:cxn modelId="{226AD077-B9A8-41AD-B2CA-C36B759B3BC8}" type="presParOf" srcId="{6E432FCD-D316-4D35-9E32-6148C756842F}" destId="{2C8C9379-3EF4-432D-BD37-6B3F274F1321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156594-645B-4193-A27D-F94DD858BE05}">
      <dsp:nvSpPr>
        <dsp:cNvPr id="0" name=""/>
        <dsp:cNvSpPr/>
      </dsp:nvSpPr>
      <dsp:spPr>
        <a:xfrm>
          <a:off x="1886841" y="446782"/>
          <a:ext cx="4691216" cy="4691216"/>
        </a:xfrm>
        <a:prstGeom prst="pie">
          <a:avLst>
            <a:gd name="adj1" fmla="val 16200000"/>
            <a:gd name="adj2" fmla="val 5400000"/>
          </a:avLst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 </a:t>
          </a:r>
          <a:endParaRPr lang="en-US" sz="6500" kern="1200" dirty="0"/>
        </a:p>
      </dsp:txBody>
      <dsp:txXfrm>
        <a:off x="4232450" y="1144880"/>
        <a:ext cx="1647510" cy="3295021"/>
      </dsp:txXfrm>
    </dsp:sp>
    <dsp:sp modelId="{126D91BB-CC9A-40EC-8A92-E2C7A166FADD}">
      <dsp:nvSpPr>
        <dsp:cNvPr id="0" name=""/>
        <dsp:cNvSpPr/>
      </dsp:nvSpPr>
      <dsp:spPr>
        <a:xfrm>
          <a:off x="1775146" y="446782"/>
          <a:ext cx="4691216" cy="4691216"/>
        </a:xfrm>
        <a:prstGeom prst="pie">
          <a:avLst>
            <a:gd name="adj1" fmla="val 5400000"/>
            <a:gd name="adj2" fmla="val 16200000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 </a:t>
          </a:r>
          <a:endParaRPr lang="en-US" sz="6500" kern="1200" dirty="0"/>
        </a:p>
      </dsp:txBody>
      <dsp:txXfrm>
        <a:off x="2445320" y="1144880"/>
        <a:ext cx="1647510" cy="32950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0F30DC-98BA-4B16-A205-617C86600984}">
      <dsp:nvSpPr>
        <dsp:cNvPr id="0" name=""/>
        <dsp:cNvSpPr/>
      </dsp:nvSpPr>
      <dsp:spPr>
        <a:xfrm rot="5400000">
          <a:off x="-248906" y="423600"/>
          <a:ext cx="1659377" cy="1161564"/>
        </a:xfrm>
        <a:prstGeom prst="chevron">
          <a:avLst/>
        </a:prstGeom>
        <a:solidFill>
          <a:srgbClr val="FF6600"/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Pre-viewing</a:t>
          </a:r>
          <a:endParaRPr lang="en-US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" y="755475"/>
        <a:ext cx="1161564" cy="497813"/>
      </dsp:txXfrm>
    </dsp:sp>
    <dsp:sp modelId="{E0F877F2-EA53-4DAF-B360-9960742FB8EC}">
      <dsp:nvSpPr>
        <dsp:cNvPr id="0" name=""/>
        <dsp:cNvSpPr/>
      </dsp:nvSpPr>
      <dsp:spPr>
        <a:xfrm rot="5400000">
          <a:off x="3806482" y="-2470224"/>
          <a:ext cx="1079162" cy="636899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66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171450" lvl="1" indent="-17145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Find out how much students know about the disease malaria and the scientist </a:t>
          </a:r>
          <a:r>
            <a:rPr lang="en-US" sz="2000" b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Tu</a:t>
          </a:r>
          <a:r>
            <a:rPr lang="en-US" sz="20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Youyou</a:t>
          </a:r>
          <a:r>
            <a:rPr lang="en-US" sz="20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n-US" sz="20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161564" y="227374"/>
        <a:ext cx="6316318" cy="973802"/>
      </dsp:txXfrm>
    </dsp:sp>
    <dsp:sp modelId="{80F3C215-C83C-44B0-AAC3-D40A5D61EB20}">
      <dsp:nvSpPr>
        <dsp:cNvPr id="0" name=""/>
        <dsp:cNvSpPr/>
      </dsp:nvSpPr>
      <dsp:spPr>
        <a:xfrm rot="5400000">
          <a:off x="-248906" y="1998709"/>
          <a:ext cx="1659377" cy="1161564"/>
        </a:xfrm>
        <a:prstGeom prst="chevron">
          <a:avLst/>
        </a:prstGeom>
        <a:solidFill>
          <a:schemeClr val="accent6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While-viewing</a:t>
          </a:r>
          <a:endParaRPr lang="en-US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" y="2330584"/>
        <a:ext cx="1161564" cy="497813"/>
      </dsp:txXfrm>
    </dsp:sp>
    <dsp:sp modelId="{39570A93-CE8B-4863-8FBF-7CC6D68A3D78}">
      <dsp:nvSpPr>
        <dsp:cNvPr id="0" name=""/>
        <dsp:cNvSpPr/>
      </dsp:nvSpPr>
      <dsp:spPr>
        <a:xfrm rot="5400000">
          <a:off x="3737908" y="-895399"/>
          <a:ext cx="1216310" cy="636899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Play the video.</a:t>
          </a:r>
          <a:endParaRPr lang="en-US" sz="2000" b="0" i="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Engage students in finding out </a:t>
          </a: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what malaria is, how China fought against malaria, and </a:t>
          </a:r>
          <a:r>
            <a:rPr lang="en-US" sz="20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Tu</a:t>
          </a: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Youyou’s</a:t>
          </a: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 contributions in tackling malaria.</a:t>
          </a:r>
          <a:endParaRPr lang="en-US" sz="2000" b="0" i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161565" y="1740319"/>
        <a:ext cx="6309623" cy="1097560"/>
      </dsp:txXfrm>
    </dsp:sp>
    <dsp:sp modelId="{B8216B23-72BC-4FD0-9BEE-A9E9D0680232}">
      <dsp:nvSpPr>
        <dsp:cNvPr id="0" name=""/>
        <dsp:cNvSpPr/>
      </dsp:nvSpPr>
      <dsp:spPr>
        <a:xfrm rot="5400000">
          <a:off x="-244028" y="3991710"/>
          <a:ext cx="1659377" cy="1161564"/>
        </a:xfrm>
        <a:prstGeom prst="chevron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Post -viewing</a:t>
          </a:r>
          <a:endParaRPr lang="en-US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4879" y="4323585"/>
        <a:ext cx="1161564" cy="497813"/>
      </dsp:txXfrm>
    </dsp:sp>
    <dsp:sp modelId="{97ED3362-31B4-4118-9827-65168530B8A0}">
      <dsp:nvSpPr>
        <dsp:cNvPr id="0" name=""/>
        <dsp:cNvSpPr/>
      </dsp:nvSpPr>
      <dsp:spPr>
        <a:xfrm rot="5400000">
          <a:off x="3158939" y="1258678"/>
          <a:ext cx="2374247" cy="636899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marR="0" lvl="0" indent="-17145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endParaRPr lang="en-US" sz="1800" b="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marR="0" lvl="0" indent="-17145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n-US" sz="20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Use the article “Top scientist awarded for contribution” to discuss the accomplishments of </a:t>
          </a:r>
          <a:r>
            <a:rPr lang="en-US" sz="2000" b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Tu</a:t>
          </a:r>
          <a:r>
            <a:rPr lang="en-US" sz="20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Youyou</a:t>
          </a:r>
          <a:r>
            <a:rPr lang="en-US" sz="20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 in reducing the threat of malaria. </a:t>
          </a:r>
          <a:endParaRPr lang="en-US" sz="2000" b="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marR="0" lvl="0" indent="-17145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n-US" sz="20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Guide students to develop the language knowledge and skills through integrating information and ideas from the video and the article on malaria and         </a:t>
          </a:r>
          <a:r>
            <a:rPr lang="en-US" sz="2000" b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Tu</a:t>
          </a:r>
          <a:r>
            <a:rPr lang="en-US" sz="20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Youyou</a:t>
          </a:r>
          <a:r>
            <a:rPr lang="en-US" sz="20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  <a:p>
          <a:pPr marL="171450" marR="0" lvl="0" indent="-17145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endParaRPr lang="en-US" sz="1800" b="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8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161564" y="3371955"/>
        <a:ext cx="6253097" cy="214244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3E5986-FB3C-4309-B04B-77D122545AD9}">
      <dsp:nvSpPr>
        <dsp:cNvPr id="0" name=""/>
        <dsp:cNvSpPr/>
      </dsp:nvSpPr>
      <dsp:spPr>
        <a:xfrm>
          <a:off x="1895" y="0"/>
          <a:ext cx="3569120" cy="16410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Have students conduct further research on other famous scientists from different sources (e.g. websites, books, magazine articles). </a:t>
          </a:r>
          <a:endParaRPr lang="en-US" sz="1800" kern="1200" dirty="0"/>
        </a:p>
      </dsp:txBody>
      <dsp:txXfrm>
        <a:off x="49958" y="48063"/>
        <a:ext cx="3472994" cy="1544882"/>
      </dsp:txXfrm>
    </dsp:sp>
    <dsp:sp modelId="{BF2A1EE0-F9BF-4DD8-8236-787F0922B2DE}">
      <dsp:nvSpPr>
        <dsp:cNvPr id="0" name=""/>
        <dsp:cNvSpPr/>
      </dsp:nvSpPr>
      <dsp:spPr>
        <a:xfrm>
          <a:off x="3927927" y="377933"/>
          <a:ext cx="756653" cy="8851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3927927" y="554961"/>
        <a:ext cx="529657" cy="531085"/>
      </dsp:txXfrm>
    </dsp:sp>
    <dsp:sp modelId="{2C8C9379-3EF4-432D-BD37-6B3F274F1321}">
      <dsp:nvSpPr>
        <dsp:cNvPr id="0" name=""/>
        <dsp:cNvSpPr/>
      </dsp:nvSpPr>
      <dsp:spPr>
        <a:xfrm>
          <a:off x="4998663" y="0"/>
          <a:ext cx="3946269" cy="16410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Design an infographic / a biography to illustrate the great deeds done by him/her and what we can learn from him/her.</a:t>
          </a:r>
        </a:p>
        <a:p>
          <a:pPr>
            <a:spcBef>
              <a:spcPct val="0"/>
            </a:spcBef>
          </a:pPr>
          <a:endParaRPr lang="en-US" sz="1800" kern="1200" dirty="0"/>
        </a:p>
      </dsp:txBody>
      <dsp:txXfrm>
        <a:off x="5046726" y="48063"/>
        <a:ext cx="3850143" cy="15448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72BBAA-AA1E-4BC5-906E-E34134844573}" type="datetimeFigureOut">
              <a:rPr lang="zh-HK" altLang="en-US" smtClean="0"/>
              <a:t>15/11/2022</a:t>
            </a:fld>
            <a:endParaRPr lang="zh-HK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12E7CD-0FBC-4A4A-B330-D801D113D53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076634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7D5213-A4CD-49A0-82CD-C20B740613B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881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15F6C-920C-4910-A2AF-B038E7F5D8BF}" type="datetime1">
              <a:rPr lang="en-US" smtClean="0"/>
              <a:t>11/15/2022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110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4A04E-9BA9-4E6C-BBD1-9DD1AD6266AE}" type="datetime1">
              <a:rPr lang="en-US" smtClean="0"/>
              <a:t>11/15/2022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590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7DC91-B8D3-4479-9A96-57E994072A70}" type="datetime1">
              <a:rPr lang="en-US" smtClean="0"/>
              <a:t>11/15/2022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804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A30AC-7E04-4BB6-AEEE-E15984B73A6E}" type="datetime1">
              <a:rPr lang="en-US" smtClean="0"/>
              <a:t>11/15/2022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517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E3318-08FF-4B02-82F3-52325FDBEA8B}" type="datetime1">
              <a:rPr lang="en-US" smtClean="0"/>
              <a:t>11/15/2022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415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94789-4F94-4D57-9283-228D7CF2D295}" type="datetime1">
              <a:rPr lang="en-US" smtClean="0"/>
              <a:t>11/15/2022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342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31C2C-3526-468A-B06E-D327BF1F7FDB}" type="datetime1">
              <a:rPr lang="en-US" smtClean="0"/>
              <a:t>11/15/2022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220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E45C9-9321-49BA-9300-D95F91FC0C1D}" type="datetime1">
              <a:rPr lang="en-US" smtClean="0"/>
              <a:t>11/15/2022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962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CF08B-6DD3-46B4-9C99-00CC02F2F7C1}" type="datetime1">
              <a:rPr lang="en-US" smtClean="0"/>
              <a:t>11/15/2022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718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67A0F-12AD-4235-88EB-C3419E4FB751}" type="datetime1">
              <a:rPr lang="en-US" smtClean="0"/>
              <a:t>11/15/2022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74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1A9AF-CB6E-4ED6-A8E2-EA213933AB61}" type="datetime1">
              <a:rPr lang="en-US" smtClean="0"/>
              <a:t>11/15/2022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071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A14ACC-ED92-4BBD-8683-D90E49DD0AAC}" type="datetime1">
              <a:rPr lang="en-US" smtClean="0"/>
              <a:t>11/15/2022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213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du.gov.hk/Famous_Scientists" TargetMode="External"/><Relationship Id="rId13" Type="http://schemas.openxmlformats.org/officeDocument/2006/relationships/image" Target="../media/image13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0.png"/><Relationship Id="rId12" Type="http://schemas.openxmlformats.org/officeDocument/2006/relationships/hyperlink" Target="http://www.edu.gov.hk/Hope_RK" TargetMode="External"/><Relationship Id="rId2" Type="http://schemas.openxmlformats.org/officeDocument/2006/relationships/diagramData" Target="../diagrams/data3.xml"/><Relationship Id="rId16" Type="http://schemas.microsoft.com/office/2007/relationships/hdphoto" Target="../media/hdphoto4.wdp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openxmlformats.org/officeDocument/2006/relationships/image" Target="../media/image12.jpeg"/><Relationship Id="rId5" Type="http://schemas.openxmlformats.org/officeDocument/2006/relationships/diagramColors" Target="../diagrams/colors3.xml"/><Relationship Id="rId15" Type="http://schemas.openxmlformats.org/officeDocument/2006/relationships/image" Target="../media/image14.png"/><Relationship Id="rId10" Type="http://schemas.openxmlformats.org/officeDocument/2006/relationships/hyperlink" Target="https://www.edb.gov.hk/en/curriculum-development/kla/eng-edu/references-resources/hope_rk.html" TargetMode="Externa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1.png"/><Relationship Id="rId1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13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3.png"/><Relationship Id="rId5" Type="http://schemas.openxmlformats.org/officeDocument/2006/relationships/diagramQuickStyle" Target="../diagrams/quickStyle1.xml"/><Relationship Id="rId10" Type="http://schemas.microsoft.com/office/2007/relationships/hdphoto" Target="../media/hdphoto1.wdp"/><Relationship Id="rId4" Type="http://schemas.openxmlformats.org/officeDocument/2006/relationships/diagramLayout" Target="../diagrams/layout1.xml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Layout" Target="../diagrams/layout2.xml"/><Relationship Id="rId7" Type="http://schemas.openxmlformats.org/officeDocument/2006/relationships/hyperlink" Target="https://chinacurrent.com/story/22336/malaria-is-history-in-this-part-of-the-world" TargetMode="Externa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hinacurrent.com/story/22336/malaria-is-history-in-this-part-of-the-world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84022" y="4051940"/>
            <a:ext cx="6525491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Topic: Famous Scientist – </a:t>
            </a:r>
            <a:r>
              <a:rPr lang="en-GB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</a:t>
            </a:r>
            <a:r>
              <a:rPr lang="en-GB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Youyou</a:t>
            </a:r>
            <a:endParaRPr lang="en-US" sz="2800" dirty="0"/>
          </a:p>
        </p:txBody>
      </p:sp>
      <p:sp>
        <p:nvSpPr>
          <p:cNvPr id="7" name="文字方塊 1"/>
          <p:cNvSpPr txBox="1"/>
          <p:nvPr/>
        </p:nvSpPr>
        <p:spPr>
          <a:xfrm>
            <a:off x="557066" y="3452357"/>
            <a:ext cx="11375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>
              <a:defRPr/>
            </a:pPr>
            <a:r>
              <a:rPr lang="en-GB" altLang="zh-HK" sz="2800" b="1" dirty="0" smtClean="0">
                <a:solidFill>
                  <a:srgbClr val="002060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An Example of Learning </a:t>
            </a:r>
            <a:r>
              <a:rPr lang="en-GB" altLang="zh-HK" sz="2800" b="1" dirty="0">
                <a:solidFill>
                  <a:srgbClr val="002060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and Teaching </a:t>
            </a:r>
            <a:r>
              <a:rPr lang="en-GB" altLang="zh-HK" sz="2800" b="1" dirty="0" smtClean="0">
                <a:solidFill>
                  <a:srgbClr val="002060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Activities </a:t>
            </a:r>
            <a:endParaRPr lang="zh-HK" altLang="en-US" sz="2800" b="1" dirty="0">
              <a:solidFill>
                <a:srgbClr val="002060"/>
              </a:solidFill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5" name="文字方塊 1"/>
          <p:cNvSpPr txBox="1"/>
          <p:nvPr/>
        </p:nvSpPr>
        <p:spPr>
          <a:xfrm>
            <a:off x="494450" y="1518791"/>
            <a:ext cx="113756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189">
              <a:defRPr/>
            </a:pPr>
            <a:r>
              <a:rPr lang="en-GB" altLang="zh-HK" sz="3200" b="1" u="sng" dirty="0" smtClean="0">
                <a:solidFill>
                  <a:srgbClr val="002060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Implementing National Security Education</a:t>
            </a:r>
          </a:p>
          <a:p>
            <a:pPr algn="ctr" defTabSz="457189">
              <a:defRPr/>
            </a:pPr>
            <a:r>
              <a:rPr lang="en-GB" altLang="zh-HK" sz="3200" b="1" u="sng" smtClean="0">
                <a:solidFill>
                  <a:srgbClr val="002060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 in </a:t>
            </a:r>
            <a:r>
              <a:rPr lang="en-GB" altLang="zh-HK" sz="3200" b="1" u="sng" dirty="0" smtClean="0">
                <a:solidFill>
                  <a:srgbClr val="002060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the Junior Secondary English Language Curriculum</a:t>
            </a:r>
          </a:p>
        </p:txBody>
      </p:sp>
    </p:spTree>
    <p:extLst>
      <p:ext uri="{BB962C8B-B14F-4D97-AF65-F5344CB8AC3E}">
        <p14:creationId xmlns:p14="http://schemas.microsoft.com/office/powerpoint/2010/main" val="209086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2"/>
          <p:cNvSpPr txBox="1"/>
          <p:nvPr/>
        </p:nvSpPr>
        <p:spPr>
          <a:xfrm>
            <a:off x="368993" y="311822"/>
            <a:ext cx="4588863" cy="4462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defTabSz="457189">
              <a:defRPr/>
            </a:pPr>
            <a:r>
              <a:rPr lang="en-GB" altLang="zh-HK" sz="23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Extended Learning Activities</a:t>
            </a:r>
            <a:endParaRPr lang="zh-HK" altLang="en-US" sz="23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058" y="1034147"/>
            <a:ext cx="4470564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Activity 1: Research on famous scientists</a:t>
            </a:r>
            <a:endParaRPr lang="en-US" sz="2000" b="1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136698652"/>
              </p:ext>
            </p:extLst>
          </p:nvPr>
        </p:nvGraphicFramePr>
        <p:xfrm>
          <a:off x="935726" y="1636698"/>
          <a:ext cx="8946828" cy="16410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91344" y="4072188"/>
            <a:ext cx="2800252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E-book “Famous Scientists”</a:t>
            </a:r>
            <a:endParaRPr lang="en-US" b="1" dirty="0"/>
          </a:p>
        </p:txBody>
      </p:sp>
      <p:pic>
        <p:nvPicPr>
          <p:cNvPr id="10" name="Picture 9"/>
          <p:cNvPicPr/>
          <p:nvPr/>
        </p:nvPicPr>
        <p:blipFill rotWithShape="1">
          <a:blip r:embed="rId7"/>
          <a:srcRect l="14788" t="8853" r="12175" b="4937"/>
          <a:stretch/>
        </p:blipFill>
        <p:spPr bwMode="auto">
          <a:xfrm>
            <a:off x="42353" y="4425583"/>
            <a:ext cx="2627323" cy="17340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783406" y="4432037"/>
            <a:ext cx="30500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smtClean="0"/>
              <a:t>Self-learning reading and writing tasks on famous scientists</a:t>
            </a:r>
            <a:endParaRPr lang="en-US" sz="1600" dirty="0"/>
          </a:p>
        </p:txBody>
      </p:sp>
      <p:sp>
        <p:nvSpPr>
          <p:cNvPr id="12" name="Rectangle 11"/>
          <p:cNvSpPr/>
          <p:nvPr/>
        </p:nvSpPr>
        <p:spPr>
          <a:xfrm>
            <a:off x="2783406" y="5236001"/>
            <a:ext cx="39846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u="sng" dirty="0" smtClean="0">
                <a:hlinkClick r:id="rId8"/>
              </a:rPr>
              <a:t>http://www.edu.gov.hk/Famous_Scientists</a:t>
            </a:r>
            <a:endParaRPr lang="en-US" sz="1400" u="sng" dirty="0" smtClean="0"/>
          </a:p>
          <a:p>
            <a:endParaRPr lang="en-US" sz="1400" dirty="0"/>
          </a:p>
        </p:txBody>
      </p:sp>
      <p:pic>
        <p:nvPicPr>
          <p:cNvPr id="13" name="Picture 12"/>
          <p:cNvPicPr/>
          <p:nvPr/>
        </p:nvPicPr>
        <p:blipFill rotWithShape="1">
          <a:blip r:embed="rId9"/>
          <a:srcRect l="19698" t="14622" r="23799" b="16476"/>
          <a:stretch/>
        </p:blipFill>
        <p:spPr bwMode="auto">
          <a:xfrm>
            <a:off x="782394" y="5417765"/>
            <a:ext cx="2413350" cy="15380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399657" y="4087328"/>
            <a:ext cx="5113796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Resource Kit on Promoting Positives Values and Attitudes through English Sayings of Wisdom</a:t>
            </a:r>
            <a:endParaRPr lang="en-US" b="1" dirty="0"/>
          </a:p>
        </p:txBody>
      </p:sp>
      <p:pic>
        <p:nvPicPr>
          <p:cNvPr id="15" name="Picture 2" descr="A Resource Kit for Promoting Positive Values and Attitudes through English Sayings of WisdomWeek of Hope 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018" y="4845965"/>
            <a:ext cx="1091504" cy="15233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7299907" y="4887753"/>
            <a:ext cx="45168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smtClean="0"/>
              <a:t>Activity 1: Creative Writing Activities on Biographies/Autobiographies (pp.10-12)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smtClean="0"/>
              <a:t>Activity 2: Research on Famous</a:t>
            </a:r>
            <a:r>
              <a:rPr lang="en-US" sz="1600" dirty="0"/>
              <a:t> </a:t>
            </a:r>
            <a:r>
              <a:rPr lang="en-US" sz="1600" dirty="0" smtClean="0"/>
              <a:t>Failures – Learning from Stories about People Who Embraced Failures with Grit (pp.13-16) </a:t>
            </a:r>
            <a:endParaRPr lang="en-US" sz="1600" dirty="0"/>
          </a:p>
        </p:txBody>
      </p:sp>
      <p:sp>
        <p:nvSpPr>
          <p:cNvPr id="17" name="Rectangle 16"/>
          <p:cNvSpPr/>
          <p:nvPr/>
        </p:nvSpPr>
        <p:spPr>
          <a:xfrm>
            <a:off x="7566025" y="6239992"/>
            <a:ext cx="398461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u="sng" dirty="0" smtClean="0">
                <a:hlinkClick r:id="rId12"/>
              </a:rPr>
              <a:t>http://www.edu.gov.hk/Hope_RK</a:t>
            </a:r>
            <a:endParaRPr lang="en-US" sz="1400" u="sng" dirty="0" smtClean="0"/>
          </a:p>
          <a:p>
            <a:endParaRPr lang="en-US" sz="1400" u="sng" dirty="0" smtClean="0"/>
          </a:p>
          <a:p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191344" y="3581859"/>
            <a:ext cx="264795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References and Resources </a:t>
            </a:r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892" b="96749" l="9750" r="9215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82200" y="1034147"/>
            <a:ext cx="1630310" cy="149073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403" b="99299" l="2140" r="8989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78830" y="2166672"/>
            <a:ext cx="1669246" cy="141518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78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Arrow 5"/>
          <p:cNvSpPr/>
          <p:nvPr/>
        </p:nvSpPr>
        <p:spPr>
          <a:xfrm rot="5400000">
            <a:off x="8446583" y="3100602"/>
            <a:ext cx="806106" cy="818147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5874706" y="2354299"/>
            <a:ext cx="5949862" cy="808551"/>
            <a:chOff x="6720646" y="1770366"/>
            <a:chExt cx="4634235" cy="815210"/>
          </a:xfrm>
        </p:grpSpPr>
        <p:sp>
          <p:nvSpPr>
            <p:cNvPr id="23" name="Rounded Rectangle 22"/>
            <p:cNvSpPr/>
            <p:nvPr/>
          </p:nvSpPr>
          <p:spPr>
            <a:xfrm>
              <a:off x="6720646" y="1770366"/>
              <a:ext cx="4634235" cy="815210"/>
            </a:xfrm>
            <a:prstGeom prst="roundRect">
              <a:avLst/>
            </a:pr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781964" y="1799010"/>
              <a:ext cx="4572916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2000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explore more on the development of health and medical sciences in Hong Kong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920386" y="5054375"/>
            <a:ext cx="5904181" cy="1534808"/>
            <a:chOff x="6803275" y="4514760"/>
            <a:chExt cx="4634235" cy="1534808"/>
          </a:xfrm>
        </p:grpSpPr>
        <p:sp>
          <p:nvSpPr>
            <p:cNvPr id="27" name="Rounded Rectangle 26"/>
            <p:cNvSpPr/>
            <p:nvPr/>
          </p:nvSpPr>
          <p:spPr>
            <a:xfrm>
              <a:off x="6803275" y="4514760"/>
              <a:ext cx="4634235" cy="1534808"/>
            </a:xfrm>
            <a:prstGeom prst="roundRect">
              <a:avLst/>
            </a:pr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864594" y="4688809"/>
              <a:ext cx="4572916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2000" dirty="0" smtClean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include facts, history and development about the health and medical sciences in Hong Kong in fighting against major diseases (e.g. SARS, smallpox)</a:t>
              </a:r>
            </a:p>
          </p:txBody>
        </p:sp>
      </p:grpSp>
      <p:sp>
        <p:nvSpPr>
          <p:cNvPr id="7" name="Rectangle 6"/>
          <p:cNvSpPr/>
          <p:nvPr/>
        </p:nvSpPr>
        <p:spPr>
          <a:xfrm>
            <a:off x="5874708" y="1037462"/>
            <a:ext cx="594986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cross-curricular (e.g. Science, History) experiential 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activity 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paying a visit to Hong Kong Museum of Medical Sciences</a:t>
            </a:r>
            <a:endParaRPr lang="en-US" sz="20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874707" y="3730936"/>
            <a:ext cx="594986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Giving a presentation on the diseases and scientific breakthrough in improving people’s health in Hong Kong that students learnt at the museum</a:t>
            </a:r>
            <a:endParaRPr lang="en-US" sz="20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54846" y="4592710"/>
            <a:ext cx="35701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https://www.hkmms.org.hk/en/exh/exhibitions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文字方塊 2"/>
          <p:cNvSpPr txBox="1"/>
          <p:nvPr/>
        </p:nvSpPr>
        <p:spPr>
          <a:xfrm>
            <a:off x="368993" y="311822"/>
            <a:ext cx="4588863" cy="4462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defTabSz="457189">
              <a:defRPr/>
            </a:pPr>
            <a:r>
              <a:rPr lang="en-GB" altLang="zh-HK" sz="23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Extended Learning Activities</a:t>
            </a:r>
            <a:endParaRPr lang="zh-HK" altLang="en-US" sz="23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38007" y="637352"/>
            <a:ext cx="2747062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Activity 2: Museum visit</a:t>
            </a:r>
            <a:endParaRPr lang="en-US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22323" y="6492875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217009" y="1545293"/>
            <a:ext cx="2892829" cy="2685885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466390" y="2426570"/>
            <a:ext cx="23940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Berlin Sans FB Demi" panose="020E0802020502020306" pitchFamily="34" charset="0"/>
              </a:rPr>
              <a:t>A visit to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Berlin Sans FB Demi" panose="020E0802020502020306" pitchFamily="34" charset="0"/>
              </a:rPr>
              <a:t>Hong Kong Museum of Medical Sciences</a:t>
            </a:r>
            <a:endParaRPr lang="en-US" dirty="0">
              <a:solidFill>
                <a:schemeClr val="bg1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36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67842" y="1777227"/>
            <a:ext cx="63803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explore concepts related to biosecurity/science and technology security, e.g. 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492043" y="2485113"/>
            <a:ext cx="5910423" cy="1420939"/>
            <a:chOff x="756426" y="2119903"/>
            <a:chExt cx="6500328" cy="1507642"/>
          </a:xfrm>
        </p:grpSpPr>
        <p:sp>
          <p:nvSpPr>
            <p:cNvPr id="52" name="Rounded Rectangle 51"/>
            <p:cNvSpPr/>
            <p:nvPr/>
          </p:nvSpPr>
          <p:spPr>
            <a:xfrm>
              <a:off x="756426" y="2119903"/>
              <a:ext cx="6500328" cy="1507642"/>
            </a:xfrm>
            <a:prstGeom prst="roundRect">
              <a:avLst/>
            </a:pr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56426" y="2128812"/>
              <a:ext cx="6322216" cy="14041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the impacts of diseases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scientific breakthroughs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how scientists help improve people’s physical wellbeing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526059" y="1191621"/>
            <a:ext cx="8353205" cy="5584782"/>
            <a:chOff x="1729890" y="1502924"/>
            <a:chExt cx="8353205" cy="5584782"/>
          </a:xfrm>
        </p:grpSpPr>
        <p:graphicFrame>
          <p:nvGraphicFramePr>
            <p:cNvPr id="5" name="Diagram 4"/>
            <p:cNvGraphicFramePr/>
            <p:nvPr>
              <p:extLst/>
            </p:nvPr>
          </p:nvGraphicFramePr>
          <p:xfrm>
            <a:off x="1729890" y="1502924"/>
            <a:ext cx="8353205" cy="558478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6" name="Rectangle 5"/>
            <p:cNvSpPr/>
            <p:nvPr/>
          </p:nvSpPr>
          <p:spPr>
            <a:xfrm>
              <a:off x="6695549" y="4201617"/>
              <a:ext cx="1597077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altLang="zh-TW" sz="2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National Security </a:t>
              </a:r>
            </a:p>
            <a:p>
              <a:pPr algn="ctr"/>
              <a:r>
                <a:rPr lang="en-GB" altLang="zh-TW" sz="2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Education</a:t>
              </a:r>
              <a:endPara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3579106" y="4165091"/>
              <a:ext cx="1543027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altLang="zh-TW" sz="2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English Language</a:t>
              </a:r>
            </a:p>
            <a:p>
              <a:pPr algn="ctr"/>
              <a:r>
                <a:rPr lang="en-GB" altLang="zh-TW" sz="2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Education</a:t>
              </a:r>
              <a:endPara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Curved Down Arrow 6"/>
            <p:cNvSpPr/>
            <p:nvPr/>
          </p:nvSpPr>
          <p:spPr>
            <a:xfrm>
              <a:off x="5164874" y="2228198"/>
              <a:ext cx="1600522" cy="601229"/>
            </a:xfrm>
            <a:prstGeom prst="curvedDownArrow">
              <a:avLst>
                <a:gd name="adj1" fmla="val 25000"/>
                <a:gd name="adj2" fmla="val 115921"/>
                <a:gd name="adj3" fmla="val 25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7" name="Curved Down Arrow 46"/>
            <p:cNvSpPr/>
            <p:nvPr/>
          </p:nvSpPr>
          <p:spPr>
            <a:xfrm flipH="1" flipV="1">
              <a:off x="4986427" y="5687025"/>
              <a:ext cx="1514215" cy="598486"/>
            </a:xfrm>
            <a:prstGeom prst="curvedDownArrow">
              <a:avLst>
                <a:gd name="adj1" fmla="val 25000"/>
                <a:gd name="adj2" fmla="val 114574"/>
                <a:gd name="adj3" fmla="val 25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3813195" y="3150057"/>
              <a:ext cx="1074847" cy="1057311"/>
              <a:chOff x="1241036" y="2621206"/>
              <a:chExt cx="1074847" cy="1057311"/>
            </a:xfrm>
          </p:grpSpPr>
          <p:sp>
            <p:nvSpPr>
              <p:cNvPr id="9" name="Oval 8"/>
              <p:cNvSpPr/>
              <p:nvPr/>
            </p:nvSpPr>
            <p:spPr>
              <a:xfrm>
                <a:off x="1241036" y="2621206"/>
                <a:ext cx="1074847" cy="1057311"/>
              </a:xfrm>
              <a:prstGeom prst="ellipse">
                <a:avLst/>
              </a:prstGeom>
              <a:solidFill>
                <a:schemeClr val="bg1"/>
              </a:solidFill>
              <a:ln w="25400" cmpd="dbl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95167" y="2803320"/>
                <a:ext cx="804899" cy="650807"/>
              </a:xfrm>
              <a:prstGeom prst="rect">
                <a:avLst/>
              </a:prstGeom>
            </p:spPr>
          </p:pic>
        </p:grpSp>
      </p:grpSp>
      <p:sp>
        <p:nvSpPr>
          <p:cNvPr id="20" name="Rectangle 19"/>
          <p:cNvSpPr/>
          <p:nvPr/>
        </p:nvSpPr>
        <p:spPr>
          <a:xfrm>
            <a:off x="480798" y="1342404"/>
            <a:ext cx="2835844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 Objectives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467842" y="4919657"/>
            <a:ext cx="6800466" cy="1938993"/>
            <a:chOff x="664845" y="4710122"/>
            <a:chExt cx="6493205" cy="1757241"/>
          </a:xfrm>
        </p:grpSpPr>
        <p:sp>
          <p:nvSpPr>
            <p:cNvPr id="19" name="Rounded Rectangle 18"/>
            <p:cNvSpPr/>
            <p:nvPr/>
          </p:nvSpPr>
          <p:spPr>
            <a:xfrm>
              <a:off x="664845" y="4731830"/>
              <a:ext cx="6493205" cy="1421278"/>
            </a:xfrm>
            <a:prstGeom prst="roundRect">
              <a:avLst/>
            </a:pr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77467" y="4710122"/>
              <a:ext cx="6480583" cy="17572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en-US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listening, speaking, reading/viewing and writing skills</a:t>
              </a: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en-US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text structures (i.e. 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a </a:t>
              </a:r>
              <a:r>
                <a:rPr lang="en-US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video, an article, a timeline, a presentation)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en-US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the use of simple past tense to talk about past events </a:t>
              </a: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en-US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the use of the passive voice</a:t>
              </a: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1002711"/>
              </p:ext>
            </p:extLst>
          </p:nvPr>
        </p:nvGraphicFramePr>
        <p:xfrm>
          <a:off x="495910" y="250273"/>
          <a:ext cx="10447137" cy="7416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592897">
                  <a:extLst>
                    <a:ext uri="{9D8B030D-6E8A-4147-A177-3AD203B41FA5}">
                      <a16:colId xmlns:a16="http://schemas.microsoft.com/office/drawing/2014/main" val="2242500780"/>
                    </a:ext>
                  </a:extLst>
                </a:gridCol>
                <a:gridCol w="4171748">
                  <a:extLst>
                    <a:ext uri="{9D8B030D-6E8A-4147-A177-3AD203B41FA5}">
                      <a16:colId xmlns:a16="http://schemas.microsoft.com/office/drawing/2014/main" val="1916337937"/>
                    </a:ext>
                  </a:extLst>
                </a:gridCol>
                <a:gridCol w="3682492">
                  <a:extLst>
                    <a:ext uri="{9D8B030D-6E8A-4147-A177-3AD203B41FA5}">
                      <a16:colId xmlns:a16="http://schemas.microsoft.com/office/drawing/2014/main" val="1936168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0" lang="en-GB" altLang="zh-TW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Module</a:t>
                      </a:r>
                      <a:endParaRPr lang="en-US" b="0" u="non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GB" altLang="zh-TW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Unit</a:t>
                      </a:r>
                      <a:endParaRPr lang="en-US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altLang="zh-TW" sz="180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Topic</a:t>
                      </a:r>
                      <a:endParaRPr lang="en-US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66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90274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altLang="zh-TW" sz="1800" b="0" u="non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Wonderful Things </a:t>
                      </a:r>
                      <a:endParaRPr lang="en-US" b="0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altLang="zh-TW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Successful</a:t>
                      </a:r>
                      <a:r>
                        <a:rPr lang="en-GB" altLang="zh-TW" sz="18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people and amazing deeds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altLang="zh-TW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Famous</a:t>
                      </a:r>
                      <a:r>
                        <a:rPr lang="en-GB" altLang="zh-TW" sz="18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Scientists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0405343"/>
                  </a:ext>
                </a:extLst>
              </a:tr>
            </a:tbl>
          </a:graphicData>
        </a:graphic>
      </p:graphicFrame>
      <p:sp>
        <p:nvSpPr>
          <p:cNvPr id="25" name="Rectangle 24"/>
          <p:cNvSpPr/>
          <p:nvPr/>
        </p:nvSpPr>
        <p:spPr>
          <a:xfrm>
            <a:off x="519127" y="4063555"/>
            <a:ext cx="2778251" cy="4001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Language Objectives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95029" y="4482236"/>
            <a:ext cx="57707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develop language knowledge and skills, e.g.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8548290" y="4876169"/>
            <a:ext cx="2394757" cy="395723"/>
            <a:chOff x="9045730" y="1236983"/>
            <a:chExt cx="2479674" cy="395723"/>
          </a:xfrm>
        </p:grpSpPr>
        <p:sp>
          <p:nvSpPr>
            <p:cNvPr id="16" name="Rounded Rectangle 15"/>
            <p:cNvSpPr/>
            <p:nvPr/>
          </p:nvSpPr>
          <p:spPr>
            <a:xfrm>
              <a:off x="9045730" y="1236983"/>
              <a:ext cx="2441000" cy="38382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9168082" y="1263374"/>
              <a:ext cx="2357322" cy="369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/>
              <a:r>
                <a:rPr lang="en-US" altLang="zh-TW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Famous Scientists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9" name="Picture 28"/>
          <p:cNvPicPr/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 l="53252" t="24270" r="17000" b="32548"/>
          <a:stretch/>
        </p:blipFill>
        <p:spPr bwMode="auto">
          <a:xfrm>
            <a:off x="8887913" y="3075618"/>
            <a:ext cx="1629496" cy="12944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/>
          <p:cNvPicPr/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68889" b="83333" l="25521" r="33333"/>
                    </a14:imgEffect>
                  </a14:imgLayer>
                </a14:imgProps>
              </a:ext>
            </a:extLst>
          </a:blip>
          <a:srcRect l="25116" t="68879" r="66439" b="16093"/>
          <a:stretch/>
        </p:blipFill>
        <p:spPr bwMode="auto">
          <a:xfrm>
            <a:off x="10930076" y="2914144"/>
            <a:ext cx="1127825" cy="111896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/>
          <p:cNvPicPr/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56667" b="68889" l="25573" r="338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108" t="55411" r="66655" b="30350"/>
          <a:stretch/>
        </p:blipFill>
        <p:spPr bwMode="auto">
          <a:xfrm>
            <a:off x="10404981" y="2249841"/>
            <a:ext cx="1129393" cy="11549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24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346928585"/>
              </p:ext>
            </p:extLst>
          </p:nvPr>
        </p:nvGraphicFramePr>
        <p:xfrm>
          <a:off x="4285267" y="380047"/>
          <a:ext cx="7530563" cy="58049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2347736" y="6401832"/>
            <a:ext cx="76981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u="sng" dirty="0">
                <a:hlinkClick r:id="rId7"/>
              </a:rPr>
              <a:t>https://chinacurrent.com/story/22336/malaria-is-history-in-this-part-of-the-world</a:t>
            </a:r>
            <a:endParaRPr lang="en-US" sz="1400" dirty="0"/>
          </a:p>
        </p:txBody>
      </p:sp>
      <p:sp>
        <p:nvSpPr>
          <p:cNvPr id="4" name="Rectangle 3"/>
          <p:cNvSpPr/>
          <p:nvPr/>
        </p:nvSpPr>
        <p:spPr>
          <a:xfrm>
            <a:off x="391234" y="726459"/>
            <a:ext cx="37034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 Video on “Malaria is history in this part of the world: Learning more about </a:t>
            </a:r>
            <a:r>
              <a:rPr lang="en-US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</a:t>
            </a:r>
            <a:r>
              <a:rPr lang="en-US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Youyou</a:t>
            </a:r>
            <a:r>
              <a:rPr lang="en-US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US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36381" y="2031500"/>
            <a:ext cx="3712767" cy="3215088"/>
            <a:chOff x="372604" y="2224015"/>
            <a:chExt cx="3712767" cy="3215088"/>
          </a:xfrm>
        </p:grpSpPr>
        <p:pic>
          <p:nvPicPr>
            <p:cNvPr id="1028" name="Picture 4" descr="16,636 Video Clipart Stock Photos, Pictures &amp;amp; Royalty-Free Images - iStock"/>
            <p:cNvPicPr>
              <a:picLocks noChangeAspect="1" noChangeArrowheads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98" t="24428" r="19880" b="23865"/>
            <a:stretch/>
          </p:blipFill>
          <p:spPr bwMode="auto">
            <a:xfrm>
              <a:off x="372604" y="2224015"/>
              <a:ext cx="3712767" cy="3215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/>
            <p:cNvPicPr/>
            <p:nvPr/>
          </p:nvPicPr>
          <p:blipFill rotWithShape="1">
            <a:blip r:embed="rId9"/>
            <a:srcRect l="9957" t="13083" r="11016" b="8026"/>
            <a:stretch/>
          </p:blipFill>
          <p:spPr bwMode="auto">
            <a:xfrm>
              <a:off x="563185" y="2734888"/>
              <a:ext cx="3331604" cy="210251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2" name="Rectangle 11"/>
          <p:cNvSpPr/>
          <p:nvPr/>
        </p:nvSpPr>
        <p:spPr>
          <a:xfrm>
            <a:off x="336381" y="6413698"/>
            <a:ext cx="21247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Source: </a:t>
            </a:r>
            <a:r>
              <a:rPr lang="en-US" sz="1400" i="1" dirty="0" smtClean="0"/>
              <a:t>The China Current</a:t>
            </a:r>
            <a:r>
              <a:rPr lang="en-US" sz="1400" dirty="0" smtClean="0"/>
              <a:t>:</a:t>
            </a:r>
            <a:endParaRPr lang="en-US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39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886441" y="343921"/>
            <a:ext cx="6055497" cy="1236949"/>
            <a:chOff x="5296120" y="1093434"/>
            <a:chExt cx="6055497" cy="1236949"/>
          </a:xfrm>
        </p:grpSpPr>
        <p:sp>
          <p:nvSpPr>
            <p:cNvPr id="5" name="Round Same Side Corner Rectangle 4"/>
            <p:cNvSpPr/>
            <p:nvPr/>
          </p:nvSpPr>
          <p:spPr>
            <a:xfrm rot="5400000">
              <a:off x="8535961" y="-858190"/>
              <a:ext cx="859201" cy="4772110"/>
            </a:xfrm>
            <a:prstGeom prst="round2Same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6" name="Round Same Side Corner Rectangle 4"/>
            <p:cNvSpPr txBox="1"/>
            <p:nvPr/>
          </p:nvSpPr>
          <p:spPr>
            <a:xfrm>
              <a:off x="6289891" y="1098262"/>
              <a:ext cx="5030624" cy="9254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11430" rIns="11430" bIns="11430" numCol="1" spcCol="1270" anchor="ctr" anchorCtr="0">
              <a:noAutofit/>
            </a:bodyPr>
            <a:lstStyle/>
            <a:p>
              <a:pPr marL="284163" lvl="1" indent="-284163" algn="just" defTabSz="800100"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b="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Find out how much students know about the disease </a:t>
              </a: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malaria and the scientist </a:t>
              </a:r>
              <a:r>
                <a:rPr lang="en-US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Tu</a:t>
              </a: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Youyou</a:t>
              </a: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b="0" kern="12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Pentagon 6"/>
            <p:cNvSpPr/>
            <p:nvPr/>
          </p:nvSpPr>
          <p:spPr>
            <a:xfrm rot="5400000">
              <a:off x="5358263" y="1109140"/>
              <a:ext cx="1236949" cy="1205537"/>
            </a:xfrm>
            <a:prstGeom prst="homePlate">
              <a:avLst>
                <a:gd name="adj" fmla="val 31395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Chevron 4"/>
            <p:cNvSpPr txBox="1"/>
            <p:nvPr/>
          </p:nvSpPr>
          <p:spPr>
            <a:xfrm>
              <a:off x="5296120" y="1361225"/>
              <a:ext cx="1289230" cy="4583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Pre-viewing</a:t>
              </a:r>
              <a:endParaRPr lang="en-US" sz="2000" b="1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489678" y="623124"/>
            <a:ext cx="5251956" cy="83099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/>
              <a:t>Making predictions on </a:t>
            </a:r>
            <a:r>
              <a:rPr lang="en-US" sz="2400" b="1" dirty="0" smtClean="0">
                <a:solidFill>
                  <a:srgbClr val="0000CC"/>
                </a:solidFill>
              </a:rPr>
              <a:t>malaria</a:t>
            </a:r>
            <a:r>
              <a:rPr lang="en-US" sz="2400" b="1" dirty="0" smtClean="0"/>
              <a:t> and     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</a:rPr>
              <a:t>Tu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</a:rPr>
              <a:t>Youyou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b="1" dirty="0" smtClean="0"/>
              <a:t>before watching the video: </a:t>
            </a:r>
            <a:endParaRPr lang="en-US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205698" y="1967977"/>
            <a:ext cx="2975957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/>
              <a:t>What is malaria?</a:t>
            </a:r>
            <a:endParaRPr lang="en-US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7169827" y="1967977"/>
            <a:ext cx="3572989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/>
              <a:t>Who is </a:t>
            </a:r>
            <a:r>
              <a:rPr lang="en-US" sz="3200" dirty="0" err="1" smtClean="0"/>
              <a:t>Tu</a:t>
            </a:r>
            <a:r>
              <a:rPr lang="en-US" sz="3200" dirty="0" smtClean="0"/>
              <a:t> </a:t>
            </a:r>
            <a:r>
              <a:rPr lang="en-US" sz="3200" dirty="0" err="1" smtClean="0"/>
              <a:t>Youyou</a:t>
            </a:r>
            <a:r>
              <a:rPr lang="en-US" sz="3200" dirty="0" smtClean="0"/>
              <a:t>?</a:t>
            </a:r>
            <a:endParaRPr lang="en-US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354228" y="2552752"/>
            <a:ext cx="4920121" cy="37856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1)   </a:t>
            </a:r>
            <a:r>
              <a:rPr lang="en-US" sz="2000" dirty="0" smtClean="0">
                <a:solidFill>
                  <a:srgbClr val="0000CC"/>
                </a:solidFill>
              </a:rPr>
              <a:t>Malaria</a:t>
            </a:r>
            <a:r>
              <a:rPr lang="en-US" sz="2000" dirty="0" smtClean="0"/>
              <a:t> is a disease transmitted by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	</a:t>
            </a:r>
            <a:r>
              <a:rPr lang="en-US" sz="2000" dirty="0" smtClean="0">
                <a:sym typeface="Wingdings" panose="05000000000000000000" pitchFamily="2" charset="2"/>
              </a:rPr>
              <a:t></a:t>
            </a:r>
            <a:r>
              <a:rPr lang="en-US" sz="2000" dirty="0" smtClean="0"/>
              <a:t>  mosquitoes.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	</a:t>
            </a:r>
            <a:r>
              <a:rPr lang="en-US" sz="2000" dirty="0" smtClean="0">
                <a:sym typeface="Wingdings" panose="05000000000000000000" pitchFamily="2" charset="2"/>
              </a:rPr>
              <a:t></a:t>
            </a:r>
            <a:r>
              <a:rPr lang="en-US" sz="2000" dirty="0" smtClean="0"/>
              <a:t>  mice.</a:t>
            </a:r>
          </a:p>
          <a:p>
            <a:endParaRPr lang="en-US" sz="2000" dirty="0"/>
          </a:p>
          <a:p>
            <a:pPr marL="342900" indent="-342900">
              <a:buAutoNum type="arabicParenR" startAt="2"/>
            </a:pPr>
            <a:r>
              <a:rPr lang="en-US" sz="2000" dirty="0" smtClean="0"/>
              <a:t>People who are infected with </a:t>
            </a:r>
            <a:r>
              <a:rPr lang="en-US" sz="2000" dirty="0" smtClean="0">
                <a:solidFill>
                  <a:srgbClr val="0000CC"/>
                </a:solidFill>
              </a:rPr>
              <a:t>malaria</a:t>
            </a:r>
          </a:p>
          <a:p>
            <a:r>
              <a:rPr lang="en-US" sz="2000" dirty="0"/>
              <a:t> 	</a:t>
            </a:r>
            <a:r>
              <a:rPr lang="en-US" sz="2000" dirty="0">
                <a:sym typeface="Wingdings" panose="05000000000000000000" pitchFamily="2" charset="2"/>
              </a:rPr>
              <a:t></a:t>
            </a:r>
            <a:r>
              <a:rPr lang="en-US" sz="2000" dirty="0"/>
              <a:t>  </a:t>
            </a:r>
            <a:r>
              <a:rPr lang="en-US" sz="2000" dirty="0" smtClean="0"/>
              <a:t>will have fever only.</a:t>
            </a:r>
            <a:endParaRPr lang="en-US" sz="2000" dirty="0"/>
          </a:p>
          <a:p>
            <a:r>
              <a:rPr lang="en-US" sz="2000" dirty="0"/>
              <a:t> 	</a:t>
            </a:r>
            <a:r>
              <a:rPr lang="en-US" sz="2000" dirty="0">
                <a:sym typeface="Wingdings" panose="05000000000000000000" pitchFamily="2" charset="2"/>
              </a:rPr>
              <a:t></a:t>
            </a:r>
            <a:r>
              <a:rPr lang="en-US" sz="2000" dirty="0"/>
              <a:t>  </a:t>
            </a:r>
            <a:r>
              <a:rPr lang="en-US" sz="2000" dirty="0" smtClean="0"/>
              <a:t>may die in severe cases.</a:t>
            </a:r>
          </a:p>
          <a:p>
            <a:endParaRPr lang="en-US" sz="2000" dirty="0"/>
          </a:p>
          <a:p>
            <a:r>
              <a:rPr lang="en-US" sz="2000" dirty="0" smtClean="0"/>
              <a:t>3)   </a:t>
            </a:r>
            <a:r>
              <a:rPr lang="en-US" sz="2000" dirty="0" smtClean="0">
                <a:solidFill>
                  <a:srgbClr val="0000CC"/>
                </a:solidFill>
              </a:rPr>
              <a:t> Malaria </a:t>
            </a:r>
            <a:r>
              <a:rPr lang="en-US" sz="2000" dirty="0"/>
              <a:t>is</a:t>
            </a:r>
            <a:r>
              <a:rPr lang="en-US" sz="2000" dirty="0" smtClean="0"/>
              <a:t> a problem</a:t>
            </a:r>
          </a:p>
          <a:p>
            <a:r>
              <a:rPr lang="en-US" sz="2000" dirty="0"/>
              <a:t> 	</a:t>
            </a:r>
            <a:r>
              <a:rPr lang="en-US" sz="2000" dirty="0">
                <a:sym typeface="Wingdings" panose="05000000000000000000" pitchFamily="2" charset="2"/>
              </a:rPr>
              <a:t></a:t>
            </a:r>
            <a:r>
              <a:rPr lang="en-US" sz="2000" dirty="0"/>
              <a:t>  </a:t>
            </a:r>
            <a:r>
              <a:rPr lang="en-US" sz="2000" dirty="0" smtClean="0"/>
              <a:t>found in China only.</a:t>
            </a:r>
            <a:endParaRPr lang="en-US" sz="2000" dirty="0"/>
          </a:p>
          <a:p>
            <a:r>
              <a:rPr lang="en-US" sz="2000" dirty="0"/>
              <a:t> 	</a:t>
            </a:r>
            <a:r>
              <a:rPr lang="en-US" sz="2000" dirty="0">
                <a:sym typeface="Wingdings" panose="05000000000000000000" pitchFamily="2" charset="2"/>
              </a:rPr>
              <a:t></a:t>
            </a:r>
            <a:r>
              <a:rPr lang="en-US" sz="2000" dirty="0"/>
              <a:t>  </a:t>
            </a:r>
            <a:r>
              <a:rPr lang="en-US" sz="2000" dirty="0" smtClean="0"/>
              <a:t>worldwide.</a:t>
            </a:r>
          </a:p>
          <a:p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6155675" y="2552752"/>
            <a:ext cx="5468467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 smtClean="0">
                <a:solidFill>
                  <a:srgbClr val="006600"/>
                </a:solidFill>
              </a:rPr>
              <a:t>Tu</a:t>
            </a:r>
            <a:r>
              <a:rPr lang="en-US" sz="2000" dirty="0" smtClean="0">
                <a:solidFill>
                  <a:srgbClr val="006600"/>
                </a:solidFill>
              </a:rPr>
              <a:t> </a:t>
            </a:r>
            <a:r>
              <a:rPr lang="en-US" sz="2000" dirty="0" err="1" smtClean="0">
                <a:solidFill>
                  <a:srgbClr val="006600"/>
                </a:solidFill>
              </a:rPr>
              <a:t>Youyou</a:t>
            </a:r>
            <a:r>
              <a:rPr lang="en-US" sz="2000" dirty="0" smtClean="0">
                <a:solidFill>
                  <a:srgbClr val="006600"/>
                </a:solidFill>
              </a:rPr>
              <a:t> </a:t>
            </a:r>
            <a:r>
              <a:rPr lang="en-US" sz="2000" dirty="0" smtClean="0"/>
              <a:t>is a </a:t>
            </a:r>
            <a:r>
              <a:rPr lang="en-US" sz="2000" b="1" dirty="0" smtClean="0">
                <a:sym typeface="Wingdings" panose="05000000000000000000" pitchFamily="2" charset="2"/>
              </a:rPr>
              <a:t></a:t>
            </a:r>
            <a:r>
              <a:rPr lang="en-US" sz="2000" b="1" dirty="0">
                <a:sym typeface="Wingdings" panose="05000000000000000000" pitchFamily="2" charset="2"/>
              </a:rPr>
              <a:t> </a:t>
            </a:r>
            <a:r>
              <a:rPr lang="en-US" sz="2000" b="1" dirty="0" smtClean="0"/>
              <a:t>doctor </a:t>
            </a:r>
            <a:r>
              <a:rPr lang="en-US" sz="2000" b="1" dirty="0">
                <a:sym typeface="Wingdings" panose="05000000000000000000" pitchFamily="2" charset="2"/>
              </a:rPr>
              <a:t> </a:t>
            </a:r>
            <a:r>
              <a:rPr lang="en-US" sz="2000" b="1" dirty="0" smtClean="0"/>
              <a:t>scientist</a:t>
            </a:r>
            <a:r>
              <a:rPr lang="en-US" sz="2000" dirty="0" smtClean="0"/>
              <a:t>. She is the first female </a:t>
            </a:r>
            <a:r>
              <a:rPr lang="en-US" sz="2000" b="1" dirty="0">
                <a:sym typeface="Wingdings" panose="05000000000000000000" pitchFamily="2" charset="2"/>
              </a:rPr>
              <a:t> </a:t>
            </a:r>
            <a:r>
              <a:rPr lang="en-US" sz="2000" b="1" dirty="0" smtClean="0">
                <a:sym typeface="Wingdings" panose="05000000000000000000" pitchFamily="2" charset="2"/>
              </a:rPr>
              <a:t>Nobel Prize </a:t>
            </a:r>
            <a:r>
              <a:rPr lang="en-US" sz="2000" b="1" dirty="0">
                <a:sym typeface="Wingdings" panose="05000000000000000000" pitchFamily="2" charset="2"/>
              </a:rPr>
              <a:t> </a:t>
            </a:r>
            <a:r>
              <a:rPr lang="en-US" sz="2000" b="1" dirty="0" smtClean="0">
                <a:sym typeface="Wingdings" panose="05000000000000000000" pitchFamily="2" charset="2"/>
              </a:rPr>
              <a:t>Oscar </a:t>
            </a:r>
            <a:r>
              <a:rPr lang="en-US" sz="2000" dirty="0" smtClean="0"/>
              <a:t>winner in China. </a:t>
            </a:r>
          </a:p>
          <a:p>
            <a:pPr algn="just">
              <a:lnSpc>
                <a:spcPct val="150000"/>
              </a:lnSpc>
            </a:pPr>
            <a:endParaRPr lang="en-US" sz="2000" dirty="0"/>
          </a:p>
          <a:p>
            <a:pPr algn="just">
              <a:lnSpc>
                <a:spcPct val="150000"/>
              </a:lnSpc>
            </a:pPr>
            <a:r>
              <a:rPr lang="en-US" sz="2000" dirty="0" smtClean="0"/>
              <a:t>I think </a:t>
            </a:r>
            <a:r>
              <a:rPr lang="en-US" sz="2000" dirty="0" err="1" smtClean="0">
                <a:solidFill>
                  <a:srgbClr val="006600"/>
                </a:solidFill>
              </a:rPr>
              <a:t>Tu</a:t>
            </a:r>
            <a:r>
              <a:rPr lang="en-US" sz="2000" dirty="0" smtClean="0">
                <a:solidFill>
                  <a:srgbClr val="006600"/>
                </a:solidFill>
              </a:rPr>
              <a:t> </a:t>
            </a:r>
            <a:r>
              <a:rPr lang="en-US" sz="2000" dirty="0" err="1" smtClean="0">
                <a:solidFill>
                  <a:srgbClr val="006600"/>
                </a:solidFill>
              </a:rPr>
              <a:t>Youyou</a:t>
            </a:r>
            <a:r>
              <a:rPr lang="en-US" sz="2000" dirty="0" smtClean="0">
                <a:solidFill>
                  <a:srgbClr val="006600"/>
                </a:solidFill>
              </a:rPr>
              <a:t> </a:t>
            </a:r>
            <a:r>
              <a:rPr lang="en-US" sz="2000" dirty="0" smtClean="0"/>
              <a:t>has made the following contribution to improve the health of people:</a:t>
            </a:r>
            <a:endParaRPr lang="en-US" sz="2000" dirty="0"/>
          </a:p>
          <a:p>
            <a:pPr algn="just">
              <a:lnSpc>
                <a:spcPct val="150000"/>
              </a:lnSpc>
            </a:pPr>
            <a:r>
              <a:rPr lang="en-US" sz="2000" dirty="0" smtClean="0"/>
              <a:t>___________________________________________________________________________________________________________________________</a:t>
            </a:r>
            <a:endParaRPr 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93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86726" y="6524583"/>
            <a:ext cx="21247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Source: </a:t>
            </a:r>
            <a:r>
              <a:rPr lang="en-US" sz="1400" i="1" dirty="0" smtClean="0"/>
              <a:t>The China Current</a:t>
            </a:r>
            <a:r>
              <a:rPr lang="en-US" sz="1400" dirty="0" smtClean="0"/>
              <a:t>:</a:t>
            </a:r>
            <a:endParaRPr lang="en-US" sz="1400" dirty="0"/>
          </a:p>
        </p:txBody>
      </p:sp>
      <p:grpSp>
        <p:nvGrpSpPr>
          <p:cNvPr id="24" name="Group 23"/>
          <p:cNvGrpSpPr/>
          <p:nvPr/>
        </p:nvGrpSpPr>
        <p:grpSpPr>
          <a:xfrm>
            <a:off x="4740625" y="162861"/>
            <a:ext cx="7332167" cy="1193753"/>
            <a:chOff x="4506480" y="771608"/>
            <a:chExt cx="6719291" cy="894356"/>
          </a:xfrm>
        </p:grpSpPr>
        <p:sp>
          <p:nvSpPr>
            <p:cNvPr id="14" name="Round Same Side Corner Rectangle 13"/>
            <p:cNvSpPr/>
            <p:nvPr/>
          </p:nvSpPr>
          <p:spPr>
            <a:xfrm rot="5400000">
              <a:off x="8026518" y="-1566393"/>
              <a:ext cx="859201" cy="5539305"/>
            </a:xfrm>
            <a:prstGeom prst="round2Same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sp>
        <p:sp>
          <p:nvSpPr>
            <p:cNvPr id="15" name="Round Same Side Corner Rectangle 4"/>
            <p:cNvSpPr txBox="1"/>
            <p:nvPr/>
          </p:nvSpPr>
          <p:spPr>
            <a:xfrm>
              <a:off x="5686467" y="771608"/>
              <a:ext cx="5245613" cy="8943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11430" rIns="11430" bIns="11430" numCol="1" spcCol="1270" anchor="ctr" anchorCtr="0">
              <a:noAutofit/>
            </a:bodyPr>
            <a:lstStyle/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Play the video.</a:t>
              </a:r>
            </a:p>
            <a:p>
              <a:pPr marL="285750" lvl="0" indent="-285750" algn="just">
                <a:buFont typeface="Arial" panose="020B0604020202020204" pitchFamily="34" charset="0"/>
                <a:buChar char="•"/>
              </a:pP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Engage students in finding out what </a:t>
              </a: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malaria is, how China fought against malaria, 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and </a:t>
              </a:r>
              <a:r>
                <a:rPr lang="en-US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Tu</a:t>
              </a: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Youyou’s</a:t>
              </a: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contributions in tackling malaria.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Pentagon 22"/>
            <p:cNvSpPr/>
            <p:nvPr/>
          </p:nvSpPr>
          <p:spPr>
            <a:xfrm rot="5400000">
              <a:off x="4697577" y="674551"/>
              <a:ext cx="894356" cy="1088470"/>
            </a:xfrm>
            <a:prstGeom prst="homePlate">
              <a:avLst>
                <a:gd name="adj" fmla="val 31395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Chevron 4"/>
            <p:cNvSpPr txBox="1"/>
            <p:nvPr/>
          </p:nvSpPr>
          <p:spPr>
            <a:xfrm>
              <a:off x="4506480" y="907891"/>
              <a:ext cx="1289230" cy="4583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While-viewing</a:t>
              </a:r>
              <a:endParaRPr lang="en-US" sz="2000" b="1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24814" y="1678250"/>
            <a:ext cx="3712767" cy="3215088"/>
            <a:chOff x="372606" y="1741269"/>
            <a:chExt cx="3712767" cy="3215088"/>
          </a:xfrm>
        </p:grpSpPr>
        <p:pic>
          <p:nvPicPr>
            <p:cNvPr id="1028" name="Picture 4" descr="16,636 Video Clipart Stock Photos, Pictures &amp;amp; Royalty-Free Images - iStock"/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98" t="24428" r="19880" b="23865"/>
            <a:stretch/>
          </p:blipFill>
          <p:spPr bwMode="auto">
            <a:xfrm>
              <a:off x="372606" y="1741269"/>
              <a:ext cx="3712767" cy="3215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Rectangle 43"/>
            <p:cNvSpPr/>
            <p:nvPr/>
          </p:nvSpPr>
          <p:spPr>
            <a:xfrm>
              <a:off x="924786" y="2272973"/>
              <a:ext cx="266771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chemeClr val="accent2">
                      <a:lumMod val="50000"/>
                    </a:schemeClr>
                  </a:solidFill>
                </a:rPr>
                <a:t>Video </a:t>
              </a:r>
              <a:r>
                <a:rPr lang="en-US" b="1" dirty="0" smtClean="0">
                  <a:solidFill>
                    <a:schemeClr val="accent2">
                      <a:lumMod val="50000"/>
                    </a:schemeClr>
                  </a:solidFill>
                </a:rPr>
                <a:t>Time</a:t>
              </a:r>
              <a:r>
                <a:rPr lang="en-US" b="1" dirty="0">
                  <a:solidFill>
                    <a:schemeClr val="accent2">
                      <a:lumMod val="50000"/>
                    </a:schemeClr>
                  </a:solidFill>
                </a:rPr>
                <a:t>: 00:00 – </a:t>
              </a:r>
              <a:r>
                <a:rPr lang="en-US" b="1" dirty="0" smtClean="0">
                  <a:solidFill>
                    <a:schemeClr val="accent2">
                      <a:lumMod val="50000"/>
                    </a:schemeClr>
                  </a:solidFill>
                </a:rPr>
                <a:t>00:39</a:t>
              </a:r>
              <a:endParaRPr lang="en-US" b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4329593" y="1659112"/>
            <a:ext cx="3712767" cy="3215088"/>
            <a:chOff x="372606" y="1741269"/>
            <a:chExt cx="3712767" cy="3215088"/>
          </a:xfrm>
        </p:grpSpPr>
        <p:pic>
          <p:nvPicPr>
            <p:cNvPr id="33" name="Picture 4" descr="16,636 Video Clipart Stock Photos, Pictures &amp;amp; Royalty-Free Images - iStock"/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98" t="24428" r="19880" b="23865"/>
            <a:stretch/>
          </p:blipFill>
          <p:spPr bwMode="auto">
            <a:xfrm>
              <a:off x="372606" y="1741269"/>
              <a:ext cx="3712767" cy="3215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Rectangle 33"/>
            <p:cNvSpPr/>
            <p:nvPr/>
          </p:nvSpPr>
          <p:spPr>
            <a:xfrm>
              <a:off x="924786" y="2272973"/>
              <a:ext cx="25506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chemeClr val="accent2">
                      <a:lumMod val="50000"/>
                    </a:schemeClr>
                  </a:solidFill>
                </a:rPr>
                <a:t>Video </a:t>
              </a:r>
              <a:r>
                <a:rPr lang="en-US" b="1" dirty="0" smtClean="0">
                  <a:solidFill>
                    <a:schemeClr val="accent2">
                      <a:lumMod val="50000"/>
                    </a:schemeClr>
                  </a:solidFill>
                </a:rPr>
                <a:t>Time</a:t>
              </a:r>
              <a:r>
                <a:rPr lang="en-US" b="1" dirty="0">
                  <a:solidFill>
                    <a:schemeClr val="accent2">
                      <a:lumMod val="50000"/>
                    </a:schemeClr>
                  </a:solidFill>
                </a:rPr>
                <a:t>: </a:t>
              </a:r>
              <a:r>
                <a:rPr lang="en-US" b="1" dirty="0" smtClean="0">
                  <a:solidFill>
                    <a:schemeClr val="accent2">
                      <a:lumMod val="50000"/>
                    </a:schemeClr>
                  </a:solidFill>
                </a:rPr>
                <a:t>00:40 </a:t>
              </a:r>
              <a:r>
                <a:rPr lang="en-US" b="1" dirty="0">
                  <a:solidFill>
                    <a:schemeClr val="accent2">
                      <a:lumMod val="50000"/>
                    </a:schemeClr>
                  </a:solidFill>
                </a:rPr>
                <a:t>– </a:t>
              </a:r>
              <a:r>
                <a:rPr lang="en-US" b="1" dirty="0" smtClean="0">
                  <a:solidFill>
                    <a:schemeClr val="accent2">
                      <a:lumMod val="50000"/>
                    </a:schemeClr>
                  </a:solidFill>
                </a:rPr>
                <a:t>2:54</a:t>
              </a:r>
              <a:endParaRPr lang="en-US" b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8181775" y="1595381"/>
            <a:ext cx="3712767" cy="3215088"/>
            <a:chOff x="372606" y="1741269"/>
            <a:chExt cx="3712767" cy="3215088"/>
          </a:xfrm>
        </p:grpSpPr>
        <p:pic>
          <p:nvPicPr>
            <p:cNvPr id="48" name="Picture 4" descr="16,636 Video Clipart Stock Photos, Pictures &amp;amp; Royalty-Free Images - iStock"/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98" t="24428" r="19880" b="23865"/>
            <a:stretch/>
          </p:blipFill>
          <p:spPr bwMode="auto">
            <a:xfrm>
              <a:off x="372606" y="1741269"/>
              <a:ext cx="3712767" cy="3215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Rectangle 48"/>
            <p:cNvSpPr/>
            <p:nvPr/>
          </p:nvSpPr>
          <p:spPr>
            <a:xfrm>
              <a:off x="924786" y="2272973"/>
              <a:ext cx="266771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chemeClr val="accent2">
                      <a:lumMod val="50000"/>
                    </a:schemeClr>
                  </a:solidFill>
                </a:rPr>
                <a:t>Video </a:t>
              </a:r>
              <a:r>
                <a:rPr lang="en-US" b="1" dirty="0" smtClean="0">
                  <a:solidFill>
                    <a:schemeClr val="accent2">
                      <a:lumMod val="50000"/>
                    </a:schemeClr>
                  </a:solidFill>
                </a:rPr>
                <a:t>Time</a:t>
              </a:r>
              <a:r>
                <a:rPr lang="en-US" b="1" dirty="0">
                  <a:solidFill>
                    <a:schemeClr val="accent2">
                      <a:lumMod val="50000"/>
                    </a:schemeClr>
                  </a:solidFill>
                </a:rPr>
                <a:t>: </a:t>
              </a:r>
              <a:r>
                <a:rPr lang="en-US" b="1" dirty="0" smtClean="0">
                  <a:solidFill>
                    <a:schemeClr val="accent2">
                      <a:lumMod val="50000"/>
                    </a:schemeClr>
                  </a:solidFill>
                </a:rPr>
                <a:t>02:55 </a:t>
              </a:r>
              <a:r>
                <a:rPr lang="en-US" b="1" dirty="0">
                  <a:solidFill>
                    <a:schemeClr val="accent2">
                      <a:lumMod val="50000"/>
                    </a:schemeClr>
                  </a:solidFill>
                </a:rPr>
                <a:t>– </a:t>
              </a:r>
              <a:r>
                <a:rPr lang="en-US" b="1" dirty="0" smtClean="0">
                  <a:solidFill>
                    <a:schemeClr val="accent2">
                      <a:lumMod val="50000"/>
                    </a:schemeClr>
                  </a:solidFill>
                </a:rPr>
                <a:t>03:53</a:t>
              </a:r>
              <a:endParaRPr lang="en-US" b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4574202" y="4868892"/>
            <a:ext cx="33496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4163" lvl="1" indent="-284163" algn="just" defTabSz="800100"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How did China fight against </a:t>
            </a:r>
            <a:r>
              <a:rPr lang="en-US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malaria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since the 1930s before being certified by the WHO to be malaria-free?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21189" y="4893338"/>
            <a:ext cx="3431124" cy="964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4163" lvl="1" indent="-284163" algn="just" defTabSz="800100"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Who is </a:t>
            </a:r>
            <a:r>
              <a:rPr lang="en-US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</a:t>
            </a:r>
            <a:r>
              <a:rPr lang="en-US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Youyou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284163" lvl="1" indent="-284163" algn="just" defTabSz="800100"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How did she contribute to the curing of </a:t>
            </a:r>
            <a:r>
              <a:rPr lang="en-US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malaria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629451" y="4851803"/>
            <a:ext cx="3323649" cy="156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4163" lvl="1" indent="-284163" algn="just" defTabSz="800100"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What is </a:t>
            </a:r>
            <a:r>
              <a:rPr lang="en-US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malaria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284163" lvl="1" indent="-284163" algn="just" defTabSz="800100"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What are the impacts of </a:t>
            </a:r>
            <a:r>
              <a:rPr lang="en-US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malaria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284163" lvl="1" indent="-284163" algn="just" defTabSz="800100"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How many people were killed by </a:t>
            </a:r>
            <a:r>
              <a:rPr lang="en-US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malaria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in 2019?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86726" y="554017"/>
            <a:ext cx="37034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 Video on “Malaria is history in this part of the world: Learning more about </a:t>
            </a:r>
            <a:r>
              <a:rPr lang="en-US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</a:t>
            </a:r>
            <a:r>
              <a:rPr lang="en-US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Youyou</a:t>
            </a:r>
            <a:r>
              <a:rPr lang="en-US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US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557899" y="6513726"/>
            <a:ext cx="76981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u="sng" dirty="0">
                <a:hlinkClick r:id="rId3"/>
              </a:rPr>
              <a:t>https://chinacurrent.com/story/22336/malaria-is-history-in-this-part-of-the-world</a:t>
            </a:r>
            <a:endParaRPr lang="en-US" sz="1400" dirty="0"/>
          </a:p>
        </p:txBody>
      </p:sp>
      <p:pic>
        <p:nvPicPr>
          <p:cNvPr id="30" name="Picture 29"/>
          <p:cNvPicPr/>
          <p:nvPr/>
        </p:nvPicPr>
        <p:blipFill>
          <a:blip r:embed="rId4"/>
          <a:stretch>
            <a:fillRect/>
          </a:stretch>
        </p:blipFill>
        <p:spPr>
          <a:xfrm>
            <a:off x="625337" y="2528850"/>
            <a:ext cx="3327763" cy="1790700"/>
          </a:xfrm>
          <a:prstGeom prst="rect">
            <a:avLst/>
          </a:prstGeom>
        </p:spPr>
      </p:pic>
      <p:pic>
        <p:nvPicPr>
          <p:cNvPr id="31" name="Picture 30"/>
          <p:cNvPicPr/>
          <p:nvPr/>
        </p:nvPicPr>
        <p:blipFill rotWithShape="1">
          <a:blip r:embed="rId5"/>
          <a:srcRect l="9957" t="13083" r="11016" b="8026"/>
          <a:stretch/>
        </p:blipFill>
        <p:spPr bwMode="auto">
          <a:xfrm>
            <a:off x="8377170" y="2415779"/>
            <a:ext cx="3321976" cy="18041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/>
          <p:cNvPicPr/>
          <p:nvPr/>
        </p:nvPicPr>
        <p:blipFill>
          <a:blip r:embed="rId6"/>
          <a:stretch>
            <a:fillRect/>
          </a:stretch>
        </p:blipFill>
        <p:spPr>
          <a:xfrm>
            <a:off x="4532013" y="2496417"/>
            <a:ext cx="3306818" cy="1803332"/>
          </a:xfrm>
          <a:prstGeom prst="rect">
            <a:avLst/>
          </a:prstGeom>
        </p:spPr>
      </p:pic>
      <p:sp>
        <p:nvSpPr>
          <p:cNvPr id="51" name="Right Arrow 50"/>
          <p:cNvSpPr/>
          <p:nvPr/>
        </p:nvSpPr>
        <p:spPr>
          <a:xfrm>
            <a:off x="7923821" y="2758665"/>
            <a:ext cx="621102" cy="888520"/>
          </a:xfrm>
          <a:prstGeom prst="rightArrow">
            <a:avLst>
              <a:gd name="adj1" fmla="val 50000"/>
              <a:gd name="adj2" fmla="val 52778"/>
            </a:avLst>
          </a:prstGeom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3953100" y="2820767"/>
            <a:ext cx="621102" cy="888520"/>
          </a:xfrm>
          <a:prstGeom prst="rightArrow">
            <a:avLst/>
          </a:prstGeom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96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043437"/>
            <a:ext cx="38896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An Article on “Top scientist awarded for contribution”</a:t>
            </a:r>
            <a:endParaRPr lang="en-US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00733" y="4882034"/>
            <a:ext cx="2907008" cy="7386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400" dirty="0" smtClean="0"/>
              <a:t>Cheng, </a:t>
            </a:r>
            <a:r>
              <a:rPr lang="en-US" sz="1400" dirty="0"/>
              <a:t>Y</a:t>
            </a:r>
            <a:r>
              <a:rPr lang="en-US" sz="1400" dirty="0" smtClean="0"/>
              <a:t>. </a:t>
            </a:r>
            <a:r>
              <a:rPr lang="en-US" sz="1400" dirty="0"/>
              <a:t>(</a:t>
            </a:r>
            <a:r>
              <a:rPr lang="en-US" sz="1400" dirty="0" smtClean="0"/>
              <a:t>2017, January 10). “Top scientist awarded for contribution”. </a:t>
            </a:r>
            <a:r>
              <a:rPr lang="en-US" sz="1400" i="1" dirty="0" smtClean="0"/>
              <a:t>China Daily</a:t>
            </a:r>
            <a:r>
              <a:rPr lang="en-US" sz="1400" dirty="0" smtClean="0"/>
              <a:t>. </a:t>
            </a:r>
            <a:endParaRPr lang="en-US" sz="1400" dirty="0"/>
          </a:p>
        </p:txBody>
      </p:sp>
      <p:sp>
        <p:nvSpPr>
          <p:cNvPr id="61" name="Rectangle 60"/>
          <p:cNvSpPr/>
          <p:nvPr/>
        </p:nvSpPr>
        <p:spPr>
          <a:xfrm>
            <a:off x="3804446" y="1347906"/>
            <a:ext cx="8265356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 students to identify and </a:t>
            </a:r>
            <a:r>
              <a:rPr lang="en-US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summarise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important accomplishments of </a:t>
            </a:r>
            <a:r>
              <a:rPr lang="en-US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Youyou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using </a:t>
            </a:r>
            <a:r>
              <a:rPr lang="en-US" b="1" u="sng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timeline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understand the use of the </a:t>
            </a:r>
            <a:r>
              <a:rPr lang="en-US" b="1" u="sng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simple past tense</a:t>
            </a:r>
            <a:r>
              <a:rPr lang="en-US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the </a:t>
            </a:r>
            <a:r>
              <a:rPr lang="en-US" b="1" u="sng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passive voice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694585" y="4775516"/>
            <a:ext cx="2716490" cy="1519558"/>
            <a:chOff x="3926895" y="4510644"/>
            <a:chExt cx="2554638" cy="1690364"/>
          </a:xfrm>
        </p:grpSpPr>
        <p:sp>
          <p:nvSpPr>
            <p:cNvPr id="53" name="Rounded Rectangle 52"/>
            <p:cNvSpPr/>
            <p:nvPr/>
          </p:nvSpPr>
          <p:spPr>
            <a:xfrm>
              <a:off x="3926895" y="4510644"/>
              <a:ext cx="2554638" cy="1627533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3949455" y="4600570"/>
              <a:ext cx="2355479" cy="1600438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en-US" sz="1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Tu</a:t>
              </a:r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b="1" u="sng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graduated</a:t>
              </a:r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from the department of pharmaceutics at Beijing Medical College and then </a:t>
              </a:r>
              <a:r>
                <a:rPr lang="en-US" sz="1400" b="1" u="sng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worked</a:t>
              </a:r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for the China Academy of Traditional Chinese Medicine.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380140" y="2524025"/>
            <a:ext cx="2867364" cy="879750"/>
            <a:chOff x="5484573" y="2167110"/>
            <a:chExt cx="2867364" cy="879750"/>
          </a:xfrm>
        </p:grpSpPr>
        <p:sp>
          <p:nvSpPr>
            <p:cNvPr id="67" name="Rounded Rectangle 66"/>
            <p:cNvSpPr/>
            <p:nvPr/>
          </p:nvSpPr>
          <p:spPr>
            <a:xfrm>
              <a:off x="5484573" y="2167110"/>
              <a:ext cx="2867364" cy="8797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5510987" y="2259510"/>
              <a:ext cx="2840950" cy="738664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en-US" sz="1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Tu</a:t>
              </a:r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b="1" u="sng" dirty="0" smtClean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was elected</a:t>
              </a:r>
              <a:r>
                <a:rPr lang="en-US" sz="1400" b="1" dirty="0" smtClean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chair of a government project aimed at eradicating malaria. 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72" name="Straight Arrow Connector 71"/>
          <p:cNvCxnSpPr/>
          <p:nvPr/>
        </p:nvCxnSpPr>
        <p:spPr>
          <a:xfrm flipV="1">
            <a:off x="8827850" y="4252116"/>
            <a:ext cx="0" cy="541268"/>
          </a:xfrm>
          <a:prstGeom prst="straightConnector1">
            <a:avLst/>
          </a:prstGeom>
          <a:ln w="28575">
            <a:solidFill>
              <a:srgbClr val="00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4306157" y="3015870"/>
            <a:ext cx="7474927" cy="3405047"/>
            <a:chOff x="4343101" y="2706035"/>
            <a:chExt cx="7474927" cy="3405047"/>
          </a:xfrm>
        </p:grpSpPr>
        <p:sp>
          <p:nvSpPr>
            <p:cNvPr id="40" name="Down Arrow 39"/>
            <p:cNvSpPr/>
            <p:nvPr/>
          </p:nvSpPr>
          <p:spPr>
            <a:xfrm rot="16200000">
              <a:off x="7927891" y="45205"/>
              <a:ext cx="305348" cy="7474927"/>
            </a:xfrm>
            <a:prstGeom prst="down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6351549" y="3654307"/>
              <a:ext cx="4130441" cy="2456775"/>
              <a:chOff x="5982160" y="847308"/>
              <a:chExt cx="4130441" cy="2456775"/>
            </a:xfrm>
          </p:grpSpPr>
          <p:sp>
            <p:nvSpPr>
              <p:cNvPr id="47" name="Rounded Rectangle 46"/>
              <p:cNvSpPr/>
              <p:nvPr/>
            </p:nvSpPr>
            <p:spPr>
              <a:xfrm>
                <a:off x="7030046" y="1685967"/>
                <a:ext cx="3082555" cy="161811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7113056" y="1703645"/>
                <a:ext cx="2999545" cy="1600438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1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Tu</a:t>
                </a:r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b="1" u="sng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shared</a:t>
                </a:r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the </a:t>
                </a:r>
                <a:r>
                  <a:rPr lang="en-US" sz="1400" dirty="0" smtClean="0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Nobel Prize </a:t>
                </a:r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in physiology or medicine with Irish William Campbell and Japanese Satoshi </a:t>
                </a:r>
                <a:r>
                  <a:rPr lang="en-US" sz="1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Omura</a:t>
                </a:r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for developing therapies against malaria and infections caused by roundworm parasites.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6384841" y="847308"/>
                <a:ext cx="242523" cy="229624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8" name="Group 37"/>
              <p:cNvGrpSpPr/>
              <p:nvPr/>
            </p:nvGrpSpPr>
            <p:grpSpPr>
              <a:xfrm>
                <a:off x="5982160" y="1101245"/>
                <a:ext cx="986167" cy="894304"/>
                <a:chOff x="3743577" y="476136"/>
                <a:chExt cx="986167" cy="894304"/>
              </a:xfrm>
            </p:grpSpPr>
            <p:sp>
              <p:nvSpPr>
                <p:cNvPr id="24" name="Oval 23"/>
                <p:cNvSpPr/>
                <p:nvPr/>
              </p:nvSpPr>
              <p:spPr>
                <a:xfrm>
                  <a:off x="3805296" y="476136"/>
                  <a:ext cx="924448" cy="89430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Rectangle 24"/>
                <p:cNvSpPr/>
                <p:nvPr/>
              </p:nvSpPr>
              <p:spPr>
                <a:xfrm>
                  <a:off x="3743577" y="661678"/>
                  <a:ext cx="986167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800" dirty="0" smtClean="0">
                      <a:solidFill>
                        <a:srgbClr val="0066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1969</a:t>
                  </a:r>
                  <a:endParaRPr lang="en-US" sz="2800" dirty="0">
                    <a:solidFill>
                      <a:srgbClr val="0066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cxnSp>
          <p:nvCxnSpPr>
            <p:cNvPr id="46" name="Straight Arrow Connector 45"/>
            <p:cNvCxnSpPr/>
            <p:nvPr/>
          </p:nvCxnSpPr>
          <p:spPr>
            <a:xfrm flipV="1">
              <a:off x="4863302" y="3935343"/>
              <a:ext cx="0" cy="541268"/>
            </a:xfrm>
            <a:prstGeom prst="straightConnector1">
              <a:avLst/>
            </a:prstGeom>
            <a:ln w="28575">
              <a:solidFill>
                <a:srgbClr val="0066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Oval 47"/>
            <p:cNvSpPr/>
            <p:nvPr/>
          </p:nvSpPr>
          <p:spPr>
            <a:xfrm>
              <a:off x="4745739" y="3678620"/>
              <a:ext cx="235125" cy="229624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4378406" y="2706035"/>
              <a:ext cx="924448" cy="89430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4343101" y="2891577"/>
              <a:ext cx="98616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smtClean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1955</a:t>
              </a:r>
              <a:endParaRPr lang="en-US" sz="28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66" name="Straight Arrow Connector 65"/>
            <p:cNvCxnSpPr/>
            <p:nvPr/>
          </p:nvCxnSpPr>
          <p:spPr>
            <a:xfrm>
              <a:off x="6863637" y="3088726"/>
              <a:ext cx="0" cy="541268"/>
            </a:xfrm>
            <a:prstGeom prst="straightConnector1">
              <a:avLst/>
            </a:prstGeom>
            <a:ln w="28575">
              <a:solidFill>
                <a:srgbClr val="0066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Oval 69"/>
            <p:cNvSpPr/>
            <p:nvPr/>
          </p:nvSpPr>
          <p:spPr>
            <a:xfrm>
              <a:off x="8351937" y="2753367"/>
              <a:ext cx="924448" cy="89430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8696598" y="3667856"/>
              <a:ext cx="235125" cy="229624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8327550" y="2942063"/>
              <a:ext cx="98616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smtClean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2015</a:t>
              </a:r>
              <a:endParaRPr lang="en-US" sz="28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" name="Oval 73"/>
            <p:cNvSpPr/>
            <p:nvPr/>
          </p:nvSpPr>
          <p:spPr>
            <a:xfrm>
              <a:off x="10927028" y="3656477"/>
              <a:ext cx="235125" cy="229624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10582748" y="3908244"/>
              <a:ext cx="924448" cy="89430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10582748" y="4062253"/>
              <a:ext cx="98616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smtClean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2017</a:t>
              </a:r>
              <a:endParaRPr lang="en-US" sz="28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77" name="Straight Arrow Connector 76"/>
            <p:cNvCxnSpPr/>
            <p:nvPr/>
          </p:nvCxnSpPr>
          <p:spPr>
            <a:xfrm>
              <a:off x="11044590" y="3088726"/>
              <a:ext cx="0" cy="541268"/>
            </a:xfrm>
            <a:prstGeom prst="straightConnector1">
              <a:avLst/>
            </a:prstGeom>
            <a:ln w="28575">
              <a:solidFill>
                <a:srgbClr val="0066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9230886" y="2286382"/>
            <a:ext cx="2875449" cy="1169551"/>
            <a:chOff x="9241885" y="1939689"/>
            <a:chExt cx="2875449" cy="1169551"/>
          </a:xfrm>
        </p:grpSpPr>
        <p:sp>
          <p:nvSpPr>
            <p:cNvPr id="78" name="Rounded Rectangle 77"/>
            <p:cNvSpPr/>
            <p:nvPr/>
          </p:nvSpPr>
          <p:spPr>
            <a:xfrm>
              <a:off x="9241885" y="1997060"/>
              <a:ext cx="2875449" cy="1091666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9276384" y="1939689"/>
              <a:ext cx="2840950" cy="1169551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en-US" sz="1400" dirty="0" smtClean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 Preeminent Science and Technology Award </a:t>
              </a:r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– the highest award in China for </a:t>
              </a:r>
              <a:r>
                <a:rPr lang="en-US" sz="1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recognising</a:t>
              </a:r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an individual scientist’s contribution – </a:t>
              </a:r>
              <a:r>
                <a:rPr lang="en-US" sz="1400" b="1" u="sng" dirty="0" smtClean="0">
                  <a:solidFill>
                    <a:srgbClr val="FF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was given </a:t>
              </a:r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to </a:t>
              </a:r>
              <a:r>
                <a:rPr lang="en-US" sz="1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Tu</a:t>
              </a:r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Youyou</a:t>
              </a:r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4255714" y="120799"/>
            <a:ext cx="7814088" cy="1235439"/>
            <a:chOff x="4440346" y="771608"/>
            <a:chExt cx="7160930" cy="1367887"/>
          </a:xfrm>
        </p:grpSpPr>
        <p:sp>
          <p:nvSpPr>
            <p:cNvPr id="36" name="Round Same Side Corner Rectangle 35"/>
            <p:cNvSpPr/>
            <p:nvPr/>
          </p:nvSpPr>
          <p:spPr>
            <a:xfrm rot="5400000">
              <a:off x="8088537" y="-1628409"/>
              <a:ext cx="1110670" cy="5914808"/>
            </a:xfrm>
            <a:prstGeom prst="round2Same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</p:sp>
        <p:sp>
          <p:nvSpPr>
            <p:cNvPr id="37" name="Round Same Side Corner Rectangle 4"/>
            <p:cNvSpPr txBox="1"/>
            <p:nvPr/>
          </p:nvSpPr>
          <p:spPr>
            <a:xfrm>
              <a:off x="5686467" y="771608"/>
              <a:ext cx="5753097" cy="12389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11430" rIns="11430" bIns="11430" numCol="1" spcCol="1270" anchor="ctr" anchorCtr="0">
              <a:noAutofit/>
            </a:bodyPr>
            <a:lstStyle/>
            <a:p>
              <a:pPr marL="285750" lvl="0" indent="-285750" algn="just">
                <a:buFont typeface="Arial" panose="020B0604020202020204" pitchFamily="34" charset="0"/>
                <a:buChar char="•"/>
                <a:defRPr/>
              </a:pP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Use 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the article “Top scientist awarded for contribution” </a:t>
              </a: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to discuss the accomplishments of </a:t>
              </a:r>
              <a:r>
                <a:rPr lang="en-US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Tu</a:t>
              </a: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Youyou</a:t>
              </a: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in reducing the threat of malaria. 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Pentagon 38"/>
            <p:cNvSpPr/>
            <p:nvPr/>
          </p:nvSpPr>
          <p:spPr>
            <a:xfrm rot="5400000">
              <a:off x="4403304" y="853808"/>
              <a:ext cx="1365837" cy="1205537"/>
            </a:xfrm>
            <a:prstGeom prst="homePlate">
              <a:avLst>
                <a:gd name="adj" fmla="val 31395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Chevron 4"/>
            <p:cNvSpPr txBox="1"/>
            <p:nvPr/>
          </p:nvSpPr>
          <p:spPr>
            <a:xfrm>
              <a:off x="4440346" y="1266555"/>
              <a:ext cx="1289230" cy="4583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Post-viewing</a:t>
              </a:r>
              <a:endParaRPr lang="en-US" sz="2000" b="1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2" name="Rectangle 41"/>
          <p:cNvSpPr/>
          <p:nvPr/>
        </p:nvSpPr>
        <p:spPr>
          <a:xfrm>
            <a:off x="500733" y="4632013"/>
            <a:ext cx="7286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u="sng" dirty="0" smtClean="0"/>
              <a:t>Source:</a:t>
            </a:r>
            <a:endParaRPr lang="en-US" sz="1400" u="sng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382237" y="1694802"/>
            <a:ext cx="3127348" cy="4160632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133631">
            <a:off x="1129632" y="3222000"/>
            <a:ext cx="1488768" cy="10467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604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ight Arrow 84"/>
          <p:cNvSpPr/>
          <p:nvPr/>
        </p:nvSpPr>
        <p:spPr>
          <a:xfrm>
            <a:off x="-702" y="1991087"/>
            <a:ext cx="3372061" cy="3955000"/>
          </a:xfrm>
          <a:prstGeom prst="rightArrow">
            <a:avLst>
              <a:gd name="adj1" fmla="val 57979"/>
              <a:gd name="adj2" fmla="val 32671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/>
          <p:cNvGrpSpPr/>
          <p:nvPr/>
        </p:nvGrpSpPr>
        <p:grpSpPr>
          <a:xfrm>
            <a:off x="152503" y="1490097"/>
            <a:ext cx="2080767" cy="1637182"/>
            <a:chOff x="134757" y="2390983"/>
            <a:chExt cx="2080767" cy="1637182"/>
          </a:xfrm>
        </p:grpSpPr>
        <p:grpSp>
          <p:nvGrpSpPr>
            <p:cNvPr id="32" name="Group 31"/>
            <p:cNvGrpSpPr/>
            <p:nvPr/>
          </p:nvGrpSpPr>
          <p:grpSpPr>
            <a:xfrm>
              <a:off x="134757" y="2390983"/>
              <a:ext cx="2080767" cy="1637182"/>
              <a:chOff x="372606" y="1741269"/>
              <a:chExt cx="3712767" cy="3215088"/>
            </a:xfrm>
          </p:grpSpPr>
          <p:pic>
            <p:nvPicPr>
              <p:cNvPr id="33" name="Picture 4" descr="16,636 Video Clipart Stock Photos, Pictures &amp;amp; Royalty-Free Images - iStock"/>
              <p:cNvPicPr>
                <a:picLocks noChangeAspect="1" noChangeArrowheads="1"/>
              </p:cNvPicPr>
              <p:nvPr/>
            </p:nvPicPr>
            <p:blipFill rotWithShape="1"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698" t="24428" r="19880" b="23865"/>
              <a:stretch/>
            </p:blipFill>
            <p:spPr bwMode="auto">
              <a:xfrm>
                <a:off x="372606" y="1741269"/>
                <a:ext cx="3712767" cy="32150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4" name="Rectangle 33"/>
              <p:cNvSpPr/>
              <p:nvPr/>
            </p:nvSpPr>
            <p:spPr>
              <a:xfrm>
                <a:off x="691990" y="2189167"/>
                <a:ext cx="3155461" cy="5439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b="1" dirty="0">
                    <a:solidFill>
                      <a:schemeClr val="accent2">
                        <a:lumMod val="50000"/>
                      </a:schemeClr>
                    </a:solidFill>
                  </a:rPr>
                  <a:t>Video </a:t>
                </a:r>
                <a:r>
                  <a:rPr lang="en-US" sz="1200" b="1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Time</a:t>
                </a:r>
                <a:r>
                  <a:rPr lang="en-US" sz="1200" b="1" dirty="0">
                    <a:solidFill>
                      <a:schemeClr val="accent2">
                        <a:lumMod val="50000"/>
                      </a:schemeClr>
                    </a:solidFill>
                  </a:rPr>
                  <a:t>: </a:t>
                </a:r>
                <a:r>
                  <a:rPr lang="en-US" sz="1200" b="1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00:40 </a:t>
                </a:r>
                <a:r>
                  <a:rPr lang="en-US" sz="1200" b="1" dirty="0">
                    <a:solidFill>
                      <a:schemeClr val="accent2">
                        <a:lumMod val="50000"/>
                      </a:schemeClr>
                    </a:solidFill>
                  </a:rPr>
                  <a:t>– </a:t>
                </a:r>
                <a:r>
                  <a:rPr lang="en-US" sz="1200" b="1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2:54</a:t>
                </a:r>
                <a:endParaRPr lang="en-US" sz="1200" b="1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p:grpSp>
        <p:pic>
          <p:nvPicPr>
            <p:cNvPr id="35" name="Picture 34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236604" y="2829593"/>
              <a:ext cx="1872602" cy="894183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5714393" y="1531863"/>
            <a:ext cx="4074376" cy="369332"/>
          </a:xfrm>
          <a:prstGeom prst="rect">
            <a:avLst/>
          </a:prstGeom>
          <a:solidFill>
            <a:srgbClr val="00808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China’s efforts in fighting against malaria </a:t>
            </a:r>
            <a:endParaRPr lang="en-US" b="1" dirty="0">
              <a:solidFill>
                <a:schemeClr val="bg1"/>
              </a:solidFill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3301542" y="1963574"/>
            <a:ext cx="8644029" cy="1191527"/>
            <a:chOff x="3547970" y="2258332"/>
            <a:chExt cx="8644029" cy="1191527"/>
          </a:xfrm>
        </p:grpSpPr>
        <p:sp>
          <p:nvSpPr>
            <p:cNvPr id="26" name="TextBox 25"/>
            <p:cNvSpPr txBox="1"/>
            <p:nvPr/>
          </p:nvSpPr>
          <p:spPr>
            <a:xfrm>
              <a:off x="3806251" y="3080527"/>
              <a:ext cx="8962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1940s</a:t>
              </a:r>
              <a:endParaRPr lang="en-US" b="1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4702508" y="3080527"/>
              <a:ext cx="8962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1950s</a:t>
              </a:r>
              <a:endParaRPr lang="en-US" b="1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5630958" y="3080527"/>
              <a:ext cx="8962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1960s</a:t>
              </a:r>
              <a:endParaRPr lang="en-US" b="1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527215" y="3080527"/>
              <a:ext cx="8962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1970s</a:t>
              </a:r>
              <a:endParaRPr lang="en-US" b="1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7539635" y="3080527"/>
              <a:ext cx="8962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1980s</a:t>
              </a:r>
              <a:endParaRPr lang="en-US" b="1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8401836" y="3080527"/>
              <a:ext cx="8962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1990s</a:t>
              </a:r>
              <a:endParaRPr lang="en-US" b="1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9397511" y="3080527"/>
              <a:ext cx="8962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2000s</a:t>
              </a:r>
              <a:endParaRPr lang="en-US" b="1" dirty="0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0341315" y="3050280"/>
              <a:ext cx="8962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2010s</a:t>
              </a:r>
              <a:endParaRPr lang="en-US" b="1" dirty="0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11256683" y="3031559"/>
              <a:ext cx="8962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2020s</a:t>
              </a:r>
              <a:endParaRPr lang="en-US" b="1" dirty="0"/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3547970" y="2258332"/>
              <a:ext cx="8644029" cy="882688"/>
              <a:chOff x="3547970" y="2258332"/>
              <a:chExt cx="8644029" cy="882688"/>
            </a:xfrm>
          </p:grpSpPr>
          <p:sp>
            <p:nvSpPr>
              <p:cNvPr id="41" name="Down Arrow 40"/>
              <p:cNvSpPr/>
              <p:nvPr/>
            </p:nvSpPr>
            <p:spPr>
              <a:xfrm rot="16200000">
                <a:off x="7694680" y="-1356300"/>
                <a:ext cx="350610" cy="8644029"/>
              </a:xfrm>
              <a:prstGeom prst="downArrow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4019255" y="2820656"/>
                <a:ext cx="235125" cy="229624"/>
              </a:xfrm>
              <a:prstGeom prst="ellipse">
                <a:avLst/>
              </a:prstGeom>
              <a:solidFill>
                <a:srgbClr val="FF6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4938402" y="2829655"/>
                <a:ext cx="235125" cy="229624"/>
              </a:xfrm>
              <a:prstGeom prst="ellipse">
                <a:avLst/>
              </a:prstGeom>
              <a:solidFill>
                <a:srgbClr val="FF6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5865391" y="2827207"/>
                <a:ext cx="235125" cy="229624"/>
              </a:xfrm>
              <a:prstGeom prst="ellipse">
                <a:avLst/>
              </a:prstGeom>
              <a:solidFill>
                <a:srgbClr val="FF6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6809015" y="2827207"/>
                <a:ext cx="235125" cy="229624"/>
              </a:xfrm>
              <a:prstGeom prst="ellipse">
                <a:avLst/>
              </a:prstGeom>
              <a:solidFill>
                <a:srgbClr val="FF6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7752639" y="2821259"/>
                <a:ext cx="235125" cy="229624"/>
              </a:xfrm>
              <a:prstGeom prst="ellipse">
                <a:avLst/>
              </a:prstGeom>
              <a:solidFill>
                <a:srgbClr val="FF6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8655151" y="2822594"/>
                <a:ext cx="235125" cy="229624"/>
              </a:xfrm>
              <a:prstGeom prst="ellipse">
                <a:avLst/>
              </a:prstGeom>
              <a:solidFill>
                <a:srgbClr val="FF6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9610515" y="2823630"/>
                <a:ext cx="235125" cy="229624"/>
              </a:xfrm>
              <a:prstGeom prst="ellipse">
                <a:avLst/>
              </a:prstGeom>
              <a:solidFill>
                <a:srgbClr val="FF6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10554319" y="2830879"/>
                <a:ext cx="235125" cy="229624"/>
              </a:xfrm>
              <a:prstGeom prst="ellipse">
                <a:avLst/>
              </a:prstGeom>
              <a:solidFill>
                <a:srgbClr val="FF6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11444743" y="2820656"/>
                <a:ext cx="235125" cy="229624"/>
              </a:xfrm>
              <a:prstGeom prst="ellipse">
                <a:avLst/>
              </a:prstGeom>
              <a:solidFill>
                <a:srgbClr val="FF6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3875489" y="2278184"/>
                <a:ext cx="522655" cy="462845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4794636" y="2278184"/>
                <a:ext cx="522655" cy="462845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5721625" y="2270861"/>
                <a:ext cx="522655" cy="462845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6663022" y="2278184"/>
                <a:ext cx="522655" cy="462845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7608657" y="2278184"/>
                <a:ext cx="522655" cy="462845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8510480" y="2278184"/>
                <a:ext cx="522655" cy="462845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10118964" y="2258332"/>
                <a:ext cx="522655" cy="462845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10641619" y="2258333"/>
                <a:ext cx="522655" cy="462845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11297934" y="2258332"/>
                <a:ext cx="528742" cy="462845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74" name="Group 73"/>
          <p:cNvGrpSpPr/>
          <p:nvPr/>
        </p:nvGrpSpPr>
        <p:grpSpPr>
          <a:xfrm>
            <a:off x="450251" y="76599"/>
            <a:ext cx="11423989" cy="1111571"/>
            <a:chOff x="4851848" y="771609"/>
            <a:chExt cx="7644514" cy="1111571"/>
          </a:xfrm>
        </p:grpSpPr>
        <p:sp>
          <p:nvSpPr>
            <p:cNvPr id="75" name="Round Same Side Corner Rectangle 74"/>
            <p:cNvSpPr/>
            <p:nvPr/>
          </p:nvSpPr>
          <p:spPr>
            <a:xfrm rot="5400000">
              <a:off x="8711678" y="-2251550"/>
              <a:ext cx="759474" cy="6809894"/>
            </a:xfrm>
            <a:prstGeom prst="round2Same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</p:sp>
        <p:sp>
          <p:nvSpPr>
            <p:cNvPr id="76" name="Round Same Side Corner Rectangle 4"/>
            <p:cNvSpPr txBox="1"/>
            <p:nvPr/>
          </p:nvSpPr>
          <p:spPr>
            <a:xfrm>
              <a:off x="5686467" y="771609"/>
              <a:ext cx="6809895" cy="7615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11430" rIns="11430" bIns="11430" numCol="1" spcCol="1270" anchor="ctr" anchorCtr="0">
              <a:noAutofit/>
            </a:bodyPr>
            <a:lstStyle/>
            <a:p>
              <a:pPr marL="342900" lvl="0" indent="-342900" algn="just">
                <a:buFont typeface="Arial" panose="020B0604020202020204" pitchFamily="34" charset="0"/>
                <a:buChar char="•"/>
                <a:defRPr/>
              </a:pP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Guide students to develop the language knowledge and skills through integrating information and ideas from the video and the article on malaria and </a:t>
              </a:r>
              <a:r>
                <a:rPr lang="en-US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Tu</a:t>
              </a:r>
              <a:r>
                <a:rPr lang="en-US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Youyou</a:t>
              </a:r>
              <a:r>
                <a:rPr lang="en-US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7" name="Pentagon 76"/>
            <p:cNvSpPr/>
            <p:nvPr/>
          </p:nvSpPr>
          <p:spPr>
            <a:xfrm rot="5400000">
              <a:off x="4715660" y="909848"/>
              <a:ext cx="1109520" cy="837143"/>
            </a:xfrm>
            <a:prstGeom prst="homePlate">
              <a:avLst>
                <a:gd name="adj" fmla="val 31395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Chevron 4"/>
            <p:cNvSpPr txBox="1"/>
            <p:nvPr/>
          </p:nvSpPr>
          <p:spPr>
            <a:xfrm>
              <a:off x="4851848" y="1016942"/>
              <a:ext cx="862610" cy="4583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Post-viewing</a:t>
              </a:r>
              <a:endParaRPr lang="en-US" sz="2000" b="1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152503" y="3193600"/>
            <a:ext cx="2080767" cy="1634720"/>
            <a:chOff x="372606" y="1741269"/>
            <a:chExt cx="3712767" cy="3215088"/>
          </a:xfrm>
        </p:grpSpPr>
        <p:pic>
          <p:nvPicPr>
            <p:cNvPr id="81" name="Picture 4" descr="16,636 Video Clipart Stock Photos, Pictures &amp;amp; Royalty-Free Images - iStock"/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98" t="24428" r="19880" b="23865"/>
            <a:stretch/>
          </p:blipFill>
          <p:spPr bwMode="auto">
            <a:xfrm>
              <a:off x="372606" y="1741269"/>
              <a:ext cx="3712767" cy="3215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" name="Rectangle 81"/>
            <p:cNvSpPr/>
            <p:nvPr/>
          </p:nvSpPr>
          <p:spPr>
            <a:xfrm>
              <a:off x="669644" y="2222753"/>
              <a:ext cx="3118688" cy="5311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>
                  <a:solidFill>
                    <a:schemeClr val="accent2">
                      <a:lumMod val="50000"/>
                    </a:schemeClr>
                  </a:solidFill>
                </a:rPr>
                <a:t>Video </a:t>
              </a:r>
              <a:r>
                <a:rPr lang="en-US" sz="1200" b="1" dirty="0" smtClean="0">
                  <a:solidFill>
                    <a:schemeClr val="accent2">
                      <a:lumMod val="50000"/>
                    </a:schemeClr>
                  </a:solidFill>
                </a:rPr>
                <a:t>Time</a:t>
              </a:r>
              <a:r>
                <a:rPr lang="en-US" sz="1200" b="1" dirty="0">
                  <a:solidFill>
                    <a:schemeClr val="accent2">
                      <a:lumMod val="50000"/>
                    </a:schemeClr>
                  </a:solidFill>
                </a:rPr>
                <a:t>: </a:t>
              </a:r>
              <a:r>
                <a:rPr lang="en-US" sz="1200" b="1" dirty="0" smtClean="0">
                  <a:solidFill>
                    <a:schemeClr val="accent2">
                      <a:lumMod val="50000"/>
                    </a:schemeClr>
                  </a:solidFill>
                </a:rPr>
                <a:t>02:55 </a:t>
              </a:r>
              <a:r>
                <a:rPr lang="en-US" sz="1200" b="1" dirty="0">
                  <a:solidFill>
                    <a:schemeClr val="accent2">
                      <a:lumMod val="50000"/>
                    </a:schemeClr>
                  </a:solidFill>
                </a:rPr>
                <a:t>– </a:t>
              </a:r>
              <a:r>
                <a:rPr lang="en-US" sz="1200" b="1" dirty="0" smtClean="0">
                  <a:solidFill>
                    <a:schemeClr val="accent2">
                      <a:lumMod val="50000"/>
                    </a:schemeClr>
                  </a:solidFill>
                </a:rPr>
                <a:t>03:53</a:t>
              </a:r>
              <a:endParaRPr lang="en-US" sz="1200" b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</p:grpSp>
      <p:pic>
        <p:nvPicPr>
          <p:cNvPr id="83" name="Picture 82"/>
          <p:cNvPicPr/>
          <p:nvPr/>
        </p:nvPicPr>
        <p:blipFill rotWithShape="1">
          <a:blip r:embed="rId4"/>
          <a:srcRect l="9957" t="13083" r="11016" b="8026"/>
          <a:stretch/>
        </p:blipFill>
        <p:spPr bwMode="auto">
          <a:xfrm>
            <a:off x="283779" y="3638372"/>
            <a:ext cx="1843173" cy="8807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9" name="TextBox 78"/>
          <p:cNvSpPr txBox="1"/>
          <p:nvPr/>
        </p:nvSpPr>
        <p:spPr>
          <a:xfrm>
            <a:off x="3406554" y="3133406"/>
            <a:ext cx="8305209" cy="34163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just">
              <a:buClr>
                <a:schemeClr val="tx1"/>
              </a:buClr>
              <a:buAutoNum type="alphaUcPeriod"/>
            </a:pPr>
            <a:r>
              <a:rPr lang="en-US" b="1" dirty="0" smtClean="0"/>
              <a:t>Health authorities in China </a:t>
            </a:r>
            <a:r>
              <a:rPr lang="en-US" b="1" dirty="0" smtClean="0">
                <a:solidFill>
                  <a:srgbClr val="7030A0"/>
                </a:solidFill>
              </a:rPr>
              <a:t>began</a:t>
            </a:r>
            <a:r>
              <a:rPr lang="en-US" b="1" dirty="0" smtClean="0"/>
              <a:t> providing medicines to prevent further spread of </a:t>
            </a:r>
            <a:r>
              <a:rPr lang="en-US" b="1" dirty="0" smtClean="0">
                <a:solidFill>
                  <a:srgbClr val="0000CC"/>
                </a:solidFill>
              </a:rPr>
              <a:t>malaria</a:t>
            </a:r>
          </a:p>
          <a:p>
            <a:pPr marL="342900" indent="-342900" algn="just">
              <a:buClr>
                <a:schemeClr val="tx1"/>
              </a:buClr>
              <a:buAutoNum type="alphaUcPeriod"/>
            </a:pPr>
            <a:r>
              <a:rPr lang="en-US" b="1" dirty="0" smtClean="0"/>
              <a:t>Discovery of </a:t>
            </a:r>
            <a:r>
              <a:rPr lang="en-US" b="1" dirty="0" err="1" smtClean="0"/>
              <a:t>artemisinin</a:t>
            </a:r>
            <a:r>
              <a:rPr lang="en-US" b="1" dirty="0" smtClean="0"/>
              <a:t> by </a:t>
            </a:r>
            <a:r>
              <a:rPr lang="en-US" b="1" dirty="0" err="1" smtClean="0">
                <a:solidFill>
                  <a:srgbClr val="006600"/>
                </a:solidFill>
              </a:rPr>
              <a:t>Tu</a:t>
            </a:r>
            <a:r>
              <a:rPr lang="en-US" b="1" dirty="0" smtClean="0">
                <a:solidFill>
                  <a:srgbClr val="006600"/>
                </a:solidFill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</a:rPr>
              <a:t>Youyou</a:t>
            </a:r>
            <a:r>
              <a:rPr lang="en-US" b="1" dirty="0" smtClean="0">
                <a:solidFill>
                  <a:srgbClr val="006600"/>
                </a:solidFill>
              </a:rPr>
              <a:t> </a:t>
            </a:r>
            <a:r>
              <a:rPr lang="en-US" b="1" dirty="0" smtClean="0"/>
              <a:t>and her team</a:t>
            </a:r>
          </a:p>
          <a:p>
            <a:pPr marL="342900" indent="-342900" algn="just">
              <a:buClr>
                <a:schemeClr val="tx1"/>
              </a:buClr>
              <a:buAutoNum type="alphaUcPeriod"/>
            </a:pPr>
            <a:r>
              <a:rPr lang="en-US" b="1" dirty="0" smtClean="0"/>
              <a:t>China </a:t>
            </a:r>
            <a:r>
              <a:rPr lang="en-US" b="1" dirty="0" smtClean="0">
                <a:solidFill>
                  <a:srgbClr val="7030A0"/>
                </a:solidFill>
              </a:rPr>
              <a:t>innovated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smtClean="0"/>
              <a:t>the use of mosquito nets, which </a:t>
            </a:r>
            <a:r>
              <a:rPr lang="en-US" b="1" dirty="0" smtClean="0">
                <a:solidFill>
                  <a:srgbClr val="FF6600"/>
                </a:solidFill>
              </a:rPr>
              <a:t>was</a:t>
            </a:r>
            <a:r>
              <a:rPr lang="en-US" b="1" dirty="0" smtClean="0"/>
              <a:t> then </a:t>
            </a:r>
            <a:r>
              <a:rPr lang="en-US" b="1" dirty="0" smtClean="0">
                <a:solidFill>
                  <a:srgbClr val="FF6600"/>
                </a:solidFill>
              </a:rPr>
              <a:t>made </a:t>
            </a:r>
            <a:r>
              <a:rPr lang="en-US" b="1" dirty="0" smtClean="0"/>
              <a:t>to a global standard for </a:t>
            </a:r>
            <a:r>
              <a:rPr lang="en-US" b="1" dirty="0" smtClean="0">
                <a:solidFill>
                  <a:srgbClr val="0000CC"/>
                </a:solidFill>
              </a:rPr>
              <a:t>malaria control </a:t>
            </a:r>
            <a:r>
              <a:rPr lang="en-US" b="1" dirty="0" smtClean="0"/>
              <a:t>by the World Health </a:t>
            </a:r>
            <a:r>
              <a:rPr lang="en-US" b="1" dirty="0" err="1" smtClean="0"/>
              <a:t>Organisation</a:t>
            </a:r>
            <a:r>
              <a:rPr lang="en-US" b="1" dirty="0" smtClean="0"/>
              <a:t> (WHO)</a:t>
            </a:r>
          </a:p>
          <a:p>
            <a:pPr marL="342900" indent="-342900" algn="just">
              <a:buClr>
                <a:schemeClr val="tx1"/>
              </a:buClr>
              <a:buAutoNum type="alphaUcPeriod"/>
            </a:pPr>
            <a:r>
              <a:rPr lang="en-US" b="1" dirty="0" smtClean="0"/>
              <a:t>30 million Chinese </a:t>
            </a:r>
            <a:r>
              <a:rPr lang="en-US" b="1" dirty="0" smtClean="0">
                <a:solidFill>
                  <a:srgbClr val="FF6600"/>
                </a:solidFill>
              </a:rPr>
              <a:t>were infected </a:t>
            </a:r>
            <a:r>
              <a:rPr lang="en-US" b="1" dirty="0" smtClean="0"/>
              <a:t>with </a:t>
            </a:r>
            <a:r>
              <a:rPr lang="en-US" b="1" dirty="0" smtClean="0">
                <a:solidFill>
                  <a:srgbClr val="0000CC"/>
                </a:solidFill>
              </a:rPr>
              <a:t>malaria </a:t>
            </a:r>
            <a:r>
              <a:rPr lang="en-US" b="1" dirty="0" smtClean="0"/>
              <a:t>annually</a:t>
            </a:r>
          </a:p>
          <a:p>
            <a:pPr marL="342900" indent="-342900" algn="just">
              <a:buClr>
                <a:schemeClr val="tx1"/>
              </a:buClr>
              <a:buAutoNum type="alphaUcPeriod"/>
            </a:pPr>
            <a:r>
              <a:rPr lang="en-US" b="1" dirty="0" smtClean="0"/>
              <a:t>117, 000 cases of </a:t>
            </a:r>
            <a:r>
              <a:rPr lang="en-US" b="1" dirty="0" smtClean="0">
                <a:solidFill>
                  <a:srgbClr val="0000CC"/>
                </a:solidFill>
              </a:rPr>
              <a:t>malaria</a:t>
            </a:r>
            <a:r>
              <a:rPr lang="en-US" b="1" dirty="0" smtClean="0"/>
              <a:t> in China annually</a:t>
            </a:r>
          </a:p>
          <a:p>
            <a:pPr marL="342900" indent="-342900" algn="just">
              <a:buClr>
                <a:schemeClr val="tx1"/>
              </a:buClr>
              <a:buAutoNum type="alphaUcPeriod"/>
            </a:pPr>
            <a:r>
              <a:rPr lang="en-US" b="1" dirty="0">
                <a:solidFill>
                  <a:srgbClr val="FF6600"/>
                </a:solidFill>
              </a:rPr>
              <a:t>Headed</a:t>
            </a:r>
            <a:r>
              <a:rPr lang="en-US" b="1" dirty="0" smtClean="0"/>
              <a:t> by </a:t>
            </a:r>
            <a:r>
              <a:rPr lang="en-US" b="1" dirty="0" err="1" smtClean="0">
                <a:solidFill>
                  <a:srgbClr val="006600"/>
                </a:solidFill>
              </a:rPr>
              <a:t>Tu</a:t>
            </a:r>
            <a:r>
              <a:rPr lang="en-US" b="1" dirty="0" smtClean="0">
                <a:solidFill>
                  <a:srgbClr val="006600"/>
                </a:solidFill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</a:rPr>
              <a:t>Youyou</a:t>
            </a:r>
            <a:r>
              <a:rPr lang="en-US" b="1" dirty="0" smtClean="0"/>
              <a:t>, the elite group “Project 523” </a:t>
            </a:r>
            <a:r>
              <a:rPr lang="en-US" b="1" dirty="0" smtClean="0">
                <a:solidFill>
                  <a:srgbClr val="7030A0"/>
                </a:solidFill>
              </a:rPr>
              <a:t>involved</a:t>
            </a:r>
            <a:r>
              <a:rPr lang="en-US" b="1" dirty="0" smtClean="0"/>
              <a:t> 500 of China’s best scientists to find new treatments for </a:t>
            </a:r>
            <a:r>
              <a:rPr lang="en-US" b="1" dirty="0" smtClean="0">
                <a:solidFill>
                  <a:srgbClr val="0000CC"/>
                </a:solidFill>
              </a:rPr>
              <a:t>malaria</a:t>
            </a:r>
          </a:p>
          <a:p>
            <a:pPr marL="342900" indent="-342900" algn="just">
              <a:buClr>
                <a:schemeClr val="tx1"/>
              </a:buClr>
              <a:buAutoNum type="alphaUcPeriod"/>
            </a:pPr>
            <a:r>
              <a:rPr lang="en-US" b="1" dirty="0" err="1" smtClean="0">
                <a:solidFill>
                  <a:srgbClr val="006600"/>
                </a:solidFill>
              </a:rPr>
              <a:t>Tu</a:t>
            </a:r>
            <a:r>
              <a:rPr lang="en-US" b="1" dirty="0" smtClean="0">
                <a:solidFill>
                  <a:srgbClr val="006600"/>
                </a:solidFill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</a:rPr>
              <a:t>Youyou</a:t>
            </a:r>
            <a:r>
              <a:rPr lang="en-US" b="1" dirty="0" smtClean="0">
                <a:solidFill>
                  <a:srgbClr val="006600"/>
                </a:solidFill>
              </a:rPr>
              <a:t> </a:t>
            </a:r>
            <a:r>
              <a:rPr lang="en-US" b="1" dirty="0" smtClean="0">
                <a:solidFill>
                  <a:srgbClr val="7030A0"/>
                </a:solidFill>
              </a:rPr>
              <a:t>was</a:t>
            </a:r>
            <a:r>
              <a:rPr lang="en-US" b="1" dirty="0" smtClean="0"/>
              <a:t> the first female scientist to </a:t>
            </a:r>
            <a:r>
              <a:rPr lang="en-US" b="1" dirty="0" smtClean="0">
                <a:solidFill>
                  <a:srgbClr val="FF6600"/>
                </a:solidFill>
              </a:rPr>
              <a:t>be awarded </a:t>
            </a:r>
            <a:r>
              <a:rPr lang="en-US" b="1" dirty="0" smtClean="0"/>
              <a:t>the Nobel Prize </a:t>
            </a:r>
          </a:p>
          <a:p>
            <a:pPr marL="342900" indent="-342900" algn="just">
              <a:buClr>
                <a:schemeClr val="tx1"/>
              </a:buClr>
              <a:buAutoNum type="alphaUcPeriod"/>
            </a:pPr>
            <a:r>
              <a:rPr lang="en-US" b="1" dirty="0" smtClean="0"/>
              <a:t>In June 2021, WHO certified China </a:t>
            </a:r>
            <a:r>
              <a:rPr lang="en-US" b="1" dirty="0" smtClean="0">
                <a:solidFill>
                  <a:srgbClr val="0000CC"/>
                </a:solidFill>
              </a:rPr>
              <a:t>malaria-free </a:t>
            </a:r>
          </a:p>
          <a:p>
            <a:pPr marL="342900" indent="-342900" algn="just">
              <a:buClr>
                <a:schemeClr val="tx1"/>
              </a:buClr>
              <a:buAutoNum type="alphaUcPeriod"/>
            </a:pPr>
            <a:r>
              <a:rPr lang="en-US" b="1" dirty="0" smtClean="0">
                <a:solidFill>
                  <a:srgbClr val="0000CC"/>
                </a:solidFill>
              </a:rPr>
              <a:t>Malaria </a:t>
            </a:r>
            <a:r>
              <a:rPr lang="en-US" b="1" dirty="0" smtClean="0">
                <a:solidFill>
                  <a:srgbClr val="7030A0"/>
                </a:solidFill>
              </a:rPr>
              <a:t>killed</a:t>
            </a:r>
            <a:r>
              <a:rPr lang="en-US" b="1" dirty="0" smtClean="0"/>
              <a:t> 209,000 people worldwide in 2019</a:t>
            </a:r>
            <a:endParaRPr lang="en-US" b="1" dirty="0"/>
          </a:p>
        </p:txBody>
      </p:sp>
      <p:sp>
        <p:nvSpPr>
          <p:cNvPr id="96" name="Rectangle 95"/>
          <p:cNvSpPr/>
          <p:nvPr/>
        </p:nvSpPr>
        <p:spPr>
          <a:xfrm>
            <a:off x="2222864" y="846659"/>
            <a:ext cx="9210575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 students to arrange the significant events in fighting against malaria in China in </a:t>
            </a:r>
            <a:r>
              <a:rPr lang="en-US" sz="1600" b="1" u="sng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chronological order</a:t>
            </a:r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understand the use of the </a:t>
            </a:r>
            <a:r>
              <a:rPr lang="en-US" sz="1600" b="1" u="sng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simple past tense</a:t>
            </a:r>
            <a:r>
              <a:rPr lang="en-US" sz="1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the </a:t>
            </a:r>
            <a:r>
              <a:rPr lang="en-US" sz="1600" b="1" u="sng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passive voice</a:t>
            </a:r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43848" y="6471745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402413" y="6508632"/>
            <a:ext cx="5223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Answers: D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AFBCEG, IH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04507" y="4869973"/>
            <a:ext cx="1972287" cy="1577104"/>
            <a:chOff x="204507" y="4869973"/>
            <a:chExt cx="1972287" cy="1577104"/>
          </a:xfrm>
        </p:grpSpPr>
        <p:sp>
          <p:nvSpPr>
            <p:cNvPr id="56" name="Rounded Rectangle 55"/>
            <p:cNvSpPr/>
            <p:nvPr/>
          </p:nvSpPr>
          <p:spPr>
            <a:xfrm>
              <a:off x="204507" y="4869973"/>
              <a:ext cx="1972287" cy="1577104"/>
            </a:xfrm>
            <a:prstGeom prst="roundRe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318974" y="5014855"/>
              <a:ext cx="1768433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Article on “Top scientist awarded for contribution”</a:t>
              </a:r>
              <a:endParaRPr 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78638" y="5768358"/>
              <a:ext cx="771758" cy="5426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4454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22940" y="334600"/>
            <a:ext cx="11423989" cy="1111571"/>
            <a:chOff x="4851848" y="771609"/>
            <a:chExt cx="7644514" cy="1111571"/>
          </a:xfrm>
        </p:grpSpPr>
        <p:sp>
          <p:nvSpPr>
            <p:cNvPr id="6" name="Round Same Side Corner Rectangle 5"/>
            <p:cNvSpPr/>
            <p:nvPr/>
          </p:nvSpPr>
          <p:spPr>
            <a:xfrm rot="5400000">
              <a:off x="8711678" y="-2251550"/>
              <a:ext cx="759474" cy="6809894"/>
            </a:xfrm>
            <a:prstGeom prst="round2Same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</p:sp>
        <p:sp>
          <p:nvSpPr>
            <p:cNvPr id="7" name="Round Same Side Corner Rectangle 4"/>
            <p:cNvSpPr txBox="1"/>
            <p:nvPr/>
          </p:nvSpPr>
          <p:spPr>
            <a:xfrm>
              <a:off x="5686467" y="771609"/>
              <a:ext cx="6809895" cy="7615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11430" rIns="11430" bIns="11430" numCol="1" spcCol="1270" anchor="ctr" anchorCtr="0">
              <a:noAutofit/>
            </a:bodyPr>
            <a:lstStyle/>
            <a:p>
              <a:pPr marL="342900" lvl="0" indent="-342900" algn="just">
                <a:buFont typeface="Arial" panose="020B0604020202020204" pitchFamily="34" charset="0"/>
                <a:buChar char="•"/>
                <a:defRPr/>
              </a:pP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Guide students to develop the language knowledge and skills through integrating information and ideas from the video and the article on malaria and </a:t>
              </a:r>
              <a:r>
                <a:rPr lang="en-US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Tu</a:t>
              </a:r>
              <a:r>
                <a:rPr lang="en-US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Youyou</a:t>
              </a:r>
              <a:r>
                <a:rPr lang="en-US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Pentagon 7"/>
            <p:cNvSpPr/>
            <p:nvPr/>
          </p:nvSpPr>
          <p:spPr>
            <a:xfrm rot="5400000">
              <a:off x="4715660" y="909848"/>
              <a:ext cx="1109520" cy="837143"/>
            </a:xfrm>
            <a:prstGeom prst="homePlate">
              <a:avLst>
                <a:gd name="adj" fmla="val 31395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Chevron 4"/>
            <p:cNvSpPr txBox="1"/>
            <p:nvPr/>
          </p:nvSpPr>
          <p:spPr>
            <a:xfrm>
              <a:off x="4851848" y="1016942"/>
              <a:ext cx="862610" cy="4583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Post-viewing</a:t>
              </a:r>
              <a:endParaRPr lang="en-US" sz="2000" b="1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Right Arrow 9"/>
          <p:cNvSpPr/>
          <p:nvPr/>
        </p:nvSpPr>
        <p:spPr>
          <a:xfrm>
            <a:off x="1" y="2813054"/>
            <a:ext cx="3024554" cy="2281413"/>
          </a:xfrm>
          <a:prstGeom prst="rightArrow">
            <a:avLst>
              <a:gd name="adj1" fmla="val 57979"/>
              <a:gd name="adj2" fmla="val 21606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195765" y="2937869"/>
            <a:ext cx="2172297" cy="1856869"/>
            <a:chOff x="372606" y="1741269"/>
            <a:chExt cx="3712767" cy="3215088"/>
          </a:xfrm>
        </p:grpSpPr>
        <p:pic>
          <p:nvPicPr>
            <p:cNvPr id="24" name="Picture 4" descr="16,636 Video Clipart Stock Photos, Pictures &amp;amp; Royalty-Free Images - iStock"/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98" t="24428" r="19880" b="23865"/>
            <a:stretch/>
          </p:blipFill>
          <p:spPr bwMode="auto">
            <a:xfrm>
              <a:off x="372606" y="1741269"/>
              <a:ext cx="3712767" cy="3215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Rectangle 24"/>
            <p:cNvSpPr/>
            <p:nvPr/>
          </p:nvSpPr>
          <p:spPr>
            <a:xfrm>
              <a:off x="691937" y="2214376"/>
              <a:ext cx="3156754" cy="47961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>
                  <a:solidFill>
                    <a:schemeClr val="accent2">
                      <a:lumMod val="50000"/>
                    </a:schemeClr>
                  </a:solidFill>
                </a:rPr>
                <a:t>Video </a:t>
              </a:r>
              <a:r>
                <a:rPr lang="en-US" sz="1200" b="1" dirty="0" smtClean="0">
                  <a:solidFill>
                    <a:schemeClr val="accent2">
                      <a:lumMod val="50000"/>
                    </a:schemeClr>
                  </a:solidFill>
                </a:rPr>
                <a:t>Time</a:t>
              </a:r>
              <a:r>
                <a:rPr lang="en-US" sz="1200" b="1" dirty="0">
                  <a:solidFill>
                    <a:schemeClr val="accent2">
                      <a:lumMod val="50000"/>
                    </a:schemeClr>
                  </a:solidFill>
                </a:rPr>
                <a:t>: </a:t>
              </a:r>
              <a:r>
                <a:rPr lang="en-US" sz="1200" b="1" dirty="0" smtClean="0">
                  <a:solidFill>
                    <a:schemeClr val="accent2">
                      <a:lumMod val="50000"/>
                    </a:schemeClr>
                  </a:solidFill>
                </a:rPr>
                <a:t>00:00 </a:t>
              </a:r>
              <a:r>
                <a:rPr lang="en-US" sz="1200" b="1" dirty="0">
                  <a:solidFill>
                    <a:schemeClr val="accent2">
                      <a:lumMod val="50000"/>
                    </a:schemeClr>
                  </a:solidFill>
                </a:rPr>
                <a:t>– </a:t>
              </a:r>
              <a:r>
                <a:rPr lang="en-US" sz="1200" b="1" dirty="0" smtClean="0">
                  <a:solidFill>
                    <a:schemeClr val="accent2">
                      <a:lumMod val="50000"/>
                    </a:schemeClr>
                  </a:solidFill>
                </a:rPr>
                <a:t>03:53</a:t>
              </a:r>
              <a:endParaRPr lang="en-US" sz="1200" b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</p:grpSp>
      <p:pic>
        <p:nvPicPr>
          <p:cNvPr id="26" name="Picture 25"/>
          <p:cNvPicPr/>
          <p:nvPr/>
        </p:nvPicPr>
        <p:blipFill rotWithShape="1">
          <a:blip r:embed="rId3"/>
          <a:srcRect l="9957" t="13083" r="11016" b="8026"/>
          <a:stretch/>
        </p:blipFill>
        <p:spPr bwMode="auto">
          <a:xfrm>
            <a:off x="309567" y="3441122"/>
            <a:ext cx="1944691" cy="10252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0" name="Right Arrow 29"/>
          <p:cNvSpPr/>
          <p:nvPr/>
        </p:nvSpPr>
        <p:spPr>
          <a:xfrm flipH="1">
            <a:off x="9091748" y="2596762"/>
            <a:ext cx="3078607" cy="2281413"/>
          </a:xfrm>
          <a:prstGeom prst="rightArrow">
            <a:avLst>
              <a:gd name="adj1" fmla="val 57979"/>
              <a:gd name="adj2" fmla="val 21606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712026" y="1183879"/>
            <a:ext cx="7963989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students conduct further research on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Youyou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give an oral presentation on her contribution to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country and to the world. </a:t>
            </a:r>
            <a:endParaRPr lang="en-US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5103710" y="3344366"/>
            <a:ext cx="2197490" cy="1644421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055455" y="3848816"/>
            <a:ext cx="22457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Famous scientist – </a:t>
            </a:r>
          </a:p>
          <a:p>
            <a:pPr algn="ctr"/>
            <a:r>
              <a:rPr lang="en-US" sz="2000" b="1" dirty="0" err="1"/>
              <a:t>Tu</a:t>
            </a:r>
            <a:r>
              <a:rPr lang="en-US" sz="2000" b="1" dirty="0"/>
              <a:t> </a:t>
            </a:r>
            <a:r>
              <a:rPr lang="en-US" sz="2000" b="1" dirty="0" err="1"/>
              <a:t>Youyou</a:t>
            </a:r>
            <a:endParaRPr lang="en-US" sz="2000" b="1" dirty="0"/>
          </a:p>
          <a:p>
            <a:endParaRPr lang="en-US" sz="2400" b="1" dirty="0"/>
          </a:p>
        </p:txBody>
      </p:sp>
      <p:sp>
        <p:nvSpPr>
          <p:cNvPr id="27" name="Oval 26"/>
          <p:cNvSpPr/>
          <p:nvPr/>
        </p:nvSpPr>
        <p:spPr>
          <a:xfrm>
            <a:off x="2861128" y="1946383"/>
            <a:ext cx="2625271" cy="1554446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140942" y="2206742"/>
            <a:ext cx="224574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b="1" dirty="0" smtClean="0"/>
              <a:t>Who is she?</a:t>
            </a:r>
          </a:p>
          <a:p>
            <a:pPr marL="342900" indent="-342900" algn="just">
              <a:buFontTx/>
              <a:buChar char="-"/>
            </a:pPr>
            <a:r>
              <a:rPr lang="en-US" sz="1600" dirty="0" smtClean="0"/>
              <a:t>When and where was she born?</a:t>
            </a:r>
          </a:p>
          <a:p>
            <a:pPr marL="342900" indent="-342900" algn="just">
              <a:buFontTx/>
              <a:buChar char="-"/>
            </a:pPr>
            <a:r>
              <a:rPr lang="en-US" sz="1600" dirty="0" smtClean="0"/>
              <a:t>Education</a:t>
            </a:r>
            <a:endParaRPr lang="en-US" sz="1600" dirty="0"/>
          </a:p>
          <a:p>
            <a:pPr algn="just"/>
            <a:endParaRPr lang="en-US" b="1" dirty="0"/>
          </a:p>
        </p:txBody>
      </p:sp>
      <p:sp>
        <p:nvSpPr>
          <p:cNvPr id="31" name="Oval 30"/>
          <p:cNvSpPr/>
          <p:nvPr/>
        </p:nvSpPr>
        <p:spPr>
          <a:xfrm>
            <a:off x="6339336" y="1856407"/>
            <a:ext cx="2625271" cy="164442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6564391" y="2173833"/>
            <a:ext cx="224574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b="1" dirty="0" smtClean="0"/>
              <a:t>Why is she so important?</a:t>
            </a:r>
          </a:p>
          <a:p>
            <a:pPr marL="342900" indent="-342900" algn="just">
              <a:buFontTx/>
              <a:buChar char="-"/>
            </a:pPr>
            <a:r>
              <a:rPr lang="en-US" sz="1600" dirty="0"/>
              <a:t>Her contribution to curing malaria</a:t>
            </a:r>
          </a:p>
          <a:p>
            <a:pPr algn="just"/>
            <a:endParaRPr lang="en-US" b="1" dirty="0"/>
          </a:p>
        </p:txBody>
      </p:sp>
      <p:sp>
        <p:nvSpPr>
          <p:cNvPr id="33" name="Oval 32"/>
          <p:cNvSpPr/>
          <p:nvPr/>
        </p:nvSpPr>
        <p:spPr>
          <a:xfrm>
            <a:off x="2753078" y="4484271"/>
            <a:ext cx="2625271" cy="1114646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2971157" y="4764331"/>
            <a:ext cx="224574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b="1" dirty="0" smtClean="0"/>
              <a:t>What awards did she receive ?</a:t>
            </a:r>
          </a:p>
          <a:p>
            <a:pPr algn="just"/>
            <a:endParaRPr lang="en-US" b="1" dirty="0"/>
          </a:p>
        </p:txBody>
      </p:sp>
      <p:sp>
        <p:nvSpPr>
          <p:cNvPr id="35" name="Oval 34"/>
          <p:cNvSpPr/>
          <p:nvPr/>
        </p:nvSpPr>
        <p:spPr>
          <a:xfrm>
            <a:off x="6884488" y="4596102"/>
            <a:ext cx="2625271" cy="1030003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7101776" y="4815913"/>
            <a:ext cx="224574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b="1" dirty="0" smtClean="0"/>
              <a:t>What can you learn from her? </a:t>
            </a:r>
          </a:p>
          <a:p>
            <a:pPr algn="just"/>
            <a:endParaRPr lang="en-US" b="1" dirty="0"/>
          </a:p>
        </p:txBody>
      </p:sp>
      <p:cxnSp>
        <p:nvCxnSpPr>
          <p:cNvPr id="11" name="Straight Connector 10"/>
          <p:cNvCxnSpPr>
            <a:endCxn id="2" idx="1"/>
          </p:cNvCxnSpPr>
          <p:nvPr/>
        </p:nvCxnSpPr>
        <p:spPr>
          <a:xfrm>
            <a:off x="5055455" y="3311457"/>
            <a:ext cx="370070" cy="2737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4815103" y="4410465"/>
            <a:ext cx="338046" cy="2029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272469" y="4378755"/>
            <a:ext cx="370070" cy="2737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7103869" y="3490664"/>
            <a:ext cx="297043" cy="2192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568208" y="5706483"/>
            <a:ext cx="5523540" cy="11079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7030A0"/>
                </a:solidFill>
              </a:rPr>
              <a:t>Language focus of the presentation: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Use of the </a:t>
            </a:r>
            <a:r>
              <a:rPr lang="en-US" sz="1600" b="1" dirty="0" smtClean="0"/>
              <a:t>simple past tense </a:t>
            </a:r>
            <a:r>
              <a:rPr lang="en-US" sz="1600" dirty="0" smtClean="0"/>
              <a:t>to talk about the significant events of malaria and the achievements of </a:t>
            </a:r>
            <a:r>
              <a:rPr lang="en-US" sz="1600" dirty="0" err="1" smtClean="0"/>
              <a:t>Tu</a:t>
            </a:r>
            <a:r>
              <a:rPr lang="en-US" sz="1600" dirty="0" smtClean="0"/>
              <a:t> </a:t>
            </a:r>
            <a:r>
              <a:rPr lang="en-US" sz="1600" dirty="0" err="1" smtClean="0"/>
              <a:t>Youyou</a:t>
            </a: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Present ideas in </a:t>
            </a:r>
            <a:r>
              <a:rPr lang="en-US" sz="1600" b="1" dirty="0" smtClean="0"/>
              <a:t>chronological order</a:t>
            </a:r>
            <a:endParaRPr lang="en-US" sz="1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8</a:t>
            </a:fld>
            <a:endParaRPr lang="en-US" dirty="0"/>
          </a:p>
        </p:txBody>
      </p:sp>
      <p:grpSp>
        <p:nvGrpSpPr>
          <p:cNvPr id="41" name="Group 40"/>
          <p:cNvGrpSpPr/>
          <p:nvPr/>
        </p:nvGrpSpPr>
        <p:grpSpPr>
          <a:xfrm>
            <a:off x="9943312" y="2948916"/>
            <a:ext cx="1972287" cy="1577104"/>
            <a:chOff x="204507" y="4869973"/>
            <a:chExt cx="1972287" cy="1577104"/>
          </a:xfrm>
        </p:grpSpPr>
        <p:sp>
          <p:nvSpPr>
            <p:cNvPr id="42" name="Rounded Rectangle 41"/>
            <p:cNvSpPr/>
            <p:nvPr/>
          </p:nvSpPr>
          <p:spPr>
            <a:xfrm>
              <a:off x="204507" y="4869973"/>
              <a:ext cx="1972287" cy="1577104"/>
            </a:xfrm>
            <a:prstGeom prst="roundRe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318974" y="5014855"/>
              <a:ext cx="1768433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Article on “Top scientist awarded for contribution”</a:t>
              </a:r>
              <a:endParaRPr 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8638" y="5768358"/>
              <a:ext cx="771758" cy="5426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1644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9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422940" y="334600"/>
            <a:ext cx="11423989" cy="1111571"/>
            <a:chOff x="4851848" y="771609"/>
            <a:chExt cx="7644514" cy="1111571"/>
          </a:xfrm>
        </p:grpSpPr>
        <p:sp>
          <p:nvSpPr>
            <p:cNvPr id="6" name="Round Same Side Corner Rectangle 5"/>
            <p:cNvSpPr/>
            <p:nvPr/>
          </p:nvSpPr>
          <p:spPr>
            <a:xfrm rot="5400000">
              <a:off x="8711678" y="-2251550"/>
              <a:ext cx="759474" cy="6809894"/>
            </a:xfrm>
            <a:prstGeom prst="round2Same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</p:sp>
        <p:sp>
          <p:nvSpPr>
            <p:cNvPr id="7" name="Round Same Side Corner Rectangle 4"/>
            <p:cNvSpPr txBox="1"/>
            <p:nvPr/>
          </p:nvSpPr>
          <p:spPr>
            <a:xfrm>
              <a:off x="5686467" y="771609"/>
              <a:ext cx="6809895" cy="7615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11430" rIns="11430" bIns="11430" numCol="1" spcCol="1270" anchor="ctr" anchorCtr="0">
              <a:noAutofit/>
            </a:bodyPr>
            <a:lstStyle/>
            <a:p>
              <a:pPr marL="342900" lvl="0" indent="-342900" algn="just">
                <a:buFont typeface="Arial" panose="020B0604020202020204" pitchFamily="34" charset="0"/>
                <a:buChar char="•"/>
                <a:defRPr/>
              </a:pP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Guide students to develop the language knowledge and skills through integrating information and ideas from the video and the article on malaria and </a:t>
              </a:r>
              <a:r>
                <a:rPr lang="en-US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Tu</a:t>
              </a:r>
              <a:r>
                <a:rPr lang="en-US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Youyou</a:t>
              </a:r>
              <a:r>
                <a:rPr lang="en-US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Pentagon 7"/>
            <p:cNvSpPr/>
            <p:nvPr/>
          </p:nvSpPr>
          <p:spPr>
            <a:xfrm rot="5400000">
              <a:off x="4715660" y="909848"/>
              <a:ext cx="1109520" cy="837143"/>
            </a:xfrm>
            <a:prstGeom prst="homePlate">
              <a:avLst>
                <a:gd name="adj" fmla="val 31395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Chevron 4"/>
            <p:cNvSpPr txBox="1"/>
            <p:nvPr/>
          </p:nvSpPr>
          <p:spPr>
            <a:xfrm>
              <a:off x="4851848" y="1016942"/>
              <a:ext cx="862610" cy="4583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Post-viewing</a:t>
              </a:r>
              <a:endParaRPr lang="en-US" sz="2000" b="1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1712026" y="1183879"/>
            <a:ext cx="8827895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students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reflect on what they have learnt from the accomplishments of </a:t>
            </a:r>
            <a:r>
              <a:rPr lang="en-US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Youyou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the importance of biosecurity/science and technology security. </a:t>
            </a:r>
            <a:endParaRPr lang="en-US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1" y="2813054"/>
            <a:ext cx="3024554" cy="2281413"/>
          </a:xfrm>
          <a:prstGeom prst="rightArrow">
            <a:avLst>
              <a:gd name="adj1" fmla="val 57979"/>
              <a:gd name="adj2" fmla="val 21606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95765" y="2937869"/>
            <a:ext cx="2172297" cy="1856869"/>
            <a:chOff x="372606" y="1741269"/>
            <a:chExt cx="3712767" cy="3215088"/>
          </a:xfrm>
        </p:grpSpPr>
        <p:pic>
          <p:nvPicPr>
            <p:cNvPr id="13" name="Picture 4" descr="16,636 Video Clipart Stock Photos, Pictures &amp;amp; Royalty-Free Images - iStock"/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98" t="24428" r="19880" b="23865"/>
            <a:stretch/>
          </p:blipFill>
          <p:spPr bwMode="auto">
            <a:xfrm>
              <a:off x="372606" y="1741269"/>
              <a:ext cx="3712767" cy="3215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>
              <a:off x="691937" y="2214376"/>
              <a:ext cx="3156754" cy="47961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>
                  <a:solidFill>
                    <a:schemeClr val="accent2">
                      <a:lumMod val="50000"/>
                    </a:schemeClr>
                  </a:solidFill>
                </a:rPr>
                <a:t>Video </a:t>
              </a:r>
              <a:r>
                <a:rPr lang="en-US" sz="1200" b="1" dirty="0" smtClean="0">
                  <a:solidFill>
                    <a:schemeClr val="accent2">
                      <a:lumMod val="50000"/>
                    </a:schemeClr>
                  </a:solidFill>
                </a:rPr>
                <a:t>Time</a:t>
              </a:r>
              <a:r>
                <a:rPr lang="en-US" sz="1200" b="1" dirty="0">
                  <a:solidFill>
                    <a:schemeClr val="accent2">
                      <a:lumMod val="50000"/>
                    </a:schemeClr>
                  </a:solidFill>
                </a:rPr>
                <a:t>: </a:t>
              </a:r>
              <a:r>
                <a:rPr lang="en-US" sz="1200" b="1" dirty="0" smtClean="0">
                  <a:solidFill>
                    <a:schemeClr val="accent2">
                      <a:lumMod val="50000"/>
                    </a:schemeClr>
                  </a:solidFill>
                </a:rPr>
                <a:t>00:00 </a:t>
              </a:r>
              <a:r>
                <a:rPr lang="en-US" sz="1200" b="1" dirty="0">
                  <a:solidFill>
                    <a:schemeClr val="accent2">
                      <a:lumMod val="50000"/>
                    </a:schemeClr>
                  </a:solidFill>
                </a:rPr>
                <a:t>– </a:t>
              </a:r>
              <a:r>
                <a:rPr lang="en-US" sz="1200" b="1" dirty="0" smtClean="0">
                  <a:solidFill>
                    <a:schemeClr val="accent2">
                      <a:lumMod val="50000"/>
                    </a:schemeClr>
                  </a:solidFill>
                </a:rPr>
                <a:t>03:53</a:t>
              </a:r>
              <a:endParaRPr lang="en-US" sz="1200" b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</p:grpSp>
      <p:pic>
        <p:nvPicPr>
          <p:cNvPr id="15" name="Picture 14"/>
          <p:cNvPicPr/>
          <p:nvPr/>
        </p:nvPicPr>
        <p:blipFill rotWithShape="1">
          <a:blip r:embed="rId3"/>
          <a:srcRect l="9957" t="13083" r="11016" b="8026"/>
          <a:stretch/>
        </p:blipFill>
        <p:spPr bwMode="auto">
          <a:xfrm>
            <a:off x="309567" y="3441122"/>
            <a:ext cx="1944691" cy="10252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Right Arrow 15"/>
          <p:cNvSpPr/>
          <p:nvPr/>
        </p:nvSpPr>
        <p:spPr>
          <a:xfrm flipH="1">
            <a:off x="9113393" y="2631191"/>
            <a:ext cx="3078607" cy="2281413"/>
          </a:xfrm>
          <a:prstGeom prst="rightArrow">
            <a:avLst>
              <a:gd name="adj1" fmla="val 57979"/>
              <a:gd name="adj2" fmla="val 21606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loud Callout 19"/>
          <p:cNvSpPr/>
          <p:nvPr/>
        </p:nvSpPr>
        <p:spPr>
          <a:xfrm>
            <a:off x="3392711" y="1864508"/>
            <a:ext cx="4027419" cy="1323020"/>
          </a:xfrm>
          <a:prstGeom prst="cloudCallout">
            <a:avLst>
              <a:gd name="adj1" fmla="val -62961"/>
              <a:gd name="adj2" fmla="val 52475"/>
            </a:avLst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loud Callout 20"/>
          <p:cNvSpPr/>
          <p:nvPr/>
        </p:nvSpPr>
        <p:spPr>
          <a:xfrm flipH="1">
            <a:off x="3922845" y="3227683"/>
            <a:ext cx="4721558" cy="1434181"/>
          </a:xfrm>
          <a:prstGeom prst="cloudCallout">
            <a:avLst>
              <a:gd name="adj1" fmla="val -62315"/>
              <a:gd name="adj2" fmla="val 47328"/>
            </a:avLst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3893577" y="2252554"/>
            <a:ext cx="35265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What have you learnt from </a:t>
            </a:r>
            <a:r>
              <a:rPr lang="en-US" sz="2000" dirty="0" err="1" smtClean="0"/>
              <a:t>Tu</a:t>
            </a:r>
            <a:r>
              <a:rPr lang="en-US" sz="2000" dirty="0" smtClean="0"/>
              <a:t> </a:t>
            </a:r>
            <a:r>
              <a:rPr lang="en-US" sz="2000" dirty="0" err="1" smtClean="0"/>
              <a:t>Youyou’s</a:t>
            </a:r>
            <a:r>
              <a:rPr lang="en-US" sz="2000" dirty="0" smtClean="0"/>
              <a:t> achievements?</a:t>
            </a:r>
            <a:endParaRPr lang="en-US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4519040" y="3383496"/>
            <a:ext cx="36693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/>
              <a:t>What do you think are some important values and attitudes of a successful scientist?</a:t>
            </a:r>
            <a:endParaRPr lang="en-US" sz="2000" dirty="0"/>
          </a:p>
        </p:txBody>
      </p:sp>
      <p:grpSp>
        <p:nvGrpSpPr>
          <p:cNvPr id="24" name="Group 23"/>
          <p:cNvGrpSpPr/>
          <p:nvPr/>
        </p:nvGrpSpPr>
        <p:grpSpPr>
          <a:xfrm>
            <a:off x="9965791" y="2983345"/>
            <a:ext cx="1972287" cy="1577104"/>
            <a:chOff x="204507" y="4869973"/>
            <a:chExt cx="1972287" cy="1577104"/>
          </a:xfrm>
        </p:grpSpPr>
        <p:sp>
          <p:nvSpPr>
            <p:cNvPr id="25" name="Rounded Rectangle 24"/>
            <p:cNvSpPr/>
            <p:nvPr/>
          </p:nvSpPr>
          <p:spPr>
            <a:xfrm>
              <a:off x="204507" y="4869973"/>
              <a:ext cx="1972287" cy="1577104"/>
            </a:xfrm>
            <a:prstGeom prst="roundRe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18974" y="5014855"/>
              <a:ext cx="1768433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Article on “Top scientist awarded for contribution”</a:t>
              </a:r>
              <a:endParaRPr 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8638" y="5768358"/>
              <a:ext cx="771758" cy="542643"/>
            </a:xfrm>
            <a:prstGeom prst="rect">
              <a:avLst/>
            </a:prstGeom>
          </p:spPr>
        </p:pic>
      </p:grpSp>
      <p:sp>
        <p:nvSpPr>
          <p:cNvPr id="28" name="Cloud Callout 27"/>
          <p:cNvSpPr/>
          <p:nvPr/>
        </p:nvSpPr>
        <p:spPr>
          <a:xfrm>
            <a:off x="1499016" y="4919553"/>
            <a:ext cx="5921114" cy="1949700"/>
          </a:xfrm>
          <a:prstGeom prst="cloudCallout">
            <a:avLst>
              <a:gd name="adj1" fmla="val -66771"/>
              <a:gd name="adj2" fmla="val 33307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2368062" y="5203324"/>
            <a:ext cx="48008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How had the contribution of </a:t>
            </a:r>
            <a:r>
              <a:rPr lang="en-US" sz="2000" dirty="0" err="1"/>
              <a:t>Tu</a:t>
            </a:r>
            <a:r>
              <a:rPr lang="en-US" sz="2000" dirty="0"/>
              <a:t> </a:t>
            </a:r>
            <a:r>
              <a:rPr lang="en-US" sz="2000" dirty="0" err="1"/>
              <a:t>Youyou</a:t>
            </a:r>
            <a:r>
              <a:rPr lang="en-US" sz="2000" dirty="0"/>
              <a:t> and her team of scientists helped safeguard </a:t>
            </a:r>
            <a:r>
              <a:rPr lang="en-US" sz="2000" dirty="0" smtClean="0"/>
              <a:t>biosecurity/science </a:t>
            </a:r>
            <a:r>
              <a:rPr lang="en-US" sz="2000" dirty="0"/>
              <a:t>and </a:t>
            </a:r>
            <a:r>
              <a:rPr lang="en-US" sz="2000" smtClean="0"/>
              <a:t>technology security in </a:t>
            </a:r>
            <a:r>
              <a:rPr lang="en-US" sz="2000" dirty="0" smtClean="0"/>
              <a:t>our country and worldwide</a:t>
            </a:r>
            <a:r>
              <a:rPr lang="en-US" sz="2000" dirty="0"/>
              <a:t>? </a:t>
            </a:r>
          </a:p>
        </p:txBody>
      </p:sp>
      <p:sp>
        <p:nvSpPr>
          <p:cNvPr id="30" name="Cloud Callout 29"/>
          <p:cNvSpPr/>
          <p:nvPr/>
        </p:nvSpPr>
        <p:spPr>
          <a:xfrm flipH="1">
            <a:off x="7420130" y="4794738"/>
            <a:ext cx="4139266" cy="1926737"/>
          </a:xfrm>
          <a:prstGeom prst="cloudCallout">
            <a:avLst>
              <a:gd name="adj1" fmla="val -60728"/>
              <a:gd name="adj2" fmla="val 40012"/>
            </a:avLst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8037913" y="5032911"/>
            <a:ext cx="35265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Why is safeguarding biosecurity/science and technology security important to our country?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6398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9074</TotalTime>
  <Words>1436</Words>
  <Application>Microsoft Office PowerPoint</Application>
  <PresentationFormat>Widescreen</PresentationFormat>
  <Paragraphs>172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新細明體</vt:lpstr>
      <vt:lpstr>Arial</vt:lpstr>
      <vt:lpstr>Berlin Sans FB Demi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CHENG, Lai-chun Jane</dc:creator>
  <cp:lastModifiedBy>HUNG, Ka-yui Iris</cp:lastModifiedBy>
  <cp:revision>208</cp:revision>
  <cp:lastPrinted>2022-10-28T09:04:39Z</cp:lastPrinted>
  <dcterms:created xsi:type="dcterms:W3CDTF">2021-12-24T09:12:45Z</dcterms:created>
  <dcterms:modified xsi:type="dcterms:W3CDTF">2022-11-15T07:19:06Z</dcterms:modified>
</cp:coreProperties>
</file>