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78" r:id="rId3"/>
    <p:sldId id="326" r:id="rId4"/>
    <p:sldId id="279" r:id="rId5"/>
    <p:sldId id="327" r:id="rId6"/>
    <p:sldId id="328" r:id="rId7"/>
    <p:sldId id="329" r:id="rId8"/>
    <p:sldId id="330" r:id="rId9"/>
    <p:sldId id="331" r:id="rId10"/>
    <p:sldId id="332" r:id="rId11"/>
    <p:sldId id="314" r:id="rId12"/>
    <p:sldId id="333" r:id="rId13"/>
    <p:sldId id="334" r:id="rId14"/>
    <p:sldId id="335" r:id="rId15"/>
    <p:sldId id="336" r:id="rId16"/>
    <p:sldId id="337" r:id="rId17"/>
    <p:sldId id="338" r:id="rId18"/>
    <p:sldId id="339" r:id="rId19"/>
    <p:sldId id="340" r:id="rId20"/>
    <p:sldId id="341" r:id="rId21"/>
    <p:sldId id="296" r:id="rId22"/>
    <p:sldId id="342" r:id="rId23"/>
    <p:sldId id="343" r:id="rId24"/>
    <p:sldId id="344" r:id="rId25"/>
    <p:sldId id="345" r:id="rId26"/>
    <p:sldId id="346" r:id="rId27"/>
    <p:sldId id="347" r:id="rId28"/>
    <p:sldId id="348" r:id="rId29"/>
    <p:sldId id="287" r:id="rId30"/>
    <p:sldId id="349" r:id="rId31"/>
    <p:sldId id="350"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19" autoAdjust="0"/>
    <p:restoredTop sz="94660"/>
  </p:normalViewPr>
  <p:slideViewPr>
    <p:cSldViewPr snapToGrid="0">
      <p:cViewPr varScale="1">
        <p:scale>
          <a:sx n="60" d="100"/>
          <a:sy n="60" d="100"/>
        </p:scale>
        <p:origin x="78" y="7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67790-F842-48BF-BDF1-248A810B5D1A}"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6F930-F653-4C38-8D8D-854ACD11357A}" type="slidenum">
              <a:rPr lang="en-US" smtClean="0"/>
              <a:t>‹#›</a:t>
            </a:fld>
            <a:endParaRPr lang="en-US"/>
          </a:p>
        </p:txBody>
      </p:sp>
    </p:spTree>
    <p:extLst>
      <p:ext uri="{BB962C8B-B14F-4D97-AF65-F5344CB8AC3E}">
        <p14:creationId xmlns:p14="http://schemas.microsoft.com/office/powerpoint/2010/main" val="2143331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23</a:t>
            </a:fld>
            <a:endParaRPr lang="en-US"/>
          </a:p>
        </p:txBody>
      </p:sp>
    </p:spTree>
    <p:extLst>
      <p:ext uri="{BB962C8B-B14F-4D97-AF65-F5344CB8AC3E}">
        <p14:creationId xmlns:p14="http://schemas.microsoft.com/office/powerpoint/2010/main" val="773570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24</a:t>
            </a:fld>
            <a:endParaRPr lang="en-US"/>
          </a:p>
        </p:txBody>
      </p:sp>
    </p:spTree>
    <p:extLst>
      <p:ext uri="{BB962C8B-B14F-4D97-AF65-F5344CB8AC3E}">
        <p14:creationId xmlns:p14="http://schemas.microsoft.com/office/powerpoint/2010/main" val="1281253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25</a:t>
            </a:fld>
            <a:endParaRPr lang="en-US"/>
          </a:p>
        </p:txBody>
      </p:sp>
    </p:spTree>
    <p:extLst>
      <p:ext uri="{BB962C8B-B14F-4D97-AF65-F5344CB8AC3E}">
        <p14:creationId xmlns:p14="http://schemas.microsoft.com/office/powerpoint/2010/main" val="262750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36F930-F653-4C38-8D8D-854ACD11357A}" type="slidenum">
              <a:rPr lang="en-US" smtClean="0"/>
              <a:t>26</a:t>
            </a:fld>
            <a:endParaRPr lang="en-US"/>
          </a:p>
        </p:txBody>
      </p:sp>
    </p:spTree>
    <p:extLst>
      <p:ext uri="{BB962C8B-B14F-4D97-AF65-F5344CB8AC3E}">
        <p14:creationId xmlns:p14="http://schemas.microsoft.com/office/powerpoint/2010/main" val="1070472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80136-107F-44AD-96E9-61A48265D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F6E6A1-EF99-4832-B55F-5BB06DB401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98ECC0-EDA2-4265-B9B0-5AE98C6C09B6}"/>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112C4918-9F6C-4962-A3B3-17452B77F4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389C8D-1575-444D-B697-2572319DDDDD}"/>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3950049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C5573-B295-419B-963A-C6598080AA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B39E11-5D47-454C-A330-68E347436E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36C085-41E0-4262-9120-7B8A863CEF4C}"/>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AF1AD6C8-C4CE-4578-9FD5-5CB465A757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C2F02-4FCB-443A-BFE3-B8B831D5879A}"/>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180245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26B922-821A-47C5-9A87-B366999DB1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D8B4D6-91D3-4D03-B02D-89B101939B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ADC996-498C-493B-A883-E37384CD0F47}"/>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1D3E6AD6-F171-4C8D-8058-96DA17567E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300AB9-A0A9-449D-83DD-F8D109CC0F86}"/>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532842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0ECF2-804D-47CB-A634-C707BF363C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A3461C-7D33-4664-889C-FBFEC4FEF4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01D074-2012-42AA-B5E4-0CFA879E3851}"/>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45163421-115F-4E08-B752-4C81710F50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0193E-1F33-46D9-8FB1-CF4EA151AD9A}"/>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418043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EB9F4-5283-4D0B-919F-40B8657721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5A56CD-5DE5-46A9-BB32-7C23257D67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E822C6-A4FC-45BC-A438-244D9B1889C4}"/>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B2060E45-5600-4DD1-ABF6-D0841D3E06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8B1EA8-23C5-4211-90FB-3ACA917147A0}"/>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3007230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2CDC2-6B3C-4A72-849D-3539192B70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6AB07B-68D7-421D-A3F7-12BFB8D5D6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AD72ACB-1D64-4116-9D86-5C1F13328C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92D0DFB-9D96-47D7-A2BF-B1F329C65F3E}"/>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6" name="Footer Placeholder 5">
            <a:extLst>
              <a:ext uri="{FF2B5EF4-FFF2-40B4-BE49-F238E27FC236}">
                <a16:creationId xmlns:a16="http://schemas.microsoft.com/office/drawing/2014/main" id="{F8EA492D-A7DC-4B6F-B252-655D224DDA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211EE1-B93E-4E62-80B0-3A6DE95B694E}"/>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293896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5C3EF-CC3B-43A8-A97C-9529F8884C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2A8AD9-F598-4DD4-83FE-04049DF85A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1D8525-1796-430D-938C-809DBB587A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31F598-1209-4DE0-BE90-E280173676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9A2E2A-6000-41CA-9319-E9C11EA3A8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F9E2-CAAC-4E3E-97FE-D9ACDD965B97}"/>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8" name="Footer Placeholder 7">
            <a:extLst>
              <a:ext uri="{FF2B5EF4-FFF2-40B4-BE49-F238E27FC236}">
                <a16:creationId xmlns:a16="http://schemas.microsoft.com/office/drawing/2014/main" id="{64A6C6F2-45EB-4394-9C65-7896464E028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36D0F6-EAE4-4E94-BF51-5A7C8DE8658D}"/>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1272157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B6708-008B-43D4-B088-67958F8250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9B95D5-33D9-43F2-A7C6-74E8B918A9B3}"/>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4" name="Footer Placeholder 3">
            <a:extLst>
              <a:ext uri="{FF2B5EF4-FFF2-40B4-BE49-F238E27FC236}">
                <a16:creationId xmlns:a16="http://schemas.microsoft.com/office/drawing/2014/main" id="{9A59C840-F652-4166-8762-28FBB7278E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59C07F-C3B8-4753-84B7-A80190D9705E}"/>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1518551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B86999-602A-49C1-8A26-71385CD07723}"/>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3" name="Footer Placeholder 2">
            <a:extLst>
              <a:ext uri="{FF2B5EF4-FFF2-40B4-BE49-F238E27FC236}">
                <a16:creationId xmlns:a16="http://schemas.microsoft.com/office/drawing/2014/main" id="{0A7AAEF3-AEB6-4F39-8087-CF1919FF21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74D596-81DC-4DBA-9388-4FD67483D9C9}"/>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171003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45D5D-B686-4C67-8991-5C2946711F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69BACBD-AEA0-4202-AC8E-100146D8B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0D4980-3BEE-42C2-BFEA-057435B888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626A2-18EB-4321-9ACB-7F8AFF766DBC}"/>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6" name="Footer Placeholder 5">
            <a:extLst>
              <a:ext uri="{FF2B5EF4-FFF2-40B4-BE49-F238E27FC236}">
                <a16:creationId xmlns:a16="http://schemas.microsoft.com/office/drawing/2014/main" id="{2BC62290-8021-485B-A5B0-CAE60AB38C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54473F-1165-470B-A61C-4765ABD2CB07}"/>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4009602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088F-A551-4FD2-B8A9-73CFCF0DC7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B257313-D594-4363-88FF-97747502C2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868257-9EC2-4D43-8C72-50D00351B2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747622-66FB-4C5F-ADE4-E77EE23416D2}"/>
              </a:ext>
            </a:extLst>
          </p:cNvPr>
          <p:cNvSpPr>
            <a:spLocks noGrp="1"/>
          </p:cNvSpPr>
          <p:nvPr>
            <p:ph type="dt" sz="half" idx="10"/>
          </p:nvPr>
        </p:nvSpPr>
        <p:spPr/>
        <p:txBody>
          <a:bodyPr/>
          <a:lstStyle/>
          <a:p>
            <a:fld id="{4AB264E6-D25A-4052-97EC-0E21A7656EDB}" type="datetimeFigureOut">
              <a:rPr lang="en-US" smtClean="0"/>
              <a:t>3/6/2026</a:t>
            </a:fld>
            <a:endParaRPr lang="en-US"/>
          </a:p>
        </p:txBody>
      </p:sp>
      <p:sp>
        <p:nvSpPr>
          <p:cNvPr id="6" name="Footer Placeholder 5">
            <a:extLst>
              <a:ext uri="{FF2B5EF4-FFF2-40B4-BE49-F238E27FC236}">
                <a16:creationId xmlns:a16="http://schemas.microsoft.com/office/drawing/2014/main" id="{CF9BEDD3-D33B-450F-B7B5-064443B113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20692D-EDEC-4080-BEE8-4B209B6C5DC3}"/>
              </a:ext>
            </a:extLst>
          </p:cNvPr>
          <p:cNvSpPr>
            <a:spLocks noGrp="1"/>
          </p:cNvSpPr>
          <p:nvPr>
            <p:ph type="sldNum" sz="quarter" idx="12"/>
          </p:nvPr>
        </p:nvSpPr>
        <p:spPr/>
        <p:txBody>
          <a:bodyPr/>
          <a:lstStyle/>
          <a:p>
            <a:fld id="{7054CDB8-FD6F-4E95-B5FA-916234C89218}" type="slidenum">
              <a:rPr lang="en-US" smtClean="0"/>
              <a:t>‹#›</a:t>
            </a:fld>
            <a:endParaRPr lang="en-US"/>
          </a:p>
        </p:txBody>
      </p:sp>
    </p:spTree>
    <p:extLst>
      <p:ext uri="{BB962C8B-B14F-4D97-AF65-F5344CB8AC3E}">
        <p14:creationId xmlns:p14="http://schemas.microsoft.com/office/powerpoint/2010/main" val="3025701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6A29F5-EA27-4D52-8B8D-E001FB83A1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9C1133-DAAC-464C-8334-3C987CB972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0B6AB0-7462-4AF8-8538-67AA810245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264E6-D25A-4052-97EC-0E21A7656EDB}" type="datetimeFigureOut">
              <a:rPr lang="en-US" smtClean="0"/>
              <a:t>3/6/2026</a:t>
            </a:fld>
            <a:endParaRPr lang="en-US"/>
          </a:p>
        </p:txBody>
      </p:sp>
      <p:sp>
        <p:nvSpPr>
          <p:cNvPr id="5" name="Footer Placeholder 4">
            <a:extLst>
              <a:ext uri="{FF2B5EF4-FFF2-40B4-BE49-F238E27FC236}">
                <a16:creationId xmlns:a16="http://schemas.microsoft.com/office/drawing/2014/main" id="{9D67043C-3079-4576-A7E6-86BB74AC86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44DC095-9BB8-4050-848B-9423D00137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4CDB8-FD6F-4E95-B5FA-916234C89218}" type="slidenum">
              <a:rPr lang="en-US" smtClean="0"/>
              <a:t>‹#›</a:t>
            </a:fld>
            <a:endParaRPr lang="en-US"/>
          </a:p>
        </p:txBody>
      </p:sp>
    </p:spTree>
    <p:extLst>
      <p:ext uri="{BB962C8B-B14F-4D97-AF65-F5344CB8AC3E}">
        <p14:creationId xmlns:p14="http://schemas.microsoft.com/office/powerpoint/2010/main" val="3724061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E1CC6FC7-FB05-4DF6-A8FA-44EAC057F5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2667001" y="-2667000"/>
            <a:ext cx="6857999" cy="12192002"/>
          </a:xfrm>
          <a:prstGeom prst="rect">
            <a:avLst/>
          </a:prstGeom>
        </p:spPr>
      </p:pic>
      <p:pic>
        <p:nvPicPr>
          <p:cNvPr id="3" name="Picture 2">
            <a:extLst>
              <a:ext uri="{FF2B5EF4-FFF2-40B4-BE49-F238E27FC236}">
                <a16:creationId xmlns:a16="http://schemas.microsoft.com/office/drawing/2014/main" id="{F3B9901A-74CD-45E0-8D46-3AB8FBCDA71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5652" y="921123"/>
            <a:ext cx="5431416" cy="4412877"/>
          </a:xfrm>
          <a:prstGeom prst="rect">
            <a:avLst/>
          </a:prstGeom>
          <a:noFill/>
          <a:ln>
            <a:noFill/>
          </a:ln>
        </p:spPr>
      </p:pic>
      <p:sp>
        <p:nvSpPr>
          <p:cNvPr id="4" name="Rectangle 3">
            <a:extLst>
              <a:ext uri="{FF2B5EF4-FFF2-40B4-BE49-F238E27FC236}">
                <a16:creationId xmlns:a16="http://schemas.microsoft.com/office/drawing/2014/main" id="{07F5184A-CDA6-4DC6-83C1-25CC8C8C2B1D}"/>
              </a:ext>
            </a:extLst>
          </p:cNvPr>
          <p:cNvSpPr/>
          <p:nvPr/>
        </p:nvSpPr>
        <p:spPr>
          <a:xfrm>
            <a:off x="3768993" y="4894239"/>
            <a:ext cx="7782927" cy="1323439"/>
          </a:xfrm>
          <a:prstGeom prst="rect">
            <a:avLst/>
          </a:prstGeom>
          <a:noFill/>
        </p:spPr>
        <p:txBody>
          <a:bodyPr wrap="square" lIns="91440" tIns="45720" rIns="91440" bIns="45720">
            <a:spAutoFit/>
          </a:bodyPr>
          <a:lstStyle/>
          <a:p>
            <a:pPr algn="ctr"/>
            <a:r>
              <a:rPr lang="en-US" sz="4000" b="1" dirty="0">
                <a:effectLst>
                  <a:outerShdw blurRad="38100" dist="25400" dir="5400000" algn="ctr">
                    <a:srgbClr val="6E747A">
                      <a:alpha val="43000"/>
                    </a:srgbClr>
                  </a:outerShdw>
                </a:effectLst>
                <a:latin typeface="Times New Roman" panose="02020603050405020304" pitchFamily="18" charset="0"/>
                <a:cs typeface="Times New Roman" panose="02020603050405020304" pitchFamily="18" charset="0"/>
              </a:rPr>
              <a:t>Transforming a School Activity Room into a Café Corner</a:t>
            </a:r>
            <a:endParaRPr lang="en-US" sz="40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2629782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420144"/>
            <a:ext cx="5718048" cy="215372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2886645"/>
            <a:ext cx="5718048" cy="375122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596983" y="3054096"/>
            <a:ext cx="5517732" cy="3416320"/>
          </a:xfrm>
          <a:prstGeom prst="rect">
            <a:avLst/>
          </a:prstGeom>
          <a:noFill/>
        </p:spPr>
        <p:txBody>
          <a:bodyPr wrap="square" lIns="91440" tIns="45720" rIns="91440" bIns="45720">
            <a:spAutoFit/>
          </a:bodyPr>
          <a:lstStyle/>
          <a:p>
            <a:r>
              <a:rPr lang="en-US" sz="2400" dirty="0">
                <a:latin typeface="Times New Roman" panose="02020603050405020304" pitchFamily="18" charset="0"/>
                <a:cs typeface="Times New Roman" panose="02020603050405020304" pitchFamily="18" charset="0"/>
              </a:rPr>
              <a:t>Difficulty: Typically, there are multiple passages with varying widths in a café corner or restaurant.</a:t>
            </a:r>
          </a:p>
          <a:p>
            <a:endParaRPr lang="en-US" sz="2400" dirty="0">
              <a:latin typeface="Times New Roman" panose="02020603050405020304" pitchFamily="18" charset="0"/>
              <a:cs typeface="Times New Roman" panose="02020603050405020304" pitchFamily="18" charset="0"/>
            </a:endParaRPr>
          </a:p>
          <a:p>
            <a:r>
              <a:rPr lang="en-US" sz="2400" dirty="0">
                <a:solidFill>
                  <a:schemeClr val="accent1">
                    <a:lumMod val="50000"/>
                  </a:schemeClr>
                </a:solidFill>
                <a:latin typeface="Times New Roman" panose="02020603050405020304" pitchFamily="18" charset="0"/>
                <a:cs typeface="Times New Roman" panose="02020603050405020304" pitchFamily="18" charset="0"/>
              </a:rPr>
              <a:t>Solution: We can formulate strategies to identify the most representative passage width, such as calculating the mean, modal class, or median of all passage widths in the space.</a:t>
            </a:r>
          </a:p>
        </p:txBody>
      </p:sp>
      <p:sp>
        <p:nvSpPr>
          <p:cNvPr id="13" name="Rectangle 12">
            <a:extLst>
              <a:ext uri="{FF2B5EF4-FFF2-40B4-BE49-F238E27FC236}">
                <a16:creationId xmlns:a16="http://schemas.microsoft.com/office/drawing/2014/main" id="{A07DCD19-65CE-45CF-B6AE-3EC5CC531922}"/>
              </a:ext>
            </a:extLst>
          </p:cNvPr>
          <p:cNvSpPr/>
          <p:nvPr/>
        </p:nvSpPr>
        <p:spPr>
          <a:xfrm>
            <a:off x="6803626" y="527509"/>
            <a:ext cx="5281890" cy="1938992"/>
          </a:xfrm>
          <a:prstGeom prst="rect">
            <a:avLst/>
          </a:prstGeom>
          <a:noFill/>
        </p:spPr>
        <p:txBody>
          <a:bodyPr wrap="square" lIns="91440" tIns="45720" rIns="91440" bIns="45720">
            <a:spAutoFit/>
          </a:bodyPr>
          <a:lstStyle/>
          <a:p>
            <a:pPr marL="457200" indent="-457200">
              <a:buAutoNum type="alphaLcParenBoth" startAt="3"/>
            </a:pPr>
            <a:r>
              <a:rPr lang="en-US" sz="2400" dirty="0">
                <a:solidFill>
                  <a:schemeClr val="bg1"/>
                </a:solidFill>
                <a:latin typeface="Times New Roman" panose="02020603050405020304" pitchFamily="18" charset="0"/>
                <a:cs typeface="Times New Roman" panose="02020603050405020304" pitchFamily="18" charset="0"/>
              </a:rPr>
              <a:t>During site visits, if we quantify the comfort level in a café corner or restaurant using the passage width, what difficulty might we encounter? How can we resolve?</a:t>
            </a:r>
          </a:p>
        </p:txBody>
      </p:sp>
    </p:spTree>
    <p:extLst>
      <p:ext uri="{BB962C8B-B14F-4D97-AF65-F5344CB8AC3E}">
        <p14:creationId xmlns:p14="http://schemas.microsoft.com/office/powerpoint/2010/main" val="323136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13" name="Rectangle 12">
            <a:extLst>
              <a:ext uri="{FF2B5EF4-FFF2-40B4-BE49-F238E27FC236}">
                <a16:creationId xmlns:a16="http://schemas.microsoft.com/office/drawing/2014/main" id="{B8006575-35F5-46C8-9B72-7F5B85C66FCB}"/>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pic>
        <p:nvPicPr>
          <p:cNvPr id="14" name="Picture 13">
            <a:extLst>
              <a:ext uri="{FF2B5EF4-FFF2-40B4-BE49-F238E27FC236}">
                <a16:creationId xmlns:a16="http://schemas.microsoft.com/office/drawing/2014/main" id="{B1AF18E6-0A49-4A44-B800-1269247EE5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17" name="矩形 10">
            <a:extLst>
              <a:ext uri="{FF2B5EF4-FFF2-40B4-BE49-F238E27FC236}">
                <a16:creationId xmlns:a16="http://schemas.microsoft.com/office/drawing/2014/main" id="{49617571-AA75-4C2C-B9E3-C2669E7EE818}"/>
              </a:ext>
            </a:extLst>
          </p:cNvPr>
          <p:cNvSpPr/>
          <p:nvPr/>
        </p:nvSpPr>
        <p:spPr>
          <a:xfrm>
            <a:off x="2560320" y="2248642"/>
            <a:ext cx="9654553" cy="436666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Rectangle 17">
            <a:extLst>
              <a:ext uri="{FF2B5EF4-FFF2-40B4-BE49-F238E27FC236}">
                <a16:creationId xmlns:a16="http://schemas.microsoft.com/office/drawing/2014/main" id="{DA0DA7CA-FE2F-4C6B-A08D-B59B05EFDB32}"/>
              </a:ext>
            </a:extLst>
          </p:cNvPr>
          <p:cNvSpPr/>
          <p:nvPr/>
        </p:nvSpPr>
        <p:spPr>
          <a:xfrm>
            <a:off x="2674701" y="2375656"/>
            <a:ext cx="9425790" cy="4154984"/>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3.	Factor 2: Free-space Ratio</a:t>
            </a:r>
          </a:p>
          <a:p>
            <a:r>
              <a:rPr lang="en-US" sz="2400" dirty="0">
                <a:solidFill>
                  <a:schemeClr val="bg1"/>
                </a:solidFill>
                <a:latin typeface="Times New Roman" panose="02020603050405020304" pitchFamily="18" charset="0"/>
                <a:cs typeface="Times New Roman" panose="02020603050405020304" pitchFamily="18" charset="0"/>
              </a:rPr>
              <a:t>	We define the free-space ratio as:</a:t>
            </a:r>
          </a:p>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	Free-space ratio =</a:t>
            </a:r>
          </a:p>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If the activity room is nearly fully occupied by tables, chairs, and equipment (i.e., the area occupied is close to the total area), the free-space ratio will approach 0.</a:t>
            </a:r>
          </a:p>
          <a:p>
            <a:r>
              <a:rPr lang="en-US" sz="2400" dirty="0">
                <a:solidFill>
                  <a:schemeClr val="bg1"/>
                </a:solidFill>
                <a:latin typeface="Times New Roman" panose="02020603050405020304" pitchFamily="18" charset="0"/>
                <a:cs typeface="Times New Roman" panose="02020603050405020304" pitchFamily="18" charset="0"/>
              </a:rPr>
              <a:t>Conversely, if very little space in the activity room is occupied by tables, chairs, and equipment (i.e., the area occupied is close to 0), the free-space ratio will approach 1.</a:t>
            </a:r>
          </a:p>
        </p:txBody>
      </p:sp>
      <p:graphicFrame>
        <p:nvGraphicFramePr>
          <p:cNvPr id="19" name="Table 11">
            <a:extLst>
              <a:ext uri="{FF2B5EF4-FFF2-40B4-BE49-F238E27FC236}">
                <a16:creationId xmlns:a16="http://schemas.microsoft.com/office/drawing/2014/main" id="{DFDD4D10-F113-4DA6-85A5-624BB597734F}"/>
              </a:ext>
            </a:extLst>
          </p:cNvPr>
          <p:cNvGraphicFramePr>
            <a:graphicFrameLocks noGrp="1"/>
          </p:cNvGraphicFramePr>
          <p:nvPr>
            <p:extLst>
              <p:ext uri="{D42A27DB-BD31-4B8C-83A1-F6EECF244321}">
                <p14:modId xmlns:p14="http://schemas.microsoft.com/office/powerpoint/2010/main" val="3205925408"/>
              </p:ext>
            </p:extLst>
          </p:nvPr>
        </p:nvGraphicFramePr>
        <p:xfrm>
          <a:off x="5994041" y="3247722"/>
          <a:ext cx="3713839" cy="914400"/>
        </p:xfrm>
        <a:graphic>
          <a:graphicData uri="http://schemas.openxmlformats.org/drawingml/2006/table">
            <a:tbl>
              <a:tblPr firstRow="1" bandRow="1">
                <a:tableStyleId>{2D5ABB26-0587-4C30-8999-92F81FD0307C}</a:tableStyleId>
              </a:tblPr>
              <a:tblGrid>
                <a:gridCol w="3713839">
                  <a:extLst>
                    <a:ext uri="{9D8B030D-6E8A-4147-A177-3AD203B41FA5}">
                      <a16:colId xmlns:a16="http://schemas.microsoft.com/office/drawing/2014/main" val="501744710"/>
                    </a:ext>
                  </a:extLst>
                </a:gridCol>
              </a:tblGrid>
              <a:tr h="0">
                <a:tc>
                  <a:txBody>
                    <a:bodyPr/>
                    <a:lstStyle/>
                    <a:p>
                      <a:pPr algn="ctr"/>
                      <a:r>
                        <a:rPr lang="en-US" sz="2400" dirty="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Total</a:t>
                      </a:r>
                      <a:r>
                        <a:rPr lang="zh-TW" altLang="en-US" sz="2400" dirty="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400" dirty="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area-Area</a:t>
                      </a:r>
                      <a:r>
                        <a:rPr lang="zh-TW" altLang="en-US" sz="2400" dirty="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400" dirty="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occupied</a:t>
                      </a:r>
                      <a:endParaRPr lang="en-US" sz="2400" dirty="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endParaRPr>
                    </a:p>
                  </a:txBody>
                  <a:tcP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873645353"/>
                  </a:ext>
                </a:extLst>
              </a:tr>
              <a:tr h="370840">
                <a:tc>
                  <a:txBody>
                    <a:bodyPr/>
                    <a:lstStyle/>
                    <a:p>
                      <a:pPr algn="ctr"/>
                      <a:r>
                        <a:rPr lang="en-US" sz="2400" kern="1200" dirty="0">
                          <a:solidFill>
                            <a:schemeClr val="bg1"/>
                          </a:solidFill>
                          <a:effectLst/>
                          <a:latin typeface="Times New Roman" panose="02020603050405020304" pitchFamily="18" charset="0"/>
                          <a:ea typeface="微軟正黑體" panose="020B0604030504040204" pitchFamily="34" charset="-120"/>
                          <a:cs typeface="Times New Roman" panose="02020603050405020304" pitchFamily="18" charset="0"/>
                        </a:rPr>
                        <a:t>Total area</a:t>
                      </a:r>
                      <a:endParaRPr lang="en-US" sz="2400" dirty="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endParaRPr>
                    </a:p>
                  </a:txBody>
                  <a:tcPr>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773372148"/>
                  </a:ext>
                </a:extLst>
              </a:tr>
            </a:tbl>
          </a:graphicData>
        </a:graphic>
      </p:graphicFrame>
      <p:sp>
        <p:nvSpPr>
          <p:cNvPr id="11" name="矩形 10">
            <a:extLst>
              <a:ext uri="{FF2B5EF4-FFF2-40B4-BE49-F238E27FC236}">
                <a16:creationId xmlns:a16="http://schemas.microsoft.com/office/drawing/2014/main" id="{61327DB1-8219-4A5B-9F61-8D7EE0002C64}"/>
              </a:ext>
            </a:extLst>
          </p:cNvPr>
          <p:cNvSpPr/>
          <p:nvPr/>
        </p:nvSpPr>
        <p:spPr>
          <a:xfrm>
            <a:off x="6473952" y="366146"/>
            <a:ext cx="5718048" cy="150954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25E15E3B-C39B-48DB-915B-9EB56C4BF209}"/>
              </a:ext>
            </a:extLst>
          </p:cNvPr>
          <p:cNvSpPr/>
          <p:nvPr/>
        </p:nvSpPr>
        <p:spPr>
          <a:xfrm>
            <a:off x="6618907" y="711121"/>
            <a:ext cx="5473884" cy="830997"/>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We will explore two factors that can help quantify the comfort level in a space.</a:t>
            </a:r>
          </a:p>
        </p:txBody>
      </p:sp>
    </p:spTree>
    <p:extLst>
      <p:ext uri="{BB962C8B-B14F-4D97-AF65-F5344CB8AC3E}">
        <p14:creationId xmlns:p14="http://schemas.microsoft.com/office/powerpoint/2010/main" val="368503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par>
                                <p:cTn id="13" presetID="16" presetClass="entr" presetSubtype="21"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barn(inVertical)">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1035697"/>
            <a:ext cx="5718048" cy="283349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604994" y="1315465"/>
            <a:ext cx="5517732" cy="1938992"/>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We will explore two factors that can help quantify the comfort level in a space.</a:t>
            </a:r>
          </a:p>
          <a:p>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3.	Factor 2: Free-space Ratio</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4569922"/>
            <a:ext cx="5718048" cy="190786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888097" y="4942370"/>
            <a:ext cx="4889757" cy="1200329"/>
          </a:xfrm>
          <a:prstGeom prst="rect">
            <a:avLst/>
          </a:prstGeom>
          <a:noFill/>
        </p:spPr>
        <p:txBody>
          <a:bodyPr wrap="square" lIns="91440" tIns="45720" rIns="91440" bIns="45720">
            <a:spAutoFit/>
          </a:bodyPr>
          <a:lstStyle/>
          <a:p>
            <a:pPr marL="457200" indent="-457200">
              <a:buAutoNum type="alphaLcParenBoth"/>
            </a:pPr>
            <a:r>
              <a:rPr lang="en-US" sz="2400" dirty="0">
                <a:solidFill>
                  <a:schemeClr val="bg1"/>
                </a:solidFill>
                <a:latin typeface="Times New Roman" panose="02020603050405020304" pitchFamily="18" charset="0"/>
                <a:cs typeface="Times New Roman" panose="02020603050405020304" pitchFamily="18" charset="0"/>
              </a:rPr>
              <a:t>What problems may arise if the free-space ratio is close to 0 or close to 1?</a:t>
            </a:r>
          </a:p>
        </p:txBody>
      </p:sp>
    </p:spTree>
    <p:extLst>
      <p:ext uri="{BB962C8B-B14F-4D97-AF65-F5344CB8AC3E}">
        <p14:creationId xmlns:p14="http://schemas.microsoft.com/office/powerpoint/2010/main" val="408902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1035697"/>
            <a:ext cx="5718048" cy="153817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604994" y="1315465"/>
            <a:ext cx="5517732" cy="830997"/>
          </a:xfrm>
          <a:prstGeom prst="rect">
            <a:avLst/>
          </a:prstGeom>
          <a:noFill/>
        </p:spPr>
        <p:txBody>
          <a:bodyPr wrap="square" lIns="91440" tIns="45720" rIns="91440" bIns="45720">
            <a:spAutoFit/>
          </a:bodyPr>
          <a:lstStyle/>
          <a:p>
            <a:pPr marL="457200" indent="-457200">
              <a:buAutoNum type="alphaLcParenBoth"/>
            </a:pPr>
            <a:r>
              <a:rPr lang="en-US" sz="2400" dirty="0">
                <a:solidFill>
                  <a:schemeClr val="bg1"/>
                </a:solidFill>
                <a:latin typeface="Times New Roman" panose="02020603050405020304" pitchFamily="18" charset="0"/>
                <a:cs typeface="Times New Roman" panose="02020603050405020304" pitchFamily="18" charset="0"/>
              </a:rPr>
              <a:t>What problems may arise if the free-space ratio is close to 0 or close to 1?</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2994012"/>
            <a:ext cx="5718048" cy="34837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637338" y="3381987"/>
            <a:ext cx="5437021" cy="2677656"/>
          </a:xfrm>
          <a:prstGeom prst="rect">
            <a:avLst/>
          </a:prstGeom>
          <a:noFill/>
        </p:spPr>
        <p:txBody>
          <a:bodyPr wrap="square" lIns="91440" tIns="45720" rIns="91440" bIns="45720">
            <a:spAutoFit/>
          </a:bodyPr>
          <a:lstStyle/>
          <a:p>
            <a:r>
              <a:rPr lang="en-US" sz="2400" dirty="0">
                <a:latin typeface="Times New Roman" panose="02020603050405020304" pitchFamily="18" charset="0"/>
                <a:cs typeface="Times New Roman" panose="02020603050405020304" pitchFamily="18" charset="0"/>
              </a:rPr>
              <a:t>If the free-space ratio is close to 0, the activity room becomes overcrowded, making customers’ movement difficult.</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Conversely, if the free-space ratio is close to 1, it can result in a feeling of emptiness and </a:t>
            </a:r>
            <a:r>
              <a:rPr lang="en-US" sz="2400" dirty="0" err="1">
                <a:latin typeface="Times New Roman" panose="02020603050405020304" pitchFamily="18" charset="0"/>
                <a:cs typeface="Times New Roman" panose="02020603050405020304" pitchFamily="18" charset="0"/>
              </a:rPr>
              <a:t>underutilisation</a:t>
            </a:r>
            <a:r>
              <a:rPr lang="en-US" sz="2400" dirty="0">
                <a:latin typeface="Times New Roman" panose="02020603050405020304" pitchFamily="18" charset="0"/>
                <a:cs typeface="Times New Roman" panose="02020603050405020304" pitchFamily="18" charset="0"/>
              </a:rPr>
              <a:t> of the space.</a:t>
            </a:r>
          </a:p>
        </p:txBody>
      </p:sp>
    </p:spTree>
    <p:extLst>
      <p:ext uri="{BB962C8B-B14F-4D97-AF65-F5344CB8AC3E}">
        <p14:creationId xmlns:p14="http://schemas.microsoft.com/office/powerpoint/2010/main" val="2493518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663164"/>
            <a:ext cx="5718048" cy="245328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596983" y="920309"/>
            <a:ext cx="5517732" cy="1938992"/>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We will explore two factors that can help quantify the comfort level in a space.</a:t>
            </a:r>
          </a:p>
          <a:p>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3.	Factor 2: Free-space Ratio</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3429000"/>
            <a:ext cx="5718048" cy="304878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574110" y="3799232"/>
            <a:ext cx="5517732" cy="2308324"/>
          </a:xfrm>
          <a:prstGeom prst="rect">
            <a:avLst/>
          </a:prstGeom>
          <a:noFill/>
        </p:spPr>
        <p:txBody>
          <a:bodyPr wrap="square" lIns="91440" tIns="45720" rIns="91440" bIns="45720">
            <a:spAutoFit/>
          </a:bodyPr>
          <a:lstStyle/>
          <a:p>
            <a:pPr marL="457200" indent="-457200">
              <a:buAutoNum type="alphaLcParenBoth" startAt="2"/>
            </a:pPr>
            <a:r>
              <a:rPr lang="en-US" sz="2400" dirty="0">
                <a:solidFill>
                  <a:schemeClr val="bg1"/>
                </a:solidFill>
                <a:latin typeface="Times New Roman" panose="02020603050405020304" pitchFamily="18" charset="0"/>
                <a:cs typeface="Times New Roman" panose="02020603050405020304" pitchFamily="18" charset="0"/>
              </a:rPr>
              <a:t>By measuring the activity room and the area occupied by the furniture inside, calculate the free-space ratio of the current setting.</a:t>
            </a:r>
          </a:p>
          <a:p>
            <a:pPr lvl="1"/>
            <a:r>
              <a:rPr lang="en-US" sz="2400" dirty="0">
                <a:solidFill>
                  <a:schemeClr val="bg1"/>
                </a:solidFill>
                <a:latin typeface="Times New Roman" panose="02020603050405020304" pitchFamily="18" charset="0"/>
                <a:cs typeface="Times New Roman" panose="02020603050405020304" pitchFamily="18" charset="0"/>
              </a:rPr>
              <a:t>Hence, recommend an optimal free-space ratio suitable for the café corner.</a:t>
            </a:r>
          </a:p>
        </p:txBody>
      </p:sp>
    </p:spTree>
    <p:extLst>
      <p:ext uri="{BB962C8B-B14F-4D97-AF65-F5344CB8AC3E}">
        <p14:creationId xmlns:p14="http://schemas.microsoft.com/office/powerpoint/2010/main" val="4265294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663164"/>
            <a:ext cx="5718048" cy="245328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596983" y="920309"/>
            <a:ext cx="5517732" cy="1938992"/>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We will explore two factors that can help quantify the comfort level in a space.</a:t>
            </a:r>
          </a:p>
          <a:p>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3.	Factor 2: Free-space Ratio</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3429000"/>
            <a:ext cx="5718048" cy="304878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574110" y="3983898"/>
            <a:ext cx="5517732" cy="1938992"/>
          </a:xfrm>
          <a:prstGeom prst="rect">
            <a:avLst/>
          </a:prstGeom>
          <a:noFill/>
        </p:spPr>
        <p:txBody>
          <a:bodyPr wrap="square" lIns="91440" tIns="45720" rIns="91440" bIns="45720">
            <a:spAutoFit/>
          </a:bodyPr>
          <a:lstStyle/>
          <a:p>
            <a:pPr marL="457200" indent="-457200">
              <a:buAutoNum type="alphaLcParenBoth" startAt="3"/>
            </a:pPr>
            <a:r>
              <a:rPr lang="en-US" sz="2400" dirty="0">
                <a:solidFill>
                  <a:schemeClr val="bg1"/>
                </a:solidFill>
                <a:latin typeface="Times New Roman" panose="02020603050405020304" pitchFamily="18" charset="0"/>
                <a:cs typeface="Times New Roman" panose="02020603050405020304" pitchFamily="18" charset="0"/>
              </a:rPr>
              <a:t>During site visits, if we quantify the comfort level in a café corner or restaurant using the free-space ratio, what difficulty might we encounter? How can we resolve?</a:t>
            </a:r>
          </a:p>
        </p:txBody>
      </p:sp>
    </p:spTree>
    <p:extLst>
      <p:ext uri="{BB962C8B-B14F-4D97-AF65-F5344CB8AC3E}">
        <p14:creationId xmlns:p14="http://schemas.microsoft.com/office/powerpoint/2010/main" val="2891307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374899"/>
            <a:ext cx="5718048" cy="219896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574110" y="486345"/>
            <a:ext cx="5517732" cy="1938992"/>
          </a:xfrm>
          <a:prstGeom prst="rect">
            <a:avLst/>
          </a:prstGeom>
          <a:noFill/>
        </p:spPr>
        <p:txBody>
          <a:bodyPr wrap="square" lIns="91440" tIns="45720" rIns="91440" bIns="45720">
            <a:spAutoFit/>
          </a:bodyPr>
          <a:lstStyle/>
          <a:p>
            <a:pPr marL="457200" indent="-457200">
              <a:buAutoNum type="alphaLcParenBoth" startAt="3"/>
            </a:pPr>
            <a:r>
              <a:rPr lang="en-US" sz="2400" dirty="0">
                <a:solidFill>
                  <a:schemeClr val="bg1"/>
                </a:solidFill>
                <a:latin typeface="Times New Roman" panose="02020603050405020304" pitchFamily="18" charset="0"/>
                <a:cs typeface="Times New Roman" panose="02020603050405020304" pitchFamily="18" charset="0"/>
              </a:rPr>
              <a:t>During site visits, if we quantify the comfort level in a café corner or restaurant using the free-space ratio, what difficulty might we encounter? How can we resolve?</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5283200" y="2685313"/>
            <a:ext cx="6931673" cy="4061241"/>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5471990" y="3007773"/>
            <a:ext cx="6554092" cy="3416320"/>
          </a:xfrm>
          <a:prstGeom prst="rect">
            <a:avLst/>
          </a:prstGeom>
          <a:noFill/>
        </p:spPr>
        <p:txBody>
          <a:bodyPr wrap="square" lIns="91440" tIns="45720" rIns="91440" bIns="45720">
            <a:spAutoFit/>
          </a:bodyPr>
          <a:lstStyle/>
          <a:p>
            <a:r>
              <a:rPr lang="en-US" sz="2400" dirty="0">
                <a:latin typeface="Times New Roman" panose="02020603050405020304" pitchFamily="18" charset="0"/>
                <a:cs typeface="Times New Roman" panose="02020603050405020304" pitchFamily="18" charset="0"/>
              </a:rPr>
              <a:t>Difficulty: Accurately measuring dimensions in an operating café corner or restaurant can be difficult due to the movement of customers and staff within the space.</a:t>
            </a:r>
          </a:p>
          <a:p>
            <a:endParaRPr lang="en-US" sz="2400" dirty="0">
              <a:latin typeface="Times New Roman" panose="02020603050405020304" pitchFamily="18" charset="0"/>
              <a:cs typeface="Times New Roman" panose="02020603050405020304" pitchFamily="18" charset="0"/>
            </a:endParaRPr>
          </a:p>
          <a:p>
            <a:r>
              <a:rPr lang="en-US" sz="2400" dirty="0">
                <a:solidFill>
                  <a:schemeClr val="accent1">
                    <a:lumMod val="50000"/>
                  </a:schemeClr>
                </a:solidFill>
                <a:latin typeface="Times New Roman" panose="02020603050405020304" pitchFamily="18" charset="0"/>
                <a:cs typeface="Times New Roman" panose="02020603050405020304" pitchFamily="18" charset="0"/>
              </a:rPr>
              <a:t>Solution: We can employ estimation techniques, such as measuring specific areas of the café corner or restaurant and then using these results to estimate the size of the entire space.</a:t>
            </a:r>
          </a:p>
        </p:txBody>
      </p:sp>
    </p:spTree>
    <p:extLst>
      <p:ext uri="{BB962C8B-B14F-4D97-AF65-F5344CB8AC3E}">
        <p14:creationId xmlns:p14="http://schemas.microsoft.com/office/powerpoint/2010/main" val="500722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663164"/>
            <a:ext cx="5718048" cy="245328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596983" y="920309"/>
            <a:ext cx="5517732" cy="1938992"/>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We will explore two factors that can help quantify the comfort level in a space.</a:t>
            </a:r>
          </a:p>
          <a:p>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3.	Factor 2: Free-space Ratio</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4572288"/>
            <a:ext cx="5718048" cy="1365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574110" y="4771512"/>
            <a:ext cx="5517732" cy="830997"/>
          </a:xfrm>
          <a:prstGeom prst="rect">
            <a:avLst/>
          </a:prstGeom>
          <a:noFill/>
        </p:spPr>
        <p:txBody>
          <a:bodyPr wrap="square" lIns="91440" tIns="45720" rIns="91440" bIns="45720">
            <a:spAutoFit/>
          </a:bodyPr>
          <a:lstStyle/>
          <a:p>
            <a:pPr marL="457200" indent="-457200">
              <a:buAutoNum type="alphaLcParenBoth" startAt="4"/>
            </a:pPr>
            <a:r>
              <a:rPr lang="en-US" sz="2400" dirty="0">
                <a:solidFill>
                  <a:schemeClr val="bg1"/>
                </a:solidFill>
                <a:latin typeface="Times New Roman" panose="02020603050405020304" pitchFamily="18" charset="0"/>
                <a:cs typeface="Times New Roman" panose="02020603050405020304" pitchFamily="18" charset="0"/>
              </a:rPr>
              <a:t>What are the limitations regarding the factor of the free-space ratio?</a:t>
            </a:r>
          </a:p>
        </p:txBody>
      </p:sp>
    </p:spTree>
    <p:extLst>
      <p:ext uri="{BB962C8B-B14F-4D97-AF65-F5344CB8AC3E}">
        <p14:creationId xmlns:p14="http://schemas.microsoft.com/office/powerpoint/2010/main" val="1059312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808806"/>
            <a:ext cx="5718048" cy="1229472"/>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603260" y="944562"/>
            <a:ext cx="5517732" cy="830997"/>
          </a:xfrm>
          <a:prstGeom prst="rect">
            <a:avLst/>
          </a:prstGeom>
          <a:noFill/>
        </p:spPr>
        <p:txBody>
          <a:bodyPr wrap="square" lIns="91440" tIns="45720" rIns="91440" bIns="45720">
            <a:spAutoFit/>
          </a:bodyPr>
          <a:lstStyle/>
          <a:p>
            <a:pPr marL="457200" indent="-457200">
              <a:buAutoNum type="alphaLcParenBoth" startAt="4"/>
            </a:pPr>
            <a:r>
              <a:rPr lang="en-US" sz="2400" dirty="0">
                <a:solidFill>
                  <a:schemeClr val="bg1"/>
                </a:solidFill>
                <a:latin typeface="Times New Roman" panose="02020603050405020304" pitchFamily="18" charset="0"/>
                <a:cs typeface="Times New Roman" panose="02020603050405020304" pitchFamily="18" charset="0"/>
              </a:rPr>
              <a:t>What are the limitations regarding the factor of the free-space ratio?</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2685313"/>
            <a:ext cx="5718048" cy="3511889"/>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789311" y="3099402"/>
            <a:ext cx="5133076" cy="2677656"/>
          </a:xfrm>
          <a:prstGeom prst="rect">
            <a:avLst/>
          </a:prstGeom>
          <a:noFill/>
        </p:spPr>
        <p:txBody>
          <a:bodyPr wrap="square" lIns="91440" tIns="45720" rIns="91440" bIns="45720">
            <a:spAutoFit/>
          </a:bodyPr>
          <a:lstStyle/>
          <a:p>
            <a:r>
              <a:rPr lang="en-US" sz="2400" dirty="0">
                <a:latin typeface="Times New Roman" panose="02020603050405020304" pitchFamily="18" charset="0"/>
                <a:cs typeface="Times New Roman" panose="02020603050405020304" pitchFamily="18" charset="0"/>
              </a:rPr>
              <a:t>The free-space ratio does not adequately reflect the effect of furniture shape and position or orientation on the comfort level. </a:t>
            </a:r>
          </a:p>
          <a:p>
            <a:r>
              <a:rPr lang="en-US" sz="2400" dirty="0">
                <a:latin typeface="Times New Roman" panose="02020603050405020304" pitchFamily="18" charset="0"/>
                <a:cs typeface="Times New Roman" panose="02020603050405020304" pitchFamily="18" charset="0"/>
              </a:rPr>
              <a:t>Besides, the free-space ratio is a 2D indicator and does not fully capture the extent of occupancy in a 3D space.</a:t>
            </a:r>
            <a:endParaRPr lang="en-US" sz="2400"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8365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2962080" y="1360061"/>
            <a:ext cx="9229920" cy="175638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3227614" y="1638089"/>
            <a:ext cx="8698852" cy="1200329"/>
          </a:xfrm>
          <a:prstGeom prst="rect">
            <a:avLst/>
          </a:prstGeom>
          <a:noFill/>
        </p:spPr>
        <p:txBody>
          <a:bodyPr wrap="square" lIns="91440" tIns="45720" rIns="91440" bIns="45720">
            <a:spAutoFit/>
          </a:bodyPr>
          <a:lstStyle/>
          <a:p>
            <a:pPr marL="457200" indent="-457200">
              <a:buAutoNum type="arabicPeriod" startAt="4"/>
            </a:pPr>
            <a:r>
              <a:rPr lang="en-US" sz="2400" dirty="0">
                <a:solidFill>
                  <a:schemeClr val="bg1"/>
                </a:solidFill>
                <a:latin typeface="Times New Roman" panose="02020603050405020304" pitchFamily="18" charset="0"/>
                <a:cs typeface="Times New Roman" panose="02020603050405020304" pitchFamily="18" charset="0"/>
              </a:rPr>
              <a:t>Based on the dimension of the activity room and the following existing equipment, create an initial floor plan for the café corner, thereby presenting the layout arrangement of tables and seating.</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1727200" y="3429000"/>
            <a:ext cx="10487673" cy="304878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1941115" y="3639873"/>
            <a:ext cx="10059842" cy="2677656"/>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The dimensions of the existing equipment are as follows:</a:t>
            </a:r>
          </a:p>
          <a:p>
            <a:pPr marL="342900" indent="-342900">
              <a:buFont typeface="Arial" panose="020B0604020202020204" pitchFamily="34" charset="0"/>
              <a:buChar char="•"/>
            </a:pPr>
            <a:r>
              <a:rPr lang="en-US" sz="2400" dirty="0">
                <a:solidFill>
                  <a:schemeClr val="bg1"/>
                </a:solidFill>
                <a:latin typeface="Times New Roman" panose="02020603050405020304" pitchFamily="18" charset="0"/>
                <a:cs typeface="Times New Roman" panose="02020603050405020304" pitchFamily="18" charset="0"/>
              </a:rPr>
              <a:t>Coffee machine with its desk: 300 cm (L) × 80 cm (W) × 160 cm (H)</a:t>
            </a:r>
          </a:p>
          <a:p>
            <a:pPr marL="342900" indent="-342900">
              <a:buFont typeface="Arial" panose="020B0604020202020204" pitchFamily="34" charset="0"/>
              <a:buChar char="•"/>
            </a:pPr>
            <a:r>
              <a:rPr lang="en-US" sz="2400" dirty="0">
                <a:solidFill>
                  <a:schemeClr val="bg1"/>
                </a:solidFill>
                <a:latin typeface="Times New Roman" panose="02020603050405020304" pitchFamily="18" charset="0"/>
                <a:cs typeface="Times New Roman" panose="02020603050405020304" pitchFamily="18" charset="0"/>
              </a:rPr>
              <a:t>Microwave oven with its desk: 70 cm (L) × 50 cm (W) × 120 cm (H)</a:t>
            </a:r>
          </a:p>
          <a:p>
            <a:pPr marL="342900" indent="-342900">
              <a:buFont typeface="Arial" panose="020B0604020202020204" pitchFamily="34" charset="0"/>
              <a:buChar char="•"/>
            </a:pPr>
            <a:r>
              <a:rPr lang="en-US" sz="2400" dirty="0">
                <a:solidFill>
                  <a:schemeClr val="bg1"/>
                </a:solidFill>
                <a:latin typeface="Times New Roman" panose="02020603050405020304" pitchFamily="18" charset="0"/>
                <a:cs typeface="Times New Roman" panose="02020603050405020304" pitchFamily="18" charset="0"/>
              </a:rPr>
              <a:t>Washing station: 250 cm (L) × 80 cm (W) × 90 cm (H)</a:t>
            </a:r>
          </a:p>
          <a:p>
            <a:pPr marL="457200" indent="-457200">
              <a:buAutoNum type="alphaLcParenBoth" startAt="3"/>
            </a:pPr>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Also, discuss the comfort level of the café corner by considering Factors 1 and 2 or other relevant factors.</a:t>
            </a:r>
          </a:p>
        </p:txBody>
      </p:sp>
    </p:spTree>
    <p:extLst>
      <p:ext uri="{BB962C8B-B14F-4D97-AF65-F5344CB8AC3E}">
        <p14:creationId xmlns:p14="http://schemas.microsoft.com/office/powerpoint/2010/main" val="3019429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animBg="1"/>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1410347" y="0"/>
            <a:ext cx="10781653"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1880461" y="382012"/>
            <a:ext cx="9841423" cy="5632311"/>
          </a:xfrm>
          <a:prstGeom prst="rect">
            <a:avLst/>
          </a:prstGeom>
          <a:noFill/>
        </p:spPr>
        <p:txBody>
          <a:bodyPr wrap="square" lIns="91440" tIns="45720" rIns="91440" bIns="45720">
            <a:spAutoFit/>
          </a:bodyPr>
          <a:lstStyle/>
          <a:p>
            <a:r>
              <a:rPr lang="en-US" sz="3000" dirty="0">
                <a:solidFill>
                  <a:schemeClr val="bg1"/>
                </a:solidFill>
                <a:latin typeface="Times New Roman" panose="02020603050405020304" pitchFamily="18" charset="0"/>
                <a:cs typeface="Times New Roman" panose="02020603050405020304" pitchFamily="18" charset="0"/>
              </a:rPr>
              <a:t>Imagine transforming an activity room in your school into a comfortable café corner where students and teachers can gather, chat, and relax. How exciting would that be!</a:t>
            </a:r>
          </a:p>
          <a:p>
            <a:r>
              <a:rPr lang="en-GB" sz="3000" dirty="0">
                <a:solidFill>
                  <a:schemeClr val="bg1"/>
                </a:solidFill>
                <a:latin typeface="Times New Roman" panose="02020603050405020304" pitchFamily="18" charset="0"/>
                <a:cs typeface="Times New Roman" panose="02020603050405020304" pitchFamily="18" charset="0"/>
              </a:rPr>
              <a:t> </a:t>
            </a:r>
            <a:endParaRPr lang="en-US" sz="3000" dirty="0">
              <a:solidFill>
                <a:schemeClr val="bg1"/>
              </a:solidFill>
              <a:latin typeface="Times New Roman" panose="02020603050405020304" pitchFamily="18" charset="0"/>
              <a:cs typeface="Times New Roman" panose="02020603050405020304" pitchFamily="18" charset="0"/>
            </a:endParaRPr>
          </a:p>
          <a:p>
            <a:r>
              <a:rPr lang="en-US" sz="3000" dirty="0">
                <a:solidFill>
                  <a:schemeClr val="bg1"/>
                </a:solidFill>
                <a:latin typeface="Times New Roman" panose="02020603050405020304" pitchFamily="18" charset="0"/>
                <a:cs typeface="Times New Roman" panose="02020603050405020304" pitchFamily="18" charset="0"/>
              </a:rPr>
              <a:t>Your mission is to act as an interior designer and design this unique café corner. You </a:t>
            </a:r>
            <a:r>
              <a:rPr lang="en-GB" sz="3000" dirty="0">
                <a:solidFill>
                  <a:schemeClr val="bg1"/>
                </a:solidFill>
                <a:latin typeface="Times New Roman" panose="02020603050405020304" pitchFamily="18" charset="0"/>
                <a:cs typeface="Times New Roman" panose="02020603050405020304" pitchFamily="18" charset="0"/>
              </a:rPr>
              <a:t>will use </a:t>
            </a:r>
            <a:r>
              <a:rPr lang="en-GB" sz="3000" dirty="0">
                <a:solidFill>
                  <a:schemeClr val="accent5">
                    <a:lumMod val="50000"/>
                  </a:schemeClr>
                </a:solidFill>
                <a:latin typeface="Times New Roman" panose="02020603050405020304" pitchFamily="18" charset="0"/>
                <a:cs typeface="Times New Roman" panose="02020603050405020304" pitchFamily="18" charset="0"/>
              </a:rPr>
              <a:t>mathematical modelling </a:t>
            </a:r>
            <a:r>
              <a:rPr lang="en-GB" sz="3000" dirty="0">
                <a:solidFill>
                  <a:schemeClr val="bg1"/>
                </a:solidFill>
                <a:latin typeface="Times New Roman" panose="02020603050405020304" pitchFamily="18" charset="0"/>
                <a:cs typeface="Times New Roman" panose="02020603050405020304" pitchFamily="18" charset="0"/>
              </a:rPr>
              <a:t>to </a:t>
            </a:r>
            <a:r>
              <a:rPr lang="en-GB" sz="3000" dirty="0">
                <a:solidFill>
                  <a:schemeClr val="accent6">
                    <a:lumMod val="50000"/>
                  </a:schemeClr>
                </a:solidFill>
                <a:latin typeface="Times New Roman" panose="02020603050405020304" pitchFamily="18" charset="0"/>
                <a:cs typeface="Times New Roman" panose="02020603050405020304" pitchFamily="18" charset="0"/>
              </a:rPr>
              <a:t>plan the arrangement of tables and chairs</a:t>
            </a:r>
            <a:r>
              <a:rPr lang="en-GB" sz="3000" dirty="0">
                <a:solidFill>
                  <a:schemeClr val="bg1"/>
                </a:solidFill>
                <a:latin typeface="Times New Roman" panose="02020603050405020304" pitchFamily="18" charset="0"/>
                <a:cs typeface="Times New Roman" panose="02020603050405020304" pitchFamily="18" charset="0"/>
              </a:rPr>
              <a:t> and </a:t>
            </a:r>
            <a:r>
              <a:rPr lang="en-GB" sz="3000" dirty="0">
                <a:solidFill>
                  <a:schemeClr val="tx2">
                    <a:lumMod val="50000"/>
                  </a:schemeClr>
                </a:solidFill>
                <a:latin typeface="Times New Roman" panose="02020603050405020304" pitchFamily="18" charset="0"/>
                <a:cs typeface="Times New Roman" panose="02020603050405020304" pitchFamily="18" charset="0"/>
              </a:rPr>
              <a:t>prepare a budget report for the cost of the furniture</a:t>
            </a:r>
            <a:r>
              <a:rPr lang="en-GB" sz="3000" dirty="0">
                <a:solidFill>
                  <a:schemeClr val="bg1"/>
                </a:solidFill>
                <a:latin typeface="Times New Roman" panose="02020603050405020304" pitchFamily="18" charset="0"/>
                <a:cs typeface="Times New Roman" panose="02020603050405020304" pitchFamily="18" charset="0"/>
              </a:rPr>
              <a:t>.</a:t>
            </a:r>
            <a:endParaRPr lang="en-US" sz="3000" dirty="0">
              <a:solidFill>
                <a:schemeClr val="bg1"/>
              </a:solidFill>
              <a:latin typeface="Times New Roman" panose="02020603050405020304" pitchFamily="18" charset="0"/>
              <a:cs typeface="Times New Roman" panose="02020603050405020304" pitchFamily="18" charset="0"/>
            </a:endParaRPr>
          </a:p>
          <a:p>
            <a:r>
              <a:rPr lang="en-GB" sz="3000" dirty="0">
                <a:solidFill>
                  <a:schemeClr val="bg1"/>
                </a:solidFill>
                <a:latin typeface="Times New Roman" panose="02020603050405020304" pitchFamily="18" charset="0"/>
                <a:cs typeface="Times New Roman" panose="02020603050405020304" pitchFamily="18" charset="0"/>
              </a:rPr>
              <a:t> </a:t>
            </a:r>
            <a:endParaRPr lang="en-US" sz="3000" dirty="0">
              <a:solidFill>
                <a:schemeClr val="bg1"/>
              </a:solidFill>
              <a:latin typeface="Times New Roman" panose="02020603050405020304" pitchFamily="18" charset="0"/>
              <a:cs typeface="Times New Roman" panose="02020603050405020304" pitchFamily="18" charset="0"/>
            </a:endParaRPr>
          </a:p>
          <a:p>
            <a:r>
              <a:rPr lang="en-US" sz="3000" dirty="0">
                <a:solidFill>
                  <a:schemeClr val="bg1"/>
                </a:solidFill>
                <a:latin typeface="Times New Roman" panose="02020603050405020304" pitchFamily="18" charset="0"/>
                <a:cs typeface="Times New Roman" panose="02020603050405020304" pitchFamily="18" charset="0"/>
              </a:rPr>
              <a:t>This activity not only enhances your creativity but also develops your ability to use mathematical modelling for practical planning and budgeting.</a:t>
            </a:r>
            <a:endParaRPr lang="en-US" sz="3000" b="0"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27050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883403"/>
            <a:ext cx="12192000" cy="597459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2392418" cy="615553"/>
          </a:xfrm>
          <a:prstGeom prst="rect">
            <a:avLst/>
          </a:prstGeom>
          <a:noFill/>
        </p:spPr>
        <p:txBody>
          <a:bodyPr wrap="square" lIns="91440" tIns="45720" rIns="91440" bIns="45720">
            <a:spAutoFit/>
          </a:bodyPr>
          <a:lstStyle/>
          <a:p>
            <a:r>
              <a:rPr lang="en-GB" sz="3400" b="1" dirty="0">
                <a:latin typeface="Times New Roman" panose="02020603050405020304" pitchFamily="18" charset="0"/>
                <a:cs typeface="Times New Roman" panose="02020603050405020304" pitchFamily="18" charset="0"/>
              </a:rPr>
              <a:t>Activity 2A</a:t>
            </a:r>
            <a:endParaRPr lang="en-US" sz="3400"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2024511" y="2901205"/>
            <a:ext cx="8142978" cy="1938992"/>
          </a:xfrm>
          <a:prstGeom prst="rect">
            <a:avLst/>
          </a:prstGeom>
          <a:noFill/>
        </p:spPr>
        <p:txBody>
          <a:bodyPr wrap="square" lIns="91440" tIns="45720" rIns="91440" bIns="45720">
            <a:spAutoFit/>
          </a:bodyPr>
          <a:lstStyle/>
          <a:p>
            <a:pPr lvl="0"/>
            <a:r>
              <a:rPr lang="en-US" sz="4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Observe variables that affect the café corner design and customer experience through site visits.</a:t>
            </a:r>
          </a:p>
        </p:txBody>
      </p:sp>
    </p:spTree>
    <p:extLst>
      <p:ext uri="{BB962C8B-B14F-4D97-AF65-F5344CB8AC3E}">
        <p14:creationId xmlns:p14="http://schemas.microsoft.com/office/powerpoint/2010/main" val="3544394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883403"/>
            <a:ext cx="12192000" cy="597459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2392418" cy="615553"/>
          </a:xfrm>
          <a:prstGeom prst="rect">
            <a:avLst/>
          </a:prstGeom>
          <a:noFill/>
        </p:spPr>
        <p:txBody>
          <a:bodyPr wrap="square" lIns="91440" tIns="45720" rIns="91440" bIns="45720">
            <a:spAutoFit/>
          </a:bodyPr>
          <a:lstStyle/>
          <a:p>
            <a:r>
              <a:rPr lang="en-GB" sz="3400" b="1" dirty="0">
                <a:latin typeface="Times New Roman" panose="02020603050405020304" pitchFamily="18" charset="0"/>
                <a:cs typeface="Times New Roman" panose="02020603050405020304" pitchFamily="18" charset="0"/>
              </a:rPr>
              <a:t>Activity 2A</a:t>
            </a:r>
            <a:endParaRPr lang="en-US" sz="3400"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1025444" y="1977875"/>
            <a:ext cx="10141111" cy="3785652"/>
          </a:xfrm>
          <a:prstGeom prst="rect">
            <a:avLst/>
          </a:prstGeom>
          <a:noFill/>
        </p:spPr>
        <p:txBody>
          <a:bodyPr wrap="square" lIns="91440" tIns="45720" rIns="91440" bIns="45720">
            <a:spAutoFit/>
          </a:bodyPr>
          <a:lstStyle/>
          <a:p>
            <a:pPr marL="514350" lvl="0" indent="-514350">
              <a:buAutoNum type="arabicPeriod"/>
            </a:pPr>
            <a:r>
              <a:rPr lang="en-US" sz="3000" dirty="0">
                <a:solidFill>
                  <a:schemeClr val="bg1"/>
                </a:solidFill>
                <a:latin typeface="Times New Roman" panose="02020603050405020304" pitchFamily="18" charset="0"/>
                <a:cs typeface="Times New Roman" panose="02020603050405020304" pitchFamily="18" charset="0"/>
              </a:rPr>
              <a:t>Visit some nearby café corners or restaurants and take notes on the following aspects.</a:t>
            </a:r>
          </a:p>
          <a:p>
            <a:pPr marL="514350" lvl="0" indent="-514350">
              <a:buAutoNum type="arabicPeriod"/>
            </a:pPr>
            <a:endParaRPr lang="en-US" sz="3000" dirty="0">
              <a:solidFill>
                <a:schemeClr val="bg1"/>
              </a:solidFill>
              <a:latin typeface="Times New Roman" panose="02020603050405020304" pitchFamily="18" charset="0"/>
              <a:cs typeface="Times New Roman" panose="02020603050405020304" pitchFamily="18" charset="0"/>
            </a:endParaRPr>
          </a:p>
          <a:p>
            <a:pPr lvl="0"/>
            <a:r>
              <a:rPr lang="en-US" sz="3000" dirty="0" err="1">
                <a:solidFill>
                  <a:schemeClr val="bg1"/>
                </a:solidFill>
                <a:latin typeface="Times New Roman" panose="02020603050405020304" pitchFamily="18" charset="0"/>
                <a:cs typeface="Times New Roman" panose="02020603050405020304" pitchFamily="18" charset="0"/>
              </a:rPr>
              <a:t>i</a:t>
            </a:r>
            <a:r>
              <a:rPr lang="en-US" sz="3000" dirty="0">
                <a:solidFill>
                  <a:schemeClr val="bg1"/>
                </a:solidFill>
                <a:latin typeface="Times New Roman" panose="02020603050405020304" pitchFamily="18" charset="0"/>
                <a:cs typeface="Times New Roman" panose="02020603050405020304" pitchFamily="18" charset="0"/>
              </a:rPr>
              <a:t>.	The number of customers accommodated at one time.</a:t>
            </a:r>
          </a:p>
          <a:p>
            <a:pPr lvl="0"/>
            <a:r>
              <a:rPr lang="en-US" sz="3000" dirty="0">
                <a:solidFill>
                  <a:schemeClr val="bg1"/>
                </a:solidFill>
                <a:latin typeface="Times New Roman" panose="02020603050405020304" pitchFamily="18" charset="0"/>
                <a:cs typeface="Times New Roman" panose="02020603050405020304" pitchFamily="18" charset="0"/>
              </a:rPr>
              <a:t>ii.	The number of different types of tables available.</a:t>
            </a:r>
          </a:p>
          <a:p>
            <a:pPr lvl="0"/>
            <a:r>
              <a:rPr lang="en-US" sz="3000" dirty="0">
                <a:solidFill>
                  <a:schemeClr val="bg1"/>
                </a:solidFill>
                <a:latin typeface="Times New Roman" panose="02020603050405020304" pitchFamily="18" charset="0"/>
                <a:cs typeface="Times New Roman" panose="02020603050405020304" pitchFamily="18" charset="0"/>
              </a:rPr>
              <a:t>iii.	The passage width and measurement strategy.</a:t>
            </a:r>
          </a:p>
          <a:p>
            <a:pPr lvl="0"/>
            <a:r>
              <a:rPr lang="en-US" sz="3000" dirty="0">
                <a:solidFill>
                  <a:schemeClr val="bg1"/>
                </a:solidFill>
                <a:latin typeface="Times New Roman" panose="02020603050405020304" pitchFamily="18" charset="0"/>
                <a:cs typeface="Times New Roman" panose="02020603050405020304" pitchFamily="18" charset="0"/>
              </a:rPr>
              <a:t>iv.	The free-space ratio and measurement strategy.</a:t>
            </a:r>
          </a:p>
          <a:p>
            <a:pPr lvl="0"/>
            <a:r>
              <a:rPr lang="en-US" sz="3000" dirty="0">
                <a:solidFill>
                  <a:schemeClr val="bg1"/>
                </a:solidFill>
                <a:latin typeface="Times New Roman" panose="02020603050405020304" pitchFamily="18" charset="0"/>
                <a:cs typeface="Times New Roman" panose="02020603050405020304" pitchFamily="18" charset="0"/>
              </a:rPr>
              <a:t>v.	Your perceived “comfort level” as a customer.</a:t>
            </a:r>
          </a:p>
        </p:txBody>
      </p:sp>
      <p:sp>
        <p:nvSpPr>
          <p:cNvPr id="12" name="Rectangle 11">
            <a:extLst>
              <a:ext uri="{FF2B5EF4-FFF2-40B4-BE49-F238E27FC236}">
                <a16:creationId xmlns:a16="http://schemas.microsoft.com/office/drawing/2014/main" id="{53C0CA5A-38DA-4C57-9637-A4082C636FC6}"/>
              </a:ext>
            </a:extLst>
          </p:cNvPr>
          <p:cNvSpPr/>
          <p:nvPr/>
        </p:nvSpPr>
        <p:spPr>
          <a:xfrm>
            <a:off x="2538621" y="109106"/>
            <a:ext cx="5352311" cy="707886"/>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Observe variables that affect the café corner design and customer experience through site visits.</a:t>
            </a:r>
          </a:p>
        </p:txBody>
      </p:sp>
    </p:spTree>
    <p:extLst>
      <p:ext uri="{BB962C8B-B14F-4D97-AF65-F5344CB8AC3E}">
        <p14:creationId xmlns:p14="http://schemas.microsoft.com/office/powerpoint/2010/main" val="3228529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883403"/>
            <a:ext cx="12192000" cy="597459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2" y="175517"/>
            <a:ext cx="2392418" cy="615553"/>
          </a:xfrm>
          <a:prstGeom prst="rect">
            <a:avLst/>
          </a:prstGeom>
          <a:noFill/>
        </p:spPr>
        <p:txBody>
          <a:bodyPr wrap="square" lIns="91440" tIns="45720" rIns="91440" bIns="45720">
            <a:spAutoFit/>
          </a:bodyPr>
          <a:lstStyle/>
          <a:p>
            <a:r>
              <a:rPr lang="en-GB" sz="3400" b="1" dirty="0">
                <a:latin typeface="Times New Roman" panose="02020603050405020304" pitchFamily="18" charset="0"/>
                <a:cs typeface="Times New Roman" panose="02020603050405020304" pitchFamily="18" charset="0"/>
              </a:rPr>
              <a:t>Activity 2A</a:t>
            </a:r>
            <a:endParaRPr lang="en-US" sz="3400"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365044" y="1300542"/>
            <a:ext cx="11461911" cy="1938992"/>
          </a:xfrm>
          <a:prstGeom prst="rect">
            <a:avLst/>
          </a:prstGeom>
          <a:noFill/>
        </p:spPr>
        <p:txBody>
          <a:bodyPr wrap="square" lIns="91440" tIns="45720" rIns="91440" bIns="45720">
            <a:spAutoFit/>
          </a:bodyPr>
          <a:lstStyle/>
          <a:p>
            <a:pPr marL="514350" lvl="0" indent="-514350">
              <a:buAutoNum type="arabicPeriod" startAt="2"/>
            </a:pPr>
            <a:r>
              <a:rPr lang="en-US" sz="3000" dirty="0">
                <a:solidFill>
                  <a:schemeClr val="bg1"/>
                </a:solidFill>
                <a:latin typeface="Times New Roman" panose="02020603050405020304" pitchFamily="18" charset="0"/>
                <a:cs typeface="Times New Roman" panose="02020603050405020304" pitchFamily="18" charset="0"/>
              </a:rPr>
              <a:t>Considering your data collected during the site visits, what conditions do you think a comfortable café corner has to fulfil? How would you refine the values in the design in Activity 1 (Question 4) for Factor 1 (passage width) and Factor 2 (free-space ratio)?</a:t>
            </a:r>
          </a:p>
        </p:txBody>
      </p:sp>
      <p:sp>
        <p:nvSpPr>
          <p:cNvPr id="12" name="Rectangle 11">
            <a:extLst>
              <a:ext uri="{FF2B5EF4-FFF2-40B4-BE49-F238E27FC236}">
                <a16:creationId xmlns:a16="http://schemas.microsoft.com/office/drawing/2014/main" id="{53C0CA5A-38DA-4C57-9637-A4082C636FC6}"/>
              </a:ext>
            </a:extLst>
          </p:cNvPr>
          <p:cNvSpPr/>
          <p:nvPr/>
        </p:nvSpPr>
        <p:spPr>
          <a:xfrm>
            <a:off x="2538621" y="109106"/>
            <a:ext cx="5352311" cy="707886"/>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Observe variables that affect the café corner design and customer experience through site visits.</a:t>
            </a:r>
          </a:p>
        </p:txBody>
      </p:sp>
      <p:sp>
        <p:nvSpPr>
          <p:cNvPr id="7" name="Rectangle 6">
            <a:extLst>
              <a:ext uri="{FF2B5EF4-FFF2-40B4-BE49-F238E27FC236}">
                <a16:creationId xmlns:a16="http://schemas.microsoft.com/office/drawing/2014/main" id="{F918B3ED-A7EB-4C85-9CBE-70848A143007}"/>
              </a:ext>
            </a:extLst>
          </p:cNvPr>
          <p:cNvSpPr/>
          <p:nvPr/>
        </p:nvSpPr>
        <p:spPr>
          <a:xfrm>
            <a:off x="1016631" y="3656673"/>
            <a:ext cx="10158735" cy="2400657"/>
          </a:xfrm>
          <a:prstGeom prst="rect">
            <a:avLst/>
          </a:prstGeom>
          <a:noFill/>
        </p:spPr>
        <p:txBody>
          <a:bodyPr wrap="square" lIns="91440" tIns="45720" rIns="91440" bIns="45720">
            <a:spAutoFit/>
          </a:bodyPr>
          <a:lstStyle/>
          <a:p>
            <a:pPr lvl="0"/>
            <a:r>
              <a:rPr lang="en-US" sz="3000" dirty="0">
                <a:latin typeface="Times New Roman" panose="02020603050405020304" pitchFamily="18" charset="0"/>
                <a:cs typeface="Times New Roman" panose="02020603050405020304" pitchFamily="18" charset="0"/>
              </a:rPr>
              <a:t>A comfortable café corner has to fulfil the following conditions:</a:t>
            </a:r>
          </a:p>
          <a:p>
            <a:pPr marL="457200" lvl="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The number of customers ≤ 30</a:t>
            </a:r>
          </a:p>
          <a:p>
            <a:pPr marL="457200" lvl="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The number of tables ≤ 15</a:t>
            </a:r>
          </a:p>
          <a:p>
            <a:pPr marL="457200" lvl="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Factor 1: The passage width ≥ 1.5 m</a:t>
            </a:r>
          </a:p>
          <a:p>
            <a:pPr marL="457200" lvl="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Factor 2: The free-space ratio </a:t>
            </a:r>
            <a:r>
              <a:rPr lang="en-GB" sz="3000" dirty="0">
                <a:latin typeface="Times New Roman" panose="02020603050405020304" pitchFamily="18" charset="0"/>
                <a:cs typeface="Times New Roman" panose="02020603050405020304" pitchFamily="18" charset="0"/>
                <a:sym typeface="Symbol" panose="05050102010706020507" pitchFamily="18" charset="2"/>
              </a:rPr>
              <a:t></a:t>
            </a:r>
            <a:r>
              <a:rPr lang="en-US" sz="3000" dirty="0">
                <a:latin typeface="Times New Roman" panose="02020603050405020304" pitchFamily="18" charset="0"/>
                <a:cs typeface="Times New Roman" panose="02020603050405020304" pitchFamily="18" charset="0"/>
              </a:rPr>
              <a:t> 0.5</a:t>
            </a:r>
          </a:p>
        </p:txBody>
      </p:sp>
    </p:spTree>
    <p:extLst>
      <p:ext uri="{BB962C8B-B14F-4D97-AF65-F5344CB8AC3E}">
        <p14:creationId xmlns:p14="http://schemas.microsoft.com/office/powerpoint/2010/main" val="2158098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1" y="175517"/>
            <a:ext cx="2407659" cy="615553"/>
          </a:xfrm>
          <a:prstGeom prst="rect">
            <a:avLst/>
          </a:prstGeom>
          <a:noFill/>
        </p:spPr>
        <p:txBody>
          <a:bodyPr wrap="square" lIns="91440" tIns="45720" rIns="91440" bIns="45720">
            <a:spAutoFit/>
          </a:bodyPr>
          <a:lstStyle/>
          <a:p>
            <a:pPr algn="just"/>
            <a:r>
              <a:rPr lang="en-GB" sz="34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rPr>
              <a:t>Activity 2B</a:t>
            </a:r>
            <a:endParaRPr lang="en-US" sz="3400" kern="100" dirty="0">
              <a:solidFill>
                <a:schemeClr val="bg1"/>
              </a:solidFill>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1841988" y="2767280"/>
            <a:ext cx="8508023" cy="1323439"/>
          </a:xfrm>
          <a:prstGeom prst="rect">
            <a:avLst/>
          </a:prstGeom>
          <a:noFill/>
        </p:spPr>
        <p:txBody>
          <a:bodyPr wrap="square" lIns="91440" tIns="45720" rIns="91440" bIns="45720">
            <a:spAutoFit/>
          </a:bodyPr>
          <a:lstStyle/>
          <a:p>
            <a:r>
              <a:rPr lang="en-US" altLang="zh-TW" sz="4000" b="1"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Collect data about the furniture that best suit the school’s new café corner.</a:t>
            </a:r>
          </a:p>
        </p:txBody>
      </p:sp>
    </p:spTree>
    <p:extLst>
      <p:ext uri="{BB962C8B-B14F-4D97-AF65-F5344CB8AC3E}">
        <p14:creationId xmlns:p14="http://schemas.microsoft.com/office/powerpoint/2010/main" val="1864894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1" y="175517"/>
            <a:ext cx="2407659" cy="615553"/>
          </a:xfrm>
          <a:prstGeom prst="rect">
            <a:avLst/>
          </a:prstGeom>
          <a:noFill/>
        </p:spPr>
        <p:txBody>
          <a:bodyPr wrap="square" lIns="91440" tIns="45720" rIns="91440" bIns="45720">
            <a:spAutoFit/>
          </a:bodyPr>
          <a:lstStyle/>
          <a:p>
            <a:pPr algn="just"/>
            <a:r>
              <a:rPr lang="en-GB" sz="34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rPr>
              <a:t>Activity 2B</a:t>
            </a:r>
            <a:endParaRPr lang="en-US" sz="3400" kern="100" dirty="0">
              <a:solidFill>
                <a:schemeClr val="bg1"/>
              </a:solidFill>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2697480" y="129350"/>
            <a:ext cx="4135479" cy="707886"/>
          </a:xfrm>
          <a:prstGeom prst="rect">
            <a:avLst/>
          </a:prstGeom>
          <a:noFill/>
        </p:spPr>
        <p:txBody>
          <a:bodyPr wrap="square" lIns="91440" tIns="45720" rIns="91440" bIns="45720">
            <a:spAutoFit/>
          </a:bodyPr>
          <a:lstStyle/>
          <a:p>
            <a:r>
              <a:rPr lang="en-US" altLang="zh-TW" sz="20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Collect data about the furniture that best suit the school’s new café corner.</a:t>
            </a:r>
          </a:p>
        </p:txBody>
      </p:sp>
      <p:sp>
        <p:nvSpPr>
          <p:cNvPr id="7" name="Rectangle 6">
            <a:extLst>
              <a:ext uri="{FF2B5EF4-FFF2-40B4-BE49-F238E27FC236}">
                <a16:creationId xmlns:a16="http://schemas.microsoft.com/office/drawing/2014/main" id="{6322C201-4E7B-47FC-936E-F183A2706846}"/>
              </a:ext>
            </a:extLst>
          </p:cNvPr>
          <p:cNvSpPr/>
          <p:nvPr/>
        </p:nvSpPr>
        <p:spPr>
          <a:xfrm>
            <a:off x="511207" y="1277146"/>
            <a:ext cx="11342126" cy="1477328"/>
          </a:xfrm>
          <a:prstGeom prst="rect">
            <a:avLst/>
          </a:prstGeom>
          <a:noFill/>
        </p:spPr>
        <p:txBody>
          <a:bodyPr wrap="square" lIns="91440" tIns="45720" rIns="91440" bIns="45720">
            <a:spAutoFit/>
          </a:bodyPr>
          <a:lstStyle/>
          <a:p>
            <a:pPr marL="742950" indent="-742950">
              <a:buAutoNum type="arabicPeriod" startAt="3"/>
            </a:pPr>
            <a:r>
              <a:rPr lang="en-US" altLang="zh-TW" sz="3000" dirty="0">
                <a:ln w="0"/>
                <a:latin typeface="Times New Roman" panose="02020603050405020304" pitchFamily="18" charset="0"/>
                <a:ea typeface="微軟正黑體" panose="020B0604030504040204" pitchFamily="34" charset="-120"/>
                <a:cs typeface="Times New Roman" panose="02020603050405020304" pitchFamily="18" charset="0"/>
              </a:rPr>
              <a:t>When collecting data of the furniture for the new café corner, considering the comfort level and budget of the café corner, what data/information would you collect?</a:t>
            </a:r>
          </a:p>
        </p:txBody>
      </p:sp>
      <p:sp>
        <p:nvSpPr>
          <p:cNvPr id="8" name="Rectangle 7">
            <a:extLst>
              <a:ext uri="{FF2B5EF4-FFF2-40B4-BE49-F238E27FC236}">
                <a16:creationId xmlns:a16="http://schemas.microsoft.com/office/drawing/2014/main" id="{C783FF5E-4C5D-4923-BD7E-53354CB99DAF}"/>
              </a:ext>
            </a:extLst>
          </p:cNvPr>
          <p:cNvSpPr/>
          <p:nvPr/>
        </p:nvSpPr>
        <p:spPr>
          <a:xfrm>
            <a:off x="1373203" y="2962955"/>
            <a:ext cx="9445593" cy="3323987"/>
          </a:xfrm>
          <a:prstGeom prst="rect">
            <a:avLst/>
          </a:prstGeom>
          <a:noFill/>
        </p:spPr>
        <p:txBody>
          <a:bodyPr wrap="square" lIns="91440" tIns="45720" rIns="91440" bIns="45720">
            <a:spAutoFit/>
          </a:bodyPr>
          <a:lstStyle/>
          <a:p>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Data/information related to the comfort level and budget:</a:t>
            </a:r>
          </a:p>
          <a:p>
            <a:pPr marL="457200" indent="-457200">
              <a:buFont typeface="Arial" panose="020B0604020202020204" pitchFamily="34" charset="0"/>
              <a:buChar char="•"/>
            </a:pPr>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Dimension</a:t>
            </a:r>
          </a:p>
          <a:p>
            <a:pPr marL="457200" indent="-457200">
              <a:buFont typeface="Arial" panose="020B0604020202020204" pitchFamily="34" charset="0"/>
              <a:buChar char="•"/>
            </a:pPr>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Function </a:t>
            </a:r>
          </a:p>
          <a:p>
            <a:pPr lvl="1"/>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(e.g., the number of people per table)</a:t>
            </a:r>
          </a:p>
          <a:p>
            <a:pPr marL="457200" indent="-457200">
              <a:buFont typeface="Arial" panose="020B0604020202020204" pitchFamily="34" charset="0"/>
              <a:buChar char="•"/>
            </a:pPr>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Comfort level </a:t>
            </a:r>
          </a:p>
          <a:p>
            <a:pPr lvl="1"/>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(e.g., the heights and materials of the tables and chairs)</a:t>
            </a:r>
          </a:p>
          <a:p>
            <a:pPr marL="457200" indent="-457200">
              <a:buFont typeface="Arial" panose="020B0604020202020204" pitchFamily="34" charset="0"/>
              <a:buChar char="•"/>
            </a:pPr>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Price</a:t>
            </a:r>
          </a:p>
        </p:txBody>
      </p:sp>
    </p:spTree>
    <p:extLst>
      <p:ext uri="{BB962C8B-B14F-4D97-AF65-F5344CB8AC3E}">
        <p14:creationId xmlns:p14="http://schemas.microsoft.com/office/powerpoint/2010/main" val="4017331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1" y="175517"/>
            <a:ext cx="2407659" cy="615553"/>
          </a:xfrm>
          <a:prstGeom prst="rect">
            <a:avLst/>
          </a:prstGeom>
          <a:noFill/>
        </p:spPr>
        <p:txBody>
          <a:bodyPr wrap="square" lIns="91440" tIns="45720" rIns="91440" bIns="45720">
            <a:spAutoFit/>
          </a:bodyPr>
          <a:lstStyle/>
          <a:p>
            <a:pPr algn="just"/>
            <a:r>
              <a:rPr lang="en-GB" sz="34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rPr>
              <a:t>Activity 2B</a:t>
            </a:r>
            <a:endParaRPr lang="en-US" sz="3400" kern="100" dirty="0">
              <a:solidFill>
                <a:schemeClr val="bg1"/>
              </a:solidFill>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2697480" y="129350"/>
            <a:ext cx="4135479" cy="707886"/>
          </a:xfrm>
          <a:prstGeom prst="rect">
            <a:avLst/>
          </a:prstGeom>
          <a:noFill/>
        </p:spPr>
        <p:txBody>
          <a:bodyPr wrap="square" lIns="91440" tIns="45720" rIns="91440" bIns="45720">
            <a:spAutoFit/>
          </a:bodyPr>
          <a:lstStyle/>
          <a:p>
            <a:r>
              <a:rPr lang="en-US" altLang="zh-TW" sz="20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Collect data about the furniture that best suit the school’s new café corner.</a:t>
            </a:r>
          </a:p>
        </p:txBody>
      </p:sp>
      <p:sp>
        <p:nvSpPr>
          <p:cNvPr id="7" name="Rectangle 6">
            <a:extLst>
              <a:ext uri="{FF2B5EF4-FFF2-40B4-BE49-F238E27FC236}">
                <a16:creationId xmlns:a16="http://schemas.microsoft.com/office/drawing/2014/main" id="{6322C201-4E7B-47FC-936E-F183A2706846}"/>
              </a:ext>
            </a:extLst>
          </p:cNvPr>
          <p:cNvSpPr/>
          <p:nvPr/>
        </p:nvSpPr>
        <p:spPr>
          <a:xfrm>
            <a:off x="873670" y="1311013"/>
            <a:ext cx="10444660" cy="1477328"/>
          </a:xfrm>
          <a:prstGeom prst="rect">
            <a:avLst/>
          </a:prstGeom>
          <a:noFill/>
        </p:spPr>
        <p:txBody>
          <a:bodyPr wrap="square" lIns="91440" tIns="45720" rIns="91440" bIns="45720">
            <a:spAutoFit/>
          </a:bodyPr>
          <a:lstStyle/>
          <a:p>
            <a:pPr marL="514350" indent="-514350">
              <a:buAutoNum type="arabicPeriod" startAt="4"/>
            </a:pPr>
            <a:r>
              <a:rPr lang="en-US" altLang="zh-TW" sz="3000" dirty="0">
                <a:ln w="0"/>
                <a:latin typeface="Times New Roman" panose="02020603050405020304" pitchFamily="18" charset="0"/>
                <a:ea typeface="微軟正黑體" panose="020B0604030504040204" pitchFamily="34" charset="-120"/>
                <a:cs typeface="Times New Roman" panose="02020603050405020304" pitchFamily="18" charset="0"/>
              </a:rPr>
              <a:t>Visit a nearby furniture store (or browse an online retailer) to collect information on several types of tables and chairs that could be considered for the café corner.</a:t>
            </a:r>
          </a:p>
        </p:txBody>
      </p:sp>
      <p:sp>
        <p:nvSpPr>
          <p:cNvPr id="9" name="Google Shape;2589;p64">
            <a:extLst>
              <a:ext uri="{FF2B5EF4-FFF2-40B4-BE49-F238E27FC236}">
                <a16:creationId xmlns:a16="http://schemas.microsoft.com/office/drawing/2014/main" id="{2152C49A-1591-40BA-BCF9-568F96E4F606}"/>
              </a:ext>
            </a:extLst>
          </p:cNvPr>
          <p:cNvSpPr/>
          <p:nvPr/>
        </p:nvSpPr>
        <p:spPr>
          <a:xfrm>
            <a:off x="3589122" y="3215952"/>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589;p64">
            <a:extLst>
              <a:ext uri="{FF2B5EF4-FFF2-40B4-BE49-F238E27FC236}">
                <a16:creationId xmlns:a16="http://schemas.microsoft.com/office/drawing/2014/main" id="{81690951-1201-472D-9897-EEF122596C7A}"/>
              </a:ext>
            </a:extLst>
          </p:cNvPr>
          <p:cNvSpPr/>
          <p:nvPr/>
        </p:nvSpPr>
        <p:spPr>
          <a:xfrm>
            <a:off x="6422729" y="3215952"/>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589;p64">
            <a:extLst>
              <a:ext uri="{FF2B5EF4-FFF2-40B4-BE49-F238E27FC236}">
                <a16:creationId xmlns:a16="http://schemas.microsoft.com/office/drawing/2014/main" id="{E6C6244B-11CE-4016-B019-2C0DB17402B9}"/>
              </a:ext>
            </a:extLst>
          </p:cNvPr>
          <p:cNvSpPr/>
          <p:nvPr/>
        </p:nvSpPr>
        <p:spPr>
          <a:xfrm>
            <a:off x="5038215" y="4842711"/>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Rectangle 11">
            <a:extLst>
              <a:ext uri="{FF2B5EF4-FFF2-40B4-BE49-F238E27FC236}">
                <a16:creationId xmlns:a16="http://schemas.microsoft.com/office/drawing/2014/main" id="{84862E43-D5DE-42BB-8933-A87FA0B65834}"/>
              </a:ext>
            </a:extLst>
          </p:cNvPr>
          <p:cNvSpPr/>
          <p:nvPr/>
        </p:nvSpPr>
        <p:spPr>
          <a:xfrm>
            <a:off x="3502114" y="3638202"/>
            <a:ext cx="1469146" cy="430887"/>
          </a:xfrm>
          <a:prstGeom prst="rect">
            <a:avLst/>
          </a:prstGeom>
          <a:noFill/>
        </p:spPr>
        <p:txBody>
          <a:bodyPr wrap="square" lIns="91440" tIns="45720" rIns="91440" bIns="45720">
            <a:spAutoFit/>
          </a:bodyPr>
          <a:lstStyle/>
          <a:p>
            <a:pPr algn="ctr"/>
            <a:r>
              <a:rPr lang="en-US" sz="22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Dimension</a:t>
            </a:r>
            <a:endParaRPr lang="en-US" sz="2200" b="0"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13" name="Rectangle 12">
            <a:extLst>
              <a:ext uri="{FF2B5EF4-FFF2-40B4-BE49-F238E27FC236}">
                <a16:creationId xmlns:a16="http://schemas.microsoft.com/office/drawing/2014/main" id="{8FD7BDA0-05BE-4F1C-AC72-7C551379908D}"/>
              </a:ext>
            </a:extLst>
          </p:cNvPr>
          <p:cNvSpPr/>
          <p:nvPr/>
        </p:nvSpPr>
        <p:spPr>
          <a:xfrm>
            <a:off x="6475004" y="3528291"/>
            <a:ext cx="1155450" cy="769441"/>
          </a:xfrm>
          <a:prstGeom prst="rect">
            <a:avLst/>
          </a:prstGeom>
          <a:noFill/>
        </p:spPr>
        <p:txBody>
          <a:bodyPr wrap="square" lIns="91440" tIns="45720" rIns="91440" bIns="45720">
            <a:spAutoFit/>
          </a:bodyPr>
          <a:lstStyle/>
          <a:p>
            <a:pPr algn="ctr"/>
            <a:r>
              <a:rPr lang="en-US" sz="22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Comfort level</a:t>
            </a:r>
          </a:p>
        </p:txBody>
      </p:sp>
      <p:sp>
        <p:nvSpPr>
          <p:cNvPr id="14" name="Rectangle 13">
            <a:extLst>
              <a:ext uri="{FF2B5EF4-FFF2-40B4-BE49-F238E27FC236}">
                <a16:creationId xmlns:a16="http://schemas.microsoft.com/office/drawing/2014/main" id="{830071F0-0CE8-460E-B7C4-0434BCD22FB7}"/>
              </a:ext>
            </a:extLst>
          </p:cNvPr>
          <p:cNvSpPr/>
          <p:nvPr/>
        </p:nvSpPr>
        <p:spPr>
          <a:xfrm>
            <a:off x="5238747" y="5243422"/>
            <a:ext cx="926667" cy="461665"/>
          </a:xfrm>
          <a:prstGeom prst="rect">
            <a:avLst/>
          </a:prstGeom>
          <a:noFill/>
        </p:spPr>
        <p:txBody>
          <a:bodyPr wrap="square" lIns="91440" tIns="45720" rIns="91440" bIns="45720">
            <a:spAutoFit/>
          </a:bodyPr>
          <a:lstStyle/>
          <a:p>
            <a:r>
              <a:rPr lang="en-US" sz="24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Price</a:t>
            </a:r>
            <a:endParaRPr lang="en-US" sz="2400" b="0"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15" name="Google Shape;2589;p64">
            <a:extLst>
              <a:ext uri="{FF2B5EF4-FFF2-40B4-BE49-F238E27FC236}">
                <a16:creationId xmlns:a16="http://schemas.microsoft.com/office/drawing/2014/main" id="{34483B69-7266-4965-9B36-48BF70213AE7}"/>
              </a:ext>
            </a:extLst>
          </p:cNvPr>
          <p:cNvSpPr/>
          <p:nvPr/>
        </p:nvSpPr>
        <p:spPr>
          <a:xfrm>
            <a:off x="7814734" y="4842711"/>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Rectangle 15">
            <a:extLst>
              <a:ext uri="{FF2B5EF4-FFF2-40B4-BE49-F238E27FC236}">
                <a16:creationId xmlns:a16="http://schemas.microsoft.com/office/drawing/2014/main" id="{6EA06F51-5BA5-4914-B6BB-F4F4063117EB}"/>
              </a:ext>
            </a:extLst>
          </p:cNvPr>
          <p:cNvSpPr/>
          <p:nvPr/>
        </p:nvSpPr>
        <p:spPr>
          <a:xfrm>
            <a:off x="7965434" y="5226489"/>
            <a:ext cx="1012433" cy="477054"/>
          </a:xfrm>
          <a:prstGeom prst="rect">
            <a:avLst/>
          </a:prstGeom>
          <a:noFill/>
        </p:spPr>
        <p:txBody>
          <a:bodyPr wrap="square" lIns="91440" tIns="45720" rIns="91440" bIns="45720">
            <a:spAutoFit/>
          </a:bodyPr>
          <a:lstStyle/>
          <a:p>
            <a:r>
              <a:rPr lang="en-US" sz="24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Others</a:t>
            </a:r>
            <a:endParaRPr lang="en-US" sz="2400" b="0"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17" name="Google Shape;2589;p64">
            <a:extLst>
              <a:ext uri="{FF2B5EF4-FFF2-40B4-BE49-F238E27FC236}">
                <a16:creationId xmlns:a16="http://schemas.microsoft.com/office/drawing/2014/main" id="{BDF8BFF1-AB28-4532-A6AB-6B2AEC3A8F7B}"/>
              </a:ext>
            </a:extLst>
          </p:cNvPr>
          <p:cNvSpPr/>
          <p:nvPr/>
        </p:nvSpPr>
        <p:spPr>
          <a:xfrm>
            <a:off x="2110996" y="4842711"/>
            <a:ext cx="1260000" cy="1260000"/>
          </a:xfrm>
          <a:custGeom>
            <a:avLst/>
            <a:gdLst/>
            <a:ahLst/>
            <a:cxnLst/>
            <a:rect l="l" t="t" r="r" b="b"/>
            <a:pathLst>
              <a:path w="45673" h="45292" extrusionOk="0">
                <a:moveTo>
                  <a:pt x="22646" y="0"/>
                </a:moveTo>
                <a:cubicBezTo>
                  <a:pt x="10227" y="0"/>
                  <a:pt x="0" y="10227"/>
                  <a:pt x="0" y="22646"/>
                </a:cubicBezTo>
                <a:cubicBezTo>
                  <a:pt x="0" y="35444"/>
                  <a:pt x="10227" y="45292"/>
                  <a:pt x="22646" y="45292"/>
                </a:cubicBezTo>
                <a:cubicBezTo>
                  <a:pt x="35445" y="45292"/>
                  <a:pt x="45672" y="35444"/>
                  <a:pt x="45672" y="22646"/>
                </a:cubicBezTo>
                <a:cubicBezTo>
                  <a:pt x="45672" y="10227"/>
                  <a:pt x="35445" y="0"/>
                  <a:pt x="22646" y="0"/>
                </a:cubicBezTo>
                <a:close/>
              </a:path>
            </a:pathLst>
          </a:custGeom>
          <a:solidFill>
            <a:srgbClr val="96A098"/>
          </a:solidFill>
          <a:ln w="9525" cap="flat" cmpd="sng">
            <a:solidFill>
              <a:srgbClr val="96A098"/>
            </a:solidFill>
            <a:prstDash val="solid"/>
            <a:round/>
            <a:headEnd type="none" w="sm" len="sm"/>
            <a:tailEnd type="none" w="sm" len="sm"/>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Rectangle 17">
            <a:extLst>
              <a:ext uri="{FF2B5EF4-FFF2-40B4-BE49-F238E27FC236}">
                <a16:creationId xmlns:a16="http://schemas.microsoft.com/office/drawing/2014/main" id="{D2B3B1D5-6770-4944-90BD-5FFBD8F9BA0D}"/>
              </a:ext>
            </a:extLst>
          </p:cNvPr>
          <p:cNvSpPr/>
          <p:nvPr/>
        </p:nvSpPr>
        <p:spPr>
          <a:xfrm>
            <a:off x="2054428" y="5088150"/>
            <a:ext cx="1430753" cy="923330"/>
          </a:xfrm>
          <a:prstGeom prst="rect">
            <a:avLst/>
          </a:prstGeom>
          <a:noFill/>
        </p:spPr>
        <p:txBody>
          <a:bodyPr wrap="square" lIns="91440" tIns="45720" rIns="91440" bIns="45720">
            <a:spAutoFit/>
          </a:bodyPr>
          <a:lstStyle/>
          <a:p>
            <a:pPr algn="ctr"/>
            <a:r>
              <a:rPr lang="en-US"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Brand and product model</a:t>
            </a:r>
            <a:endParaRPr lang="en-US" b="0"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2865282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500"/>
                                        <p:tgtEl>
                                          <p:spTgt spid="1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fade">
                                      <p:cBhvr>
                                        <p:cTn id="36" dur="500"/>
                                        <p:tgtEl>
                                          <p:spTgt spid="13"/>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500"/>
                                        <p:tgtEl>
                                          <p:spTgt spid="16"/>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0" grpId="0" animBg="1"/>
      <p:bldP spid="11" grpId="0" animBg="1"/>
      <p:bldP spid="12" grpId="0"/>
      <p:bldP spid="13" grpId="0"/>
      <p:bldP spid="14" grpId="0"/>
      <p:bldP spid="15" grpId="0" animBg="1"/>
      <p:bldP spid="16" grpId="0"/>
      <p:bldP spid="17" grpId="0" animBg="1"/>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0778EF59-E039-4C4E-B24D-6DA9B808F3D8}"/>
              </a:ext>
            </a:extLst>
          </p:cNvPr>
          <p:cNvPicPr>
            <a:picLocks noChangeAspect="1"/>
          </p:cNvPicPr>
          <p:nvPr/>
        </p:nvPicPr>
        <p:blipFill rotWithShape="1">
          <a:blip r:embed="rId3">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20C36D41-48D1-453A-A550-898143050417}"/>
              </a:ext>
            </a:extLst>
          </p:cNvPr>
          <p:cNvSpPr/>
          <p:nvPr/>
        </p:nvSpPr>
        <p:spPr>
          <a:xfrm>
            <a:off x="0" y="-1"/>
            <a:ext cx="12192000" cy="88340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C22C111A-8E66-4E97-BDCD-3C9DCDFFD653}"/>
              </a:ext>
            </a:extLst>
          </p:cNvPr>
          <p:cNvSpPr/>
          <p:nvPr/>
        </p:nvSpPr>
        <p:spPr>
          <a:xfrm>
            <a:off x="289821" y="175517"/>
            <a:ext cx="2407659" cy="615553"/>
          </a:xfrm>
          <a:prstGeom prst="rect">
            <a:avLst/>
          </a:prstGeom>
          <a:noFill/>
        </p:spPr>
        <p:txBody>
          <a:bodyPr wrap="square" lIns="91440" tIns="45720" rIns="91440" bIns="45720">
            <a:spAutoFit/>
          </a:bodyPr>
          <a:lstStyle/>
          <a:p>
            <a:pPr algn="just"/>
            <a:r>
              <a:rPr lang="en-GB" sz="34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rPr>
              <a:t>Activity 2B</a:t>
            </a:r>
            <a:endParaRPr lang="en-US" sz="3400" kern="100" dirty="0">
              <a:solidFill>
                <a:schemeClr val="bg1"/>
              </a:solidFill>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6" name="Rectangle 5">
            <a:extLst>
              <a:ext uri="{FF2B5EF4-FFF2-40B4-BE49-F238E27FC236}">
                <a16:creationId xmlns:a16="http://schemas.microsoft.com/office/drawing/2014/main" id="{EB74DA76-543D-424D-B5D0-67A5AD2F0625}"/>
              </a:ext>
            </a:extLst>
          </p:cNvPr>
          <p:cNvSpPr/>
          <p:nvPr/>
        </p:nvSpPr>
        <p:spPr>
          <a:xfrm>
            <a:off x="2697480" y="129350"/>
            <a:ext cx="4135479" cy="707886"/>
          </a:xfrm>
          <a:prstGeom prst="rect">
            <a:avLst/>
          </a:prstGeom>
          <a:noFill/>
        </p:spPr>
        <p:txBody>
          <a:bodyPr wrap="square" lIns="91440" tIns="45720" rIns="91440" bIns="45720">
            <a:spAutoFit/>
          </a:bodyPr>
          <a:lstStyle/>
          <a:p>
            <a:r>
              <a:rPr lang="en-US" altLang="zh-TW" sz="20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Collect data about the furniture that best suit the school’s new café corner.</a:t>
            </a:r>
          </a:p>
        </p:txBody>
      </p:sp>
      <p:sp>
        <p:nvSpPr>
          <p:cNvPr id="7" name="Rectangle 6">
            <a:extLst>
              <a:ext uri="{FF2B5EF4-FFF2-40B4-BE49-F238E27FC236}">
                <a16:creationId xmlns:a16="http://schemas.microsoft.com/office/drawing/2014/main" id="{6322C201-4E7B-47FC-936E-F183A2706846}"/>
              </a:ext>
            </a:extLst>
          </p:cNvPr>
          <p:cNvSpPr/>
          <p:nvPr/>
        </p:nvSpPr>
        <p:spPr>
          <a:xfrm>
            <a:off x="492669" y="1027593"/>
            <a:ext cx="11206660" cy="1477328"/>
          </a:xfrm>
          <a:prstGeom prst="rect">
            <a:avLst/>
          </a:prstGeom>
          <a:noFill/>
        </p:spPr>
        <p:txBody>
          <a:bodyPr wrap="square" lIns="91440" tIns="45720" rIns="91440" bIns="45720">
            <a:spAutoFit/>
          </a:bodyPr>
          <a:lstStyle/>
          <a:p>
            <a:pPr marL="514350" indent="-514350">
              <a:buAutoNum type="arabicPeriod" startAt="5"/>
            </a:pPr>
            <a:r>
              <a:rPr lang="en-US" altLang="zh-TW" sz="3000" dirty="0">
                <a:ln w="0"/>
                <a:latin typeface="Times New Roman" panose="02020603050405020304" pitchFamily="18" charset="0"/>
                <a:ea typeface="微軟正黑體" panose="020B0604030504040204" pitchFamily="34" charset="-120"/>
                <a:cs typeface="Times New Roman" panose="02020603050405020304" pitchFamily="18" charset="0"/>
              </a:rPr>
              <a:t>Based on the collected data, discuss the price ranges of different furniture and estimate the furniture costs based on the initial coffee corner design developed in Activity 1.</a:t>
            </a:r>
          </a:p>
        </p:txBody>
      </p:sp>
      <p:sp>
        <p:nvSpPr>
          <p:cNvPr id="8" name="Rectangle 7">
            <a:extLst>
              <a:ext uri="{FF2B5EF4-FFF2-40B4-BE49-F238E27FC236}">
                <a16:creationId xmlns:a16="http://schemas.microsoft.com/office/drawing/2014/main" id="{C783FF5E-4C5D-4923-BD7E-53354CB99DAF}"/>
              </a:ext>
            </a:extLst>
          </p:cNvPr>
          <p:cNvSpPr/>
          <p:nvPr/>
        </p:nvSpPr>
        <p:spPr>
          <a:xfrm>
            <a:off x="1049866" y="2551087"/>
            <a:ext cx="10092266" cy="3785652"/>
          </a:xfrm>
          <a:prstGeom prst="rect">
            <a:avLst/>
          </a:prstGeom>
          <a:noFill/>
        </p:spPr>
        <p:txBody>
          <a:bodyPr wrap="square" lIns="91440" tIns="45720" rIns="91440" bIns="45720">
            <a:spAutoFit/>
          </a:bodyPr>
          <a:lstStyle/>
          <a:p>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A typical small café corner that can provide 15 to 30 seats has a furniture cost of approximately $120,000 to $250,000. This includes a corresponding number of tables, chairs, and sofas, with the reference costs for each piece of furniture as follows:</a:t>
            </a:r>
          </a:p>
          <a:p>
            <a:pPr marL="457200" indent="-457200">
              <a:buFont typeface="Arial" panose="020B0604020202020204" pitchFamily="34" charset="0"/>
              <a:buChar char="•"/>
            </a:pPr>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Chairs/stools: $800 to $5,500 each</a:t>
            </a:r>
          </a:p>
          <a:p>
            <a:pPr marL="457200" indent="-457200">
              <a:buFont typeface="Arial" panose="020B0604020202020204" pitchFamily="34" charset="0"/>
              <a:buChar char="•"/>
            </a:pPr>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Tables (for 2 or 4 people): $3,000 to $12,000 each</a:t>
            </a:r>
          </a:p>
          <a:p>
            <a:pPr marL="457200" indent="-457200">
              <a:buFont typeface="Arial" panose="020B0604020202020204" pitchFamily="34" charset="0"/>
              <a:buChar char="•"/>
            </a:pPr>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Sofas/booths (for 2 to 4 people): $8,000 to $25,000 each</a:t>
            </a:r>
          </a:p>
          <a:p>
            <a:pPr marL="457200" indent="-457200">
              <a:buFont typeface="Arial" panose="020B0604020202020204" pitchFamily="34" charset="0"/>
              <a:buChar char="•"/>
            </a:pPr>
            <a:r>
              <a:rPr lang="en-US" altLang="zh-TW" sz="3000" dirty="0">
                <a:ln w="0"/>
                <a:solidFill>
                  <a:schemeClr val="accent1">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Bar counter (6 to 10 feet): $30,000 to $80,000 each</a:t>
            </a:r>
          </a:p>
        </p:txBody>
      </p:sp>
    </p:spTree>
    <p:extLst>
      <p:ext uri="{BB962C8B-B14F-4D97-AF65-F5344CB8AC3E}">
        <p14:creationId xmlns:p14="http://schemas.microsoft.com/office/powerpoint/2010/main" val="3934418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2226727" y="0"/>
            <a:ext cx="5957854"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225712" y="458190"/>
            <a:ext cx="2111087" cy="615553"/>
          </a:xfrm>
          <a:prstGeom prst="rect">
            <a:avLst/>
          </a:prstGeom>
          <a:noFill/>
        </p:spPr>
        <p:txBody>
          <a:bodyPr wrap="square" lIns="91440" tIns="45720" rIns="91440" bIns="45720">
            <a:spAutoFit/>
          </a:bodyPr>
          <a:lstStyle/>
          <a:p>
            <a:r>
              <a:rPr lang="en-GB" sz="3400" b="1" dirty="0">
                <a:latin typeface="Times New Roman" panose="02020603050405020304" pitchFamily="18" charset="0"/>
                <a:cs typeface="Times New Roman" panose="02020603050405020304" pitchFamily="18" charset="0"/>
              </a:rPr>
              <a:t>Activity 3</a:t>
            </a:r>
            <a:endParaRPr lang="en-US" sz="3400" dirty="0">
              <a:solidFill>
                <a:schemeClr val="bg1"/>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712" y="1216518"/>
            <a:ext cx="5957853" cy="4300362"/>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4368800" y="2048933"/>
            <a:ext cx="7541757" cy="448733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4521703" y="2197047"/>
            <a:ext cx="7196164" cy="4247317"/>
          </a:xfrm>
          <a:prstGeom prst="rect">
            <a:avLst/>
          </a:prstGeom>
          <a:noFill/>
        </p:spPr>
        <p:txBody>
          <a:bodyPr wrap="square" lIns="91440" tIns="45720" rIns="91440" bIns="45720">
            <a:spAutoFit/>
          </a:bodyPr>
          <a:lstStyle/>
          <a:p>
            <a:pPr defTabSz="540000"/>
            <a:r>
              <a:rPr lang="en-US" altLang="zh-TW" sz="30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Considering the outcomes from Activity 2 regarding the comfort level of the café corner and the furniture costs, create a refined design for the café corner in the form of a scaled floor plan and establish a budget for the café corner’s furnishings.</a:t>
            </a:r>
          </a:p>
          <a:p>
            <a:pPr defTabSz="540000"/>
            <a:r>
              <a:rPr lang="en-US" altLang="zh-TW" sz="30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Observe different designs through group presentations and think about how to </a:t>
            </a:r>
            <a:r>
              <a:rPr lang="en-US" altLang="zh-TW" sz="3000" b="1" dirty="0" err="1">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optimise</a:t>
            </a:r>
            <a:r>
              <a:rPr lang="en-US" altLang="zh-TW" sz="30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 one’s own design.</a:t>
            </a:r>
          </a:p>
        </p:txBody>
      </p:sp>
    </p:spTree>
    <p:extLst>
      <p:ext uri="{BB962C8B-B14F-4D97-AF65-F5344CB8AC3E}">
        <p14:creationId xmlns:p14="http://schemas.microsoft.com/office/powerpoint/2010/main" val="4288772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2226727" y="0"/>
            <a:ext cx="5957854"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225712" y="458190"/>
            <a:ext cx="2111087" cy="615553"/>
          </a:xfrm>
          <a:prstGeom prst="rect">
            <a:avLst/>
          </a:prstGeom>
          <a:noFill/>
        </p:spPr>
        <p:txBody>
          <a:bodyPr wrap="square" lIns="91440" tIns="45720" rIns="91440" bIns="45720">
            <a:spAutoFit/>
          </a:bodyPr>
          <a:lstStyle/>
          <a:p>
            <a:r>
              <a:rPr lang="en-GB" sz="3400" b="1" dirty="0">
                <a:latin typeface="Times New Roman" panose="02020603050405020304" pitchFamily="18" charset="0"/>
                <a:cs typeface="Times New Roman" panose="02020603050405020304" pitchFamily="18" charset="0"/>
              </a:rPr>
              <a:t>Activity 3</a:t>
            </a:r>
            <a:endParaRPr lang="en-US" sz="3400" dirty="0">
              <a:solidFill>
                <a:schemeClr val="bg1"/>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712" y="1216518"/>
            <a:ext cx="5957853" cy="4300362"/>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233821" y="3575578"/>
            <a:ext cx="5726992" cy="226906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409277" y="3971448"/>
            <a:ext cx="5376080" cy="1477328"/>
          </a:xfrm>
          <a:prstGeom prst="rect">
            <a:avLst/>
          </a:prstGeom>
          <a:noFill/>
        </p:spPr>
        <p:txBody>
          <a:bodyPr wrap="square" lIns="91440" tIns="45720" rIns="91440" bIns="45720">
            <a:spAutoFit/>
          </a:bodyPr>
          <a:lstStyle/>
          <a:p>
            <a:pPr marL="514350" indent="-514350" defTabSz="540000">
              <a:buAutoNum type="arabicPeriod"/>
            </a:pPr>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Referring to the following steps, create a scaled floor plan of the café corner.</a:t>
            </a:r>
          </a:p>
        </p:txBody>
      </p:sp>
    </p:spTree>
    <p:extLst>
      <p:ext uri="{BB962C8B-B14F-4D97-AF65-F5344CB8AC3E}">
        <p14:creationId xmlns:p14="http://schemas.microsoft.com/office/powerpoint/2010/main" val="3046719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5897363" y="0"/>
            <a:ext cx="397274"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Rectangle 7">
            <a:extLst>
              <a:ext uri="{FF2B5EF4-FFF2-40B4-BE49-F238E27FC236}">
                <a16:creationId xmlns:a16="http://schemas.microsoft.com/office/drawing/2014/main" id="{35BE52F5-3CB4-456F-98D2-E8E4D76FF673}"/>
              </a:ext>
            </a:extLst>
          </p:cNvPr>
          <p:cNvSpPr/>
          <p:nvPr/>
        </p:nvSpPr>
        <p:spPr>
          <a:xfrm>
            <a:off x="236479" y="1653406"/>
            <a:ext cx="5424407" cy="1508105"/>
          </a:xfrm>
          <a:prstGeom prst="rect">
            <a:avLst/>
          </a:prstGeom>
          <a:noFill/>
        </p:spPr>
        <p:txBody>
          <a:bodyPr wrap="square" lIns="91440" tIns="45720" rIns="91440" bIns="45720">
            <a:spAutoFit/>
          </a:bodyPr>
          <a:lstStyle/>
          <a:p>
            <a:r>
              <a:rPr lang="en-US" altLang="zh-CN"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Step</a:t>
            </a:r>
            <a:r>
              <a:rPr lang="zh-CN" altLang="en-US" sz="2300" b="0" cap="none" spc="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CN" sz="2300" b="0" cap="none" spc="0" dirty="0" err="1">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i</a:t>
            </a:r>
            <a:endParaRPr lang="en-US" altLang="zh-CN" sz="2300" b="0" cap="none" spc="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a:p>
            <a:r>
              <a:rPr lang="en-US" altLang="zh-TW"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Using the measurements in Activity 1, set the dimensions of the floor plan with a scale (e.g., 1:100) on the graph paper.</a:t>
            </a:r>
            <a:endParaRPr lang="en-US" sz="2300" b="0" cap="none" spc="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9" name="Rectangle 8">
            <a:extLst>
              <a:ext uri="{FF2B5EF4-FFF2-40B4-BE49-F238E27FC236}">
                <a16:creationId xmlns:a16="http://schemas.microsoft.com/office/drawing/2014/main" id="{85F333EB-9941-43E1-A5ED-0C9D953BAC89}"/>
              </a:ext>
            </a:extLst>
          </p:cNvPr>
          <p:cNvSpPr/>
          <p:nvPr/>
        </p:nvSpPr>
        <p:spPr>
          <a:xfrm>
            <a:off x="236478" y="3684731"/>
            <a:ext cx="5424407" cy="1508105"/>
          </a:xfrm>
          <a:prstGeom prst="rect">
            <a:avLst/>
          </a:prstGeom>
          <a:noFill/>
        </p:spPr>
        <p:txBody>
          <a:bodyPr wrap="square" lIns="91440" tIns="45720" rIns="91440" bIns="45720">
            <a:spAutoFit/>
          </a:bodyPr>
          <a:lstStyle/>
          <a:p>
            <a:r>
              <a:rPr lang="en-US" altLang="zh-CN"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Step ii</a:t>
            </a:r>
          </a:p>
          <a:p>
            <a:r>
              <a:rPr lang="en-US" altLang="zh-CN"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If necessary, discuss whether to change the positions of the existing equipment in the café corner (see Question 4 in Activity 1).</a:t>
            </a:r>
          </a:p>
        </p:txBody>
      </p:sp>
      <p:sp>
        <p:nvSpPr>
          <p:cNvPr id="10" name="Rectangle 9">
            <a:extLst>
              <a:ext uri="{FF2B5EF4-FFF2-40B4-BE49-F238E27FC236}">
                <a16:creationId xmlns:a16="http://schemas.microsoft.com/office/drawing/2014/main" id="{7AC0FA06-5388-4CC6-AE9B-8F7E8EADC1C9}"/>
              </a:ext>
            </a:extLst>
          </p:cNvPr>
          <p:cNvSpPr/>
          <p:nvPr/>
        </p:nvSpPr>
        <p:spPr>
          <a:xfrm>
            <a:off x="6531115" y="545410"/>
            <a:ext cx="5424406" cy="2215991"/>
          </a:xfrm>
          <a:prstGeom prst="rect">
            <a:avLst/>
          </a:prstGeom>
          <a:noFill/>
        </p:spPr>
        <p:txBody>
          <a:bodyPr wrap="square" lIns="91440" tIns="45720" rIns="91440" bIns="45720">
            <a:spAutoFit/>
          </a:bodyPr>
          <a:lstStyle/>
          <a:p>
            <a:r>
              <a:rPr lang="en-US" altLang="zh-CN"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Step iii</a:t>
            </a:r>
          </a:p>
          <a:p>
            <a:r>
              <a:rPr lang="en-US" altLang="zh-CN"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Based on the observations from Activity 2A, discuss how to arrange the furniture to enhance the comfort level of the café corner while also considering the operational needs of the café corner.</a:t>
            </a:r>
            <a:endParaRPr lang="en-US" sz="2300" b="0" cap="none" spc="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11" name="Rectangle 10">
            <a:extLst>
              <a:ext uri="{FF2B5EF4-FFF2-40B4-BE49-F238E27FC236}">
                <a16:creationId xmlns:a16="http://schemas.microsoft.com/office/drawing/2014/main" id="{528F9A46-E5DA-4E11-BEEA-639C15FD678A}"/>
              </a:ext>
            </a:extLst>
          </p:cNvPr>
          <p:cNvSpPr/>
          <p:nvPr/>
        </p:nvSpPr>
        <p:spPr>
          <a:xfrm>
            <a:off x="6531115" y="3099956"/>
            <a:ext cx="5424407" cy="1508105"/>
          </a:xfrm>
          <a:prstGeom prst="rect">
            <a:avLst/>
          </a:prstGeom>
          <a:noFill/>
        </p:spPr>
        <p:txBody>
          <a:bodyPr wrap="square" lIns="91440" tIns="45720" rIns="91440" bIns="45720">
            <a:spAutoFit/>
          </a:bodyPr>
          <a:lstStyle/>
          <a:p>
            <a:r>
              <a:rPr lang="en-US" altLang="zh-CN"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Step iv</a:t>
            </a:r>
          </a:p>
          <a:p>
            <a:r>
              <a:rPr lang="en-US" altLang="zh-CN"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Based on the data in Activity 2B, decide the types and quantities of tables and chairs that you are going to use.</a:t>
            </a:r>
            <a:endParaRPr lang="en-US" sz="2300" b="0" cap="none" spc="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12" name="Rectangle 11">
            <a:extLst>
              <a:ext uri="{FF2B5EF4-FFF2-40B4-BE49-F238E27FC236}">
                <a16:creationId xmlns:a16="http://schemas.microsoft.com/office/drawing/2014/main" id="{60D7DB97-B1CF-4EDF-B37E-B5C67DF69129}"/>
              </a:ext>
            </a:extLst>
          </p:cNvPr>
          <p:cNvSpPr/>
          <p:nvPr/>
        </p:nvSpPr>
        <p:spPr>
          <a:xfrm>
            <a:off x="6531115" y="5030203"/>
            <a:ext cx="5424407" cy="1508105"/>
          </a:xfrm>
          <a:prstGeom prst="rect">
            <a:avLst/>
          </a:prstGeom>
          <a:noFill/>
        </p:spPr>
        <p:txBody>
          <a:bodyPr wrap="square" lIns="91440" tIns="45720" rIns="91440" bIns="45720">
            <a:spAutoFit/>
          </a:bodyPr>
          <a:lstStyle/>
          <a:p>
            <a:r>
              <a:rPr lang="en-US" altLang="zh-CN"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Step v</a:t>
            </a:r>
          </a:p>
          <a:p>
            <a:r>
              <a:rPr lang="en-US" altLang="zh-CN" sz="230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Draw a scaled floor plan of the café corner that includes the layout of the entrance and furniture.</a:t>
            </a:r>
            <a:endParaRPr lang="en-US" sz="2300" b="0" cap="none" spc="0" dirty="0">
              <a:ln w="0"/>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975067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7754" y="1268391"/>
            <a:ext cx="6141975" cy="4321217"/>
          </a:xfrm>
          <a:prstGeom prst="rect">
            <a:avLst/>
          </a:prstGeom>
          <a:noFill/>
          <a:ln>
            <a:noFill/>
          </a:ln>
        </p:spPr>
      </p:pic>
      <p:sp>
        <p:nvSpPr>
          <p:cNvPr id="11" name="矩形 10">
            <a:extLst>
              <a:ext uri="{FF2B5EF4-FFF2-40B4-BE49-F238E27FC236}">
                <a16:creationId xmlns:a16="http://schemas.microsoft.com/office/drawing/2014/main" id="{CEB82A00-13C8-4505-A7D3-F94F217B0648}"/>
              </a:ext>
            </a:extLst>
          </p:cNvPr>
          <p:cNvSpPr/>
          <p:nvPr/>
        </p:nvSpPr>
        <p:spPr>
          <a:xfrm>
            <a:off x="4978400" y="4555066"/>
            <a:ext cx="6993467" cy="188335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5266267" y="4709220"/>
            <a:ext cx="6452126" cy="1477328"/>
          </a:xfrm>
          <a:prstGeom prst="rect">
            <a:avLst/>
          </a:prstGeom>
          <a:noFill/>
        </p:spPr>
        <p:txBody>
          <a:bodyPr wrap="square" lIns="91440" tIns="45720" rIns="91440" bIns="45720">
            <a:spAutoFit/>
          </a:bodyPr>
          <a:lstStyle/>
          <a:p>
            <a:r>
              <a:rPr lang="en-US" sz="3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 describe mathematically the comfort level of a space and create an initial floor plan for the café corner.</a:t>
            </a:r>
          </a:p>
        </p:txBody>
      </p:sp>
    </p:spTree>
    <p:extLst>
      <p:ext uri="{BB962C8B-B14F-4D97-AF65-F5344CB8AC3E}">
        <p14:creationId xmlns:p14="http://schemas.microsoft.com/office/powerpoint/2010/main" val="921423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animBg="1"/>
      <p:bldP spid="1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2226727" y="0"/>
            <a:ext cx="5957854"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225712" y="458190"/>
            <a:ext cx="2111087" cy="615553"/>
          </a:xfrm>
          <a:prstGeom prst="rect">
            <a:avLst/>
          </a:prstGeom>
          <a:noFill/>
        </p:spPr>
        <p:txBody>
          <a:bodyPr wrap="square" lIns="91440" tIns="45720" rIns="91440" bIns="45720">
            <a:spAutoFit/>
          </a:bodyPr>
          <a:lstStyle/>
          <a:p>
            <a:r>
              <a:rPr lang="en-GB" sz="3400" b="1" dirty="0">
                <a:latin typeface="Times New Roman" panose="02020603050405020304" pitchFamily="18" charset="0"/>
                <a:cs typeface="Times New Roman" panose="02020603050405020304" pitchFamily="18" charset="0"/>
              </a:rPr>
              <a:t>Activity 3</a:t>
            </a:r>
            <a:endParaRPr lang="en-US" sz="3400" dirty="0">
              <a:solidFill>
                <a:schemeClr val="bg1"/>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712" y="1216518"/>
            <a:ext cx="5957853" cy="4300362"/>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4572000" y="1216518"/>
            <a:ext cx="7388813" cy="5370549"/>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4893733" y="1346781"/>
            <a:ext cx="6891624" cy="5170646"/>
          </a:xfrm>
          <a:prstGeom prst="rect">
            <a:avLst/>
          </a:prstGeom>
          <a:noFill/>
        </p:spPr>
        <p:txBody>
          <a:bodyPr wrap="square" lIns="91440" tIns="45720" rIns="91440" bIns="45720">
            <a:spAutoFit/>
          </a:bodyPr>
          <a:lstStyle/>
          <a:p>
            <a:pPr marL="514350" indent="-514350" defTabSz="540000">
              <a:buAutoNum type="arabicPeriod" startAt="2"/>
            </a:pPr>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Based on the floor plan of the café corner designed in Question 1, calculate or estimate:</a:t>
            </a:r>
          </a:p>
          <a:p>
            <a:pPr marL="514350" indent="-514350" defTabSz="540000">
              <a:buAutoNum type="alphaLcParenBoth"/>
            </a:pPr>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the maximum number of customers accommodated at one time,</a:t>
            </a:r>
          </a:p>
          <a:p>
            <a:pPr defTabSz="540000"/>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(b)	the passage width of the café corner,</a:t>
            </a:r>
          </a:p>
          <a:p>
            <a:pPr defTabSz="540000"/>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(c)	the free-space ratio of the café corner,</a:t>
            </a:r>
          </a:p>
          <a:p>
            <a:pPr defTabSz="540000"/>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(d)	the total cost for the furniture.</a:t>
            </a:r>
          </a:p>
          <a:p>
            <a:pPr defTabSz="540000"/>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Also, evaluate whether the design meets the conditions for a comfortable café corner as proposed in Activity 2.</a:t>
            </a:r>
          </a:p>
        </p:txBody>
      </p:sp>
    </p:spTree>
    <p:extLst>
      <p:ext uri="{BB962C8B-B14F-4D97-AF65-F5344CB8AC3E}">
        <p14:creationId xmlns:p14="http://schemas.microsoft.com/office/powerpoint/2010/main" val="2974368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2226727" y="0"/>
            <a:ext cx="5957854"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225712" y="458190"/>
            <a:ext cx="2111087" cy="615553"/>
          </a:xfrm>
          <a:prstGeom prst="rect">
            <a:avLst/>
          </a:prstGeom>
          <a:noFill/>
        </p:spPr>
        <p:txBody>
          <a:bodyPr wrap="square" lIns="91440" tIns="45720" rIns="91440" bIns="45720">
            <a:spAutoFit/>
          </a:bodyPr>
          <a:lstStyle/>
          <a:p>
            <a:r>
              <a:rPr lang="en-GB" sz="3400" b="1" dirty="0">
                <a:latin typeface="Times New Roman" panose="02020603050405020304" pitchFamily="18" charset="0"/>
                <a:cs typeface="Times New Roman" panose="02020603050405020304" pitchFamily="18" charset="0"/>
              </a:rPr>
              <a:t>Activity 3</a:t>
            </a:r>
            <a:endParaRPr lang="en-US" sz="3400" dirty="0">
              <a:solidFill>
                <a:schemeClr val="bg1"/>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712" y="1216518"/>
            <a:ext cx="5957853" cy="4300362"/>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4572000" y="1744133"/>
            <a:ext cx="7388813" cy="4842934"/>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4820594" y="1940123"/>
            <a:ext cx="6891624" cy="4247317"/>
          </a:xfrm>
          <a:prstGeom prst="rect">
            <a:avLst/>
          </a:prstGeom>
          <a:noFill/>
        </p:spPr>
        <p:txBody>
          <a:bodyPr wrap="square" lIns="91440" tIns="45720" rIns="91440" bIns="45720">
            <a:spAutoFit/>
          </a:bodyPr>
          <a:lstStyle/>
          <a:p>
            <a:pPr marL="514350" indent="-514350" defTabSz="540000">
              <a:buAutoNum type="arabicPeriod" startAt="3"/>
            </a:pPr>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Referring to your classmates’ café corner designs, how would you </a:t>
            </a:r>
            <a:r>
              <a:rPr lang="en-US" altLang="zh-TW" sz="3000" dirty="0" err="1">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optimise</a:t>
            </a:r>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 the original conditions for a comfortable café corner (Activity 2) and its design (Activity 3)?</a:t>
            </a:r>
          </a:p>
          <a:p>
            <a:pPr marL="514350" indent="-514350" defTabSz="540000">
              <a:buAutoNum type="arabicPeriod" startAt="3"/>
            </a:pPr>
            <a:endPar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endParaRPr>
          </a:p>
          <a:p>
            <a:pPr lvl="1" defTabSz="540000"/>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Create an </a:t>
            </a:r>
            <a:r>
              <a:rPr lang="en-US" altLang="zh-TW" sz="3000" dirty="0" err="1">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optimised</a:t>
            </a:r>
            <a:r>
              <a:rPr lang="en-US" altLang="zh-TW" sz="3000" dirty="0">
                <a:ln w="0"/>
                <a:solidFill>
                  <a:schemeClr val="bg1"/>
                </a:solidFill>
                <a:latin typeface="Times New Roman" panose="02020603050405020304" pitchFamily="18" charset="0"/>
                <a:ea typeface="微軟正黑體" panose="020B0604030504040204" pitchFamily="34" charset="-120"/>
                <a:cs typeface="Times New Roman" panose="02020603050405020304" pitchFamily="18" charset="0"/>
              </a:rPr>
              <a:t> design for the café corner (e.g., enhancing the comfort level without increasing furniture costs).</a:t>
            </a:r>
          </a:p>
        </p:txBody>
      </p:sp>
    </p:spTree>
    <p:extLst>
      <p:ext uri="{BB962C8B-B14F-4D97-AF65-F5344CB8AC3E}">
        <p14:creationId xmlns:p14="http://schemas.microsoft.com/office/powerpoint/2010/main" val="289091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380212"/>
            <a:ext cx="5718048" cy="2117907"/>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603260" y="669174"/>
            <a:ext cx="5517732" cy="1569660"/>
          </a:xfrm>
          <a:prstGeom prst="rect">
            <a:avLst/>
          </a:prstGeom>
          <a:noFill/>
        </p:spPr>
        <p:txBody>
          <a:bodyPr wrap="square" lIns="91440" tIns="45720" rIns="91440" bIns="45720">
            <a:spAutoFit/>
          </a:bodyPr>
          <a:lstStyle/>
          <a:p>
            <a:pPr marL="457200" indent="-457200">
              <a:buAutoNum type="arabicPeriod"/>
            </a:pPr>
            <a:r>
              <a:rPr lang="en-US" sz="2400" dirty="0">
                <a:solidFill>
                  <a:schemeClr val="bg1"/>
                </a:solidFill>
                <a:latin typeface="Times New Roman" panose="02020603050405020304" pitchFamily="18" charset="0"/>
                <a:cs typeface="Times New Roman" panose="02020603050405020304" pitchFamily="18" charset="0"/>
              </a:rPr>
              <a:t>On the Internet, we often see customer ratings for different restaurants, which typically include the “comfort level” of the restaurant decor. For example:</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4569922"/>
            <a:ext cx="5718048" cy="190786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496825" y="4583442"/>
            <a:ext cx="5517732" cy="1938992"/>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Before designing the café corner, propose some factors that might affect the “comfort level” of the café corner. </a:t>
            </a:r>
          </a:p>
          <a:p>
            <a:r>
              <a:rPr lang="en-US" sz="2400" dirty="0">
                <a:solidFill>
                  <a:schemeClr val="bg1"/>
                </a:solidFill>
                <a:latin typeface="Times New Roman" panose="02020603050405020304" pitchFamily="18" charset="0"/>
                <a:cs typeface="Times New Roman" panose="02020603050405020304" pitchFamily="18" charset="0"/>
              </a:rPr>
              <a:t>Which of these are more directly related to mathematics?</a:t>
            </a:r>
          </a:p>
        </p:txBody>
      </p:sp>
      <p:grpSp>
        <p:nvGrpSpPr>
          <p:cNvPr id="16" name="Canvas 19">
            <a:extLst>
              <a:ext uri="{FF2B5EF4-FFF2-40B4-BE49-F238E27FC236}">
                <a16:creationId xmlns:a16="http://schemas.microsoft.com/office/drawing/2014/main" id="{CFA43241-7041-4E2F-A7DF-A24605D1ED1D}"/>
              </a:ext>
            </a:extLst>
          </p:cNvPr>
          <p:cNvGrpSpPr/>
          <p:nvPr/>
        </p:nvGrpSpPr>
        <p:grpSpPr>
          <a:xfrm>
            <a:off x="6938490" y="2773572"/>
            <a:ext cx="4675471" cy="1551162"/>
            <a:chOff x="0" y="0"/>
            <a:chExt cx="3072765" cy="977645"/>
          </a:xfrm>
        </p:grpSpPr>
        <p:sp>
          <p:nvSpPr>
            <p:cNvPr id="17" name="矩形 15">
              <a:extLst>
                <a:ext uri="{FF2B5EF4-FFF2-40B4-BE49-F238E27FC236}">
                  <a16:creationId xmlns:a16="http://schemas.microsoft.com/office/drawing/2014/main" id="{18DC641E-FAAF-4CB1-B6D8-20BF9BE3F07A}"/>
                </a:ext>
              </a:extLst>
            </p:cNvPr>
            <p:cNvSpPr/>
            <p:nvPr/>
          </p:nvSpPr>
          <p:spPr>
            <a:xfrm>
              <a:off x="0" y="0"/>
              <a:ext cx="3072765" cy="949325"/>
            </a:xfrm>
            <a:prstGeom prst="rect">
              <a:avLst/>
            </a:prstGeom>
            <a:solidFill>
              <a:prstClr val="white"/>
            </a:solidFill>
          </p:spPr>
          <p:txBody>
            <a:bodyPr/>
            <a:lstStyle/>
            <a:p>
              <a:endParaRPr lang="zh-HK" altLang="en-US"/>
            </a:p>
          </p:txBody>
        </p:sp>
        <p:grpSp>
          <p:nvGrpSpPr>
            <p:cNvPr id="18" name="Group 1251137309">
              <a:extLst>
                <a:ext uri="{FF2B5EF4-FFF2-40B4-BE49-F238E27FC236}">
                  <a16:creationId xmlns:a16="http://schemas.microsoft.com/office/drawing/2014/main" id="{8D64467B-E8CB-4155-A457-91DC1825577E}"/>
                </a:ext>
              </a:extLst>
            </p:cNvPr>
            <p:cNvGrpSpPr/>
            <p:nvPr/>
          </p:nvGrpSpPr>
          <p:grpSpPr>
            <a:xfrm>
              <a:off x="0" y="27674"/>
              <a:ext cx="3037263" cy="949971"/>
              <a:chOff x="0" y="27674"/>
              <a:chExt cx="3037263" cy="949971"/>
            </a:xfrm>
          </p:grpSpPr>
          <p:sp>
            <p:nvSpPr>
              <p:cNvPr id="19" name="Rectangle: Rounded Corners 855481773">
                <a:extLst>
                  <a:ext uri="{FF2B5EF4-FFF2-40B4-BE49-F238E27FC236}">
                    <a16:creationId xmlns:a16="http://schemas.microsoft.com/office/drawing/2014/main" id="{2273F08C-6EB3-4927-95CB-66B07AA86D29}"/>
                  </a:ext>
                </a:extLst>
              </p:cNvPr>
              <p:cNvSpPr/>
              <p:nvPr/>
            </p:nvSpPr>
            <p:spPr>
              <a:xfrm>
                <a:off x="585607" y="340633"/>
                <a:ext cx="2451656" cy="252000"/>
              </a:xfrm>
              <a:prstGeom prst="roundRect">
                <a:avLst>
                  <a:gd name="adj" fmla="val 39930"/>
                </a:avLst>
              </a:prstGeom>
              <a:noFill/>
              <a:ln w="19050">
                <a:solidFill>
                  <a:srgbClr val="EE0000"/>
                </a:solidFill>
                <a:prstDash val="dash"/>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0" name="Text Box 1783858894">
                <a:extLst>
                  <a:ext uri="{FF2B5EF4-FFF2-40B4-BE49-F238E27FC236}">
                    <a16:creationId xmlns:a16="http://schemas.microsoft.com/office/drawing/2014/main" id="{E4687A16-CE72-4FC1-B676-8284BD019E5C}"/>
                  </a:ext>
                </a:extLst>
              </p:cNvPr>
              <p:cNvSpPr txBox="1"/>
              <p:nvPr/>
            </p:nvSpPr>
            <p:spPr>
              <a:xfrm>
                <a:off x="812800" y="63880"/>
                <a:ext cx="494665" cy="913765"/>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spcAft>
                    <a:spcPts val="0"/>
                  </a:spcAft>
                </a:pPr>
                <a:r>
                  <a:rPr lang="en-US" altLang="zh-TW" sz="2200" kern="100" dirty="0">
                    <a:latin typeface="Calibri" panose="020F0502020204030204" pitchFamily="34" charset="0"/>
                    <a:ea typeface="新細明體" panose="02020500000000000000" pitchFamily="18" charset="-120"/>
                    <a:cs typeface="Times New Roman" panose="02020603050405020304" pitchFamily="18" charset="0"/>
                  </a:rPr>
                  <a:t>Taste</a:t>
                </a:r>
                <a:endParaRPr lang="zh-TW" sz="2200" kern="100" dirty="0">
                  <a:effectLst/>
                  <a:latin typeface="Calibri" panose="020F0502020204030204" pitchFamily="34" charset="0"/>
                  <a:ea typeface="新細明體" panose="02020500000000000000" pitchFamily="18" charset="-120"/>
                  <a:cs typeface="Times New Roman" panose="02020603050405020304" pitchFamily="18" charset="0"/>
                </a:endParaRPr>
              </a:p>
              <a:p>
                <a:pPr>
                  <a:lnSpc>
                    <a:spcPct val="150000"/>
                  </a:lnSpc>
                  <a:spcAft>
                    <a:spcPts val="0"/>
                  </a:spcAft>
                </a:pPr>
                <a:r>
                  <a:rPr lang="en-US" altLang="zh-TW" sz="2200" kern="100" dirty="0">
                    <a:latin typeface="Calibri" panose="020F0502020204030204" pitchFamily="34" charset="0"/>
                    <a:ea typeface="新細明體" panose="02020500000000000000" pitchFamily="18" charset="-120"/>
                    <a:cs typeface="Times New Roman" panose="02020603050405020304" pitchFamily="18" charset="0"/>
                  </a:rPr>
                  <a:t>Decor</a:t>
                </a:r>
                <a:endParaRPr lang="zh-TW" sz="2200" kern="100" dirty="0">
                  <a:effectLst/>
                  <a:latin typeface="Calibri" panose="020F0502020204030204" pitchFamily="34" charset="0"/>
                  <a:ea typeface="新細明體" panose="02020500000000000000" pitchFamily="18" charset="-120"/>
                  <a:cs typeface="Times New Roman" panose="02020603050405020304" pitchFamily="18" charset="0"/>
                </a:endParaRPr>
              </a:p>
              <a:p>
                <a:pPr>
                  <a:spcAft>
                    <a:spcPts val="0"/>
                  </a:spcAft>
                </a:pPr>
                <a:r>
                  <a:rPr lang="en-US" altLang="zh-TW" sz="2200" kern="100" dirty="0">
                    <a:latin typeface="Calibri" panose="020F0502020204030204" pitchFamily="34" charset="0"/>
                    <a:ea typeface="新細明體" panose="02020500000000000000" pitchFamily="18" charset="-120"/>
                    <a:cs typeface="Times New Roman" panose="02020603050405020304" pitchFamily="18" charset="0"/>
                  </a:rPr>
                  <a:t>Service</a:t>
                </a:r>
                <a:endParaRPr lang="zh-TW" sz="2200" kern="100" dirty="0">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21" name="Text Box 1502747939">
                <a:extLst>
                  <a:ext uri="{FF2B5EF4-FFF2-40B4-BE49-F238E27FC236}">
                    <a16:creationId xmlns:a16="http://schemas.microsoft.com/office/drawing/2014/main" id="{00614AC0-B9FD-4CF4-A4F0-25D186928D04}"/>
                  </a:ext>
                </a:extLst>
              </p:cNvPr>
              <p:cNvSpPr txBox="1"/>
              <p:nvPr/>
            </p:nvSpPr>
            <p:spPr>
              <a:xfrm>
                <a:off x="0" y="27674"/>
                <a:ext cx="494665" cy="913130"/>
              </a:xfrm>
              <a:prstGeom prst="rect">
                <a:avLst/>
              </a:prstGeom>
              <a:noFill/>
              <a:ln w="6350">
                <a:noFill/>
              </a:ln>
            </p:spPr>
            <p:txBody>
              <a:bodyPr rot="0" spcFirstLastPara="0" vert="horz" wrap="none" lIns="91440" tIns="45720" rIns="91440" bIns="45720" numCol="1" spcCol="0" rtlCol="0" fromWordArt="0" anchor="t" anchorCtr="0" forceAA="0" compatLnSpc="1">
                <a:prstTxWarp prst="textNoShape">
                  <a:avLst/>
                </a:prstTxWarp>
                <a:noAutofit/>
              </a:bodyPr>
              <a:lstStyle/>
              <a:p>
                <a:pPr>
                  <a:spcAft>
                    <a:spcPts val="0"/>
                  </a:spcAft>
                </a:pPr>
                <a:r>
                  <a:rPr lang="en-US" altLang="zh-TW" sz="2200" b="1" kern="100" dirty="0">
                    <a:solidFill>
                      <a:srgbClr val="0070C0"/>
                    </a:solidFill>
                    <a:effectLst/>
                    <a:latin typeface="Calibri" panose="020F0502020204030204" pitchFamily="34" charset="0"/>
                    <a:ea typeface="新細明體" panose="02020500000000000000" pitchFamily="18" charset="-120"/>
                    <a:cs typeface="Times New Roman" panose="02020603050405020304" pitchFamily="18" charset="0"/>
                  </a:rPr>
                  <a:t>RATING</a:t>
                </a:r>
                <a:endParaRPr lang="zh-TW" sz="2200" kern="100" dirty="0">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22" name="Star: 5 Points 1411870850">
                <a:extLst>
                  <a:ext uri="{FF2B5EF4-FFF2-40B4-BE49-F238E27FC236}">
                    <a16:creationId xmlns:a16="http://schemas.microsoft.com/office/drawing/2014/main" id="{61F80899-D0AA-4D9D-AC9C-C1085EAB7415}"/>
                  </a:ext>
                </a:extLst>
              </p:cNvPr>
              <p:cNvSpPr/>
              <p:nvPr/>
            </p:nvSpPr>
            <p:spPr>
              <a:xfrm>
                <a:off x="1517650"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3" name="Star: 5 Points 225376040">
                <a:extLst>
                  <a:ext uri="{FF2B5EF4-FFF2-40B4-BE49-F238E27FC236}">
                    <a16:creationId xmlns:a16="http://schemas.microsoft.com/office/drawing/2014/main" id="{FB6C3000-E5AD-4BCF-9F99-7743322229D7}"/>
                  </a:ext>
                </a:extLst>
              </p:cNvPr>
              <p:cNvSpPr/>
              <p:nvPr/>
            </p:nvSpPr>
            <p:spPr>
              <a:xfrm>
                <a:off x="1759585"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4" name="Star: 5 Points 570561445">
                <a:extLst>
                  <a:ext uri="{FF2B5EF4-FFF2-40B4-BE49-F238E27FC236}">
                    <a16:creationId xmlns:a16="http://schemas.microsoft.com/office/drawing/2014/main" id="{243AC245-2BD6-414C-A720-744553C4F770}"/>
                  </a:ext>
                </a:extLst>
              </p:cNvPr>
              <p:cNvSpPr/>
              <p:nvPr/>
            </p:nvSpPr>
            <p:spPr>
              <a:xfrm>
                <a:off x="2001520"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5" name="Star: 5 Points 1231386311">
                <a:extLst>
                  <a:ext uri="{FF2B5EF4-FFF2-40B4-BE49-F238E27FC236}">
                    <a16:creationId xmlns:a16="http://schemas.microsoft.com/office/drawing/2014/main" id="{7FE747C1-61A7-428C-AB05-72A3C1ADB90B}"/>
                  </a:ext>
                </a:extLst>
              </p:cNvPr>
              <p:cNvSpPr/>
              <p:nvPr/>
            </p:nvSpPr>
            <p:spPr>
              <a:xfrm>
                <a:off x="2243455"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6" name="Star: 5 Points 622569658">
                <a:extLst>
                  <a:ext uri="{FF2B5EF4-FFF2-40B4-BE49-F238E27FC236}">
                    <a16:creationId xmlns:a16="http://schemas.microsoft.com/office/drawing/2014/main" id="{4775B2F2-C990-4600-A389-186A669F2678}"/>
                  </a:ext>
                </a:extLst>
              </p:cNvPr>
              <p:cNvSpPr/>
              <p:nvPr/>
            </p:nvSpPr>
            <p:spPr>
              <a:xfrm>
                <a:off x="2485390" y="1093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7" name="Star: 5 Points 583973459">
                <a:extLst>
                  <a:ext uri="{FF2B5EF4-FFF2-40B4-BE49-F238E27FC236}">
                    <a16:creationId xmlns:a16="http://schemas.microsoft.com/office/drawing/2014/main" id="{9C6AAA8B-0026-47CC-9443-2E2E19CB9647}"/>
                  </a:ext>
                </a:extLst>
              </p:cNvPr>
              <p:cNvSpPr/>
              <p:nvPr/>
            </p:nvSpPr>
            <p:spPr>
              <a:xfrm>
                <a:off x="1517650"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8" name="Star: 5 Points 315953620">
                <a:extLst>
                  <a:ext uri="{FF2B5EF4-FFF2-40B4-BE49-F238E27FC236}">
                    <a16:creationId xmlns:a16="http://schemas.microsoft.com/office/drawing/2014/main" id="{49BA8009-AEDB-4715-A9C0-5D7A9154621B}"/>
                  </a:ext>
                </a:extLst>
              </p:cNvPr>
              <p:cNvSpPr/>
              <p:nvPr/>
            </p:nvSpPr>
            <p:spPr>
              <a:xfrm>
                <a:off x="1759585"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29" name="Star: 5 Points 1713119507">
                <a:extLst>
                  <a:ext uri="{FF2B5EF4-FFF2-40B4-BE49-F238E27FC236}">
                    <a16:creationId xmlns:a16="http://schemas.microsoft.com/office/drawing/2014/main" id="{2C53D1C9-5D4C-4FC6-AF92-7FAAFBEFDB99}"/>
                  </a:ext>
                </a:extLst>
              </p:cNvPr>
              <p:cNvSpPr/>
              <p:nvPr/>
            </p:nvSpPr>
            <p:spPr>
              <a:xfrm>
                <a:off x="2001520"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0" name="Star: 5 Points 34895777">
                <a:extLst>
                  <a:ext uri="{FF2B5EF4-FFF2-40B4-BE49-F238E27FC236}">
                    <a16:creationId xmlns:a16="http://schemas.microsoft.com/office/drawing/2014/main" id="{7916EBB4-3992-4932-849C-F0A5AA99DF59}"/>
                  </a:ext>
                </a:extLst>
              </p:cNvPr>
              <p:cNvSpPr/>
              <p:nvPr/>
            </p:nvSpPr>
            <p:spPr>
              <a:xfrm>
                <a:off x="2243455" y="39511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1" name="Star: 5 Points 1475375127">
                <a:extLst>
                  <a:ext uri="{FF2B5EF4-FFF2-40B4-BE49-F238E27FC236}">
                    <a16:creationId xmlns:a16="http://schemas.microsoft.com/office/drawing/2014/main" id="{59CA1C87-B882-4BB3-A6CC-76837F8AAB02}"/>
                  </a:ext>
                </a:extLst>
              </p:cNvPr>
              <p:cNvSpPr/>
              <p:nvPr/>
            </p:nvSpPr>
            <p:spPr>
              <a:xfrm>
                <a:off x="2485390" y="395113"/>
                <a:ext cx="144000" cy="144000"/>
              </a:xfrm>
              <a:prstGeom prst="star5">
                <a:avLst>
                  <a:gd name="adj" fmla="val 24144"/>
                  <a:gd name="hf" fmla="val 105146"/>
                  <a:gd name="vf" fmla="val 110557"/>
                </a:avLst>
              </a:prstGeom>
              <a:noFill/>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2" name="Star: 5 Points 1327762488">
                <a:extLst>
                  <a:ext uri="{FF2B5EF4-FFF2-40B4-BE49-F238E27FC236}">
                    <a16:creationId xmlns:a16="http://schemas.microsoft.com/office/drawing/2014/main" id="{E4ADAD1F-4FBB-4654-AEE4-51B4974D7ACB}"/>
                  </a:ext>
                </a:extLst>
              </p:cNvPr>
              <p:cNvSpPr/>
              <p:nvPr/>
            </p:nvSpPr>
            <p:spPr>
              <a:xfrm>
                <a:off x="1517650"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3" name="Star: 5 Points 1518811793">
                <a:extLst>
                  <a:ext uri="{FF2B5EF4-FFF2-40B4-BE49-F238E27FC236}">
                    <a16:creationId xmlns:a16="http://schemas.microsoft.com/office/drawing/2014/main" id="{FCF4388C-565D-4A2C-BAE2-7366D103542D}"/>
                  </a:ext>
                </a:extLst>
              </p:cNvPr>
              <p:cNvSpPr/>
              <p:nvPr/>
            </p:nvSpPr>
            <p:spPr>
              <a:xfrm>
                <a:off x="1759585"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4" name="Star: 5 Points 1058038434">
                <a:extLst>
                  <a:ext uri="{FF2B5EF4-FFF2-40B4-BE49-F238E27FC236}">
                    <a16:creationId xmlns:a16="http://schemas.microsoft.com/office/drawing/2014/main" id="{904C2FEE-9D32-4C1E-AD27-66361FEAFB37}"/>
                  </a:ext>
                </a:extLst>
              </p:cNvPr>
              <p:cNvSpPr/>
              <p:nvPr/>
            </p:nvSpPr>
            <p:spPr>
              <a:xfrm>
                <a:off x="2001520"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5" name="Star: 5 Points 1145578446">
                <a:extLst>
                  <a:ext uri="{FF2B5EF4-FFF2-40B4-BE49-F238E27FC236}">
                    <a16:creationId xmlns:a16="http://schemas.microsoft.com/office/drawing/2014/main" id="{AC73815D-DD1A-4D98-BDAB-6D8145BF82C9}"/>
                  </a:ext>
                </a:extLst>
              </p:cNvPr>
              <p:cNvSpPr/>
              <p:nvPr/>
            </p:nvSpPr>
            <p:spPr>
              <a:xfrm>
                <a:off x="2243455" y="680863"/>
                <a:ext cx="144000" cy="144000"/>
              </a:xfrm>
              <a:prstGeom prst="star5">
                <a:avLst>
                  <a:gd name="adj" fmla="val 24144"/>
                  <a:gd name="hf" fmla="val 105146"/>
                  <a:gd name="vf" fmla="val 110557"/>
                </a:avLst>
              </a:prstGeom>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sp>
            <p:nvSpPr>
              <p:cNvPr id="36" name="Star: 5 Points 7068697">
                <a:extLst>
                  <a:ext uri="{FF2B5EF4-FFF2-40B4-BE49-F238E27FC236}">
                    <a16:creationId xmlns:a16="http://schemas.microsoft.com/office/drawing/2014/main" id="{BCC4DA0C-79D3-462F-8893-62C5DF76098B}"/>
                  </a:ext>
                </a:extLst>
              </p:cNvPr>
              <p:cNvSpPr/>
              <p:nvPr/>
            </p:nvSpPr>
            <p:spPr>
              <a:xfrm>
                <a:off x="2485390" y="680863"/>
                <a:ext cx="144000" cy="144000"/>
              </a:xfrm>
              <a:prstGeom prst="star5">
                <a:avLst>
                  <a:gd name="adj" fmla="val 24144"/>
                  <a:gd name="hf" fmla="val 105146"/>
                  <a:gd name="vf" fmla="val 110557"/>
                </a:avLst>
              </a:prstGeom>
              <a:noFill/>
              <a:ln w="9525"/>
            </p:spPr>
            <p:style>
              <a:lnRef idx="2">
                <a:schemeClr val="accent4">
                  <a:shade val="15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a:p>
            </p:txBody>
          </p:sp>
        </p:grpSp>
      </p:grpSp>
    </p:spTree>
    <p:extLst>
      <p:ext uri="{BB962C8B-B14F-4D97-AF65-F5344CB8AC3E}">
        <p14:creationId xmlns:p14="http://schemas.microsoft.com/office/powerpoint/2010/main" val="4212560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p:tgtEl>
                                          <p:spTgt spid="16"/>
                                        </p:tgtEl>
                                        <p:attrNameLst>
                                          <p:attrName>ppt_y</p:attrName>
                                        </p:attrNameLst>
                                      </p:cBhvr>
                                      <p:tavLst>
                                        <p:tav tm="0">
                                          <p:val>
                                            <p:strVal val="#ppt_y+#ppt_h*1.125000"/>
                                          </p:val>
                                        </p:tav>
                                        <p:tav tm="100000">
                                          <p:val>
                                            <p:strVal val="#ppt_y"/>
                                          </p:val>
                                        </p:tav>
                                      </p:tavLst>
                                    </p:anim>
                                    <p:animEffect transition="in" filter="wipe(up)">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arn(inVertical)">
                                      <p:cBhvr>
                                        <p:cTn id="2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animBg="1"/>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380212"/>
            <a:ext cx="5718048" cy="3488981"/>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603260" y="549316"/>
            <a:ext cx="5488582" cy="3416320"/>
          </a:xfrm>
          <a:prstGeom prst="rect">
            <a:avLst/>
          </a:prstGeom>
          <a:noFill/>
        </p:spPr>
        <p:txBody>
          <a:bodyPr wrap="square" lIns="91440" tIns="45720" rIns="91440" bIns="45720">
            <a:spAutoFit/>
          </a:bodyPr>
          <a:lstStyle/>
          <a:p>
            <a:r>
              <a:rPr lang="en-US" sz="2400" dirty="0">
                <a:solidFill>
                  <a:schemeClr val="accent1">
                    <a:lumMod val="50000"/>
                  </a:schemeClr>
                </a:solidFill>
                <a:latin typeface="Times New Roman" panose="02020603050405020304" pitchFamily="18" charset="0"/>
                <a:cs typeface="Times New Roman" panose="02020603050405020304" pitchFamily="18" charset="0"/>
              </a:rPr>
              <a:t>Factors  less directly related to mathematics:</a:t>
            </a:r>
          </a:p>
          <a:p>
            <a:pPr marL="342900" indent="-342900">
              <a:buFont typeface="Arial" panose="020B0604020202020204" pitchFamily="34" charset="0"/>
              <a:buChar char="•"/>
            </a:pPr>
            <a:r>
              <a:rPr lang="en-US" sz="2400" dirty="0">
                <a:solidFill>
                  <a:schemeClr val="accent1">
                    <a:lumMod val="50000"/>
                  </a:schemeClr>
                </a:solidFill>
                <a:latin typeface="Times New Roman" panose="02020603050405020304" pitchFamily="18" charset="0"/>
                <a:cs typeface="Times New Roman" panose="02020603050405020304" pitchFamily="18" charset="0"/>
              </a:rPr>
              <a:t>The size of the café corner</a:t>
            </a:r>
          </a:p>
          <a:p>
            <a:pPr marL="342900" indent="-342900">
              <a:buFont typeface="Arial" panose="020B0604020202020204" pitchFamily="34" charset="0"/>
              <a:buChar char="•"/>
            </a:pPr>
            <a:r>
              <a:rPr lang="en-US" sz="2400" dirty="0">
                <a:solidFill>
                  <a:schemeClr val="accent1">
                    <a:lumMod val="50000"/>
                  </a:schemeClr>
                </a:solidFill>
                <a:latin typeface="Times New Roman" panose="02020603050405020304" pitchFamily="18" charset="0"/>
                <a:cs typeface="Times New Roman" panose="02020603050405020304" pitchFamily="18" charset="0"/>
              </a:rPr>
              <a:t>The number of customers accommodated at one time</a:t>
            </a:r>
          </a:p>
          <a:p>
            <a:pPr marL="342900" indent="-342900">
              <a:buFont typeface="Arial" panose="020B0604020202020204" pitchFamily="34" charset="0"/>
              <a:buChar char="•"/>
            </a:pPr>
            <a:r>
              <a:rPr lang="en-US" sz="2400" dirty="0">
                <a:solidFill>
                  <a:schemeClr val="accent1">
                    <a:lumMod val="50000"/>
                  </a:schemeClr>
                </a:solidFill>
                <a:latin typeface="Times New Roman" panose="02020603050405020304" pitchFamily="18" charset="0"/>
                <a:cs typeface="Times New Roman" panose="02020603050405020304" pitchFamily="18" charset="0"/>
              </a:rPr>
              <a:t>The numbers of tables and chairs</a:t>
            </a:r>
          </a:p>
          <a:p>
            <a:pPr marL="342900" indent="-342900">
              <a:buFont typeface="Arial" panose="020B0604020202020204" pitchFamily="34" charset="0"/>
              <a:buChar char="•"/>
            </a:pPr>
            <a:r>
              <a:rPr lang="en-US" sz="2400" dirty="0">
                <a:solidFill>
                  <a:schemeClr val="accent1">
                    <a:lumMod val="50000"/>
                  </a:schemeClr>
                </a:solidFill>
                <a:latin typeface="Times New Roman" panose="02020603050405020304" pitchFamily="18" charset="0"/>
                <a:cs typeface="Times New Roman" panose="02020603050405020304" pitchFamily="18" charset="0"/>
              </a:rPr>
              <a:t>The distance between two sets of tables and chairs</a:t>
            </a:r>
          </a:p>
          <a:p>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4569922"/>
            <a:ext cx="5718048" cy="190786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558068" y="4739024"/>
            <a:ext cx="5617890" cy="1569660"/>
          </a:xfrm>
          <a:prstGeom prst="rect">
            <a:avLst/>
          </a:prstGeom>
          <a:noFill/>
        </p:spPr>
        <p:txBody>
          <a:bodyPr wrap="square" lIns="91440" tIns="45720" rIns="91440" bIns="45720">
            <a:spAutoFit/>
          </a:bodyPr>
          <a:lstStyle/>
          <a:p>
            <a:r>
              <a:rPr lang="en-US" sz="2400" dirty="0">
                <a:latin typeface="Times New Roman" panose="02020603050405020304" pitchFamily="18" charset="0"/>
                <a:cs typeface="Times New Roman" panose="02020603050405020304" pitchFamily="18" charset="0"/>
              </a:rPr>
              <a:t>Factors less directly related to mathematics: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Background music</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Decoration</a:t>
            </a:r>
          </a:p>
          <a:p>
            <a:pPr marL="342900" indent="-342900">
              <a:buFont typeface="Arial" panose="020B0604020202020204" pitchFamily="34" charset="0"/>
              <a:buChar char="•"/>
            </a:pPr>
            <a:r>
              <a:rPr lang="en-US" sz="2400" dirty="0" err="1">
                <a:latin typeface="Times New Roman" panose="02020603050405020304" pitchFamily="18" charset="0"/>
                <a:cs typeface="Times New Roman" panose="02020603050405020304" pitchFamily="18" charset="0"/>
              </a:rPr>
              <a:t>Colours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2071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animBg="1"/>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1035697"/>
            <a:ext cx="5718048" cy="283349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604994" y="1315465"/>
            <a:ext cx="5517732" cy="1938992"/>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We will explore two factors that can help quantify the comfort level in a space.</a:t>
            </a:r>
          </a:p>
          <a:p>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2.	Factor 1: Passage Width</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4569922"/>
            <a:ext cx="5718048" cy="1907865"/>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987643" y="5108355"/>
            <a:ext cx="4889757" cy="830997"/>
          </a:xfrm>
          <a:prstGeom prst="rect">
            <a:avLst/>
          </a:prstGeom>
          <a:noFill/>
        </p:spPr>
        <p:txBody>
          <a:bodyPr wrap="square" lIns="91440" tIns="45720" rIns="91440" bIns="45720">
            <a:spAutoFit/>
          </a:bodyPr>
          <a:lstStyle/>
          <a:p>
            <a:pPr marL="457200" indent="-457200">
              <a:buAutoNum type="alphaLcParenBoth"/>
            </a:pPr>
            <a:r>
              <a:rPr lang="en-US" sz="2400" dirty="0">
                <a:solidFill>
                  <a:schemeClr val="bg1"/>
                </a:solidFill>
                <a:latin typeface="Times New Roman" panose="02020603050405020304" pitchFamily="18" charset="0"/>
                <a:cs typeface="Times New Roman" panose="02020603050405020304" pitchFamily="18" charset="0"/>
              </a:rPr>
              <a:t>How do you think the passage width can affect the comfort level?</a:t>
            </a:r>
          </a:p>
        </p:txBody>
      </p:sp>
    </p:spTree>
    <p:extLst>
      <p:ext uri="{BB962C8B-B14F-4D97-AF65-F5344CB8AC3E}">
        <p14:creationId xmlns:p14="http://schemas.microsoft.com/office/powerpoint/2010/main" val="429327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1035697"/>
            <a:ext cx="5718048" cy="153817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604994" y="1315465"/>
            <a:ext cx="5517732" cy="830997"/>
          </a:xfrm>
          <a:prstGeom prst="rect">
            <a:avLst/>
          </a:prstGeom>
          <a:noFill/>
        </p:spPr>
        <p:txBody>
          <a:bodyPr wrap="square" lIns="91440" tIns="45720" rIns="91440" bIns="45720">
            <a:spAutoFit/>
          </a:bodyPr>
          <a:lstStyle/>
          <a:p>
            <a:pPr marL="457200" indent="-457200">
              <a:buAutoNum type="alphaLcParenBoth"/>
            </a:pPr>
            <a:r>
              <a:rPr lang="en-US" sz="2400" dirty="0">
                <a:solidFill>
                  <a:schemeClr val="bg1"/>
                </a:solidFill>
                <a:latin typeface="Times New Roman" panose="02020603050405020304" pitchFamily="18" charset="0"/>
                <a:cs typeface="Times New Roman" panose="02020603050405020304" pitchFamily="18" charset="0"/>
              </a:rPr>
              <a:t>How do you think the passage width can affect the comfort level?</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2994012"/>
            <a:ext cx="5718048" cy="3483776"/>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685705" y="3457136"/>
            <a:ext cx="5517732" cy="2677656"/>
          </a:xfrm>
          <a:prstGeom prst="rect">
            <a:avLst/>
          </a:prstGeom>
          <a:noFill/>
        </p:spPr>
        <p:txBody>
          <a:bodyPr wrap="square" lIns="91440" tIns="45720" rIns="91440" bIns="45720">
            <a:spAutoFit/>
          </a:bodyPr>
          <a:lstStyle/>
          <a:p>
            <a:r>
              <a:rPr lang="en-US" sz="2400" dirty="0">
                <a:latin typeface="Times New Roman" panose="02020603050405020304" pitchFamily="18" charset="0"/>
                <a:cs typeface="Times New Roman" panose="02020603050405020304" pitchFamily="18" charset="0"/>
              </a:rPr>
              <a:t>Generally speaking, the larger the passage width, meaning the more spacious the passage, and the higher the comfort level.</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Conversely, the smaller the passage width, meaning the more cramped the passage, and the lower the comfort level.</a:t>
            </a:r>
          </a:p>
        </p:txBody>
      </p:sp>
    </p:spTree>
    <p:extLst>
      <p:ext uri="{BB962C8B-B14F-4D97-AF65-F5344CB8AC3E}">
        <p14:creationId xmlns:p14="http://schemas.microsoft.com/office/powerpoint/2010/main" val="884477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1035697"/>
            <a:ext cx="5718048" cy="218323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596983" y="1150811"/>
            <a:ext cx="5517732" cy="1938992"/>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We will explore two factors that can help quantify the comfort level in a space.</a:t>
            </a:r>
          </a:p>
          <a:p>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2.	Factor 1: Passage Width</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3523965"/>
            <a:ext cx="5718048" cy="295382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714904" y="3616449"/>
            <a:ext cx="5281890" cy="2677656"/>
          </a:xfrm>
          <a:prstGeom prst="rect">
            <a:avLst/>
          </a:prstGeom>
          <a:noFill/>
        </p:spPr>
        <p:txBody>
          <a:bodyPr wrap="square" lIns="91440" tIns="45720" rIns="91440" bIns="45720">
            <a:spAutoFit/>
          </a:bodyPr>
          <a:lstStyle/>
          <a:p>
            <a:pPr marL="457200" indent="-457200">
              <a:buAutoNum type="alphaLcParenBoth" startAt="2"/>
            </a:pPr>
            <a:r>
              <a:rPr lang="en-US" sz="2400" dirty="0">
                <a:solidFill>
                  <a:schemeClr val="bg1"/>
                </a:solidFill>
                <a:latin typeface="Times New Roman" panose="02020603050405020304" pitchFamily="18" charset="0"/>
                <a:cs typeface="Times New Roman" panose="02020603050405020304" pitchFamily="18" charset="0"/>
              </a:rPr>
              <a:t>Based on the current setting of the activity room, measure the passage width between two sets of tables and chairs.</a:t>
            </a:r>
          </a:p>
          <a:p>
            <a:pPr lvl="1"/>
            <a:r>
              <a:rPr lang="en-US" sz="2400" dirty="0">
                <a:solidFill>
                  <a:schemeClr val="bg1"/>
                </a:solidFill>
                <a:latin typeface="Times New Roman" panose="02020603050405020304" pitchFamily="18" charset="0"/>
                <a:cs typeface="Times New Roman" panose="02020603050405020304" pitchFamily="18" charset="0"/>
              </a:rPr>
              <a:t>Hence, recommend an optimal passage width suitable for the café corner.</a:t>
            </a:r>
          </a:p>
        </p:txBody>
      </p:sp>
    </p:spTree>
    <p:extLst>
      <p:ext uri="{BB962C8B-B14F-4D97-AF65-F5344CB8AC3E}">
        <p14:creationId xmlns:p14="http://schemas.microsoft.com/office/powerpoint/2010/main" val="1863384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4A4362B4-0F3B-48E1-8C99-677446975BC3}"/>
              </a:ext>
            </a:extLst>
          </p:cNvPr>
          <p:cNvPicPr>
            <a:picLocks noChangeAspect="1"/>
          </p:cNvPicPr>
          <p:nvPr/>
        </p:nvPicPr>
        <p:blipFill rotWithShape="1">
          <a:blip r:embed="rId2">
            <a:duotone>
              <a:schemeClr val="accent3">
                <a:shade val="45000"/>
                <a:satMod val="135000"/>
              </a:schemeClr>
              <a:prstClr val="white"/>
            </a:duotone>
            <a:extLst>
              <a:ext uri="{28A0092B-C50C-407E-A947-70E740481C1C}">
                <a14:useLocalDpi xmlns:a14="http://schemas.microsoft.com/office/drawing/2010/main" val="0"/>
              </a:ext>
            </a:extLst>
          </a:blip>
          <a:srcRect r="16667"/>
          <a:stretch>
            <a:fillRect/>
          </a:stretch>
        </p:blipFill>
        <p:spPr>
          <a:xfrm>
            <a:off x="0" y="0"/>
            <a:ext cx="12192000" cy="6858000"/>
          </a:xfrm>
          <a:prstGeom prst="rect">
            <a:avLst/>
          </a:prstGeom>
        </p:spPr>
      </p:pic>
      <p:sp>
        <p:nvSpPr>
          <p:cNvPr id="3" name="矩形 2">
            <a:extLst>
              <a:ext uri="{FF2B5EF4-FFF2-40B4-BE49-F238E27FC236}">
                <a16:creationId xmlns:a16="http://schemas.microsoft.com/office/drawing/2014/main" id="{4AC5F064-6874-4A5C-9244-62D1D36CFCD5}"/>
              </a:ext>
            </a:extLst>
          </p:cNvPr>
          <p:cNvSpPr/>
          <p:nvPr/>
        </p:nvSpPr>
        <p:spPr>
          <a:xfrm>
            <a:off x="0" y="0"/>
            <a:ext cx="2431012" cy="6858000"/>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Rectangle 3">
            <a:extLst>
              <a:ext uri="{FF2B5EF4-FFF2-40B4-BE49-F238E27FC236}">
                <a16:creationId xmlns:a16="http://schemas.microsoft.com/office/drawing/2014/main" id="{3520D94D-A282-4785-94B7-9A09D0E3BF90}"/>
              </a:ext>
            </a:extLst>
          </p:cNvPr>
          <p:cNvSpPr/>
          <p:nvPr/>
        </p:nvSpPr>
        <p:spPr>
          <a:xfrm>
            <a:off x="497754" y="420144"/>
            <a:ext cx="2062566" cy="615553"/>
          </a:xfrm>
          <a:prstGeom prst="rect">
            <a:avLst/>
          </a:prstGeom>
          <a:noFill/>
        </p:spPr>
        <p:txBody>
          <a:bodyPr wrap="square" lIns="91440" tIns="45720" rIns="91440" bIns="45720">
            <a:spAutoFit/>
          </a:bodyPr>
          <a:lstStyle/>
          <a:p>
            <a:r>
              <a:rPr lang="en-US" altLang="zh-CN" sz="3400" b="1" cap="none" spc="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Activity 1</a:t>
            </a:r>
            <a:endParaRPr lang="en-US" sz="3400" b="1" cap="none" spc="0" dirty="0">
              <a:ln w="0"/>
              <a:solidFill>
                <a:schemeClr val="tx1">
                  <a:lumMod val="95000"/>
                  <a:lumOff val="5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endParaRPr>
          </a:p>
        </p:txBody>
      </p:sp>
      <p:pic>
        <p:nvPicPr>
          <p:cNvPr id="5" name="Picture 4">
            <a:extLst>
              <a:ext uri="{FF2B5EF4-FFF2-40B4-BE49-F238E27FC236}">
                <a16:creationId xmlns:a16="http://schemas.microsoft.com/office/drawing/2014/main" id="{28B25100-17A8-48DF-A298-87152176FBC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068" y="1455841"/>
            <a:ext cx="6141975" cy="4321217"/>
          </a:xfrm>
          <a:prstGeom prst="rect">
            <a:avLst/>
          </a:prstGeom>
          <a:noFill/>
          <a:ln>
            <a:noFill/>
          </a:ln>
        </p:spPr>
      </p:pic>
      <p:sp>
        <p:nvSpPr>
          <p:cNvPr id="6" name="矩形 10">
            <a:extLst>
              <a:ext uri="{FF2B5EF4-FFF2-40B4-BE49-F238E27FC236}">
                <a16:creationId xmlns:a16="http://schemas.microsoft.com/office/drawing/2014/main" id="{F978C70B-6ABB-4BBB-ABC4-2AC141F22C18}"/>
              </a:ext>
            </a:extLst>
          </p:cNvPr>
          <p:cNvSpPr/>
          <p:nvPr/>
        </p:nvSpPr>
        <p:spPr>
          <a:xfrm>
            <a:off x="6473952" y="1035697"/>
            <a:ext cx="5718048" cy="2183238"/>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Rectangle 6">
            <a:extLst>
              <a:ext uri="{FF2B5EF4-FFF2-40B4-BE49-F238E27FC236}">
                <a16:creationId xmlns:a16="http://schemas.microsoft.com/office/drawing/2014/main" id="{471E6B06-19C2-427B-8FC8-19745234E17F}"/>
              </a:ext>
            </a:extLst>
          </p:cNvPr>
          <p:cNvSpPr/>
          <p:nvPr/>
        </p:nvSpPr>
        <p:spPr>
          <a:xfrm>
            <a:off x="6596983" y="1150811"/>
            <a:ext cx="5517732" cy="1938992"/>
          </a:xfrm>
          <a:prstGeom prst="rect">
            <a:avLst/>
          </a:prstGeom>
          <a:noFill/>
        </p:spPr>
        <p:txBody>
          <a:bodyPr wrap="square" lIns="91440" tIns="45720" rIns="91440" bIns="45720">
            <a:spAutoFit/>
          </a:bodyPr>
          <a:lstStyle/>
          <a:p>
            <a:r>
              <a:rPr lang="en-US" sz="2400" dirty="0">
                <a:solidFill>
                  <a:schemeClr val="bg1"/>
                </a:solidFill>
                <a:latin typeface="Times New Roman" panose="02020603050405020304" pitchFamily="18" charset="0"/>
                <a:cs typeface="Times New Roman" panose="02020603050405020304" pitchFamily="18" charset="0"/>
              </a:rPr>
              <a:t>We will explore two factors that can help quantify the comfort level in a space.</a:t>
            </a:r>
          </a:p>
          <a:p>
            <a:endParaRPr lang="en-US" sz="2400" dirty="0">
              <a:solidFill>
                <a:schemeClr val="bg1"/>
              </a:solidFill>
              <a:latin typeface="Times New Roman" panose="02020603050405020304" pitchFamily="18" charset="0"/>
              <a:cs typeface="Times New Roman" panose="02020603050405020304" pitchFamily="18" charset="0"/>
            </a:endParaRPr>
          </a:p>
          <a:p>
            <a:endParaRPr lang="en-US" sz="2400" dirty="0">
              <a:solidFill>
                <a:schemeClr val="bg1"/>
              </a:solidFill>
              <a:latin typeface="Times New Roman" panose="02020603050405020304" pitchFamily="18" charset="0"/>
              <a:cs typeface="Times New Roman" panose="02020603050405020304" pitchFamily="18" charset="0"/>
            </a:endParaRPr>
          </a:p>
          <a:p>
            <a:r>
              <a:rPr lang="en-US" sz="2400" dirty="0">
                <a:solidFill>
                  <a:schemeClr val="bg1"/>
                </a:solidFill>
                <a:latin typeface="Times New Roman" panose="02020603050405020304" pitchFamily="18" charset="0"/>
                <a:cs typeface="Times New Roman" panose="02020603050405020304" pitchFamily="18" charset="0"/>
              </a:rPr>
              <a:t>2.	Factor 1: Passage Width</a:t>
            </a:r>
          </a:p>
        </p:txBody>
      </p:sp>
      <p:sp>
        <p:nvSpPr>
          <p:cNvPr id="10" name="Rectangle 9">
            <a:extLst>
              <a:ext uri="{FF2B5EF4-FFF2-40B4-BE49-F238E27FC236}">
                <a16:creationId xmlns:a16="http://schemas.microsoft.com/office/drawing/2014/main" id="{37CD1D7A-BC2B-4000-95A5-CF9E9507B12F}"/>
              </a:ext>
            </a:extLst>
          </p:cNvPr>
          <p:cNvSpPr/>
          <p:nvPr/>
        </p:nvSpPr>
        <p:spPr>
          <a:xfrm>
            <a:off x="2370982" y="344398"/>
            <a:ext cx="4045058" cy="1015663"/>
          </a:xfrm>
          <a:prstGeom prst="rect">
            <a:avLst/>
          </a:prstGeom>
          <a:noFill/>
        </p:spPr>
        <p:txBody>
          <a:bodyPr wrap="square" lIns="91440" tIns="45720" rIns="91440" bIns="45720">
            <a:spAutoFit/>
          </a:bodyPr>
          <a:lstStyle/>
          <a:p>
            <a:r>
              <a:rPr lang="en-US" altLang="zh-TW" sz="2000" dirty="0">
                <a:ln w="0"/>
                <a:solidFill>
                  <a:schemeClr val="tx2">
                    <a:lumMod val="50000"/>
                  </a:schemeClr>
                </a:solidFill>
                <a:effectLst>
                  <a:outerShdw blurRad="38100" dist="19050" dir="2700000" algn="tl" rotWithShape="0">
                    <a:schemeClr val="dk1">
                      <a:alpha val="40000"/>
                    </a:schemeClr>
                  </a:outerShdw>
                </a:effectLst>
                <a:latin typeface="Times New Roman" panose="02020603050405020304" pitchFamily="18" charset="0"/>
                <a:ea typeface="微軟正黑體" panose="020B0604030504040204" pitchFamily="34" charset="-120"/>
                <a:cs typeface="Times New Roman" panose="02020603050405020304" pitchFamily="18" charset="0"/>
              </a:rPr>
              <a:t>To describe mathematically the comfort level of a space and create an initial floor plan for the café corner.</a:t>
            </a:r>
          </a:p>
        </p:txBody>
      </p:sp>
      <p:sp>
        <p:nvSpPr>
          <p:cNvPr id="11" name="矩形 10">
            <a:extLst>
              <a:ext uri="{FF2B5EF4-FFF2-40B4-BE49-F238E27FC236}">
                <a16:creationId xmlns:a16="http://schemas.microsoft.com/office/drawing/2014/main" id="{CEB82A00-13C8-4505-A7D3-F94F217B0648}"/>
              </a:ext>
            </a:extLst>
          </p:cNvPr>
          <p:cNvSpPr/>
          <p:nvPr/>
        </p:nvSpPr>
        <p:spPr>
          <a:xfrm>
            <a:off x="6496825" y="3523965"/>
            <a:ext cx="5718048" cy="2953823"/>
          </a:xfrm>
          <a:prstGeom prst="rect">
            <a:avLst/>
          </a:prstGeom>
          <a:solidFill>
            <a:srgbClr val="96A0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Rectangle 11">
            <a:extLst>
              <a:ext uri="{FF2B5EF4-FFF2-40B4-BE49-F238E27FC236}">
                <a16:creationId xmlns:a16="http://schemas.microsoft.com/office/drawing/2014/main" id="{AFF182A3-8273-488B-A99C-46C77D6C3921}"/>
              </a:ext>
            </a:extLst>
          </p:cNvPr>
          <p:cNvSpPr/>
          <p:nvPr/>
        </p:nvSpPr>
        <p:spPr>
          <a:xfrm>
            <a:off x="6692031" y="4031380"/>
            <a:ext cx="5281890" cy="1938992"/>
          </a:xfrm>
          <a:prstGeom prst="rect">
            <a:avLst/>
          </a:prstGeom>
          <a:noFill/>
        </p:spPr>
        <p:txBody>
          <a:bodyPr wrap="square" lIns="91440" tIns="45720" rIns="91440" bIns="45720">
            <a:spAutoFit/>
          </a:bodyPr>
          <a:lstStyle/>
          <a:p>
            <a:pPr marL="457200" indent="-457200">
              <a:buAutoNum type="alphaLcParenBoth" startAt="3"/>
            </a:pPr>
            <a:r>
              <a:rPr lang="en-US" sz="2400" dirty="0">
                <a:solidFill>
                  <a:schemeClr val="bg1"/>
                </a:solidFill>
                <a:latin typeface="Times New Roman" panose="02020603050405020304" pitchFamily="18" charset="0"/>
                <a:cs typeface="Times New Roman" panose="02020603050405020304" pitchFamily="18" charset="0"/>
              </a:rPr>
              <a:t>During site visits, if we quantify the comfort level in a café corner or restaurant using the passage width, what difficulty might we encounter? How can we resolve?</a:t>
            </a:r>
          </a:p>
        </p:txBody>
      </p:sp>
    </p:spTree>
    <p:extLst>
      <p:ext uri="{BB962C8B-B14F-4D97-AF65-F5344CB8AC3E}">
        <p14:creationId xmlns:p14="http://schemas.microsoft.com/office/powerpoint/2010/main" val="2505918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1380</TotalTime>
  <Words>2429</Words>
  <Application>Microsoft Office PowerPoint</Application>
  <PresentationFormat>寬螢幕</PresentationFormat>
  <Paragraphs>206</Paragraphs>
  <Slides>31</Slides>
  <Notes>4</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31</vt:i4>
      </vt:variant>
    </vt:vector>
  </HeadingPairs>
  <TitlesOfParts>
    <vt:vector size="36" baseType="lpstr">
      <vt:lpstr>Arial</vt:lpstr>
      <vt:lpstr>Calibri</vt:lpstr>
      <vt:lpstr>Calibri Light</vt:lpstr>
      <vt:lpstr>Times New Roman</vt:lpstr>
      <vt:lpstr>Office Theme</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HUANG, Xiaowei [MIT]</dc:creator>
  <cp:lastModifiedBy>LAM, Ho-yeung</cp:lastModifiedBy>
  <cp:revision>122</cp:revision>
  <dcterms:created xsi:type="dcterms:W3CDTF">2025-03-17T04:20:08Z</dcterms:created>
  <dcterms:modified xsi:type="dcterms:W3CDTF">2026-03-06T03:12:53Z</dcterms:modified>
</cp:coreProperties>
</file>