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61" r:id="rId3"/>
    <p:sldId id="311" r:id="rId4"/>
    <p:sldId id="278" r:id="rId5"/>
    <p:sldId id="295" r:id="rId6"/>
    <p:sldId id="313" r:id="rId7"/>
    <p:sldId id="312"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326" r:id="rId21"/>
    <p:sldId id="327" r:id="rId22"/>
    <p:sldId id="280" r:id="rId23"/>
    <p:sldId id="328" r:id="rId24"/>
    <p:sldId id="305" r:id="rId25"/>
    <p:sldId id="329" r:id="rId26"/>
    <p:sldId id="330" r:id="rId27"/>
    <p:sldId id="331" r:id="rId28"/>
    <p:sldId id="270" r:id="rId29"/>
    <p:sldId id="271" r:id="rId30"/>
    <p:sldId id="332" r:id="rId31"/>
    <p:sldId id="33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81"/>
    <p:restoredTop sz="94280" autoAdjust="0"/>
  </p:normalViewPr>
  <p:slideViewPr>
    <p:cSldViewPr snapToGrid="0">
      <p:cViewPr varScale="1">
        <p:scale>
          <a:sx n="65" d="100"/>
          <a:sy n="65" d="100"/>
        </p:scale>
        <p:origin x="102" y="6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67790-F842-48BF-BDF1-248A810B5D1A}"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6F930-F653-4C38-8D8D-854ACD11357A}" type="slidenum">
              <a:rPr lang="en-US" smtClean="0"/>
              <a:t>‹#›</a:t>
            </a:fld>
            <a:endParaRPr lang="en-US"/>
          </a:p>
        </p:txBody>
      </p:sp>
    </p:spTree>
    <p:extLst>
      <p:ext uri="{BB962C8B-B14F-4D97-AF65-F5344CB8AC3E}">
        <p14:creationId xmlns:p14="http://schemas.microsoft.com/office/powerpoint/2010/main" val="2143331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1</a:t>
            </a:fld>
            <a:endParaRPr lang="en-US"/>
          </a:p>
        </p:txBody>
      </p:sp>
    </p:spTree>
    <p:extLst>
      <p:ext uri="{BB962C8B-B14F-4D97-AF65-F5344CB8AC3E}">
        <p14:creationId xmlns:p14="http://schemas.microsoft.com/office/powerpoint/2010/main" val="3058420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23</a:t>
            </a:fld>
            <a:endParaRPr lang="en-US"/>
          </a:p>
        </p:txBody>
      </p:sp>
    </p:spTree>
    <p:extLst>
      <p:ext uri="{BB962C8B-B14F-4D97-AF65-F5344CB8AC3E}">
        <p14:creationId xmlns:p14="http://schemas.microsoft.com/office/powerpoint/2010/main" val="2231199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24</a:t>
            </a:fld>
            <a:endParaRPr lang="en-US"/>
          </a:p>
        </p:txBody>
      </p:sp>
    </p:spTree>
    <p:extLst>
      <p:ext uri="{BB962C8B-B14F-4D97-AF65-F5344CB8AC3E}">
        <p14:creationId xmlns:p14="http://schemas.microsoft.com/office/powerpoint/2010/main" val="3798896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25</a:t>
            </a:fld>
            <a:endParaRPr lang="en-US"/>
          </a:p>
        </p:txBody>
      </p:sp>
    </p:spTree>
    <p:extLst>
      <p:ext uri="{BB962C8B-B14F-4D97-AF65-F5344CB8AC3E}">
        <p14:creationId xmlns:p14="http://schemas.microsoft.com/office/powerpoint/2010/main" val="1299937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26</a:t>
            </a:fld>
            <a:endParaRPr lang="en-US"/>
          </a:p>
        </p:txBody>
      </p:sp>
    </p:spTree>
    <p:extLst>
      <p:ext uri="{BB962C8B-B14F-4D97-AF65-F5344CB8AC3E}">
        <p14:creationId xmlns:p14="http://schemas.microsoft.com/office/powerpoint/2010/main" val="155261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80136-107F-44AD-96E9-61A48265D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F6E6A1-EF99-4832-B55F-5BB06DB401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98ECC0-EDA2-4265-B9B0-5AE98C6C09B6}"/>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112C4918-9F6C-4962-A3B3-17452B77F4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389C8D-1575-444D-B697-2572319DDDDD}"/>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3950049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C5573-B295-419B-963A-C6598080AA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B39E11-5D47-454C-A330-68E347436E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36C085-41E0-4262-9120-7B8A863CEF4C}"/>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AF1AD6C8-C4CE-4578-9FD5-5CB465A757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C2F02-4FCB-443A-BFE3-B8B831D5879A}"/>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180245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26B922-821A-47C5-9A87-B366999DB1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D8B4D6-91D3-4D03-B02D-89B101939B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ADC996-498C-493B-A883-E37384CD0F47}"/>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1D3E6AD6-F171-4C8D-8058-96DA17567E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300AB9-A0A9-449D-83DD-F8D109CC0F86}"/>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532842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0ECF2-804D-47CB-A634-C707BF363C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A3461C-7D33-4664-889C-FBFEC4FEF4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01D074-2012-42AA-B5E4-0CFA879E3851}"/>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45163421-115F-4E08-B752-4C81710F50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0193E-1F33-46D9-8FB1-CF4EA151AD9A}"/>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418043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EB9F4-5283-4D0B-919F-40B8657721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5A56CD-5DE5-46A9-BB32-7C23257D67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E822C6-A4FC-45BC-A438-244D9B1889C4}"/>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B2060E45-5600-4DD1-ABF6-D0841D3E06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8B1EA8-23C5-4211-90FB-3ACA917147A0}"/>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3007230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2CDC2-6B3C-4A72-849D-3539192B70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6AB07B-68D7-421D-A3F7-12BFB8D5D6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AD72ACB-1D64-4116-9D86-5C1F13328C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92D0DFB-9D96-47D7-A2BF-B1F329C65F3E}"/>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6" name="Footer Placeholder 5">
            <a:extLst>
              <a:ext uri="{FF2B5EF4-FFF2-40B4-BE49-F238E27FC236}">
                <a16:creationId xmlns:a16="http://schemas.microsoft.com/office/drawing/2014/main" id="{F8EA492D-A7DC-4B6F-B252-655D224DDA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211EE1-B93E-4E62-80B0-3A6DE95B694E}"/>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93896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5C3EF-CC3B-43A8-A97C-9529F8884C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2A8AD9-F598-4DD4-83FE-04049DF85A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1D8525-1796-430D-938C-809DBB587A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31F598-1209-4DE0-BE90-E280173676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9A2E2A-6000-41CA-9319-E9C11EA3A8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F9E2-CAAC-4E3E-97FE-D9ACDD965B97}"/>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8" name="Footer Placeholder 7">
            <a:extLst>
              <a:ext uri="{FF2B5EF4-FFF2-40B4-BE49-F238E27FC236}">
                <a16:creationId xmlns:a16="http://schemas.microsoft.com/office/drawing/2014/main" id="{64A6C6F2-45EB-4394-9C65-7896464E028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36D0F6-EAE4-4E94-BF51-5A7C8DE8658D}"/>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1272157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B6708-008B-43D4-B088-67958F8250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9B95D5-33D9-43F2-A7C6-74E8B918A9B3}"/>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4" name="Footer Placeholder 3">
            <a:extLst>
              <a:ext uri="{FF2B5EF4-FFF2-40B4-BE49-F238E27FC236}">
                <a16:creationId xmlns:a16="http://schemas.microsoft.com/office/drawing/2014/main" id="{9A59C840-F652-4166-8762-28FBB7278E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59C07F-C3B8-4753-84B7-A80190D9705E}"/>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1518551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B86999-602A-49C1-8A26-71385CD07723}"/>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3" name="Footer Placeholder 2">
            <a:extLst>
              <a:ext uri="{FF2B5EF4-FFF2-40B4-BE49-F238E27FC236}">
                <a16:creationId xmlns:a16="http://schemas.microsoft.com/office/drawing/2014/main" id="{0A7AAEF3-AEB6-4F39-8087-CF1919FF21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74D596-81DC-4DBA-9388-4FD67483D9C9}"/>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171003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45D5D-B686-4C67-8991-5C2946711F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69BACBD-AEA0-4202-AC8E-100146D8B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0D4980-3BEE-42C2-BFEA-057435B888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626A2-18EB-4321-9ACB-7F8AFF766DBC}"/>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6" name="Footer Placeholder 5">
            <a:extLst>
              <a:ext uri="{FF2B5EF4-FFF2-40B4-BE49-F238E27FC236}">
                <a16:creationId xmlns:a16="http://schemas.microsoft.com/office/drawing/2014/main" id="{2BC62290-8021-485B-A5B0-CAE60AB38C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54473F-1165-470B-A61C-4765ABD2CB07}"/>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4009602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088F-A551-4FD2-B8A9-73CFCF0DC7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B257313-D594-4363-88FF-97747502C2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868257-9EC2-4D43-8C72-50D00351B2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747622-66FB-4C5F-ADE4-E77EE23416D2}"/>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6" name="Footer Placeholder 5">
            <a:extLst>
              <a:ext uri="{FF2B5EF4-FFF2-40B4-BE49-F238E27FC236}">
                <a16:creationId xmlns:a16="http://schemas.microsoft.com/office/drawing/2014/main" id="{CF9BEDD3-D33B-450F-B7B5-064443B113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20692D-EDEC-4080-BEE8-4B209B6C5DC3}"/>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3025701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6A29F5-EA27-4D52-8B8D-E001FB83A1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9C1133-DAAC-464C-8334-3C987CB972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0B6AB0-7462-4AF8-8538-67AA810245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9D67043C-3079-4576-A7E6-86BB74AC86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44DC095-9BB8-4050-848B-9423D00137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4CDB8-FD6F-4E95-B5FA-916234C89218}" type="slidenum">
              <a:rPr lang="en-US" smtClean="0"/>
              <a:t>‹#›</a:t>
            </a:fld>
            <a:endParaRPr lang="en-US"/>
          </a:p>
        </p:txBody>
      </p:sp>
    </p:spTree>
    <p:extLst>
      <p:ext uri="{BB962C8B-B14F-4D97-AF65-F5344CB8AC3E}">
        <p14:creationId xmlns:p14="http://schemas.microsoft.com/office/powerpoint/2010/main" val="3724061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E1CC6FC7-FB05-4DF6-A8FA-44EAC057F5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667001" y="-2667000"/>
            <a:ext cx="6857999" cy="12192002"/>
          </a:xfrm>
          <a:prstGeom prst="rect">
            <a:avLst/>
          </a:prstGeom>
        </p:spPr>
      </p:pic>
      <p:pic>
        <p:nvPicPr>
          <p:cNvPr id="3" name="Picture 2">
            <a:extLst>
              <a:ext uri="{FF2B5EF4-FFF2-40B4-BE49-F238E27FC236}">
                <a16:creationId xmlns:a16="http://schemas.microsoft.com/office/drawing/2014/main" id="{F3B9901A-74CD-45E0-8D46-3AB8FBCDA71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55651" y="921123"/>
            <a:ext cx="6037117" cy="5015753"/>
          </a:xfrm>
          <a:prstGeom prst="rect">
            <a:avLst/>
          </a:prstGeom>
          <a:noFill/>
          <a:ln>
            <a:noFill/>
          </a:ln>
        </p:spPr>
      </p:pic>
      <p:sp>
        <p:nvSpPr>
          <p:cNvPr id="4" name="Rectangle 3">
            <a:extLst>
              <a:ext uri="{FF2B5EF4-FFF2-40B4-BE49-F238E27FC236}">
                <a16:creationId xmlns:a16="http://schemas.microsoft.com/office/drawing/2014/main" id="{07F5184A-CDA6-4DC6-83C1-25CC8C8C2B1D}"/>
              </a:ext>
            </a:extLst>
          </p:cNvPr>
          <p:cNvSpPr/>
          <p:nvPr/>
        </p:nvSpPr>
        <p:spPr>
          <a:xfrm>
            <a:off x="6345648" y="4305660"/>
            <a:ext cx="4785247" cy="1631216"/>
          </a:xfrm>
          <a:prstGeom prst="rect">
            <a:avLst/>
          </a:prstGeom>
          <a:noFill/>
        </p:spPr>
        <p:txBody>
          <a:bodyPr wrap="square" lIns="91440" tIns="45720" rIns="91440" bIns="45720">
            <a:spAutoFit/>
          </a:bodyPr>
          <a:lstStyle/>
          <a:p>
            <a:pPr algn="ctr"/>
            <a:r>
              <a:rPr lang="zh-TW" altLang="en-US" sz="5000" b="1"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把學校活動室</a:t>
            </a:r>
            <a:endParaRPr lang="en-US" altLang="zh-TW" sz="5000" b="1"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algn="ctr"/>
            <a:r>
              <a:rPr lang="zh-TW" altLang="en-US" sz="5000" b="1"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改造成咖啡閣</a:t>
            </a:r>
            <a:endParaRPr lang="en-US" sz="5000" b="1" cap="none" spc="0" dirty="0">
              <a:ln w="0"/>
              <a:solidFill>
                <a:schemeClr val="tx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2629782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560496"/>
            <a:ext cx="5132783" cy="248828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10">
            <a:extLst>
              <a:ext uri="{FF2B5EF4-FFF2-40B4-BE49-F238E27FC236}">
                <a16:creationId xmlns:a16="http://schemas.microsoft.com/office/drawing/2014/main" id="{9E27311C-5315-EA4B-8638-B198E9906D34}"/>
              </a:ext>
            </a:extLst>
          </p:cNvPr>
          <p:cNvSpPr/>
          <p:nvPr/>
        </p:nvSpPr>
        <p:spPr>
          <a:xfrm>
            <a:off x="6445806" y="3275139"/>
            <a:ext cx="5519845" cy="335131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554922" y="3396524"/>
            <a:ext cx="5301611" cy="3108543"/>
          </a:xfrm>
          <a:prstGeom prst="rect">
            <a:avLst/>
          </a:prstGeom>
          <a:noFill/>
        </p:spPr>
        <p:txBody>
          <a:bodyPr wrap="square" lIns="91440" tIns="45720" rIns="91440" bIns="45720">
            <a:spAutoFit/>
          </a:bodyPr>
          <a:lstStyle/>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困難：咖啡閣或餐廳內通常會有多條通道，而且其寬度不一。</a:t>
            </a:r>
          </a:p>
          <a:p>
            <a:endParaRPr lang="en-US" altLang="zh-TW"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解決方法：我們可以制定策略來找出最具代表性的通道寬度，</a:t>
            </a:r>
            <a:endParaRPr lang="en-US" altLang="zh-TW"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例如取空間中所有通道寬度的平均值、眾數組或中位數等方法。</a:t>
            </a:r>
          </a:p>
        </p:txBody>
      </p:sp>
      <p:sp>
        <p:nvSpPr>
          <p:cNvPr id="11" name="Rectangle 8">
            <a:extLst>
              <a:ext uri="{FF2B5EF4-FFF2-40B4-BE49-F238E27FC236}">
                <a16:creationId xmlns:a16="http://schemas.microsoft.com/office/drawing/2014/main" id="{732E7FAD-9B88-4500-8FF7-59E80268FB86}"/>
              </a:ext>
            </a:extLst>
          </p:cNvPr>
          <p:cNvSpPr/>
          <p:nvPr/>
        </p:nvSpPr>
        <p:spPr>
          <a:xfrm>
            <a:off x="6935999" y="896477"/>
            <a:ext cx="4927941" cy="1815882"/>
          </a:xfrm>
          <a:prstGeom prst="rect">
            <a:avLst/>
          </a:prstGeom>
          <a:noFill/>
        </p:spPr>
        <p:txBody>
          <a:bodyPr wrap="square" lIns="91440" tIns="45720" rIns="91440" bIns="45720">
            <a:spAutoFit/>
          </a:bodyPr>
          <a:lstStyle/>
          <a:p>
            <a:pPr marL="514350" indent="-514350">
              <a:buAutoNum type="alphaLcParenBoth"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在實地考察時，若以通道寬度來量化咖啡閣或餐廳的舒適度，我們可能會遇到什麼困難？該如何解決？</a:t>
            </a:r>
          </a:p>
        </p:txBody>
      </p:sp>
    </p:spTree>
    <p:extLst>
      <p:ext uri="{BB962C8B-B14F-4D97-AF65-F5344CB8AC3E}">
        <p14:creationId xmlns:p14="http://schemas.microsoft.com/office/powerpoint/2010/main" val="4214210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11" name="矩形 10">
            <a:extLst>
              <a:ext uri="{FF2B5EF4-FFF2-40B4-BE49-F238E27FC236}">
                <a16:creationId xmlns:a16="http://schemas.microsoft.com/office/drawing/2014/main" id="{0A22D4BE-7DF8-42A5-B3FA-695A369CE99B}"/>
              </a:ext>
            </a:extLst>
          </p:cNvPr>
          <p:cNvSpPr/>
          <p:nvPr/>
        </p:nvSpPr>
        <p:spPr>
          <a:xfrm>
            <a:off x="7051590" y="161427"/>
            <a:ext cx="4927941" cy="1610241"/>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Rectangle 6">
            <a:extLst>
              <a:ext uri="{FF2B5EF4-FFF2-40B4-BE49-F238E27FC236}">
                <a16:creationId xmlns:a16="http://schemas.microsoft.com/office/drawing/2014/main" id="{24440687-66D0-43F4-81E9-DF5F2036AE66}"/>
              </a:ext>
            </a:extLst>
          </p:cNvPr>
          <p:cNvSpPr/>
          <p:nvPr/>
        </p:nvSpPr>
        <p:spPr>
          <a:xfrm>
            <a:off x="7252883" y="317848"/>
            <a:ext cx="4525353" cy="1384995"/>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我們將探討兩個因素，它們可以幫助我們量化在空間中的舒適度。</a:t>
            </a:r>
            <a:endParaRPr lang="en-US" sz="28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6" name="矩形 10">
            <a:extLst>
              <a:ext uri="{FF2B5EF4-FFF2-40B4-BE49-F238E27FC236}">
                <a16:creationId xmlns:a16="http://schemas.microsoft.com/office/drawing/2014/main" id="{CFAE1548-EC10-463B-BF7E-934628DABB7E}"/>
              </a:ext>
            </a:extLst>
          </p:cNvPr>
          <p:cNvSpPr/>
          <p:nvPr/>
        </p:nvSpPr>
        <p:spPr>
          <a:xfrm>
            <a:off x="4023360" y="2054498"/>
            <a:ext cx="7956171" cy="460656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Rectangle 10">
            <a:extLst>
              <a:ext uri="{FF2B5EF4-FFF2-40B4-BE49-F238E27FC236}">
                <a16:creationId xmlns:a16="http://schemas.microsoft.com/office/drawing/2014/main" id="{235F35A2-AD52-4AFD-BF6A-2AB3B074AD95}"/>
              </a:ext>
            </a:extLst>
          </p:cNvPr>
          <p:cNvSpPr/>
          <p:nvPr/>
        </p:nvSpPr>
        <p:spPr>
          <a:xfrm>
            <a:off x="4333588" y="2205371"/>
            <a:ext cx="7417154" cy="4401205"/>
          </a:xfrm>
          <a:prstGeom prst="rect">
            <a:avLst/>
          </a:prstGeom>
          <a:noFill/>
        </p:spPr>
        <p:txBody>
          <a:bodyPr wrap="square" lIns="91440" tIns="45720" rIns="91440" bIns="45720">
            <a:spAutoFit/>
          </a:bodyPr>
          <a:lstStyle/>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自由空間比</a:t>
            </a:r>
            <a:endParaRPr lang="en-US" altLang="zh-CN"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我們把</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自由空間比</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定義為</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自由空間比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p>
          <a:p>
            <a:pPr defTabSz="540000"/>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若活動室幾乎完全被桌椅和設備等佔用（即佔用面積接近總面積），則自由空間比將接近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0</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相反地，若活動室中被桌椅和設備等佔用的空間非常少（即佔用面積接近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0</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），則自由空間比將接近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p>
        </p:txBody>
      </p:sp>
      <p:graphicFrame>
        <p:nvGraphicFramePr>
          <p:cNvPr id="18" name="Table 11">
            <a:extLst>
              <a:ext uri="{FF2B5EF4-FFF2-40B4-BE49-F238E27FC236}">
                <a16:creationId xmlns:a16="http://schemas.microsoft.com/office/drawing/2014/main" id="{4E2C9142-C7FB-4FB8-8B27-91A48C4F6C1C}"/>
              </a:ext>
            </a:extLst>
          </p:cNvPr>
          <p:cNvGraphicFramePr>
            <a:graphicFrameLocks noGrp="1"/>
          </p:cNvGraphicFramePr>
          <p:nvPr>
            <p:extLst>
              <p:ext uri="{D42A27DB-BD31-4B8C-83A1-F6EECF244321}">
                <p14:modId xmlns:p14="http://schemas.microsoft.com/office/powerpoint/2010/main" val="1514973308"/>
              </p:ext>
            </p:extLst>
          </p:nvPr>
        </p:nvGraphicFramePr>
        <p:xfrm>
          <a:off x="7177945" y="3260652"/>
          <a:ext cx="3306477" cy="1036320"/>
        </p:xfrm>
        <a:graphic>
          <a:graphicData uri="http://schemas.openxmlformats.org/drawingml/2006/table">
            <a:tbl>
              <a:tblPr firstRow="1" bandRow="1">
                <a:tableStyleId>{2D5ABB26-0587-4C30-8999-92F81FD0307C}</a:tableStyleId>
              </a:tblPr>
              <a:tblGrid>
                <a:gridCol w="3306477">
                  <a:extLst>
                    <a:ext uri="{9D8B030D-6E8A-4147-A177-3AD203B41FA5}">
                      <a16:colId xmlns:a16="http://schemas.microsoft.com/office/drawing/2014/main" val="501744710"/>
                    </a:ext>
                  </a:extLst>
                </a:gridCol>
              </a:tblGrid>
              <a:tr h="0">
                <a:tc>
                  <a:txBody>
                    <a:bodyPr/>
                    <a:lstStyle/>
                    <a:p>
                      <a:pPr algn="ctr"/>
                      <a:r>
                        <a:rPr lang="zh-TW" altLang="en-US" sz="2800" dirty="0">
                          <a:solidFill>
                            <a:schemeClr val="bg1"/>
                          </a:solidFill>
                          <a:latin typeface="新細明體" panose="02020500000000000000" pitchFamily="18" charset="-120"/>
                          <a:ea typeface="新細明體" panose="02020500000000000000" pitchFamily="18" charset="-120"/>
                        </a:rPr>
                        <a:t>總面積 </a:t>
                      </a:r>
                      <a:r>
                        <a:rPr lang="en-US" altLang="zh-TW" sz="2800" dirty="0">
                          <a:solidFill>
                            <a:schemeClr val="bg1"/>
                          </a:solidFill>
                          <a:latin typeface="新細明體" panose="02020500000000000000" pitchFamily="18" charset="-120"/>
                          <a:ea typeface="新細明體" panose="02020500000000000000" pitchFamily="18" charset="-120"/>
                        </a:rPr>
                        <a:t>– </a:t>
                      </a:r>
                      <a:r>
                        <a:rPr lang="zh-TW" altLang="en-US" sz="2800" dirty="0">
                          <a:solidFill>
                            <a:schemeClr val="bg1"/>
                          </a:solidFill>
                          <a:latin typeface="新細明體" panose="02020500000000000000" pitchFamily="18" charset="-120"/>
                          <a:ea typeface="新細明體" panose="02020500000000000000" pitchFamily="18" charset="-120"/>
                        </a:rPr>
                        <a:t>佔用面積</a:t>
                      </a:r>
                      <a:endParaRPr lang="en-US" sz="2800" dirty="0">
                        <a:solidFill>
                          <a:schemeClr val="bg1"/>
                        </a:solidFill>
                        <a:latin typeface="新細明體" panose="02020500000000000000" pitchFamily="18" charset="-120"/>
                        <a:ea typeface="新細明體" panose="02020500000000000000" pitchFamily="18" charset="-120"/>
                      </a:endParaRPr>
                    </a:p>
                  </a:txBody>
                  <a:tcP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873645353"/>
                  </a:ext>
                </a:extLst>
              </a:tr>
              <a:tr h="370840">
                <a:tc>
                  <a:txBody>
                    <a:bodyPr/>
                    <a:lstStyle/>
                    <a:p>
                      <a:pPr algn="ctr"/>
                      <a:r>
                        <a:rPr lang="zh-TW" altLang="en-US" sz="2800" kern="1200" dirty="0">
                          <a:solidFill>
                            <a:schemeClr val="bg1"/>
                          </a:solidFill>
                          <a:effectLst/>
                          <a:latin typeface="新細明體" panose="02020500000000000000" pitchFamily="18" charset="-120"/>
                          <a:ea typeface="新細明體" panose="02020500000000000000" pitchFamily="18" charset="-120"/>
                          <a:cs typeface="+mn-cs"/>
                        </a:rPr>
                        <a:t>總面積</a:t>
                      </a:r>
                      <a:endParaRPr lang="en-US" sz="2800" dirty="0">
                        <a:solidFill>
                          <a:schemeClr val="bg1"/>
                        </a:solidFill>
                        <a:latin typeface="新細明體" panose="02020500000000000000" pitchFamily="18" charset="-120"/>
                        <a:ea typeface="新細明體" panose="02020500000000000000" pitchFamily="18" charset="-120"/>
                      </a:endParaRPr>
                    </a:p>
                  </a:txBody>
                  <a:tcP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773372148"/>
                  </a:ext>
                </a:extLst>
              </a:tr>
            </a:tbl>
          </a:graphicData>
        </a:graphic>
      </p:graphicFrame>
    </p:spTree>
    <p:extLst>
      <p:ext uri="{BB962C8B-B14F-4D97-AF65-F5344CB8AC3E}">
        <p14:creationId xmlns:p14="http://schemas.microsoft.com/office/powerpoint/2010/main" val="182902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par>
                                <p:cTn id="13" presetID="16" presetClass="entr" presetSubtype="21"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barn(inVertical)">
                                      <p:cBhvr>
                                        <p:cTn id="1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我們將探討兩個因素，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它們可以幫助我們量化在空間中的舒適度。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自由空間比</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445807" y="4199359"/>
            <a:ext cx="5519844" cy="1566284"/>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559205" y="4505447"/>
            <a:ext cx="5293048" cy="954107"/>
          </a:xfrm>
          <a:prstGeom prst="rect">
            <a:avLst/>
          </a:prstGeom>
          <a:noFill/>
        </p:spPr>
        <p:txBody>
          <a:bodyPr wrap="square" lIns="91440" tIns="45720" rIns="91440" bIns="45720">
            <a:spAutoFit/>
          </a:bodyPr>
          <a:lstStyle/>
          <a:p>
            <a:pPr marL="514350" indent="-514350">
              <a:buAutoNum type="alphaLcParenBoth"/>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若自由空間比接近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0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或接近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可能會產生什麼問題？</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245043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473471" y="3033709"/>
            <a:ext cx="5519844" cy="313461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586869" y="3262188"/>
            <a:ext cx="5293048" cy="2677656"/>
          </a:xfrm>
          <a:prstGeom prst="rect">
            <a:avLst/>
          </a:prstGeom>
          <a:noFill/>
        </p:spPr>
        <p:txBody>
          <a:bodyPr wrap="square" lIns="91440" tIns="45720" rIns="91440" bIns="45720">
            <a:spAutoFit/>
          </a:bodyPr>
          <a:lstStyle/>
          <a:p>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若自由空間比接近 </a:t>
            </a:r>
            <a:r>
              <a:rPr lang="en-US" altLang="zh-TW"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0</a:t>
            </a:r>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，活動室將變得過於擁擠，妨礙顧客的移動。</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endPar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相反，若自由空間比接近 </a:t>
            </a:r>
            <a:r>
              <a:rPr lang="en-US" altLang="zh-TW"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則可能會產生空虛感和未充分利用空間。</a:t>
            </a:r>
          </a:p>
        </p:txBody>
      </p:sp>
      <p:sp>
        <p:nvSpPr>
          <p:cNvPr id="11" name="矩形 10">
            <a:extLst>
              <a:ext uri="{FF2B5EF4-FFF2-40B4-BE49-F238E27FC236}">
                <a16:creationId xmlns:a16="http://schemas.microsoft.com/office/drawing/2014/main" id="{7627CDF2-D661-435B-9EC8-1B678AF1B161}"/>
              </a:ext>
            </a:extLst>
          </p:cNvPr>
          <p:cNvSpPr/>
          <p:nvPr/>
        </p:nvSpPr>
        <p:spPr>
          <a:xfrm>
            <a:off x="6473471" y="921855"/>
            <a:ext cx="5519844" cy="1566284"/>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Rectangle 8">
            <a:extLst>
              <a:ext uri="{FF2B5EF4-FFF2-40B4-BE49-F238E27FC236}">
                <a16:creationId xmlns:a16="http://schemas.microsoft.com/office/drawing/2014/main" id="{C9DD00A8-5273-4F82-993D-B5070757C296}"/>
              </a:ext>
            </a:extLst>
          </p:cNvPr>
          <p:cNvSpPr/>
          <p:nvPr/>
        </p:nvSpPr>
        <p:spPr>
          <a:xfrm>
            <a:off x="6586869" y="1227943"/>
            <a:ext cx="5293048" cy="954107"/>
          </a:xfrm>
          <a:prstGeom prst="rect">
            <a:avLst/>
          </a:prstGeom>
          <a:noFill/>
        </p:spPr>
        <p:txBody>
          <a:bodyPr wrap="square" lIns="91440" tIns="45720" rIns="91440" bIns="45720">
            <a:spAutoFit/>
          </a:bodyPr>
          <a:lstStyle/>
          <a:p>
            <a:pPr marL="514350" indent="-514350">
              <a:buAutoNum type="alphaLcParenBoth"/>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若自由空間比接近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0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或接近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可能會產生什麼問題？</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416449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我們將探討兩個因素，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它們可以幫助我們量化在空間中的舒適度。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自由空間比</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445807" y="3934614"/>
            <a:ext cx="5519844" cy="2817601"/>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559205" y="4220029"/>
            <a:ext cx="5293048" cy="2246769"/>
          </a:xfrm>
          <a:prstGeom prst="rect">
            <a:avLst/>
          </a:prstGeom>
          <a:noFill/>
        </p:spPr>
        <p:txBody>
          <a:bodyPr wrap="square" lIns="91440" tIns="45720" rIns="91440" bIns="45720">
            <a:spAutoFit/>
          </a:bodyPr>
          <a:lstStyle/>
          <a:p>
            <a:pPr marL="514350" indent="-514350">
              <a:buAutoNum type="alphaLcParenBoth" startAt="2"/>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透過量度活動室和當中家具所佔用的面積，計算目前活動室的自由空間比。</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由此，建議一個適用於咖啡閣的最佳自由空間比。</a:t>
            </a:r>
          </a:p>
        </p:txBody>
      </p:sp>
    </p:spTree>
    <p:extLst>
      <p:ext uri="{BB962C8B-B14F-4D97-AF65-F5344CB8AC3E}">
        <p14:creationId xmlns:p14="http://schemas.microsoft.com/office/powerpoint/2010/main" val="444589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我們將探討兩個因素，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它們可以幫助我們量化在空間中的舒適度。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自由空間比</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178845" y="3934615"/>
            <a:ext cx="5786806" cy="245068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323308" y="4187070"/>
            <a:ext cx="5452163" cy="1815882"/>
          </a:xfrm>
          <a:prstGeom prst="rect">
            <a:avLst/>
          </a:prstGeom>
          <a:noFill/>
        </p:spPr>
        <p:txBody>
          <a:bodyPr wrap="square" lIns="91440" tIns="45720" rIns="91440" bIns="45720">
            <a:spAutoFit/>
          </a:bodyPr>
          <a:lstStyle/>
          <a:p>
            <a:pPr marL="514350" indent="-514350">
              <a:buAutoNum type="alphaLcParenBoth"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在實地考察時，若以自由空間比來量化咖啡閣或餐廳的舒適度，我們可能會遇到什麼困難？該如何解決？</a:t>
            </a:r>
          </a:p>
        </p:txBody>
      </p:sp>
    </p:spTree>
    <p:extLst>
      <p:ext uri="{BB962C8B-B14F-4D97-AF65-F5344CB8AC3E}">
        <p14:creationId xmlns:p14="http://schemas.microsoft.com/office/powerpoint/2010/main" val="210701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5207430" y="3149741"/>
            <a:ext cx="6758221" cy="341756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5397144" y="3293913"/>
            <a:ext cx="6378792" cy="3108543"/>
          </a:xfrm>
          <a:prstGeom prst="rect">
            <a:avLst/>
          </a:prstGeom>
          <a:noFill/>
        </p:spPr>
        <p:txBody>
          <a:bodyPr wrap="square" lIns="91440" tIns="45720" rIns="91440" bIns="45720">
            <a:spAutoFit/>
          </a:bodyPr>
          <a:lstStyle/>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困難：在運營中的咖啡閣或餐廳中，</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準確量度尺寸會有一定的難度，</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因為顧客和員工會在空間中走動。</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ndParaRPr>
          </a:p>
          <a:p>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解決方法：我們可運用估算技巧，</a:t>
            </a:r>
            <a:endParaRPr lang="en-US" altLang="zh-TW"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例如測量咖啡閣或餐廳的特定區域，</a:t>
            </a:r>
            <a:endParaRPr lang="en-US" altLang="zh-TW"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然後根據這些結果估算整個空間的大小。</a:t>
            </a:r>
          </a:p>
        </p:txBody>
      </p:sp>
      <p:sp>
        <p:nvSpPr>
          <p:cNvPr id="11" name="矩形 10">
            <a:extLst>
              <a:ext uri="{FF2B5EF4-FFF2-40B4-BE49-F238E27FC236}">
                <a16:creationId xmlns:a16="http://schemas.microsoft.com/office/drawing/2014/main" id="{3BF1E12B-DDC1-4F13-A2F6-31BBCBFBE450}"/>
              </a:ext>
            </a:extLst>
          </p:cNvPr>
          <p:cNvSpPr/>
          <p:nvPr/>
        </p:nvSpPr>
        <p:spPr>
          <a:xfrm>
            <a:off x="6178845" y="855048"/>
            <a:ext cx="5786806" cy="206833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Rectangle 8">
            <a:extLst>
              <a:ext uri="{FF2B5EF4-FFF2-40B4-BE49-F238E27FC236}">
                <a16:creationId xmlns:a16="http://schemas.microsoft.com/office/drawing/2014/main" id="{47A77679-A50A-48D1-806B-4C4FC517BC6F}"/>
              </a:ext>
            </a:extLst>
          </p:cNvPr>
          <p:cNvSpPr/>
          <p:nvPr/>
        </p:nvSpPr>
        <p:spPr>
          <a:xfrm>
            <a:off x="6323308" y="965495"/>
            <a:ext cx="5452163" cy="1815882"/>
          </a:xfrm>
          <a:prstGeom prst="rect">
            <a:avLst/>
          </a:prstGeom>
          <a:noFill/>
        </p:spPr>
        <p:txBody>
          <a:bodyPr wrap="square" lIns="91440" tIns="45720" rIns="91440" bIns="45720">
            <a:spAutoFit/>
          </a:bodyPr>
          <a:lstStyle/>
          <a:p>
            <a:pPr marL="514350" indent="-514350">
              <a:buAutoNum type="alphaLcParenBoth"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在實地考察時，若以自由空間比來量化咖啡閣或餐廳的舒適度，我們可能會遇到什麼困難？該如何解決？</a:t>
            </a:r>
          </a:p>
        </p:txBody>
      </p:sp>
    </p:spTree>
    <p:extLst>
      <p:ext uri="{BB962C8B-B14F-4D97-AF65-F5344CB8AC3E}">
        <p14:creationId xmlns:p14="http://schemas.microsoft.com/office/powerpoint/2010/main" val="7202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我們將探討兩個因素，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它們可以幫助我們量化在空間中的舒適度。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自由空間比</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832867" y="4551147"/>
            <a:ext cx="5132784" cy="159449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7129906" y="4871340"/>
            <a:ext cx="4538705" cy="954107"/>
          </a:xfrm>
          <a:prstGeom prst="rect">
            <a:avLst/>
          </a:prstGeom>
          <a:noFill/>
        </p:spPr>
        <p:txBody>
          <a:bodyPr wrap="square" lIns="91440" tIns="45720" rIns="91440" bIns="45720">
            <a:spAutoFit/>
          </a:bodyPr>
          <a:lstStyle/>
          <a:p>
            <a:pPr marL="514350" indent="-514350">
              <a:buAutoNum type="alphaLcParenBoth" startAt="4"/>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自由空間比這個因素有什麼不足？</a:t>
            </a:r>
          </a:p>
        </p:txBody>
      </p:sp>
    </p:spTree>
    <p:extLst>
      <p:ext uri="{BB962C8B-B14F-4D97-AF65-F5344CB8AC3E}">
        <p14:creationId xmlns:p14="http://schemas.microsoft.com/office/powerpoint/2010/main" val="2654516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832867" y="3030883"/>
            <a:ext cx="5132784" cy="3114759"/>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7129906" y="3249434"/>
            <a:ext cx="4538705" cy="2677656"/>
          </a:xfrm>
          <a:prstGeom prst="rect">
            <a:avLst/>
          </a:prstGeom>
          <a:noFill/>
        </p:spPr>
        <p:txBody>
          <a:bodyPr wrap="square" lIns="91440" tIns="45720" rIns="91440" bIns="45720">
            <a:spAutoFit/>
          </a:bodyPr>
          <a:lstStyle/>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自由空間比未能反映家具的形狀和擺放的位置或方向對舒適度的影響。</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另外，自由空間比是一個二維指標，未能完全反映三維空間的佔用程度。</a:t>
            </a:r>
          </a:p>
        </p:txBody>
      </p:sp>
      <p:sp>
        <p:nvSpPr>
          <p:cNvPr id="11" name="矩形 10">
            <a:extLst>
              <a:ext uri="{FF2B5EF4-FFF2-40B4-BE49-F238E27FC236}">
                <a16:creationId xmlns:a16="http://schemas.microsoft.com/office/drawing/2014/main" id="{D414F644-9744-453E-949B-6F605774330A}"/>
              </a:ext>
            </a:extLst>
          </p:cNvPr>
          <p:cNvSpPr/>
          <p:nvPr/>
        </p:nvSpPr>
        <p:spPr>
          <a:xfrm>
            <a:off x="6832867" y="531642"/>
            <a:ext cx="5132784" cy="159449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Rectangle 8">
            <a:extLst>
              <a:ext uri="{FF2B5EF4-FFF2-40B4-BE49-F238E27FC236}">
                <a16:creationId xmlns:a16="http://schemas.microsoft.com/office/drawing/2014/main" id="{1CAA2B68-9730-4A21-A444-937EED3EA9DF}"/>
              </a:ext>
            </a:extLst>
          </p:cNvPr>
          <p:cNvSpPr/>
          <p:nvPr/>
        </p:nvSpPr>
        <p:spPr>
          <a:xfrm>
            <a:off x="7129906" y="851835"/>
            <a:ext cx="4538705" cy="954107"/>
          </a:xfrm>
          <a:prstGeom prst="rect">
            <a:avLst/>
          </a:prstGeom>
          <a:noFill/>
        </p:spPr>
        <p:txBody>
          <a:bodyPr wrap="square" lIns="91440" tIns="45720" rIns="91440" bIns="45720">
            <a:spAutoFit/>
          </a:bodyPr>
          <a:lstStyle/>
          <a:p>
            <a:pPr marL="514350" indent="-514350">
              <a:buAutoNum type="alphaLcParenBoth" startAt="4"/>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自由空間比這個因素有什麼不足？</a:t>
            </a:r>
          </a:p>
        </p:txBody>
      </p:sp>
    </p:spTree>
    <p:extLst>
      <p:ext uri="{BB962C8B-B14F-4D97-AF65-F5344CB8AC3E}">
        <p14:creationId xmlns:p14="http://schemas.microsoft.com/office/powerpoint/2010/main" val="1955362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4328396" y="1026579"/>
            <a:ext cx="7681094" cy="190113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4595333" y="1284647"/>
            <a:ext cx="7147219" cy="1384995"/>
          </a:xfrm>
          <a:prstGeom prst="rect">
            <a:avLst/>
          </a:prstGeom>
          <a:noFill/>
        </p:spPr>
        <p:txBody>
          <a:bodyPr wrap="square" lIns="91440" tIns="45720" rIns="91440" bIns="45720">
            <a:spAutoFit/>
          </a:bodyPr>
          <a:lstStyle/>
          <a:p>
            <a:pPr marL="514350" indent="-514350">
              <a:buAutoNum type="arabicPeriod" startAt="4"/>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以活動室的尺寸及以下的固有設備為基礎，初步製作咖啡閣的平面圖，以呈現桌子與座位的布局安排。</a:t>
            </a:r>
          </a:p>
        </p:txBody>
      </p:sp>
      <p:sp>
        <p:nvSpPr>
          <p:cNvPr id="16" name="矩形 10">
            <a:extLst>
              <a:ext uri="{FF2B5EF4-FFF2-40B4-BE49-F238E27FC236}">
                <a16:creationId xmlns:a16="http://schemas.microsoft.com/office/drawing/2014/main" id="{7F47D4BC-1814-433A-9959-4AB5748CF70E}"/>
              </a:ext>
            </a:extLst>
          </p:cNvPr>
          <p:cNvSpPr/>
          <p:nvPr/>
        </p:nvSpPr>
        <p:spPr>
          <a:xfrm>
            <a:off x="681925" y="3429000"/>
            <a:ext cx="11327566" cy="3114759"/>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Rectangle 8">
            <a:extLst>
              <a:ext uri="{FF2B5EF4-FFF2-40B4-BE49-F238E27FC236}">
                <a16:creationId xmlns:a16="http://schemas.microsoft.com/office/drawing/2014/main" id="{77FC6618-7D0E-4086-91C9-90C7C85E62EE}"/>
              </a:ext>
            </a:extLst>
          </p:cNvPr>
          <p:cNvSpPr/>
          <p:nvPr/>
        </p:nvSpPr>
        <p:spPr>
          <a:xfrm>
            <a:off x="995214" y="3635598"/>
            <a:ext cx="10901185" cy="2677656"/>
          </a:xfrm>
          <a:prstGeom prst="rect">
            <a:avLst/>
          </a:prstGeom>
          <a:noFill/>
        </p:spPr>
        <p:txBody>
          <a:bodyPr wrap="square" lIns="91440" tIns="45720" rIns="91440" bIns="45720">
            <a:spAutoFit/>
          </a:bodyPr>
          <a:lstStyle/>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固有設備的尺寸如下：</a:t>
            </a:r>
          </a:p>
          <a:p>
            <a:pPr marL="457200" indent="-457200">
              <a:buFont typeface="Arial" panose="020B0604020202020204" pitchFamily="34" charset="0"/>
              <a:buChar char="•"/>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咖啡機及其桌子：</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300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（長）</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80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（寬）</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160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（高）</a:t>
            </a:r>
          </a:p>
          <a:p>
            <a:pPr marL="457200" indent="-457200">
              <a:buFont typeface="Arial" panose="020B0604020202020204" pitchFamily="34" charset="0"/>
              <a:buChar char="•"/>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微波爐及其桌子：</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（長）</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50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（寬）</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120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（高）</a:t>
            </a:r>
          </a:p>
          <a:p>
            <a:pPr marL="457200" indent="-457200">
              <a:buFont typeface="Arial" panose="020B0604020202020204" pitchFamily="34" charset="0"/>
              <a:buChar char="•"/>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洗滌站：</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250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（長）</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80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（寬）</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90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（高）</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同時，通過考慮因素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和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或其他相關因素，討論咖啡閣的舒適度。</a:t>
            </a:r>
          </a:p>
        </p:txBody>
      </p:sp>
    </p:spTree>
    <p:extLst>
      <p:ext uri="{BB962C8B-B14F-4D97-AF65-F5344CB8AC3E}">
        <p14:creationId xmlns:p14="http://schemas.microsoft.com/office/powerpoint/2010/main" val="2551263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P spid="16" grpId="0" animBg="1"/>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410347" y="0"/>
            <a:ext cx="10781653"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1880461" y="674400"/>
            <a:ext cx="9841423" cy="5016758"/>
          </a:xfrm>
          <a:prstGeom prst="rect">
            <a:avLst/>
          </a:prstGeom>
          <a:noFill/>
        </p:spPr>
        <p:txBody>
          <a:bodyPr wrap="square" lIns="91440" tIns="45720" rIns="91440" bIns="45720">
            <a:spAutoFit/>
          </a:bodyPr>
          <a:lstStyle/>
          <a:p>
            <a:r>
              <a:rPr lang="zh-TW" altLang="en-US" sz="3200" dirty="0">
                <a:solidFill>
                  <a:schemeClr val="bg1"/>
                </a:solidFill>
                <a:latin typeface="新細明體" panose="02020500000000000000" pitchFamily="18" charset="-120"/>
                <a:ea typeface="新細明體" panose="02020500000000000000" pitchFamily="18" charset="-120"/>
              </a:rPr>
              <a:t>想像一下，若把學校內的一間活動室改造成一個舒適的咖啡閣，讓學生和教師可以茶聚、閒聊和休憩，這是多麼令人期待！</a:t>
            </a:r>
            <a:endParaRPr lang="en-US" altLang="zh-TW" sz="3200" dirty="0">
              <a:solidFill>
                <a:schemeClr val="bg1"/>
              </a:solidFill>
              <a:latin typeface="新細明體" panose="02020500000000000000" pitchFamily="18" charset="-120"/>
              <a:ea typeface="新細明體" panose="02020500000000000000" pitchFamily="18" charset="-120"/>
            </a:endParaRPr>
          </a:p>
          <a:p>
            <a:r>
              <a:rPr lang="en-GB" sz="3200" dirty="0">
                <a:solidFill>
                  <a:schemeClr val="bg1"/>
                </a:solidFill>
                <a:latin typeface="新細明體" panose="02020500000000000000" pitchFamily="18" charset="-120"/>
                <a:ea typeface="新細明體" panose="02020500000000000000" pitchFamily="18" charset="-120"/>
              </a:rPr>
              <a:t> </a:t>
            </a:r>
            <a:endParaRPr lang="en-US" sz="3200" dirty="0">
              <a:solidFill>
                <a:schemeClr val="bg1"/>
              </a:solidFill>
              <a:latin typeface="新細明體" panose="02020500000000000000" pitchFamily="18" charset="-120"/>
              <a:ea typeface="新細明體" panose="02020500000000000000" pitchFamily="18" charset="-120"/>
            </a:endParaRPr>
          </a:p>
          <a:p>
            <a:r>
              <a:rPr lang="zh-TW" altLang="en-US" sz="3200" dirty="0">
                <a:solidFill>
                  <a:schemeClr val="bg1"/>
                </a:solidFill>
                <a:latin typeface="新細明體" panose="02020500000000000000" pitchFamily="18" charset="-120"/>
                <a:ea typeface="新細明體" panose="02020500000000000000" pitchFamily="18" charset="-120"/>
              </a:rPr>
              <a:t>你們的任務就是扮演室內設計師，並設計這個獨特的咖啡閣。你們將使用</a:t>
            </a:r>
            <a:r>
              <a:rPr lang="zh-TW" altLang="en-US" sz="3200" dirty="0">
                <a:solidFill>
                  <a:schemeClr val="accent5">
                    <a:lumMod val="50000"/>
                  </a:schemeClr>
                </a:solidFill>
                <a:latin typeface="新細明體" panose="02020500000000000000" pitchFamily="18" charset="-120"/>
                <a:ea typeface="新細明體" panose="02020500000000000000" pitchFamily="18" charset="-120"/>
              </a:rPr>
              <a:t>數學建模</a:t>
            </a:r>
            <a:r>
              <a:rPr lang="zh-TW" altLang="en-US" sz="3200" dirty="0">
                <a:solidFill>
                  <a:schemeClr val="bg1"/>
                </a:solidFill>
                <a:latin typeface="新細明體" panose="02020500000000000000" pitchFamily="18" charset="-120"/>
                <a:ea typeface="新細明體" panose="02020500000000000000" pitchFamily="18" charset="-120"/>
              </a:rPr>
              <a:t>來</a:t>
            </a:r>
            <a:r>
              <a:rPr lang="zh-TW" altLang="en-US" sz="3200" dirty="0">
                <a:solidFill>
                  <a:schemeClr val="accent6">
                    <a:lumMod val="50000"/>
                  </a:schemeClr>
                </a:solidFill>
                <a:latin typeface="新細明體" panose="02020500000000000000" pitchFamily="18" charset="-120"/>
                <a:ea typeface="新細明體" panose="02020500000000000000" pitchFamily="18" charset="-120"/>
              </a:rPr>
              <a:t>規劃桌子和椅子的擺放</a:t>
            </a:r>
            <a:r>
              <a:rPr lang="zh-TW" altLang="en-US" sz="3200" dirty="0">
                <a:solidFill>
                  <a:schemeClr val="bg1"/>
                </a:solidFill>
                <a:latin typeface="新細明體" panose="02020500000000000000" pitchFamily="18" charset="-120"/>
                <a:ea typeface="新細明體" panose="02020500000000000000" pitchFamily="18" charset="-120"/>
              </a:rPr>
              <a:t>，並</a:t>
            </a:r>
            <a:r>
              <a:rPr lang="zh-TW" altLang="en-US" sz="3200" dirty="0">
                <a:solidFill>
                  <a:schemeClr val="tx2">
                    <a:lumMod val="50000"/>
                  </a:schemeClr>
                </a:solidFill>
                <a:latin typeface="新細明體" panose="02020500000000000000" pitchFamily="18" charset="-120"/>
                <a:ea typeface="新細明體" panose="02020500000000000000" pitchFamily="18" charset="-120"/>
              </a:rPr>
              <a:t>制定家具成本的預算報告</a:t>
            </a:r>
            <a:r>
              <a:rPr lang="zh-TW" altLang="en-US" sz="3200" dirty="0">
                <a:solidFill>
                  <a:schemeClr val="bg1"/>
                </a:solidFill>
                <a:latin typeface="新細明體" panose="02020500000000000000" pitchFamily="18" charset="-120"/>
                <a:ea typeface="新細明體" panose="02020500000000000000" pitchFamily="18" charset="-120"/>
              </a:rPr>
              <a:t>。</a:t>
            </a:r>
            <a:endParaRPr lang="en-US" sz="3200" dirty="0">
              <a:solidFill>
                <a:schemeClr val="bg1"/>
              </a:solidFill>
              <a:latin typeface="新細明體" panose="02020500000000000000" pitchFamily="18" charset="-120"/>
              <a:ea typeface="新細明體" panose="02020500000000000000" pitchFamily="18" charset="-120"/>
            </a:endParaRPr>
          </a:p>
          <a:p>
            <a:r>
              <a:rPr lang="en-GB" sz="3200" dirty="0">
                <a:solidFill>
                  <a:schemeClr val="bg1"/>
                </a:solidFill>
                <a:latin typeface="新細明體" panose="02020500000000000000" pitchFamily="18" charset="-120"/>
                <a:ea typeface="新細明體" panose="02020500000000000000" pitchFamily="18" charset="-120"/>
              </a:rPr>
              <a:t> </a:t>
            </a:r>
            <a:endParaRPr lang="en-US" sz="3200" dirty="0">
              <a:solidFill>
                <a:schemeClr val="bg1"/>
              </a:solidFill>
              <a:latin typeface="新細明體" panose="02020500000000000000" pitchFamily="18" charset="-120"/>
              <a:ea typeface="新細明體" panose="02020500000000000000" pitchFamily="18" charset="-120"/>
            </a:endParaRPr>
          </a:p>
          <a:p>
            <a:r>
              <a:rPr lang="zh-TW" altLang="en-US" sz="3200" dirty="0">
                <a:solidFill>
                  <a:schemeClr val="bg1"/>
                </a:solidFill>
                <a:latin typeface="新細明體" panose="02020500000000000000" pitchFamily="18" charset="-120"/>
                <a:ea typeface="新細明體" panose="02020500000000000000" pitchFamily="18" charset="-120"/>
              </a:rPr>
              <a:t>這個活動不僅能夠激發你們的創造力，還能培養運用數學建模進行實際的規劃和預算的能力。</a:t>
            </a:r>
            <a:endParaRPr lang="en-US" sz="32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12377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883403"/>
            <a:ext cx="12192000" cy="597459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1902178" cy="707886"/>
          </a:xfrm>
          <a:prstGeom prst="rect">
            <a:avLst/>
          </a:prstGeom>
          <a:noFill/>
        </p:spPr>
        <p:txBody>
          <a:bodyPr wrap="square" lIns="91440" tIns="45720" rIns="91440" bIns="45720">
            <a:spAutoFit/>
          </a:bodyPr>
          <a:lstStyle/>
          <a:p>
            <a:r>
              <a:rPr lang="zh-CN" alt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a:t>
            </a:r>
            <a:endParaRPr 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7" name="Rectangle 16">
            <a:extLst>
              <a:ext uri="{FF2B5EF4-FFF2-40B4-BE49-F238E27FC236}">
                <a16:creationId xmlns:a16="http://schemas.microsoft.com/office/drawing/2014/main" id="{CFA93408-FD1F-4B4D-8C2D-49F28FD6C703}"/>
              </a:ext>
            </a:extLst>
          </p:cNvPr>
          <p:cNvSpPr/>
          <p:nvPr/>
        </p:nvSpPr>
        <p:spPr>
          <a:xfrm>
            <a:off x="3367006" y="2767280"/>
            <a:ext cx="5457987" cy="1323439"/>
          </a:xfrm>
          <a:prstGeom prst="rect">
            <a:avLst/>
          </a:prstGeom>
          <a:noFill/>
        </p:spPr>
        <p:txBody>
          <a:bodyPr wrap="square" lIns="91440" tIns="45720" rIns="91440" bIns="45720">
            <a:spAutoFit/>
          </a:bodyPr>
          <a:lstStyle/>
          <a:p>
            <a:r>
              <a:rPr lang="zh-TW" altLang="en-US" sz="40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實地觀察影響咖啡閣</a:t>
            </a:r>
            <a:endParaRPr lang="en-US" altLang="zh-TW" sz="40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40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設計和顧客體驗的變量。</a:t>
            </a:r>
            <a:endParaRPr lang="en-US" altLang="zh-TW" sz="40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4243191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883403"/>
            <a:ext cx="12192000" cy="597459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1902178" cy="707886"/>
          </a:xfrm>
          <a:prstGeom prst="rect">
            <a:avLst/>
          </a:prstGeom>
          <a:noFill/>
        </p:spPr>
        <p:txBody>
          <a:bodyPr wrap="square" lIns="91440" tIns="45720" rIns="91440" bIns="45720">
            <a:spAutoFit/>
          </a:bodyPr>
          <a:lstStyle/>
          <a:p>
            <a:r>
              <a:rPr lang="zh-CN" alt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a:t>
            </a:r>
            <a:endParaRPr 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5" name="Rectangle 4">
            <a:extLst>
              <a:ext uri="{FF2B5EF4-FFF2-40B4-BE49-F238E27FC236}">
                <a16:creationId xmlns:a16="http://schemas.microsoft.com/office/drawing/2014/main" id="{1C549C09-C69F-47C8-ADEA-B65878C46D28}"/>
              </a:ext>
            </a:extLst>
          </p:cNvPr>
          <p:cNvSpPr/>
          <p:nvPr/>
        </p:nvSpPr>
        <p:spPr>
          <a:xfrm>
            <a:off x="543479" y="1997839"/>
            <a:ext cx="11394864" cy="3323987"/>
          </a:xfrm>
          <a:prstGeom prst="rect">
            <a:avLst/>
          </a:prstGeom>
          <a:noFill/>
        </p:spPr>
        <p:txBody>
          <a:bodyPr wrap="square" lIns="91440" tIns="45720" rIns="91440" bIns="45720">
            <a:spAutoFit/>
          </a:bodyPr>
          <a:lstStyle/>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走訪一些就近的咖啡閣或餐廳，並就以下幾方面進行記錄。</a:t>
            </a:r>
          </a:p>
          <a:p>
            <a:endPar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en-US" altLang="zh-TW" sz="3000" dirty="0" err="1">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同一時間可容納的顧客人數。</a:t>
            </a:r>
          </a:p>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ii.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不同類型的桌子數量。</a:t>
            </a:r>
          </a:p>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iii.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通道寬度及量度策略。</a:t>
            </a:r>
          </a:p>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iv.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自由空間比及量度策略。</a:t>
            </a:r>
          </a:p>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v.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作為顧客，你所感受的「舒適度」。</a:t>
            </a:r>
          </a:p>
        </p:txBody>
      </p:sp>
      <p:sp>
        <p:nvSpPr>
          <p:cNvPr id="17" name="Rectangle 16">
            <a:extLst>
              <a:ext uri="{FF2B5EF4-FFF2-40B4-BE49-F238E27FC236}">
                <a16:creationId xmlns:a16="http://schemas.microsoft.com/office/drawing/2014/main" id="{CFA93408-FD1F-4B4D-8C2D-49F28FD6C703}"/>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實地觀察影響咖啡閣</a:t>
            </a:r>
            <a:endParaRPr lang="en-US" altLang="zh-TW"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設計和顧客體驗的變量。</a:t>
            </a:r>
            <a:endParaRPr lang="en-US" altLang="zh-TW" sz="26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3073664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883403"/>
            <a:ext cx="12192000" cy="597459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1902178" cy="707886"/>
          </a:xfrm>
          <a:prstGeom prst="rect">
            <a:avLst/>
          </a:prstGeom>
          <a:noFill/>
        </p:spPr>
        <p:txBody>
          <a:bodyPr wrap="square" lIns="91440" tIns="45720" rIns="91440" bIns="45720">
            <a:spAutoFit/>
          </a:bodyPr>
          <a:lstStyle/>
          <a:p>
            <a:r>
              <a:rPr lang="zh-CN" alt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a:t>
            </a:r>
            <a:endParaRPr 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5" name="Rectangle 4">
            <a:extLst>
              <a:ext uri="{FF2B5EF4-FFF2-40B4-BE49-F238E27FC236}">
                <a16:creationId xmlns:a16="http://schemas.microsoft.com/office/drawing/2014/main" id="{1C549C09-C69F-47C8-ADEA-B65878C46D28}"/>
              </a:ext>
            </a:extLst>
          </p:cNvPr>
          <p:cNvSpPr/>
          <p:nvPr/>
        </p:nvSpPr>
        <p:spPr>
          <a:xfrm>
            <a:off x="398568" y="1119739"/>
            <a:ext cx="11394864" cy="1477328"/>
          </a:xfrm>
          <a:prstGeom prst="rect">
            <a:avLst/>
          </a:prstGeom>
          <a:noFill/>
        </p:spPr>
        <p:txBody>
          <a:bodyPr wrap="square" lIns="91440" tIns="45720" rIns="91440" bIns="45720">
            <a:spAutoFit/>
          </a:bodyPr>
          <a:lstStyle/>
          <a:p>
            <a:pPr marL="514350" indent="-514350">
              <a:buAutoNum type="arabicPeriod" startAt="2"/>
            </a:pP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考慮你從實地考察所得的資料，你認為舒適的咖啡閣需符合什麼條件？你將如何修改你在活動 </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（問題 </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4</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）的設計中因素 </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（通道寬度）和因素 </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（自由空間比）的數值</a:t>
            </a:r>
            <a:r>
              <a:rPr lang="zh-CN"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endParaRPr lang="en-US" altLang="zh-CN"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p:txBody>
      </p:sp>
      <p:sp>
        <p:nvSpPr>
          <p:cNvPr id="17" name="Rectangle 16">
            <a:extLst>
              <a:ext uri="{FF2B5EF4-FFF2-40B4-BE49-F238E27FC236}">
                <a16:creationId xmlns:a16="http://schemas.microsoft.com/office/drawing/2014/main" id="{CFA93408-FD1F-4B4D-8C2D-49F28FD6C703}"/>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實地觀察影響咖啡閣</a:t>
            </a:r>
            <a:endParaRPr lang="en-US" altLang="zh-TW"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設計和顧客體驗的變量。</a:t>
            </a:r>
            <a:endParaRPr lang="en-US" altLang="zh-TW" sz="26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7" name="Rectangle 6">
            <a:extLst>
              <a:ext uri="{FF2B5EF4-FFF2-40B4-BE49-F238E27FC236}">
                <a16:creationId xmlns:a16="http://schemas.microsoft.com/office/drawing/2014/main" id="{6A4799C8-11A0-4332-8130-1B2089ADCD08}"/>
              </a:ext>
            </a:extLst>
          </p:cNvPr>
          <p:cNvSpPr/>
          <p:nvPr/>
        </p:nvSpPr>
        <p:spPr>
          <a:xfrm>
            <a:off x="3162303" y="3287424"/>
            <a:ext cx="6157215" cy="2400657"/>
          </a:xfrm>
          <a:prstGeom prst="rect">
            <a:avLst/>
          </a:prstGeom>
          <a:noFill/>
        </p:spPr>
        <p:txBody>
          <a:bodyPr wrap="square" lIns="91440" tIns="45720" rIns="91440" bIns="45720">
            <a:spAutoFit/>
          </a:bodyPr>
          <a:lstStyle/>
          <a:p>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舒適的咖啡閣需符合以下條件：</a:t>
            </a:r>
          </a:p>
          <a:p>
            <a:pPr marL="457200" indent="-457200">
              <a:buFont typeface="Arial" panose="020B0604020202020204" pitchFamily="34" charset="0"/>
              <a:buChar char="•"/>
            </a:pP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顧客總人數 </a:t>
            </a:r>
            <a:r>
              <a:rPr lang="zh-TW" altLang="en-US"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 </a:t>
            </a:r>
            <a:r>
              <a:rPr lang="en-US" altLang="zh-TW"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30</a:t>
            </a:r>
          </a:p>
          <a:p>
            <a:pPr marL="457200" indent="-457200">
              <a:buFont typeface="Arial" panose="020B0604020202020204" pitchFamily="34" charset="0"/>
              <a:buChar char="•"/>
            </a:pP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桌子數量 </a:t>
            </a:r>
            <a:r>
              <a:rPr lang="zh-TW" altLang="en-US"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 </a:t>
            </a:r>
            <a:r>
              <a:rPr lang="en-US" altLang="zh-TW"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15</a:t>
            </a:r>
          </a:p>
          <a:p>
            <a:pPr marL="457200" indent="-457200">
              <a:buFont typeface="Arial" panose="020B0604020202020204" pitchFamily="34" charset="0"/>
              <a:buChar char="•"/>
            </a:pP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：通道寬度 </a:t>
            </a:r>
            <a:r>
              <a:rPr lang="zh-TW" altLang="en-US"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 </a:t>
            </a:r>
            <a:r>
              <a:rPr lang="en-US" altLang="zh-TW"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1.5 m</a:t>
            </a:r>
          </a:p>
          <a:p>
            <a:pPr marL="457200" indent="-457200">
              <a:buFont typeface="Arial" panose="020B0604020202020204" pitchFamily="34" charset="0"/>
              <a:buChar char="•"/>
            </a:pP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：自由空間比 </a:t>
            </a:r>
            <a:r>
              <a:rPr lang="en-GB" sz="3000" dirty="0">
                <a:latin typeface="Times New Roman" panose="02020603050405020304" pitchFamily="18" charset="0"/>
                <a:ea typeface="新細明體" panose="02020500000000000000" pitchFamily="18" charset="-120"/>
                <a:cs typeface="Times New Roman" panose="02020603050405020304" pitchFamily="18" charset="0"/>
                <a:sym typeface="Symbol" panose="05050102010706020507" pitchFamily="18" charset="2"/>
              </a:rPr>
              <a:t></a:t>
            </a:r>
            <a:r>
              <a:rPr lang="zh-TW" altLang="en-US"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 </a:t>
            </a:r>
            <a:r>
              <a:rPr lang="en-US" altLang="zh-TW"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0.5</a:t>
            </a:r>
          </a:p>
        </p:txBody>
      </p:sp>
    </p:spTree>
    <p:extLst>
      <p:ext uri="{BB962C8B-B14F-4D97-AF65-F5344CB8AC3E}">
        <p14:creationId xmlns:p14="http://schemas.microsoft.com/office/powerpoint/2010/main" val="2096415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0"/>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0042898"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9" name="Rectangle 18">
            <a:extLst>
              <a:ext uri="{FF2B5EF4-FFF2-40B4-BE49-F238E27FC236}">
                <a16:creationId xmlns:a16="http://schemas.microsoft.com/office/drawing/2014/main" id="{676AAD6B-6902-4B70-A1A3-DB469ECFD0F9}"/>
              </a:ext>
            </a:extLst>
          </p:cNvPr>
          <p:cNvSpPr/>
          <p:nvPr/>
        </p:nvSpPr>
        <p:spPr>
          <a:xfrm>
            <a:off x="1583410" y="3044279"/>
            <a:ext cx="9025179" cy="769441"/>
          </a:xfrm>
          <a:prstGeom prst="rect">
            <a:avLst/>
          </a:prstGeom>
          <a:noFill/>
        </p:spPr>
        <p:txBody>
          <a:bodyPr wrap="square" lIns="91440" tIns="45720" rIns="91440" bIns="45720">
            <a:spAutoFit/>
          </a:bodyPr>
          <a:lstStyle/>
          <a:p>
            <a:r>
              <a:rPr lang="zh-TW" altLang="en-US" sz="4400" b="1" dirty="0">
                <a:ln w="0"/>
                <a:effectLst>
                  <a:outerShdw blurRad="38100" dist="19050" dir="2700000" algn="tl" rotWithShape="0">
                    <a:schemeClr val="dk1">
                      <a:alpha val="40000"/>
                    </a:schemeClr>
                  </a:outerShdw>
                </a:effectLst>
                <a:latin typeface="新細明體" panose="02020500000000000000" pitchFamily="18" charset="-120"/>
              </a:rPr>
              <a:t>收集適合學校新咖啡閣的家具數據。</a:t>
            </a:r>
            <a:endParaRPr lang="en-US" altLang="zh-TW" sz="4400" b="1"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133674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0042898"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669270" y="1408277"/>
            <a:ext cx="10853459" cy="954107"/>
          </a:xfrm>
          <a:prstGeom prst="rect">
            <a:avLst/>
          </a:prstGeom>
          <a:noFill/>
        </p:spPr>
        <p:txBody>
          <a:bodyPr wrap="square" lIns="91440" tIns="45720" rIns="91440" bIns="45720">
            <a:spAutoFit/>
          </a:bodyPr>
          <a:lstStyle/>
          <a:p>
            <a:pPr marL="514350" indent="-514350">
              <a:buAutoNum type="arabicPeriod" startAt="3"/>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在收集新咖啡閣家具的數據時，考慮到咖啡閣的舒適度和預算，你會收集哪些數據</a:t>
            </a:r>
            <a:r>
              <a:rPr lang="en-US" altLang="zh-TW"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資料</a:t>
            </a:r>
            <a:r>
              <a:rPr lang="zh-CN"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altLang="zh-TW" sz="2800" i="1"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9" name="Rectangle 18">
            <a:extLst>
              <a:ext uri="{FF2B5EF4-FFF2-40B4-BE49-F238E27FC236}">
                <a16:creationId xmlns:a16="http://schemas.microsoft.com/office/drawing/2014/main" id="{3684A077-99E7-46A5-BF00-C6835F63A79E}"/>
              </a:ext>
            </a:extLst>
          </p:cNvPr>
          <p:cNvSpPr/>
          <p:nvPr/>
        </p:nvSpPr>
        <p:spPr>
          <a:xfrm>
            <a:off x="3004217" y="3202954"/>
            <a:ext cx="6183564" cy="2246769"/>
          </a:xfrm>
          <a:prstGeom prst="rect">
            <a:avLst/>
          </a:prstGeom>
          <a:noFill/>
        </p:spPr>
        <p:txBody>
          <a:bodyPr wrap="square" lIns="91440" tIns="45720" rIns="91440" bIns="45720">
            <a:spAutoFit/>
          </a:bodyPr>
          <a:lstStyle/>
          <a:p>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舒適度和預算相關的數據</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資料：</a:t>
            </a:r>
          </a:p>
          <a:p>
            <a:pPr marL="457200"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尺寸</a:t>
            </a:r>
          </a:p>
          <a:p>
            <a:pPr marL="457200"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功能（例如每張桌子的使用人數）</a:t>
            </a:r>
          </a:p>
          <a:p>
            <a:pPr marL="457200"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舒適度（例如桌椅的高度和物料）</a:t>
            </a:r>
          </a:p>
          <a:p>
            <a:pPr marL="457200"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價錢</a:t>
            </a:r>
          </a:p>
        </p:txBody>
      </p:sp>
      <p:sp>
        <p:nvSpPr>
          <p:cNvPr id="20" name="Rectangle 19">
            <a:extLst>
              <a:ext uri="{FF2B5EF4-FFF2-40B4-BE49-F238E27FC236}">
                <a16:creationId xmlns:a16="http://schemas.microsoft.com/office/drawing/2014/main" id="{A4D97124-2025-48BC-A19F-5B2533DF05FA}"/>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收集適合學校新咖啡閣的家具數據。</a:t>
            </a:r>
          </a:p>
        </p:txBody>
      </p:sp>
    </p:spTree>
    <p:extLst>
      <p:ext uri="{BB962C8B-B14F-4D97-AF65-F5344CB8AC3E}">
        <p14:creationId xmlns:p14="http://schemas.microsoft.com/office/powerpoint/2010/main" val="604963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0042898"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669270" y="1408277"/>
            <a:ext cx="10853459" cy="954107"/>
          </a:xfrm>
          <a:prstGeom prst="rect">
            <a:avLst/>
          </a:prstGeom>
          <a:noFill/>
        </p:spPr>
        <p:txBody>
          <a:bodyPr wrap="square" lIns="91440" tIns="45720" rIns="91440" bIns="45720">
            <a:spAutoFit/>
          </a:bodyPr>
          <a:lstStyle/>
          <a:p>
            <a:pPr marL="514350" indent="-514350">
              <a:buAutoNum type="arabicPeriod" startAt="4"/>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rPr>
              <a:t>走訪就近的家具店（或瀏覽線上的零售商），收集可以考慮用於咖啡閣的桌子和椅子的資料。</a:t>
            </a:r>
            <a:endParaRPr lang="en-US" altLang="zh-TW" sz="2800" i="1"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7" name="Rectangle 6">
            <a:extLst>
              <a:ext uri="{FF2B5EF4-FFF2-40B4-BE49-F238E27FC236}">
                <a16:creationId xmlns:a16="http://schemas.microsoft.com/office/drawing/2014/main" id="{537375C0-5073-4AEE-A463-CC0BE24DE3CE}"/>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收集適合學校新咖啡閣的家具數據。</a:t>
            </a:r>
          </a:p>
        </p:txBody>
      </p:sp>
      <p:sp>
        <p:nvSpPr>
          <p:cNvPr id="8" name="Google Shape;2589;p64">
            <a:extLst>
              <a:ext uri="{FF2B5EF4-FFF2-40B4-BE49-F238E27FC236}">
                <a16:creationId xmlns:a16="http://schemas.microsoft.com/office/drawing/2014/main" id="{4CD76A57-C2E7-4469-8036-631A90777A5D}"/>
              </a:ext>
            </a:extLst>
          </p:cNvPr>
          <p:cNvSpPr/>
          <p:nvPr/>
        </p:nvSpPr>
        <p:spPr>
          <a:xfrm>
            <a:off x="1899322" y="4583318"/>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a:extLst>
              <a:ext uri="{FF2B5EF4-FFF2-40B4-BE49-F238E27FC236}">
                <a16:creationId xmlns:a16="http://schemas.microsoft.com/office/drawing/2014/main" id="{623A99D9-DB04-432E-A896-D8DAC48F13F7}"/>
              </a:ext>
            </a:extLst>
          </p:cNvPr>
          <p:cNvSpPr/>
          <p:nvPr/>
        </p:nvSpPr>
        <p:spPr>
          <a:xfrm>
            <a:off x="2003733" y="4905540"/>
            <a:ext cx="1051178" cy="615553"/>
          </a:xfrm>
          <a:prstGeom prst="rect">
            <a:avLst/>
          </a:prstGeom>
          <a:noFill/>
        </p:spPr>
        <p:txBody>
          <a:bodyPr wrap="square" lIns="91440" tIns="45720" rIns="91440" bIns="45720">
            <a:spAutoFit/>
          </a:bodyPr>
          <a:lstStyle/>
          <a:p>
            <a:r>
              <a:rPr lang="zh-CN" altLang="en-US" sz="34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類型</a:t>
            </a:r>
            <a:endParaRPr lang="en-US" sz="34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0" name="Google Shape;2589;p64">
            <a:extLst>
              <a:ext uri="{FF2B5EF4-FFF2-40B4-BE49-F238E27FC236}">
                <a16:creationId xmlns:a16="http://schemas.microsoft.com/office/drawing/2014/main" id="{B36F312B-93DF-4B7C-8B62-8B3C3D810C94}"/>
              </a:ext>
            </a:extLst>
          </p:cNvPr>
          <p:cNvSpPr/>
          <p:nvPr/>
        </p:nvSpPr>
        <p:spPr>
          <a:xfrm>
            <a:off x="3490608" y="2799000"/>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Rectangle 10">
            <a:extLst>
              <a:ext uri="{FF2B5EF4-FFF2-40B4-BE49-F238E27FC236}">
                <a16:creationId xmlns:a16="http://schemas.microsoft.com/office/drawing/2014/main" id="{7C796BA3-D9CB-46C0-B016-D8E0046BE108}"/>
              </a:ext>
            </a:extLst>
          </p:cNvPr>
          <p:cNvSpPr/>
          <p:nvPr/>
        </p:nvSpPr>
        <p:spPr>
          <a:xfrm>
            <a:off x="3595019" y="3121222"/>
            <a:ext cx="1051178" cy="615553"/>
          </a:xfrm>
          <a:prstGeom prst="rect">
            <a:avLst/>
          </a:prstGeom>
          <a:noFill/>
        </p:spPr>
        <p:txBody>
          <a:bodyPr wrap="square" lIns="91440" tIns="45720" rIns="91440" bIns="45720">
            <a:spAutoFit/>
          </a:bodyPr>
          <a:lstStyle/>
          <a:p>
            <a:r>
              <a:rPr lang="zh-CN" altLang="en-US" sz="34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尺寸</a:t>
            </a:r>
            <a:endParaRPr lang="en-US" sz="34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2" name="Google Shape;2589;p64">
            <a:extLst>
              <a:ext uri="{FF2B5EF4-FFF2-40B4-BE49-F238E27FC236}">
                <a16:creationId xmlns:a16="http://schemas.microsoft.com/office/drawing/2014/main" id="{589A7A63-415C-4A10-9A60-793FB88D7115}"/>
              </a:ext>
            </a:extLst>
          </p:cNvPr>
          <p:cNvSpPr/>
          <p:nvPr/>
        </p:nvSpPr>
        <p:spPr>
          <a:xfrm>
            <a:off x="5220507" y="4583318"/>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Rectangle 12">
            <a:extLst>
              <a:ext uri="{FF2B5EF4-FFF2-40B4-BE49-F238E27FC236}">
                <a16:creationId xmlns:a16="http://schemas.microsoft.com/office/drawing/2014/main" id="{03829AFB-19F8-4935-B338-14AA272E7FF1}"/>
              </a:ext>
            </a:extLst>
          </p:cNvPr>
          <p:cNvSpPr/>
          <p:nvPr/>
        </p:nvSpPr>
        <p:spPr>
          <a:xfrm>
            <a:off x="5324918" y="4905540"/>
            <a:ext cx="1051178" cy="615553"/>
          </a:xfrm>
          <a:prstGeom prst="rect">
            <a:avLst/>
          </a:prstGeom>
          <a:noFill/>
        </p:spPr>
        <p:txBody>
          <a:bodyPr wrap="square" lIns="91440" tIns="45720" rIns="91440" bIns="45720">
            <a:spAutoFit/>
          </a:bodyPr>
          <a:lstStyle/>
          <a:p>
            <a:r>
              <a:rPr lang="zh-CN" altLang="en-US" sz="34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價錢</a:t>
            </a:r>
            <a:endParaRPr lang="en-US" sz="34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4" name="Google Shape;2589;p64">
            <a:extLst>
              <a:ext uri="{FF2B5EF4-FFF2-40B4-BE49-F238E27FC236}">
                <a16:creationId xmlns:a16="http://schemas.microsoft.com/office/drawing/2014/main" id="{680AF17D-A966-42B1-B47F-A1A6FB199277}"/>
              </a:ext>
            </a:extLst>
          </p:cNvPr>
          <p:cNvSpPr/>
          <p:nvPr/>
        </p:nvSpPr>
        <p:spPr>
          <a:xfrm>
            <a:off x="7053072" y="2799000"/>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Rectangle 14">
            <a:extLst>
              <a:ext uri="{FF2B5EF4-FFF2-40B4-BE49-F238E27FC236}">
                <a16:creationId xmlns:a16="http://schemas.microsoft.com/office/drawing/2014/main" id="{F32BB186-8915-4E52-8696-A2C0AA306906}"/>
              </a:ext>
            </a:extLst>
          </p:cNvPr>
          <p:cNvSpPr/>
          <p:nvPr/>
        </p:nvSpPr>
        <p:spPr>
          <a:xfrm>
            <a:off x="6994621" y="3121222"/>
            <a:ext cx="1364409" cy="553998"/>
          </a:xfrm>
          <a:prstGeom prst="rect">
            <a:avLst/>
          </a:prstGeom>
          <a:noFill/>
        </p:spPr>
        <p:txBody>
          <a:bodyPr wrap="square" lIns="91440" tIns="45720" rIns="91440" bIns="45720">
            <a:spAutoFit/>
          </a:bodyPr>
          <a:lstStyle/>
          <a:p>
            <a:r>
              <a:rPr lang="zh-CN"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舒適度</a:t>
            </a:r>
            <a:endParaRPr lang="en-US" sz="3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6" name="Google Shape;2589;p64">
            <a:extLst>
              <a:ext uri="{FF2B5EF4-FFF2-40B4-BE49-F238E27FC236}">
                <a16:creationId xmlns:a16="http://schemas.microsoft.com/office/drawing/2014/main" id="{A8C580C9-11B6-43EE-BC26-E3DFD7E25B3B}"/>
              </a:ext>
            </a:extLst>
          </p:cNvPr>
          <p:cNvSpPr/>
          <p:nvPr/>
        </p:nvSpPr>
        <p:spPr>
          <a:xfrm>
            <a:off x="8541693" y="4583318"/>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Rectangle 16">
            <a:extLst>
              <a:ext uri="{FF2B5EF4-FFF2-40B4-BE49-F238E27FC236}">
                <a16:creationId xmlns:a16="http://schemas.microsoft.com/office/drawing/2014/main" id="{461C55C7-BD66-4BF9-BDC5-137F02C7F702}"/>
              </a:ext>
            </a:extLst>
          </p:cNvPr>
          <p:cNvSpPr/>
          <p:nvPr/>
        </p:nvSpPr>
        <p:spPr>
          <a:xfrm>
            <a:off x="8646104" y="4905540"/>
            <a:ext cx="1051178" cy="615553"/>
          </a:xfrm>
          <a:prstGeom prst="rect">
            <a:avLst/>
          </a:prstGeom>
          <a:noFill/>
        </p:spPr>
        <p:txBody>
          <a:bodyPr wrap="square" lIns="91440" tIns="45720" rIns="91440" bIns="45720">
            <a:spAutoFit/>
          </a:bodyPr>
          <a:lstStyle/>
          <a:p>
            <a:r>
              <a:rPr lang="zh-CN" altLang="en-US" sz="34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其他</a:t>
            </a:r>
            <a:endParaRPr lang="en-US" sz="34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159985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500"/>
                                        <p:tgtEl>
                                          <p:spTgt spid="14"/>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500"/>
                                        <p:tgtEl>
                                          <p:spTgt spid="16"/>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p:bldP spid="10" grpId="0" animBg="1"/>
      <p:bldP spid="11" grpId="0"/>
      <p:bldP spid="12" grpId="0" animBg="1"/>
      <p:bldP spid="13" grpId="0"/>
      <p:bldP spid="14" grpId="0" animBg="1"/>
      <p:bldP spid="15" grpId="0"/>
      <p:bldP spid="16" grpId="0" animBg="1"/>
      <p:bldP spid="1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0042898"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1184457" y="1171307"/>
            <a:ext cx="10042898" cy="1384995"/>
          </a:xfrm>
          <a:prstGeom prst="rect">
            <a:avLst/>
          </a:prstGeom>
          <a:noFill/>
        </p:spPr>
        <p:txBody>
          <a:bodyPr wrap="square" lIns="91440" tIns="45720" rIns="91440" bIns="45720">
            <a:spAutoFit/>
          </a:bodyPr>
          <a:lstStyle/>
          <a:p>
            <a:pPr marL="514350" indent="-514350">
              <a:buAutoNum type="arabicPeriod" startAt="5"/>
            </a:pPr>
            <a:r>
              <a:rPr lang="zh-HK" altLang="zh-HK" sz="2800" dirty="0">
                <a:latin typeface="PMingLiU" panose="02020500000000000000" pitchFamily="18" charset="-120"/>
                <a:ea typeface="PMingLiU" panose="02020500000000000000" pitchFamily="18" charset="-120"/>
              </a:rPr>
              <a:t>根</a:t>
            </a:r>
            <a:r>
              <a:rPr lang="zh-TW" altLang="zh-HK" sz="2800" dirty="0">
                <a:latin typeface="PMingLiU" panose="02020500000000000000" pitchFamily="18" charset="-120"/>
                <a:ea typeface="PMingLiU" panose="02020500000000000000" pitchFamily="18" charset="-120"/>
              </a:rPr>
              <a:t>據</a:t>
            </a:r>
            <a:r>
              <a:rPr lang="zh-HK" altLang="zh-HK" sz="2800" dirty="0">
                <a:latin typeface="PMingLiU" panose="02020500000000000000" pitchFamily="18" charset="-120"/>
                <a:ea typeface="PMingLiU" panose="02020500000000000000" pitchFamily="18" charset="-120"/>
              </a:rPr>
              <a:t>收集的數據</a:t>
            </a:r>
            <a:r>
              <a:rPr lang="zh-TW" altLang="zh-HK" sz="2800" dirty="0">
                <a:latin typeface="PMingLiU" panose="02020500000000000000" pitchFamily="18" charset="-120"/>
                <a:ea typeface="PMingLiU" panose="02020500000000000000" pitchFamily="18" charset="-120"/>
              </a:rPr>
              <a:t>，教師可引導學生討論各款家具的價格範圍，並根據</a:t>
            </a:r>
            <a:r>
              <a:rPr lang="zh-HK" altLang="zh-HK" sz="2800" dirty="0">
                <a:latin typeface="PMingLiU" panose="02020500000000000000" pitchFamily="18" charset="-120"/>
                <a:ea typeface="PMingLiU" panose="02020500000000000000" pitchFamily="18" charset="-120"/>
              </a:rPr>
              <a:t>活動</a:t>
            </a:r>
            <a:r>
              <a:rPr lang="en-GB" altLang="zh-HK" sz="2800" dirty="0">
                <a:latin typeface="PMingLiU" panose="02020500000000000000" pitchFamily="18" charset="-120"/>
                <a:ea typeface="PMingLiU" panose="02020500000000000000" pitchFamily="18" charset="-120"/>
              </a:rPr>
              <a:t>1</a:t>
            </a:r>
            <a:r>
              <a:rPr lang="zh-TW" altLang="zh-HK" sz="2800" dirty="0">
                <a:latin typeface="PMingLiU" panose="02020500000000000000" pitchFamily="18" charset="-120"/>
                <a:ea typeface="PMingLiU" panose="02020500000000000000" pitchFamily="18" charset="-120"/>
              </a:rPr>
              <a:t>所制定的咖啡閣初步設計，預估其家具成本，作為活動</a:t>
            </a:r>
            <a:r>
              <a:rPr lang="en-US" altLang="zh-HK" sz="2800" dirty="0">
                <a:latin typeface="PMingLiU" panose="02020500000000000000" pitchFamily="18" charset="-120"/>
                <a:ea typeface="PMingLiU" panose="02020500000000000000" pitchFamily="18" charset="-120"/>
              </a:rPr>
              <a:t> 3 </a:t>
            </a:r>
            <a:r>
              <a:rPr lang="zh-TW" altLang="zh-HK" sz="2800" dirty="0">
                <a:latin typeface="PMingLiU" panose="02020500000000000000" pitchFamily="18" charset="-120"/>
                <a:ea typeface="PMingLiU" panose="02020500000000000000" pitchFamily="18" charset="-120"/>
              </a:rPr>
              <a:t>的其中一項重要討論條件。</a:t>
            </a:r>
            <a:endParaRPr lang="en-US" altLang="zh-TW" sz="2800" i="1" dirty="0">
              <a:ln w="0"/>
              <a:solidFill>
                <a:schemeClr val="tx1">
                  <a:lumMod val="95000"/>
                  <a:lumOff val="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endParaRPr>
          </a:p>
        </p:txBody>
      </p:sp>
      <p:sp>
        <p:nvSpPr>
          <p:cNvPr id="19" name="Rectangle 18">
            <a:extLst>
              <a:ext uri="{FF2B5EF4-FFF2-40B4-BE49-F238E27FC236}">
                <a16:creationId xmlns:a16="http://schemas.microsoft.com/office/drawing/2014/main" id="{3684A077-99E7-46A5-BF00-C6835F63A79E}"/>
              </a:ext>
            </a:extLst>
          </p:cNvPr>
          <p:cNvSpPr/>
          <p:nvPr/>
        </p:nvSpPr>
        <p:spPr>
          <a:xfrm>
            <a:off x="1406535" y="2682512"/>
            <a:ext cx="9378929" cy="4401205"/>
          </a:xfrm>
          <a:prstGeom prst="rect">
            <a:avLst/>
          </a:prstGeom>
          <a:noFill/>
        </p:spPr>
        <p:txBody>
          <a:bodyPr wrap="square" lIns="91440" tIns="45720" rIns="91440" bIns="45720">
            <a:spAutoFit/>
          </a:bodyPr>
          <a:lstStyle/>
          <a:p>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教師和學生可按學校活動室的情況及咖啡閣的要求討論相應的合理家具成本。以下是一些可能的討論結果。</a:t>
            </a:r>
          </a:p>
          <a:p>
            <a:pPr marL="457200"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一般能提供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15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至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30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個座位的小型咖啡閣，其家具成本約為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$120,000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至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$250,000</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。當中包含相應數量的桌椅和沙發，每件家具的參考成本如下：</a:t>
            </a:r>
          </a:p>
          <a:p>
            <a:pPr marL="914400" lvl="1"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椅子</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高腳椅：</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$800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至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$5,500/</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張</a:t>
            </a:r>
          </a:p>
          <a:p>
            <a:pPr marL="914400" lvl="1"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桌子（雙人或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4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人）：</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$3,000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至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$12,000/</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張</a:t>
            </a:r>
          </a:p>
          <a:p>
            <a:pPr marL="914400" lvl="1"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沙發</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卡座（</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至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4</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人）：</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$8,000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至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$25,000/</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件</a:t>
            </a:r>
          </a:p>
          <a:p>
            <a:pPr marL="914400" lvl="1"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吧枱（</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6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至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10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呎）：</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$30,000 </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至 </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$80,000/</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張</a:t>
            </a:r>
          </a:p>
          <a:p>
            <a:endPar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endParaRPr>
          </a:p>
        </p:txBody>
      </p:sp>
      <p:sp>
        <p:nvSpPr>
          <p:cNvPr id="20" name="Rectangle 19">
            <a:extLst>
              <a:ext uri="{FF2B5EF4-FFF2-40B4-BE49-F238E27FC236}">
                <a16:creationId xmlns:a16="http://schemas.microsoft.com/office/drawing/2014/main" id="{A4D97124-2025-48BC-A19F-5B2533DF05FA}"/>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收集適合學校新咖啡閣的家具數據。</a:t>
            </a:r>
          </a:p>
        </p:txBody>
      </p:sp>
    </p:spTree>
    <p:extLst>
      <p:ext uri="{BB962C8B-B14F-4D97-AF65-F5344CB8AC3E}">
        <p14:creationId xmlns:p14="http://schemas.microsoft.com/office/powerpoint/2010/main" val="298016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996440" y="0"/>
            <a:ext cx="6842760"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528234" y="365857"/>
            <a:ext cx="1620606" cy="707886"/>
          </a:xfrm>
          <a:prstGeom prst="rect">
            <a:avLst/>
          </a:prstGeom>
          <a:noFill/>
        </p:spPr>
        <p:txBody>
          <a:bodyPr wrap="square" lIns="91440" tIns="45720" rIns="91440" bIns="45720">
            <a:spAutoFit/>
          </a:bodyPr>
          <a:lstStyle/>
          <a:p>
            <a:r>
              <a:rPr lang="zh-CN" alt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7239" y="1130330"/>
            <a:ext cx="5786806" cy="4304169"/>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5687878" y="3088037"/>
            <a:ext cx="6188211" cy="328176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5835630" y="3390091"/>
            <a:ext cx="6007140" cy="2677656"/>
          </a:xfrm>
          <a:prstGeom prst="rect">
            <a:avLst/>
          </a:prstGeom>
          <a:noFill/>
        </p:spPr>
        <p:txBody>
          <a:bodyPr wrap="square" lIns="91440" tIns="45720" rIns="91440" bIns="45720">
            <a:spAutoFit/>
          </a:bodyPr>
          <a:lstStyle/>
          <a:p>
            <a:pPr defTabSz="540000"/>
            <a:r>
              <a:rPr lang="zh-TW" altLang="en-US" sz="28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考慮活動 </a:t>
            </a:r>
            <a:r>
              <a:rPr lang="en-US" altLang="zh-TW" sz="28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 </a:t>
            </a:r>
            <a:r>
              <a:rPr lang="zh-TW" altLang="en-US" sz="28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關於咖啡閣舒適度和家具成本的結果，製作咖啡閣的優化設計，以按比例的平面圖展示，並制定咖啡閣家具的預算。</a:t>
            </a:r>
          </a:p>
          <a:p>
            <a:pPr defTabSz="540000"/>
            <a:r>
              <a:rPr lang="zh-TW" altLang="en-US" sz="28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通過分組匯報觀摩不同的設計，並思考如何優化自己的設計。</a:t>
            </a:r>
          </a:p>
        </p:txBody>
      </p:sp>
    </p:spTree>
    <p:extLst>
      <p:ext uri="{BB962C8B-B14F-4D97-AF65-F5344CB8AC3E}">
        <p14:creationId xmlns:p14="http://schemas.microsoft.com/office/powerpoint/2010/main" val="3133968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996440" y="0"/>
            <a:ext cx="6842760"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528234" y="365857"/>
            <a:ext cx="1620606" cy="707886"/>
          </a:xfrm>
          <a:prstGeom prst="rect">
            <a:avLst/>
          </a:prstGeom>
          <a:noFill/>
        </p:spPr>
        <p:txBody>
          <a:bodyPr wrap="square" lIns="91440" tIns="45720" rIns="91440" bIns="45720">
            <a:spAutoFit/>
          </a:bodyPr>
          <a:lstStyle/>
          <a:p>
            <a:r>
              <a:rPr lang="zh-CN" alt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矩形 10">
            <a:extLst>
              <a:ext uri="{FF2B5EF4-FFF2-40B4-BE49-F238E27FC236}">
                <a16:creationId xmlns:a16="http://schemas.microsoft.com/office/drawing/2014/main" id="{F978C70B-6ABB-4BBB-ABC4-2AC141F22C18}"/>
              </a:ext>
            </a:extLst>
          </p:cNvPr>
          <p:cNvSpPr/>
          <p:nvPr/>
        </p:nvSpPr>
        <p:spPr>
          <a:xfrm>
            <a:off x="6948148" y="3088038"/>
            <a:ext cx="4927941" cy="201736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7279293" y="3404221"/>
            <a:ext cx="4265649" cy="1384995"/>
          </a:xfrm>
          <a:prstGeom prst="rect">
            <a:avLst/>
          </a:prstGeom>
          <a:noFill/>
        </p:spPr>
        <p:txBody>
          <a:bodyPr wrap="square" lIns="91440" tIns="45720" rIns="91440" bIns="45720">
            <a:spAutoFit/>
          </a:bodyPr>
          <a:lstStyle/>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參考以下步驟，</a:t>
            </a:r>
            <a:b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b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按比例地</a:t>
            </a:r>
            <a:r>
              <a:rPr lang="zh-HK"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製作</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咖啡閣</a:t>
            </a:r>
            <a:b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b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的平面圖。</a:t>
            </a:r>
            <a:endParaRPr lang="en-US" sz="28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pic>
        <p:nvPicPr>
          <p:cNvPr id="8" name="Picture 7">
            <a:extLst>
              <a:ext uri="{FF2B5EF4-FFF2-40B4-BE49-F238E27FC236}">
                <a16:creationId xmlns:a16="http://schemas.microsoft.com/office/drawing/2014/main" id="{5EC26AF3-8454-4C23-ABBF-A14A9D2FCA8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7239" y="1130330"/>
            <a:ext cx="5786806" cy="4304169"/>
          </a:xfrm>
          <a:prstGeom prst="rect">
            <a:avLst/>
          </a:prstGeom>
          <a:noFill/>
          <a:ln>
            <a:noFill/>
          </a:ln>
        </p:spPr>
      </p:pic>
    </p:spTree>
    <p:extLst>
      <p:ext uri="{BB962C8B-B14F-4D97-AF65-F5344CB8AC3E}">
        <p14:creationId xmlns:p14="http://schemas.microsoft.com/office/powerpoint/2010/main" val="2205124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5897363" y="0"/>
            <a:ext cx="397274"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Rectangle 7">
            <a:extLst>
              <a:ext uri="{FF2B5EF4-FFF2-40B4-BE49-F238E27FC236}">
                <a16:creationId xmlns:a16="http://schemas.microsoft.com/office/drawing/2014/main" id="{35BE52F5-3CB4-456F-98D2-E8E4D76FF673}"/>
              </a:ext>
            </a:extLst>
          </p:cNvPr>
          <p:cNvSpPr/>
          <p:nvPr/>
        </p:nvSpPr>
        <p:spPr>
          <a:xfrm>
            <a:off x="236476" y="1606707"/>
            <a:ext cx="5424407" cy="1692771"/>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步驟 </a:t>
            </a:r>
            <a:r>
              <a:rPr lang="en-US" altLang="zh-CN" sz="2600" b="0" cap="none" spc="0" dirty="0" err="1">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a:t>
            </a:r>
            <a:endPar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使用在活動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 </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中的量度值，</a:t>
            </a:r>
            <a:endPar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設置平面圖的大小，並在圖表紙上標註比例（例如</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1:100</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9" name="Rectangle 8">
            <a:extLst>
              <a:ext uri="{FF2B5EF4-FFF2-40B4-BE49-F238E27FC236}">
                <a16:creationId xmlns:a16="http://schemas.microsoft.com/office/drawing/2014/main" id="{85F333EB-9941-43E1-A5ED-0C9D953BAC89}"/>
              </a:ext>
            </a:extLst>
          </p:cNvPr>
          <p:cNvSpPr/>
          <p:nvPr/>
        </p:nvSpPr>
        <p:spPr>
          <a:xfrm>
            <a:off x="236476" y="3982998"/>
            <a:ext cx="5424407" cy="1692771"/>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步驟 </a:t>
            </a:r>
            <a:r>
              <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ii</a:t>
            </a: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如有需要，討論是否更改放置咖啡閣內固有設備的位置（見活動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 </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的問題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4</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p>
        </p:txBody>
      </p:sp>
      <p:sp>
        <p:nvSpPr>
          <p:cNvPr id="10" name="Rectangle 9">
            <a:extLst>
              <a:ext uri="{FF2B5EF4-FFF2-40B4-BE49-F238E27FC236}">
                <a16:creationId xmlns:a16="http://schemas.microsoft.com/office/drawing/2014/main" id="{7AC0FA06-5388-4CC6-AE9B-8F7E8EADC1C9}"/>
              </a:ext>
            </a:extLst>
          </p:cNvPr>
          <p:cNvSpPr/>
          <p:nvPr/>
        </p:nvSpPr>
        <p:spPr>
          <a:xfrm>
            <a:off x="6531114" y="535899"/>
            <a:ext cx="5424407" cy="1692771"/>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步驟 </a:t>
            </a:r>
            <a:r>
              <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iii</a:t>
            </a: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rPr>
              <a:t>根據在活動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rPr>
              <a:t>2A </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rPr>
              <a:t>的觀察，討論如何放置家具以提高咖啡閣的舒適度，並兼顧咖啡閣的運作需要。</a:t>
            </a:r>
            <a:endParaRPr 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1" name="Rectangle 10">
            <a:extLst>
              <a:ext uri="{FF2B5EF4-FFF2-40B4-BE49-F238E27FC236}">
                <a16:creationId xmlns:a16="http://schemas.microsoft.com/office/drawing/2014/main" id="{528F9A46-E5DA-4E11-BEEA-639C15FD678A}"/>
              </a:ext>
            </a:extLst>
          </p:cNvPr>
          <p:cNvSpPr/>
          <p:nvPr/>
        </p:nvSpPr>
        <p:spPr>
          <a:xfrm>
            <a:off x="6531115" y="2982723"/>
            <a:ext cx="5424407" cy="1292662"/>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步驟 </a:t>
            </a:r>
            <a:r>
              <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iv</a:t>
            </a: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根據在活動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 </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中的數據，決定將會使用的桌子和椅子的類型和數量。</a:t>
            </a:r>
          </a:p>
        </p:txBody>
      </p:sp>
      <p:sp>
        <p:nvSpPr>
          <p:cNvPr id="12" name="Rectangle 11">
            <a:extLst>
              <a:ext uri="{FF2B5EF4-FFF2-40B4-BE49-F238E27FC236}">
                <a16:creationId xmlns:a16="http://schemas.microsoft.com/office/drawing/2014/main" id="{60D7DB97-B1CF-4EDF-B37E-B5C67DF69129}"/>
              </a:ext>
            </a:extLst>
          </p:cNvPr>
          <p:cNvSpPr/>
          <p:nvPr/>
        </p:nvSpPr>
        <p:spPr>
          <a:xfrm>
            <a:off x="6531115" y="5029438"/>
            <a:ext cx="5424407" cy="1292662"/>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步驟 </a:t>
            </a:r>
            <a:r>
              <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v</a:t>
            </a: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按比例地繪製一個咖啡閣的平面圖，包括入口和家具的佈局。</a:t>
            </a:r>
            <a:endParaRPr 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326820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8" name="矩形 10">
            <a:extLst>
              <a:ext uri="{FF2B5EF4-FFF2-40B4-BE49-F238E27FC236}">
                <a16:creationId xmlns:a16="http://schemas.microsoft.com/office/drawing/2014/main" id="{94822D67-059E-49B8-BF53-F091C67BF538}"/>
              </a:ext>
            </a:extLst>
          </p:cNvPr>
          <p:cNvSpPr/>
          <p:nvPr/>
        </p:nvSpPr>
        <p:spPr>
          <a:xfrm>
            <a:off x="5008779" y="4649491"/>
            <a:ext cx="7183221" cy="198654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Rectangle 9">
            <a:extLst>
              <a:ext uri="{FF2B5EF4-FFF2-40B4-BE49-F238E27FC236}">
                <a16:creationId xmlns:a16="http://schemas.microsoft.com/office/drawing/2014/main" id="{17DBF7A2-EA13-4146-8A1E-96E1CD3FF164}"/>
              </a:ext>
            </a:extLst>
          </p:cNvPr>
          <p:cNvSpPr/>
          <p:nvPr/>
        </p:nvSpPr>
        <p:spPr>
          <a:xfrm>
            <a:off x="5291501" y="5042598"/>
            <a:ext cx="6617776" cy="1200329"/>
          </a:xfrm>
          <a:prstGeom prst="rect">
            <a:avLst/>
          </a:prstGeom>
          <a:noFill/>
        </p:spPr>
        <p:txBody>
          <a:bodyPr wrap="square" lIns="91440" tIns="45720" rIns="91440" bIns="45720">
            <a:spAutoFit/>
          </a:bodyPr>
          <a:lstStyle/>
          <a:p>
            <a:r>
              <a:rPr lang="zh-TW" altLang="en-US" sz="3600" b="1" dirty="0">
                <a:solidFill>
                  <a:schemeClr val="bg1"/>
                </a:solidFill>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3600" b="1" dirty="0">
              <a:solidFill>
                <a:schemeClr val="bg1"/>
              </a:solidFill>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3600" b="1" dirty="0">
                <a:solidFill>
                  <a:schemeClr val="bg1"/>
                </a:solidFill>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3600" b="1" dirty="0">
              <a:solidFill>
                <a:schemeClr val="bg1"/>
              </a:solidFill>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1397603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996440" y="0"/>
            <a:ext cx="6842760"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528234" y="365857"/>
            <a:ext cx="1620606" cy="707886"/>
          </a:xfrm>
          <a:prstGeom prst="rect">
            <a:avLst/>
          </a:prstGeom>
          <a:noFill/>
        </p:spPr>
        <p:txBody>
          <a:bodyPr wrap="square" lIns="91440" tIns="45720" rIns="91440" bIns="45720">
            <a:spAutoFit/>
          </a:bodyPr>
          <a:lstStyle/>
          <a:p>
            <a:r>
              <a:rPr lang="zh-CN" alt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矩形 10">
            <a:extLst>
              <a:ext uri="{FF2B5EF4-FFF2-40B4-BE49-F238E27FC236}">
                <a16:creationId xmlns:a16="http://schemas.microsoft.com/office/drawing/2014/main" id="{F978C70B-6ABB-4BBB-ABC4-2AC141F22C18}"/>
              </a:ext>
            </a:extLst>
          </p:cNvPr>
          <p:cNvSpPr/>
          <p:nvPr/>
        </p:nvSpPr>
        <p:spPr>
          <a:xfrm>
            <a:off x="6520659" y="2221198"/>
            <a:ext cx="5490527" cy="450862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636443" y="2421768"/>
            <a:ext cx="5258958" cy="3970318"/>
          </a:xfrm>
          <a:prstGeom prst="rect">
            <a:avLst/>
          </a:prstGeom>
          <a:noFill/>
        </p:spPr>
        <p:txBody>
          <a:bodyPr wrap="square" lIns="91440" tIns="45720" rIns="91440" bIns="45720">
            <a:spAutoFit/>
          </a:bodyPr>
          <a:lstStyle/>
          <a:p>
            <a:pPr marL="514350" indent="-514350" defTabSz="540000">
              <a:buAutoNum type="arabicPeriod" startAt="2"/>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根據在問題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中所設計的咖啡閣平面圖，計算或估算：</a:t>
            </a: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同一時間可容納的顧客人數，</a:t>
            </a: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(b)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咖啡閣的通道寬度，</a:t>
            </a: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(c)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咖啡閣的自由空間比，</a:t>
            </a: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(d)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家具的總成本。</a:t>
            </a: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同時，評估這設計是否符合於活動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所提出的對於一個舒適的咖啡閣的條件。</a:t>
            </a:r>
          </a:p>
        </p:txBody>
      </p:sp>
      <p:pic>
        <p:nvPicPr>
          <p:cNvPr id="8" name="Picture 7">
            <a:extLst>
              <a:ext uri="{FF2B5EF4-FFF2-40B4-BE49-F238E27FC236}">
                <a16:creationId xmlns:a16="http://schemas.microsoft.com/office/drawing/2014/main" id="{A2E1BDD8-4B2A-4E9A-A570-C46787ADCBD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7239" y="1130330"/>
            <a:ext cx="5786806" cy="4304169"/>
          </a:xfrm>
          <a:prstGeom prst="rect">
            <a:avLst/>
          </a:prstGeom>
          <a:noFill/>
          <a:ln>
            <a:noFill/>
          </a:ln>
        </p:spPr>
      </p:pic>
    </p:spTree>
    <p:extLst>
      <p:ext uri="{BB962C8B-B14F-4D97-AF65-F5344CB8AC3E}">
        <p14:creationId xmlns:p14="http://schemas.microsoft.com/office/powerpoint/2010/main" val="3619992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996440" y="0"/>
            <a:ext cx="6842760"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528234" y="365857"/>
            <a:ext cx="1620606" cy="707886"/>
          </a:xfrm>
          <a:prstGeom prst="rect">
            <a:avLst/>
          </a:prstGeom>
          <a:noFill/>
        </p:spPr>
        <p:txBody>
          <a:bodyPr wrap="square" lIns="91440" tIns="45720" rIns="91440" bIns="45720">
            <a:spAutoFit/>
          </a:bodyPr>
          <a:lstStyle/>
          <a:p>
            <a:r>
              <a:rPr lang="zh-CN" alt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矩形 10">
            <a:extLst>
              <a:ext uri="{FF2B5EF4-FFF2-40B4-BE49-F238E27FC236}">
                <a16:creationId xmlns:a16="http://schemas.microsoft.com/office/drawing/2014/main" id="{F978C70B-6ABB-4BBB-ABC4-2AC141F22C18}"/>
              </a:ext>
            </a:extLst>
          </p:cNvPr>
          <p:cNvSpPr/>
          <p:nvPr/>
        </p:nvSpPr>
        <p:spPr>
          <a:xfrm>
            <a:off x="6092127" y="2221198"/>
            <a:ext cx="5919060" cy="4009121"/>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214821" y="2421768"/>
            <a:ext cx="5796366" cy="3539430"/>
          </a:xfrm>
          <a:prstGeom prst="rect">
            <a:avLst/>
          </a:prstGeom>
          <a:noFill/>
        </p:spPr>
        <p:txBody>
          <a:bodyPr wrap="square" lIns="91440" tIns="45720" rIns="91440" bIns="45720">
            <a:spAutoFit/>
          </a:bodyPr>
          <a:lstStyle/>
          <a:p>
            <a:pPr marL="514350" indent="-514350" defTabSz="540000">
              <a:buAutoNum type="arabicPeriod"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參考同學們的咖啡閣設計，你會如何優化原有對於一個舒適的咖啡閣的條件（活動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）和它的設計（活動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製作咖啡閣的優化設計</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（例如在不提高家具成本下提升</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舒適度）。</a:t>
            </a:r>
          </a:p>
        </p:txBody>
      </p:sp>
      <p:pic>
        <p:nvPicPr>
          <p:cNvPr id="8" name="Picture 7">
            <a:extLst>
              <a:ext uri="{FF2B5EF4-FFF2-40B4-BE49-F238E27FC236}">
                <a16:creationId xmlns:a16="http://schemas.microsoft.com/office/drawing/2014/main" id="{EDC3DF2F-B686-404F-9760-3B92640EF1D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7239" y="1130330"/>
            <a:ext cx="5786806" cy="4304169"/>
          </a:xfrm>
          <a:prstGeom prst="rect">
            <a:avLst/>
          </a:prstGeom>
          <a:noFill/>
          <a:ln>
            <a:noFill/>
          </a:ln>
        </p:spPr>
      </p:pic>
    </p:spTree>
    <p:extLst>
      <p:ext uri="{BB962C8B-B14F-4D97-AF65-F5344CB8AC3E}">
        <p14:creationId xmlns:p14="http://schemas.microsoft.com/office/powerpoint/2010/main" val="366056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7276567" y="182977"/>
            <a:ext cx="4675470" cy="195651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7198649" y="263773"/>
            <a:ext cx="4675897" cy="1815882"/>
          </a:xfrm>
          <a:prstGeom prst="rect">
            <a:avLst/>
          </a:prstGeom>
          <a:noFill/>
        </p:spPr>
        <p:txBody>
          <a:bodyPr wrap="square" lIns="91440" tIns="45720" rIns="91440" bIns="45720">
            <a:spAutoFit/>
          </a:bodyPr>
          <a:lstStyle/>
          <a:p>
            <a:pPr marL="514350" indent="-514350" defTabSz="540000">
              <a:buAutoNum type="arabicPeriod"/>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在網絡上，我們常常看到有關不同餐廳的顧客評分，當中一般會包括餐廳環境的「舒適度」。例如：</a:t>
            </a:r>
            <a:endParaRPr lang="en-US" sz="28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8" name="矩形 10">
            <a:extLst>
              <a:ext uri="{FF2B5EF4-FFF2-40B4-BE49-F238E27FC236}">
                <a16:creationId xmlns:a16="http://schemas.microsoft.com/office/drawing/2014/main" id="{94822D67-059E-49B8-BF53-F091C67BF538}"/>
              </a:ext>
            </a:extLst>
          </p:cNvPr>
          <p:cNvSpPr/>
          <p:nvPr/>
        </p:nvSpPr>
        <p:spPr>
          <a:xfrm>
            <a:off x="7293027" y="4458767"/>
            <a:ext cx="4675471" cy="229654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Rectangle 9">
            <a:extLst>
              <a:ext uri="{FF2B5EF4-FFF2-40B4-BE49-F238E27FC236}">
                <a16:creationId xmlns:a16="http://schemas.microsoft.com/office/drawing/2014/main" id="{17DBF7A2-EA13-4146-8A1E-96E1CD3FF164}"/>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14" name="Rectangle 13">
            <a:extLst>
              <a:ext uri="{FF2B5EF4-FFF2-40B4-BE49-F238E27FC236}">
                <a16:creationId xmlns:a16="http://schemas.microsoft.com/office/drawing/2014/main" id="{B6BEABB6-DE57-46EF-A309-250C55080307}"/>
              </a:ext>
            </a:extLst>
          </p:cNvPr>
          <p:cNvSpPr/>
          <p:nvPr/>
        </p:nvSpPr>
        <p:spPr>
          <a:xfrm>
            <a:off x="7276139" y="4787121"/>
            <a:ext cx="4621451" cy="1692771"/>
          </a:xfrm>
          <a:prstGeom prst="rect">
            <a:avLst/>
          </a:prstGeom>
          <a:noFill/>
        </p:spPr>
        <p:txBody>
          <a:bodyPr wrap="square" lIns="91440" tIns="45720" rIns="91440" bIns="45720">
            <a:spAutoFit/>
          </a:bodyPr>
          <a:lstStyle/>
          <a:p>
            <a:pPr defTabSz="540000"/>
            <a:r>
              <a:rPr lang="zh-TW"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在設計咖啡閣前，提出一些會影響咖啡閣「舒適度」的因素。</a:t>
            </a:r>
          </a:p>
          <a:p>
            <a:pPr defTabSz="540000"/>
            <a:r>
              <a:rPr lang="zh-TW"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當中有哪些是與數</a:t>
            </a:r>
            <a:r>
              <a:rPr lang="zh-TW" altLang="en-US" sz="2600" dirty="0">
                <a:ln w="0"/>
                <a:solidFill>
                  <a:schemeClr val="bg1"/>
                </a:solidFill>
                <a:effectLst>
                  <a:outerShdw blurRad="38100" dist="19050" dir="2700000" algn="tl" rotWithShape="0">
                    <a:schemeClr val="dk1">
                      <a:alpha val="40000"/>
                    </a:schemeClr>
                  </a:outerShdw>
                </a:effectLst>
                <a:latin typeface="+mn-ea"/>
              </a:rPr>
              <a:t>學</a:t>
            </a:r>
            <a:r>
              <a:rPr lang="zh-TW"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較直接相</a:t>
            </a:r>
            <a:r>
              <a:rPr lang="zh-TW"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關的</a:t>
            </a:r>
            <a:r>
              <a:rPr lang="zh-CN"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sz="26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grpSp>
        <p:nvGrpSpPr>
          <p:cNvPr id="15" name="Canvas 19">
            <a:extLst>
              <a:ext uri="{FF2B5EF4-FFF2-40B4-BE49-F238E27FC236}">
                <a16:creationId xmlns:a16="http://schemas.microsoft.com/office/drawing/2014/main" id="{C38C82DA-FE9A-AD46-99DF-CAD6708C7508}"/>
              </a:ext>
            </a:extLst>
          </p:cNvPr>
          <p:cNvGrpSpPr/>
          <p:nvPr/>
        </p:nvGrpSpPr>
        <p:grpSpPr>
          <a:xfrm>
            <a:off x="7276566" y="2550768"/>
            <a:ext cx="4675471" cy="1551162"/>
            <a:chOff x="0" y="0"/>
            <a:chExt cx="3072765" cy="977645"/>
          </a:xfrm>
        </p:grpSpPr>
        <p:sp>
          <p:nvSpPr>
            <p:cNvPr id="16" name="矩形 15">
              <a:extLst>
                <a:ext uri="{FF2B5EF4-FFF2-40B4-BE49-F238E27FC236}">
                  <a16:creationId xmlns:a16="http://schemas.microsoft.com/office/drawing/2014/main" id="{0E17E45D-F8E7-CE4F-BD3D-A81566D9427B}"/>
                </a:ext>
              </a:extLst>
            </p:cNvPr>
            <p:cNvSpPr/>
            <p:nvPr/>
          </p:nvSpPr>
          <p:spPr>
            <a:xfrm>
              <a:off x="0" y="0"/>
              <a:ext cx="3072765" cy="949325"/>
            </a:xfrm>
            <a:prstGeom prst="rect">
              <a:avLst/>
            </a:prstGeom>
            <a:solidFill>
              <a:prstClr val="white"/>
            </a:solidFill>
          </p:spPr>
          <p:txBody>
            <a:bodyPr/>
            <a:lstStyle/>
            <a:p>
              <a:endParaRPr lang="en-HK"/>
            </a:p>
          </p:txBody>
        </p:sp>
        <p:grpSp>
          <p:nvGrpSpPr>
            <p:cNvPr id="17" name="Group 1251137309">
              <a:extLst>
                <a:ext uri="{FF2B5EF4-FFF2-40B4-BE49-F238E27FC236}">
                  <a16:creationId xmlns:a16="http://schemas.microsoft.com/office/drawing/2014/main" id="{FCD764CC-2998-6642-A589-36F0184BAE08}"/>
                </a:ext>
              </a:extLst>
            </p:cNvPr>
            <p:cNvGrpSpPr/>
            <p:nvPr/>
          </p:nvGrpSpPr>
          <p:grpSpPr>
            <a:xfrm>
              <a:off x="0" y="27674"/>
              <a:ext cx="3037263" cy="949971"/>
              <a:chOff x="0" y="27674"/>
              <a:chExt cx="3037263" cy="949971"/>
            </a:xfrm>
          </p:grpSpPr>
          <p:sp>
            <p:nvSpPr>
              <p:cNvPr id="18" name="Rectangle: Rounded Corners 855481773">
                <a:extLst>
                  <a:ext uri="{FF2B5EF4-FFF2-40B4-BE49-F238E27FC236}">
                    <a16:creationId xmlns:a16="http://schemas.microsoft.com/office/drawing/2014/main" id="{A41CD800-7ADD-234A-A234-BF082F763A8F}"/>
                  </a:ext>
                </a:extLst>
              </p:cNvPr>
              <p:cNvSpPr/>
              <p:nvPr/>
            </p:nvSpPr>
            <p:spPr>
              <a:xfrm>
                <a:off x="585607" y="340633"/>
                <a:ext cx="2451656" cy="252000"/>
              </a:xfrm>
              <a:prstGeom prst="roundRect">
                <a:avLst>
                  <a:gd name="adj" fmla="val 39930"/>
                </a:avLst>
              </a:prstGeom>
              <a:noFill/>
              <a:ln w="19050">
                <a:solidFill>
                  <a:srgbClr val="EE0000"/>
                </a:solidFill>
                <a:prstDash val="dash"/>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9" name="Text Box 1783858894">
                <a:extLst>
                  <a:ext uri="{FF2B5EF4-FFF2-40B4-BE49-F238E27FC236}">
                    <a16:creationId xmlns:a16="http://schemas.microsoft.com/office/drawing/2014/main" id="{78FBF593-91B7-394A-9C3A-B76879EC5ACE}"/>
                  </a:ext>
                </a:extLst>
              </p:cNvPr>
              <p:cNvSpPr txBox="1"/>
              <p:nvPr/>
            </p:nvSpPr>
            <p:spPr>
              <a:xfrm>
                <a:off x="812800" y="63880"/>
                <a:ext cx="494665" cy="91376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spcAft>
                    <a:spcPts val="0"/>
                  </a:spcAft>
                </a:pPr>
                <a:r>
                  <a:rPr lang="zh-TW" sz="2200" kern="100" dirty="0">
                    <a:effectLst/>
                    <a:latin typeface="Calibri" panose="020F0502020204030204" pitchFamily="34" charset="0"/>
                    <a:ea typeface="新細明體" panose="02020500000000000000" pitchFamily="18" charset="-120"/>
                    <a:cs typeface="Times New Roman" panose="02020603050405020304" pitchFamily="18" charset="0"/>
                  </a:rPr>
                  <a:t>味道</a:t>
                </a:r>
              </a:p>
              <a:p>
                <a:pPr>
                  <a:lnSpc>
                    <a:spcPct val="150000"/>
                  </a:lnSpc>
                  <a:spcAft>
                    <a:spcPts val="0"/>
                  </a:spcAft>
                </a:pPr>
                <a:r>
                  <a:rPr lang="zh-TW" sz="2200" kern="100" dirty="0">
                    <a:effectLst/>
                    <a:latin typeface="Calibri" panose="020F0502020204030204" pitchFamily="34" charset="0"/>
                    <a:ea typeface="新細明體" panose="02020500000000000000" pitchFamily="18" charset="-120"/>
                    <a:cs typeface="Times New Roman" panose="02020603050405020304" pitchFamily="18" charset="0"/>
                  </a:rPr>
                  <a:t>環境</a:t>
                </a:r>
              </a:p>
              <a:p>
                <a:pPr>
                  <a:spcAft>
                    <a:spcPts val="0"/>
                  </a:spcAft>
                </a:pPr>
                <a:r>
                  <a:rPr lang="zh-TW" sz="2200" kern="100" dirty="0">
                    <a:effectLst/>
                    <a:latin typeface="Calibri" panose="020F0502020204030204" pitchFamily="34" charset="0"/>
                    <a:ea typeface="新細明體" panose="02020500000000000000" pitchFamily="18" charset="-120"/>
                    <a:cs typeface="Times New Roman" panose="02020603050405020304" pitchFamily="18" charset="0"/>
                  </a:rPr>
                  <a:t>服務</a:t>
                </a:r>
              </a:p>
            </p:txBody>
          </p:sp>
          <p:sp>
            <p:nvSpPr>
              <p:cNvPr id="20" name="Text Box 1502747939">
                <a:extLst>
                  <a:ext uri="{FF2B5EF4-FFF2-40B4-BE49-F238E27FC236}">
                    <a16:creationId xmlns:a16="http://schemas.microsoft.com/office/drawing/2014/main" id="{AFC8301E-E492-E14D-9700-8B0AF367F378}"/>
                  </a:ext>
                </a:extLst>
              </p:cNvPr>
              <p:cNvSpPr txBox="1"/>
              <p:nvPr/>
            </p:nvSpPr>
            <p:spPr>
              <a:xfrm>
                <a:off x="0" y="27674"/>
                <a:ext cx="494665" cy="91313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spcAft>
                    <a:spcPts val="0"/>
                  </a:spcAft>
                </a:pPr>
                <a:r>
                  <a:rPr lang="zh-TW" sz="2200" b="1" kern="100" dirty="0">
                    <a:solidFill>
                      <a:srgbClr val="0070C0"/>
                    </a:solidFill>
                    <a:effectLst/>
                    <a:latin typeface="Calibri" panose="020F0502020204030204" pitchFamily="34" charset="0"/>
                    <a:ea typeface="新細明體" panose="02020500000000000000" pitchFamily="18" charset="-120"/>
                    <a:cs typeface="Times New Roman" panose="02020603050405020304" pitchFamily="18" charset="0"/>
                  </a:rPr>
                  <a:t>評分</a:t>
                </a:r>
                <a:endParaRPr lang="zh-TW" sz="2200" kern="100" dirty="0">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21" name="Star: 5 Points 1411870850">
                <a:extLst>
                  <a:ext uri="{FF2B5EF4-FFF2-40B4-BE49-F238E27FC236}">
                    <a16:creationId xmlns:a16="http://schemas.microsoft.com/office/drawing/2014/main" id="{D9AD423C-EEFA-AE43-97DD-1B463824E9EF}"/>
                  </a:ext>
                </a:extLst>
              </p:cNvPr>
              <p:cNvSpPr/>
              <p:nvPr/>
            </p:nvSpPr>
            <p:spPr>
              <a:xfrm>
                <a:off x="1517650"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2" name="Star: 5 Points 225376040">
                <a:extLst>
                  <a:ext uri="{FF2B5EF4-FFF2-40B4-BE49-F238E27FC236}">
                    <a16:creationId xmlns:a16="http://schemas.microsoft.com/office/drawing/2014/main" id="{2C75156B-BB74-EF40-99DA-F1D4EFA4AFBF}"/>
                  </a:ext>
                </a:extLst>
              </p:cNvPr>
              <p:cNvSpPr/>
              <p:nvPr/>
            </p:nvSpPr>
            <p:spPr>
              <a:xfrm>
                <a:off x="1759585"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3" name="Star: 5 Points 570561445">
                <a:extLst>
                  <a:ext uri="{FF2B5EF4-FFF2-40B4-BE49-F238E27FC236}">
                    <a16:creationId xmlns:a16="http://schemas.microsoft.com/office/drawing/2014/main" id="{42592D8B-ECF3-BF4C-99BC-E9F2E0D295FC}"/>
                  </a:ext>
                </a:extLst>
              </p:cNvPr>
              <p:cNvSpPr/>
              <p:nvPr/>
            </p:nvSpPr>
            <p:spPr>
              <a:xfrm>
                <a:off x="2001520"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4" name="Star: 5 Points 1231386311">
                <a:extLst>
                  <a:ext uri="{FF2B5EF4-FFF2-40B4-BE49-F238E27FC236}">
                    <a16:creationId xmlns:a16="http://schemas.microsoft.com/office/drawing/2014/main" id="{F5FCE4B0-A216-2F42-B6EA-C8103D6F832F}"/>
                  </a:ext>
                </a:extLst>
              </p:cNvPr>
              <p:cNvSpPr/>
              <p:nvPr/>
            </p:nvSpPr>
            <p:spPr>
              <a:xfrm>
                <a:off x="2243455"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5" name="Star: 5 Points 622569658">
                <a:extLst>
                  <a:ext uri="{FF2B5EF4-FFF2-40B4-BE49-F238E27FC236}">
                    <a16:creationId xmlns:a16="http://schemas.microsoft.com/office/drawing/2014/main" id="{0436BFF4-2968-5A40-8945-7C3832D0B220}"/>
                  </a:ext>
                </a:extLst>
              </p:cNvPr>
              <p:cNvSpPr/>
              <p:nvPr/>
            </p:nvSpPr>
            <p:spPr>
              <a:xfrm>
                <a:off x="2485390"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6" name="Star: 5 Points 583973459">
                <a:extLst>
                  <a:ext uri="{FF2B5EF4-FFF2-40B4-BE49-F238E27FC236}">
                    <a16:creationId xmlns:a16="http://schemas.microsoft.com/office/drawing/2014/main" id="{E38E85EE-FA6F-DE42-BC99-3F14B67BB720}"/>
                  </a:ext>
                </a:extLst>
              </p:cNvPr>
              <p:cNvSpPr/>
              <p:nvPr/>
            </p:nvSpPr>
            <p:spPr>
              <a:xfrm>
                <a:off x="1517650"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7" name="Star: 5 Points 315953620">
                <a:extLst>
                  <a:ext uri="{FF2B5EF4-FFF2-40B4-BE49-F238E27FC236}">
                    <a16:creationId xmlns:a16="http://schemas.microsoft.com/office/drawing/2014/main" id="{9096699D-7D19-1748-AC34-D7D895E43F4F}"/>
                  </a:ext>
                </a:extLst>
              </p:cNvPr>
              <p:cNvSpPr/>
              <p:nvPr/>
            </p:nvSpPr>
            <p:spPr>
              <a:xfrm>
                <a:off x="1759585"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8" name="Star: 5 Points 1713119507">
                <a:extLst>
                  <a:ext uri="{FF2B5EF4-FFF2-40B4-BE49-F238E27FC236}">
                    <a16:creationId xmlns:a16="http://schemas.microsoft.com/office/drawing/2014/main" id="{D53E1697-738C-DD4D-A0B4-62C4468018C3}"/>
                  </a:ext>
                </a:extLst>
              </p:cNvPr>
              <p:cNvSpPr/>
              <p:nvPr/>
            </p:nvSpPr>
            <p:spPr>
              <a:xfrm>
                <a:off x="2001520"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9" name="Star: 5 Points 34895777">
                <a:extLst>
                  <a:ext uri="{FF2B5EF4-FFF2-40B4-BE49-F238E27FC236}">
                    <a16:creationId xmlns:a16="http://schemas.microsoft.com/office/drawing/2014/main" id="{56187FC4-6613-D44C-9653-E96BFF0AD8C2}"/>
                  </a:ext>
                </a:extLst>
              </p:cNvPr>
              <p:cNvSpPr/>
              <p:nvPr/>
            </p:nvSpPr>
            <p:spPr>
              <a:xfrm>
                <a:off x="2243455"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0" name="Star: 5 Points 1475375127">
                <a:extLst>
                  <a:ext uri="{FF2B5EF4-FFF2-40B4-BE49-F238E27FC236}">
                    <a16:creationId xmlns:a16="http://schemas.microsoft.com/office/drawing/2014/main" id="{FD0B1D46-E5B2-F344-95C9-868D262419A1}"/>
                  </a:ext>
                </a:extLst>
              </p:cNvPr>
              <p:cNvSpPr/>
              <p:nvPr/>
            </p:nvSpPr>
            <p:spPr>
              <a:xfrm>
                <a:off x="2485390" y="395113"/>
                <a:ext cx="144000" cy="144000"/>
              </a:xfrm>
              <a:prstGeom prst="star5">
                <a:avLst>
                  <a:gd name="adj" fmla="val 24144"/>
                  <a:gd name="hf" fmla="val 105146"/>
                  <a:gd name="vf" fmla="val 110557"/>
                </a:avLst>
              </a:prstGeom>
              <a:noFill/>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1" name="Star: 5 Points 1327762488">
                <a:extLst>
                  <a:ext uri="{FF2B5EF4-FFF2-40B4-BE49-F238E27FC236}">
                    <a16:creationId xmlns:a16="http://schemas.microsoft.com/office/drawing/2014/main" id="{B25BF2B6-A436-ED45-8EFD-9536A57CEA73}"/>
                  </a:ext>
                </a:extLst>
              </p:cNvPr>
              <p:cNvSpPr/>
              <p:nvPr/>
            </p:nvSpPr>
            <p:spPr>
              <a:xfrm>
                <a:off x="1517650"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2" name="Star: 5 Points 1518811793">
                <a:extLst>
                  <a:ext uri="{FF2B5EF4-FFF2-40B4-BE49-F238E27FC236}">
                    <a16:creationId xmlns:a16="http://schemas.microsoft.com/office/drawing/2014/main" id="{D7777C3F-392C-8649-BF53-2A63F74A9D16}"/>
                  </a:ext>
                </a:extLst>
              </p:cNvPr>
              <p:cNvSpPr/>
              <p:nvPr/>
            </p:nvSpPr>
            <p:spPr>
              <a:xfrm>
                <a:off x="1759585"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3" name="Star: 5 Points 1058038434">
                <a:extLst>
                  <a:ext uri="{FF2B5EF4-FFF2-40B4-BE49-F238E27FC236}">
                    <a16:creationId xmlns:a16="http://schemas.microsoft.com/office/drawing/2014/main" id="{429F599F-FB8A-9342-B602-F471AD6E9430}"/>
                  </a:ext>
                </a:extLst>
              </p:cNvPr>
              <p:cNvSpPr/>
              <p:nvPr/>
            </p:nvSpPr>
            <p:spPr>
              <a:xfrm>
                <a:off x="2001520"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4" name="Star: 5 Points 1145578446">
                <a:extLst>
                  <a:ext uri="{FF2B5EF4-FFF2-40B4-BE49-F238E27FC236}">
                    <a16:creationId xmlns:a16="http://schemas.microsoft.com/office/drawing/2014/main" id="{A5E5CFC7-FD42-D74D-ABF9-336441005733}"/>
                  </a:ext>
                </a:extLst>
              </p:cNvPr>
              <p:cNvSpPr/>
              <p:nvPr/>
            </p:nvSpPr>
            <p:spPr>
              <a:xfrm>
                <a:off x="2243455"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5" name="Star: 5 Points 7068697">
                <a:extLst>
                  <a:ext uri="{FF2B5EF4-FFF2-40B4-BE49-F238E27FC236}">
                    <a16:creationId xmlns:a16="http://schemas.microsoft.com/office/drawing/2014/main" id="{F5748B0B-B2DF-F246-A22B-A9B36A177C82}"/>
                  </a:ext>
                </a:extLst>
              </p:cNvPr>
              <p:cNvSpPr/>
              <p:nvPr/>
            </p:nvSpPr>
            <p:spPr>
              <a:xfrm>
                <a:off x="2485390" y="680863"/>
                <a:ext cx="144000" cy="144000"/>
              </a:xfrm>
              <a:prstGeom prst="star5">
                <a:avLst>
                  <a:gd name="adj" fmla="val 24144"/>
                  <a:gd name="hf" fmla="val 105146"/>
                  <a:gd name="vf" fmla="val 110557"/>
                </a:avLst>
              </a:prstGeom>
              <a:noFill/>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grpSp>
      </p:grpSp>
    </p:spTree>
    <p:extLst>
      <p:ext uri="{BB962C8B-B14F-4D97-AF65-F5344CB8AC3E}">
        <p14:creationId xmlns:p14="http://schemas.microsoft.com/office/powerpoint/2010/main" val="604503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500"/>
                                        <p:tgtEl>
                                          <p:spTgt spid="15"/>
                                        </p:tgtEl>
                                        <p:attrNameLst>
                                          <p:attrName>ppt_y</p:attrName>
                                        </p:attrNameLst>
                                      </p:cBhvr>
                                      <p:tavLst>
                                        <p:tav tm="0">
                                          <p:val>
                                            <p:strVal val="#ppt_y+#ppt_h*1.125000"/>
                                          </p:val>
                                        </p:tav>
                                        <p:tav tm="100000">
                                          <p:val>
                                            <p:strVal val="#ppt_y"/>
                                          </p:val>
                                        </p:tav>
                                      </p:tavLst>
                                    </p:anim>
                                    <p:animEffect transition="in" filter="wipe(up)">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barn(inVertical)">
                                      <p:cBhvr>
                                        <p:cTn id="2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與</a:t>
            </a: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數學較直接相關</a:t>
            </a: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的因素：</a:t>
            </a:r>
          </a:p>
          <a:p>
            <a:pPr marL="457200" indent="-457200" defTabSz="540000">
              <a:buFont typeface="Arial" panose="020B0604020202020204" pitchFamily="34" charset="0"/>
              <a:buChar char="•"/>
            </a:pP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咖啡閣空間的大小</a:t>
            </a:r>
          </a:p>
          <a:p>
            <a:pPr marL="457200" indent="-457200" defTabSz="540000">
              <a:buFont typeface="Arial" panose="020B0604020202020204" pitchFamily="34" charset="0"/>
              <a:buChar char="•"/>
            </a:pP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同一時間可容納的顧客人數</a:t>
            </a:r>
          </a:p>
          <a:p>
            <a:pPr marL="457200" indent="-457200" defTabSz="540000">
              <a:buFont typeface="Arial" panose="020B0604020202020204" pitchFamily="34" charset="0"/>
              <a:buChar char="•"/>
            </a:pP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桌椅的數目</a:t>
            </a:r>
          </a:p>
          <a:p>
            <a:pPr marL="457200" indent="-457200" defTabSz="540000">
              <a:buFont typeface="Arial" panose="020B0604020202020204" pitchFamily="34" charset="0"/>
              <a:buChar char="•"/>
            </a:pP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兩組桌椅之間的距離</a:t>
            </a:r>
            <a:endParaRPr lang="en-US" sz="2800" b="0" cap="none" spc="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819254" y="4244911"/>
            <a:ext cx="5132783" cy="225404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935290" y="4463992"/>
            <a:ext cx="4805319" cy="1815882"/>
          </a:xfrm>
          <a:prstGeom prst="rect">
            <a:avLst/>
          </a:prstGeom>
          <a:noFill/>
        </p:spPr>
        <p:txBody>
          <a:bodyPr wrap="square" lIns="91440" tIns="45720" rIns="91440" bIns="45720">
            <a:spAutoFit/>
          </a:bodyPr>
          <a:lstStyle/>
          <a:p>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與</a:t>
            </a: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rPr>
              <a:t>數學較不直接相關</a:t>
            </a: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的因素：</a:t>
            </a:r>
          </a:p>
          <a:p>
            <a:pPr marL="457200" indent="-457200">
              <a:buFont typeface="Arial" panose="020B0604020202020204" pitchFamily="34" charset="0"/>
              <a:buChar char="•"/>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背景音樂</a:t>
            </a:r>
          </a:p>
          <a:p>
            <a:pPr marL="457200" indent="-457200">
              <a:buFont typeface="Arial" panose="020B0604020202020204" pitchFamily="34" charset="0"/>
              <a:buChar char="•"/>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佈置</a:t>
            </a:r>
          </a:p>
          <a:p>
            <a:pPr marL="457200" indent="-457200">
              <a:buFont typeface="Arial" panose="020B0604020202020204" pitchFamily="34" charset="0"/>
              <a:buChar char="•"/>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顏色</a:t>
            </a:r>
          </a:p>
        </p:txBody>
      </p:sp>
    </p:spTree>
    <p:extLst>
      <p:ext uri="{BB962C8B-B14F-4D97-AF65-F5344CB8AC3E}">
        <p14:creationId xmlns:p14="http://schemas.microsoft.com/office/powerpoint/2010/main" val="237707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barn(inVertical)">
                                      <p:cBhvr>
                                        <p:cTn id="12" dur="500"/>
                                        <p:tgtEl>
                                          <p:spTgt spid="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barn(inVertical)">
                                      <p:cBhvr>
                                        <p:cTn id="2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p:bldP spid="38" grpId="0" animBg="1"/>
      <p:bldP spid="3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我們將探討兩個因素，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它們可以幫助我們量化在空間中的舒適度。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：通道寬度</a:t>
            </a:r>
          </a:p>
        </p:txBody>
      </p:sp>
      <p:sp>
        <p:nvSpPr>
          <p:cNvPr id="38" name="矩形 10">
            <a:extLst>
              <a:ext uri="{FF2B5EF4-FFF2-40B4-BE49-F238E27FC236}">
                <a16:creationId xmlns:a16="http://schemas.microsoft.com/office/drawing/2014/main" id="{9E27311C-5315-EA4B-8638-B198E9906D34}"/>
              </a:ext>
            </a:extLst>
          </p:cNvPr>
          <p:cNvSpPr/>
          <p:nvPr/>
        </p:nvSpPr>
        <p:spPr>
          <a:xfrm>
            <a:off x="7875625" y="4338570"/>
            <a:ext cx="4090026" cy="179678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8125896" y="4702975"/>
            <a:ext cx="3420341" cy="954107"/>
          </a:xfrm>
          <a:prstGeom prst="rect">
            <a:avLst/>
          </a:prstGeom>
          <a:noFill/>
        </p:spPr>
        <p:txBody>
          <a:bodyPr wrap="square" lIns="91440" tIns="45720" rIns="91440" bIns="45720">
            <a:spAutoFit/>
          </a:bodyPr>
          <a:lstStyle/>
          <a:p>
            <a:pPr marL="514350" indent="-514350">
              <a:buAutoNum type="alphaLcParenBoth"/>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你認為通道寬度如何影響舒適度？</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3906499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barn(inVertical)">
                                      <p:cBhvr>
                                        <p:cTn id="12" dur="500"/>
                                        <p:tgtEl>
                                          <p:spTgt spid="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barn(inVertical)">
                                      <p:cBhvr>
                                        <p:cTn id="2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p:bldP spid="38" grpId="0" animBg="1"/>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4090027" cy="179678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7106407" y="652883"/>
            <a:ext cx="3374563" cy="954107"/>
          </a:xfrm>
          <a:prstGeom prst="rect">
            <a:avLst/>
          </a:prstGeom>
          <a:noFill/>
        </p:spPr>
        <p:txBody>
          <a:bodyPr wrap="square" lIns="91440" tIns="45720" rIns="91440" bIns="45720">
            <a:spAutoFit/>
          </a:bodyPr>
          <a:lstStyle/>
          <a:p>
            <a:pPr marL="514350" indent="-514350">
              <a:buAutoNum type="alphaLcParenBoth"/>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你認為通道寬度如何影響舒適度？</a:t>
            </a:r>
          </a:p>
        </p:txBody>
      </p:sp>
      <p:sp>
        <p:nvSpPr>
          <p:cNvPr id="38" name="矩形 10">
            <a:extLst>
              <a:ext uri="{FF2B5EF4-FFF2-40B4-BE49-F238E27FC236}">
                <a16:creationId xmlns:a16="http://schemas.microsoft.com/office/drawing/2014/main" id="{9E27311C-5315-EA4B-8638-B198E9906D34}"/>
              </a:ext>
            </a:extLst>
          </p:cNvPr>
          <p:cNvSpPr/>
          <p:nvPr/>
        </p:nvSpPr>
        <p:spPr>
          <a:xfrm>
            <a:off x="6832868" y="2792610"/>
            <a:ext cx="4927941" cy="3476544"/>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7011532" y="3096574"/>
            <a:ext cx="4478596" cy="3108543"/>
          </a:xfrm>
          <a:prstGeom prst="rect">
            <a:avLst/>
          </a:prstGeom>
          <a:noFill/>
        </p:spPr>
        <p:txBody>
          <a:bodyPr wrap="square" lIns="91440" tIns="45720" rIns="91440" bIns="45720">
            <a:spAutoFit/>
          </a:bodyPr>
          <a:lstStyle/>
          <a:p>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rPr>
              <a:t>一般而言，通道寬度的值越大，即通道寬敞，舒適度越高。</a:t>
            </a:r>
            <a:endParaRPr lang="en-US" altLang="zh-TW"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ndParaRPr>
          </a:p>
          <a:p>
            <a:endParaRPr lang="en-US" altLang="zh-TW"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rPr>
              <a:t>相反，通道寬度的值越小，即通道容易狹窄，舒適度越低。</a:t>
            </a:r>
          </a:p>
        </p:txBody>
      </p:sp>
    </p:spTree>
    <p:extLst>
      <p:ext uri="{BB962C8B-B14F-4D97-AF65-F5344CB8AC3E}">
        <p14:creationId xmlns:p14="http://schemas.microsoft.com/office/powerpoint/2010/main" val="66999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我們將探討兩個因素，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它們可以幫助我們量化在空間中的舒適度。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：通道寬度</a:t>
            </a:r>
          </a:p>
        </p:txBody>
      </p:sp>
      <p:sp>
        <p:nvSpPr>
          <p:cNvPr id="38" name="矩形 10">
            <a:extLst>
              <a:ext uri="{FF2B5EF4-FFF2-40B4-BE49-F238E27FC236}">
                <a16:creationId xmlns:a16="http://schemas.microsoft.com/office/drawing/2014/main" id="{9E27311C-5315-EA4B-8638-B198E9906D34}"/>
              </a:ext>
            </a:extLst>
          </p:cNvPr>
          <p:cNvSpPr/>
          <p:nvPr/>
        </p:nvSpPr>
        <p:spPr>
          <a:xfrm>
            <a:off x="6832868" y="3952522"/>
            <a:ext cx="5132783" cy="267393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817670" y="4096734"/>
            <a:ext cx="4927941" cy="2246769"/>
          </a:xfrm>
          <a:prstGeom prst="rect">
            <a:avLst/>
          </a:prstGeom>
          <a:noFill/>
        </p:spPr>
        <p:txBody>
          <a:bodyPr wrap="square" lIns="91440" tIns="45720" rIns="91440" bIns="45720">
            <a:spAutoFit/>
          </a:bodyPr>
          <a:lstStyle/>
          <a:p>
            <a:pPr marL="514350" indent="-514350">
              <a:buAutoNum type="alphaLcParenBoth" startAt="2"/>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按目前活動室的設置，</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量度兩組桌椅之間的通道寬度。</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由此，建議一個適用於咖啡閣的最佳通道寬度。</a:t>
            </a:r>
          </a:p>
        </p:txBody>
      </p:sp>
    </p:spTree>
    <p:extLst>
      <p:ext uri="{BB962C8B-B14F-4D97-AF65-F5344CB8AC3E}">
        <p14:creationId xmlns:p14="http://schemas.microsoft.com/office/powerpoint/2010/main" val="2417699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活動</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以數學方式描述空間的舒適度，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並製作咖啡閣的初步平面圖。</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我們將探討兩個因素，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它們可以幫助我們量化在空間中的舒適度。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：通道寬度</a:t>
            </a:r>
          </a:p>
        </p:txBody>
      </p:sp>
      <p:sp>
        <p:nvSpPr>
          <p:cNvPr id="38" name="矩形 10">
            <a:extLst>
              <a:ext uri="{FF2B5EF4-FFF2-40B4-BE49-F238E27FC236}">
                <a16:creationId xmlns:a16="http://schemas.microsoft.com/office/drawing/2014/main" id="{9E27311C-5315-EA4B-8638-B198E9906D34}"/>
              </a:ext>
            </a:extLst>
          </p:cNvPr>
          <p:cNvSpPr/>
          <p:nvPr/>
        </p:nvSpPr>
        <p:spPr>
          <a:xfrm>
            <a:off x="6832868" y="3952522"/>
            <a:ext cx="5132783" cy="267393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935999" y="4377673"/>
            <a:ext cx="4927941" cy="1815882"/>
          </a:xfrm>
          <a:prstGeom prst="rect">
            <a:avLst/>
          </a:prstGeom>
          <a:noFill/>
        </p:spPr>
        <p:txBody>
          <a:bodyPr wrap="square" lIns="91440" tIns="45720" rIns="91440" bIns="45720">
            <a:spAutoFit/>
          </a:bodyPr>
          <a:lstStyle/>
          <a:p>
            <a:pPr marL="514350" indent="-514350">
              <a:buAutoNum type="alphaLcParenBoth"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在實地考察時，若以通道寬度來量化咖啡閣或餐廳的舒適度，我們可能會遇到什麼困難？該如何解決？</a:t>
            </a:r>
          </a:p>
        </p:txBody>
      </p:sp>
    </p:spTree>
    <p:extLst>
      <p:ext uri="{BB962C8B-B14F-4D97-AF65-F5344CB8AC3E}">
        <p14:creationId xmlns:p14="http://schemas.microsoft.com/office/powerpoint/2010/main" val="1289522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2096</TotalTime>
  <Words>2310</Words>
  <Application>Microsoft Office PowerPoint</Application>
  <PresentationFormat>寬螢幕</PresentationFormat>
  <Paragraphs>239</Paragraphs>
  <Slides>31</Slides>
  <Notes>5</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31</vt:i4>
      </vt:variant>
    </vt:vector>
  </HeadingPairs>
  <TitlesOfParts>
    <vt:vector size="39" baseType="lpstr">
      <vt:lpstr>微軟正黑體</vt:lpstr>
      <vt:lpstr>PMingLiU</vt:lpstr>
      <vt:lpstr>PMingLiU</vt:lpstr>
      <vt:lpstr>Arial</vt:lpstr>
      <vt:lpstr>Calibri</vt:lpstr>
      <vt:lpstr>Calibri Light</vt:lpstr>
      <vt:lpstr>Times New Roman</vt:lpstr>
      <vt:lpstr>Office Theme</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HUANG, Xiaowei [MIT]</dc:creator>
  <cp:lastModifiedBy>LAM, Ho-yeung</cp:lastModifiedBy>
  <cp:revision>122</cp:revision>
  <dcterms:created xsi:type="dcterms:W3CDTF">2025-03-17T04:20:08Z</dcterms:created>
  <dcterms:modified xsi:type="dcterms:W3CDTF">2026-03-06T03:14:39Z</dcterms:modified>
</cp:coreProperties>
</file>