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5" r:id="rId2"/>
    <p:sldMasterId id="2147483663" r:id="rId3"/>
    <p:sldMasterId id="2147483651" r:id="rId4"/>
  </p:sldMasterIdLst>
  <p:notesMasterIdLst>
    <p:notesMasterId r:id="rId93"/>
  </p:notesMasterIdLst>
  <p:handoutMasterIdLst>
    <p:handoutMasterId r:id="rId94"/>
  </p:handoutMasterIdLst>
  <p:sldIdLst>
    <p:sldId id="270" r:id="rId5"/>
    <p:sldId id="367" r:id="rId6"/>
    <p:sldId id="273" r:id="rId7"/>
    <p:sldId id="287" r:id="rId8"/>
    <p:sldId id="368" r:id="rId9"/>
    <p:sldId id="369" r:id="rId10"/>
    <p:sldId id="372" r:id="rId11"/>
    <p:sldId id="371" r:id="rId12"/>
    <p:sldId id="458" r:id="rId13"/>
    <p:sldId id="374" r:id="rId14"/>
    <p:sldId id="294" r:id="rId15"/>
    <p:sldId id="375" r:id="rId16"/>
    <p:sldId id="376" r:id="rId17"/>
    <p:sldId id="383" r:id="rId18"/>
    <p:sldId id="444" r:id="rId19"/>
    <p:sldId id="300" r:id="rId20"/>
    <p:sldId id="299" r:id="rId21"/>
    <p:sldId id="301" r:id="rId22"/>
    <p:sldId id="378" r:id="rId23"/>
    <p:sldId id="379" r:id="rId24"/>
    <p:sldId id="380" r:id="rId25"/>
    <p:sldId id="381" r:id="rId26"/>
    <p:sldId id="382" r:id="rId27"/>
    <p:sldId id="384" r:id="rId28"/>
    <p:sldId id="385" r:id="rId29"/>
    <p:sldId id="386" r:id="rId30"/>
    <p:sldId id="387" r:id="rId31"/>
    <p:sldId id="388" r:id="rId32"/>
    <p:sldId id="389" r:id="rId33"/>
    <p:sldId id="390" r:id="rId34"/>
    <p:sldId id="314" r:id="rId35"/>
    <p:sldId id="315" r:id="rId36"/>
    <p:sldId id="391" r:id="rId37"/>
    <p:sldId id="426" r:id="rId38"/>
    <p:sldId id="427" r:id="rId39"/>
    <p:sldId id="429" r:id="rId40"/>
    <p:sldId id="430" r:id="rId41"/>
    <p:sldId id="431" r:id="rId42"/>
    <p:sldId id="432" r:id="rId43"/>
    <p:sldId id="433" r:id="rId44"/>
    <p:sldId id="445" r:id="rId45"/>
    <p:sldId id="435" r:id="rId46"/>
    <p:sldId id="436" r:id="rId47"/>
    <p:sldId id="437" r:id="rId48"/>
    <p:sldId id="399" r:id="rId49"/>
    <p:sldId id="400" r:id="rId50"/>
    <p:sldId id="401" r:id="rId51"/>
    <p:sldId id="402" r:id="rId52"/>
    <p:sldId id="425" r:id="rId53"/>
    <p:sldId id="403" r:id="rId54"/>
    <p:sldId id="404" r:id="rId55"/>
    <p:sldId id="405" r:id="rId56"/>
    <p:sldId id="327" r:id="rId57"/>
    <p:sldId id="329" r:id="rId58"/>
    <p:sldId id="406" r:id="rId59"/>
    <p:sldId id="407" r:id="rId60"/>
    <p:sldId id="409" r:id="rId61"/>
    <p:sldId id="332" r:id="rId62"/>
    <p:sldId id="333" r:id="rId63"/>
    <p:sldId id="410" r:id="rId64"/>
    <p:sldId id="411" r:id="rId65"/>
    <p:sldId id="412" r:id="rId66"/>
    <p:sldId id="337" r:id="rId67"/>
    <p:sldId id="338" r:id="rId68"/>
    <p:sldId id="413" r:id="rId69"/>
    <p:sldId id="414" r:id="rId70"/>
    <p:sldId id="415" r:id="rId71"/>
    <p:sldId id="342" r:id="rId72"/>
    <p:sldId id="343" r:id="rId73"/>
    <p:sldId id="416" r:id="rId74"/>
    <p:sldId id="438" r:id="rId75"/>
    <p:sldId id="439" r:id="rId76"/>
    <p:sldId id="446" r:id="rId77"/>
    <p:sldId id="441" r:id="rId78"/>
    <p:sldId id="442" r:id="rId79"/>
    <p:sldId id="443" r:id="rId80"/>
    <p:sldId id="447" r:id="rId81"/>
    <p:sldId id="448" r:id="rId82"/>
    <p:sldId id="449" r:id="rId83"/>
    <p:sldId id="450" r:id="rId84"/>
    <p:sldId id="451" r:id="rId85"/>
    <p:sldId id="452" r:id="rId86"/>
    <p:sldId id="453" r:id="rId87"/>
    <p:sldId id="454" r:id="rId88"/>
    <p:sldId id="455" r:id="rId89"/>
    <p:sldId id="456" r:id="rId90"/>
    <p:sldId id="457" r:id="rId91"/>
    <p:sldId id="392" r:id="rId92"/>
  </p:sldIdLst>
  <p:sldSz cx="12192000" cy="6858000"/>
  <p:notesSz cx="6858000" cy="9144000"/>
  <p:embeddedFontLst>
    <p:embeddedFont>
      <p:font typeface="思源黑体 CN Light" panose="02020500000000000000" charset="-128"/>
      <p:regular r:id="rId95"/>
    </p:embeddedFont>
  </p:embeddedFontLst>
  <p:custDataLst>
    <p:tags r:id="rId9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870"/>
    <a:srgbClr val="F7D979"/>
    <a:srgbClr val="BE9AC6"/>
    <a:srgbClr val="C2DEB5"/>
    <a:srgbClr val="F4B3A1"/>
    <a:srgbClr val="B493C2"/>
    <a:srgbClr val="9ED1E6"/>
    <a:srgbClr val="98D3E5"/>
    <a:srgbClr val="C6E3D1"/>
    <a:srgbClr val="CDE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60CF4-62B2-4102-A91F-27BCBF4F5CCB}" v="7" dt="2026-02-08T14:13:33.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8" d="100"/>
          <a:sy n="88" d="100"/>
        </p:scale>
        <p:origin x="12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font" Target="fonts/font1.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 yeung lam" userId="1f8afd9dbfdec17f" providerId="LiveId" clId="{CA4F9D67-C62C-4B42-9A67-8528125CC869}"/>
    <pc:docChg chg="modSld">
      <pc:chgData name="ho yeung lam" userId="1f8afd9dbfdec17f" providerId="LiveId" clId="{CA4F9D67-C62C-4B42-9A67-8528125CC869}" dt="2026-02-08T14:15:46.794" v="13" actId="207"/>
      <pc:docMkLst>
        <pc:docMk/>
      </pc:docMkLst>
      <pc:sldChg chg="modSp mod">
        <pc:chgData name="ho yeung lam" userId="1f8afd9dbfdec17f" providerId="LiveId" clId="{CA4F9D67-C62C-4B42-9A67-8528125CC869}" dt="2026-02-08T14:05:26.603" v="2" actId="207"/>
        <pc:sldMkLst>
          <pc:docMk/>
          <pc:sldMk cId="1666201404" sldId="367"/>
        </pc:sldMkLst>
        <pc:spChg chg="mod">
          <ac:chgData name="ho yeung lam" userId="1f8afd9dbfdec17f" providerId="LiveId" clId="{CA4F9D67-C62C-4B42-9A67-8528125CC869}" dt="2026-02-08T14:05:26.603" v="2" actId="207"/>
          <ac:spMkLst>
            <pc:docMk/>
            <pc:sldMk cId="1666201404" sldId="367"/>
            <ac:spMk id="6" creationId="{00000000-0000-0000-0000-000000000000}"/>
          </ac:spMkLst>
        </pc:spChg>
      </pc:sldChg>
      <pc:sldChg chg="modSp">
        <pc:chgData name="ho yeung lam" userId="1f8afd9dbfdec17f" providerId="LiveId" clId="{CA4F9D67-C62C-4B42-9A67-8528125CC869}" dt="2026-02-08T14:06:56.962" v="6" actId="207"/>
        <pc:sldMkLst>
          <pc:docMk/>
          <pc:sldMk cId="1049293547" sldId="371"/>
        </pc:sldMkLst>
        <pc:spChg chg="mod">
          <ac:chgData name="ho yeung lam" userId="1f8afd9dbfdec17f" providerId="LiveId" clId="{CA4F9D67-C62C-4B42-9A67-8528125CC869}" dt="2026-02-08T14:06:56.962" v="6" actId="207"/>
          <ac:spMkLst>
            <pc:docMk/>
            <pc:sldMk cId="1049293547" sldId="371"/>
            <ac:spMk id="8" creationId="{7E6A0513-B520-4816-B691-2343E46F568B}"/>
          </ac:spMkLst>
        </pc:spChg>
      </pc:sldChg>
      <pc:sldChg chg="modSp">
        <pc:chgData name="ho yeung lam" userId="1f8afd9dbfdec17f" providerId="LiveId" clId="{CA4F9D67-C62C-4B42-9A67-8528125CC869}" dt="2026-02-08T14:06:37.738" v="5" actId="207"/>
        <pc:sldMkLst>
          <pc:docMk/>
          <pc:sldMk cId="1388923460" sldId="372"/>
        </pc:sldMkLst>
        <pc:spChg chg="mod">
          <ac:chgData name="ho yeung lam" userId="1f8afd9dbfdec17f" providerId="LiveId" clId="{CA4F9D67-C62C-4B42-9A67-8528125CC869}" dt="2026-02-08T14:06:37.738" v="5" actId="207"/>
          <ac:spMkLst>
            <pc:docMk/>
            <pc:sldMk cId="1388923460" sldId="372"/>
            <ac:spMk id="16" creationId="{1E4C7FD9-FF11-423A-9AC8-95C035ABDC24}"/>
          </ac:spMkLst>
        </pc:spChg>
      </pc:sldChg>
      <pc:sldChg chg="modSp mod">
        <pc:chgData name="ho yeung lam" userId="1f8afd9dbfdec17f" providerId="LiveId" clId="{CA4F9D67-C62C-4B42-9A67-8528125CC869}" dt="2026-02-08T14:09:29.638" v="8" actId="207"/>
        <pc:sldMkLst>
          <pc:docMk/>
          <pc:sldMk cId="1666186272" sldId="378"/>
        </pc:sldMkLst>
        <pc:spChg chg="mod">
          <ac:chgData name="ho yeung lam" userId="1f8afd9dbfdec17f" providerId="LiveId" clId="{CA4F9D67-C62C-4B42-9A67-8528125CC869}" dt="2026-02-08T14:09:29.638" v="8" actId="207"/>
          <ac:spMkLst>
            <pc:docMk/>
            <pc:sldMk cId="1666186272" sldId="378"/>
            <ac:spMk id="16" creationId="{4C578C1D-6896-4F67-91D2-3EA4AA959AF1}"/>
          </ac:spMkLst>
        </pc:spChg>
      </pc:sldChg>
      <pc:sldChg chg="modSp">
        <pc:chgData name="ho yeung lam" userId="1f8afd9dbfdec17f" providerId="LiveId" clId="{CA4F9D67-C62C-4B42-9A67-8528125CC869}" dt="2026-02-08T14:13:33.210" v="12" actId="207"/>
        <pc:sldMkLst>
          <pc:docMk/>
          <pc:sldMk cId="1602239848" sldId="402"/>
        </pc:sldMkLst>
        <pc:spChg chg="mod">
          <ac:chgData name="ho yeung lam" userId="1f8afd9dbfdec17f" providerId="LiveId" clId="{CA4F9D67-C62C-4B42-9A67-8528125CC869}" dt="2026-02-08T14:13:33.210" v="12" actId="207"/>
          <ac:spMkLst>
            <pc:docMk/>
            <pc:sldMk cId="1602239848" sldId="402"/>
            <ac:spMk id="11" creationId="{76CC4DF7-F3D3-4BE8-8499-FFEA8F7CE7B9}"/>
          </ac:spMkLst>
        </pc:spChg>
      </pc:sldChg>
      <pc:sldChg chg="modSp mod">
        <pc:chgData name="ho yeung lam" userId="1f8afd9dbfdec17f" providerId="LiveId" clId="{CA4F9D67-C62C-4B42-9A67-8528125CC869}" dt="2026-02-08T14:15:46.794" v="13" actId="207"/>
        <pc:sldMkLst>
          <pc:docMk/>
          <pc:sldMk cId="3304975051" sldId="407"/>
        </pc:sldMkLst>
        <pc:spChg chg="mod">
          <ac:chgData name="ho yeung lam" userId="1f8afd9dbfdec17f" providerId="LiveId" clId="{CA4F9D67-C62C-4B42-9A67-8528125CC869}" dt="2026-02-08T14:15:46.794" v="13" actId="207"/>
          <ac:spMkLst>
            <pc:docMk/>
            <pc:sldMk cId="3304975051" sldId="407"/>
            <ac:spMk id="16" creationId="{4C578C1D-6896-4F67-91D2-3EA4AA959AF1}"/>
          </ac:spMkLst>
        </pc:spChg>
      </pc:sldChg>
      <pc:sldChg chg="modSp mod">
        <pc:chgData name="ho yeung lam" userId="1f8afd9dbfdec17f" providerId="LiveId" clId="{CA4F9D67-C62C-4B42-9A67-8528125CC869}" dt="2026-02-08T14:10:43.947" v="9" actId="207"/>
        <pc:sldMkLst>
          <pc:docMk/>
          <pc:sldMk cId="3768247008" sldId="426"/>
        </pc:sldMkLst>
        <pc:spChg chg="mod">
          <ac:chgData name="ho yeung lam" userId="1f8afd9dbfdec17f" providerId="LiveId" clId="{CA4F9D67-C62C-4B42-9A67-8528125CC869}" dt="2026-02-08T14:10:43.947" v="9" actId="207"/>
          <ac:spMkLst>
            <pc:docMk/>
            <pc:sldMk cId="3768247008" sldId="426"/>
            <ac:spMk id="12" creationId="{8E8C5BCE-F79B-44CF-8808-A416CC987EDF}"/>
          </ac:spMkLst>
        </pc:spChg>
      </pc:sldChg>
      <pc:sldChg chg="modSp mod">
        <pc:chgData name="ho yeung lam" userId="1f8afd9dbfdec17f" providerId="LiveId" clId="{CA4F9D67-C62C-4B42-9A67-8528125CC869}" dt="2026-02-08T14:10:54.819" v="10" actId="207"/>
        <pc:sldMkLst>
          <pc:docMk/>
          <pc:sldMk cId="892112469" sldId="427"/>
        </pc:sldMkLst>
        <pc:spChg chg="mod">
          <ac:chgData name="ho yeung lam" userId="1f8afd9dbfdec17f" providerId="LiveId" clId="{CA4F9D67-C62C-4B42-9A67-8528125CC869}" dt="2026-02-08T14:10:54.819" v="10" actId="207"/>
          <ac:spMkLst>
            <pc:docMk/>
            <pc:sldMk cId="892112469" sldId="427"/>
            <ac:spMk id="7" creationId="{4EB46882-E7B6-434F-BD05-310ADFCE7421}"/>
          </ac:spMkLst>
        </pc:spChg>
      </pc:sldChg>
      <pc:sldChg chg="modSp">
        <pc:chgData name="ho yeung lam" userId="1f8afd9dbfdec17f" providerId="LiveId" clId="{CA4F9D67-C62C-4B42-9A67-8528125CC869}" dt="2026-02-08T14:07:04.596" v="7" actId="207"/>
        <pc:sldMkLst>
          <pc:docMk/>
          <pc:sldMk cId="912232931" sldId="458"/>
        </pc:sldMkLst>
        <pc:spChg chg="mod">
          <ac:chgData name="ho yeung lam" userId="1f8afd9dbfdec17f" providerId="LiveId" clId="{CA4F9D67-C62C-4B42-9A67-8528125CC869}" dt="2026-02-08T14:07:04.596" v="7" actId="207"/>
          <ac:spMkLst>
            <pc:docMk/>
            <pc:sldMk cId="912232931" sldId="458"/>
            <ac:spMk id="8" creationId="{7E6A0513-B520-4816-B691-2343E46F56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Light" panose="020B0300000000000000" charset="-122"/>
              <a:ea typeface="思源黑体 CN Light" panose="020B03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Light" panose="020B0300000000000000" charset="-122"/>
              </a:rPr>
              <a:t>2026/2/8</a:t>
            </a:fld>
            <a:endParaRPr lang="zh-CN" altLang="en-US">
              <a:latin typeface="思源黑体 CN Light" panose="020B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Light" panose="020B0300000000000000" charset="-122"/>
              <a:ea typeface="思源黑体 CN Light" panose="020B03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Light" panose="020B0300000000000000" charset="-122"/>
              </a:rPr>
              <a:t>‹#›</a:t>
            </a:fld>
            <a:endParaRPr lang="zh-CN" altLang="en-US">
              <a:latin typeface="思源黑体 CN Light" panose="020B03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charset="-122"/>
                <a:ea typeface="思源黑体 CN Light" panose="020B03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charset="-122"/>
                <a:ea typeface="思源黑体 CN Light" panose="020B0300000000000000" charset="-122"/>
              </a:defRPr>
            </a:lvl1pPr>
          </a:lstStyle>
          <a:p>
            <a:fld id="{CC0BBD2F-7E4B-4895-85DC-B56FC34DC82B}" type="datetimeFigureOut">
              <a:rPr lang="zh-CN" altLang="en-US" smtClean="0"/>
              <a:t>2026/2/8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charset="-122"/>
                <a:ea typeface="思源黑体 CN Light" panose="020B03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charset="-122"/>
                <a:ea typeface="思源黑体 CN Light" panose="020B0300000000000000" charset="-122"/>
              </a:defRPr>
            </a:lvl1pPr>
          </a:lstStyle>
          <a:p>
            <a:fld id="{65B9FC8E-39D1-40B2-8DA1-6322C1FD7647}"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mn-cs"/>
      </a:defRPr>
    </a:lvl1pPr>
    <a:lvl2pPr marL="4572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mn-cs"/>
      </a:defRPr>
    </a:lvl2pPr>
    <a:lvl3pPr marL="9144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mn-cs"/>
      </a:defRPr>
    </a:lvl3pPr>
    <a:lvl4pPr marL="13716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mn-cs"/>
      </a:defRPr>
    </a:lvl4pPr>
    <a:lvl5pPr marL="1828800" algn="l" defTabSz="914400" rtl="0" eaLnBrk="1" latinLnBrk="0" hangingPunct="1">
      <a:defRPr sz="1200" kern="1200">
        <a:solidFill>
          <a:schemeClr val="tx1"/>
        </a:solidFill>
        <a:latin typeface="思源黑体 CN Light" panose="020B0300000000000000" charset="-122"/>
        <a:ea typeface="思源黑体 CN Light" panose="020B03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4" name="矩形 3"/>
          <p:cNvSpPr/>
          <p:nvPr userDrawn="1"/>
        </p:nvSpPr>
        <p:spPr>
          <a:xfrm>
            <a:off x="550863" y="549275"/>
            <a:ext cx="11090275" cy="575945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731838" y="728663"/>
            <a:ext cx="10728325" cy="540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半闭框 1"/>
          <p:cNvSpPr/>
          <p:nvPr userDrawn="1"/>
        </p:nvSpPr>
        <p:spPr>
          <a:xfrm>
            <a:off x="731838" y="728663"/>
            <a:ext cx="842168" cy="847794"/>
          </a:xfrm>
          <a:prstGeom prst="halfFrame">
            <a:avLst>
              <a:gd name="adj1" fmla="val 4306"/>
              <a:gd name="adj2" fmla="val 44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userDrawn="1"/>
        </p:nvSpPr>
        <p:spPr>
          <a:xfrm rot="10800000">
            <a:off x="10617995" y="5281544"/>
            <a:ext cx="842168" cy="847794"/>
          </a:xfrm>
          <a:prstGeom prst="halfFrame">
            <a:avLst>
              <a:gd name="adj1" fmla="val 4306"/>
              <a:gd name="adj2" fmla="val 44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Slide Number Placeholder 5">
            <a:extLst>
              <a:ext uri="{FF2B5EF4-FFF2-40B4-BE49-F238E27FC236}">
                <a16:creationId xmlns:a16="http://schemas.microsoft.com/office/drawing/2014/main" id="{D1467BA5-8E40-4863-BCAD-81FEEAACB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56262-AC86-40AB-83F7-B5E555CE0D6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8DA5-4203-4332-8DE5-33A11C717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ED4B3A-2E33-4D68-918B-DC2D2BE7D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9763B5-B9D8-4C83-A608-7EF2754D1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92246-1BFE-4DA7-BEAD-4F172E29F770}"/>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6" name="Footer Placeholder 5">
            <a:extLst>
              <a:ext uri="{FF2B5EF4-FFF2-40B4-BE49-F238E27FC236}">
                <a16:creationId xmlns:a16="http://schemas.microsoft.com/office/drawing/2014/main" id="{C75AA4F8-467B-454B-9454-B1902F3B9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97A6A-5F51-4B13-80C0-08A202B77440}"/>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309227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1218-DF52-4BAF-A938-DC818F723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A112FB-4B05-443D-BC2C-B79E3E33C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F56DBE-2571-44CD-810A-A5ACDB37B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24D5E-B940-46EE-ABC4-A4BCBF267F32}"/>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6" name="Footer Placeholder 5">
            <a:extLst>
              <a:ext uri="{FF2B5EF4-FFF2-40B4-BE49-F238E27FC236}">
                <a16:creationId xmlns:a16="http://schemas.microsoft.com/office/drawing/2014/main" id="{85F2E370-FF4F-47C7-A198-B19C3E115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46B47-8FC2-4C99-A9F8-844908062A7D}"/>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476710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97E1-ECD3-46CA-8EF4-F03853885F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C73F19-7646-4673-B506-D33004F0E8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66676-BD17-4A26-9FAE-4899F163827D}"/>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5" name="Footer Placeholder 4">
            <a:extLst>
              <a:ext uri="{FF2B5EF4-FFF2-40B4-BE49-F238E27FC236}">
                <a16:creationId xmlns:a16="http://schemas.microsoft.com/office/drawing/2014/main" id="{2A53C169-2B40-4F8D-9913-73B4CCD92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7ED64-FE27-4D05-ACF4-847A2C5613F7}"/>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332586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251E4E-13CF-4C87-8DCA-B43E25CD8E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B0304C-06B7-4ECF-A7A4-99A8088997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959BC-A9CD-4ACD-ACE8-C74122A9128C}"/>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5" name="Footer Placeholder 4">
            <a:extLst>
              <a:ext uri="{FF2B5EF4-FFF2-40B4-BE49-F238E27FC236}">
                <a16:creationId xmlns:a16="http://schemas.microsoft.com/office/drawing/2014/main" id="{AB533EFA-4B23-4CCF-A340-814FA4D67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78570-39E3-431F-93A0-790BB25CCBF0}"/>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375145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3B92-5B04-4FF1-8DD6-C1F01C3E6A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3E3ED9-C6BF-44F1-A1E1-D4E928023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C2976B-FE3F-4D2E-90F9-9147DE524E6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CAAB9F5-C951-46EE-BAAB-7C096A339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2FAB4-C728-4875-801C-B9D01A32CEC9}"/>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125652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C134-CC29-4B2F-8C3B-1DED37AB4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061E44-7DF1-4627-80CD-582A04BD5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D5AF2-2DEB-4CB6-A8BC-D44847DF56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13BE42-835A-485E-9927-5FD3B9499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5B368-39E4-4F94-B436-6A856897758D}"/>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685722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FB5C-C90B-4556-A845-001FA0CD9E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15705-9912-4406-8C38-BBAEE7FA8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49BD36-5DBB-439B-A02D-AC82B8F493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34EE4C-4C82-44FF-A625-D69067B78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DE0DB-0671-4342-BB62-AB3232F981C3}"/>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248343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51C8-39DD-4004-A3F8-9C7A57973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64E636-36D8-4C71-BF1E-2DCB935F17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0DFFBB-EA0D-4072-A167-FBDD032191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DF083-A006-40F3-B7B2-2BC107C93AF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352810-3E97-4C6B-BDE2-00522D42E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CE2C3-DDC1-490F-9AFD-581FDDFD4858}"/>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114097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2747-0FF1-4947-A9D5-FAED3C6076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C711D8-DF48-4FAA-A144-426BE6F16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EE494E-13E9-48C7-8785-1E7DF9ABF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4DBBE4-E65A-4786-9D63-3DE802F00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7161A-5994-4D0D-B562-A266D79E6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0056DF-0387-404B-8950-A8679704F6F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4A3BAB0-718A-4F7D-A818-AB6798C12A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3D7C8-027F-4940-8E69-4E2ADB0C5F72}"/>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332471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2ADD-F9CB-4FBD-8B58-11FA3EBB33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C30D95-034E-4FA4-B9E9-B8BA4A569C2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B4E9D02-A697-431B-A318-1BB803B1D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A8798D-E93E-4FFF-907F-A9C47CC4CC56}"/>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73212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4" name="矩形 3"/>
          <p:cNvSpPr/>
          <p:nvPr userDrawn="1"/>
        </p:nvSpPr>
        <p:spPr>
          <a:xfrm>
            <a:off x="550863" y="549275"/>
            <a:ext cx="11090275" cy="575945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731838" y="728663"/>
            <a:ext cx="10728325" cy="540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半闭框 1"/>
          <p:cNvSpPr/>
          <p:nvPr userDrawn="1"/>
        </p:nvSpPr>
        <p:spPr>
          <a:xfrm rot="5400000">
            <a:off x="10615182" y="725848"/>
            <a:ext cx="842168" cy="847794"/>
          </a:xfrm>
          <a:prstGeom prst="halfFrame">
            <a:avLst>
              <a:gd name="adj1" fmla="val 4306"/>
              <a:gd name="adj2" fmla="val 44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userDrawn="1"/>
        </p:nvSpPr>
        <p:spPr>
          <a:xfrm rot="16200000">
            <a:off x="734651" y="5284357"/>
            <a:ext cx="842168" cy="847794"/>
          </a:xfrm>
          <a:prstGeom prst="halfFrame">
            <a:avLst>
              <a:gd name="adj1" fmla="val 4306"/>
              <a:gd name="adj2" fmla="val 44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Slide Number Placeholder 5">
            <a:extLst>
              <a:ext uri="{FF2B5EF4-FFF2-40B4-BE49-F238E27FC236}">
                <a16:creationId xmlns:a16="http://schemas.microsoft.com/office/drawing/2014/main" id="{92320735-1D0D-4986-BEB7-FB8B03111C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56262-AC86-40AB-83F7-B5E555CE0D6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B4DE5-D58C-4C4B-99A5-8DAD61F6B61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799209D-576D-4118-9C13-8835AEEAB7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FD622-EE2D-4DBF-B72D-BCB7D8B14CBA}"/>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502284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3902-ED76-4DF4-BCE1-747E9C34C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DB0A5B-FE26-444B-9CE4-B0A1E728A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F985E6-FF65-43D8-B4BD-423E419A3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1D1E1-EB54-4280-8214-F16A91A081B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574A086-B5E5-49DB-B256-9689AC37D5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E6B6F-E380-4C5A-8162-1BA6BBC947C9}"/>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2663682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7736-4A19-4146-B977-8A16D3C8D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959FF3-8CF4-4386-B3F8-4B74CDFAF4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255BBD-00F6-4B0B-9DE1-499980ECA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92067-22F0-45FF-9E56-5A19FF531E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F7EF6D9-F256-4028-BD59-4D7654D4D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FFB62-7E8E-4F31-B02E-41DD25CB1189}"/>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727349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C910-034A-4747-97B8-EB695CEF03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67C6F6-47F0-40E8-871E-27CE467B5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78F99-2AD9-4EDE-9AD9-1E687EB653A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C264BD-437C-47C5-B7B1-1E9D3EA43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21561-91B8-4433-B9C2-BEF590716193}"/>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2715279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BECE-B1AA-4D71-9171-D0F4695B6C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10D65E-24D7-4367-962F-9D4A7AAE3B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CA88E-4980-400A-A05E-A154D4B504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CA2EA8-1D4F-418E-8513-D18FFCAC3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58973-1518-44CA-A754-921E1F635119}"/>
              </a:ext>
            </a:extLst>
          </p:cNvPr>
          <p:cNvSpPr>
            <a:spLocks noGrp="1"/>
          </p:cNvSpPr>
          <p:nvPr>
            <p:ph type="sldNum" sz="quarter" idx="12"/>
          </p:nvPr>
        </p:nvSpPr>
        <p:spPr/>
        <p:txBody>
          <a:bodyPr/>
          <a:lstStyle/>
          <a:p>
            <a:fld id="{7D5C2F32-7717-495B-838D-1C97B51F601E}" type="slidenum">
              <a:rPr lang="en-US" smtClean="0"/>
              <a:t>‹#›</a:t>
            </a:fld>
            <a:endParaRPr lang="en-US"/>
          </a:p>
        </p:txBody>
      </p:sp>
    </p:spTree>
    <p:extLst>
      <p:ext uri="{BB962C8B-B14F-4D97-AF65-F5344CB8AC3E}">
        <p14:creationId xmlns:p14="http://schemas.microsoft.com/office/powerpoint/2010/main" val="1527346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3BAA-5674-49A0-89F2-0A1ACE1FBF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1D7FC-886F-461F-B3F0-903569C890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9EC131-5A6A-45AB-B738-6D5919D159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662D77-5374-409A-A9A3-D00AFBA41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CACC5-7781-49A4-AC56-C4E7D7B2BBC7}"/>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1771416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E9FD-42C3-4AE0-9A43-26B1014A2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23DB4-8101-41BB-9C2E-3AFB773636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728FE-540D-42E4-8CBC-280714D5C7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C94C6F-59A3-440D-B581-FECC6F038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E671B-8B0C-44C6-B71C-C43754805EAC}"/>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1560877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8D8C-231C-4B9A-AE62-9BD2A3BAB9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1F3298-C3A3-41E4-86CC-DFCDA84DE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ACACD5-D18F-45D4-91BB-7289D044122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BBC5E1B-6817-423E-B7E4-55EB14FB0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A8D44-48A8-426B-A570-D7E307A6EB37}"/>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1278737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296F-D133-429E-8CE2-694AE5360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D4528-917D-40BC-A99C-F5E3C84D27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72164-71A9-4107-B451-54FBBE0B41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AF01C-C020-4225-A6D7-EAFA170C4B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B9D41F0-764D-498B-B95E-1DA338438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0279F-6087-4453-94F5-41CB08C971A9}"/>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647357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10DE-372F-468C-8F3C-C712883995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58E0E2-C52D-41A8-8100-55E99ACFA7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0CB2-8AE3-40E5-9455-869C4AC70F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4EBCE-5D7A-44AF-9EBE-F44435712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997429-95F0-4708-AAC2-481B4A5B0C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684BF-57AD-407D-8FA9-9684DAC3DC1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3BF9C5A-E9EE-49F1-86C2-9D6ED18E8A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CBC59B-692D-43ED-80B9-528EC2C33E74}"/>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246143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B5F4-9AB1-4B7B-B88B-14ED217538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37EA1-2594-4277-BEB3-00F55FA7C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9CC822-2DF3-4440-A5C0-5B4A5B158891}"/>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5" name="Footer Placeholder 4">
            <a:extLst>
              <a:ext uri="{FF2B5EF4-FFF2-40B4-BE49-F238E27FC236}">
                <a16:creationId xmlns:a16="http://schemas.microsoft.com/office/drawing/2014/main" id="{5B3CDD6D-4721-4A96-B198-9741B682B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14470-116A-4ACF-A9DD-6CB91AB4DA61}"/>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2576708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3394-CE2A-4153-A6E4-AE86F005CB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D79F14-C279-445B-AD68-A4BC044C8BD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5B04BB6-3692-4569-90E8-B5FA621BB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285971-BFFD-468A-8B1F-7434E4FC4C16}"/>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3985752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18C48-F59C-48CD-A65B-13BABB5DDE3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569AD7-52B1-4E83-8C6A-586F1B94DC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44A63-2E35-4AB7-B8D4-16BF9B09887C}"/>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383341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B0AC-D8F9-4F6C-AE40-0448F59A3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B61E74-6E84-4204-A336-3B5C76881B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2CF7C-F651-4687-8BB6-B01DDDEAE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98D79-8C88-4CC0-A1FD-DC640D0136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545611D-33EA-48DE-8099-4FD440205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F2DAE-7949-4BBC-9266-8951DCA90FE1}"/>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1965585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B9BA-D8C9-4A69-B56E-33970421E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6F8615-EA69-481F-897F-6BF42F40A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FE30EF-CFFD-40C8-9711-E67714263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A4D68-856A-4C61-8D10-CC970FF3B0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BDF53A-C2B5-4349-A3F7-4EFEB2F0D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59284-CD8E-4AA3-B1AB-4A71EA95A11B}"/>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1568553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30F5-F2EE-4F0D-B10D-470E7341B9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136343-189E-4828-8C9B-8851F6D3E3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EDCA6-8CDC-4880-8009-33C9E0149EA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240C76-B3FA-4B70-B68D-2280F3822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5FAE9-0339-4F0E-8BD5-8BD2DBCDE283}"/>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2560112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22DF66-BE5D-43EF-8A70-DD1EB5A32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7E3A1-E179-4226-883D-5502D00270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3B9B8-F71B-454D-BE0F-41895B8005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F61383-4AB7-4D14-B855-01FA19E5B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49269-B1DF-4F52-8D9C-9954930A0A86}"/>
              </a:ext>
            </a:extLst>
          </p:cNvPr>
          <p:cNvSpPr>
            <a:spLocks noGrp="1"/>
          </p:cNvSpPr>
          <p:nvPr>
            <p:ph type="sldNum" sz="quarter" idx="12"/>
          </p:nvPr>
        </p:nvSpPr>
        <p:spPr/>
        <p:txBody>
          <a:bodyPr/>
          <a:lstStyle/>
          <a:p>
            <a:fld id="{87D56262-AC86-40AB-83F7-B5E555CE0D6B}" type="slidenum">
              <a:rPr lang="en-US" smtClean="0"/>
              <a:t>‹#›</a:t>
            </a:fld>
            <a:endParaRPr lang="en-US"/>
          </a:p>
        </p:txBody>
      </p:sp>
    </p:spTree>
    <p:extLst>
      <p:ext uri="{BB962C8B-B14F-4D97-AF65-F5344CB8AC3E}">
        <p14:creationId xmlns:p14="http://schemas.microsoft.com/office/powerpoint/2010/main" val="42324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BDAF-1434-4956-A529-2EB2271BC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52CDF-3D7A-407C-9CB2-4D17E4B98A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7DCD6-804B-45ED-97B4-1AE5BF94C6A2}"/>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5" name="Footer Placeholder 4">
            <a:extLst>
              <a:ext uri="{FF2B5EF4-FFF2-40B4-BE49-F238E27FC236}">
                <a16:creationId xmlns:a16="http://schemas.microsoft.com/office/drawing/2014/main" id="{0AE514D4-3BC6-4EE9-9923-E93F816A2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B4528-B982-495B-9095-CCD8C70755B1}"/>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211028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CE64-7EA8-422F-8A21-223AE2CF2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315A86-B440-4990-843D-900F9AA31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92B7C4-6C02-4799-B62C-B454FFEE4F35}"/>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5" name="Footer Placeholder 4">
            <a:extLst>
              <a:ext uri="{FF2B5EF4-FFF2-40B4-BE49-F238E27FC236}">
                <a16:creationId xmlns:a16="http://schemas.microsoft.com/office/drawing/2014/main" id="{7DDC27E9-5D9D-4B63-9DE8-B8A4A0140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4A5D3-9CDC-4A2A-BE9F-06861F623F3C}"/>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35179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931C-5FFC-4E8C-9E34-9DF46C454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2E752-3B11-48A3-976B-47EB891FE0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C01C9-037C-4B08-9DE4-6EAAE4A56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148CC4-36F6-4B97-B624-618371912069}"/>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6" name="Footer Placeholder 5">
            <a:extLst>
              <a:ext uri="{FF2B5EF4-FFF2-40B4-BE49-F238E27FC236}">
                <a16:creationId xmlns:a16="http://schemas.microsoft.com/office/drawing/2014/main" id="{E5A8165F-6A99-496D-81EA-66A3DA45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01ED7-C9A5-47DC-89A3-2D8A2C08238B}"/>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217558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C8FB-8EF6-4A64-BBF1-3AA98DA1A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45F9ED-9298-4498-819F-F2A506FCF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439C2-0B89-4046-A1B9-042DF0E0C3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D7F2E-987F-492C-A434-B169EA2594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91306-D53A-440D-94AC-92CAF95247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E06212-E1F8-42D3-ABD8-14D8637C02C4}"/>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8" name="Footer Placeholder 7">
            <a:extLst>
              <a:ext uri="{FF2B5EF4-FFF2-40B4-BE49-F238E27FC236}">
                <a16:creationId xmlns:a16="http://schemas.microsoft.com/office/drawing/2014/main" id="{EA4FE67D-1621-40F2-A121-50E2708781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BC8DC2-C80B-41AC-8672-BB0B40592470}"/>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362474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BC6F-C925-4931-936A-0F4563D4BA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92066E-BABE-4EA8-AA58-9C8ED02FC7D0}"/>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4" name="Footer Placeholder 3">
            <a:extLst>
              <a:ext uri="{FF2B5EF4-FFF2-40B4-BE49-F238E27FC236}">
                <a16:creationId xmlns:a16="http://schemas.microsoft.com/office/drawing/2014/main" id="{7265FA48-A253-47BF-9D1C-45DE88B82C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67EE3E-DBEA-47CD-B29A-5494ABAE9128}"/>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231558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A1CFF-CEAE-40C5-8BC9-4896E819ADC7}"/>
              </a:ext>
            </a:extLst>
          </p:cNvPr>
          <p:cNvSpPr>
            <a:spLocks noGrp="1"/>
          </p:cNvSpPr>
          <p:nvPr>
            <p:ph type="dt" sz="half" idx="10"/>
          </p:nvPr>
        </p:nvSpPr>
        <p:spPr/>
        <p:txBody>
          <a:bodyPr/>
          <a:lstStyle/>
          <a:p>
            <a:fld id="{3F9BC00C-2BBD-4A2C-9656-E98C46EBF212}" type="datetimeFigureOut">
              <a:rPr lang="en-US" smtClean="0"/>
              <a:t>2/8/2026</a:t>
            </a:fld>
            <a:endParaRPr lang="en-US"/>
          </a:p>
        </p:txBody>
      </p:sp>
      <p:sp>
        <p:nvSpPr>
          <p:cNvPr id="3" name="Footer Placeholder 2">
            <a:extLst>
              <a:ext uri="{FF2B5EF4-FFF2-40B4-BE49-F238E27FC236}">
                <a16:creationId xmlns:a16="http://schemas.microsoft.com/office/drawing/2014/main" id="{0D22EE6C-D09A-4840-BC61-2DE00F69B4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80CD92-A2D5-49DA-9DCA-37873035F12F}"/>
              </a:ext>
            </a:extLst>
          </p:cNvPr>
          <p:cNvSpPr>
            <a:spLocks noGrp="1"/>
          </p:cNvSpPr>
          <p:nvPr>
            <p:ph type="sldNum" sz="quarter" idx="12"/>
          </p:nvPr>
        </p:nvSpPr>
        <p:spPr/>
        <p:txBody>
          <a:bodyPr/>
          <a:lstStyle/>
          <a:p>
            <a:fld id="{1FCAA916-6AD6-4738-AEC6-76E53AA54C1A}" type="slidenum">
              <a:rPr lang="en-US" smtClean="0"/>
              <a:t>‹#›</a:t>
            </a:fld>
            <a:endParaRPr lang="en-US"/>
          </a:p>
        </p:txBody>
      </p:sp>
    </p:spTree>
    <p:extLst>
      <p:ext uri="{BB962C8B-B14F-4D97-AF65-F5344CB8AC3E}">
        <p14:creationId xmlns:p14="http://schemas.microsoft.com/office/powerpoint/2010/main" val="449611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A81B49E-712E-4110-921B-628B63EC7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56262-AC86-40AB-83F7-B5E555CE0D6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B1FF5-C8C2-4E5C-88FA-236E36FAAC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12C5D3-6169-45B6-989E-EB1950308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7EC0D-E387-47E5-B3A6-6A5CD4954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BC00C-2BBD-4A2C-9656-E98C46EBF212}" type="datetimeFigureOut">
              <a:rPr lang="en-US" smtClean="0"/>
              <a:t>2/8/2026</a:t>
            </a:fld>
            <a:endParaRPr lang="en-US"/>
          </a:p>
        </p:txBody>
      </p:sp>
      <p:sp>
        <p:nvSpPr>
          <p:cNvPr id="5" name="Footer Placeholder 4">
            <a:extLst>
              <a:ext uri="{FF2B5EF4-FFF2-40B4-BE49-F238E27FC236}">
                <a16:creationId xmlns:a16="http://schemas.microsoft.com/office/drawing/2014/main" id="{DF93B004-CAF7-4552-A28A-63C7E7AD4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26AA0E-75F1-45B4-A016-0B8850E7C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AA916-6AD6-4738-AEC6-76E53AA54C1A}" type="slidenum">
              <a:rPr lang="en-US" smtClean="0"/>
              <a:t>‹#›</a:t>
            </a:fld>
            <a:endParaRPr lang="en-US"/>
          </a:p>
        </p:txBody>
      </p:sp>
    </p:spTree>
    <p:extLst>
      <p:ext uri="{BB962C8B-B14F-4D97-AF65-F5344CB8AC3E}">
        <p14:creationId xmlns:p14="http://schemas.microsoft.com/office/powerpoint/2010/main" val="28888364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FBF69-A7C6-457A-8D82-A0665C995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4271C-DF9F-493B-9B40-1B53B4AD5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958EB-D57B-43D1-B0E1-298BBDEA29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BDB25E2-D5C7-40C1-A2E9-E5E47ACF9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5583DB-831E-4E88-A35D-65E063211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2F32-7717-495B-838D-1C97B51F601E}" type="slidenum">
              <a:rPr lang="en-US" smtClean="0"/>
              <a:t>‹#›</a:t>
            </a:fld>
            <a:endParaRPr lang="en-US"/>
          </a:p>
        </p:txBody>
      </p:sp>
    </p:spTree>
    <p:extLst>
      <p:ext uri="{BB962C8B-B14F-4D97-AF65-F5344CB8AC3E}">
        <p14:creationId xmlns:p14="http://schemas.microsoft.com/office/powerpoint/2010/main" val="12150064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2FEA4F-01B9-4D61-8BDF-7AB95FD395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52476A-628E-4896-908B-2F01E1806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CB641-40A7-4C73-9032-832A885B8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612D238-8266-4CC5-B190-A12E00FDC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95D30C-65FB-408E-B861-2BB627AB0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56262-AC86-40AB-83F7-B5E555CE0D6B}" type="slidenum">
              <a:rPr lang="en-US" smtClean="0"/>
              <a:t>‹#›</a:t>
            </a:fld>
            <a:endParaRPr lang="en-US" dirty="0"/>
          </a:p>
        </p:txBody>
      </p:sp>
    </p:spTree>
    <p:extLst>
      <p:ext uri="{BB962C8B-B14F-4D97-AF65-F5344CB8AC3E}">
        <p14:creationId xmlns:p14="http://schemas.microsoft.com/office/powerpoint/2010/main" val="156791923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image" Target="../media/image27.emf"/><Relationship Id="rId4" Type="http://schemas.openxmlformats.org/officeDocument/2006/relationships/oleObject" Target="../embeddings/oleObject9.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8" name="矩形 67"/>
          <p:cNvSpPr/>
          <p:nvPr/>
        </p:nvSpPr>
        <p:spPr>
          <a:xfrm>
            <a:off x="637442" y="2598003"/>
            <a:ext cx="7732836" cy="1261884"/>
          </a:xfrm>
          <a:prstGeom prst="rect">
            <a:avLst/>
          </a:prstGeom>
        </p:spPr>
        <p:txBody>
          <a:bodyPr wrap="square">
            <a:spAutoFit/>
          </a:bodyPr>
          <a:lstStyle/>
          <a:p>
            <a:pPr algn="ctr"/>
            <a:r>
              <a:rPr lang="en-US" altLang="zh-TW" sz="38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Predicting the Social Media Follower Counts of Singers</a:t>
            </a:r>
            <a:endParaRPr lang="zh-CN" altLang="en-US" sz="38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3" name="Picture 2">
            <a:extLst>
              <a:ext uri="{FF2B5EF4-FFF2-40B4-BE49-F238E27FC236}">
                <a16:creationId xmlns:a16="http://schemas.microsoft.com/office/drawing/2014/main" id="{C4E84185-797A-40D0-9DE3-B52B34F83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724" y="1490296"/>
            <a:ext cx="3459461" cy="3450981"/>
          </a:xfrm>
          <a:prstGeom prst="rect">
            <a:avLst/>
          </a:prstGeom>
        </p:spPr>
      </p:pic>
      <p:pic>
        <p:nvPicPr>
          <p:cNvPr id="4" name="Picture 3">
            <a:extLst>
              <a:ext uri="{FF2B5EF4-FFF2-40B4-BE49-F238E27FC236}">
                <a16:creationId xmlns:a16="http://schemas.microsoft.com/office/drawing/2014/main" id="{D741291F-969A-4EB2-A92F-85203345B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635" y="4540003"/>
            <a:ext cx="1838890" cy="1926981"/>
          </a:xfrm>
          <a:prstGeom prst="rect">
            <a:avLst/>
          </a:prstGeom>
        </p:spPr>
      </p:pic>
      <p:sp>
        <p:nvSpPr>
          <p:cNvPr id="2" name="Slide Number Placeholder 1">
            <a:extLst>
              <a:ext uri="{FF2B5EF4-FFF2-40B4-BE49-F238E27FC236}">
                <a16:creationId xmlns:a16="http://schemas.microsoft.com/office/drawing/2014/main" id="{F2DC38FB-A5A9-499A-B939-4464BE2EC9B4}"/>
              </a:ext>
            </a:extLst>
          </p:cNvPr>
          <p:cNvSpPr>
            <a:spLocks noGrp="1"/>
          </p:cNvSpPr>
          <p:nvPr>
            <p:ph type="sldNum" sz="quarter" idx="4"/>
          </p:nvPr>
        </p:nvSpPr>
        <p:spPr/>
        <p:txBody>
          <a:bodyPr/>
          <a:lstStyle/>
          <a:p>
            <a:fld id="{87D56262-AC86-40AB-83F7-B5E555CE0D6B}" type="slidenum">
              <a:rPr lang="en-US" smtClean="0"/>
              <a:t>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7355" y="1411756"/>
            <a:ext cx="9641985" cy="3099086"/>
            <a:chOff x="-31820" y="3818973"/>
            <a:chExt cx="6805524" cy="2212018"/>
          </a:xfrm>
        </p:grpSpPr>
        <p:grpSp>
          <p:nvGrpSpPr>
            <p:cNvPr id="2" name="组合 1"/>
            <p:cNvGrpSpPr/>
            <p:nvPr/>
          </p:nvGrpSpPr>
          <p:grpSpPr>
            <a:xfrm>
              <a:off x="-31820" y="3818973"/>
              <a:ext cx="2401578" cy="404037"/>
              <a:chOff x="-24171" y="3790682"/>
              <a:chExt cx="2401578" cy="404037"/>
            </a:xfrm>
          </p:grpSpPr>
          <p:sp>
            <p:nvSpPr>
              <p:cNvPr id="3" name="矩形: 圆角 2"/>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57725" y="3790682"/>
                <a:ext cx="2237786" cy="373456"/>
              </a:xfrm>
              <a:prstGeom prst="rect">
                <a:avLst/>
              </a:prstGeom>
              <a:noFill/>
            </p:spPr>
            <p:txBody>
              <a:bodyPr wrap="square" rtlCol="0">
                <a:spAutoFit/>
              </a:bodyPr>
              <a:lstStyle/>
              <a:p>
                <a:pPr algn="ctr"/>
                <a:r>
                  <a:rPr lang="en-US" altLang="zh-CN" sz="2800" b="1" dirty="0">
                    <a:solidFill>
                      <a:schemeClr val="bg1"/>
                    </a:solidFill>
                    <a:latin typeface="Times New Roman" panose="02020603050405020304" pitchFamily="18" charset="0"/>
                    <a:ea typeface="+mj-ea"/>
                    <a:cs typeface="Times New Roman" panose="02020603050405020304" pitchFamily="18" charset="0"/>
                    <a:sym typeface="+mn-lt"/>
                  </a:rPr>
                  <a:t>Activity 2</a:t>
                </a:r>
                <a:endParaRPr lang="zh-CN" altLang="en-US" sz="2800" b="1" dirty="0">
                  <a:solidFill>
                    <a:schemeClr val="bg1"/>
                  </a:solidFill>
                  <a:latin typeface="Times New Roman" panose="02020603050405020304" pitchFamily="18" charset="0"/>
                  <a:ea typeface="+mj-ea"/>
                  <a:cs typeface="Times New Roman" panose="02020603050405020304" pitchFamily="18" charset="0"/>
                  <a:sym typeface="+mn-lt"/>
                </a:endParaRPr>
              </a:p>
            </p:txBody>
          </p:sp>
        </p:grpSp>
        <p:sp>
          <p:nvSpPr>
            <p:cNvPr id="68" name="矩形 67"/>
            <p:cNvSpPr/>
            <p:nvPr/>
          </p:nvSpPr>
          <p:spPr>
            <a:xfrm>
              <a:off x="218962" y="4647007"/>
              <a:ext cx="6554742" cy="1383984"/>
            </a:xfrm>
            <a:prstGeom prst="rect">
              <a:avLst/>
            </a:prstGeom>
          </p:spPr>
          <p:txBody>
            <a:bodyPr wrap="square">
              <a:spAutoFit/>
            </a:bodyPr>
            <a:lstStyle/>
            <a:p>
              <a:pPr algn="ctr"/>
              <a:r>
                <a:rPr lang="en-US" altLang="zh-CN" sz="4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4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pic>
        <p:nvPicPr>
          <p:cNvPr id="7" name="Picture 6">
            <a:extLst>
              <a:ext uri="{FF2B5EF4-FFF2-40B4-BE49-F238E27FC236}">
                <a16:creationId xmlns:a16="http://schemas.microsoft.com/office/drawing/2014/main" id="{D620E50E-9194-4D11-813B-FCFD18B3D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252" y="4055569"/>
            <a:ext cx="2333366" cy="2327647"/>
          </a:xfrm>
          <a:prstGeom prst="rect">
            <a:avLst/>
          </a:prstGeom>
        </p:spPr>
      </p:pic>
      <p:sp>
        <p:nvSpPr>
          <p:cNvPr id="5" name="Slide Number Placeholder 4">
            <a:extLst>
              <a:ext uri="{FF2B5EF4-FFF2-40B4-BE49-F238E27FC236}">
                <a16:creationId xmlns:a16="http://schemas.microsoft.com/office/drawing/2014/main" id="{54C040E3-D07C-40E1-9956-A1A772C7FB43}"/>
              </a:ext>
            </a:extLst>
          </p:cNvPr>
          <p:cNvSpPr>
            <a:spLocks noGrp="1"/>
          </p:cNvSpPr>
          <p:nvPr>
            <p:ph type="sldNum" sz="quarter" idx="4"/>
          </p:nvPr>
        </p:nvSpPr>
        <p:spPr/>
        <p:txBody>
          <a:bodyPr/>
          <a:lstStyle/>
          <a:p>
            <a:fld id="{87D56262-AC86-40AB-83F7-B5E555CE0D6B}" type="slidenum">
              <a:rPr lang="en-US" smtClean="0"/>
              <a:t>10</a:t>
            </a:fld>
            <a:endParaRPr lang="en-US" dirty="0"/>
          </a:p>
        </p:txBody>
      </p:sp>
    </p:spTree>
    <p:extLst>
      <p:ext uri="{BB962C8B-B14F-4D97-AF65-F5344CB8AC3E}">
        <p14:creationId xmlns:p14="http://schemas.microsoft.com/office/powerpoint/2010/main" val="19373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1937" y="1023836"/>
            <a:ext cx="7808765" cy="452108"/>
            <a:chOff x="-24171" y="3790682"/>
            <a:chExt cx="2401578" cy="461224"/>
          </a:xfrm>
        </p:grpSpPr>
        <p:sp>
          <p:nvSpPr>
            <p:cNvPr id="3" name="矩形: 圆角 2"/>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pPr marL="457200" indent="-457200">
              <a:buAutoNum type="arabicPeriod"/>
            </a:pP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following figure shows the social media </a:t>
            </a:r>
          </a:p>
          <a:p>
            <a:pPr lvl="1"/>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follower counts of Singer H from Jan to Nov 2023.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11" name="Canvas 1">
            <a:extLst>
              <a:ext uri="{FF2B5EF4-FFF2-40B4-BE49-F238E27FC236}">
                <a16:creationId xmlns:a16="http://schemas.microsoft.com/office/drawing/2014/main" id="{270703F4-4CE2-430D-93DD-811D59005A64}"/>
              </a:ext>
            </a:extLst>
          </p:cNvPr>
          <p:cNvGrpSpPr/>
          <p:nvPr/>
        </p:nvGrpSpPr>
        <p:grpSpPr>
          <a:xfrm>
            <a:off x="2854127" y="3045356"/>
            <a:ext cx="5814109" cy="3358303"/>
            <a:chOff x="0" y="0"/>
            <a:chExt cx="5274310" cy="2854960"/>
          </a:xfrm>
        </p:grpSpPr>
        <p:sp>
          <p:nvSpPr>
            <p:cNvPr id="12" name="Rectangle 11">
              <a:extLst>
                <a:ext uri="{FF2B5EF4-FFF2-40B4-BE49-F238E27FC236}">
                  <a16:creationId xmlns:a16="http://schemas.microsoft.com/office/drawing/2014/main" id="{5161679D-199A-422A-A854-7FE4096108CB}"/>
                </a:ext>
              </a:extLst>
            </p:cNvPr>
            <p:cNvSpPr/>
            <p:nvPr/>
          </p:nvSpPr>
          <p:spPr>
            <a:xfrm>
              <a:off x="0" y="0"/>
              <a:ext cx="5274310" cy="2854960"/>
            </a:xfrm>
            <a:prstGeom prst="rect">
              <a:avLst/>
            </a:prstGeom>
            <a:solidFill>
              <a:prstClr val="white"/>
            </a:solidFill>
          </p:spPr>
          <p:txBody>
            <a:bodyPr/>
            <a:lstStyle/>
            <a:p>
              <a:endParaRPr lang="zh-HK" altLang="en-US"/>
            </a:p>
          </p:txBody>
        </p:sp>
        <p:pic>
          <p:nvPicPr>
            <p:cNvPr id="13" name="Picture 12">
              <a:extLst>
                <a:ext uri="{FF2B5EF4-FFF2-40B4-BE49-F238E27FC236}">
                  <a16:creationId xmlns:a16="http://schemas.microsoft.com/office/drawing/2014/main" id="{74483D2A-A70E-43CC-8670-347CC19FF1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9" t="2736" r="2720" b="3133"/>
            <a:stretch/>
          </p:blipFill>
          <p:spPr bwMode="auto">
            <a:xfrm>
              <a:off x="600709" y="19050"/>
              <a:ext cx="4667251" cy="2546350"/>
            </a:xfrm>
            <a:prstGeom prst="rect">
              <a:avLst/>
            </a:prstGeom>
            <a:noFill/>
            <a:ln>
              <a:noFill/>
            </a:ln>
          </p:spPr>
        </p:pic>
        <p:sp>
          <p:nvSpPr>
            <p:cNvPr id="14" name="Text Box 861994404">
              <a:extLst>
                <a:ext uri="{FF2B5EF4-FFF2-40B4-BE49-F238E27FC236}">
                  <a16:creationId xmlns:a16="http://schemas.microsoft.com/office/drawing/2014/main" id="{817C175A-3341-453A-ADCB-E52965FA8A53}"/>
                </a:ext>
              </a:extLst>
            </p:cNvPr>
            <p:cNvSpPr txBox="1"/>
            <p:nvPr/>
          </p:nvSpPr>
          <p:spPr>
            <a:xfrm rot="16200000">
              <a:off x="152400" y="1046390"/>
              <a:ext cx="4946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Count</a:t>
              </a:r>
            </a:p>
          </p:txBody>
        </p:sp>
        <p:sp>
          <p:nvSpPr>
            <p:cNvPr id="15" name="Text Box 425221219">
              <a:extLst>
                <a:ext uri="{FF2B5EF4-FFF2-40B4-BE49-F238E27FC236}">
                  <a16:creationId xmlns:a16="http://schemas.microsoft.com/office/drawing/2014/main" id="{27D7D18E-84A1-4E15-B4E8-F61122A15CF5}"/>
                </a:ext>
              </a:extLst>
            </p:cNvPr>
            <p:cNvSpPr txBox="1"/>
            <p:nvPr/>
          </p:nvSpPr>
          <p:spPr>
            <a:xfrm>
              <a:off x="2844801" y="2501289"/>
              <a:ext cx="4946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dirty="0">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FE6A4005-412B-4A12-9525-2152AE12E4A9}"/>
              </a:ext>
            </a:extLst>
          </p:cNvPr>
          <p:cNvSpPr>
            <a:spLocks noGrp="1"/>
          </p:cNvSpPr>
          <p:nvPr>
            <p:ph type="sldNum" sz="quarter" idx="4"/>
          </p:nvPr>
        </p:nvSpPr>
        <p:spPr/>
        <p:txBody>
          <a:bodyPr/>
          <a:lstStyle/>
          <a:p>
            <a:fld id="{87D56262-AC86-40AB-83F7-B5E555CE0D6B}" type="slidenum">
              <a:rPr lang="en-US" smtClean="0"/>
              <a:t>11</a:t>
            </a:fld>
            <a:endParaRPr lang="en-US" dirty="0"/>
          </a:p>
        </p:txBody>
      </p:sp>
    </p:spTree>
    <p:extLst>
      <p:ext uri="{BB962C8B-B14F-4D97-AF65-F5344CB8AC3E}">
        <p14:creationId xmlns:p14="http://schemas.microsoft.com/office/powerpoint/2010/main" val="399840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502611" y="5110082"/>
            <a:ext cx="9186778"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Please suggest some ways to predict Singer H’s follower count in Dec 2023.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11" name="Canvas 1">
            <a:extLst>
              <a:ext uri="{FF2B5EF4-FFF2-40B4-BE49-F238E27FC236}">
                <a16:creationId xmlns:a16="http://schemas.microsoft.com/office/drawing/2014/main" id="{270703F4-4CE2-430D-93DD-811D59005A64}"/>
              </a:ext>
            </a:extLst>
          </p:cNvPr>
          <p:cNvGrpSpPr/>
          <p:nvPr/>
        </p:nvGrpSpPr>
        <p:grpSpPr>
          <a:xfrm>
            <a:off x="2854126" y="1585833"/>
            <a:ext cx="5814109" cy="3358303"/>
            <a:chOff x="0" y="0"/>
            <a:chExt cx="5274310" cy="2854960"/>
          </a:xfrm>
        </p:grpSpPr>
        <p:sp>
          <p:nvSpPr>
            <p:cNvPr id="12" name="Rectangle 11">
              <a:extLst>
                <a:ext uri="{FF2B5EF4-FFF2-40B4-BE49-F238E27FC236}">
                  <a16:creationId xmlns:a16="http://schemas.microsoft.com/office/drawing/2014/main" id="{5161679D-199A-422A-A854-7FE4096108CB}"/>
                </a:ext>
              </a:extLst>
            </p:cNvPr>
            <p:cNvSpPr/>
            <p:nvPr/>
          </p:nvSpPr>
          <p:spPr>
            <a:xfrm>
              <a:off x="0" y="0"/>
              <a:ext cx="5274310" cy="2854960"/>
            </a:xfrm>
            <a:prstGeom prst="rect">
              <a:avLst/>
            </a:prstGeom>
            <a:solidFill>
              <a:prstClr val="white"/>
            </a:solidFill>
          </p:spPr>
          <p:txBody>
            <a:bodyPr/>
            <a:lstStyle/>
            <a:p>
              <a:endParaRPr lang="zh-HK" altLang="en-US"/>
            </a:p>
          </p:txBody>
        </p:sp>
        <p:pic>
          <p:nvPicPr>
            <p:cNvPr id="13" name="Picture 12">
              <a:extLst>
                <a:ext uri="{FF2B5EF4-FFF2-40B4-BE49-F238E27FC236}">
                  <a16:creationId xmlns:a16="http://schemas.microsoft.com/office/drawing/2014/main" id="{74483D2A-A70E-43CC-8670-347CC19FF1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9" t="2736" r="2720" b="3133"/>
            <a:stretch/>
          </p:blipFill>
          <p:spPr bwMode="auto">
            <a:xfrm>
              <a:off x="600709" y="19050"/>
              <a:ext cx="4667251" cy="2546350"/>
            </a:xfrm>
            <a:prstGeom prst="rect">
              <a:avLst/>
            </a:prstGeom>
            <a:noFill/>
            <a:ln>
              <a:noFill/>
            </a:ln>
          </p:spPr>
        </p:pic>
        <p:sp>
          <p:nvSpPr>
            <p:cNvPr id="14" name="Text Box 861994404">
              <a:extLst>
                <a:ext uri="{FF2B5EF4-FFF2-40B4-BE49-F238E27FC236}">
                  <a16:creationId xmlns:a16="http://schemas.microsoft.com/office/drawing/2014/main" id="{817C175A-3341-453A-ADCB-E52965FA8A53}"/>
                </a:ext>
              </a:extLst>
            </p:cNvPr>
            <p:cNvSpPr txBox="1"/>
            <p:nvPr/>
          </p:nvSpPr>
          <p:spPr>
            <a:xfrm rot="16200000">
              <a:off x="152400" y="1046390"/>
              <a:ext cx="4946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Count</a:t>
              </a:r>
            </a:p>
          </p:txBody>
        </p:sp>
        <p:sp>
          <p:nvSpPr>
            <p:cNvPr id="15" name="Text Box 425221219">
              <a:extLst>
                <a:ext uri="{FF2B5EF4-FFF2-40B4-BE49-F238E27FC236}">
                  <a16:creationId xmlns:a16="http://schemas.microsoft.com/office/drawing/2014/main" id="{27D7D18E-84A1-4E15-B4E8-F61122A15CF5}"/>
                </a:ext>
              </a:extLst>
            </p:cNvPr>
            <p:cNvSpPr txBox="1"/>
            <p:nvPr/>
          </p:nvSpPr>
          <p:spPr>
            <a:xfrm>
              <a:off x="2844801" y="2501289"/>
              <a:ext cx="4946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dirty="0">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BE00BC2A-2E6F-4210-A898-7BFA6C0D2E07}"/>
              </a:ext>
            </a:extLst>
          </p:cNvPr>
          <p:cNvSpPr>
            <a:spLocks noGrp="1"/>
          </p:cNvSpPr>
          <p:nvPr>
            <p:ph type="sldNum" sz="quarter" idx="4"/>
          </p:nvPr>
        </p:nvSpPr>
        <p:spPr/>
        <p:txBody>
          <a:bodyPr/>
          <a:lstStyle/>
          <a:p>
            <a:fld id="{87D56262-AC86-40AB-83F7-B5E555CE0D6B}" type="slidenum">
              <a:rPr lang="en-US" smtClean="0"/>
              <a:t>12</a:t>
            </a:fld>
            <a:endParaRPr lang="en-US" dirty="0"/>
          </a:p>
        </p:txBody>
      </p:sp>
      <p:grpSp>
        <p:nvGrpSpPr>
          <p:cNvPr id="16" name="组合 1">
            <a:extLst>
              <a:ext uri="{FF2B5EF4-FFF2-40B4-BE49-F238E27FC236}">
                <a16:creationId xmlns:a16="http://schemas.microsoft.com/office/drawing/2014/main" id="{B5658A54-6952-4CA1-8D5C-A5ADE0E41219}"/>
              </a:ext>
            </a:extLst>
          </p:cNvPr>
          <p:cNvGrpSpPr/>
          <p:nvPr/>
        </p:nvGrpSpPr>
        <p:grpSpPr>
          <a:xfrm>
            <a:off x="1041937" y="1023836"/>
            <a:ext cx="7808765" cy="452108"/>
            <a:chOff x="-24171" y="3790682"/>
            <a:chExt cx="2401578" cy="461224"/>
          </a:xfrm>
        </p:grpSpPr>
        <p:sp>
          <p:nvSpPr>
            <p:cNvPr id="17" name="矩形: 圆角 2">
              <a:extLst>
                <a:ext uri="{FF2B5EF4-FFF2-40B4-BE49-F238E27FC236}">
                  <a16:creationId xmlns:a16="http://schemas.microsoft.com/office/drawing/2014/main" id="{54C58442-1007-44FF-859F-FFD597C0807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63">
              <a:extLst>
                <a:ext uri="{FF2B5EF4-FFF2-40B4-BE49-F238E27FC236}">
                  <a16:creationId xmlns:a16="http://schemas.microsoft.com/office/drawing/2014/main" id="{5754637B-1AA1-4F7B-9A00-2551CAD7A8E3}"/>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53873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6640882" y="1840524"/>
            <a:ext cx="4724346" cy="1015663"/>
          </a:xfrm>
          <a:prstGeom prst="rect">
            <a:avLst/>
          </a:prstGeom>
        </p:spPr>
        <p:txBody>
          <a:bodyPr wrap="square">
            <a:spAutoFit/>
          </a:bodyPr>
          <a:lstStyle/>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Please suggest some ways to predict Singer H’s follower count in Dec 2023.</a:t>
            </a:r>
            <a:endParaRPr lang="zh-CN"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11" name="Canvas 1">
            <a:extLst>
              <a:ext uri="{FF2B5EF4-FFF2-40B4-BE49-F238E27FC236}">
                <a16:creationId xmlns:a16="http://schemas.microsoft.com/office/drawing/2014/main" id="{270703F4-4CE2-430D-93DD-811D59005A64}"/>
              </a:ext>
            </a:extLst>
          </p:cNvPr>
          <p:cNvGrpSpPr/>
          <p:nvPr/>
        </p:nvGrpSpPr>
        <p:grpSpPr>
          <a:xfrm>
            <a:off x="568126" y="2183710"/>
            <a:ext cx="5814109" cy="3358303"/>
            <a:chOff x="0" y="0"/>
            <a:chExt cx="5274310" cy="2854960"/>
          </a:xfrm>
        </p:grpSpPr>
        <p:sp>
          <p:nvSpPr>
            <p:cNvPr id="12" name="Rectangle 11">
              <a:extLst>
                <a:ext uri="{FF2B5EF4-FFF2-40B4-BE49-F238E27FC236}">
                  <a16:creationId xmlns:a16="http://schemas.microsoft.com/office/drawing/2014/main" id="{5161679D-199A-422A-A854-7FE4096108CB}"/>
                </a:ext>
              </a:extLst>
            </p:cNvPr>
            <p:cNvSpPr/>
            <p:nvPr/>
          </p:nvSpPr>
          <p:spPr>
            <a:xfrm>
              <a:off x="0" y="0"/>
              <a:ext cx="5274310" cy="2854960"/>
            </a:xfrm>
            <a:prstGeom prst="rect">
              <a:avLst/>
            </a:prstGeom>
            <a:solidFill>
              <a:prstClr val="white"/>
            </a:solidFill>
          </p:spPr>
          <p:txBody>
            <a:bodyPr/>
            <a:lstStyle/>
            <a:p>
              <a:endParaRPr lang="zh-HK" altLang="en-US"/>
            </a:p>
          </p:txBody>
        </p:sp>
        <p:pic>
          <p:nvPicPr>
            <p:cNvPr id="13" name="Picture 12">
              <a:extLst>
                <a:ext uri="{FF2B5EF4-FFF2-40B4-BE49-F238E27FC236}">
                  <a16:creationId xmlns:a16="http://schemas.microsoft.com/office/drawing/2014/main" id="{74483D2A-A70E-43CC-8670-347CC19FF1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9" t="2736" r="2720" b="3133"/>
            <a:stretch/>
          </p:blipFill>
          <p:spPr bwMode="auto">
            <a:xfrm>
              <a:off x="600709" y="19050"/>
              <a:ext cx="4667251" cy="2546350"/>
            </a:xfrm>
            <a:prstGeom prst="rect">
              <a:avLst/>
            </a:prstGeom>
            <a:noFill/>
            <a:ln>
              <a:noFill/>
            </a:ln>
          </p:spPr>
        </p:pic>
        <p:sp>
          <p:nvSpPr>
            <p:cNvPr id="14" name="Text Box 861994404">
              <a:extLst>
                <a:ext uri="{FF2B5EF4-FFF2-40B4-BE49-F238E27FC236}">
                  <a16:creationId xmlns:a16="http://schemas.microsoft.com/office/drawing/2014/main" id="{817C175A-3341-453A-ADCB-E52965FA8A53}"/>
                </a:ext>
              </a:extLst>
            </p:cNvPr>
            <p:cNvSpPr txBox="1"/>
            <p:nvPr/>
          </p:nvSpPr>
          <p:spPr>
            <a:xfrm rot="16200000">
              <a:off x="152400" y="1046390"/>
              <a:ext cx="4946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Count</a:t>
              </a:r>
            </a:p>
          </p:txBody>
        </p:sp>
        <p:sp>
          <p:nvSpPr>
            <p:cNvPr id="15" name="Text Box 425221219">
              <a:extLst>
                <a:ext uri="{FF2B5EF4-FFF2-40B4-BE49-F238E27FC236}">
                  <a16:creationId xmlns:a16="http://schemas.microsoft.com/office/drawing/2014/main" id="{27D7D18E-84A1-4E15-B4E8-F61122A15CF5}"/>
                </a:ext>
              </a:extLst>
            </p:cNvPr>
            <p:cNvSpPr txBox="1"/>
            <p:nvPr/>
          </p:nvSpPr>
          <p:spPr>
            <a:xfrm>
              <a:off x="2844801" y="2501289"/>
              <a:ext cx="4946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dirty="0">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16" name="矩形 67">
            <a:extLst>
              <a:ext uri="{FF2B5EF4-FFF2-40B4-BE49-F238E27FC236}">
                <a16:creationId xmlns:a16="http://schemas.microsoft.com/office/drawing/2014/main" id="{699FD82E-FAE6-49D1-A504-BC2E4EDD77E5}"/>
              </a:ext>
            </a:extLst>
          </p:cNvPr>
          <p:cNvSpPr/>
          <p:nvPr/>
        </p:nvSpPr>
        <p:spPr>
          <a:xfrm>
            <a:off x="6436641" y="3211077"/>
            <a:ext cx="5331723" cy="2862322"/>
          </a:xfrm>
          <a:prstGeom prst="rect">
            <a:avLst/>
          </a:prstGeom>
        </p:spPr>
        <p:txBody>
          <a:bodyPr wrap="square">
            <a:spAutoFit/>
          </a:bodyPr>
          <a:lstStyle/>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	Consider </a:t>
            </a:r>
            <a:r>
              <a:rPr lang="en-US" altLang="zh-TW" sz="1500" spc="500" dirty="0">
                <a:solidFill>
                  <a:srgbClr val="FF0000"/>
                </a:solidFill>
                <a:latin typeface="Times New Roman" panose="02020603050405020304" pitchFamily="18" charset="0"/>
                <a:ea typeface="+mj-ea"/>
                <a:cs typeface="Times New Roman" panose="02020603050405020304" pitchFamily="18" charset="0"/>
                <a:sym typeface="+mn-lt"/>
              </a:rPr>
              <a:t>the change </a:t>
            </a:r>
          </a:p>
          <a:p>
            <a:r>
              <a:rPr lang="en-US" altLang="zh-TW" sz="1500" spc="500" dirty="0">
                <a:solidFill>
                  <a:srgbClr val="FF0000"/>
                </a:solidFill>
                <a:latin typeface="Times New Roman" panose="02020603050405020304" pitchFamily="18" charset="0"/>
                <a:ea typeface="+mj-ea"/>
                <a:cs typeface="Times New Roman" panose="02020603050405020304" pitchFamily="18" charset="0"/>
                <a:sym typeface="+mn-lt"/>
              </a:rPr>
              <a:t>	for the last two months</a:t>
            </a:r>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p>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and then use this change to</a:t>
            </a:r>
          </a:p>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 the follower count </a:t>
            </a:r>
          </a:p>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December.</a:t>
            </a:r>
          </a:p>
          <a:p>
            <a:endPar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	Consider </a:t>
            </a:r>
            <a:r>
              <a:rPr lang="en-US" altLang="zh-TW" sz="1500" spc="500" dirty="0">
                <a:solidFill>
                  <a:srgbClr val="FF0000"/>
                </a:solidFill>
                <a:latin typeface="Times New Roman" panose="02020603050405020304" pitchFamily="18" charset="0"/>
                <a:ea typeface="+mj-ea"/>
                <a:cs typeface="Times New Roman" panose="02020603050405020304" pitchFamily="18" charset="0"/>
                <a:sym typeface="+mn-lt"/>
              </a:rPr>
              <a:t>the changes </a:t>
            </a:r>
          </a:p>
          <a:p>
            <a:r>
              <a:rPr lang="en-US" altLang="zh-TW" sz="1500" spc="500" dirty="0">
                <a:solidFill>
                  <a:srgbClr val="FF0000"/>
                </a:solidFill>
                <a:latin typeface="Times New Roman" panose="02020603050405020304" pitchFamily="18" charset="0"/>
                <a:ea typeface="+mj-ea"/>
                <a:cs typeface="Times New Roman" panose="02020603050405020304" pitchFamily="18" charset="0"/>
                <a:sym typeface="+mn-lt"/>
              </a:rPr>
              <a:t>	from month to month </a:t>
            </a:r>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and </a:t>
            </a:r>
          </a:p>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calculate an average; </a:t>
            </a:r>
          </a:p>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and then use this average to</a:t>
            </a:r>
          </a:p>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 the follower count </a:t>
            </a:r>
          </a:p>
          <a:p>
            <a:r>
              <a:rPr lang="en-US" altLang="zh-TW" sz="15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December.</a:t>
            </a:r>
          </a:p>
        </p:txBody>
      </p:sp>
      <p:sp>
        <p:nvSpPr>
          <p:cNvPr id="4" name="Slide Number Placeholder 3">
            <a:extLst>
              <a:ext uri="{FF2B5EF4-FFF2-40B4-BE49-F238E27FC236}">
                <a16:creationId xmlns:a16="http://schemas.microsoft.com/office/drawing/2014/main" id="{BD6EB0E8-5476-4023-B92A-F6A1774901EE}"/>
              </a:ext>
            </a:extLst>
          </p:cNvPr>
          <p:cNvSpPr>
            <a:spLocks noGrp="1"/>
          </p:cNvSpPr>
          <p:nvPr>
            <p:ph type="sldNum" sz="quarter" idx="4"/>
          </p:nvPr>
        </p:nvSpPr>
        <p:spPr/>
        <p:txBody>
          <a:bodyPr/>
          <a:lstStyle/>
          <a:p>
            <a:fld id="{87D56262-AC86-40AB-83F7-B5E555CE0D6B}" type="slidenum">
              <a:rPr lang="en-US" smtClean="0"/>
              <a:t>13</a:t>
            </a:fld>
            <a:endParaRPr lang="en-US" dirty="0"/>
          </a:p>
        </p:txBody>
      </p:sp>
      <p:grpSp>
        <p:nvGrpSpPr>
          <p:cNvPr id="17" name="组合 1">
            <a:extLst>
              <a:ext uri="{FF2B5EF4-FFF2-40B4-BE49-F238E27FC236}">
                <a16:creationId xmlns:a16="http://schemas.microsoft.com/office/drawing/2014/main" id="{E12CD3EC-2CEC-434D-933A-D0154E5C096B}"/>
              </a:ext>
            </a:extLst>
          </p:cNvPr>
          <p:cNvGrpSpPr/>
          <p:nvPr/>
        </p:nvGrpSpPr>
        <p:grpSpPr>
          <a:xfrm>
            <a:off x="1041937" y="1023836"/>
            <a:ext cx="7808765" cy="452108"/>
            <a:chOff x="-24171" y="3790682"/>
            <a:chExt cx="2401578" cy="461224"/>
          </a:xfrm>
        </p:grpSpPr>
        <p:sp>
          <p:nvSpPr>
            <p:cNvPr id="18" name="矩形: 圆角 2">
              <a:extLst>
                <a:ext uri="{FF2B5EF4-FFF2-40B4-BE49-F238E27FC236}">
                  <a16:creationId xmlns:a16="http://schemas.microsoft.com/office/drawing/2014/main" id="{44429737-991A-4F6E-A85B-0031A404745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63">
              <a:extLst>
                <a:ext uri="{FF2B5EF4-FFF2-40B4-BE49-F238E27FC236}">
                  <a16:creationId xmlns:a16="http://schemas.microsoft.com/office/drawing/2014/main" id="{C2FF7DDA-90F1-42CD-9C05-E2FC60968032}"/>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4992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pPr marL="457200" indent="-457200">
              <a:buAutoNum type="arabicPeriod" startAt="2"/>
            </a:pP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 the following table, calculate the changes</a:t>
            </a:r>
          </a:p>
          <a:p>
            <a:pPr lvl="1"/>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 the follower counts between months.</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3451513123"/>
              </p:ext>
            </p:extLst>
          </p:nvPr>
        </p:nvGraphicFramePr>
        <p:xfrm>
          <a:off x="1153771" y="2677875"/>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graphicFrame>
        <p:nvGraphicFramePr>
          <p:cNvPr id="18" name="Table 4">
            <a:extLst>
              <a:ext uri="{FF2B5EF4-FFF2-40B4-BE49-F238E27FC236}">
                <a16:creationId xmlns:a16="http://schemas.microsoft.com/office/drawing/2014/main" id="{4734E98D-C974-4C43-9A8D-C4A972F43F22}"/>
              </a:ext>
            </a:extLst>
          </p:cNvPr>
          <p:cNvGraphicFramePr>
            <a:graphicFrameLocks noGrp="1"/>
          </p:cNvGraphicFramePr>
          <p:nvPr>
            <p:extLst>
              <p:ext uri="{D42A27DB-BD31-4B8C-83A1-F6EECF244321}">
                <p14:modId xmlns:p14="http://schemas.microsoft.com/office/powerpoint/2010/main" val="1127638437"/>
              </p:ext>
            </p:extLst>
          </p:nvPr>
        </p:nvGraphicFramePr>
        <p:xfrm>
          <a:off x="5920153" y="2677875"/>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 to 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 to 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 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 to 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
        <p:nvSpPr>
          <p:cNvPr id="4" name="Slide Number Placeholder 3">
            <a:extLst>
              <a:ext uri="{FF2B5EF4-FFF2-40B4-BE49-F238E27FC236}">
                <a16:creationId xmlns:a16="http://schemas.microsoft.com/office/drawing/2014/main" id="{04ABFA06-107E-46F5-9F5B-04FAB298B8A3}"/>
              </a:ext>
            </a:extLst>
          </p:cNvPr>
          <p:cNvSpPr>
            <a:spLocks noGrp="1"/>
          </p:cNvSpPr>
          <p:nvPr>
            <p:ph type="sldNum" sz="quarter" idx="4"/>
          </p:nvPr>
        </p:nvSpPr>
        <p:spPr/>
        <p:txBody>
          <a:bodyPr/>
          <a:lstStyle/>
          <a:p>
            <a:fld id="{87D56262-AC86-40AB-83F7-B5E555CE0D6B}" type="slidenum">
              <a:rPr lang="en-US" smtClean="0"/>
              <a:t>14</a:t>
            </a:fld>
            <a:endParaRPr lang="en-US" dirty="0"/>
          </a:p>
        </p:txBody>
      </p:sp>
      <p:grpSp>
        <p:nvGrpSpPr>
          <p:cNvPr id="9" name="组合 1">
            <a:extLst>
              <a:ext uri="{FF2B5EF4-FFF2-40B4-BE49-F238E27FC236}">
                <a16:creationId xmlns:a16="http://schemas.microsoft.com/office/drawing/2014/main" id="{9DD24EE6-1982-4EA9-910F-42BAC5E8D407}"/>
              </a:ext>
            </a:extLst>
          </p:cNvPr>
          <p:cNvGrpSpPr/>
          <p:nvPr/>
        </p:nvGrpSpPr>
        <p:grpSpPr>
          <a:xfrm>
            <a:off x="1041937" y="1023836"/>
            <a:ext cx="7808765" cy="452108"/>
            <a:chOff x="-24171" y="3790682"/>
            <a:chExt cx="2401578" cy="461224"/>
          </a:xfrm>
        </p:grpSpPr>
        <p:sp>
          <p:nvSpPr>
            <p:cNvPr id="10" name="矩形: 圆角 2">
              <a:extLst>
                <a:ext uri="{FF2B5EF4-FFF2-40B4-BE49-F238E27FC236}">
                  <a16:creationId xmlns:a16="http://schemas.microsoft.com/office/drawing/2014/main" id="{72578417-EE0A-4404-A187-50B50234047C}"/>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63">
              <a:extLst>
                <a:ext uri="{FF2B5EF4-FFF2-40B4-BE49-F238E27FC236}">
                  <a16:creationId xmlns:a16="http://schemas.microsoft.com/office/drawing/2014/main" id="{EF3BE5C8-414E-4C4B-B5EF-B311810B237B}"/>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44774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1115677020"/>
              </p:ext>
            </p:extLst>
          </p:nvPr>
        </p:nvGraphicFramePr>
        <p:xfrm>
          <a:off x="1153771" y="2677875"/>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139</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150</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143</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168</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166</a:t>
                      </a:r>
                    </a:p>
                  </a:txBody>
                  <a:tcPr/>
                </a:tc>
                <a:extLst>
                  <a:ext uri="{0D108BD9-81ED-4DB2-BD59-A6C34878D82A}">
                    <a16:rowId xmlns:a16="http://schemas.microsoft.com/office/drawing/2014/main" val="2130661472"/>
                  </a:ext>
                </a:extLst>
              </a:tr>
            </a:tbl>
          </a:graphicData>
        </a:graphic>
      </p:graphicFrame>
      <p:graphicFrame>
        <p:nvGraphicFramePr>
          <p:cNvPr id="18" name="Table 4">
            <a:extLst>
              <a:ext uri="{FF2B5EF4-FFF2-40B4-BE49-F238E27FC236}">
                <a16:creationId xmlns:a16="http://schemas.microsoft.com/office/drawing/2014/main" id="{4734E98D-C974-4C43-9A8D-C4A972F43F22}"/>
              </a:ext>
            </a:extLst>
          </p:cNvPr>
          <p:cNvGraphicFramePr>
            <a:graphicFrameLocks noGrp="1"/>
          </p:cNvGraphicFramePr>
          <p:nvPr>
            <p:extLst>
              <p:ext uri="{D42A27DB-BD31-4B8C-83A1-F6EECF244321}">
                <p14:modId xmlns:p14="http://schemas.microsoft.com/office/powerpoint/2010/main" val="3087764401"/>
              </p:ext>
            </p:extLst>
          </p:nvPr>
        </p:nvGraphicFramePr>
        <p:xfrm>
          <a:off x="5920153" y="2677875"/>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158</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 to 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161</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 to 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166</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 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193</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 to 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138</a:t>
                      </a:r>
                    </a:p>
                  </a:txBody>
                  <a:tcPr/>
                </a:tc>
                <a:extLst>
                  <a:ext uri="{0D108BD9-81ED-4DB2-BD59-A6C34878D82A}">
                    <a16:rowId xmlns:a16="http://schemas.microsoft.com/office/drawing/2014/main" val="2130661472"/>
                  </a:ext>
                </a:extLst>
              </a:tr>
            </a:tbl>
          </a:graphicData>
        </a:graphic>
      </p:graphicFrame>
      <p:sp>
        <p:nvSpPr>
          <p:cNvPr id="4" name="Slide Number Placeholder 3">
            <a:extLst>
              <a:ext uri="{FF2B5EF4-FFF2-40B4-BE49-F238E27FC236}">
                <a16:creationId xmlns:a16="http://schemas.microsoft.com/office/drawing/2014/main" id="{04ABFA06-107E-46F5-9F5B-04FAB298B8A3}"/>
              </a:ext>
            </a:extLst>
          </p:cNvPr>
          <p:cNvSpPr>
            <a:spLocks noGrp="1"/>
          </p:cNvSpPr>
          <p:nvPr>
            <p:ph type="sldNum" sz="quarter" idx="4"/>
          </p:nvPr>
        </p:nvSpPr>
        <p:spPr/>
        <p:txBody>
          <a:bodyPr/>
          <a:lstStyle/>
          <a:p>
            <a:fld id="{87D56262-AC86-40AB-83F7-B5E555CE0D6B}" type="slidenum">
              <a:rPr lang="en-US" smtClean="0"/>
              <a:t>15</a:t>
            </a:fld>
            <a:endParaRPr lang="en-US" dirty="0"/>
          </a:p>
        </p:txBody>
      </p:sp>
      <p:grpSp>
        <p:nvGrpSpPr>
          <p:cNvPr id="9" name="组合 1">
            <a:extLst>
              <a:ext uri="{FF2B5EF4-FFF2-40B4-BE49-F238E27FC236}">
                <a16:creationId xmlns:a16="http://schemas.microsoft.com/office/drawing/2014/main" id="{9DD24EE6-1982-4EA9-910F-42BAC5E8D407}"/>
              </a:ext>
            </a:extLst>
          </p:cNvPr>
          <p:cNvGrpSpPr/>
          <p:nvPr/>
        </p:nvGrpSpPr>
        <p:grpSpPr>
          <a:xfrm>
            <a:off x="1041937" y="1023836"/>
            <a:ext cx="7808765" cy="452108"/>
            <a:chOff x="-24171" y="3790682"/>
            <a:chExt cx="2401578" cy="461224"/>
          </a:xfrm>
        </p:grpSpPr>
        <p:sp>
          <p:nvSpPr>
            <p:cNvPr id="10" name="矩形: 圆角 2">
              <a:extLst>
                <a:ext uri="{FF2B5EF4-FFF2-40B4-BE49-F238E27FC236}">
                  <a16:creationId xmlns:a16="http://schemas.microsoft.com/office/drawing/2014/main" id="{72578417-EE0A-4404-A187-50B50234047C}"/>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63">
              <a:extLst>
                <a:ext uri="{FF2B5EF4-FFF2-40B4-BE49-F238E27FC236}">
                  <a16:creationId xmlns:a16="http://schemas.microsoft.com/office/drawing/2014/main" id="{EF3BE5C8-414E-4C4B-B5EF-B311810B237B}"/>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12" name="矩形 67">
            <a:extLst>
              <a:ext uri="{FF2B5EF4-FFF2-40B4-BE49-F238E27FC236}">
                <a16:creationId xmlns:a16="http://schemas.microsoft.com/office/drawing/2014/main" id="{9B3C74ED-B0F5-4C8F-AC94-DE96753FC0D7}"/>
              </a:ext>
            </a:extLst>
          </p:cNvPr>
          <p:cNvSpPr/>
          <p:nvPr/>
        </p:nvSpPr>
        <p:spPr>
          <a:xfrm>
            <a:off x="1041937" y="1713185"/>
            <a:ext cx="10071540" cy="830997"/>
          </a:xfrm>
          <a:prstGeom prst="rect">
            <a:avLst/>
          </a:prstGeom>
        </p:spPr>
        <p:txBody>
          <a:bodyPr wrap="square">
            <a:spAutoFit/>
          </a:bodyPr>
          <a:lstStyle/>
          <a:p>
            <a:pPr marL="457200" indent="-457200">
              <a:buAutoNum type="arabicPeriod" startAt="2"/>
            </a:pP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 the following table, calculate the changes</a:t>
            </a:r>
          </a:p>
          <a:p>
            <a:pPr lvl="1"/>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 the follower counts between months.</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Tree>
    <p:extLst>
      <p:ext uri="{BB962C8B-B14F-4D97-AF65-F5344CB8AC3E}">
        <p14:creationId xmlns:p14="http://schemas.microsoft.com/office/powerpoint/2010/main" val="411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2539267" y="3121223"/>
            <a:ext cx="7491401" cy="1138773"/>
          </a:xfrm>
          <a:prstGeom prst="rect">
            <a:avLst/>
          </a:prstGeom>
        </p:spPr>
        <p:txBody>
          <a:bodyPr wrap="square">
            <a:spAutoFit/>
          </a:bodyPr>
          <a:lstStyle/>
          <a:p>
            <a:r>
              <a:rPr lang="en-US" altLang="zh-CN" sz="34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We can calculate these changes using MS Excel.</a:t>
            </a:r>
            <a:endParaRPr lang="zh-CN" altLang="en-US" sz="34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6" name="Picture 5">
            <a:extLst>
              <a:ext uri="{FF2B5EF4-FFF2-40B4-BE49-F238E27FC236}">
                <a16:creationId xmlns:a16="http://schemas.microsoft.com/office/drawing/2014/main" id="{701E28DD-916D-4810-95C0-990A8DBC9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252" y="4055569"/>
            <a:ext cx="2333366" cy="2327647"/>
          </a:xfrm>
          <a:prstGeom prst="rect">
            <a:avLst/>
          </a:prstGeom>
        </p:spPr>
      </p:pic>
      <p:sp>
        <p:nvSpPr>
          <p:cNvPr id="2" name="Slide Number Placeholder 1">
            <a:extLst>
              <a:ext uri="{FF2B5EF4-FFF2-40B4-BE49-F238E27FC236}">
                <a16:creationId xmlns:a16="http://schemas.microsoft.com/office/drawing/2014/main" id="{5234A043-E921-4B58-B4D2-0579C47951CD}"/>
              </a:ext>
            </a:extLst>
          </p:cNvPr>
          <p:cNvSpPr>
            <a:spLocks noGrp="1"/>
          </p:cNvSpPr>
          <p:nvPr>
            <p:ph type="sldNum" sz="quarter" idx="4"/>
          </p:nvPr>
        </p:nvSpPr>
        <p:spPr/>
        <p:txBody>
          <a:bodyPr/>
          <a:lstStyle/>
          <a:p>
            <a:fld id="{87D56262-AC86-40AB-83F7-B5E555CE0D6B}" type="slidenum">
              <a:rPr lang="en-US" smtClean="0"/>
              <a:t>16</a:t>
            </a:fld>
            <a:endParaRPr lang="en-US" dirty="0"/>
          </a:p>
        </p:txBody>
      </p:sp>
      <p:grpSp>
        <p:nvGrpSpPr>
          <p:cNvPr id="8" name="组合 1">
            <a:extLst>
              <a:ext uri="{FF2B5EF4-FFF2-40B4-BE49-F238E27FC236}">
                <a16:creationId xmlns:a16="http://schemas.microsoft.com/office/drawing/2014/main" id="{26B2DD16-0987-43DD-809B-5FD3115087F5}"/>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E230ABD2-3EB1-4594-8A39-5190D01C520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75B47C2B-B544-42BD-99D0-DBDF53103314}"/>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8759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678BDE-D684-46F0-8F28-1144C7ABA5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93997" y="1613134"/>
            <a:ext cx="3178205" cy="3943602"/>
          </a:xfrm>
          <a:prstGeom prst="rect">
            <a:avLst/>
          </a:prstGeom>
          <a:noFill/>
          <a:ln>
            <a:noFill/>
          </a:ln>
        </p:spPr>
      </p:pic>
      <p:sp>
        <p:nvSpPr>
          <p:cNvPr id="8" name="矩形 67">
            <a:extLst>
              <a:ext uri="{FF2B5EF4-FFF2-40B4-BE49-F238E27FC236}">
                <a16:creationId xmlns:a16="http://schemas.microsoft.com/office/drawing/2014/main" id="{1EEF44B7-7E89-4690-81E2-3317382A64E0}"/>
              </a:ext>
            </a:extLst>
          </p:cNvPr>
          <p:cNvSpPr/>
          <p:nvPr/>
        </p:nvSpPr>
        <p:spPr>
          <a:xfrm>
            <a:off x="1041937" y="1613135"/>
            <a:ext cx="5221474" cy="1692771"/>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Step</a:t>
            </a:r>
          </a:p>
          <a:p>
            <a:endPar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Input the data to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MS Excel as in the figure.</a:t>
            </a:r>
            <a:endPar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6" name="椭圆 6">
            <a:extLst>
              <a:ext uri="{FF2B5EF4-FFF2-40B4-BE49-F238E27FC236}">
                <a16:creationId xmlns:a16="http://schemas.microsoft.com/office/drawing/2014/main" id="{F89D3C5F-975E-436E-AFCD-F65EA0F0820F}"/>
              </a:ext>
            </a:extLst>
          </p:cNvPr>
          <p:cNvSpPr/>
          <p:nvPr/>
        </p:nvSpPr>
        <p:spPr>
          <a:xfrm>
            <a:off x="2130816" y="1552861"/>
            <a:ext cx="607896" cy="6078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latin typeface="Times New Roman" panose="02020603050405020304" pitchFamily="18" charset="0"/>
                <a:ea typeface="+mj-ea"/>
                <a:cs typeface="Times New Roman" panose="02020603050405020304" pitchFamily="18" charset="0"/>
              </a:rPr>
              <a:t>i</a:t>
            </a:r>
            <a:endParaRPr lang="en-US" altLang="zh-CN" dirty="0">
              <a:solidFill>
                <a:schemeClr val="tx1"/>
              </a:solidFill>
              <a:latin typeface="Times New Roman" panose="02020603050405020304" pitchFamily="18" charset="0"/>
              <a:ea typeface="+mj-ea"/>
              <a:cs typeface="Times New Roman" panose="02020603050405020304" pitchFamily="18" charset="0"/>
            </a:endParaRPr>
          </a:p>
        </p:txBody>
      </p:sp>
      <p:pic>
        <p:nvPicPr>
          <p:cNvPr id="10" name="Picture 9">
            <a:extLst>
              <a:ext uri="{FF2B5EF4-FFF2-40B4-BE49-F238E27FC236}">
                <a16:creationId xmlns:a16="http://schemas.microsoft.com/office/drawing/2014/main" id="{7FCC9918-98F6-46A4-8672-D67E6D43E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52" y="4055569"/>
            <a:ext cx="2333366" cy="2327647"/>
          </a:xfrm>
          <a:prstGeom prst="rect">
            <a:avLst/>
          </a:prstGeom>
        </p:spPr>
      </p:pic>
      <p:sp>
        <p:nvSpPr>
          <p:cNvPr id="2" name="Slide Number Placeholder 1">
            <a:extLst>
              <a:ext uri="{FF2B5EF4-FFF2-40B4-BE49-F238E27FC236}">
                <a16:creationId xmlns:a16="http://schemas.microsoft.com/office/drawing/2014/main" id="{AF0E1D10-F043-4A12-B2CF-F72D45152AAF}"/>
              </a:ext>
            </a:extLst>
          </p:cNvPr>
          <p:cNvSpPr>
            <a:spLocks noGrp="1"/>
          </p:cNvSpPr>
          <p:nvPr>
            <p:ph type="sldNum" sz="quarter" idx="4"/>
          </p:nvPr>
        </p:nvSpPr>
        <p:spPr/>
        <p:txBody>
          <a:bodyPr/>
          <a:lstStyle/>
          <a:p>
            <a:fld id="{87D56262-AC86-40AB-83F7-B5E555CE0D6B}" type="slidenum">
              <a:rPr lang="en-US" smtClean="0"/>
              <a:t>17</a:t>
            </a:fld>
            <a:endParaRPr lang="en-US" dirty="0"/>
          </a:p>
        </p:txBody>
      </p:sp>
      <p:grpSp>
        <p:nvGrpSpPr>
          <p:cNvPr id="11" name="组合 1">
            <a:extLst>
              <a:ext uri="{FF2B5EF4-FFF2-40B4-BE49-F238E27FC236}">
                <a16:creationId xmlns:a16="http://schemas.microsoft.com/office/drawing/2014/main" id="{A3691ACF-AA2C-4A4E-B5A2-C2760C875860}"/>
              </a:ext>
            </a:extLst>
          </p:cNvPr>
          <p:cNvGrpSpPr/>
          <p:nvPr/>
        </p:nvGrpSpPr>
        <p:grpSpPr>
          <a:xfrm>
            <a:off x="1041937" y="1023836"/>
            <a:ext cx="7808765" cy="452108"/>
            <a:chOff x="-24171" y="3790682"/>
            <a:chExt cx="2401578" cy="461224"/>
          </a:xfrm>
        </p:grpSpPr>
        <p:sp>
          <p:nvSpPr>
            <p:cNvPr id="12" name="矩形: 圆角 2">
              <a:extLst>
                <a:ext uri="{FF2B5EF4-FFF2-40B4-BE49-F238E27FC236}">
                  <a16:creationId xmlns:a16="http://schemas.microsoft.com/office/drawing/2014/main" id="{D06CBC68-B216-4E23-9F80-79A75BF527A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C9AA30F2-F6D0-42FF-82CE-B03D28793CD2}"/>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96345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FC35603-EC0F-4A66-9040-FF6873F1AF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65827" y="2421740"/>
            <a:ext cx="3006967" cy="2369527"/>
          </a:xfrm>
          <a:prstGeom prst="rect">
            <a:avLst/>
          </a:prstGeom>
          <a:noFill/>
          <a:ln>
            <a:noFill/>
          </a:ln>
        </p:spPr>
      </p:pic>
      <p:sp>
        <p:nvSpPr>
          <p:cNvPr id="8" name="矩形 67">
            <a:extLst>
              <a:ext uri="{FF2B5EF4-FFF2-40B4-BE49-F238E27FC236}">
                <a16:creationId xmlns:a16="http://schemas.microsoft.com/office/drawing/2014/main" id="{1EEF44B7-7E89-4690-81E2-3317382A64E0}"/>
              </a:ext>
            </a:extLst>
          </p:cNvPr>
          <p:cNvSpPr/>
          <p:nvPr/>
        </p:nvSpPr>
        <p:spPr>
          <a:xfrm>
            <a:off x="1041937" y="1602343"/>
            <a:ext cx="8213856" cy="4216539"/>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Step</a:t>
            </a:r>
          </a:p>
          <a:p>
            <a:endParaRPr lang="en-US" altLang="zh-TW"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Column</a:t>
            </a:r>
            <a:r>
              <a:rPr lang="zh-TW"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 Changes</a:t>
            </a:r>
          </a:p>
          <a:p>
            <a:pPr marL="457200" indent="-457200">
              <a:buFont typeface="Arial" panose="020B0604020202020204" pitchFamily="34" charset="0"/>
              <a:buChar char="•"/>
            </a:pPr>
            <a:r>
              <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a:t>
            </a:r>
            <a:r>
              <a:rPr lang="zh-TW"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Cell C3, input</a:t>
            </a:r>
            <a:endParaRPr lang="zh-TW"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 B3 – B2</a:t>
            </a:r>
          </a:p>
          <a:p>
            <a:r>
              <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a:t>
            </a:r>
            <a:r>
              <a:rPr lang="zh-CN"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means:</a:t>
            </a:r>
            <a:endParaRPr lang="zh-TW"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Current</a:t>
            </a:r>
            <a:r>
              <a:rPr lang="zh-CN"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count </a:t>
            </a:r>
            <a:r>
              <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previous count</a:t>
            </a:r>
          </a:p>
          <a:p>
            <a:endParaRPr lang="en-US" altLang="zh-TW"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pPr marL="457200" indent="-457200">
              <a:buFont typeface="Arial" panose="020B0604020202020204" pitchFamily="34" charset="0"/>
              <a:buChar char="•"/>
            </a:pP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Rest your cursor in the lower-right </a:t>
            </a:r>
            <a:b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b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corner of Cell C3 so that it turns </a:t>
            </a:r>
            <a:b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b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into a “+” sign</a:t>
            </a:r>
          </a:p>
          <a:p>
            <a:pPr marL="457200" indent="-457200">
              <a:buFont typeface="Arial" panose="020B0604020202020204" pitchFamily="34" charset="0"/>
              <a:buChar char="•"/>
            </a:pP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Drag the fill handle </a:t>
            </a:r>
            <a:b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b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fill Cells C4 to C12 based on Cell C3</a:t>
            </a:r>
          </a:p>
        </p:txBody>
      </p:sp>
      <p:sp>
        <p:nvSpPr>
          <p:cNvPr id="6" name="椭圆 6">
            <a:extLst>
              <a:ext uri="{FF2B5EF4-FFF2-40B4-BE49-F238E27FC236}">
                <a16:creationId xmlns:a16="http://schemas.microsoft.com/office/drawing/2014/main" id="{F89D3C5F-975E-436E-AFCD-F65EA0F0820F}"/>
              </a:ext>
            </a:extLst>
          </p:cNvPr>
          <p:cNvSpPr/>
          <p:nvPr/>
        </p:nvSpPr>
        <p:spPr>
          <a:xfrm>
            <a:off x="2130814" y="1552861"/>
            <a:ext cx="607896" cy="6078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mj-ea"/>
                <a:cs typeface="Times New Roman" panose="02020603050405020304" pitchFamily="18" charset="0"/>
              </a:rPr>
              <a:t>ii</a:t>
            </a:r>
          </a:p>
        </p:txBody>
      </p:sp>
      <p:sp>
        <p:nvSpPr>
          <p:cNvPr id="13" name="Oval 12">
            <a:extLst>
              <a:ext uri="{FF2B5EF4-FFF2-40B4-BE49-F238E27FC236}">
                <a16:creationId xmlns:a16="http://schemas.microsoft.com/office/drawing/2014/main" id="{9792D3BB-D944-4FF7-B0BA-E4E88C9D2038}"/>
              </a:ext>
            </a:extLst>
          </p:cNvPr>
          <p:cNvSpPr/>
          <p:nvPr/>
        </p:nvSpPr>
        <p:spPr>
          <a:xfrm>
            <a:off x="10594564" y="3390900"/>
            <a:ext cx="378232" cy="290528"/>
          </a:xfrm>
          <a:prstGeom prst="ellipse">
            <a:avLst/>
          </a:prstGeom>
          <a:noFill/>
          <a:ln w="19050">
            <a:solidFill>
              <a:srgbClr val="FF0000"/>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a:extLst>
              <a:ext uri="{FF2B5EF4-FFF2-40B4-BE49-F238E27FC236}">
                <a16:creationId xmlns:a16="http://schemas.microsoft.com/office/drawing/2014/main" id="{EF3E2E03-3FF5-4B79-85EB-EE9D44F86E36}"/>
              </a:ext>
            </a:extLst>
          </p:cNvPr>
          <p:cNvCxnSpPr>
            <a:cxnSpLocks/>
          </p:cNvCxnSpPr>
          <p:nvPr/>
        </p:nvCxnSpPr>
        <p:spPr>
          <a:xfrm>
            <a:off x="10781347" y="3715844"/>
            <a:ext cx="0" cy="1256206"/>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31CDCA2-96FE-4E8F-93B2-D98D973BAEC2}"/>
              </a:ext>
            </a:extLst>
          </p:cNvPr>
          <p:cNvSpPr>
            <a:spLocks noGrp="1"/>
          </p:cNvSpPr>
          <p:nvPr>
            <p:ph type="sldNum" sz="quarter" idx="4"/>
          </p:nvPr>
        </p:nvSpPr>
        <p:spPr/>
        <p:txBody>
          <a:bodyPr/>
          <a:lstStyle/>
          <a:p>
            <a:fld id="{87D56262-AC86-40AB-83F7-B5E555CE0D6B}" type="slidenum">
              <a:rPr lang="en-US" smtClean="0"/>
              <a:t>18</a:t>
            </a:fld>
            <a:endParaRPr lang="en-US" dirty="0"/>
          </a:p>
        </p:txBody>
      </p:sp>
      <p:grpSp>
        <p:nvGrpSpPr>
          <p:cNvPr id="11" name="组合 1">
            <a:extLst>
              <a:ext uri="{FF2B5EF4-FFF2-40B4-BE49-F238E27FC236}">
                <a16:creationId xmlns:a16="http://schemas.microsoft.com/office/drawing/2014/main" id="{7814ED73-B0B8-4333-9743-F89DC09BCBD2}"/>
              </a:ext>
            </a:extLst>
          </p:cNvPr>
          <p:cNvGrpSpPr/>
          <p:nvPr/>
        </p:nvGrpSpPr>
        <p:grpSpPr>
          <a:xfrm>
            <a:off x="1041937" y="1023836"/>
            <a:ext cx="7808765" cy="452108"/>
            <a:chOff x="-24171" y="3790682"/>
            <a:chExt cx="2401578" cy="461224"/>
          </a:xfrm>
        </p:grpSpPr>
        <p:sp>
          <p:nvSpPr>
            <p:cNvPr id="15" name="矩形: 圆角 2">
              <a:extLst>
                <a:ext uri="{FF2B5EF4-FFF2-40B4-BE49-F238E27FC236}">
                  <a16:creationId xmlns:a16="http://schemas.microsoft.com/office/drawing/2014/main" id="{C9B37E9A-5F03-4F11-A363-C81CED94F58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63">
              <a:extLst>
                <a:ext uri="{FF2B5EF4-FFF2-40B4-BE49-F238E27FC236}">
                  <a16:creationId xmlns:a16="http://schemas.microsoft.com/office/drawing/2014/main" id="{2EE7E3D3-F156-4C00-A21D-D0D82BB377B7}"/>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16131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60230" y="1597329"/>
            <a:ext cx="10071540" cy="1200329"/>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following discusses four possible modelling approaches to predicting Singer H’s follower counts in the future.</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16" name="矩形 67">
            <a:extLst>
              <a:ext uri="{FF2B5EF4-FFF2-40B4-BE49-F238E27FC236}">
                <a16:creationId xmlns:a16="http://schemas.microsoft.com/office/drawing/2014/main" id="{4C578C1D-6896-4F67-91D2-3EA4AA959AF1}"/>
              </a:ext>
            </a:extLst>
          </p:cNvPr>
          <p:cNvSpPr/>
          <p:nvPr/>
        </p:nvSpPr>
        <p:spPr>
          <a:xfrm>
            <a:off x="1041937" y="2919043"/>
            <a:ext cx="10071540" cy="3416320"/>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	</a:t>
            </a:r>
            <a:r>
              <a:rPr lang="en-US" altLang="zh-CN" sz="24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Modelling approach 1:</a:t>
            </a:r>
          </a:p>
          <a:p>
            <a:endParaRPr lang="en-US" altLang="zh-CN" sz="24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approach </a:t>
            </a:r>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only considers the change</a:t>
            </a:r>
          </a:p>
          <a:p>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	between the most recent two months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(i.e., Oct and Nov 2023). </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It </a:t>
            </a:r>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assumes</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that the change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between Nov and Dec 2023 </a:t>
            </a:r>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is equal to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that between Oct and Nov 2023.</a:t>
            </a:r>
          </a:p>
        </p:txBody>
      </p:sp>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19</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66618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82382" y="990584"/>
            <a:ext cx="9627235" cy="4552882"/>
            <a:chOff x="1997650" y="2052430"/>
            <a:chExt cx="9627235" cy="4252284"/>
          </a:xfrm>
        </p:grpSpPr>
        <p:sp>
          <p:nvSpPr>
            <p:cNvPr id="6" name="矩形 5"/>
            <p:cNvSpPr/>
            <p:nvPr/>
          </p:nvSpPr>
          <p:spPr>
            <a:xfrm>
              <a:off x="1997650" y="2596531"/>
              <a:ext cx="9627235" cy="3708183"/>
            </a:xfrm>
            <a:prstGeom prst="rect">
              <a:avLst/>
            </a:prstGeom>
          </p:spPr>
          <p:txBody>
            <a:bodyPr wrap="square">
              <a:spAutoFit/>
            </a:bodyPr>
            <a:lstStyle/>
            <a:p>
              <a:pPr algn="just"/>
              <a:r>
                <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rPr>
                <a:t>Monitoring trends in social media follower counts is crucial, as it offers valuable information about public interest and support on singers. In today’s digital world, a singer’s social media presence can influence their career opportunities and overall popularity. As a manager of several singers, predicting these trends is essential for making decisions regarding marketing strategies, concert promotions, and public relations.</a:t>
              </a:r>
            </a:p>
            <a:p>
              <a:pPr algn="just"/>
              <a:endPar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endParaRPr>
            </a:p>
            <a:p>
              <a:pPr algn="just"/>
              <a:r>
                <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rPr>
                <a:t>Imagine you are the manager of several singers, responsible for monitoring their social media follower counts. Your task involves predicting how many followers each singer will have in the future. These predictions will not only help you assess their performance but also facilitate discussions with potential partnerships.</a:t>
              </a:r>
            </a:p>
            <a:p>
              <a:pPr algn="just"/>
              <a:endPar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endParaRPr>
            </a:p>
            <a:p>
              <a:pPr algn="just"/>
              <a:r>
                <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rPr>
                <a:t>Using mathematical modelling, you will </a:t>
              </a:r>
              <a:r>
                <a:rPr lang="en-US" altLang="zh-CN" kern="100" dirty="0" err="1">
                  <a:solidFill>
                    <a:schemeClr val="tx1">
                      <a:lumMod val="75000"/>
                      <a:lumOff val="25000"/>
                    </a:schemeClr>
                  </a:solidFill>
                  <a:effectLst/>
                  <a:latin typeface="Times New Roman" panose="02020603050405020304" pitchFamily="18" charset="0"/>
                  <a:ea typeface="+mj-ea"/>
                  <a:cs typeface="Times New Roman" panose="02020603050405020304" pitchFamily="18" charset="0"/>
                </a:rPr>
                <a:t>analyse</a:t>
              </a:r>
              <a:r>
                <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rPr>
                <a:t> </a:t>
              </a:r>
              <a:r>
                <a:rPr lang="en-US" altLang="zh-CN" kern="100" dirty="0">
                  <a:solidFill>
                    <a:srgbClr val="FF0000"/>
                  </a:solidFill>
                  <a:effectLst/>
                  <a:latin typeface="Times New Roman" panose="02020603050405020304" pitchFamily="18" charset="0"/>
                  <a:ea typeface="+mj-ea"/>
                  <a:cs typeface="Times New Roman" panose="02020603050405020304" pitchFamily="18" charset="0"/>
                </a:rPr>
                <a:t>historical follower count data </a:t>
              </a:r>
              <a:r>
                <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rPr>
                <a:t>to </a:t>
              </a:r>
              <a:r>
                <a:rPr lang="en-US" altLang="zh-CN" kern="100" dirty="0">
                  <a:solidFill>
                    <a:srgbClr val="FF0000"/>
                  </a:solidFill>
                  <a:effectLst/>
                  <a:latin typeface="Times New Roman" panose="02020603050405020304" pitchFamily="18" charset="0"/>
                  <a:ea typeface="+mj-ea"/>
                  <a:cs typeface="Times New Roman" panose="02020603050405020304" pitchFamily="18" charset="0"/>
                </a:rPr>
                <a:t>make predictions </a:t>
              </a:r>
              <a:r>
                <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rPr>
                <a:t>and </a:t>
              </a:r>
              <a:r>
                <a:rPr lang="en-US" altLang="zh-CN" kern="100" dirty="0">
                  <a:solidFill>
                    <a:srgbClr val="FF0000"/>
                  </a:solidFill>
                  <a:effectLst/>
                  <a:latin typeface="Times New Roman" panose="02020603050405020304" pitchFamily="18" charset="0"/>
                  <a:ea typeface="+mj-ea"/>
                  <a:cs typeface="Times New Roman" panose="02020603050405020304" pitchFamily="18" charset="0"/>
                </a:rPr>
                <a:t>identify patterns </a:t>
              </a:r>
              <a:r>
                <a:rPr lang="en-US" altLang="zh-CN" kern="100" dirty="0">
                  <a:solidFill>
                    <a:schemeClr val="tx1">
                      <a:lumMod val="75000"/>
                      <a:lumOff val="25000"/>
                    </a:schemeClr>
                  </a:solidFill>
                  <a:effectLst/>
                  <a:latin typeface="Times New Roman" panose="02020603050405020304" pitchFamily="18" charset="0"/>
                  <a:ea typeface="+mj-ea"/>
                  <a:cs typeface="Times New Roman" panose="02020603050405020304" pitchFamily="18" charset="0"/>
                </a:rPr>
                <a:t>across various trends. Get ready to become a professional manager who can leverage social media data for success!</a:t>
              </a:r>
            </a:p>
          </p:txBody>
        </p:sp>
        <p:sp>
          <p:nvSpPr>
            <p:cNvPr id="7" name="文本框 6"/>
            <p:cNvSpPr txBox="1"/>
            <p:nvPr/>
          </p:nvSpPr>
          <p:spPr>
            <a:xfrm>
              <a:off x="2086551" y="2052430"/>
              <a:ext cx="1870064" cy="445557"/>
            </a:xfrm>
            <a:prstGeom prst="rect">
              <a:avLst/>
            </a:prstGeom>
            <a:solidFill>
              <a:schemeClr val="accent6">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5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Background</a:t>
              </a:r>
              <a:endParaRPr kumimoji="0" lang="zh-CN" altLang="en-US" sz="25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grpSp>
      <p:pic>
        <p:nvPicPr>
          <p:cNvPr id="5" name="Picture 4">
            <a:extLst>
              <a:ext uri="{FF2B5EF4-FFF2-40B4-BE49-F238E27FC236}">
                <a16:creationId xmlns:a16="http://schemas.microsoft.com/office/drawing/2014/main" id="{A61BF148-7BB6-4F68-AEB4-974767EEFB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0700" y="5284851"/>
            <a:ext cx="1130022" cy="1184155"/>
          </a:xfrm>
          <a:prstGeom prst="rect">
            <a:avLst/>
          </a:prstGeom>
        </p:spPr>
      </p:pic>
      <p:sp>
        <p:nvSpPr>
          <p:cNvPr id="2" name="Slide Number Placeholder 1">
            <a:extLst>
              <a:ext uri="{FF2B5EF4-FFF2-40B4-BE49-F238E27FC236}">
                <a16:creationId xmlns:a16="http://schemas.microsoft.com/office/drawing/2014/main" id="{8BB3F3D7-A714-4A7B-87C8-AA920F8D2720}"/>
              </a:ext>
            </a:extLst>
          </p:cNvPr>
          <p:cNvSpPr>
            <a:spLocks noGrp="1"/>
          </p:cNvSpPr>
          <p:nvPr>
            <p:ph type="sldNum" sz="quarter" idx="4"/>
          </p:nvPr>
        </p:nvSpPr>
        <p:spPr/>
        <p:txBody>
          <a:bodyPr/>
          <a:lstStyle/>
          <a:p>
            <a:fld id="{87D56262-AC86-40AB-83F7-B5E555CE0D6B}" type="slidenum">
              <a:rPr lang="en-US" smtClean="0"/>
              <a:t>2</a:t>
            </a:fld>
            <a:endParaRPr lang="en-US" dirty="0"/>
          </a:p>
        </p:txBody>
      </p:sp>
    </p:spTree>
    <p:extLst>
      <p:ext uri="{BB962C8B-B14F-4D97-AF65-F5344CB8AC3E}">
        <p14:creationId xmlns:p14="http://schemas.microsoft.com/office/powerpoint/2010/main" val="166620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461665"/>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3(a).	Circle the data used for prediction. </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3256146843"/>
              </p:ext>
            </p:extLst>
          </p:nvPr>
        </p:nvGraphicFramePr>
        <p:xfrm>
          <a:off x="1241696" y="2611056"/>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139</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150</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143</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168</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166</a:t>
                      </a:r>
                    </a:p>
                  </a:txBody>
                  <a:tcPr/>
                </a:tc>
                <a:extLst>
                  <a:ext uri="{0D108BD9-81ED-4DB2-BD59-A6C34878D82A}">
                    <a16:rowId xmlns:a16="http://schemas.microsoft.com/office/drawing/2014/main" val="2130661472"/>
                  </a:ext>
                </a:extLst>
              </a:tr>
            </a:tbl>
          </a:graphicData>
        </a:graphic>
      </p:graphicFrame>
      <p:graphicFrame>
        <p:nvGraphicFramePr>
          <p:cNvPr id="18" name="Table 4">
            <a:extLst>
              <a:ext uri="{FF2B5EF4-FFF2-40B4-BE49-F238E27FC236}">
                <a16:creationId xmlns:a16="http://schemas.microsoft.com/office/drawing/2014/main" id="{4734E98D-C974-4C43-9A8D-C4A972F43F22}"/>
              </a:ext>
            </a:extLst>
          </p:cNvPr>
          <p:cNvGraphicFramePr>
            <a:graphicFrameLocks noGrp="1"/>
          </p:cNvGraphicFramePr>
          <p:nvPr>
            <p:extLst>
              <p:ext uri="{D42A27DB-BD31-4B8C-83A1-F6EECF244321}">
                <p14:modId xmlns:p14="http://schemas.microsoft.com/office/powerpoint/2010/main" val="3199585590"/>
              </p:ext>
            </p:extLst>
          </p:nvPr>
        </p:nvGraphicFramePr>
        <p:xfrm>
          <a:off x="6008078" y="2611056"/>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158</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161</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166</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193</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138</a:t>
                      </a:r>
                    </a:p>
                  </a:txBody>
                  <a:tcPr/>
                </a:tc>
                <a:extLst>
                  <a:ext uri="{0D108BD9-81ED-4DB2-BD59-A6C34878D82A}">
                    <a16:rowId xmlns:a16="http://schemas.microsoft.com/office/drawing/2014/main" val="2130661472"/>
                  </a:ext>
                </a:extLst>
              </a:tr>
            </a:tbl>
          </a:graphicData>
        </a:graphic>
      </p:graphicFrame>
      <p:sp>
        <p:nvSpPr>
          <p:cNvPr id="8" name="Oval 7">
            <a:extLst>
              <a:ext uri="{FF2B5EF4-FFF2-40B4-BE49-F238E27FC236}">
                <a16:creationId xmlns:a16="http://schemas.microsoft.com/office/drawing/2014/main" id="{CCA32D54-06F6-4E46-9704-79621B7A1949}"/>
              </a:ext>
            </a:extLst>
          </p:cNvPr>
          <p:cNvSpPr/>
          <p:nvPr/>
        </p:nvSpPr>
        <p:spPr>
          <a:xfrm>
            <a:off x="8903656" y="5188921"/>
            <a:ext cx="1399467" cy="7534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Slide Number Placeholder 3">
            <a:extLst>
              <a:ext uri="{FF2B5EF4-FFF2-40B4-BE49-F238E27FC236}">
                <a16:creationId xmlns:a16="http://schemas.microsoft.com/office/drawing/2014/main" id="{AD2CA410-4E09-4F7F-BDEB-FE1F51763913}"/>
              </a:ext>
            </a:extLst>
          </p:cNvPr>
          <p:cNvSpPr>
            <a:spLocks noGrp="1"/>
          </p:cNvSpPr>
          <p:nvPr>
            <p:ph type="sldNum" sz="quarter" idx="4"/>
          </p:nvPr>
        </p:nvSpPr>
        <p:spPr/>
        <p:txBody>
          <a:bodyPr/>
          <a:lstStyle/>
          <a:p>
            <a:fld id="{87D56262-AC86-40AB-83F7-B5E555CE0D6B}" type="slidenum">
              <a:rPr lang="en-US" smtClean="0"/>
              <a:t>20</a:t>
            </a:fld>
            <a:endParaRPr lang="en-US" dirty="0"/>
          </a:p>
        </p:txBody>
      </p:sp>
      <p:grpSp>
        <p:nvGrpSpPr>
          <p:cNvPr id="10" name="组合 1">
            <a:extLst>
              <a:ext uri="{FF2B5EF4-FFF2-40B4-BE49-F238E27FC236}">
                <a16:creationId xmlns:a16="http://schemas.microsoft.com/office/drawing/2014/main" id="{7E6C2786-104A-401B-A42C-A43F0E38AB58}"/>
              </a:ext>
            </a:extLst>
          </p:cNvPr>
          <p:cNvGrpSpPr/>
          <p:nvPr/>
        </p:nvGrpSpPr>
        <p:grpSpPr>
          <a:xfrm>
            <a:off x="1041937" y="1023836"/>
            <a:ext cx="7808765" cy="452108"/>
            <a:chOff x="-24171" y="3790682"/>
            <a:chExt cx="2401578" cy="461224"/>
          </a:xfrm>
        </p:grpSpPr>
        <p:sp>
          <p:nvSpPr>
            <p:cNvPr id="11" name="矩形: 圆角 2">
              <a:extLst>
                <a:ext uri="{FF2B5EF4-FFF2-40B4-BE49-F238E27FC236}">
                  <a16:creationId xmlns:a16="http://schemas.microsoft.com/office/drawing/2014/main" id="{0F55CF2E-C5A5-4BED-A3E2-3548C9D3E6F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1760B31C-D4BD-4053-ACEC-E0028D1B76A4}"/>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12918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3(b).	Predict Singer H’s follower counts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 2023 and Jan 2024.</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18" name="Table 4">
            <a:extLst>
              <a:ext uri="{FF2B5EF4-FFF2-40B4-BE49-F238E27FC236}">
                <a16:creationId xmlns:a16="http://schemas.microsoft.com/office/drawing/2014/main" id="{4734E98D-C974-4C43-9A8D-C4A972F43F22}"/>
              </a:ext>
            </a:extLst>
          </p:cNvPr>
          <p:cNvGraphicFramePr>
            <a:graphicFrameLocks noGrp="1"/>
          </p:cNvGraphicFramePr>
          <p:nvPr>
            <p:extLst>
              <p:ext uri="{D42A27DB-BD31-4B8C-83A1-F6EECF244321}">
                <p14:modId xmlns:p14="http://schemas.microsoft.com/office/powerpoint/2010/main" val="3580556055"/>
              </p:ext>
            </p:extLst>
          </p:nvPr>
        </p:nvGraphicFramePr>
        <p:xfrm>
          <a:off x="3264878" y="3226515"/>
          <a:ext cx="4549970" cy="1068644"/>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138</a:t>
                      </a:r>
                    </a:p>
                  </a:txBody>
                  <a:tcPr/>
                </a:tc>
                <a:extLst>
                  <a:ext uri="{0D108BD9-81ED-4DB2-BD59-A6C34878D82A}">
                    <a16:rowId xmlns:a16="http://schemas.microsoft.com/office/drawing/2014/main" val="2130661472"/>
                  </a:ext>
                </a:extLst>
              </a:tr>
            </a:tbl>
          </a:graphicData>
        </a:graphic>
      </p:graphicFrame>
      <p:sp>
        <p:nvSpPr>
          <p:cNvPr id="8" name="Oval 7">
            <a:extLst>
              <a:ext uri="{FF2B5EF4-FFF2-40B4-BE49-F238E27FC236}">
                <a16:creationId xmlns:a16="http://schemas.microsoft.com/office/drawing/2014/main" id="{CCA32D54-06F6-4E46-9704-79621B7A1949}"/>
              </a:ext>
            </a:extLst>
          </p:cNvPr>
          <p:cNvSpPr/>
          <p:nvPr/>
        </p:nvSpPr>
        <p:spPr>
          <a:xfrm>
            <a:off x="6166340" y="3655328"/>
            <a:ext cx="1399467" cy="7534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矩形 67">
            <a:extLst>
              <a:ext uri="{FF2B5EF4-FFF2-40B4-BE49-F238E27FC236}">
                <a16:creationId xmlns:a16="http://schemas.microsoft.com/office/drawing/2014/main" id="{B4F69F93-AD1D-4375-992B-9309DC25ECDA}"/>
              </a:ext>
            </a:extLst>
          </p:cNvPr>
          <p:cNvSpPr/>
          <p:nvPr/>
        </p:nvSpPr>
        <p:spPr>
          <a:xfrm>
            <a:off x="2300999" y="4899148"/>
            <a:ext cx="7590002" cy="89255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Dec 2023</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2653 + 138 = 2791</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2024</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2653 + 138×2 = 2929</a:t>
            </a:r>
          </a:p>
        </p:txBody>
      </p:sp>
      <p:sp>
        <p:nvSpPr>
          <p:cNvPr id="4" name="Slide Number Placeholder 3">
            <a:extLst>
              <a:ext uri="{FF2B5EF4-FFF2-40B4-BE49-F238E27FC236}">
                <a16:creationId xmlns:a16="http://schemas.microsoft.com/office/drawing/2014/main" id="{8A0D9AEA-2F15-4445-9DD1-E11ADF90B672}"/>
              </a:ext>
            </a:extLst>
          </p:cNvPr>
          <p:cNvSpPr>
            <a:spLocks noGrp="1"/>
          </p:cNvSpPr>
          <p:nvPr>
            <p:ph type="sldNum" sz="quarter" idx="4"/>
          </p:nvPr>
        </p:nvSpPr>
        <p:spPr/>
        <p:txBody>
          <a:bodyPr/>
          <a:lstStyle/>
          <a:p>
            <a:fld id="{87D56262-AC86-40AB-83F7-B5E555CE0D6B}" type="slidenum">
              <a:rPr lang="en-US" smtClean="0"/>
              <a:t>21</a:t>
            </a:fld>
            <a:endParaRPr lang="en-US" dirty="0"/>
          </a:p>
        </p:txBody>
      </p:sp>
      <p:grpSp>
        <p:nvGrpSpPr>
          <p:cNvPr id="10" name="组合 1">
            <a:extLst>
              <a:ext uri="{FF2B5EF4-FFF2-40B4-BE49-F238E27FC236}">
                <a16:creationId xmlns:a16="http://schemas.microsoft.com/office/drawing/2014/main" id="{A93F5DA2-B476-44A8-93E2-6D228EFBAF97}"/>
              </a:ext>
            </a:extLst>
          </p:cNvPr>
          <p:cNvGrpSpPr/>
          <p:nvPr/>
        </p:nvGrpSpPr>
        <p:grpSpPr>
          <a:xfrm>
            <a:off x="1041937" y="1023836"/>
            <a:ext cx="7808765" cy="452108"/>
            <a:chOff x="-24171" y="3790682"/>
            <a:chExt cx="2401578" cy="461224"/>
          </a:xfrm>
        </p:grpSpPr>
        <p:sp>
          <p:nvSpPr>
            <p:cNvPr id="11" name="矩形: 圆角 2">
              <a:extLst>
                <a:ext uri="{FF2B5EF4-FFF2-40B4-BE49-F238E27FC236}">
                  <a16:creationId xmlns:a16="http://schemas.microsoft.com/office/drawing/2014/main" id="{88BDA3A4-963B-4B07-8FC2-979DD0091F0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A788ABCD-5C0D-4E8B-AF8B-390E4C910730}"/>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83239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1569660"/>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3(c).	Hence, formulate a mathematical model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1) to mathematically express the</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predicted follower count at the </a:t>
            </a:r>
            <a:r>
              <a:rPr lang="en-US" altLang="zh-CN" sz="24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4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after Nov 2023.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18" name="Table 4">
            <a:extLst>
              <a:ext uri="{FF2B5EF4-FFF2-40B4-BE49-F238E27FC236}">
                <a16:creationId xmlns:a16="http://schemas.microsoft.com/office/drawing/2014/main" id="{4734E98D-C974-4C43-9A8D-C4A972F43F22}"/>
              </a:ext>
            </a:extLst>
          </p:cNvPr>
          <p:cNvGraphicFramePr>
            <a:graphicFrameLocks noGrp="1"/>
          </p:cNvGraphicFramePr>
          <p:nvPr>
            <p:extLst>
              <p:ext uri="{D42A27DB-BD31-4B8C-83A1-F6EECF244321}">
                <p14:modId xmlns:p14="http://schemas.microsoft.com/office/powerpoint/2010/main" val="1430111835"/>
              </p:ext>
            </p:extLst>
          </p:nvPr>
        </p:nvGraphicFramePr>
        <p:xfrm>
          <a:off x="3264878" y="3627641"/>
          <a:ext cx="4549970" cy="1068644"/>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138</a:t>
                      </a:r>
                    </a:p>
                  </a:txBody>
                  <a:tcPr/>
                </a:tc>
                <a:extLst>
                  <a:ext uri="{0D108BD9-81ED-4DB2-BD59-A6C34878D82A}">
                    <a16:rowId xmlns:a16="http://schemas.microsoft.com/office/drawing/2014/main" val="2130661472"/>
                  </a:ext>
                </a:extLst>
              </a:tr>
            </a:tbl>
          </a:graphicData>
        </a:graphic>
      </p:graphicFrame>
      <p:sp>
        <p:nvSpPr>
          <p:cNvPr id="8" name="Oval 7">
            <a:extLst>
              <a:ext uri="{FF2B5EF4-FFF2-40B4-BE49-F238E27FC236}">
                <a16:creationId xmlns:a16="http://schemas.microsoft.com/office/drawing/2014/main" id="{CCA32D54-06F6-4E46-9704-79621B7A1949}"/>
              </a:ext>
            </a:extLst>
          </p:cNvPr>
          <p:cNvSpPr/>
          <p:nvPr/>
        </p:nvSpPr>
        <p:spPr>
          <a:xfrm>
            <a:off x="6166340" y="4056454"/>
            <a:ext cx="1399467" cy="7534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矩形 67">
            <a:extLst>
              <a:ext uri="{FF2B5EF4-FFF2-40B4-BE49-F238E27FC236}">
                <a16:creationId xmlns:a16="http://schemas.microsoft.com/office/drawing/2014/main" id="{BC12BE31-F013-4998-B9D8-6DDF2D64CF54}"/>
              </a:ext>
            </a:extLst>
          </p:cNvPr>
          <p:cNvSpPr/>
          <p:nvPr/>
        </p:nvSpPr>
        <p:spPr>
          <a:xfrm>
            <a:off x="3859025" y="5144815"/>
            <a:ext cx="3361676" cy="492443"/>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2653 + 138</a:t>
            </a:r>
            <a:r>
              <a:rPr lang="en-US" altLang="zh-CN" sz="26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p>
        </p:txBody>
      </p:sp>
      <p:sp>
        <p:nvSpPr>
          <p:cNvPr id="4" name="Slide Number Placeholder 3">
            <a:extLst>
              <a:ext uri="{FF2B5EF4-FFF2-40B4-BE49-F238E27FC236}">
                <a16:creationId xmlns:a16="http://schemas.microsoft.com/office/drawing/2014/main" id="{01947A06-063F-4646-AE10-33D65CD3A2C4}"/>
              </a:ext>
            </a:extLst>
          </p:cNvPr>
          <p:cNvSpPr>
            <a:spLocks noGrp="1"/>
          </p:cNvSpPr>
          <p:nvPr>
            <p:ph type="sldNum" sz="quarter" idx="4"/>
          </p:nvPr>
        </p:nvSpPr>
        <p:spPr/>
        <p:txBody>
          <a:bodyPr/>
          <a:lstStyle/>
          <a:p>
            <a:fld id="{87D56262-AC86-40AB-83F7-B5E555CE0D6B}" type="slidenum">
              <a:rPr lang="en-US" smtClean="0"/>
              <a:t>22</a:t>
            </a:fld>
            <a:endParaRPr lang="en-US" dirty="0"/>
          </a:p>
        </p:txBody>
      </p:sp>
      <p:grpSp>
        <p:nvGrpSpPr>
          <p:cNvPr id="11" name="组合 1">
            <a:extLst>
              <a:ext uri="{FF2B5EF4-FFF2-40B4-BE49-F238E27FC236}">
                <a16:creationId xmlns:a16="http://schemas.microsoft.com/office/drawing/2014/main" id="{1DFFF2F8-BB18-4481-937F-4C6C13CB565C}"/>
              </a:ext>
            </a:extLst>
          </p:cNvPr>
          <p:cNvGrpSpPr/>
          <p:nvPr/>
        </p:nvGrpSpPr>
        <p:grpSpPr>
          <a:xfrm>
            <a:off x="1041937" y="1023836"/>
            <a:ext cx="7808765" cy="452108"/>
            <a:chOff x="-24171" y="3790682"/>
            <a:chExt cx="2401578" cy="461224"/>
          </a:xfrm>
        </p:grpSpPr>
        <p:sp>
          <p:nvSpPr>
            <p:cNvPr id="12" name="矩形: 圆角 2">
              <a:extLst>
                <a:ext uri="{FF2B5EF4-FFF2-40B4-BE49-F238E27FC236}">
                  <a16:creationId xmlns:a16="http://schemas.microsoft.com/office/drawing/2014/main" id="{B273DC14-1AE4-49B8-9A76-9D1FAEC2B39C}"/>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B9F9E3DF-03DB-4F0E-88DE-5113CC155ABF}"/>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86204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3(d).	What are the strengths and weaknesses of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1?</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9" name="组合 12">
            <a:extLst>
              <a:ext uri="{FF2B5EF4-FFF2-40B4-BE49-F238E27FC236}">
                <a16:creationId xmlns:a16="http://schemas.microsoft.com/office/drawing/2014/main" id="{E91ABFC1-D341-4D93-B6AB-3F58C69FF090}"/>
              </a:ext>
            </a:extLst>
          </p:cNvPr>
          <p:cNvGrpSpPr/>
          <p:nvPr/>
        </p:nvGrpSpPr>
        <p:grpSpPr>
          <a:xfrm>
            <a:off x="1916429" y="2610075"/>
            <a:ext cx="3505200" cy="3733800"/>
            <a:chOff x="2068829" y="1706563"/>
            <a:chExt cx="3505200" cy="3733800"/>
          </a:xfrm>
        </p:grpSpPr>
        <p:grpSp>
          <p:nvGrpSpPr>
            <p:cNvPr id="11" name="组合 8">
              <a:extLst>
                <a:ext uri="{FF2B5EF4-FFF2-40B4-BE49-F238E27FC236}">
                  <a16:creationId xmlns:a16="http://schemas.microsoft.com/office/drawing/2014/main" id="{3803B3B8-BD0C-4C20-B320-52DF3249B7DA}"/>
                </a:ext>
              </a:extLst>
            </p:cNvPr>
            <p:cNvGrpSpPr/>
            <p:nvPr/>
          </p:nvGrpSpPr>
          <p:grpSpPr>
            <a:xfrm>
              <a:off x="2068829" y="1706563"/>
              <a:ext cx="3505200" cy="3733800"/>
              <a:chOff x="2009775" y="1657350"/>
              <a:chExt cx="3505200" cy="3733800"/>
            </a:xfrm>
          </p:grpSpPr>
          <p:sp>
            <p:nvSpPr>
              <p:cNvPr id="13" name="矩形: 对角圆角 1">
                <a:extLst>
                  <a:ext uri="{FF2B5EF4-FFF2-40B4-BE49-F238E27FC236}">
                    <a16:creationId xmlns:a16="http://schemas.microsoft.com/office/drawing/2014/main" id="{6A980C86-563A-47C0-AFD9-BE081936F9B7}"/>
                  </a:ext>
                </a:extLst>
              </p:cNvPr>
              <p:cNvSpPr/>
              <p:nvPr/>
            </p:nvSpPr>
            <p:spPr>
              <a:xfrm>
                <a:off x="2209800" y="16573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对角圆角 5">
                <a:extLst>
                  <a:ext uri="{FF2B5EF4-FFF2-40B4-BE49-F238E27FC236}">
                    <a16:creationId xmlns:a16="http://schemas.microsoft.com/office/drawing/2014/main" id="{4865C853-F8BB-4C84-BAF1-0BAA0817919E}"/>
                  </a:ext>
                </a:extLst>
              </p:cNvPr>
              <p:cNvSpPr/>
              <p:nvPr/>
            </p:nvSpPr>
            <p:spPr>
              <a:xfrm>
                <a:off x="2009775" y="2142246"/>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Strengths</a:t>
                </a:r>
                <a:endParaRPr lang="zh-CN" altLang="en-US" dirty="0">
                  <a:latin typeface="Times New Roman" panose="02020603050405020304" pitchFamily="18" charset="0"/>
                  <a:ea typeface="+mj-ea"/>
                  <a:cs typeface="Times New Roman" panose="02020603050405020304" pitchFamily="18" charset="0"/>
                </a:endParaRPr>
              </a:p>
            </p:txBody>
          </p:sp>
        </p:grpSp>
        <p:sp>
          <p:nvSpPr>
            <p:cNvPr id="12" name="矩形 11">
              <a:extLst>
                <a:ext uri="{FF2B5EF4-FFF2-40B4-BE49-F238E27FC236}">
                  <a16:creationId xmlns:a16="http://schemas.microsoft.com/office/drawing/2014/main" id="{8E8C5BCE-F79B-44CF-8808-A416CC987EDF}"/>
                </a:ext>
              </a:extLst>
            </p:cNvPr>
            <p:cNvSpPr/>
            <p:nvPr/>
          </p:nvSpPr>
          <p:spPr>
            <a:xfrm>
              <a:off x="2268855" y="2090423"/>
              <a:ext cx="2921371" cy="1754326"/>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This model is easy to comprehend.</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effectLst/>
                  <a:latin typeface="Times New Roman" panose="02020603050405020304" pitchFamily="18" charset="0"/>
                  <a:ea typeface="+mj-ea"/>
                  <a:cs typeface="Times New Roman" panose="02020603050405020304" pitchFamily="18" charset="0"/>
                </a:rPr>
                <a:t>2.	This model can reflect the singer’s current popularity.</a:t>
              </a:r>
            </a:p>
          </p:txBody>
        </p:sp>
      </p:grpSp>
      <p:grpSp>
        <p:nvGrpSpPr>
          <p:cNvPr id="15" name="组合 13">
            <a:extLst>
              <a:ext uri="{FF2B5EF4-FFF2-40B4-BE49-F238E27FC236}">
                <a16:creationId xmlns:a16="http://schemas.microsoft.com/office/drawing/2014/main" id="{DF351CE4-43E5-46AA-907E-6C3FCF641F67}"/>
              </a:ext>
            </a:extLst>
          </p:cNvPr>
          <p:cNvGrpSpPr/>
          <p:nvPr/>
        </p:nvGrpSpPr>
        <p:grpSpPr>
          <a:xfrm>
            <a:off x="6181560" y="2610075"/>
            <a:ext cx="4633585" cy="3733800"/>
            <a:chOff x="6333960" y="1706563"/>
            <a:chExt cx="3789211" cy="3733800"/>
          </a:xfrm>
        </p:grpSpPr>
        <p:grpSp>
          <p:nvGrpSpPr>
            <p:cNvPr id="16" name="组合 7">
              <a:extLst>
                <a:ext uri="{FF2B5EF4-FFF2-40B4-BE49-F238E27FC236}">
                  <a16:creationId xmlns:a16="http://schemas.microsoft.com/office/drawing/2014/main" id="{C763AFF4-4836-454D-BDAE-C3EB7628573C}"/>
                </a:ext>
              </a:extLst>
            </p:cNvPr>
            <p:cNvGrpSpPr/>
            <p:nvPr/>
          </p:nvGrpSpPr>
          <p:grpSpPr>
            <a:xfrm>
              <a:off x="6570348" y="1706563"/>
              <a:ext cx="3552823" cy="3733800"/>
              <a:chOff x="6677027" y="1466850"/>
              <a:chExt cx="3552823" cy="3733800"/>
            </a:xfrm>
          </p:grpSpPr>
          <p:sp>
            <p:nvSpPr>
              <p:cNvPr id="19" name="矩形: 对角圆角 17">
                <a:extLst>
                  <a:ext uri="{FF2B5EF4-FFF2-40B4-BE49-F238E27FC236}">
                    <a16:creationId xmlns:a16="http://schemas.microsoft.com/office/drawing/2014/main" id="{D1C05162-A45C-4EFB-881A-6E5AE71AF265}"/>
                  </a:ext>
                </a:extLst>
              </p:cNvPr>
              <p:cNvSpPr/>
              <p:nvPr/>
            </p:nvSpPr>
            <p:spPr>
              <a:xfrm>
                <a:off x="6677027" y="14668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对角圆角 19">
                <a:extLst>
                  <a:ext uri="{FF2B5EF4-FFF2-40B4-BE49-F238E27FC236}">
                    <a16:creationId xmlns:a16="http://schemas.microsoft.com/office/drawing/2014/main" id="{732EA7C0-9C02-453D-B5A9-5A15B00C76E0}"/>
                  </a:ext>
                </a:extLst>
              </p:cNvPr>
              <p:cNvSpPr/>
              <p:nvPr/>
            </p:nvSpPr>
            <p:spPr>
              <a:xfrm>
                <a:off x="9734550" y="3048879"/>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en-US" altLang="zh-CN" dirty="0">
                    <a:latin typeface="Times New Roman" panose="02020603050405020304" pitchFamily="18" charset="0"/>
                    <a:ea typeface="+mj-ea"/>
                    <a:cs typeface="Times New Roman" panose="02020603050405020304" pitchFamily="18" charset="0"/>
                  </a:rPr>
                  <a:t>Weaknesses</a:t>
                </a:r>
                <a:endParaRPr lang="zh-CN" altLang="en-US" dirty="0">
                  <a:latin typeface="Times New Roman" panose="02020603050405020304" pitchFamily="18" charset="0"/>
                  <a:ea typeface="+mj-ea"/>
                  <a:cs typeface="Times New Roman" panose="02020603050405020304" pitchFamily="18" charset="0"/>
                </a:endParaRPr>
              </a:p>
            </p:txBody>
          </p:sp>
        </p:grpSp>
        <p:sp>
          <p:nvSpPr>
            <p:cNvPr id="17" name="矩形 26">
              <a:extLst>
                <a:ext uri="{FF2B5EF4-FFF2-40B4-BE49-F238E27FC236}">
                  <a16:creationId xmlns:a16="http://schemas.microsoft.com/office/drawing/2014/main" id="{2B7686E6-A117-464B-AF18-591E3508195E}"/>
                </a:ext>
              </a:extLst>
            </p:cNvPr>
            <p:cNvSpPr/>
            <p:nvPr/>
          </p:nvSpPr>
          <p:spPr>
            <a:xfrm>
              <a:off x="6333960" y="1953671"/>
              <a:ext cx="3347963" cy="3416320"/>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This model overlooks the overall trend that includes earlier months.</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effectLst/>
                  <a:latin typeface="Times New Roman" panose="02020603050405020304" pitchFamily="18" charset="0"/>
                  <a:ea typeface="+mj-ea"/>
                  <a:cs typeface="Times New Roman" panose="02020603050405020304" pitchFamily="18" charset="0"/>
                </a:rPr>
                <a:t>2.  The change between the most recent two months can be unusually high or low due to specific events, which can result in overestimation or underestimation.</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latin typeface="Times New Roman" panose="02020603050405020304" pitchFamily="18" charset="0"/>
                  <a:ea typeface="+mj-ea"/>
                  <a:cs typeface="Times New Roman" panose="02020603050405020304" pitchFamily="18" charset="0"/>
                </a:rPr>
                <a:t>3.	This model assumes that the follower counts change according to a mono-pattern.</a:t>
              </a:r>
              <a:endParaRPr lang="en-US" sz="2400" kern="100" dirty="0">
                <a:effectLst/>
                <a:latin typeface="+mj-ea"/>
                <a:ea typeface="+mj-ea"/>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2E81BDE1-BBA9-4413-BF92-530427DEAB3E}"/>
              </a:ext>
            </a:extLst>
          </p:cNvPr>
          <p:cNvSpPr>
            <a:spLocks noGrp="1"/>
          </p:cNvSpPr>
          <p:nvPr>
            <p:ph type="sldNum" sz="quarter" idx="4"/>
          </p:nvPr>
        </p:nvSpPr>
        <p:spPr/>
        <p:txBody>
          <a:bodyPr/>
          <a:lstStyle/>
          <a:p>
            <a:fld id="{87D56262-AC86-40AB-83F7-B5E555CE0D6B}" type="slidenum">
              <a:rPr lang="en-US" smtClean="0"/>
              <a:t>23</a:t>
            </a:fld>
            <a:endParaRPr lang="en-US" dirty="0"/>
          </a:p>
        </p:txBody>
      </p:sp>
      <p:grpSp>
        <p:nvGrpSpPr>
          <p:cNvPr id="18" name="组合 1">
            <a:extLst>
              <a:ext uri="{FF2B5EF4-FFF2-40B4-BE49-F238E27FC236}">
                <a16:creationId xmlns:a16="http://schemas.microsoft.com/office/drawing/2014/main" id="{FF581CEB-747A-4CA0-8F86-9C63987E4232}"/>
              </a:ext>
            </a:extLst>
          </p:cNvPr>
          <p:cNvGrpSpPr/>
          <p:nvPr/>
        </p:nvGrpSpPr>
        <p:grpSpPr>
          <a:xfrm>
            <a:off x="1041937" y="1023836"/>
            <a:ext cx="7808765" cy="452108"/>
            <a:chOff x="-24171" y="3790682"/>
            <a:chExt cx="2401578" cy="461224"/>
          </a:xfrm>
        </p:grpSpPr>
        <p:sp>
          <p:nvSpPr>
            <p:cNvPr id="21" name="矩形: 圆角 2">
              <a:extLst>
                <a:ext uri="{FF2B5EF4-FFF2-40B4-BE49-F238E27FC236}">
                  <a16:creationId xmlns:a16="http://schemas.microsoft.com/office/drawing/2014/main" id="{38960B6C-4436-4DB3-8934-63E76484B883}"/>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D5B9BA4B-3893-491C-AA11-4F7EE0DF56A6}"/>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33943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67">
            <a:extLst>
              <a:ext uri="{FF2B5EF4-FFF2-40B4-BE49-F238E27FC236}">
                <a16:creationId xmlns:a16="http://schemas.microsoft.com/office/drawing/2014/main" id="{4C578C1D-6896-4F67-91D2-3EA4AA959AF1}"/>
              </a:ext>
            </a:extLst>
          </p:cNvPr>
          <p:cNvSpPr/>
          <p:nvPr/>
        </p:nvSpPr>
        <p:spPr>
          <a:xfrm>
            <a:off x="1041936" y="1720840"/>
            <a:ext cx="10311863" cy="3416320"/>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	</a:t>
            </a:r>
            <a:r>
              <a:rPr lang="en-US" altLang="zh-CN" sz="24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Modelling approach 2:</a:t>
            </a:r>
          </a:p>
          <a:p>
            <a:endParaRPr lang="en-US" altLang="zh-CN" sz="24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approach considers </a:t>
            </a:r>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all of the changes </a:t>
            </a:r>
          </a:p>
          <a:p>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	between months </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(i.e., Jan to Feb, Feb to Mar, …,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and Oct to Nov).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It calculates the mean of these changes to obtain</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the average change per month and assumes that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the change between Nov and Dec 2023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is equal to this average change per month.</a:t>
            </a:r>
          </a:p>
        </p:txBody>
      </p:sp>
      <p:sp>
        <p:nvSpPr>
          <p:cNvPr id="4" name="Slide Number Placeholder 3">
            <a:extLst>
              <a:ext uri="{FF2B5EF4-FFF2-40B4-BE49-F238E27FC236}">
                <a16:creationId xmlns:a16="http://schemas.microsoft.com/office/drawing/2014/main" id="{DE0908DC-00B4-4DA0-8CD4-C05F93CB0B04}"/>
              </a:ext>
            </a:extLst>
          </p:cNvPr>
          <p:cNvSpPr>
            <a:spLocks noGrp="1"/>
          </p:cNvSpPr>
          <p:nvPr>
            <p:ph type="sldNum" sz="quarter" idx="4"/>
          </p:nvPr>
        </p:nvSpPr>
        <p:spPr/>
        <p:txBody>
          <a:bodyPr/>
          <a:lstStyle/>
          <a:p>
            <a:fld id="{87D56262-AC86-40AB-83F7-B5E555CE0D6B}" type="slidenum">
              <a:rPr lang="en-US" smtClean="0"/>
              <a:t>24</a:t>
            </a:fld>
            <a:endParaRPr lang="en-US" dirty="0"/>
          </a:p>
        </p:txBody>
      </p:sp>
      <p:grpSp>
        <p:nvGrpSpPr>
          <p:cNvPr id="7" name="组合 1">
            <a:extLst>
              <a:ext uri="{FF2B5EF4-FFF2-40B4-BE49-F238E27FC236}">
                <a16:creationId xmlns:a16="http://schemas.microsoft.com/office/drawing/2014/main" id="{7FBB04DF-AAC8-4F78-BF75-C57581C4B063}"/>
              </a:ext>
            </a:extLst>
          </p:cNvPr>
          <p:cNvGrpSpPr/>
          <p:nvPr/>
        </p:nvGrpSpPr>
        <p:grpSpPr>
          <a:xfrm>
            <a:off x="1041937" y="1023836"/>
            <a:ext cx="7808765" cy="452108"/>
            <a:chOff x="-24171" y="3790682"/>
            <a:chExt cx="2401578" cy="461224"/>
          </a:xfrm>
        </p:grpSpPr>
        <p:sp>
          <p:nvSpPr>
            <p:cNvPr id="8" name="矩形: 圆角 2">
              <a:extLst>
                <a:ext uri="{FF2B5EF4-FFF2-40B4-BE49-F238E27FC236}">
                  <a16:creationId xmlns:a16="http://schemas.microsoft.com/office/drawing/2014/main" id="{EB5BEAA7-4361-4361-9CC3-C2CB27C8FCA4}"/>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63">
              <a:extLst>
                <a:ext uri="{FF2B5EF4-FFF2-40B4-BE49-F238E27FC236}">
                  <a16:creationId xmlns:a16="http://schemas.microsoft.com/office/drawing/2014/main" id="{2C766B22-6261-49E0-8B75-E5013B25E6B7}"/>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40319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461665"/>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4(a).	Circle the data used for prediction. </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1753877350"/>
              </p:ext>
            </p:extLst>
          </p:nvPr>
        </p:nvGraphicFramePr>
        <p:xfrm>
          <a:off x="1241696" y="2611056"/>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139</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150</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143</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168</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166</a:t>
                      </a:r>
                    </a:p>
                  </a:txBody>
                  <a:tcPr/>
                </a:tc>
                <a:extLst>
                  <a:ext uri="{0D108BD9-81ED-4DB2-BD59-A6C34878D82A}">
                    <a16:rowId xmlns:a16="http://schemas.microsoft.com/office/drawing/2014/main" val="2130661472"/>
                  </a:ext>
                </a:extLst>
              </a:tr>
            </a:tbl>
          </a:graphicData>
        </a:graphic>
      </p:graphicFrame>
      <p:graphicFrame>
        <p:nvGraphicFramePr>
          <p:cNvPr id="18" name="Table 4">
            <a:extLst>
              <a:ext uri="{FF2B5EF4-FFF2-40B4-BE49-F238E27FC236}">
                <a16:creationId xmlns:a16="http://schemas.microsoft.com/office/drawing/2014/main" id="{4734E98D-C974-4C43-9A8D-C4A972F43F22}"/>
              </a:ext>
            </a:extLst>
          </p:cNvPr>
          <p:cNvGraphicFramePr>
            <a:graphicFrameLocks noGrp="1"/>
          </p:cNvGraphicFramePr>
          <p:nvPr>
            <p:extLst>
              <p:ext uri="{D42A27DB-BD31-4B8C-83A1-F6EECF244321}">
                <p14:modId xmlns:p14="http://schemas.microsoft.com/office/powerpoint/2010/main" val="1762604246"/>
              </p:ext>
            </p:extLst>
          </p:nvPr>
        </p:nvGraphicFramePr>
        <p:xfrm>
          <a:off x="6008078" y="2611056"/>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158</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161</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166</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193</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138</a:t>
                      </a:r>
                    </a:p>
                  </a:txBody>
                  <a:tcPr/>
                </a:tc>
                <a:extLst>
                  <a:ext uri="{0D108BD9-81ED-4DB2-BD59-A6C34878D82A}">
                    <a16:rowId xmlns:a16="http://schemas.microsoft.com/office/drawing/2014/main" val="2130661472"/>
                  </a:ext>
                </a:extLst>
              </a:tr>
            </a:tbl>
          </a:graphicData>
        </a:graphic>
      </p:graphicFrame>
      <p:sp>
        <p:nvSpPr>
          <p:cNvPr id="9" name="Oval 8">
            <a:extLst>
              <a:ext uri="{FF2B5EF4-FFF2-40B4-BE49-F238E27FC236}">
                <a16:creationId xmlns:a16="http://schemas.microsoft.com/office/drawing/2014/main" id="{1DA3E103-C091-472A-9D55-F7F94861FDC9}"/>
              </a:ext>
            </a:extLst>
          </p:cNvPr>
          <p:cNvSpPr/>
          <p:nvPr/>
        </p:nvSpPr>
        <p:spPr>
          <a:xfrm>
            <a:off x="4149949" y="3042138"/>
            <a:ext cx="1399467" cy="29002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Oval 9">
            <a:extLst>
              <a:ext uri="{FF2B5EF4-FFF2-40B4-BE49-F238E27FC236}">
                <a16:creationId xmlns:a16="http://schemas.microsoft.com/office/drawing/2014/main" id="{DFBA391A-1CCC-4907-8C7B-28DEDEC24DD3}"/>
              </a:ext>
            </a:extLst>
          </p:cNvPr>
          <p:cNvSpPr/>
          <p:nvPr/>
        </p:nvSpPr>
        <p:spPr>
          <a:xfrm>
            <a:off x="8909518" y="3042137"/>
            <a:ext cx="1399467" cy="29002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Slide Number Placeholder 3">
            <a:extLst>
              <a:ext uri="{FF2B5EF4-FFF2-40B4-BE49-F238E27FC236}">
                <a16:creationId xmlns:a16="http://schemas.microsoft.com/office/drawing/2014/main" id="{ECFFB317-411B-42B7-ABCC-E6FE27246750}"/>
              </a:ext>
            </a:extLst>
          </p:cNvPr>
          <p:cNvSpPr>
            <a:spLocks noGrp="1"/>
          </p:cNvSpPr>
          <p:nvPr>
            <p:ph type="sldNum" sz="quarter" idx="4"/>
          </p:nvPr>
        </p:nvSpPr>
        <p:spPr/>
        <p:txBody>
          <a:bodyPr/>
          <a:lstStyle/>
          <a:p>
            <a:fld id="{87D56262-AC86-40AB-83F7-B5E555CE0D6B}" type="slidenum">
              <a:rPr lang="en-US" smtClean="0"/>
              <a:t>25</a:t>
            </a:fld>
            <a:endParaRPr lang="en-US" dirty="0"/>
          </a:p>
        </p:txBody>
      </p:sp>
      <p:grpSp>
        <p:nvGrpSpPr>
          <p:cNvPr id="11" name="组合 1">
            <a:extLst>
              <a:ext uri="{FF2B5EF4-FFF2-40B4-BE49-F238E27FC236}">
                <a16:creationId xmlns:a16="http://schemas.microsoft.com/office/drawing/2014/main" id="{18969A52-8347-42DB-8624-B4A56AB9E020}"/>
              </a:ext>
            </a:extLst>
          </p:cNvPr>
          <p:cNvGrpSpPr/>
          <p:nvPr/>
        </p:nvGrpSpPr>
        <p:grpSpPr>
          <a:xfrm>
            <a:off x="1041937" y="1023836"/>
            <a:ext cx="7808765" cy="452108"/>
            <a:chOff x="-24171" y="3790682"/>
            <a:chExt cx="2401578" cy="461224"/>
          </a:xfrm>
        </p:grpSpPr>
        <p:sp>
          <p:nvSpPr>
            <p:cNvPr id="12" name="矩形: 圆角 2">
              <a:extLst>
                <a:ext uri="{FF2B5EF4-FFF2-40B4-BE49-F238E27FC236}">
                  <a16:creationId xmlns:a16="http://schemas.microsoft.com/office/drawing/2014/main" id="{BDA894C6-F88D-46C1-9BA3-D3BF7E584A21}"/>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68622F17-A346-4209-AA53-D042FE41C17C}"/>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9430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4(b).	Predict Singer H’s follower counts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 2023 and Jan 2024.</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11" name="矩形 67">
            <a:extLst>
              <a:ext uri="{FF2B5EF4-FFF2-40B4-BE49-F238E27FC236}">
                <a16:creationId xmlns:a16="http://schemas.microsoft.com/office/drawing/2014/main" id="{C1B71E67-C96B-4272-B425-CA5D5136A1BB}"/>
              </a:ext>
            </a:extLst>
          </p:cNvPr>
          <p:cNvSpPr/>
          <p:nvPr/>
        </p:nvSpPr>
        <p:spPr>
          <a:xfrm>
            <a:off x="2145322" y="3452044"/>
            <a:ext cx="7727385" cy="1692771"/>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Average change</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endPar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endPar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Dec 2023</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2653 + 158 = 2811</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2024</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2653 + 158×2 = 2969</a:t>
            </a:r>
          </a:p>
        </p:txBody>
      </p:sp>
      <p:graphicFrame>
        <p:nvGraphicFramePr>
          <p:cNvPr id="12" name="Object 11">
            <a:extLst>
              <a:ext uri="{FF2B5EF4-FFF2-40B4-BE49-F238E27FC236}">
                <a16:creationId xmlns:a16="http://schemas.microsoft.com/office/drawing/2014/main" id="{B34EAD52-AE95-4128-8F0A-F6504B7CEF86}"/>
              </a:ext>
            </a:extLst>
          </p:cNvPr>
          <p:cNvGraphicFramePr>
            <a:graphicFrameLocks noChangeAspect="1"/>
          </p:cNvGraphicFramePr>
          <p:nvPr>
            <p:extLst>
              <p:ext uri="{D42A27DB-BD31-4B8C-83A1-F6EECF244321}">
                <p14:modId xmlns:p14="http://schemas.microsoft.com/office/powerpoint/2010/main" val="163720287"/>
              </p:ext>
            </p:extLst>
          </p:nvPr>
        </p:nvGraphicFramePr>
        <p:xfrm>
          <a:off x="5407072" y="3289093"/>
          <a:ext cx="3860806" cy="892552"/>
        </p:xfrm>
        <a:graphic>
          <a:graphicData uri="http://schemas.openxmlformats.org/presentationml/2006/ole">
            <mc:AlternateContent xmlns:mc="http://schemas.openxmlformats.org/markup-compatibility/2006">
              <mc:Choice xmlns:v="urn:schemas-microsoft-com:vml" Requires="v">
                <p:oleObj name="Equation" r:id="rId2" imgW="1726451" imgH="393529" progId="Equation.DSMT4">
                  <p:embed/>
                </p:oleObj>
              </mc:Choice>
              <mc:Fallback>
                <p:oleObj name="Equation" r:id="rId2" imgW="1726451" imgH="393529" progId="Equation.DSMT4">
                  <p:embed/>
                  <p:pic>
                    <p:nvPicPr>
                      <p:cNvPr id="12" name="Object 11">
                        <a:extLst>
                          <a:ext uri="{FF2B5EF4-FFF2-40B4-BE49-F238E27FC236}">
                            <a16:creationId xmlns:a16="http://schemas.microsoft.com/office/drawing/2014/main" id="{B34EAD52-AE95-4128-8F0A-F6504B7CE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072" y="3289093"/>
                        <a:ext cx="3860806" cy="892552"/>
                      </a:xfrm>
                      <a:prstGeom prst="rect">
                        <a:avLst/>
                      </a:prstGeom>
                      <a:noFill/>
                    </p:spPr>
                  </p:pic>
                </p:oleObj>
              </mc:Fallback>
            </mc:AlternateContent>
          </a:graphicData>
        </a:graphic>
      </p:graphicFrame>
      <p:sp>
        <p:nvSpPr>
          <p:cNvPr id="4" name="Slide Number Placeholder 3">
            <a:extLst>
              <a:ext uri="{FF2B5EF4-FFF2-40B4-BE49-F238E27FC236}">
                <a16:creationId xmlns:a16="http://schemas.microsoft.com/office/drawing/2014/main" id="{1B2C7B1D-71D1-4997-B886-D5B473DD57D3}"/>
              </a:ext>
            </a:extLst>
          </p:cNvPr>
          <p:cNvSpPr>
            <a:spLocks noGrp="1"/>
          </p:cNvSpPr>
          <p:nvPr>
            <p:ph type="sldNum" sz="quarter" idx="4"/>
          </p:nvPr>
        </p:nvSpPr>
        <p:spPr/>
        <p:txBody>
          <a:bodyPr/>
          <a:lstStyle/>
          <a:p>
            <a:fld id="{87D56262-AC86-40AB-83F7-B5E555CE0D6B}" type="slidenum">
              <a:rPr lang="en-US" smtClean="0"/>
              <a:t>26</a:t>
            </a:fld>
            <a:endParaRPr lang="en-US" dirty="0"/>
          </a:p>
        </p:txBody>
      </p:sp>
      <p:grpSp>
        <p:nvGrpSpPr>
          <p:cNvPr id="9" name="组合 1">
            <a:extLst>
              <a:ext uri="{FF2B5EF4-FFF2-40B4-BE49-F238E27FC236}">
                <a16:creationId xmlns:a16="http://schemas.microsoft.com/office/drawing/2014/main" id="{6D0E2CEF-EEA3-4057-A538-3FE74AC3DBD7}"/>
              </a:ext>
            </a:extLst>
          </p:cNvPr>
          <p:cNvGrpSpPr/>
          <p:nvPr/>
        </p:nvGrpSpPr>
        <p:grpSpPr>
          <a:xfrm>
            <a:off x="1041937" y="1023836"/>
            <a:ext cx="7808765" cy="452108"/>
            <a:chOff x="-24171" y="3790682"/>
            <a:chExt cx="2401578" cy="461224"/>
          </a:xfrm>
        </p:grpSpPr>
        <p:sp>
          <p:nvSpPr>
            <p:cNvPr id="10" name="矩形: 圆角 2">
              <a:extLst>
                <a:ext uri="{FF2B5EF4-FFF2-40B4-BE49-F238E27FC236}">
                  <a16:creationId xmlns:a16="http://schemas.microsoft.com/office/drawing/2014/main" id="{74DEEA93-3723-42B5-8187-D7A1C526236F}"/>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8BD1904C-1480-4638-939C-7754BCF81C73}"/>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78156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1569660"/>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4(c). Hence, formulate a mathematical model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2) to mathematically express the</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predicted follower count at the </a:t>
            </a:r>
            <a:r>
              <a:rPr lang="en-US" altLang="zh-CN" sz="24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4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after Nov 2023.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8" name="矩形 67">
            <a:extLst>
              <a:ext uri="{FF2B5EF4-FFF2-40B4-BE49-F238E27FC236}">
                <a16:creationId xmlns:a16="http://schemas.microsoft.com/office/drawing/2014/main" id="{257A674C-E90B-4043-BD6B-1E505AE73D2C}"/>
              </a:ext>
            </a:extLst>
          </p:cNvPr>
          <p:cNvSpPr/>
          <p:nvPr/>
        </p:nvSpPr>
        <p:spPr>
          <a:xfrm>
            <a:off x="2987334" y="4077029"/>
            <a:ext cx="8126143" cy="89255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2653 + 158</a:t>
            </a:r>
            <a:r>
              <a:rPr lang="en-US" altLang="zh-CN" sz="26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p>
          <a:p>
            <a:endParaRPr lang="en-US" altLang="zh-CN" sz="26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9" name="Picture 8">
            <a:extLst>
              <a:ext uri="{FF2B5EF4-FFF2-40B4-BE49-F238E27FC236}">
                <a16:creationId xmlns:a16="http://schemas.microsoft.com/office/drawing/2014/main" id="{9F919A93-1CA5-4FB9-B771-A926271EE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252" y="4055569"/>
            <a:ext cx="2333366" cy="2327647"/>
          </a:xfrm>
          <a:prstGeom prst="rect">
            <a:avLst/>
          </a:prstGeom>
        </p:spPr>
      </p:pic>
      <p:sp>
        <p:nvSpPr>
          <p:cNvPr id="4" name="Slide Number Placeholder 3">
            <a:extLst>
              <a:ext uri="{FF2B5EF4-FFF2-40B4-BE49-F238E27FC236}">
                <a16:creationId xmlns:a16="http://schemas.microsoft.com/office/drawing/2014/main" id="{2F93DE19-60FD-43CF-9942-84A8BAB8B761}"/>
              </a:ext>
            </a:extLst>
          </p:cNvPr>
          <p:cNvSpPr>
            <a:spLocks noGrp="1"/>
          </p:cNvSpPr>
          <p:nvPr>
            <p:ph type="sldNum" sz="quarter" idx="4"/>
          </p:nvPr>
        </p:nvSpPr>
        <p:spPr/>
        <p:txBody>
          <a:bodyPr/>
          <a:lstStyle/>
          <a:p>
            <a:fld id="{87D56262-AC86-40AB-83F7-B5E555CE0D6B}" type="slidenum">
              <a:rPr lang="en-US" smtClean="0"/>
              <a:t>27</a:t>
            </a:fld>
            <a:endParaRPr lang="en-US" dirty="0"/>
          </a:p>
        </p:txBody>
      </p:sp>
      <p:grpSp>
        <p:nvGrpSpPr>
          <p:cNvPr id="10" name="组合 1">
            <a:extLst>
              <a:ext uri="{FF2B5EF4-FFF2-40B4-BE49-F238E27FC236}">
                <a16:creationId xmlns:a16="http://schemas.microsoft.com/office/drawing/2014/main" id="{AB7CFE48-AC9A-40AB-9CBF-37C7BF5957AE}"/>
              </a:ext>
            </a:extLst>
          </p:cNvPr>
          <p:cNvGrpSpPr/>
          <p:nvPr/>
        </p:nvGrpSpPr>
        <p:grpSpPr>
          <a:xfrm>
            <a:off x="1041937" y="1023836"/>
            <a:ext cx="7808765" cy="452108"/>
            <a:chOff x="-24171" y="3790682"/>
            <a:chExt cx="2401578" cy="461224"/>
          </a:xfrm>
        </p:grpSpPr>
        <p:sp>
          <p:nvSpPr>
            <p:cNvPr id="11" name="矩形: 圆角 2">
              <a:extLst>
                <a:ext uri="{FF2B5EF4-FFF2-40B4-BE49-F238E27FC236}">
                  <a16:creationId xmlns:a16="http://schemas.microsoft.com/office/drawing/2014/main" id="{1D376452-7987-4F0B-A0DF-C50F4357FA2A}"/>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C6FD19D3-9DC3-4CA0-BF60-540CE760F47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55801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4(d).	What are the strengths and weaknesses of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2?</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9" name="组合 12">
            <a:extLst>
              <a:ext uri="{FF2B5EF4-FFF2-40B4-BE49-F238E27FC236}">
                <a16:creationId xmlns:a16="http://schemas.microsoft.com/office/drawing/2014/main" id="{E91ABFC1-D341-4D93-B6AB-3F58C69FF090}"/>
              </a:ext>
            </a:extLst>
          </p:cNvPr>
          <p:cNvGrpSpPr/>
          <p:nvPr/>
        </p:nvGrpSpPr>
        <p:grpSpPr>
          <a:xfrm>
            <a:off x="1916429" y="2610075"/>
            <a:ext cx="3587993" cy="3733800"/>
            <a:chOff x="2068829" y="1706563"/>
            <a:chExt cx="3587993" cy="3733800"/>
          </a:xfrm>
        </p:grpSpPr>
        <p:grpSp>
          <p:nvGrpSpPr>
            <p:cNvPr id="11" name="组合 8">
              <a:extLst>
                <a:ext uri="{FF2B5EF4-FFF2-40B4-BE49-F238E27FC236}">
                  <a16:creationId xmlns:a16="http://schemas.microsoft.com/office/drawing/2014/main" id="{3803B3B8-BD0C-4C20-B320-52DF3249B7DA}"/>
                </a:ext>
              </a:extLst>
            </p:cNvPr>
            <p:cNvGrpSpPr/>
            <p:nvPr/>
          </p:nvGrpSpPr>
          <p:grpSpPr>
            <a:xfrm>
              <a:off x="2068829" y="1706563"/>
              <a:ext cx="3505200" cy="3733800"/>
              <a:chOff x="2009775" y="1657350"/>
              <a:chExt cx="3505200" cy="3733800"/>
            </a:xfrm>
          </p:grpSpPr>
          <p:sp>
            <p:nvSpPr>
              <p:cNvPr id="13" name="矩形: 对角圆角 1">
                <a:extLst>
                  <a:ext uri="{FF2B5EF4-FFF2-40B4-BE49-F238E27FC236}">
                    <a16:creationId xmlns:a16="http://schemas.microsoft.com/office/drawing/2014/main" id="{6A980C86-563A-47C0-AFD9-BE081936F9B7}"/>
                  </a:ext>
                </a:extLst>
              </p:cNvPr>
              <p:cNvSpPr/>
              <p:nvPr/>
            </p:nvSpPr>
            <p:spPr>
              <a:xfrm>
                <a:off x="2209800" y="16573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对角圆角 5">
                <a:extLst>
                  <a:ext uri="{FF2B5EF4-FFF2-40B4-BE49-F238E27FC236}">
                    <a16:creationId xmlns:a16="http://schemas.microsoft.com/office/drawing/2014/main" id="{4865C853-F8BB-4C84-BAF1-0BAA0817919E}"/>
                  </a:ext>
                </a:extLst>
              </p:cNvPr>
              <p:cNvSpPr/>
              <p:nvPr/>
            </p:nvSpPr>
            <p:spPr>
              <a:xfrm>
                <a:off x="2009775" y="2142246"/>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Strengths</a:t>
                </a:r>
                <a:endParaRPr lang="zh-CN" altLang="en-US" dirty="0">
                  <a:latin typeface="Times New Roman" panose="02020603050405020304" pitchFamily="18" charset="0"/>
                  <a:ea typeface="+mj-ea"/>
                  <a:cs typeface="Times New Roman" panose="02020603050405020304" pitchFamily="18" charset="0"/>
                </a:endParaRPr>
              </a:p>
            </p:txBody>
          </p:sp>
        </p:grpSp>
        <p:sp>
          <p:nvSpPr>
            <p:cNvPr id="12" name="矩形 11">
              <a:extLst>
                <a:ext uri="{FF2B5EF4-FFF2-40B4-BE49-F238E27FC236}">
                  <a16:creationId xmlns:a16="http://schemas.microsoft.com/office/drawing/2014/main" id="{8E8C5BCE-F79B-44CF-8808-A416CC987EDF}"/>
                </a:ext>
              </a:extLst>
            </p:cNvPr>
            <p:cNvSpPr/>
            <p:nvPr/>
          </p:nvSpPr>
          <p:spPr>
            <a:xfrm>
              <a:off x="2191923" y="2101945"/>
              <a:ext cx="3464899" cy="3139321"/>
            </a:xfrm>
            <a:prstGeom prst="rect">
              <a:avLst/>
            </a:prstGeom>
          </p:spPr>
          <p:txBody>
            <a:bodyPr wrap="square">
              <a:spAutoFit/>
            </a:bodyPr>
            <a:lstStyle/>
            <a:p>
              <a:pPr marL="647700" indent="-342900">
                <a:buAutoNum type="arabicPeriod"/>
              </a:pPr>
              <a:r>
                <a:rPr lang="en-US" kern="100" dirty="0">
                  <a:effectLst/>
                  <a:latin typeface="Times New Roman" panose="02020603050405020304" pitchFamily="18" charset="0"/>
                  <a:ea typeface="+mj-ea"/>
                  <a:cs typeface="Times New Roman" panose="02020603050405020304" pitchFamily="18" charset="0"/>
                </a:rPr>
                <a:t>This model considers changes between months over a longer period, providing a more comprehensive analysis of the overall trend.</a:t>
              </a:r>
            </a:p>
            <a:p>
              <a:pPr marL="647700" indent="-342900">
                <a:buAutoNum type="arabicPeriod"/>
              </a:pPr>
              <a:endParaRPr lang="en-US" kern="100" dirty="0">
                <a:effectLst/>
                <a:latin typeface="Times New Roman" panose="02020603050405020304" pitchFamily="18" charset="0"/>
                <a:ea typeface="+mj-ea"/>
                <a:cs typeface="Times New Roman" panose="02020603050405020304" pitchFamily="18" charset="0"/>
              </a:endParaRPr>
            </a:p>
            <a:p>
              <a:pPr marL="647700" indent="-342900">
                <a:buAutoNum type="arabicPeriod"/>
              </a:pPr>
              <a:r>
                <a:rPr lang="en-US" kern="100" dirty="0">
                  <a:effectLst/>
                  <a:latin typeface="Times New Roman" panose="02020603050405020304" pitchFamily="18" charset="0"/>
                  <a:ea typeface="+mj-ea"/>
                  <a:cs typeface="Times New Roman" panose="02020603050405020304" pitchFamily="18" charset="0"/>
                </a:rPr>
                <a:t>Considering a longer time frame can mitigate the influence of short-term anomalies.</a:t>
              </a:r>
            </a:p>
          </p:txBody>
        </p:sp>
      </p:grpSp>
      <p:grpSp>
        <p:nvGrpSpPr>
          <p:cNvPr id="15" name="组合 13">
            <a:extLst>
              <a:ext uri="{FF2B5EF4-FFF2-40B4-BE49-F238E27FC236}">
                <a16:creationId xmlns:a16="http://schemas.microsoft.com/office/drawing/2014/main" id="{DF351CE4-43E5-46AA-907E-6C3FCF641F67}"/>
              </a:ext>
            </a:extLst>
          </p:cNvPr>
          <p:cNvGrpSpPr/>
          <p:nvPr/>
        </p:nvGrpSpPr>
        <p:grpSpPr>
          <a:xfrm>
            <a:off x="6158517" y="2610075"/>
            <a:ext cx="3812254" cy="3733800"/>
            <a:chOff x="6310917" y="1706563"/>
            <a:chExt cx="3812254" cy="3733800"/>
          </a:xfrm>
        </p:grpSpPr>
        <p:grpSp>
          <p:nvGrpSpPr>
            <p:cNvPr id="16" name="组合 7">
              <a:extLst>
                <a:ext uri="{FF2B5EF4-FFF2-40B4-BE49-F238E27FC236}">
                  <a16:creationId xmlns:a16="http://schemas.microsoft.com/office/drawing/2014/main" id="{C763AFF4-4836-454D-BDAE-C3EB7628573C}"/>
                </a:ext>
              </a:extLst>
            </p:cNvPr>
            <p:cNvGrpSpPr/>
            <p:nvPr/>
          </p:nvGrpSpPr>
          <p:grpSpPr>
            <a:xfrm>
              <a:off x="6570348" y="1706563"/>
              <a:ext cx="3552823" cy="3733800"/>
              <a:chOff x="6677027" y="1466850"/>
              <a:chExt cx="3552823" cy="3733800"/>
            </a:xfrm>
          </p:grpSpPr>
          <p:sp>
            <p:nvSpPr>
              <p:cNvPr id="19" name="矩形: 对角圆角 17">
                <a:extLst>
                  <a:ext uri="{FF2B5EF4-FFF2-40B4-BE49-F238E27FC236}">
                    <a16:creationId xmlns:a16="http://schemas.microsoft.com/office/drawing/2014/main" id="{D1C05162-A45C-4EFB-881A-6E5AE71AF265}"/>
                  </a:ext>
                </a:extLst>
              </p:cNvPr>
              <p:cNvSpPr/>
              <p:nvPr/>
            </p:nvSpPr>
            <p:spPr>
              <a:xfrm>
                <a:off x="6677027" y="14668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对角圆角 19">
                <a:extLst>
                  <a:ext uri="{FF2B5EF4-FFF2-40B4-BE49-F238E27FC236}">
                    <a16:creationId xmlns:a16="http://schemas.microsoft.com/office/drawing/2014/main" id="{732EA7C0-9C02-453D-B5A9-5A15B00C76E0}"/>
                  </a:ext>
                </a:extLst>
              </p:cNvPr>
              <p:cNvSpPr/>
              <p:nvPr/>
            </p:nvSpPr>
            <p:spPr>
              <a:xfrm>
                <a:off x="9734550" y="3048879"/>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Weaknesses</a:t>
                </a:r>
                <a:endParaRPr lang="zh-CN" altLang="en-US" dirty="0">
                  <a:latin typeface="Times New Roman" panose="02020603050405020304" pitchFamily="18" charset="0"/>
                  <a:ea typeface="+mj-ea"/>
                  <a:cs typeface="Times New Roman" panose="02020603050405020304" pitchFamily="18" charset="0"/>
                </a:endParaRPr>
              </a:p>
            </p:txBody>
          </p:sp>
        </p:grpSp>
        <p:sp>
          <p:nvSpPr>
            <p:cNvPr id="17" name="矩形 26">
              <a:extLst>
                <a:ext uri="{FF2B5EF4-FFF2-40B4-BE49-F238E27FC236}">
                  <a16:creationId xmlns:a16="http://schemas.microsoft.com/office/drawing/2014/main" id="{2B7686E6-A117-464B-AF18-591E3508195E}"/>
                </a:ext>
              </a:extLst>
            </p:cNvPr>
            <p:cNvSpPr/>
            <p:nvPr/>
          </p:nvSpPr>
          <p:spPr>
            <a:xfrm>
              <a:off x="6310917" y="2287774"/>
              <a:ext cx="3379471" cy="2862322"/>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Because this model relies on historical data over a longer period, it may not fully reflect the signer’s current popularity.</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latin typeface="Times New Roman" panose="02020603050405020304" pitchFamily="18" charset="0"/>
                  <a:ea typeface="+mj-ea"/>
                  <a:cs typeface="Times New Roman" panose="02020603050405020304" pitchFamily="18" charset="0"/>
                </a:rPr>
                <a:t>2.	This model assumes that the follower counts change according to a mono-pattern.</a:t>
              </a:r>
              <a:endParaRPr lang="en-US" kern="100" dirty="0">
                <a:effectLst/>
                <a:latin typeface="Times New Roman" panose="02020603050405020304" pitchFamily="18" charset="0"/>
                <a:ea typeface="+mj-ea"/>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15367816-BF51-4F7B-BACB-2D9A85DEF5E8}"/>
              </a:ext>
            </a:extLst>
          </p:cNvPr>
          <p:cNvSpPr>
            <a:spLocks noGrp="1"/>
          </p:cNvSpPr>
          <p:nvPr>
            <p:ph type="sldNum" sz="quarter" idx="4"/>
          </p:nvPr>
        </p:nvSpPr>
        <p:spPr/>
        <p:txBody>
          <a:bodyPr/>
          <a:lstStyle/>
          <a:p>
            <a:fld id="{87D56262-AC86-40AB-83F7-B5E555CE0D6B}" type="slidenum">
              <a:rPr lang="en-US" smtClean="0"/>
              <a:t>28</a:t>
            </a:fld>
            <a:endParaRPr lang="en-US" dirty="0"/>
          </a:p>
        </p:txBody>
      </p:sp>
      <p:grpSp>
        <p:nvGrpSpPr>
          <p:cNvPr id="18" name="组合 1">
            <a:extLst>
              <a:ext uri="{FF2B5EF4-FFF2-40B4-BE49-F238E27FC236}">
                <a16:creationId xmlns:a16="http://schemas.microsoft.com/office/drawing/2014/main" id="{0E21675B-626F-4AA4-AA03-7F2A694568FE}"/>
              </a:ext>
            </a:extLst>
          </p:cNvPr>
          <p:cNvGrpSpPr/>
          <p:nvPr/>
        </p:nvGrpSpPr>
        <p:grpSpPr>
          <a:xfrm>
            <a:off x="1041937" y="1023836"/>
            <a:ext cx="7808765" cy="452108"/>
            <a:chOff x="-24171" y="3790682"/>
            <a:chExt cx="2401578" cy="461224"/>
          </a:xfrm>
        </p:grpSpPr>
        <p:sp>
          <p:nvSpPr>
            <p:cNvPr id="21" name="矩形: 圆角 2">
              <a:extLst>
                <a:ext uri="{FF2B5EF4-FFF2-40B4-BE49-F238E27FC236}">
                  <a16:creationId xmlns:a16="http://schemas.microsoft.com/office/drawing/2014/main" id="{6EA00B9A-C79D-4D80-87BE-91EFC1A00690}"/>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4A4E2E7F-5024-4A94-B3B5-E11D91887B7C}"/>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76246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67">
            <a:extLst>
              <a:ext uri="{FF2B5EF4-FFF2-40B4-BE49-F238E27FC236}">
                <a16:creationId xmlns:a16="http://schemas.microsoft.com/office/drawing/2014/main" id="{4C578C1D-6896-4F67-91D2-3EA4AA959AF1}"/>
              </a:ext>
            </a:extLst>
          </p:cNvPr>
          <p:cNvSpPr/>
          <p:nvPr/>
        </p:nvSpPr>
        <p:spPr>
          <a:xfrm>
            <a:off x="1041937" y="1720840"/>
            <a:ext cx="10071540" cy="3785652"/>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	</a:t>
            </a:r>
            <a:r>
              <a:rPr lang="en-US" altLang="zh-CN" sz="24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Modelling approach 3:</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approach only considers </a:t>
            </a:r>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the most recent</a:t>
            </a:r>
          </a:p>
          <a:p>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 	three changes between months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(i.e., Aug to Sep, Sep to Oct, and Oct to Nov).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It calculates the mean of these changes during</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period to obtain the average change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per month and assumes that the change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between Nov and Dec 2023 is equal to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average change per month.</a:t>
            </a:r>
          </a:p>
        </p:txBody>
      </p:sp>
      <p:sp>
        <p:nvSpPr>
          <p:cNvPr id="4" name="Slide Number Placeholder 3">
            <a:extLst>
              <a:ext uri="{FF2B5EF4-FFF2-40B4-BE49-F238E27FC236}">
                <a16:creationId xmlns:a16="http://schemas.microsoft.com/office/drawing/2014/main" id="{D6C28CE3-7A71-40FA-94E9-C3529AFE45FE}"/>
              </a:ext>
            </a:extLst>
          </p:cNvPr>
          <p:cNvSpPr>
            <a:spLocks noGrp="1"/>
          </p:cNvSpPr>
          <p:nvPr>
            <p:ph type="sldNum" sz="quarter" idx="4"/>
          </p:nvPr>
        </p:nvSpPr>
        <p:spPr/>
        <p:txBody>
          <a:bodyPr/>
          <a:lstStyle/>
          <a:p>
            <a:fld id="{87D56262-AC86-40AB-83F7-B5E555CE0D6B}" type="slidenum">
              <a:rPr lang="en-US" smtClean="0"/>
              <a:t>29</a:t>
            </a:fld>
            <a:endParaRPr lang="en-US" dirty="0"/>
          </a:p>
        </p:txBody>
      </p:sp>
      <p:grpSp>
        <p:nvGrpSpPr>
          <p:cNvPr id="10" name="组合 1">
            <a:extLst>
              <a:ext uri="{FF2B5EF4-FFF2-40B4-BE49-F238E27FC236}">
                <a16:creationId xmlns:a16="http://schemas.microsoft.com/office/drawing/2014/main" id="{8E3B9F7F-F17D-476C-BEBA-4D2FCFB13677}"/>
              </a:ext>
            </a:extLst>
          </p:cNvPr>
          <p:cNvGrpSpPr/>
          <p:nvPr/>
        </p:nvGrpSpPr>
        <p:grpSpPr>
          <a:xfrm>
            <a:off x="1041937" y="1023836"/>
            <a:ext cx="7808765" cy="452108"/>
            <a:chOff x="-24171" y="3790682"/>
            <a:chExt cx="2401578" cy="461224"/>
          </a:xfrm>
        </p:grpSpPr>
        <p:sp>
          <p:nvSpPr>
            <p:cNvPr id="11" name="矩形: 圆角 2">
              <a:extLst>
                <a:ext uri="{FF2B5EF4-FFF2-40B4-BE49-F238E27FC236}">
                  <a16:creationId xmlns:a16="http://schemas.microsoft.com/office/drawing/2014/main" id="{ED68CC3D-917B-4116-9F43-C0C36D4801C3}"/>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C734B335-637B-482E-BB20-D46CEEEB30C7}"/>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8173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4" name="组合 3"/>
          <p:cNvGrpSpPr/>
          <p:nvPr/>
        </p:nvGrpSpPr>
        <p:grpSpPr>
          <a:xfrm>
            <a:off x="1097355" y="1411758"/>
            <a:ext cx="9641985" cy="3099087"/>
            <a:chOff x="-31820" y="3818973"/>
            <a:chExt cx="6805524" cy="2212018"/>
          </a:xfrm>
        </p:grpSpPr>
        <p:grpSp>
          <p:nvGrpSpPr>
            <p:cNvPr id="2" name="组合 1"/>
            <p:cNvGrpSpPr/>
            <p:nvPr/>
          </p:nvGrpSpPr>
          <p:grpSpPr>
            <a:xfrm>
              <a:off x="-31820" y="3818973"/>
              <a:ext cx="2401578" cy="404037"/>
              <a:chOff x="-24171" y="3790682"/>
              <a:chExt cx="2401578" cy="404037"/>
            </a:xfrm>
          </p:grpSpPr>
          <p:sp>
            <p:nvSpPr>
              <p:cNvPr id="3" name="矩形: 圆角 2"/>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57725" y="3790682"/>
                <a:ext cx="2237786" cy="373456"/>
              </a:xfrm>
              <a:prstGeom prst="rect">
                <a:avLst/>
              </a:prstGeom>
              <a:noFill/>
            </p:spPr>
            <p:txBody>
              <a:bodyPr wrap="square" rtlCol="0">
                <a:spAutoFit/>
              </a:bodyPr>
              <a:lstStyle/>
              <a:p>
                <a:pPr algn="ctr"/>
                <a:r>
                  <a:rPr lang="en-US" altLang="zh-CN" sz="2800" b="1" dirty="0">
                    <a:solidFill>
                      <a:schemeClr val="bg1"/>
                    </a:solidFill>
                    <a:latin typeface="Times New Roman" panose="02020603050405020304" pitchFamily="18" charset="0"/>
                    <a:ea typeface="+mj-ea"/>
                    <a:cs typeface="Times New Roman" panose="02020603050405020304" pitchFamily="18" charset="0"/>
                    <a:sym typeface="+mn-lt"/>
                  </a:rPr>
                  <a:t>Activity 1</a:t>
                </a:r>
                <a:endParaRPr lang="zh-CN" altLang="en-US" sz="2800" b="1" dirty="0">
                  <a:solidFill>
                    <a:schemeClr val="bg1"/>
                  </a:solidFill>
                  <a:latin typeface="Times New Roman" panose="02020603050405020304" pitchFamily="18" charset="0"/>
                  <a:ea typeface="+mj-ea"/>
                  <a:cs typeface="Times New Roman" panose="02020603050405020304" pitchFamily="18" charset="0"/>
                  <a:sym typeface="+mn-lt"/>
                </a:endParaRPr>
              </a:p>
            </p:txBody>
          </p:sp>
        </p:grpSp>
        <p:sp>
          <p:nvSpPr>
            <p:cNvPr id="68" name="矩形 67"/>
            <p:cNvSpPr/>
            <p:nvPr/>
          </p:nvSpPr>
          <p:spPr>
            <a:xfrm>
              <a:off x="218962" y="4647007"/>
              <a:ext cx="6554742" cy="1383984"/>
            </a:xfrm>
            <a:prstGeom prst="rect">
              <a:avLst/>
            </a:prstGeom>
          </p:spPr>
          <p:txBody>
            <a:bodyPr wrap="square">
              <a:spAutoFit/>
            </a:bodyPr>
            <a:lstStyle/>
            <a:p>
              <a:pPr algn="ctr"/>
              <a:r>
                <a:rPr lang="en-US" altLang="zh-CN" sz="4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conduct preliminary analysis on the modelling context and make simple predictions.</a:t>
              </a:r>
              <a:endParaRPr lang="zh-CN" altLang="en-US" sz="4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pic>
        <p:nvPicPr>
          <p:cNvPr id="7" name="Picture 6">
            <a:extLst>
              <a:ext uri="{FF2B5EF4-FFF2-40B4-BE49-F238E27FC236}">
                <a16:creationId xmlns:a16="http://schemas.microsoft.com/office/drawing/2014/main" id="{EA29659F-7DCB-4AD1-962B-177425C99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35" y="4540003"/>
            <a:ext cx="1838890" cy="1926981"/>
          </a:xfrm>
          <a:prstGeom prst="rect">
            <a:avLst/>
          </a:prstGeom>
        </p:spPr>
      </p:pic>
      <p:sp>
        <p:nvSpPr>
          <p:cNvPr id="5" name="Slide Number Placeholder 4">
            <a:extLst>
              <a:ext uri="{FF2B5EF4-FFF2-40B4-BE49-F238E27FC236}">
                <a16:creationId xmlns:a16="http://schemas.microsoft.com/office/drawing/2014/main" id="{07E1637F-CE83-47D7-A61C-7F2E084E8019}"/>
              </a:ext>
            </a:extLst>
          </p:cNvPr>
          <p:cNvSpPr>
            <a:spLocks noGrp="1"/>
          </p:cNvSpPr>
          <p:nvPr>
            <p:ph type="sldNum" sz="quarter" idx="4"/>
          </p:nvPr>
        </p:nvSpPr>
        <p:spPr/>
        <p:txBody>
          <a:bodyPr/>
          <a:lstStyle/>
          <a:p>
            <a:fld id="{87D56262-AC86-40AB-83F7-B5E555CE0D6B}" type="slidenum">
              <a:rPr lang="en-US" smtClean="0"/>
              <a:t>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461665"/>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5(a).	Circle the data used for prediction. </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2971008676"/>
              </p:ext>
            </p:extLst>
          </p:nvPr>
        </p:nvGraphicFramePr>
        <p:xfrm>
          <a:off x="1241696" y="2611056"/>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139</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150</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143</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168</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166</a:t>
                      </a:r>
                    </a:p>
                  </a:txBody>
                  <a:tcPr/>
                </a:tc>
                <a:extLst>
                  <a:ext uri="{0D108BD9-81ED-4DB2-BD59-A6C34878D82A}">
                    <a16:rowId xmlns:a16="http://schemas.microsoft.com/office/drawing/2014/main" val="2130661472"/>
                  </a:ext>
                </a:extLst>
              </a:tr>
            </a:tbl>
          </a:graphicData>
        </a:graphic>
      </p:graphicFrame>
      <p:graphicFrame>
        <p:nvGraphicFramePr>
          <p:cNvPr id="18" name="Table 4">
            <a:extLst>
              <a:ext uri="{FF2B5EF4-FFF2-40B4-BE49-F238E27FC236}">
                <a16:creationId xmlns:a16="http://schemas.microsoft.com/office/drawing/2014/main" id="{4734E98D-C974-4C43-9A8D-C4A972F43F22}"/>
              </a:ext>
            </a:extLst>
          </p:cNvPr>
          <p:cNvGraphicFramePr>
            <a:graphicFrameLocks noGrp="1"/>
          </p:cNvGraphicFramePr>
          <p:nvPr>
            <p:extLst>
              <p:ext uri="{D42A27DB-BD31-4B8C-83A1-F6EECF244321}">
                <p14:modId xmlns:p14="http://schemas.microsoft.com/office/powerpoint/2010/main" val="1344881413"/>
              </p:ext>
            </p:extLst>
          </p:nvPr>
        </p:nvGraphicFramePr>
        <p:xfrm>
          <a:off x="6008078" y="2611056"/>
          <a:ext cx="4549970" cy="3205932"/>
        </p:xfrm>
        <a:graphic>
          <a:graphicData uri="http://schemas.openxmlformats.org/drawingml/2006/table">
            <a:tbl>
              <a:tblPr firstRow="1" bandRow="1">
                <a:tableStyleId>{16D9F66E-5EB9-4882-86FB-DCBF35E3C3E4}</a:tableStyleId>
              </a:tblPr>
              <a:tblGrid>
                <a:gridCol w="2615662">
                  <a:extLst>
                    <a:ext uri="{9D8B030D-6E8A-4147-A177-3AD203B41FA5}">
                      <a16:colId xmlns:a16="http://schemas.microsoft.com/office/drawing/2014/main" val="1728096490"/>
                    </a:ext>
                  </a:extLst>
                </a:gridCol>
                <a:gridCol w="1934308">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158</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161</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166</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193</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138</a:t>
                      </a:r>
                    </a:p>
                  </a:txBody>
                  <a:tcPr/>
                </a:tc>
                <a:extLst>
                  <a:ext uri="{0D108BD9-81ED-4DB2-BD59-A6C34878D82A}">
                    <a16:rowId xmlns:a16="http://schemas.microsoft.com/office/drawing/2014/main" val="2130661472"/>
                  </a:ext>
                </a:extLst>
              </a:tr>
            </a:tbl>
          </a:graphicData>
        </a:graphic>
      </p:graphicFrame>
      <p:sp>
        <p:nvSpPr>
          <p:cNvPr id="10" name="Oval 9">
            <a:extLst>
              <a:ext uri="{FF2B5EF4-FFF2-40B4-BE49-F238E27FC236}">
                <a16:creationId xmlns:a16="http://schemas.microsoft.com/office/drawing/2014/main" id="{DFBA391A-1CCC-4907-8C7B-28DEDEC24DD3}"/>
              </a:ext>
            </a:extLst>
          </p:cNvPr>
          <p:cNvSpPr/>
          <p:nvPr/>
        </p:nvSpPr>
        <p:spPr>
          <a:xfrm>
            <a:off x="8909518" y="4132385"/>
            <a:ext cx="1399467" cy="180996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Slide Number Placeholder 3">
            <a:extLst>
              <a:ext uri="{FF2B5EF4-FFF2-40B4-BE49-F238E27FC236}">
                <a16:creationId xmlns:a16="http://schemas.microsoft.com/office/drawing/2014/main" id="{01FF50B1-AC2C-4B71-BCC2-66862990601E}"/>
              </a:ext>
            </a:extLst>
          </p:cNvPr>
          <p:cNvSpPr>
            <a:spLocks noGrp="1"/>
          </p:cNvSpPr>
          <p:nvPr>
            <p:ph type="sldNum" sz="quarter" idx="4"/>
          </p:nvPr>
        </p:nvSpPr>
        <p:spPr/>
        <p:txBody>
          <a:bodyPr/>
          <a:lstStyle/>
          <a:p>
            <a:fld id="{87D56262-AC86-40AB-83F7-B5E555CE0D6B}" type="slidenum">
              <a:rPr lang="en-US" smtClean="0"/>
              <a:t>30</a:t>
            </a:fld>
            <a:endParaRPr lang="en-US" dirty="0"/>
          </a:p>
        </p:txBody>
      </p:sp>
      <p:grpSp>
        <p:nvGrpSpPr>
          <p:cNvPr id="11" name="组合 1">
            <a:extLst>
              <a:ext uri="{FF2B5EF4-FFF2-40B4-BE49-F238E27FC236}">
                <a16:creationId xmlns:a16="http://schemas.microsoft.com/office/drawing/2014/main" id="{EE5243A8-78CE-4B0C-9008-DA7A5A959396}"/>
              </a:ext>
            </a:extLst>
          </p:cNvPr>
          <p:cNvGrpSpPr/>
          <p:nvPr/>
        </p:nvGrpSpPr>
        <p:grpSpPr>
          <a:xfrm>
            <a:off x="1041937" y="1023836"/>
            <a:ext cx="7808765" cy="452108"/>
            <a:chOff x="-24171" y="3790682"/>
            <a:chExt cx="2401578" cy="461224"/>
          </a:xfrm>
        </p:grpSpPr>
        <p:sp>
          <p:nvSpPr>
            <p:cNvPr id="12" name="矩形: 圆角 2">
              <a:extLst>
                <a:ext uri="{FF2B5EF4-FFF2-40B4-BE49-F238E27FC236}">
                  <a16:creationId xmlns:a16="http://schemas.microsoft.com/office/drawing/2014/main" id="{D49E6BA8-39D9-4067-B2C1-D0471B9CCB97}"/>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5BDD4AA3-21B4-47FD-9BF2-C4A58155CD3D}"/>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18889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TW"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5(b).	</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Predict Singer H’s follower counts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 2023 and Jan 2024.</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9" name="矩形 67">
            <a:extLst>
              <a:ext uri="{FF2B5EF4-FFF2-40B4-BE49-F238E27FC236}">
                <a16:creationId xmlns:a16="http://schemas.microsoft.com/office/drawing/2014/main" id="{2F9FEF1A-74C7-4399-8E74-BE9D28014E5B}"/>
              </a:ext>
            </a:extLst>
          </p:cNvPr>
          <p:cNvSpPr/>
          <p:nvPr/>
        </p:nvSpPr>
        <p:spPr>
          <a:xfrm>
            <a:off x="2282706" y="3610307"/>
            <a:ext cx="7590002" cy="1692771"/>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Average change</a:t>
            </a:r>
          </a:p>
          <a:p>
            <a:endPar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Dec 2023</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2653 + 166 = 2819</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2024</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2653 + 166×2 = 2985</a:t>
            </a:r>
          </a:p>
        </p:txBody>
      </p:sp>
      <p:graphicFrame>
        <p:nvGraphicFramePr>
          <p:cNvPr id="6" name="Object 5">
            <a:extLst>
              <a:ext uri="{FF2B5EF4-FFF2-40B4-BE49-F238E27FC236}">
                <a16:creationId xmlns:a16="http://schemas.microsoft.com/office/drawing/2014/main" id="{E04583E1-D8C5-4E2C-B22B-E41145CD485A}"/>
              </a:ext>
            </a:extLst>
          </p:cNvPr>
          <p:cNvGraphicFramePr>
            <a:graphicFrameLocks noChangeAspect="1"/>
          </p:cNvGraphicFramePr>
          <p:nvPr>
            <p:extLst>
              <p:ext uri="{D42A27DB-BD31-4B8C-83A1-F6EECF244321}">
                <p14:modId xmlns:p14="http://schemas.microsoft.com/office/powerpoint/2010/main" val="3616591232"/>
              </p:ext>
            </p:extLst>
          </p:nvPr>
        </p:nvGraphicFramePr>
        <p:xfrm>
          <a:off x="5926017" y="3415044"/>
          <a:ext cx="3352512" cy="892552"/>
        </p:xfrm>
        <a:graphic>
          <a:graphicData uri="http://schemas.openxmlformats.org/presentationml/2006/ole">
            <mc:AlternateContent xmlns:mc="http://schemas.openxmlformats.org/markup-compatibility/2006">
              <mc:Choice xmlns:v="urn:schemas-microsoft-com:vml" Requires="v">
                <p:oleObj name="Equation" r:id="rId2" imgW="1459866" imgH="393529" progId="Equation.DSMT4">
                  <p:embed/>
                </p:oleObj>
              </mc:Choice>
              <mc:Fallback>
                <p:oleObj name="Equation" r:id="rId2" imgW="1459866" imgH="393529" progId="Equation.DSMT4">
                  <p:embed/>
                  <p:pic>
                    <p:nvPicPr>
                      <p:cNvPr id="6" name="Object 5">
                        <a:extLst>
                          <a:ext uri="{FF2B5EF4-FFF2-40B4-BE49-F238E27FC236}">
                            <a16:creationId xmlns:a16="http://schemas.microsoft.com/office/drawing/2014/main" id="{E04583E1-D8C5-4E2C-B22B-E41145CD4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17" y="3415044"/>
                        <a:ext cx="3352512" cy="892552"/>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F2902FA3-13DA-4385-B887-E915AD436208}"/>
              </a:ext>
            </a:extLst>
          </p:cNvPr>
          <p:cNvSpPr>
            <a:spLocks noGrp="1"/>
          </p:cNvSpPr>
          <p:nvPr>
            <p:ph type="sldNum" sz="quarter" idx="4"/>
          </p:nvPr>
        </p:nvSpPr>
        <p:spPr/>
        <p:txBody>
          <a:bodyPr/>
          <a:lstStyle/>
          <a:p>
            <a:fld id="{87D56262-AC86-40AB-83F7-B5E555CE0D6B}" type="slidenum">
              <a:rPr lang="en-US" smtClean="0"/>
              <a:t>31</a:t>
            </a:fld>
            <a:endParaRPr lang="en-US" dirty="0"/>
          </a:p>
        </p:txBody>
      </p:sp>
      <p:grpSp>
        <p:nvGrpSpPr>
          <p:cNvPr id="10" name="组合 1">
            <a:extLst>
              <a:ext uri="{FF2B5EF4-FFF2-40B4-BE49-F238E27FC236}">
                <a16:creationId xmlns:a16="http://schemas.microsoft.com/office/drawing/2014/main" id="{DDABA568-2F9F-47DA-BA4A-15F50E40D2C6}"/>
              </a:ext>
            </a:extLst>
          </p:cNvPr>
          <p:cNvGrpSpPr/>
          <p:nvPr/>
        </p:nvGrpSpPr>
        <p:grpSpPr>
          <a:xfrm>
            <a:off x="1041937" y="1023836"/>
            <a:ext cx="7808765" cy="452108"/>
            <a:chOff x="-24171" y="3790682"/>
            <a:chExt cx="2401578" cy="461224"/>
          </a:xfrm>
        </p:grpSpPr>
        <p:sp>
          <p:nvSpPr>
            <p:cNvPr id="11" name="矩形: 圆角 2">
              <a:extLst>
                <a:ext uri="{FF2B5EF4-FFF2-40B4-BE49-F238E27FC236}">
                  <a16:creationId xmlns:a16="http://schemas.microsoft.com/office/drawing/2014/main" id="{30FE0FE4-23CC-4122-8919-89C1B74DAE7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63">
              <a:extLst>
                <a:ext uri="{FF2B5EF4-FFF2-40B4-BE49-F238E27FC236}">
                  <a16:creationId xmlns:a16="http://schemas.microsoft.com/office/drawing/2014/main" id="{4ED03307-8A25-43F6-9384-27B56CA81492}"/>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69789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6" y="1713185"/>
            <a:ext cx="11150063" cy="1200329"/>
          </a:xfrm>
          <a:prstGeom prst="rect">
            <a:avLst/>
          </a:prstGeom>
        </p:spPr>
        <p:txBody>
          <a:bodyPr wrap="square">
            <a:spAutoFit/>
          </a:bodyPr>
          <a:lstStyle/>
          <a:p>
            <a:r>
              <a:rPr lang="en-US" altLang="zh-TW"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5(c).	Hence, formulate a mathematical model (Model 3) </a:t>
            </a:r>
          </a:p>
          <a:p>
            <a:r>
              <a:rPr lang="en-US" altLang="zh-TW"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to mathematically express the predicted follower</a:t>
            </a:r>
          </a:p>
          <a:p>
            <a:r>
              <a:rPr lang="en-US" altLang="zh-TW"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count at the </a:t>
            </a:r>
            <a:r>
              <a:rPr lang="en-US" altLang="zh-TW" sz="24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r>
              <a:rPr lang="en-US" altLang="zh-TW"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TW" sz="24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
            </a:r>
            <a:r>
              <a:rPr lang="en-US" altLang="zh-TW"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 after Nov 2023.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8" name="矩形 67">
            <a:extLst>
              <a:ext uri="{FF2B5EF4-FFF2-40B4-BE49-F238E27FC236}">
                <a16:creationId xmlns:a16="http://schemas.microsoft.com/office/drawing/2014/main" id="{47CA112F-49C3-4B1A-979F-0D9369EB56BD}"/>
              </a:ext>
            </a:extLst>
          </p:cNvPr>
          <p:cNvSpPr/>
          <p:nvPr/>
        </p:nvSpPr>
        <p:spPr>
          <a:xfrm>
            <a:off x="2950135" y="4357932"/>
            <a:ext cx="8366466" cy="89255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2653 + 166</a:t>
            </a:r>
            <a:r>
              <a:rPr lang="en-US" altLang="zh-CN" sz="26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p>
          <a:p>
            <a:endParaRPr lang="en-US" altLang="zh-CN" sz="26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9" name="Picture 8">
            <a:extLst>
              <a:ext uri="{FF2B5EF4-FFF2-40B4-BE49-F238E27FC236}">
                <a16:creationId xmlns:a16="http://schemas.microsoft.com/office/drawing/2014/main" id="{00493067-E02B-46A7-B8C6-E5FEF3B334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252" y="4055569"/>
            <a:ext cx="2333366" cy="2327647"/>
          </a:xfrm>
          <a:prstGeom prst="rect">
            <a:avLst/>
          </a:prstGeom>
        </p:spPr>
      </p:pic>
      <p:sp>
        <p:nvSpPr>
          <p:cNvPr id="2" name="Slide Number Placeholder 1">
            <a:extLst>
              <a:ext uri="{FF2B5EF4-FFF2-40B4-BE49-F238E27FC236}">
                <a16:creationId xmlns:a16="http://schemas.microsoft.com/office/drawing/2014/main" id="{A0E5D4A6-D7A0-485D-A76E-D2FEA4D5CAA0}"/>
              </a:ext>
            </a:extLst>
          </p:cNvPr>
          <p:cNvSpPr>
            <a:spLocks noGrp="1"/>
          </p:cNvSpPr>
          <p:nvPr>
            <p:ph type="sldNum" sz="quarter" idx="4"/>
          </p:nvPr>
        </p:nvSpPr>
        <p:spPr/>
        <p:txBody>
          <a:bodyPr/>
          <a:lstStyle/>
          <a:p>
            <a:fld id="{87D56262-AC86-40AB-83F7-B5E555CE0D6B}" type="slidenum">
              <a:rPr lang="en-US" smtClean="0"/>
              <a:t>32</a:t>
            </a:fld>
            <a:endParaRPr lang="en-US" dirty="0"/>
          </a:p>
        </p:txBody>
      </p:sp>
      <p:grpSp>
        <p:nvGrpSpPr>
          <p:cNvPr id="10" name="组合 1">
            <a:extLst>
              <a:ext uri="{FF2B5EF4-FFF2-40B4-BE49-F238E27FC236}">
                <a16:creationId xmlns:a16="http://schemas.microsoft.com/office/drawing/2014/main" id="{EAF80D1B-1471-4131-A780-E37A44144CDE}"/>
              </a:ext>
            </a:extLst>
          </p:cNvPr>
          <p:cNvGrpSpPr/>
          <p:nvPr/>
        </p:nvGrpSpPr>
        <p:grpSpPr>
          <a:xfrm>
            <a:off x="1041937" y="1023836"/>
            <a:ext cx="7808765" cy="452108"/>
            <a:chOff x="-24171" y="3790682"/>
            <a:chExt cx="2401578" cy="461224"/>
          </a:xfrm>
        </p:grpSpPr>
        <p:sp>
          <p:nvSpPr>
            <p:cNvPr id="11" name="矩形: 圆角 2">
              <a:extLst>
                <a:ext uri="{FF2B5EF4-FFF2-40B4-BE49-F238E27FC236}">
                  <a16:creationId xmlns:a16="http://schemas.microsoft.com/office/drawing/2014/main" id="{7CDE7800-79D7-4DF4-958D-2CED9C5E0E31}"/>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63">
              <a:extLst>
                <a:ext uri="{FF2B5EF4-FFF2-40B4-BE49-F238E27FC236}">
                  <a16:creationId xmlns:a16="http://schemas.microsoft.com/office/drawing/2014/main" id="{FCDDFEA3-134A-4404-B83A-8E5DE04D90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19269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5(d).	What are the strengths and weaknesses of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9" name="组合 12">
            <a:extLst>
              <a:ext uri="{FF2B5EF4-FFF2-40B4-BE49-F238E27FC236}">
                <a16:creationId xmlns:a16="http://schemas.microsoft.com/office/drawing/2014/main" id="{E91ABFC1-D341-4D93-B6AB-3F58C69FF090}"/>
              </a:ext>
            </a:extLst>
          </p:cNvPr>
          <p:cNvGrpSpPr/>
          <p:nvPr/>
        </p:nvGrpSpPr>
        <p:grpSpPr>
          <a:xfrm>
            <a:off x="1916429" y="2610075"/>
            <a:ext cx="3505200" cy="3733800"/>
            <a:chOff x="2068829" y="1706563"/>
            <a:chExt cx="3505200" cy="3733800"/>
          </a:xfrm>
        </p:grpSpPr>
        <p:grpSp>
          <p:nvGrpSpPr>
            <p:cNvPr id="11" name="组合 8">
              <a:extLst>
                <a:ext uri="{FF2B5EF4-FFF2-40B4-BE49-F238E27FC236}">
                  <a16:creationId xmlns:a16="http://schemas.microsoft.com/office/drawing/2014/main" id="{3803B3B8-BD0C-4C20-B320-52DF3249B7DA}"/>
                </a:ext>
              </a:extLst>
            </p:cNvPr>
            <p:cNvGrpSpPr/>
            <p:nvPr/>
          </p:nvGrpSpPr>
          <p:grpSpPr>
            <a:xfrm>
              <a:off x="2068829" y="1706563"/>
              <a:ext cx="3505200" cy="3733800"/>
              <a:chOff x="2009775" y="1657350"/>
              <a:chExt cx="3505200" cy="3733800"/>
            </a:xfrm>
          </p:grpSpPr>
          <p:sp>
            <p:nvSpPr>
              <p:cNvPr id="13" name="矩形: 对角圆角 1">
                <a:extLst>
                  <a:ext uri="{FF2B5EF4-FFF2-40B4-BE49-F238E27FC236}">
                    <a16:creationId xmlns:a16="http://schemas.microsoft.com/office/drawing/2014/main" id="{6A980C86-563A-47C0-AFD9-BE081936F9B7}"/>
                  </a:ext>
                </a:extLst>
              </p:cNvPr>
              <p:cNvSpPr/>
              <p:nvPr/>
            </p:nvSpPr>
            <p:spPr>
              <a:xfrm>
                <a:off x="2209800" y="16573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对角圆角 5">
                <a:extLst>
                  <a:ext uri="{FF2B5EF4-FFF2-40B4-BE49-F238E27FC236}">
                    <a16:creationId xmlns:a16="http://schemas.microsoft.com/office/drawing/2014/main" id="{4865C853-F8BB-4C84-BAF1-0BAA0817919E}"/>
                  </a:ext>
                </a:extLst>
              </p:cNvPr>
              <p:cNvSpPr/>
              <p:nvPr/>
            </p:nvSpPr>
            <p:spPr>
              <a:xfrm>
                <a:off x="2009775" y="2142246"/>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Strengths</a:t>
                </a:r>
                <a:endParaRPr lang="zh-CN" altLang="en-US" dirty="0">
                  <a:latin typeface="Times New Roman" panose="02020603050405020304" pitchFamily="18" charset="0"/>
                  <a:ea typeface="+mj-ea"/>
                  <a:cs typeface="Times New Roman" panose="02020603050405020304" pitchFamily="18" charset="0"/>
                </a:endParaRPr>
              </a:p>
            </p:txBody>
          </p:sp>
        </p:grpSp>
        <p:sp>
          <p:nvSpPr>
            <p:cNvPr id="12" name="矩形 11">
              <a:extLst>
                <a:ext uri="{FF2B5EF4-FFF2-40B4-BE49-F238E27FC236}">
                  <a16:creationId xmlns:a16="http://schemas.microsoft.com/office/drawing/2014/main" id="{8E8C5BCE-F79B-44CF-8808-A416CC987EDF}"/>
                </a:ext>
              </a:extLst>
            </p:cNvPr>
            <p:cNvSpPr/>
            <p:nvPr/>
          </p:nvSpPr>
          <p:spPr>
            <a:xfrm>
              <a:off x="2191924" y="2101945"/>
              <a:ext cx="3305176" cy="2862322"/>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Considering the most recent changes can reflect the singer’s current popularity.</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effectLst/>
                  <a:latin typeface="Times New Roman" panose="02020603050405020304" pitchFamily="18" charset="0"/>
                  <a:ea typeface="+mj-ea"/>
                  <a:cs typeface="Times New Roman" panose="02020603050405020304" pitchFamily="18" charset="0"/>
                </a:rPr>
                <a:t>2.	Considering the average change over a four-month time frame can mitigate the influence of short-term anomalies.</a:t>
              </a:r>
            </a:p>
          </p:txBody>
        </p:sp>
      </p:grpSp>
      <p:grpSp>
        <p:nvGrpSpPr>
          <p:cNvPr id="15" name="组合 13">
            <a:extLst>
              <a:ext uri="{FF2B5EF4-FFF2-40B4-BE49-F238E27FC236}">
                <a16:creationId xmlns:a16="http://schemas.microsoft.com/office/drawing/2014/main" id="{DF351CE4-43E5-46AA-907E-6C3FCF641F67}"/>
              </a:ext>
            </a:extLst>
          </p:cNvPr>
          <p:cNvGrpSpPr/>
          <p:nvPr/>
        </p:nvGrpSpPr>
        <p:grpSpPr>
          <a:xfrm>
            <a:off x="6127532" y="2610075"/>
            <a:ext cx="3843239" cy="3733800"/>
            <a:chOff x="6279932" y="1706563"/>
            <a:chExt cx="3843239" cy="3733800"/>
          </a:xfrm>
        </p:grpSpPr>
        <p:grpSp>
          <p:nvGrpSpPr>
            <p:cNvPr id="16" name="组合 7">
              <a:extLst>
                <a:ext uri="{FF2B5EF4-FFF2-40B4-BE49-F238E27FC236}">
                  <a16:creationId xmlns:a16="http://schemas.microsoft.com/office/drawing/2014/main" id="{C763AFF4-4836-454D-BDAE-C3EB7628573C}"/>
                </a:ext>
              </a:extLst>
            </p:cNvPr>
            <p:cNvGrpSpPr/>
            <p:nvPr/>
          </p:nvGrpSpPr>
          <p:grpSpPr>
            <a:xfrm>
              <a:off x="6570348" y="1706563"/>
              <a:ext cx="3552823" cy="3733800"/>
              <a:chOff x="6677027" y="1466850"/>
              <a:chExt cx="3552823" cy="3733800"/>
            </a:xfrm>
          </p:grpSpPr>
          <p:sp>
            <p:nvSpPr>
              <p:cNvPr id="19" name="矩形: 对角圆角 17">
                <a:extLst>
                  <a:ext uri="{FF2B5EF4-FFF2-40B4-BE49-F238E27FC236}">
                    <a16:creationId xmlns:a16="http://schemas.microsoft.com/office/drawing/2014/main" id="{D1C05162-A45C-4EFB-881A-6E5AE71AF265}"/>
                  </a:ext>
                </a:extLst>
              </p:cNvPr>
              <p:cNvSpPr/>
              <p:nvPr/>
            </p:nvSpPr>
            <p:spPr>
              <a:xfrm>
                <a:off x="6677027" y="14668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对角圆角 19">
                <a:extLst>
                  <a:ext uri="{FF2B5EF4-FFF2-40B4-BE49-F238E27FC236}">
                    <a16:creationId xmlns:a16="http://schemas.microsoft.com/office/drawing/2014/main" id="{732EA7C0-9C02-453D-B5A9-5A15B00C76E0}"/>
                  </a:ext>
                </a:extLst>
              </p:cNvPr>
              <p:cNvSpPr/>
              <p:nvPr/>
            </p:nvSpPr>
            <p:spPr>
              <a:xfrm>
                <a:off x="9734550" y="3048879"/>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Weaknesses</a:t>
                </a:r>
                <a:endParaRPr lang="zh-CN" altLang="en-US" dirty="0">
                  <a:latin typeface="Times New Roman" panose="02020603050405020304" pitchFamily="18" charset="0"/>
                  <a:ea typeface="+mj-ea"/>
                  <a:cs typeface="Times New Roman" panose="02020603050405020304" pitchFamily="18" charset="0"/>
                </a:endParaRPr>
              </a:p>
            </p:txBody>
          </p:sp>
        </p:grpSp>
        <p:sp>
          <p:nvSpPr>
            <p:cNvPr id="17" name="矩形 26">
              <a:extLst>
                <a:ext uri="{FF2B5EF4-FFF2-40B4-BE49-F238E27FC236}">
                  <a16:creationId xmlns:a16="http://schemas.microsoft.com/office/drawing/2014/main" id="{2B7686E6-A117-464B-AF18-591E3508195E}"/>
                </a:ext>
              </a:extLst>
            </p:cNvPr>
            <p:cNvSpPr/>
            <p:nvPr/>
          </p:nvSpPr>
          <p:spPr>
            <a:xfrm>
              <a:off x="6279932" y="2503718"/>
              <a:ext cx="3305175" cy="2308324"/>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The rationale for considering the three most recent changes is not clear.</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latin typeface="Times New Roman" panose="02020603050405020304" pitchFamily="18" charset="0"/>
                  <a:ea typeface="+mj-ea"/>
                  <a:cs typeface="Times New Roman" panose="02020603050405020304" pitchFamily="18" charset="0"/>
                </a:rPr>
                <a:t>2.	This model assumes that the follower counts change according to a mono-pattern.</a:t>
              </a:r>
              <a:endParaRPr lang="en-US" kern="100" dirty="0">
                <a:effectLst/>
                <a:latin typeface="Times New Roman" panose="02020603050405020304" pitchFamily="18" charset="0"/>
                <a:ea typeface="+mj-ea"/>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DA57E07D-84E3-4CDD-B3E8-B3A5318675FF}"/>
              </a:ext>
            </a:extLst>
          </p:cNvPr>
          <p:cNvSpPr>
            <a:spLocks noGrp="1"/>
          </p:cNvSpPr>
          <p:nvPr>
            <p:ph type="sldNum" sz="quarter" idx="4"/>
          </p:nvPr>
        </p:nvSpPr>
        <p:spPr/>
        <p:txBody>
          <a:bodyPr/>
          <a:lstStyle/>
          <a:p>
            <a:fld id="{87D56262-AC86-40AB-83F7-B5E555CE0D6B}" type="slidenum">
              <a:rPr lang="en-US" smtClean="0"/>
              <a:t>33</a:t>
            </a:fld>
            <a:endParaRPr lang="en-US" dirty="0"/>
          </a:p>
        </p:txBody>
      </p:sp>
      <p:grpSp>
        <p:nvGrpSpPr>
          <p:cNvPr id="18" name="组合 1">
            <a:extLst>
              <a:ext uri="{FF2B5EF4-FFF2-40B4-BE49-F238E27FC236}">
                <a16:creationId xmlns:a16="http://schemas.microsoft.com/office/drawing/2014/main" id="{02DE932C-57D5-4444-B484-8D5E7236EFF5}"/>
              </a:ext>
            </a:extLst>
          </p:cNvPr>
          <p:cNvGrpSpPr/>
          <p:nvPr/>
        </p:nvGrpSpPr>
        <p:grpSpPr>
          <a:xfrm>
            <a:off x="1041937" y="1023836"/>
            <a:ext cx="7808765" cy="452108"/>
            <a:chOff x="-24171" y="3790682"/>
            <a:chExt cx="2401578" cy="461224"/>
          </a:xfrm>
        </p:grpSpPr>
        <p:sp>
          <p:nvSpPr>
            <p:cNvPr id="21" name="矩形: 圆角 2">
              <a:extLst>
                <a:ext uri="{FF2B5EF4-FFF2-40B4-BE49-F238E27FC236}">
                  <a16:creationId xmlns:a16="http://schemas.microsoft.com/office/drawing/2014/main" id="{F500015F-7D9B-48A3-889C-C70A551F9B0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CE3F3DF0-4003-41D8-A7A3-B9BEF972BA41}"/>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39852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6.	What are the common assumption and limitation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of Models 1 to 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9" name="组合 12">
            <a:extLst>
              <a:ext uri="{FF2B5EF4-FFF2-40B4-BE49-F238E27FC236}">
                <a16:creationId xmlns:a16="http://schemas.microsoft.com/office/drawing/2014/main" id="{E91ABFC1-D341-4D93-B6AB-3F58C69FF090}"/>
              </a:ext>
            </a:extLst>
          </p:cNvPr>
          <p:cNvGrpSpPr/>
          <p:nvPr/>
        </p:nvGrpSpPr>
        <p:grpSpPr>
          <a:xfrm>
            <a:off x="1916429" y="2610075"/>
            <a:ext cx="3505200" cy="3733800"/>
            <a:chOff x="2068829" y="1706563"/>
            <a:chExt cx="3505200" cy="3733800"/>
          </a:xfrm>
        </p:grpSpPr>
        <p:grpSp>
          <p:nvGrpSpPr>
            <p:cNvPr id="11" name="组合 8">
              <a:extLst>
                <a:ext uri="{FF2B5EF4-FFF2-40B4-BE49-F238E27FC236}">
                  <a16:creationId xmlns:a16="http://schemas.microsoft.com/office/drawing/2014/main" id="{3803B3B8-BD0C-4C20-B320-52DF3249B7DA}"/>
                </a:ext>
              </a:extLst>
            </p:cNvPr>
            <p:cNvGrpSpPr/>
            <p:nvPr/>
          </p:nvGrpSpPr>
          <p:grpSpPr>
            <a:xfrm>
              <a:off x="2068829" y="1706563"/>
              <a:ext cx="3505200" cy="3733800"/>
              <a:chOff x="2009775" y="1657350"/>
              <a:chExt cx="3505200" cy="3733800"/>
            </a:xfrm>
          </p:grpSpPr>
          <p:sp>
            <p:nvSpPr>
              <p:cNvPr id="13" name="矩形: 对角圆角 1">
                <a:extLst>
                  <a:ext uri="{FF2B5EF4-FFF2-40B4-BE49-F238E27FC236}">
                    <a16:creationId xmlns:a16="http://schemas.microsoft.com/office/drawing/2014/main" id="{6A980C86-563A-47C0-AFD9-BE081936F9B7}"/>
                  </a:ext>
                </a:extLst>
              </p:cNvPr>
              <p:cNvSpPr/>
              <p:nvPr/>
            </p:nvSpPr>
            <p:spPr>
              <a:xfrm>
                <a:off x="2209800" y="16573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对角圆角 5">
                <a:extLst>
                  <a:ext uri="{FF2B5EF4-FFF2-40B4-BE49-F238E27FC236}">
                    <a16:creationId xmlns:a16="http://schemas.microsoft.com/office/drawing/2014/main" id="{4865C853-F8BB-4C84-BAF1-0BAA0817919E}"/>
                  </a:ext>
                </a:extLst>
              </p:cNvPr>
              <p:cNvSpPr/>
              <p:nvPr/>
            </p:nvSpPr>
            <p:spPr>
              <a:xfrm>
                <a:off x="2009775" y="2142246"/>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1800" dirty="0">
                    <a:effectLst/>
                    <a:latin typeface="Times New Roman" panose="02020603050405020304" pitchFamily="18" charset="0"/>
                    <a:ea typeface="新細明體" panose="02020500000000000000" pitchFamily="18" charset="-120"/>
                  </a:rPr>
                  <a:t>Assumption</a:t>
                </a:r>
                <a:endParaRPr lang="zh-CN" altLang="en-US" dirty="0">
                  <a:latin typeface="Times New Roman" panose="02020603050405020304" pitchFamily="18" charset="0"/>
                  <a:ea typeface="+mj-ea"/>
                  <a:cs typeface="Times New Roman" panose="02020603050405020304" pitchFamily="18" charset="0"/>
                </a:endParaRPr>
              </a:p>
            </p:txBody>
          </p:sp>
        </p:grpSp>
        <p:sp>
          <p:nvSpPr>
            <p:cNvPr id="12" name="矩形 11">
              <a:extLst>
                <a:ext uri="{FF2B5EF4-FFF2-40B4-BE49-F238E27FC236}">
                  <a16:creationId xmlns:a16="http://schemas.microsoft.com/office/drawing/2014/main" id="{8E8C5BCE-F79B-44CF-8808-A416CC987EDF}"/>
                </a:ext>
              </a:extLst>
            </p:cNvPr>
            <p:cNvSpPr/>
            <p:nvPr/>
          </p:nvSpPr>
          <p:spPr>
            <a:xfrm>
              <a:off x="2268854" y="2073230"/>
              <a:ext cx="3136325" cy="2123658"/>
            </a:xfrm>
            <a:prstGeom prst="rect">
              <a:avLst/>
            </a:prstGeom>
          </p:spPr>
          <p:txBody>
            <a:bodyPr wrap="square">
              <a:spAutoFit/>
            </a:bodyPr>
            <a:lstStyle/>
            <a:p>
              <a:pPr marL="609600"/>
              <a:r>
                <a:rPr lang="en-US" sz="2200" dirty="0">
                  <a:effectLst/>
                  <a:latin typeface="Times New Roman" panose="02020603050405020304" pitchFamily="18" charset="0"/>
                  <a:ea typeface="新細明體" panose="02020500000000000000" pitchFamily="18" charset="-120"/>
                </a:rPr>
                <a:t>These models assume that changes in follower counts are of a mono-pattern and follow a </a:t>
              </a:r>
              <a:r>
                <a:rPr lang="en-US" sz="2200" dirty="0">
                  <a:solidFill>
                    <a:srgbClr val="FF0000"/>
                  </a:solidFill>
                  <a:effectLst/>
                  <a:latin typeface="Times New Roman" panose="02020603050405020304" pitchFamily="18" charset="0"/>
                  <a:ea typeface="新細明體" panose="02020500000000000000" pitchFamily="18" charset="-120"/>
                </a:rPr>
                <a:t>linear pattern</a:t>
              </a:r>
              <a:r>
                <a:rPr lang="en-US" sz="2200" dirty="0">
                  <a:effectLst/>
                  <a:latin typeface="Times New Roman" panose="02020603050405020304" pitchFamily="18" charset="0"/>
                  <a:ea typeface="新細明體" panose="02020500000000000000" pitchFamily="18" charset="-120"/>
                </a:rPr>
                <a:t>.</a:t>
              </a:r>
              <a:endParaRPr lang="en-US" sz="2200" kern="100" dirty="0">
                <a:effectLst/>
                <a:latin typeface="Times New Roman" panose="02020603050405020304" pitchFamily="18" charset="0"/>
                <a:ea typeface="+mj-ea"/>
                <a:cs typeface="Times New Roman" panose="02020603050405020304" pitchFamily="18" charset="0"/>
              </a:endParaRPr>
            </a:p>
          </p:txBody>
        </p:sp>
      </p:grpSp>
      <p:grpSp>
        <p:nvGrpSpPr>
          <p:cNvPr id="15" name="组合 13">
            <a:extLst>
              <a:ext uri="{FF2B5EF4-FFF2-40B4-BE49-F238E27FC236}">
                <a16:creationId xmlns:a16="http://schemas.microsoft.com/office/drawing/2014/main" id="{DF351CE4-43E5-46AA-907E-6C3FCF641F67}"/>
              </a:ext>
            </a:extLst>
          </p:cNvPr>
          <p:cNvGrpSpPr/>
          <p:nvPr/>
        </p:nvGrpSpPr>
        <p:grpSpPr>
          <a:xfrm>
            <a:off x="6249098" y="2610075"/>
            <a:ext cx="3721673" cy="3733800"/>
            <a:chOff x="6401498" y="1706563"/>
            <a:chExt cx="3721673" cy="3733800"/>
          </a:xfrm>
        </p:grpSpPr>
        <p:grpSp>
          <p:nvGrpSpPr>
            <p:cNvPr id="16" name="组合 7">
              <a:extLst>
                <a:ext uri="{FF2B5EF4-FFF2-40B4-BE49-F238E27FC236}">
                  <a16:creationId xmlns:a16="http://schemas.microsoft.com/office/drawing/2014/main" id="{C763AFF4-4836-454D-BDAE-C3EB7628573C}"/>
                </a:ext>
              </a:extLst>
            </p:cNvPr>
            <p:cNvGrpSpPr/>
            <p:nvPr/>
          </p:nvGrpSpPr>
          <p:grpSpPr>
            <a:xfrm>
              <a:off x="6570348" y="1706563"/>
              <a:ext cx="3552823" cy="3733800"/>
              <a:chOff x="6677027" y="1466850"/>
              <a:chExt cx="3552823" cy="3733800"/>
            </a:xfrm>
          </p:grpSpPr>
          <p:sp>
            <p:nvSpPr>
              <p:cNvPr id="19" name="矩形: 对角圆角 17">
                <a:extLst>
                  <a:ext uri="{FF2B5EF4-FFF2-40B4-BE49-F238E27FC236}">
                    <a16:creationId xmlns:a16="http://schemas.microsoft.com/office/drawing/2014/main" id="{D1C05162-A45C-4EFB-881A-6E5AE71AF265}"/>
                  </a:ext>
                </a:extLst>
              </p:cNvPr>
              <p:cNvSpPr/>
              <p:nvPr/>
            </p:nvSpPr>
            <p:spPr>
              <a:xfrm>
                <a:off x="6677027" y="14668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对角圆角 19">
                <a:extLst>
                  <a:ext uri="{FF2B5EF4-FFF2-40B4-BE49-F238E27FC236}">
                    <a16:creationId xmlns:a16="http://schemas.microsoft.com/office/drawing/2014/main" id="{732EA7C0-9C02-453D-B5A9-5A15B00C76E0}"/>
                  </a:ext>
                </a:extLst>
              </p:cNvPr>
              <p:cNvSpPr/>
              <p:nvPr/>
            </p:nvSpPr>
            <p:spPr>
              <a:xfrm>
                <a:off x="9734550" y="3048879"/>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Limitation</a:t>
                </a:r>
                <a:endParaRPr lang="zh-CN" altLang="en-US" dirty="0">
                  <a:latin typeface="Times New Roman" panose="02020603050405020304" pitchFamily="18" charset="0"/>
                  <a:ea typeface="+mj-ea"/>
                  <a:cs typeface="Times New Roman" panose="02020603050405020304" pitchFamily="18" charset="0"/>
                </a:endParaRPr>
              </a:p>
            </p:txBody>
          </p:sp>
        </p:grpSp>
        <p:sp>
          <p:nvSpPr>
            <p:cNvPr id="17" name="矩形 26">
              <a:extLst>
                <a:ext uri="{FF2B5EF4-FFF2-40B4-BE49-F238E27FC236}">
                  <a16:creationId xmlns:a16="http://schemas.microsoft.com/office/drawing/2014/main" id="{2B7686E6-A117-464B-AF18-591E3508195E}"/>
                </a:ext>
              </a:extLst>
            </p:cNvPr>
            <p:cNvSpPr/>
            <p:nvPr/>
          </p:nvSpPr>
          <p:spPr>
            <a:xfrm>
              <a:off x="6401498" y="2965782"/>
              <a:ext cx="3305175" cy="2123658"/>
            </a:xfrm>
            <a:prstGeom prst="rect">
              <a:avLst/>
            </a:prstGeom>
          </p:spPr>
          <p:txBody>
            <a:bodyPr wrap="square">
              <a:spAutoFit/>
            </a:bodyPr>
            <a:lstStyle/>
            <a:p>
              <a:pPr marL="304800"/>
              <a:r>
                <a:rPr lang="en-US" sz="2200" kern="100" dirty="0">
                  <a:effectLst/>
                  <a:latin typeface="Times New Roman" panose="02020603050405020304" pitchFamily="18" charset="0"/>
                  <a:ea typeface="新細明體" panose="02020500000000000000" pitchFamily="18" charset="-120"/>
                  <a:cs typeface="Times New Roman" panose="02020603050405020304" pitchFamily="18" charset="0"/>
                </a:rPr>
                <a:t>These models do not take into account important factors, such as the singer’s posting frequency and public appearances.</a:t>
              </a:r>
              <a:endParaRPr lang="en-US" sz="2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DA57E07D-84E3-4CDD-B3E8-B3A5318675FF}"/>
              </a:ext>
            </a:extLst>
          </p:cNvPr>
          <p:cNvSpPr>
            <a:spLocks noGrp="1"/>
          </p:cNvSpPr>
          <p:nvPr>
            <p:ph type="sldNum" sz="quarter" idx="4"/>
          </p:nvPr>
        </p:nvSpPr>
        <p:spPr/>
        <p:txBody>
          <a:bodyPr/>
          <a:lstStyle/>
          <a:p>
            <a:fld id="{87D56262-AC86-40AB-83F7-B5E555CE0D6B}" type="slidenum">
              <a:rPr lang="en-US" smtClean="0"/>
              <a:t>34</a:t>
            </a:fld>
            <a:endParaRPr lang="en-US" dirty="0"/>
          </a:p>
        </p:txBody>
      </p:sp>
      <p:grpSp>
        <p:nvGrpSpPr>
          <p:cNvPr id="18" name="组合 1">
            <a:extLst>
              <a:ext uri="{FF2B5EF4-FFF2-40B4-BE49-F238E27FC236}">
                <a16:creationId xmlns:a16="http://schemas.microsoft.com/office/drawing/2014/main" id="{02DE932C-57D5-4444-B484-8D5E7236EFF5}"/>
              </a:ext>
            </a:extLst>
          </p:cNvPr>
          <p:cNvGrpSpPr/>
          <p:nvPr/>
        </p:nvGrpSpPr>
        <p:grpSpPr>
          <a:xfrm>
            <a:off x="1041937" y="1023836"/>
            <a:ext cx="7808765" cy="452108"/>
            <a:chOff x="-24171" y="3790682"/>
            <a:chExt cx="2401578" cy="461224"/>
          </a:xfrm>
        </p:grpSpPr>
        <p:sp>
          <p:nvSpPr>
            <p:cNvPr id="21" name="矩形: 圆角 2">
              <a:extLst>
                <a:ext uri="{FF2B5EF4-FFF2-40B4-BE49-F238E27FC236}">
                  <a16:creationId xmlns:a16="http://schemas.microsoft.com/office/drawing/2014/main" id="{F500015F-7D9B-48A3-889C-C70A551F9B0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CE3F3DF0-4003-41D8-A7A3-B9BEF972BA41}"/>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76824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917845" y="1579794"/>
            <a:ext cx="10729657" cy="2677656"/>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 the following, we attempt to incorporate the concept of </a:t>
            </a:r>
            <a:r>
              <a:rPr lang="en-US" altLang="zh-CN" sz="2400" spc="500" dirty="0">
                <a:solidFill>
                  <a:srgbClr val="FF0000"/>
                </a:solidFill>
                <a:latin typeface="Times New Roman" panose="02020603050405020304" pitchFamily="18" charset="0"/>
                <a:ea typeface="+mj-ea"/>
                <a:cs typeface="Times New Roman" panose="02020603050405020304" pitchFamily="18" charset="0"/>
                <a:sym typeface="+mn-lt"/>
              </a:rPr>
              <a:t>“weight” </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a:t>
            </a:r>
            <a:r>
              <a:rPr lang="en-US" altLang="zh-CN" sz="24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analyse</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Models 1 to 3.</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7.	For example, Model 1 only considers the change</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between the most recent two months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(i.e., Oct and Nov 2023).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Therefore, the weight assigned to this change is 1,</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while the weights for all other changes are set to	0.</a:t>
            </a:r>
          </a:p>
        </p:txBody>
      </p:sp>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35</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2" name="Table 4">
            <a:extLst>
              <a:ext uri="{FF2B5EF4-FFF2-40B4-BE49-F238E27FC236}">
                <a16:creationId xmlns:a16="http://schemas.microsoft.com/office/drawing/2014/main" id="{35FFFD4B-A268-ED11-1FEA-BA242478BF2E}"/>
              </a:ext>
            </a:extLst>
          </p:cNvPr>
          <p:cNvGraphicFramePr>
            <a:graphicFrameLocks noGrp="1"/>
          </p:cNvGraphicFramePr>
          <p:nvPr>
            <p:extLst>
              <p:ext uri="{D42A27DB-BD31-4B8C-83A1-F6EECF244321}">
                <p14:modId xmlns:p14="http://schemas.microsoft.com/office/powerpoint/2010/main" val="4116994076"/>
              </p:ext>
            </p:extLst>
          </p:nvPr>
        </p:nvGraphicFramePr>
        <p:xfrm>
          <a:off x="771012" y="4313855"/>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139</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150</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143</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168</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2130661472"/>
                  </a:ext>
                </a:extLst>
              </a:tr>
            </a:tbl>
          </a:graphicData>
        </a:graphic>
      </p:graphicFrame>
      <p:graphicFrame>
        <p:nvGraphicFramePr>
          <p:cNvPr id="3" name="Table 4">
            <a:extLst>
              <a:ext uri="{FF2B5EF4-FFF2-40B4-BE49-F238E27FC236}">
                <a16:creationId xmlns:a16="http://schemas.microsoft.com/office/drawing/2014/main" id="{9AC92D1E-FAA1-7B88-D8CF-06A4C2FEA8ED}"/>
              </a:ext>
            </a:extLst>
          </p:cNvPr>
          <p:cNvGraphicFramePr>
            <a:graphicFrameLocks noGrp="1"/>
          </p:cNvGraphicFramePr>
          <p:nvPr>
            <p:extLst>
              <p:ext uri="{D42A27DB-BD31-4B8C-83A1-F6EECF244321}">
                <p14:modId xmlns:p14="http://schemas.microsoft.com/office/powerpoint/2010/main" val="1700546680"/>
              </p:ext>
            </p:extLst>
          </p:nvPr>
        </p:nvGraphicFramePr>
        <p:xfrm>
          <a:off x="6211407" y="4313855"/>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158</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161</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193</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138</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2130661472"/>
                  </a:ext>
                </a:extLst>
              </a:tr>
            </a:tbl>
          </a:graphicData>
        </a:graphic>
      </p:graphicFrame>
    </p:spTree>
    <p:extLst>
      <p:ext uri="{BB962C8B-B14F-4D97-AF65-F5344CB8AC3E}">
        <p14:creationId xmlns:p14="http://schemas.microsoft.com/office/powerpoint/2010/main" val="89211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917846" y="1579794"/>
            <a:ext cx="10487713" cy="1569660"/>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2 considers all of the changes between</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months (i.e., Jan to Feb, Feb to Mar, …, and Oct</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to Nov).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Therefore, the weights for all changes are set to 1.</a:t>
            </a:r>
          </a:p>
        </p:txBody>
      </p:sp>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36</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11" name="Table 4">
            <a:extLst>
              <a:ext uri="{FF2B5EF4-FFF2-40B4-BE49-F238E27FC236}">
                <a16:creationId xmlns:a16="http://schemas.microsoft.com/office/drawing/2014/main" id="{AC14445F-6ACF-4912-BF40-BDCAD232AC56}"/>
              </a:ext>
            </a:extLst>
          </p:cNvPr>
          <p:cNvGraphicFramePr>
            <a:graphicFrameLocks noGrp="1"/>
          </p:cNvGraphicFramePr>
          <p:nvPr>
            <p:extLst>
              <p:ext uri="{D42A27DB-BD31-4B8C-83A1-F6EECF244321}">
                <p14:modId xmlns:p14="http://schemas.microsoft.com/office/powerpoint/2010/main" val="3873401249"/>
              </p:ext>
            </p:extLst>
          </p:nvPr>
        </p:nvGraphicFramePr>
        <p:xfrm>
          <a:off x="772060" y="3480759"/>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139</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150</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143</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168</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2130661472"/>
                  </a:ext>
                </a:extLst>
              </a:tr>
            </a:tbl>
          </a:graphicData>
        </a:graphic>
      </p:graphicFrame>
      <p:graphicFrame>
        <p:nvGraphicFramePr>
          <p:cNvPr id="12" name="Table 4">
            <a:extLst>
              <a:ext uri="{FF2B5EF4-FFF2-40B4-BE49-F238E27FC236}">
                <a16:creationId xmlns:a16="http://schemas.microsoft.com/office/drawing/2014/main" id="{028DE770-06C3-43FD-96FC-5367FBCA3624}"/>
              </a:ext>
            </a:extLst>
          </p:cNvPr>
          <p:cNvGraphicFramePr>
            <a:graphicFrameLocks noGrp="1"/>
          </p:cNvGraphicFramePr>
          <p:nvPr>
            <p:extLst>
              <p:ext uri="{D42A27DB-BD31-4B8C-83A1-F6EECF244321}">
                <p14:modId xmlns:p14="http://schemas.microsoft.com/office/powerpoint/2010/main" val="2277488230"/>
              </p:ext>
            </p:extLst>
          </p:nvPr>
        </p:nvGraphicFramePr>
        <p:xfrm>
          <a:off x="6212455" y="3480759"/>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158</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161</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193</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138</a:t>
                      </a: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2130661472"/>
                  </a:ext>
                </a:extLst>
              </a:tr>
            </a:tbl>
          </a:graphicData>
        </a:graphic>
      </p:graphicFrame>
    </p:spTree>
    <p:extLst>
      <p:ext uri="{BB962C8B-B14F-4D97-AF65-F5344CB8AC3E}">
        <p14:creationId xmlns:p14="http://schemas.microsoft.com/office/powerpoint/2010/main" val="26998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917846" y="1579794"/>
            <a:ext cx="10487713" cy="1938992"/>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3 only considers the most recent three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changes between months (i.e., Aug to Sep,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Sep to Oct, and Oct to Nov).</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the following table, write down the weight of</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each corresponding change.</a:t>
            </a:r>
          </a:p>
        </p:txBody>
      </p:sp>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37</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11" name="Table 4">
            <a:extLst>
              <a:ext uri="{FF2B5EF4-FFF2-40B4-BE49-F238E27FC236}">
                <a16:creationId xmlns:a16="http://schemas.microsoft.com/office/drawing/2014/main" id="{AC14445F-6ACF-4912-BF40-BDCAD232AC56}"/>
              </a:ext>
            </a:extLst>
          </p:cNvPr>
          <p:cNvGraphicFramePr>
            <a:graphicFrameLocks noGrp="1"/>
          </p:cNvGraphicFramePr>
          <p:nvPr>
            <p:extLst>
              <p:ext uri="{D42A27DB-BD31-4B8C-83A1-F6EECF244321}">
                <p14:modId xmlns:p14="http://schemas.microsoft.com/office/powerpoint/2010/main" val="3976934269"/>
              </p:ext>
            </p:extLst>
          </p:nvPr>
        </p:nvGraphicFramePr>
        <p:xfrm>
          <a:off x="772060" y="3480759"/>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139</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150</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143</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168</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graphicFrame>
        <p:nvGraphicFramePr>
          <p:cNvPr id="12" name="Table 4">
            <a:extLst>
              <a:ext uri="{FF2B5EF4-FFF2-40B4-BE49-F238E27FC236}">
                <a16:creationId xmlns:a16="http://schemas.microsoft.com/office/drawing/2014/main" id="{028DE770-06C3-43FD-96FC-5367FBCA3624}"/>
              </a:ext>
            </a:extLst>
          </p:cNvPr>
          <p:cNvGraphicFramePr>
            <a:graphicFrameLocks noGrp="1"/>
          </p:cNvGraphicFramePr>
          <p:nvPr>
            <p:extLst>
              <p:ext uri="{D42A27DB-BD31-4B8C-83A1-F6EECF244321}">
                <p14:modId xmlns:p14="http://schemas.microsoft.com/office/powerpoint/2010/main" val="230033388"/>
              </p:ext>
            </p:extLst>
          </p:nvPr>
        </p:nvGraphicFramePr>
        <p:xfrm>
          <a:off x="6212455" y="3480759"/>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158</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161</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193</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138</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Tree>
    <p:extLst>
      <p:ext uri="{BB962C8B-B14F-4D97-AF65-F5344CB8AC3E}">
        <p14:creationId xmlns:p14="http://schemas.microsoft.com/office/powerpoint/2010/main" val="36317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917846" y="1579794"/>
            <a:ext cx="10487713" cy="1938992"/>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3 only considers the most recent three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changes between months (i.e., Aug to Sep,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Sep to Oct, and Oct to Nov).</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the following table, write down the weight of</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each corresponding change.</a:t>
            </a:r>
          </a:p>
        </p:txBody>
      </p:sp>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38</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11" name="Table 4">
            <a:extLst>
              <a:ext uri="{FF2B5EF4-FFF2-40B4-BE49-F238E27FC236}">
                <a16:creationId xmlns:a16="http://schemas.microsoft.com/office/drawing/2014/main" id="{AC14445F-6ACF-4912-BF40-BDCAD232AC56}"/>
              </a:ext>
            </a:extLst>
          </p:cNvPr>
          <p:cNvGraphicFramePr>
            <a:graphicFrameLocks noGrp="1"/>
          </p:cNvGraphicFramePr>
          <p:nvPr>
            <p:extLst>
              <p:ext uri="{D42A27DB-BD31-4B8C-83A1-F6EECF244321}">
                <p14:modId xmlns:p14="http://schemas.microsoft.com/office/powerpoint/2010/main" val="2249843078"/>
              </p:ext>
            </p:extLst>
          </p:nvPr>
        </p:nvGraphicFramePr>
        <p:xfrm>
          <a:off x="772060" y="3480759"/>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139</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150</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143</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168</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2130661472"/>
                  </a:ext>
                </a:extLst>
              </a:tr>
            </a:tbl>
          </a:graphicData>
        </a:graphic>
      </p:graphicFrame>
      <p:graphicFrame>
        <p:nvGraphicFramePr>
          <p:cNvPr id="12" name="Table 4">
            <a:extLst>
              <a:ext uri="{FF2B5EF4-FFF2-40B4-BE49-F238E27FC236}">
                <a16:creationId xmlns:a16="http://schemas.microsoft.com/office/drawing/2014/main" id="{028DE770-06C3-43FD-96FC-5367FBCA3624}"/>
              </a:ext>
            </a:extLst>
          </p:cNvPr>
          <p:cNvGraphicFramePr>
            <a:graphicFrameLocks noGrp="1"/>
          </p:cNvGraphicFramePr>
          <p:nvPr>
            <p:extLst>
              <p:ext uri="{D42A27DB-BD31-4B8C-83A1-F6EECF244321}">
                <p14:modId xmlns:p14="http://schemas.microsoft.com/office/powerpoint/2010/main" val="1608669244"/>
              </p:ext>
            </p:extLst>
          </p:nvPr>
        </p:nvGraphicFramePr>
        <p:xfrm>
          <a:off x="6212455" y="3480759"/>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158</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161</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193</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138</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2130661472"/>
                  </a:ext>
                </a:extLst>
              </a:tr>
            </a:tbl>
          </a:graphicData>
        </a:graphic>
      </p:graphicFrame>
    </p:spTree>
    <p:extLst>
      <p:ext uri="{BB962C8B-B14F-4D97-AF65-F5344CB8AC3E}">
        <p14:creationId xmlns:p14="http://schemas.microsoft.com/office/powerpoint/2010/main" val="18047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39</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11" name="矩形 67">
            <a:extLst>
              <a:ext uri="{FF2B5EF4-FFF2-40B4-BE49-F238E27FC236}">
                <a16:creationId xmlns:a16="http://schemas.microsoft.com/office/drawing/2014/main" id="{B7F60342-97FB-4796-B731-95E76A7A4A6D}"/>
              </a:ext>
            </a:extLst>
          </p:cNvPr>
          <p:cNvSpPr/>
          <p:nvPr/>
        </p:nvSpPr>
        <p:spPr>
          <a:xfrm>
            <a:off x="1041936" y="1720840"/>
            <a:ext cx="10311863" cy="3046988"/>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8.	</a:t>
            </a:r>
            <a:r>
              <a:rPr lang="en-US" altLang="zh-CN" sz="24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Modelling approach 4:</a:t>
            </a:r>
          </a:p>
          <a:p>
            <a:endParaRPr lang="en-US" altLang="zh-CN" sz="24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approach considers the weights of changes</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between months.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It calculates the weighted mean of these changes</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to obtain the weighted average change per month.</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Tree>
    <p:extLst>
      <p:ext uri="{BB962C8B-B14F-4D97-AF65-F5344CB8AC3E}">
        <p14:creationId xmlns:p14="http://schemas.microsoft.com/office/powerpoint/2010/main" val="328849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6715" y="1023834"/>
            <a:ext cx="7116732" cy="433977"/>
            <a:chOff x="-24171" y="3790682"/>
            <a:chExt cx="2405763" cy="406926"/>
          </a:xfrm>
        </p:grpSpPr>
        <p:sp>
          <p:nvSpPr>
            <p:cNvPr id="3" name="矩形: 圆角 2"/>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19986" y="3822438"/>
              <a:ext cx="2401578" cy="375170"/>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To conduct preliminary analysis on the modelling context </a:t>
              </a:r>
            </a:p>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and make simple predictions.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7" name="矩形 67">
            <a:extLst>
              <a:ext uri="{FF2B5EF4-FFF2-40B4-BE49-F238E27FC236}">
                <a16:creationId xmlns:a16="http://schemas.microsoft.com/office/drawing/2014/main" id="{4EB46882-E7B6-434F-BD05-310ADFCE7421}"/>
              </a:ext>
            </a:extLst>
          </p:cNvPr>
          <p:cNvSpPr/>
          <p:nvPr/>
        </p:nvSpPr>
        <p:spPr>
          <a:xfrm>
            <a:off x="791544" y="1648065"/>
            <a:ext cx="10608907" cy="954107"/>
          </a:xfrm>
          <a:prstGeom prst="rect">
            <a:avLst/>
          </a:prstGeom>
        </p:spPr>
        <p:txBody>
          <a:bodyPr wrap="square">
            <a:spAutoFit/>
          </a:bodyPr>
          <a:lstStyle/>
          <a:p>
            <a:pPr marL="514350" indent="-514350">
              <a:buAutoNum type="arabicPeriod"/>
            </a:pPr>
            <a:r>
              <a:rPr lang="en-US" altLang="zh-CN" sz="28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What factors do you think can influence </a:t>
            </a:r>
          </a:p>
          <a:p>
            <a:pPr lvl="1"/>
            <a:r>
              <a:rPr lang="en-US" altLang="zh-CN" sz="28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follower counts of singers on social media?</a:t>
            </a:r>
            <a:endParaRPr lang="zh-CN" altLang="en-US" sz="28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8" name="矩形 67">
            <a:extLst>
              <a:ext uri="{FF2B5EF4-FFF2-40B4-BE49-F238E27FC236}">
                <a16:creationId xmlns:a16="http://schemas.microsoft.com/office/drawing/2014/main" id="{359B5E6D-9642-48A4-8222-31EEFEA7A128}"/>
              </a:ext>
            </a:extLst>
          </p:cNvPr>
          <p:cNvSpPr/>
          <p:nvPr/>
        </p:nvSpPr>
        <p:spPr>
          <a:xfrm>
            <a:off x="998949" y="3938596"/>
            <a:ext cx="10194099" cy="523220"/>
          </a:xfrm>
          <a:prstGeom prst="rect">
            <a:avLst/>
          </a:prstGeom>
        </p:spPr>
        <p:txBody>
          <a:bodyPr wrap="square">
            <a:spAutoFit/>
          </a:bodyPr>
          <a:lstStyle/>
          <a:p>
            <a:endParaRPr lang="zh-CN" altLang="en-US" sz="2800" spc="500" dirty="0">
              <a:solidFill>
                <a:schemeClr val="tx1">
                  <a:lumMod val="75000"/>
                  <a:lumOff val="25000"/>
                </a:schemeClr>
              </a:solidFill>
              <a:latin typeface="+mj-ea"/>
              <a:ea typeface="+mj-ea"/>
              <a:cs typeface="+mn-ea"/>
              <a:sym typeface="+mn-lt"/>
            </a:endParaRPr>
          </a:p>
        </p:txBody>
      </p:sp>
      <p:sp>
        <p:nvSpPr>
          <p:cNvPr id="9" name="矩形 67">
            <a:extLst>
              <a:ext uri="{FF2B5EF4-FFF2-40B4-BE49-F238E27FC236}">
                <a16:creationId xmlns:a16="http://schemas.microsoft.com/office/drawing/2014/main" id="{79386F28-D3F3-44EA-AFBD-2EA19F11BE13}"/>
              </a:ext>
            </a:extLst>
          </p:cNvPr>
          <p:cNvSpPr/>
          <p:nvPr/>
        </p:nvSpPr>
        <p:spPr>
          <a:xfrm>
            <a:off x="998949" y="3249806"/>
            <a:ext cx="10608907" cy="2800767"/>
          </a:xfrm>
          <a:prstGeom prst="rect">
            <a:avLst/>
          </a:prstGeom>
        </p:spPr>
        <p:txBody>
          <a:bodyPr wrap="square">
            <a:spAutoFit/>
          </a:bodyPr>
          <a:lstStyle/>
          <a:p>
            <a:pPr marL="457200" indent="-457200">
              <a:buFont typeface="Arial" panose="020B0604020202020204" pitchFamily="34" charset="0"/>
              <a:buChar char="•"/>
            </a:pPr>
            <a:r>
              <a:rPr lang="en-US" altLang="zh-TW"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Factors </a:t>
            </a:r>
            <a:r>
              <a:rPr lang="en-US" altLang="zh-TW" sz="2200" b="1" spc="500" dirty="0">
                <a:solidFill>
                  <a:srgbClr val="E3B870"/>
                </a:solidFill>
                <a:latin typeface="Times New Roman" panose="02020603050405020304" pitchFamily="18" charset="0"/>
                <a:ea typeface="+mj-ea"/>
                <a:cs typeface="Times New Roman" panose="02020603050405020304" pitchFamily="18" charset="0"/>
                <a:sym typeface="+mn-lt"/>
              </a:rPr>
              <a:t>related to the singer themselves</a:t>
            </a:r>
            <a:r>
              <a:rPr lang="en-US" altLang="zh-TW"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p>
          <a:p>
            <a:pPr lvl="1"/>
            <a:r>
              <a:rPr lang="en-US" altLang="zh-TW"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such as the singer’s age, personal charisma, and frequency of public appearances.</a:t>
            </a:r>
          </a:p>
          <a:p>
            <a:endParaRPr lang="en-US" altLang="zh-TW"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pPr marL="457200" indent="-457200">
              <a:buFont typeface="Arial" panose="020B0604020202020204" pitchFamily="34" charset="0"/>
              <a:buChar char="•"/>
            </a:pPr>
            <a:r>
              <a:rPr lang="en-US" altLang="zh-TW"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Factors </a:t>
            </a:r>
            <a:r>
              <a:rPr lang="en-US" altLang="zh-TW" sz="2200" b="1" spc="500" dirty="0">
                <a:solidFill>
                  <a:srgbClr val="E3B870"/>
                </a:solidFill>
                <a:latin typeface="Times New Roman" panose="02020603050405020304" pitchFamily="18" charset="0"/>
                <a:ea typeface="+mj-ea"/>
                <a:cs typeface="Times New Roman" panose="02020603050405020304" pitchFamily="18" charset="0"/>
                <a:sym typeface="+mn-lt"/>
              </a:rPr>
              <a:t>related to social media</a:t>
            </a:r>
            <a:r>
              <a:rPr lang="en-US" altLang="zh-TW"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p>
          <a:p>
            <a:pPr lvl="1"/>
            <a:r>
              <a:rPr lang="en-US" altLang="zh-TW"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such as the quality of posts, posting frequency, interaction with fans on social media, and social media algorithms.</a:t>
            </a:r>
            <a:endParaRPr lang="zh-TW" altLang="en-US"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10" name="Picture 9">
            <a:extLst>
              <a:ext uri="{FF2B5EF4-FFF2-40B4-BE49-F238E27FC236}">
                <a16:creationId xmlns:a16="http://schemas.microsoft.com/office/drawing/2014/main" id="{C40F3852-92D7-47EF-BF02-0BAA72DF6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3542" y="5662220"/>
            <a:ext cx="988627" cy="1035987"/>
          </a:xfrm>
          <a:prstGeom prst="rect">
            <a:avLst/>
          </a:prstGeom>
        </p:spPr>
      </p:pic>
      <p:sp>
        <p:nvSpPr>
          <p:cNvPr id="4" name="Slide Number Placeholder 3">
            <a:extLst>
              <a:ext uri="{FF2B5EF4-FFF2-40B4-BE49-F238E27FC236}">
                <a16:creationId xmlns:a16="http://schemas.microsoft.com/office/drawing/2014/main" id="{0B949E49-75C2-4BF0-BD25-8CBCD2DEAB0C}"/>
              </a:ext>
            </a:extLst>
          </p:cNvPr>
          <p:cNvSpPr>
            <a:spLocks noGrp="1"/>
          </p:cNvSpPr>
          <p:nvPr>
            <p:ph type="sldNum" sz="quarter" idx="4"/>
          </p:nvPr>
        </p:nvSpPr>
        <p:spPr/>
        <p:txBody>
          <a:bodyPr/>
          <a:lstStyle/>
          <a:p>
            <a:fld id="{87D56262-AC86-40AB-83F7-B5E555CE0D6B}" type="slidenum">
              <a:rPr lang="en-US" smtClean="0"/>
              <a:t>4</a:t>
            </a:fld>
            <a:endParaRPr lang="en-US" dirty="0"/>
          </a:p>
        </p:txBody>
      </p:sp>
    </p:spTree>
    <p:extLst>
      <p:ext uri="{BB962C8B-B14F-4D97-AF65-F5344CB8AC3E}">
        <p14:creationId xmlns:p14="http://schemas.microsoft.com/office/powerpoint/2010/main" val="162390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2307320024"/>
              </p:ext>
            </p:extLst>
          </p:nvPr>
        </p:nvGraphicFramePr>
        <p:xfrm>
          <a:off x="655605" y="3255817"/>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139</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150</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143</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168</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
        <p:nvSpPr>
          <p:cNvPr id="4" name="Slide Number Placeholder 3">
            <a:extLst>
              <a:ext uri="{FF2B5EF4-FFF2-40B4-BE49-F238E27FC236}">
                <a16:creationId xmlns:a16="http://schemas.microsoft.com/office/drawing/2014/main" id="{01FF50B1-AC2C-4B71-BCC2-66862990601E}"/>
              </a:ext>
            </a:extLst>
          </p:cNvPr>
          <p:cNvSpPr>
            <a:spLocks noGrp="1"/>
          </p:cNvSpPr>
          <p:nvPr>
            <p:ph type="sldNum" sz="quarter" idx="4"/>
          </p:nvPr>
        </p:nvSpPr>
        <p:spPr/>
        <p:txBody>
          <a:bodyPr/>
          <a:lstStyle/>
          <a:p>
            <a:fld id="{87D56262-AC86-40AB-83F7-B5E555CE0D6B}" type="slidenum">
              <a:rPr lang="en-US" smtClean="0"/>
              <a:t>40</a:t>
            </a:fld>
            <a:endParaRPr lang="en-US" dirty="0"/>
          </a:p>
        </p:txBody>
      </p:sp>
      <p:grpSp>
        <p:nvGrpSpPr>
          <p:cNvPr id="11" name="组合 1">
            <a:extLst>
              <a:ext uri="{FF2B5EF4-FFF2-40B4-BE49-F238E27FC236}">
                <a16:creationId xmlns:a16="http://schemas.microsoft.com/office/drawing/2014/main" id="{EE5243A8-78CE-4B0C-9008-DA7A5A959396}"/>
              </a:ext>
            </a:extLst>
          </p:cNvPr>
          <p:cNvGrpSpPr/>
          <p:nvPr/>
        </p:nvGrpSpPr>
        <p:grpSpPr>
          <a:xfrm>
            <a:off x="1041937" y="1023836"/>
            <a:ext cx="7808765" cy="452108"/>
            <a:chOff x="-24171" y="3790682"/>
            <a:chExt cx="2401578" cy="461224"/>
          </a:xfrm>
        </p:grpSpPr>
        <p:sp>
          <p:nvSpPr>
            <p:cNvPr id="12" name="矩形: 圆角 2">
              <a:extLst>
                <a:ext uri="{FF2B5EF4-FFF2-40B4-BE49-F238E27FC236}">
                  <a16:creationId xmlns:a16="http://schemas.microsoft.com/office/drawing/2014/main" id="{D49E6BA8-39D9-4067-B2C1-D0471B9CCB97}"/>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5BDD4AA3-21B4-47FD-9BF2-C4A58155CD3D}"/>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15" name="Table 4">
            <a:extLst>
              <a:ext uri="{FF2B5EF4-FFF2-40B4-BE49-F238E27FC236}">
                <a16:creationId xmlns:a16="http://schemas.microsoft.com/office/drawing/2014/main" id="{2EFD9D4F-DDC3-4595-8AAF-F2381F9BD707}"/>
              </a:ext>
            </a:extLst>
          </p:cNvPr>
          <p:cNvGraphicFramePr>
            <a:graphicFrameLocks noGrp="1"/>
          </p:cNvGraphicFramePr>
          <p:nvPr>
            <p:extLst>
              <p:ext uri="{D42A27DB-BD31-4B8C-83A1-F6EECF244321}">
                <p14:modId xmlns:p14="http://schemas.microsoft.com/office/powerpoint/2010/main" val="2895147652"/>
              </p:ext>
            </p:extLst>
          </p:nvPr>
        </p:nvGraphicFramePr>
        <p:xfrm>
          <a:off x="6096000" y="3255817"/>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158</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161</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193</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138</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
        <p:nvSpPr>
          <p:cNvPr id="8" name="矩形 67">
            <a:extLst>
              <a:ext uri="{FF2B5EF4-FFF2-40B4-BE49-F238E27FC236}">
                <a16:creationId xmlns:a16="http://schemas.microsoft.com/office/drawing/2014/main" id="{B1EB04DB-A98B-4E69-BA4B-32D091DC8635}"/>
              </a:ext>
            </a:extLst>
          </p:cNvPr>
          <p:cNvSpPr/>
          <p:nvPr/>
        </p:nvSpPr>
        <p:spPr>
          <a:xfrm>
            <a:off x="1041936" y="1720840"/>
            <a:ext cx="10311863" cy="1569660"/>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8(a).	Propose the weights of these changes and</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complete the following table.</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Explain your answers.</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Tree>
    <p:extLst>
      <p:ext uri="{BB962C8B-B14F-4D97-AF65-F5344CB8AC3E}">
        <p14:creationId xmlns:p14="http://schemas.microsoft.com/office/powerpoint/2010/main" val="155882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4242101772"/>
              </p:ext>
            </p:extLst>
          </p:nvPr>
        </p:nvGraphicFramePr>
        <p:xfrm>
          <a:off x="655605" y="3255817"/>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139</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0</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150</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0</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143</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0</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168</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0</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0</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
        <p:nvSpPr>
          <p:cNvPr id="4" name="Slide Number Placeholder 3">
            <a:extLst>
              <a:ext uri="{FF2B5EF4-FFF2-40B4-BE49-F238E27FC236}">
                <a16:creationId xmlns:a16="http://schemas.microsoft.com/office/drawing/2014/main" id="{01FF50B1-AC2C-4B71-BCC2-66862990601E}"/>
              </a:ext>
            </a:extLst>
          </p:cNvPr>
          <p:cNvSpPr>
            <a:spLocks noGrp="1"/>
          </p:cNvSpPr>
          <p:nvPr>
            <p:ph type="sldNum" sz="quarter" idx="4"/>
          </p:nvPr>
        </p:nvSpPr>
        <p:spPr/>
        <p:txBody>
          <a:bodyPr/>
          <a:lstStyle/>
          <a:p>
            <a:fld id="{87D56262-AC86-40AB-83F7-B5E555CE0D6B}" type="slidenum">
              <a:rPr lang="en-US" smtClean="0"/>
              <a:t>41</a:t>
            </a:fld>
            <a:endParaRPr lang="en-US" dirty="0"/>
          </a:p>
        </p:txBody>
      </p:sp>
      <p:grpSp>
        <p:nvGrpSpPr>
          <p:cNvPr id="11" name="组合 1">
            <a:extLst>
              <a:ext uri="{FF2B5EF4-FFF2-40B4-BE49-F238E27FC236}">
                <a16:creationId xmlns:a16="http://schemas.microsoft.com/office/drawing/2014/main" id="{EE5243A8-78CE-4B0C-9008-DA7A5A959396}"/>
              </a:ext>
            </a:extLst>
          </p:cNvPr>
          <p:cNvGrpSpPr/>
          <p:nvPr/>
        </p:nvGrpSpPr>
        <p:grpSpPr>
          <a:xfrm>
            <a:off x="1041937" y="1023836"/>
            <a:ext cx="7808765" cy="452108"/>
            <a:chOff x="-24171" y="3790682"/>
            <a:chExt cx="2401578" cy="461224"/>
          </a:xfrm>
        </p:grpSpPr>
        <p:sp>
          <p:nvSpPr>
            <p:cNvPr id="12" name="矩形: 圆角 2">
              <a:extLst>
                <a:ext uri="{FF2B5EF4-FFF2-40B4-BE49-F238E27FC236}">
                  <a16:creationId xmlns:a16="http://schemas.microsoft.com/office/drawing/2014/main" id="{D49E6BA8-39D9-4067-B2C1-D0471B9CCB97}"/>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5BDD4AA3-21B4-47FD-9BF2-C4A58155CD3D}"/>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15" name="Table 4">
            <a:extLst>
              <a:ext uri="{FF2B5EF4-FFF2-40B4-BE49-F238E27FC236}">
                <a16:creationId xmlns:a16="http://schemas.microsoft.com/office/drawing/2014/main" id="{2EFD9D4F-DDC3-4595-8AAF-F2381F9BD707}"/>
              </a:ext>
            </a:extLst>
          </p:cNvPr>
          <p:cNvGraphicFramePr>
            <a:graphicFrameLocks noGrp="1"/>
          </p:cNvGraphicFramePr>
          <p:nvPr>
            <p:extLst>
              <p:ext uri="{D42A27DB-BD31-4B8C-83A1-F6EECF244321}">
                <p14:modId xmlns:p14="http://schemas.microsoft.com/office/powerpoint/2010/main" val="1386848086"/>
              </p:ext>
            </p:extLst>
          </p:nvPr>
        </p:nvGraphicFramePr>
        <p:xfrm>
          <a:off x="6096000" y="3255817"/>
          <a:ext cx="5141345" cy="240762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158</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0</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161</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0</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166</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1</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193</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2</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138</a:t>
                      </a:r>
                    </a:p>
                  </a:txBody>
                  <a:tcPr/>
                </a:tc>
                <a:tc>
                  <a:txBody>
                    <a:bodyPr/>
                    <a:lstStyle/>
                    <a:p>
                      <a:pPr algn="ctr"/>
                      <a:r>
                        <a:rPr lang="en-US" altLang="zh-CN" sz="2000" dirty="0">
                          <a:solidFill>
                            <a:srgbClr val="FF0000"/>
                          </a:solidFill>
                          <a:latin typeface="Times New Roman" panose="02020603050405020304" pitchFamily="18" charset="0"/>
                          <a:ea typeface="+mj-ea"/>
                          <a:cs typeface="Times New Roman" panose="02020603050405020304" pitchFamily="18" charset="0"/>
                        </a:rPr>
                        <a:t>3</a:t>
                      </a:r>
                      <a:endParaRPr lang="en-US" sz="20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
        <p:nvSpPr>
          <p:cNvPr id="8" name="矩形 67">
            <a:extLst>
              <a:ext uri="{FF2B5EF4-FFF2-40B4-BE49-F238E27FC236}">
                <a16:creationId xmlns:a16="http://schemas.microsoft.com/office/drawing/2014/main" id="{B1EB04DB-A98B-4E69-BA4B-32D091DC8635}"/>
              </a:ext>
            </a:extLst>
          </p:cNvPr>
          <p:cNvSpPr/>
          <p:nvPr/>
        </p:nvSpPr>
        <p:spPr>
          <a:xfrm>
            <a:off x="1041936" y="1720840"/>
            <a:ext cx="10311863" cy="1569660"/>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8(a).	Propose the weights of these changes and</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complete the following table.</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Explain your answers.</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Tree>
    <p:extLst>
      <p:ext uri="{BB962C8B-B14F-4D97-AF65-F5344CB8AC3E}">
        <p14:creationId xmlns:p14="http://schemas.microsoft.com/office/powerpoint/2010/main" val="36008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42</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11" name="矩形 67">
            <a:extLst>
              <a:ext uri="{FF2B5EF4-FFF2-40B4-BE49-F238E27FC236}">
                <a16:creationId xmlns:a16="http://schemas.microsoft.com/office/drawing/2014/main" id="{B7F60342-97FB-4796-B731-95E76A7A4A6D}"/>
              </a:ext>
            </a:extLst>
          </p:cNvPr>
          <p:cNvSpPr/>
          <p:nvPr/>
        </p:nvSpPr>
        <p:spPr>
          <a:xfrm>
            <a:off x="1041936" y="1720840"/>
            <a:ext cx="10311863"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8(a).	Explain your answers.</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7" name="矩形 67">
            <a:extLst>
              <a:ext uri="{FF2B5EF4-FFF2-40B4-BE49-F238E27FC236}">
                <a16:creationId xmlns:a16="http://schemas.microsoft.com/office/drawing/2014/main" id="{9865044F-20AF-CB41-AFD6-23D66FFD83AC}"/>
              </a:ext>
            </a:extLst>
          </p:cNvPr>
          <p:cNvSpPr/>
          <p:nvPr/>
        </p:nvSpPr>
        <p:spPr>
          <a:xfrm>
            <a:off x="1041936" y="2394179"/>
            <a:ext cx="10311863" cy="3785652"/>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reflect the extent of influence that more recent data has on the predictions, the most recent change is assigned the highest weight of 3.</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second and third most recent changes are given weights of 2 and 1, respectively, indicating their lesser extent of influence.</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Changes other than these months are assigned a weight of 0, as they are considered no longer relevant.</a:t>
            </a:r>
          </a:p>
        </p:txBody>
      </p:sp>
    </p:spTree>
    <p:extLst>
      <p:ext uri="{BB962C8B-B14F-4D97-AF65-F5344CB8AC3E}">
        <p14:creationId xmlns:p14="http://schemas.microsoft.com/office/powerpoint/2010/main" val="26521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43</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11" name="矩形 67">
            <a:extLst>
              <a:ext uri="{FF2B5EF4-FFF2-40B4-BE49-F238E27FC236}">
                <a16:creationId xmlns:a16="http://schemas.microsoft.com/office/drawing/2014/main" id="{B7F60342-97FB-4796-B731-95E76A7A4A6D}"/>
              </a:ext>
            </a:extLst>
          </p:cNvPr>
          <p:cNvSpPr/>
          <p:nvPr/>
        </p:nvSpPr>
        <p:spPr>
          <a:xfrm>
            <a:off x="1041936" y="1720840"/>
            <a:ext cx="10311863"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8(b). Predict Singer H’s follower counts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 2023 and Jan 2024.</a:t>
            </a:r>
          </a:p>
        </p:txBody>
      </p:sp>
      <p:sp>
        <p:nvSpPr>
          <p:cNvPr id="7" name="矩形 67">
            <a:extLst>
              <a:ext uri="{FF2B5EF4-FFF2-40B4-BE49-F238E27FC236}">
                <a16:creationId xmlns:a16="http://schemas.microsoft.com/office/drawing/2014/main" id="{9865044F-20AF-CB41-AFD6-23D66FFD83AC}"/>
              </a:ext>
            </a:extLst>
          </p:cNvPr>
          <p:cNvSpPr/>
          <p:nvPr/>
        </p:nvSpPr>
        <p:spPr>
          <a:xfrm>
            <a:off x="1041936" y="3466237"/>
            <a:ext cx="10311863" cy="1938992"/>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Average change</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Dec 2023:	2653+161=2814</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2024:		2653+161×2 = 2975 </a:t>
            </a:r>
          </a:p>
        </p:txBody>
      </p:sp>
      <p:graphicFrame>
        <p:nvGraphicFramePr>
          <p:cNvPr id="12" name="物件 11">
            <a:extLst>
              <a:ext uri="{FF2B5EF4-FFF2-40B4-BE49-F238E27FC236}">
                <a16:creationId xmlns:a16="http://schemas.microsoft.com/office/drawing/2014/main" id="{38C61E70-A609-394F-8906-BBDD2E6BFE6E}"/>
              </a:ext>
            </a:extLst>
          </p:cNvPr>
          <p:cNvGraphicFramePr>
            <a:graphicFrameLocks noChangeAspect="1"/>
          </p:cNvGraphicFramePr>
          <p:nvPr>
            <p:extLst>
              <p:ext uri="{D42A27DB-BD31-4B8C-83A1-F6EECF244321}">
                <p14:modId xmlns:p14="http://schemas.microsoft.com/office/powerpoint/2010/main" val="4019219714"/>
              </p:ext>
            </p:extLst>
          </p:nvPr>
        </p:nvGraphicFramePr>
        <p:xfrm>
          <a:off x="4189899" y="3367759"/>
          <a:ext cx="3828774" cy="756000"/>
        </p:xfrm>
        <a:graphic>
          <a:graphicData uri="http://schemas.openxmlformats.org/presentationml/2006/ole">
            <mc:AlternateContent xmlns:mc="http://schemas.openxmlformats.org/markup-compatibility/2006">
              <mc:Choice xmlns:v="urn:schemas-microsoft-com:vml" Requires="v">
                <p:oleObj r:id="rId2" imgW="1993900" imgH="393700" progId="Equation.DSMT4">
                  <p:embed/>
                </p:oleObj>
              </mc:Choice>
              <mc:Fallback>
                <p:oleObj r:id="rId2" imgW="1993900" imgH="393700" progId="Equation.DSMT4">
                  <p:embed/>
                  <p:pic>
                    <p:nvPicPr>
                      <p:cNvPr id="12" name="物件 11">
                        <a:extLst>
                          <a:ext uri="{FF2B5EF4-FFF2-40B4-BE49-F238E27FC236}">
                            <a16:creationId xmlns:a16="http://schemas.microsoft.com/office/drawing/2014/main" id="{38C61E70-A609-394F-8906-BBDD2E6BF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899" y="3367759"/>
                        <a:ext cx="3828774" cy="75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269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44</a:t>
            </a:fld>
            <a:endParaRPr lang="en-US" dirty="0"/>
          </a:p>
        </p:txBody>
      </p:sp>
      <p:grpSp>
        <p:nvGrpSpPr>
          <p:cNvPr id="8" name="组合 1">
            <a:extLst>
              <a:ext uri="{FF2B5EF4-FFF2-40B4-BE49-F238E27FC236}">
                <a16:creationId xmlns:a16="http://schemas.microsoft.com/office/drawing/2014/main" id="{FBB83F03-6999-4E9F-B750-76C3D4A2D23A}"/>
              </a:ext>
            </a:extLst>
          </p:cNvPr>
          <p:cNvGrpSpPr/>
          <p:nvPr/>
        </p:nvGrpSpPr>
        <p:grpSpPr>
          <a:xfrm>
            <a:off x="1041937" y="1023836"/>
            <a:ext cx="7808765" cy="452108"/>
            <a:chOff x="-24171" y="3790682"/>
            <a:chExt cx="2401578" cy="461224"/>
          </a:xfrm>
        </p:grpSpPr>
        <p:sp>
          <p:nvSpPr>
            <p:cNvPr id="9" name="矩形: 圆角 2">
              <a:extLst>
                <a:ext uri="{FF2B5EF4-FFF2-40B4-BE49-F238E27FC236}">
                  <a16:creationId xmlns:a16="http://schemas.microsoft.com/office/drawing/2014/main" id="{7C60ECC8-DD28-4542-A423-01C111B7221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4D33986-2279-4879-86C6-DC65E1FC8E8E}"/>
                </a:ext>
              </a:extLst>
            </p:cNvPr>
            <p:cNvSpPr txBox="1"/>
            <p:nvPr/>
          </p:nvSpPr>
          <p:spPr>
            <a:xfrm>
              <a:off x="57725" y="3843728"/>
              <a:ext cx="2237786" cy="408178"/>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linear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11" name="矩形 67">
            <a:extLst>
              <a:ext uri="{FF2B5EF4-FFF2-40B4-BE49-F238E27FC236}">
                <a16:creationId xmlns:a16="http://schemas.microsoft.com/office/drawing/2014/main" id="{B7F60342-97FB-4796-B731-95E76A7A4A6D}"/>
              </a:ext>
            </a:extLst>
          </p:cNvPr>
          <p:cNvSpPr/>
          <p:nvPr/>
        </p:nvSpPr>
        <p:spPr>
          <a:xfrm>
            <a:off x="1041936" y="1720840"/>
            <a:ext cx="10311863" cy="1200329"/>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8(c).	Hence, formulate a mathematical model (Model 4)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to mathematically express the predicted follower</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count at the </a:t>
            </a:r>
            <a:r>
              <a:rPr lang="en-US" altLang="zh-CN" sz="24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4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 after Nov 2023.</a:t>
            </a:r>
          </a:p>
        </p:txBody>
      </p:sp>
      <p:sp>
        <p:nvSpPr>
          <p:cNvPr id="7" name="矩形 67">
            <a:extLst>
              <a:ext uri="{FF2B5EF4-FFF2-40B4-BE49-F238E27FC236}">
                <a16:creationId xmlns:a16="http://schemas.microsoft.com/office/drawing/2014/main" id="{9865044F-20AF-CB41-AFD6-23D66FFD83AC}"/>
              </a:ext>
            </a:extLst>
          </p:cNvPr>
          <p:cNvSpPr/>
          <p:nvPr/>
        </p:nvSpPr>
        <p:spPr>
          <a:xfrm>
            <a:off x="2915528" y="4148526"/>
            <a:ext cx="6793302" cy="461665"/>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2653+161</a:t>
            </a:r>
            <a:r>
              <a:rPr lang="en-US" altLang="zh-CN" sz="24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p>
        </p:txBody>
      </p:sp>
      <p:pic>
        <p:nvPicPr>
          <p:cNvPr id="12" name="Picture 11">
            <a:extLst>
              <a:ext uri="{FF2B5EF4-FFF2-40B4-BE49-F238E27FC236}">
                <a16:creationId xmlns:a16="http://schemas.microsoft.com/office/drawing/2014/main" id="{9C9CD649-B894-47B0-8F02-7C5B1AA680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252" y="4055569"/>
            <a:ext cx="2333366" cy="2327647"/>
          </a:xfrm>
          <a:prstGeom prst="rect">
            <a:avLst/>
          </a:prstGeom>
        </p:spPr>
      </p:pic>
    </p:spTree>
    <p:extLst>
      <p:ext uri="{BB962C8B-B14F-4D97-AF65-F5344CB8AC3E}">
        <p14:creationId xmlns:p14="http://schemas.microsoft.com/office/powerpoint/2010/main" val="409864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7355" y="1411756"/>
            <a:ext cx="9641985" cy="3099086"/>
            <a:chOff x="-31820" y="3818973"/>
            <a:chExt cx="6805524" cy="2212018"/>
          </a:xfrm>
        </p:grpSpPr>
        <p:grpSp>
          <p:nvGrpSpPr>
            <p:cNvPr id="2" name="组合 1"/>
            <p:cNvGrpSpPr/>
            <p:nvPr/>
          </p:nvGrpSpPr>
          <p:grpSpPr>
            <a:xfrm>
              <a:off x="-31820" y="3818973"/>
              <a:ext cx="2401578" cy="404037"/>
              <a:chOff x="-24171" y="3790682"/>
              <a:chExt cx="2401578" cy="404037"/>
            </a:xfrm>
          </p:grpSpPr>
          <p:sp>
            <p:nvSpPr>
              <p:cNvPr id="3" name="矩形: 圆角 2"/>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57725" y="3790682"/>
                <a:ext cx="2237786" cy="373456"/>
              </a:xfrm>
              <a:prstGeom prst="rect">
                <a:avLst/>
              </a:prstGeom>
              <a:noFill/>
            </p:spPr>
            <p:txBody>
              <a:bodyPr wrap="square" rtlCol="0">
                <a:spAutoFit/>
              </a:bodyPr>
              <a:lstStyle/>
              <a:p>
                <a:pPr algn="ctr"/>
                <a:r>
                  <a:rPr lang="en-US" altLang="zh-CN" sz="2800" b="1" dirty="0">
                    <a:solidFill>
                      <a:schemeClr val="bg1"/>
                    </a:solidFill>
                    <a:latin typeface="Times New Roman" panose="02020603050405020304" pitchFamily="18" charset="0"/>
                    <a:ea typeface="+mj-ea"/>
                    <a:cs typeface="Times New Roman" panose="02020603050405020304" pitchFamily="18" charset="0"/>
                    <a:sym typeface="+mn-lt"/>
                  </a:rPr>
                  <a:t>Activity</a:t>
                </a:r>
                <a:r>
                  <a:rPr lang="zh-CN" altLang="en-US" sz="2800" b="1" dirty="0">
                    <a:solidFill>
                      <a:schemeClr val="bg1"/>
                    </a:solidFill>
                    <a:latin typeface="Times New Roman" panose="02020603050405020304" pitchFamily="18" charset="0"/>
                    <a:ea typeface="+mj-ea"/>
                    <a:cs typeface="Times New Roman" panose="02020603050405020304" pitchFamily="18" charset="0"/>
                    <a:sym typeface="+mn-lt"/>
                  </a:rPr>
                  <a:t> </a:t>
                </a:r>
                <a:r>
                  <a:rPr lang="en-US" altLang="zh-CN" sz="2800" b="1" dirty="0">
                    <a:solidFill>
                      <a:schemeClr val="bg1"/>
                    </a:solidFill>
                    <a:latin typeface="Times New Roman" panose="02020603050405020304" pitchFamily="18" charset="0"/>
                    <a:ea typeface="+mj-ea"/>
                    <a:cs typeface="Times New Roman" panose="02020603050405020304" pitchFamily="18" charset="0"/>
                    <a:sym typeface="+mn-lt"/>
                  </a:rPr>
                  <a:t>3</a:t>
                </a:r>
                <a:endParaRPr lang="zh-CN" altLang="en-US" sz="2800" b="1" dirty="0">
                  <a:solidFill>
                    <a:schemeClr val="bg1"/>
                  </a:solidFill>
                  <a:latin typeface="Times New Roman" panose="02020603050405020304" pitchFamily="18" charset="0"/>
                  <a:ea typeface="+mj-ea"/>
                  <a:cs typeface="Times New Roman" panose="02020603050405020304" pitchFamily="18" charset="0"/>
                  <a:sym typeface="+mn-lt"/>
                </a:endParaRPr>
              </a:p>
            </p:txBody>
          </p:sp>
        </p:grpSp>
        <p:sp>
          <p:nvSpPr>
            <p:cNvPr id="68" name="矩形 67"/>
            <p:cNvSpPr/>
            <p:nvPr/>
          </p:nvSpPr>
          <p:spPr>
            <a:xfrm>
              <a:off x="218962" y="4647007"/>
              <a:ext cx="6554742" cy="1383984"/>
            </a:xfrm>
            <a:prstGeom prst="rect">
              <a:avLst/>
            </a:prstGeom>
          </p:spPr>
          <p:txBody>
            <a:bodyPr wrap="square">
              <a:spAutoFit/>
            </a:bodyPr>
            <a:lstStyle/>
            <a:p>
              <a:pPr algn="ctr"/>
              <a:r>
                <a:rPr lang="en-US" altLang="zh-CN" sz="4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endParaRPr lang="zh-CN" altLang="en-US" sz="4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pic>
        <p:nvPicPr>
          <p:cNvPr id="7" name="Picture 6">
            <a:extLst>
              <a:ext uri="{FF2B5EF4-FFF2-40B4-BE49-F238E27FC236}">
                <a16:creationId xmlns:a16="http://schemas.microsoft.com/office/drawing/2014/main" id="{39797467-DF87-4EB8-8E87-7618BF7676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96" y="4642337"/>
            <a:ext cx="2001370" cy="1996465"/>
          </a:xfrm>
          <a:prstGeom prst="rect">
            <a:avLst/>
          </a:prstGeom>
        </p:spPr>
      </p:pic>
      <p:sp>
        <p:nvSpPr>
          <p:cNvPr id="5" name="Slide Number Placeholder 4">
            <a:extLst>
              <a:ext uri="{FF2B5EF4-FFF2-40B4-BE49-F238E27FC236}">
                <a16:creationId xmlns:a16="http://schemas.microsoft.com/office/drawing/2014/main" id="{E55AEBFD-AAD9-4776-A349-22F0FA36DB0B}"/>
              </a:ext>
            </a:extLst>
          </p:cNvPr>
          <p:cNvSpPr>
            <a:spLocks noGrp="1"/>
          </p:cNvSpPr>
          <p:nvPr>
            <p:ph type="sldNum" sz="quarter" idx="4"/>
          </p:nvPr>
        </p:nvSpPr>
        <p:spPr/>
        <p:txBody>
          <a:bodyPr/>
          <a:lstStyle/>
          <a:p>
            <a:fld id="{87D56262-AC86-40AB-83F7-B5E555CE0D6B}" type="slidenum">
              <a:rPr lang="en-US" smtClean="0"/>
              <a:t>45</a:t>
            </a:fld>
            <a:endParaRPr lang="en-US" dirty="0"/>
          </a:p>
        </p:txBody>
      </p:sp>
    </p:spTree>
    <p:extLst>
      <p:ext uri="{BB962C8B-B14F-4D97-AF65-F5344CB8AC3E}">
        <p14:creationId xmlns:p14="http://schemas.microsoft.com/office/powerpoint/2010/main" val="292559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anvas 1">
            <a:extLst>
              <a:ext uri="{FF2B5EF4-FFF2-40B4-BE49-F238E27FC236}">
                <a16:creationId xmlns:a16="http://schemas.microsoft.com/office/drawing/2014/main" id="{F1713AE5-2117-435C-B114-BFBF6A0A4CF8}"/>
              </a:ext>
            </a:extLst>
          </p:cNvPr>
          <p:cNvGrpSpPr/>
          <p:nvPr/>
        </p:nvGrpSpPr>
        <p:grpSpPr>
          <a:xfrm>
            <a:off x="2847852" y="3067764"/>
            <a:ext cx="5820384" cy="3308285"/>
            <a:chOff x="0" y="0"/>
            <a:chExt cx="5274310" cy="2854960"/>
          </a:xfrm>
        </p:grpSpPr>
        <p:sp>
          <p:nvSpPr>
            <p:cNvPr id="17" name="Rectangle 16">
              <a:extLst>
                <a:ext uri="{FF2B5EF4-FFF2-40B4-BE49-F238E27FC236}">
                  <a16:creationId xmlns:a16="http://schemas.microsoft.com/office/drawing/2014/main" id="{CBAF5820-068D-466D-A79C-9B65E0FAC8EF}"/>
                </a:ext>
              </a:extLst>
            </p:cNvPr>
            <p:cNvSpPr/>
            <p:nvPr/>
          </p:nvSpPr>
          <p:spPr>
            <a:xfrm>
              <a:off x="0" y="0"/>
              <a:ext cx="5274310" cy="2854960"/>
            </a:xfrm>
            <a:prstGeom prst="rect">
              <a:avLst/>
            </a:prstGeom>
            <a:solidFill>
              <a:prstClr val="white"/>
            </a:solidFill>
          </p:spPr>
          <p:txBody>
            <a:bodyPr/>
            <a:lstStyle/>
            <a:p>
              <a:endParaRPr lang="zh-HK" altLang="en-US"/>
            </a:p>
          </p:txBody>
        </p:sp>
        <p:sp>
          <p:nvSpPr>
            <p:cNvPr id="18" name="Text Box 1220278575">
              <a:extLst>
                <a:ext uri="{FF2B5EF4-FFF2-40B4-BE49-F238E27FC236}">
                  <a16:creationId xmlns:a16="http://schemas.microsoft.com/office/drawing/2014/main" id="{A900D69D-AB7E-450C-9F34-F123C9D89E75}"/>
                </a:ext>
              </a:extLst>
            </p:cNvPr>
            <p:cNvSpPr txBox="1"/>
            <p:nvPr/>
          </p:nvSpPr>
          <p:spPr>
            <a:xfrm rot="16200000">
              <a:off x="152400" y="1061496"/>
              <a:ext cx="56070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9" name="Text Box 1492082895">
              <a:extLst>
                <a:ext uri="{FF2B5EF4-FFF2-40B4-BE49-F238E27FC236}">
                  <a16:creationId xmlns:a16="http://schemas.microsoft.com/office/drawing/2014/main" id="{0FB73446-9DA1-4AD5-95B6-A65C6C5EF9A5}"/>
                </a:ext>
              </a:extLst>
            </p:cNvPr>
            <p:cNvSpPr txBox="1"/>
            <p:nvPr/>
          </p:nvSpPr>
          <p:spPr>
            <a:xfrm>
              <a:off x="2844801" y="2508252"/>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20" name="Picture 19">
              <a:extLst>
                <a:ext uri="{FF2B5EF4-FFF2-40B4-BE49-F238E27FC236}">
                  <a16:creationId xmlns:a16="http://schemas.microsoft.com/office/drawing/2014/main" id="{25D9F45C-C511-4334-A4D7-CAAF5D720A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9" t="2428" r="2475" b="3228"/>
            <a:stretch/>
          </p:blipFill>
          <p:spPr bwMode="auto">
            <a:xfrm>
              <a:off x="586740" y="20472"/>
              <a:ext cx="4687570" cy="2552065"/>
            </a:xfrm>
            <a:prstGeom prst="rect">
              <a:avLst/>
            </a:prstGeom>
            <a:noFill/>
            <a:ln>
              <a:noFill/>
            </a:ln>
          </p:spPr>
        </p:pic>
      </p:grpSp>
      <p:grpSp>
        <p:nvGrpSpPr>
          <p:cNvPr id="2" name="组合 1"/>
          <p:cNvGrpSpPr/>
          <p:nvPr/>
        </p:nvGrpSpPr>
        <p:grpSpPr>
          <a:xfrm>
            <a:off x="1041937" y="1023843"/>
            <a:ext cx="8397486" cy="376352"/>
            <a:chOff x="-24171" y="3790682"/>
            <a:chExt cx="2401578" cy="404037"/>
          </a:xfrm>
        </p:grpSpPr>
        <p:sp>
          <p:nvSpPr>
            <p:cNvPr id="3" name="矩形: 圆角 2"/>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1200329"/>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	The following figure shows the social media</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follower counts of Singer K from Jan to Nov</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2023.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4" name="Slide Number Placeholder 3">
            <a:extLst>
              <a:ext uri="{FF2B5EF4-FFF2-40B4-BE49-F238E27FC236}">
                <a16:creationId xmlns:a16="http://schemas.microsoft.com/office/drawing/2014/main" id="{29083648-E721-46C7-BEE8-48C91D1051F9}"/>
              </a:ext>
            </a:extLst>
          </p:cNvPr>
          <p:cNvSpPr>
            <a:spLocks noGrp="1"/>
          </p:cNvSpPr>
          <p:nvPr>
            <p:ph type="sldNum" sz="quarter" idx="4"/>
          </p:nvPr>
        </p:nvSpPr>
        <p:spPr/>
        <p:txBody>
          <a:bodyPr/>
          <a:lstStyle/>
          <a:p>
            <a:fld id="{87D56262-AC86-40AB-83F7-B5E555CE0D6B}" type="slidenum">
              <a:rPr lang="en-US" smtClean="0"/>
              <a:t>46</a:t>
            </a:fld>
            <a:endParaRPr lang="en-US" dirty="0"/>
          </a:p>
        </p:txBody>
      </p:sp>
    </p:spTree>
    <p:extLst>
      <p:ext uri="{BB962C8B-B14F-4D97-AF65-F5344CB8AC3E}">
        <p14:creationId xmlns:p14="http://schemas.microsoft.com/office/powerpoint/2010/main" val="20469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anvas 1">
            <a:extLst>
              <a:ext uri="{FF2B5EF4-FFF2-40B4-BE49-F238E27FC236}">
                <a16:creationId xmlns:a16="http://schemas.microsoft.com/office/drawing/2014/main" id="{F1713AE5-2117-435C-B114-BFBF6A0A4CF8}"/>
              </a:ext>
            </a:extLst>
          </p:cNvPr>
          <p:cNvGrpSpPr/>
          <p:nvPr/>
        </p:nvGrpSpPr>
        <p:grpSpPr>
          <a:xfrm>
            <a:off x="2847852" y="1660992"/>
            <a:ext cx="5820384" cy="3308285"/>
            <a:chOff x="0" y="0"/>
            <a:chExt cx="5274310" cy="2854960"/>
          </a:xfrm>
        </p:grpSpPr>
        <p:sp>
          <p:nvSpPr>
            <p:cNvPr id="17" name="Rectangle 16">
              <a:extLst>
                <a:ext uri="{FF2B5EF4-FFF2-40B4-BE49-F238E27FC236}">
                  <a16:creationId xmlns:a16="http://schemas.microsoft.com/office/drawing/2014/main" id="{CBAF5820-068D-466D-A79C-9B65E0FAC8EF}"/>
                </a:ext>
              </a:extLst>
            </p:cNvPr>
            <p:cNvSpPr/>
            <p:nvPr/>
          </p:nvSpPr>
          <p:spPr>
            <a:xfrm>
              <a:off x="0" y="0"/>
              <a:ext cx="5274310" cy="2854960"/>
            </a:xfrm>
            <a:prstGeom prst="rect">
              <a:avLst/>
            </a:prstGeom>
            <a:solidFill>
              <a:prstClr val="white"/>
            </a:solidFill>
          </p:spPr>
          <p:txBody>
            <a:bodyPr/>
            <a:lstStyle/>
            <a:p>
              <a:endParaRPr lang="zh-HK" altLang="en-US"/>
            </a:p>
          </p:txBody>
        </p:sp>
        <p:sp>
          <p:nvSpPr>
            <p:cNvPr id="18" name="Text Box 1220278575">
              <a:extLst>
                <a:ext uri="{FF2B5EF4-FFF2-40B4-BE49-F238E27FC236}">
                  <a16:creationId xmlns:a16="http://schemas.microsoft.com/office/drawing/2014/main" id="{A900D69D-AB7E-450C-9F34-F123C9D89E75}"/>
                </a:ext>
              </a:extLst>
            </p:cNvPr>
            <p:cNvSpPr txBox="1"/>
            <p:nvPr/>
          </p:nvSpPr>
          <p:spPr>
            <a:xfrm rot="16200000">
              <a:off x="152400" y="1061496"/>
              <a:ext cx="56070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9" name="Text Box 1492082895">
              <a:extLst>
                <a:ext uri="{FF2B5EF4-FFF2-40B4-BE49-F238E27FC236}">
                  <a16:creationId xmlns:a16="http://schemas.microsoft.com/office/drawing/2014/main" id="{0FB73446-9DA1-4AD5-95B6-A65C6C5EF9A5}"/>
                </a:ext>
              </a:extLst>
            </p:cNvPr>
            <p:cNvSpPr txBox="1"/>
            <p:nvPr/>
          </p:nvSpPr>
          <p:spPr>
            <a:xfrm>
              <a:off x="2844801" y="2508252"/>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20" name="Picture 19">
              <a:extLst>
                <a:ext uri="{FF2B5EF4-FFF2-40B4-BE49-F238E27FC236}">
                  <a16:creationId xmlns:a16="http://schemas.microsoft.com/office/drawing/2014/main" id="{25D9F45C-C511-4334-A4D7-CAAF5D720A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9" t="2428" r="2475" b="3228"/>
            <a:stretch/>
          </p:blipFill>
          <p:spPr bwMode="auto">
            <a:xfrm>
              <a:off x="586740" y="20472"/>
              <a:ext cx="4687570" cy="2552065"/>
            </a:xfrm>
            <a:prstGeom prst="rect">
              <a:avLst/>
            </a:prstGeom>
            <a:noFill/>
            <a:ln>
              <a:noFill/>
            </a:ln>
          </p:spPr>
        </p:pic>
      </p:grpSp>
      <p:sp>
        <p:nvSpPr>
          <p:cNvPr id="7" name="矩形 67">
            <a:extLst>
              <a:ext uri="{FF2B5EF4-FFF2-40B4-BE49-F238E27FC236}">
                <a16:creationId xmlns:a16="http://schemas.microsoft.com/office/drawing/2014/main" id="{4EB46882-E7B6-434F-BD05-310ADFCE7421}"/>
              </a:ext>
            </a:extLst>
          </p:cNvPr>
          <p:cNvSpPr/>
          <p:nvPr/>
        </p:nvSpPr>
        <p:spPr>
          <a:xfrm>
            <a:off x="1060230" y="4993000"/>
            <a:ext cx="10071540" cy="1107996"/>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Is it suitable to use Models 1 to 3 in Activity 2 to predict Singer K’s follower count in Dec 2023?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Explain your answer.</a:t>
            </a:r>
            <a:endParaRPr lang="zh-CN" altLang="en-US"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4" name="Slide Number Placeholder 3">
            <a:extLst>
              <a:ext uri="{FF2B5EF4-FFF2-40B4-BE49-F238E27FC236}">
                <a16:creationId xmlns:a16="http://schemas.microsoft.com/office/drawing/2014/main" id="{6796F5C6-61B2-4026-AD64-7D3DE4983C6A}"/>
              </a:ext>
            </a:extLst>
          </p:cNvPr>
          <p:cNvSpPr>
            <a:spLocks noGrp="1"/>
          </p:cNvSpPr>
          <p:nvPr>
            <p:ph type="sldNum" sz="quarter" idx="4"/>
          </p:nvPr>
        </p:nvSpPr>
        <p:spPr/>
        <p:txBody>
          <a:bodyPr/>
          <a:lstStyle/>
          <a:p>
            <a:fld id="{87D56262-AC86-40AB-83F7-B5E555CE0D6B}" type="slidenum">
              <a:rPr lang="en-US" smtClean="0"/>
              <a:t>47</a:t>
            </a:fld>
            <a:endParaRPr lang="en-US" dirty="0"/>
          </a:p>
        </p:txBody>
      </p:sp>
      <p:grpSp>
        <p:nvGrpSpPr>
          <p:cNvPr id="15" name="组合 1">
            <a:extLst>
              <a:ext uri="{FF2B5EF4-FFF2-40B4-BE49-F238E27FC236}">
                <a16:creationId xmlns:a16="http://schemas.microsoft.com/office/drawing/2014/main" id="{11E19A97-9F6E-4A7A-BFB4-E918A1600D47}"/>
              </a:ext>
            </a:extLst>
          </p:cNvPr>
          <p:cNvGrpSpPr/>
          <p:nvPr/>
        </p:nvGrpSpPr>
        <p:grpSpPr>
          <a:xfrm>
            <a:off x="1041937" y="1023843"/>
            <a:ext cx="8397486" cy="376352"/>
            <a:chOff x="-24171" y="3790682"/>
            <a:chExt cx="2401578" cy="404037"/>
          </a:xfrm>
        </p:grpSpPr>
        <p:sp>
          <p:nvSpPr>
            <p:cNvPr id="21" name="矩形: 圆角 2">
              <a:extLst>
                <a:ext uri="{FF2B5EF4-FFF2-40B4-BE49-F238E27FC236}">
                  <a16:creationId xmlns:a16="http://schemas.microsoft.com/office/drawing/2014/main" id="{0230DBB7-1AAA-421F-9737-177223EE49FB}"/>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DAF76E5E-5EB6-46D6-B8FB-7D141EE2657E}"/>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91294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Canvas 1">
            <a:extLst>
              <a:ext uri="{FF2B5EF4-FFF2-40B4-BE49-F238E27FC236}">
                <a16:creationId xmlns:a16="http://schemas.microsoft.com/office/drawing/2014/main" id="{C0E8737E-A0FF-4BE5-86D8-00BBB9FBA3EF}"/>
              </a:ext>
            </a:extLst>
          </p:cNvPr>
          <p:cNvGrpSpPr/>
          <p:nvPr/>
        </p:nvGrpSpPr>
        <p:grpSpPr>
          <a:xfrm>
            <a:off x="532979" y="2078160"/>
            <a:ext cx="5820384" cy="3308285"/>
            <a:chOff x="0" y="0"/>
            <a:chExt cx="5274310" cy="2854960"/>
          </a:xfrm>
        </p:grpSpPr>
        <p:sp>
          <p:nvSpPr>
            <p:cNvPr id="13" name="Rectangle 12">
              <a:extLst>
                <a:ext uri="{FF2B5EF4-FFF2-40B4-BE49-F238E27FC236}">
                  <a16:creationId xmlns:a16="http://schemas.microsoft.com/office/drawing/2014/main" id="{F66B03B4-E8AE-46B9-AD26-9211F6D728DA}"/>
                </a:ext>
              </a:extLst>
            </p:cNvPr>
            <p:cNvSpPr/>
            <p:nvPr/>
          </p:nvSpPr>
          <p:spPr>
            <a:xfrm>
              <a:off x="0" y="0"/>
              <a:ext cx="5274310" cy="2854960"/>
            </a:xfrm>
            <a:prstGeom prst="rect">
              <a:avLst/>
            </a:prstGeom>
            <a:solidFill>
              <a:prstClr val="white"/>
            </a:solidFill>
          </p:spPr>
          <p:txBody>
            <a:bodyPr/>
            <a:lstStyle/>
            <a:p>
              <a:endParaRPr lang="zh-HK" altLang="en-US"/>
            </a:p>
          </p:txBody>
        </p:sp>
        <p:sp>
          <p:nvSpPr>
            <p:cNvPr id="14" name="Text Box 1220278575">
              <a:extLst>
                <a:ext uri="{FF2B5EF4-FFF2-40B4-BE49-F238E27FC236}">
                  <a16:creationId xmlns:a16="http://schemas.microsoft.com/office/drawing/2014/main" id="{6054D738-5575-4992-93DB-A73CBBFA32EB}"/>
                </a:ext>
              </a:extLst>
            </p:cNvPr>
            <p:cNvSpPr txBox="1"/>
            <p:nvPr/>
          </p:nvSpPr>
          <p:spPr>
            <a:xfrm rot="16200000">
              <a:off x="152400" y="1061496"/>
              <a:ext cx="56070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8" name="Text Box 1492082895">
              <a:extLst>
                <a:ext uri="{FF2B5EF4-FFF2-40B4-BE49-F238E27FC236}">
                  <a16:creationId xmlns:a16="http://schemas.microsoft.com/office/drawing/2014/main" id="{6A0AB5D2-6638-4F64-90FC-0D84A1F1DD97}"/>
                </a:ext>
              </a:extLst>
            </p:cNvPr>
            <p:cNvSpPr txBox="1"/>
            <p:nvPr/>
          </p:nvSpPr>
          <p:spPr>
            <a:xfrm>
              <a:off x="2844801" y="2508252"/>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19" name="Picture 18">
              <a:extLst>
                <a:ext uri="{FF2B5EF4-FFF2-40B4-BE49-F238E27FC236}">
                  <a16:creationId xmlns:a16="http://schemas.microsoft.com/office/drawing/2014/main" id="{33363789-4CBE-45DA-8C50-ECA995B666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9" t="2428" r="2475" b="3228"/>
            <a:stretch/>
          </p:blipFill>
          <p:spPr bwMode="auto">
            <a:xfrm>
              <a:off x="586740" y="20472"/>
              <a:ext cx="4687570" cy="2552065"/>
            </a:xfrm>
            <a:prstGeom prst="rect">
              <a:avLst/>
            </a:prstGeom>
            <a:noFill/>
            <a:ln>
              <a:noFill/>
            </a:ln>
          </p:spPr>
        </p:pic>
      </p:grpSp>
      <p:sp>
        <p:nvSpPr>
          <p:cNvPr id="7" name="矩形 67">
            <a:extLst>
              <a:ext uri="{FF2B5EF4-FFF2-40B4-BE49-F238E27FC236}">
                <a16:creationId xmlns:a16="http://schemas.microsoft.com/office/drawing/2014/main" id="{4EB46882-E7B6-434F-BD05-310ADFCE7421}"/>
              </a:ext>
            </a:extLst>
          </p:cNvPr>
          <p:cNvSpPr/>
          <p:nvPr/>
        </p:nvSpPr>
        <p:spPr>
          <a:xfrm>
            <a:off x="6605620" y="1537471"/>
            <a:ext cx="4613366" cy="1631216"/>
          </a:xfrm>
          <a:prstGeom prst="rect">
            <a:avLst/>
          </a:prstGeom>
        </p:spPr>
        <p:txBody>
          <a:bodyPr wrap="square">
            <a:spAutoFit/>
          </a:bodyPr>
          <a:lstStyle/>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Is it suitable to use Models 1 to 3 in Activity 2 to predict Singer K’s follower count in Dec 2023? Explain your answer.</a:t>
            </a:r>
            <a:endParaRPr lang="zh-CN"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11" name="矩形 67">
            <a:extLst>
              <a:ext uri="{FF2B5EF4-FFF2-40B4-BE49-F238E27FC236}">
                <a16:creationId xmlns:a16="http://schemas.microsoft.com/office/drawing/2014/main" id="{76CC4DF7-F3D3-4BE8-8499-FFEA8F7CE7B9}"/>
              </a:ext>
            </a:extLst>
          </p:cNvPr>
          <p:cNvSpPr/>
          <p:nvPr/>
        </p:nvSpPr>
        <p:spPr>
          <a:xfrm>
            <a:off x="6594699" y="3309926"/>
            <a:ext cx="5053401" cy="3170099"/>
          </a:xfrm>
          <a:prstGeom prst="rect">
            <a:avLst/>
          </a:prstGeom>
        </p:spPr>
        <p:txBody>
          <a:bodyPr wrap="square">
            <a:spAutoFit/>
          </a:bodyPr>
          <a:lstStyle/>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Unlike the data in Activity 2, the monthly changes in Singer K’s follower counts are clearly inconsistent. Furthermore, the graph shows an </a:t>
            </a:r>
            <a:r>
              <a:rPr lang="en-US" altLang="zh-CN" sz="2000" spc="500" dirty="0">
                <a:solidFill>
                  <a:srgbClr val="FF0000"/>
                </a:solidFill>
                <a:latin typeface="Times New Roman" panose="02020603050405020304" pitchFamily="18" charset="0"/>
                <a:ea typeface="+mj-ea"/>
                <a:cs typeface="Times New Roman" panose="02020603050405020304" pitchFamily="18" charset="0"/>
                <a:sym typeface="+mn-lt"/>
              </a:rPr>
              <a:t>accelerating growth </a:t>
            </a: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 the follower counts. </a:t>
            </a:r>
          </a:p>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Given this </a:t>
            </a:r>
            <a:r>
              <a:rPr lang="en-US" altLang="zh-CN" sz="2000" spc="500" dirty="0">
                <a:solidFill>
                  <a:srgbClr val="FF0000"/>
                </a:solidFill>
                <a:latin typeface="Times New Roman" panose="02020603050405020304" pitchFamily="18" charset="0"/>
                <a:ea typeface="+mj-ea"/>
                <a:cs typeface="Times New Roman" panose="02020603050405020304" pitchFamily="18" charset="0"/>
                <a:sym typeface="+mn-lt"/>
              </a:rPr>
              <a:t>non-linear trend</a:t>
            </a: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Models 1 to 3 </a:t>
            </a:r>
            <a:r>
              <a:rPr lang="en-US" altLang="zh-CN" sz="2000" spc="500" dirty="0">
                <a:latin typeface="Times New Roman" panose="02020603050405020304" pitchFamily="18" charset="0"/>
                <a:ea typeface="+mj-ea"/>
                <a:cs typeface="Times New Roman" panose="02020603050405020304" pitchFamily="18" charset="0"/>
                <a:sym typeface="+mn-lt"/>
              </a:rPr>
              <a:t>may not be suitable</a:t>
            </a:r>
            <a:r>
              <a:rPr lang="en-US" altLang="zh-CN" sz="2000" spc="500" dirty="0">
                <a:solidFill>
                  <a:srgbClr val="E3B870"/>
                </a:solidFill>
                <a:latin typeface="Times New Roman" panose="02020603050405020304" pitchFamily="18" charset="0"/>
                <a:ea typeface="+mj-ea"/>
                <a:cs typeface="Times New Roman" panose="02020603050405020304" pitchFamily="18" charset="0"/>
                <a:sym typeface="+mn-lt"/>
              </a:rPr>
              <a:t> </a:t>
            </a:r>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for prediction.</a:t>
            </a:r>
            <a:endParaRPr lang="zh-TW"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2" name="Slide Number Placeholder 1">
            <a:extLst>
              <a:ext uri="{FF2B5EF4-FFF2-40B4-BE49-F238E27FC236}">
                <a16:creationId xmlns:a16="http://schemas.microsoft.com/office/drawing/2014/main" id="{70092ECA-F0E3-440B-864D-E37266DE05F9}"/>
              </a:ext>
            </a:extLst>
          </p:cNvPr>
          <p:cNvSpPr>
            <a:spLocks noGrp="1"/>
          </p:cNvSpPr>
          <p:nvPr>
            <p:ph type="sldNum" sz="quarter" idx="4"/>
          </p:nvPr>
        </p:nvSpPr>
        <p:spPr/>
        <p:txBody>
          <a:bodyPr/>
          <a:lstStyle/>
          <a:p>
            <a:fld id="{87D56262-AC86-40AB-83F7-B5E555CE0D6B}" type="slidenum">
              <a:rPr lang="en-US" smtClean="0"/>
              <a:t>48</a:t>
            </a:fld>
            <a:endParaRPr lang="en-US" dirty="0"/>
          </a:p>
        </p:txBody>
      </p:sp>
      <p:grpSp>
        <p:nvGrpSpPr>
          <p:cNvPr id="15" name="组合 1">
            <a:extLst>
              <a:ext uri="{FF2B5EF4-FFF2-40B4-BE49-F238E27FC236}">
                <a16:creationId xmlns:a16="http://schemas.microsoft.com/office/drawing/2014/main" id="{F44263F9-B6DA-4917-B1E4-7773D58D96A8}"/>
              </a:ext>
            </a:extLst>
          </p:cNvPr>
          <p:cNvGrpSpPr/>
          <p:nvPr/>
        </p:nvGrpSpPr>
        <p:grpSpPr>
          <a:xfrm>
            <a:off x="1041937" y="1023843"/>
            <a:ext cx="8397486" cy="376352"/>
            <a:chOff x="-24171" y="3790682"/>
            <a:chExt cx="2401578" cy="404037"/>
          </a:xfrm>
        </p:grpSpPr>
        <p:sp>
          <p:nvSpPr>
            <p:cNvPr id="16" name="矩形: 圆角 2">
              <a:extLst>
                <a:ext uri="{FF2B5EF4-FFF2-40B4-BE49-F238E27FC236}">
                  <a16:creationId xmlns:a16="http://schemas.microsoft.com/office/drawing/2014/main" id="{0A5AE869-BE92-46AF-95C7-7C77DB377BBB}"/>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63">
              <a:extLst>
                <a:ext uri="{FF2B5EF4-FFF2-40B4-BE49-F238E27FC236}">
                  <a16:creationId xmlns:a16="http://schemas.microsoft.com/office/drawing/2014/main" id="{1AF50766-EF02-42FF-ACCA-744C5F827DC5}"/>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60223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1015663"/>
          </a:xfrm>
          <a:prstGeom prst="rect">
            <a:avLst/>
          </a:prstGeom>
        </p:spPr>
        <p:txBody>
          <a:bodyPr wrap="square">
            <a:spAutoFit/>
          </a:bodyPr>
          <a:lstStyle/>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	In the following table, calculate the percentage</a:t>
            </a:r>
          </a:p>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changes in the follower counts between months.</a:t>
            </a:r>
          </a:p>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Correct your answer to 2 decimal places.</a:t>
            </a:r>
            <a:endParaRPr lang="zh-CN"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516010957"/>
              </p:ext>
            </p:extLst>
          </p:nvPr>
        </p:nvGraphicFramePr>
        <p:xfrm>
          <a:off x="1041936" y="3103426"/>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graphicFrame>
        <p:nvGraphicFramePr>
          <p:cNvPr id="11" name="Table 4">
            <a:extLst>
              <a:ext uri="{FF2B5EF4-FFF2-40B4-BE49-F238E27FC236}">
                <a16:creationId xmlns:a16="http://schemas.microsoft.com/office/drawing/2014/main" id="{58FABF49-2754-4C95-8323-7A51812E9013}"/>
              </a:ext>
            </a:extLst>
          </p:cNvPr>
          <p:cNvGraphicFramePr>
            <a:graphicFrameLocks noGrp="1"/>
          </p:cNvGraphicFramePr>
          <p:nvPr>
            <p:extLst>
              <p:ext uri="{D42A27DB-BD31-4B8C-83A1-F6EECF244321}">
                <p14:modId xmlns:p14="http://schemas.microsoft.com/office/powerpoint/2010/main" val="3593400735"/>
              </p:ext>
            </p:extLst>
          </p:nvPr>
        </p:nvGraphicFramePr>
        <p:xfrm>
          <a:off x="6364213" y="3103426"/>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endParaRPr lang="en-US" sz="2200" dirty="0">
                        <a:solidFill>
                          <a:srgbClr val="FF0000"/>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
        <p:nvSpPr>
          <p:cNvPr id="2" name="Slide Number Placeholder 1">
            <a:extLst>
              <a:ext uri="{FF2B5EF4-FFF2-40B4-BE49-F238E27FC236}">
                <a16:creationId xmlns:a16="http://schemas.microsoft.com/office/drawing/2014/main" id="{9779A3AD-EFAE-43FB-B5B2-A2464058546F}"/>
              </a:ext>
            </a:extLst>
          </p:cNvPr>
          <p:cNvSpPr>
            <a:spLocks noGrp="1"/>
          </p:cNvSpPr>
          <p:nvPr>
            <p:ph type="sldNum" sz="quarter" idx="4"/>
          </p:nvPr>
        </p:nvSpPr>
        <p:spPr/>
        <p:txBody>
          <a:bodyPr/>
          <a:lstStyle/>
          <a:p>
            <a:fld id="{87D56262-AC86-40AB-83F7-B5E555CE0D6B}" type="slidenum">
              <a:rPr lang="en-US" smtClean="0"/>
              <a:t>49</a:t>
            </a:fld>
            <a:endParaRPr lang="en-US" dirty="0"/>
          </a:p>
        </p:txBody>
      </p:sp>
      <p:grpSp>
        <p:nvGrpSpPr>
          <p:cNvPr id="9" name="组合 1">
            <a:extLst>
              <a:ext uri="{FF2B5EF4-FFF2-40B4-BE49-F238E27FC236}">
                <a16:creationId xmlns:a16="http://schemas.microsoft.com/office/drawing/2014/main" id="{144B5696-C939-4A18-9376-A29A67416068}"/>
              </a:ext>
            </a:extLst>
          </p:cNvPr>
          <p:cNvGrpSpPr/>
          <p:nvPr/>
        </p:nvGrpSpPr>
        <p:grpSpPr>
          <a:xfrm>
            <a:off x="1041937" y="1023843"/>
            <a:ext cx="8397486" cy="376352"/>
            <a:chOff x="-24171" y="3790682"/>
            <a:chExt cx="2401578" cy="404037"/>
          </a:xfrm>
        </p:grpSpPr>
        <p:sp>
          <p:nvSpPr>
            <p:cNvPr id="10" name="矩形: 圆角 2">
              <a:extLst>
                <a:ext uri="{FF2B5EF4-FFF2-40B4-BE49-F238E27FC236}">
                  <a16:creationId xmlns:a16="http://schemas.microsoft.com/office/drawing/2014/main" id="{F89843FB-EA53-49EF-9AD2-7EC846EF2C87}"/>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63">
              <a:extLst>
                <a:ext uri="{FF2B5EF4-FFF2-40B4-BE49-F238E27FC236}">
                  <a16:creationId xmlns:a16="http://schemas.microsoft.com/office/drawing/2014/main" id="{D3837050-7F2D-462E-BE86-43C7B07CC31A}"/>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3593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998950" y="1596017"/>
            <a:ext cx="10143183" cy="1384995"/>
          </a:xfrm>
          <a:prstGeom prst="rect">
            <a:avLst/>
          </a:prstGeom>
        </p:spPr>
        <p:txBody>
          <a:bodyPr wrap="square">
            <a:spAutoFit/>
          </a:bodyPr>
          <a:lstStyle/>
          <a:p>
            <a:pPr marL="514350" indent="-514350">
              <a:buAutoNum type="arabicPeriod" startAt="2"/>
            </a:pPr>
            <a:r>
              <a:rPr lang="en-US" altLang="zh-CN" sz="28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following table shows the social media </a:t>
            </a:r>
          </a:p>
          <a:p>
            <a:pPr lvl="1"/>
            <a:r>
              <a:rPr lang="en-US" altLang="zh-CN" sz="28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follower counts of Singers A and B from January to May. </a:t>
            </a:r>
            <a:endParaRPr lang="zh-CN" altLang="en-US" sz="28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10" name="Table 4">
            <a:extLst>
              <a:ext uri="{FF2B5EF4-FFF2-40B4-BE49-F238E27FC236}">
                <a16:creationId xmlns:a16="http://schemas.microsoft.com/office/drawing/2014/main" id="{AA55A3DC-6D3B-4E93-81B8-A65D48EBC53D}"/>
              </a:ext>
            </a:extLst>
          </p:cNvPr>
          <p:cNvGraphicFramePr>
            <a:graphicFrameLocks noGrp="1"/>
          </p:cNvGraphicFramePr>
          <p:nvPr>
            <p:extLst>
              <p:ext uri="{D42A27DB-BD31-4B8C-83A1-F6EECF244321}">
                <p14:modId xmlns:p14="http://schemas.microsoft.com/office/powerpoint/2010/main" val="3299883517"/>
              </p:ext>
            </p:extLst>
          </p:nvPr>
        </p:nvGraphicFramePr>
        <p:xfrm>
          <a:off x="1019095" y="3484633"/>
          <a:ext cx="9381853" cy="1777350"/>
        </p:xfrm>
        <a:graphic>
          <a:graphicData uri="http://schemas.openxmlformats.org/drawingml/2006/table">
            <a:tbl>
              <a:tblPr firstRow="1" bandRow="1">
                <a:tableStyleId>{16D9F66E-5EB9-4882-86FB-DCBF35E3C3E4}</a:tableStyleId>
              </a:tblPr>
              <a:tblGrid>
                <a:gridCol w="2450756">
                  <a:extLst>
                    <a:ext uri="{9D8B030D-6E8A-4147-A177-3AD203B41FA5}">
                      <a16:colId xmlns:a16="http://schemas.microsoft.com/office/drawing/2014/main" val="1728096490"/>
                    </a:ext>
                  </a:extLst>
                </a:gridCol>
                <a:gridCol w="1362190">
                  <a:extLst>
                    <a:ext uri="{9D8B030D-6E8A-4147-A177-3AD203B41FA5}">
                      <a16:colId xmlns:a16="http://schemas.microsoft.com/office/drawing/2014/main" val="3913531849"/>
                    </a:ext>
                  </a:extLst>
                </a:gridCol>
                <a:gridCol w="1371322">
                  <a:extLst>
                    <a:ext uri="{9D8B030D-6E8A-4147-A177-3AD203B41FA5}">
                      <a16:colId xmlns:a16="http://schemas.microsoft.com/office/drawing/2014/main" val="4241206090"/>
                    </a:ext>
                  </a:extLst>
                </a:gridCol>
                <a:gridCol w="1351316">
                  <a:extLst>
                    <a:ext uri="{9D8B030D-6E8A-4147-A177-3AD203B41FA5}">
                      <a16:colId xmlns:a16="http://schemas.microsoft.com/office/drawing/2014/main" val="1962665786"/>
                    </a:ext>
                  </a:extLst>
                </a:gridCol>
                <a:gridCol w="1413316">
                  <a:extLst>
                    <a:ext uri="{9D8B030D-6E8A-4147-A177-3AD203B41FA5}">
                      <a16:colId xmlns:a16="http://schemas.microsoft.com/office/drawing/2014/main" val="3357570024"/>
                    </a:ext>
                  </a:extLst>
                </a:gridCol>
                <a:gridCol w="1432953">
                  <a:extLst>
                    <a:ext uri="{9D8B030D-6E8A-4147-A177-3AD203B41FA5}">
                      <a16:colId xmlns:a16="http://schemas.microsoft.com/office/drawing/2014/main" val="1299820820"/>
                    </a:ext>
                  </a:extLst>
                </a:gridCol>
              </a:tblGrid>
              <a:tr h="592450">
                <a:tc>
                  <a:txBody>
                    <a:bodyPr/>
                    <a:lstStyle/>
                    <a:p>
                      <a:r>
                        <a:rPr lang="en-US" altLang="zh-CN" sz="24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TW"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endParaRPr lang="en-US" sz="24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A</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55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105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130</a:t>
                      </a:r>
                    </a:p>
                  </a:txBody>
                  <a:tcPr/>
                </a:tc>
                <a:extLst>
                  <a:ext uri="{0D108BD9-81ED-4DB2-BD59-A6C34878D82A}">
                    <a16:rowId xmlns:a16="http://schemas.microsoft.com/office/drawing/2014/main" val="4204069408"/>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B</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20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40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160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320</a:t>
                      </a:r>
                    </a:p>
                  </a:txBody>
                  <a:tcPr/>
                </a:tc>
                <a:extLst>
                  <a:ext uri="{0D108BD9-81ED-4DB2-BD59-A6C34878D82A}">
                    <a16:rowId xmlns:a16="http://schemas.microsoft.com/office/drawing/2014/main" val="1420622610"/>
                  </a:ext>
                </a:extLst>
              </a:tr>
            </a:tbl>
          </a:graphicData>
        </a:graphic>
      </p:graphicFrame>
      <p:sp>
        <p:nvSpPr>
          <p:cNvPr id="2" name="Slide Number Placeholder 1">
            <a:extLst>
              <a:ext uri="{FF2B5EF4-FFF2-40B4-BE49-F238E27FC236}">
                <a16:creationId xmlns:a16="http://schemas.microsoft.com/office/drawing/2014/main" id="{41465D82-AD61-4D34-A1F9-9F19C5FA586E}"/>
              </a:ext>
            </a:extLst>
          </p:cNvPr>
          <p:cNvSpPr>
            <a:spLocks noGrp="1"/>
          </p:cNvSpPr>
          <p:nvPr>
            <p:ph type="sldNum" sz="quarter" idx="4"/>
          </p:nvPr>
        </p:nvSpPr>
        <p:spPr/>
        <p:txBody>
          <a:bodyPr/>
          <a:lstStyle/>
          <a:p>
            <a:fld id="{87D56262-AC86-40AB-83F7-B5E555CE0D6B}" type="slidenum">
              <a:rPr lang="en-US" smtClean="0"/>
              <a:t>5</a:t>
            </a:fld>
            <a:endParaRPr lang="en-US" dirty="0"/>
          </a:p>
        </p:txBody>
      </p:sp>
      <p:grpSp>
        <p:nvGrpSpPr>
          <p:cNvPr id="11" name="组合 1">
            <a:extLst>
              <a:ext uri="{FF2B5EF4-FFF2-40B4-BE49-F238E27FC236}">
                <a16:creationId xmlns:a16="http://schemas.microsoft.com/office/drawing/2014/main" id="{AA75E40B-37B2-49E7-A27B-A9114945D022}"/>
              </a:ext>
            </a:extLst>
          </p:cNvPr>
          <p:cNvGrpSpPr/>
          <p:nvPr/>
        </p:nvGrpSpPr>
        <p:grpSpPr>
          <a:xfrm>
            <a:off x="1006715" y="1023834"/>
            <a:ext cx="7116732" cy="433977"/>
            <a:chOff x="-24171" y="3790682"/>
            <a:chExt cx="2405763" cy="406926"/>
          </a:xfrm>
        </p:grpSpPr>
        <p:sp>
          <p:nvSpPr>
            <p:cNvPr id="12" name="矩形: 圆角 2">
              <a:extLst>
                <a:ext uri="{FF2B5EF4-FFF2-40B4-BE49-F238E27FC236}">
                  <a16:creationId xmlns:a16="http://schemas.microsoft.com/office/drawing/2014/main" id="{88CB3E77-B024-4841-991B-70C1FB954C5A}"/>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27CDBAB3-0755-4BFF-9BA7-2AE7B675BCFE}"/>
                </a:ext>
              </a:extLst>
            </p:cNvPr>
            <p:cNvSpPr txBox="1"/>
            <p:nvPr/>
          </p:nvSpPr>
          <p:spPr>
            <a:xfrm>
              <a:off x="-19986" y="3822438"/>
              <a:ext cx="2401578" cy="375170"/>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To conduct preliminary analysis on the modelling context </a:t>
              </a:r>
            </a:p>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and make simple predictions.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17686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2373100412"/>
              </p:ext>
            </p:extLst>
          </p:nvPr>
        </p:nvGraphicFramePr>
        <p:xfrm>
          <a:off x="1041936" y="3103426"/>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20.13%</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21.20%</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20.95%</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21.43%</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20.88%</a:t>
                      </a:r>
                    </a:p>
                  </a:txBody>
                  <a:tcPr/>
                </a:tc>
                <a:extLst>
                  <a:ext uri="{0D108BD9-81ED-4DB2-BD59-A6C34878D82A}">
                    <a16:rowId xmlns:a16="http://schemas.microsoft.com/office/drawing/2014/main" val="2130661472"/>
                  </a:ext>
                </a:extLst>
              </a:tr>
            </a:tbl>
          </a:graphicData>
        </a:graphic>
      </p:graphicFrame>
      <p:graphicFrame>
        <p:nvGraphicFramePr>
          <p:cNvPr id="11" name="Table 4">
            <a:extLst>
              <a:ext uri="{FF2B5EF4-FFF2-40B4-BE49-F238E27FC236}">
                <a16:creationId xmlns:a16="http://schemas.microsoft.com/office/drawing/2014/main" id="{58FABF49-2754-4C95-8323-7A51812E9013}"/>
              </a:ext>
            </a:extLst>
          </p:cNvPr>
          <p:cNvGraphicFramePr>
            <a:graphicFrameLocks noGrp="1"/>
          </p:cNvGraphicFramePr>
          <p:nvPr>
            <p:extLst>
              <p:ext uri="{D42A27DB-BD31-4B8C-83A1-F6EECF244321}">
                <p14:modId xmlns:p14="http://schemas.microsoft.com/office/powerpoint/2010/main" val="1428109638"/>
              </p:ext>
            </p:extLst>
          </p:nvPr>
        </p:nvGraphicFramePr>
        <p:xfrm>
          <a:off x="6364213" y="3103426"/>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21.29%</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21.66%</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21.52%</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21.57%</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21.93%</a:t>
                      </a:r>
                    </a:p>
                  </a:txBody>
                  <a:tcPr/>
                </a:tc>
                <a:extLst>
                  <a:ext uri="{0D108BD9-81ED-4DB2-BD59-A6C34878D82A}">
                    <a16:rowId xmlns:a16="http://schemas.microsoft.com/office/drawing/2014/main" val="2130661472"/>
                  </a:ext>
                </a:extLst>
              </a:tr>
            </a:tbl>
          </a:graphicData>
        </a:graphic>
      </p:graphicFrame>
      <p:sp>
        <p:nvSpPr>
          <p:cNvPr id="4" name="Slide Number Placeholder 3">
            <a:extLst>
              <a:ext uri="{FF2B5EF4-FFF2-40B4-BE49-F238E27FC236}">
                <a16:creationId xmlns:a16="http://schemas.microsoft.com/office/drawing/2014/main" id="{70704872-12F7-46F5-B9E9-5E98B9967862}"/>
              </a:ext>
            </a:extLst>
          </p:cNvPr>
          <p:cNvSpPr>
            <a:spLocks noGrp="1"/>
          </p:cNvSpPr>
          <p:nvPr>
            <p:ph type="sldNum" sz="quarter" idx="4"/>
          </p:nvPr>
        </p:nvSpPr>
        <p:spPr/>
        <p:txBody>
          <a:bodyPr/>
          <a:lstStyle/>
          <a:p>
            <a:fld id="{87D56262-AC86-40AB-83F7-B5E555CE0D6B}" type="slidenum">
              <a:rPr lang="en-US" smtClean="0"/>
              <a:t>50</a:t>
            </a:fld>
            <a:endParaRPr lang="en-US" dirty="0"/>
          </a:p>
        </p:txBody>
      </p:sp>
      <p:grpSp>
        <p:nvGrpSpPr>
          <p:cNvPr id="9" name="组合 1">
            <a:extLst>
              <a:ext uri="{FF2B5EF4-FFF2-40B4-BE49-F238E27FC236}">
                <a16:creationId xmlns:a16="http://schemas.microsoft.com/office/drawing/2014/main" id="{FEFCD164-10C3-4470-9546-1E4BBCA440A9}"/>
              </a:ext>
            </a:extLst>
          </p:cNvPr>
          <p:cNvGrpSpPr/>
          <p:nvPr/>
        </p:nvGrpSpPr>
        <p:grpSpPr>
          <a:xfrm>
            <a:off x="1041937" y="1023843"/>
            <a:ext cx="8397486" cy="376352"/>
            <a:chOff x="-24171" y="3790682"/>
            <a:chExt cx="2401578" cy="404037"/>
          </a:xfrm>
        </p:grpSpPr>
        <p:sp>
          <p:nvSpPr>
            <p:cNvPr id="10" name="矩形: 圆角 2">
              <a:extLst>
                <a:ext uri="{FF2B5EF4-FFF2-40B4-BE49-F238E27FC236}">
                  <a16:creationId xmlns:a16="http://schemas.microsoft.com/office/drawing/2014/main" id="{07D17F95-6D19-445C-A4FC-A03BE7D467B8}"/>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63">
              <a:extLst>
                <a:ext uri="{FF2B5EF4-FFF2-40B4-BE49-F238E27FC236}">
                  <a16:creationId xmlns:a16="http://schemas.microsoft.com/office/drawing/2014/main" id="{A5B9D3E4-1B5E-49B3-9BC2-BA083D6546F5}"/>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12" name="矩形 67">
            <a:extLst>
              <a:ext uri="{FF2B5EF4-FFF2-40B4-BE49-F238E27FC236}">
                <a16:creationId xmlns:a16="http://schemas.microsoft.com/office/drawing/2014/main" id="{FA1D0EC1-FA3B-4012-B15D-6FF5ADDC4F00}"/>
              </a:ext>
            </a:extLst>
          </p:cNvPr>
          <p:cNvSpPr/>
          <p:nvPr/>
        </p:nvSpPr>
        <p:spPr>
          <a:xfrm>
            <a:off x="1041937" y="1713185"/>
            <a:ext cx="10071540" cy="1015663"/>
          </a:xfrm>
          <a:prstGeom prst="rect">
            <a:avLst/>
          </a:prstGeom>
        </p:spPr>
        <p:txBody>
          <a:bodyPr wrap="square">
            <a:spAutoFit/>
          </a:bodyPr>
          <a:lstStyle/>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	In the following table, calculate the percentage</a:t>
            </a:r>
          </a:p>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changes in the follower counts between months.</a:t>
            </a:r>
          </a:p>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Correct your answer to 2 decimal places.</a:t>
            </a:r>
            <a:endParaRPr lang="zh-CN" altLang="en-US"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Tree>
    <p:extLst>
      <p:ext uri="{BB962C8B-B14F-4D97-AF65-F5344CB8AC3E}">
        <p14:creationId xmlns:p14="http://schemas.microsoft.com/office/powerpoint/2010/main" val="424167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2539267" y="3121223"/>
            <a:ext cx="7491401" cy="1661993"/>
          </a:xfrm>
          <a:prstGeom prst="rect">
            <a:avLst/>
          </a:prstGeom>
        </p:spPr>
        <p:txBody>
          <a:bodyPr wrap="square">
            <a:spAutoFit/>
          </a:bodyPr>
          <a:lstStyle/>
          <a:p>
            <a:r>
              <a:rPr lang="en-US" altLang="zh-CN" sz="3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We can calculate these percentage changes using MS Excel.</a:t>
            </a:r>
            <a:endParaRPr lang="zh-CN" altLang="en-US" sz="3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13" name="Picture 12">
            <a:extLst>
              <a:ext uri="{FF2B5EF4-FFF2-40B4-BE49-F238E27FC236}">
                <a16:creationId xmlns:a16="http://schemas.microsoft.com/office/drawing/2014/main" id="{B5D094BF-387F-4D74-8A2B-2888BE147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95" y="4213830"/>
            <a:ext cx="2334923" cy="2329200"/>
          </a:xfrm>
          <a:prstGeom prst="rect">
            <a:avLst/>
          </a:prstGeom>
        </p:spPr>
      </p:pic>
      <p:sp>
        <p:nvSpPr>
          <p:cNvPr id="2" name="Slide Number Placeholder 1">
            <a:extLst>
              <a:ext uri="{FF2B5EF4-FFF2-40B4-BE49-F238E27FC236}">
                <a16:creationId xmlns:a16="http://schemas.microsoft.com/office/drawing/2014/main" id="{D89A23D4-6872-44A6-B4D4-F0985DFA25D1}"/>
              </a:ext>
            </a:extLst>
          </p:cNvPr>
          <p:cNvSpPr>
            <a:spLocks noGrp="1"/>
          </p:cNvSpPr>
          <p:nvPr>
            <p:ph type="sldNum" sz="quarter" idx="4"/>
          </p:nvPr>
        </p:nvSpPr>
        <p:spPr/>
        <p:txBody>
          <a:bodyPr/>
          <a:lstStyle/>
          <a:p>
            <a:fld id="{87D56262-AC86-40AB-83F7-B5E555CE0D6B}" type="slidenum">
              <a:rPr lang="en-US" smtClean="0"/>
              <a:t>51</a:t>
            </a:fld>
            <a:endParaRPr lang="en-US" dirty="0"/>
          </a:p>
        </p:txBody>
      </p:sp>
      <p:grpSp>
        <p:nvGrpSpPr>
          <p:cNvPr id="8" name="组合 1">
            <a:extLst>
              <a:ext uri="{FF2B5EF4-FFF2-40B4-BE49-F238E27FC236}">
                <a16:creationId xmlns:a16="http://schemas.microsoft.com/office/drawing/2014/main" id="{3FFA5470-F6C6-479A-A981-D8483614EA50}"/>
              </a:ext>
            </a:extLst>
          </p:cNvPr>
          <p:cNvGrpSpPr/>
          <p:nvPr/>
        </p:nvGrpSpPr>
        <p:grpSpPr>
          <a:xfrm>
            <a:off x="1041937" y="1023843"/>
            <a:ext cx="8397486" cy="376352"/>
            <a:chOff x="-24171" y="3790682"/>
            <a:chExt cx="2401578" cy="404037"/>
          </a:xfrm>
        </p:grpSpPr>
        <p:sp>
          <p:nvSpPr>
            <p:cNvPr id="9" name="矩形: 圆角 2">
              <a:extLst>
                <a:ext uri="{FF2B5EF4-FFF2-40B4-BE49-F238E27FC236}">
                  <a16:creationId xmlns:a16="http://schemas.microsoft.com/office/drawing/2014/main" id="{66D6D97E-3F4D-4611-A542-774690D2CB3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63">
              <a:extLst>
                <a:ext uri="{FF2B5EF4-FFF2-40B4-BE49-F238E27FC236}">
                  <a16:creationId xmlns:a16="http://schemas.microsoft.com/office/drawing/2014/main" id="{2EB93061-33A4-40F3-9CCE-E38739ADE6D2}"/>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3598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2A5A8E-5836-47E8-A32C-2A6845CAFA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93996" y="1686304"/>
            <a:ext cx="3178205" cy="3870432"/>
          </a:xfrm>
          <a:prstGeom prst="rect">
            <a:avLst/>
          </a:prstGeom>
          <a:noFill/>
          <a:ln>
            <a:noFill/>
          </a:ln>
        </p:spPr>
      </p:pic>
      <p:sp>
        <p:nvSpPr>
          <p:cNvPr id="8" name="矩形 67">
            <a:extLst>
              <a:ext uri="{FF2B5EF4-FFF2-40B4-BE49-F238E27FC236}">
                <a16:creationId xmlns:a16="http://schemas.microsoft.com/office/drawing/2014/main" id="{1EEF44B7-7E89-4690-81E2-3317382A64E0}"/>
              </a:ext>
            </a:extLst>
          </p:cNvPr>
          <p:cNvSpPr/>
          <p:nvPr/>
        </p:nvSpPr>
        <p:spPr>
          <a:xfrm>
            <a:off x="1041937" y="1613135"/>
            <a:ext cx="5221474" cy="1692771"/>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Step</a:t>
            </a:r>
          </a:p>
          <a:p>
            <a:endPar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Input the data to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MS Excel as in the figure.</a:t>
            </a:r>
            <a:endPar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6" name="椭圆 6">
            <a:extLst>
              <a:ext uri="{FF2B5EF4-FFF2-40B4-BE49-F238E27FC236}">
                <a16:creationId xmlns:a16="http://schemas.microsoft.com/office/drawing/2014/main" id="{F89D3C5F-975E-436E-AFCD-F65EA0F0820F}"/>
              </a:ext>
            </a:extLst>
          </p:cNvPr>
          <p:cNvSpPr/>
          <p:nvPr/>
        </p:nvSpPr>
        <p:spPr>
          <a:xfrm>
            <a:off x="2130816" y="1552861"/>
            <a:ext cx="607896" cy="6078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latin typeface="Times New Roman" panose="02020603050405020304" pitchFamily="18" charset="0"/>
                <a:ea typeface="+mj-ea"/>
                <a:cs typeface="Times New Roman" panose="02020603050405020304" pitchFamily="18" charset="0"/>
              </a:rPr>
              <a:t>i</a:t>
            </a:r>
            <a:endParaRPr lang="en-US" altLang="zh-CN" dirty="0">
              <a:solidFill>
                <a:schemeClr val="tx1"/>
              </a:solidFill>
              <a:latin typeface="Times New Roman" panose="02020603050405020304" pitchFamily="18" charset="0"/>
              <a:ea typeface="+mj-ea"/>
              <a:cs typeface="Times New Roman" panose="02020603050405020304" pitchFamily="18" charset="0"/>
            </a:endParaRPr>
          </a:p>
        </p:txBody>
      </p:sp>
      <p:pic>
        <p:nvPicPr>
          <p:cNvPr id="17" name="Picture 16">
            <a:extLst>
              <a:ext uri="{FF2B5EF4-FFF2-40B4-BE49-F238E27FC236}">
                <a16:creationId xmlns:a16="http://schemas.microsoft.com/office/drawing/2014/main" id="{D7685161-4026-4749-ACE1-E1BBEDE00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95" y="4213830"/>
            <a:ext cx="2334923" cy="2329200"/>
          </a:xfrm>
          <a:prstGeom prst="rect">
            <a:avLst/>
          </a:prstGeom>
        </p:spPr>
      </p:pic>
      <p:sp>
        <p:nvSpPr>
          <p:cNvPr id="2" name="Slide Number Placeholder 1">
            <a:extLst>
              <a:ext uri="{FF2B5EF4-FFF2-40B4-BE49-F238E27FC236}">
                <a16:creationId xmlns:a16="http://schemas.microsoft.com/office/drawing/2014/main" id="{D8606FB0-DE7A-41AC-A5F6-1854BF9B1227}"/>
              </a:ext>
            </a:extLst>
          </p:cNvPr>
          <p:cNvSpPr>
            <a:spLocks noGrp="1"/>
          </p:cNvSpPr>
          <p:nvPr>
            <p:ph type="sldNum" sz="quarter" idx="4"/>
          </p:nvPr>
        </p:nvSpPr>
        <p:spPr/>
        <p:txBody>
          <a:bodyPr/>
          <a:lstStyle/>
          <a:p>
            <a:fld id="{87D56262-AC86-40AB-83F7-B5E555CE0D6B}" type="slidenum">
              <a:rPr lang="en-US" smtClean="0"/>
              <a:t>52</a:t>
            </a:fld>
            <a:endParaRPr lang="en-US" dirty="0"/>
          </a:p>
        </p:txBody>
      </p:sp>
      <p:grpSp>
        <p:nvGrpSpPr>
          <p:cNvPr id="10" name="组合 1">
            <a:extLst>
              <a:ext uri="{FF2B5EF4-FFF2-40B4-BE49-F238E27FC236}">
                <a16:creationId xmlns:a16="http://schemas.microsoft.com/office/drawing/2014/main" id="{7A6D67C1-4CE7-4027-9321-647F29D4D60B}"/>
              </a:ext>
            </a:extLst>
          </p:cNvPr>
          <p:cNvGrpSpPr/>
          <p:nvPr/>
        </p:nvGrpSpPr>
        <p:grpSpPr>
          <a:xfrm>
            <a:off x="1041937" y="1023843"/>
            <a:ext cx="8397486" cy="376352"/>
            <a:chOff x="-24171" y="3790682"/>
            <a:chExt cx="2401578" cy="404037"/>
          </a:xfrm>
        </p:grpSpPr>
        <p:sp>
          <p:nvSpPr>
            <p:cNvPr id="11" name="矩形: 圆角 2">
              <a:extLst>
                <a:ext uri="{FF2B5EF4-FFF2-40B4-BE49-F238E27FC236}">
                  <a16:creationId xmlns:a16="http://schemas.microsoft.com/office/drawing/2014/main" id="{D9795E4E-9F5B-46A7-B92B-3318CE09040E}"/>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6729F6EC-06CC-41E5-A81E-49EB837BE779}"/>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6341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67">
            <a:extLst>
              <a:ext uri="{FF2B5EF4-FFF2-40B4-BE49-F238E27FC236}">
                <a16:creationId xmlns:a16="http://schemas.microsoft.com/office/drawing/2014/main" id="{1EEF44B7-7E89-4690-81E2-3317382A64E0}"/>
              </a:ext>
            </a:extLst>
          </p:cNvPr>
          <p:cNvSpPr/>
          <p:nvPr/>
        </p:nvSpPr>
        <p:spPr>
          <a:xfrm>
            <a:off x="1041937" y="1602343"/>
            <a:ext cx="8213856" cy="2893100"/>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Step</a:t>
            </a:r>
          </a:p>
          <a:p>
            <a:endPar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Column C: Percentage changes</a:t>
            </a:r>
          </a:p>
          <a:p>
            <a:pPr marL="457200" indent="-457200">
              <a:buFont typeface="Arial" panose="020B0604020202020204" pitchFamily="34" charset="0"/>
              <a:buChar char="•"/>
            </a:pP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 Cell</a:t>
            </a:r>
            <a:r>
              <a:rPr lang="zh-TW"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C3</a:t>
            </a:r>
            <a:r>
              <a:rPr lang="zh-TW"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input</a:t>
            </a:r>
            <a:endParaRPr lang="zh-TW"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 (B3 – B2)/B2</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means</a:t>
            </a:r>
            <a:r>
              <a:rPr lang="zh-TW"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p>
          <a:p>
            <a:r>
              <a:rPr lang="en-US" altLang="zh-TW" sz="2600" spc="500" dirty="0">
                <a:solidFill>
                  <a:schemeClr val="tx1">
                    <a:lumMod val="75000"/>
                    <a:lumOff val="25000"/>
                  </a:schemeClr>
                </a:solidFill>
                <a:latin typeface="+mj-ea"/>
                <a:ea typeface="+mj-ea"/>
                <a:cs typeface="+mn-ea"/>
                <a:sym typeface="+mn-lt"/>
              </a:rPr>
              <a:t>		</a:t>
            </a:r>
          </a:p>
        </p:txBody>
      </p:sp>
      <p:graphicFrame>
        <p:nvGraphicFramePr>
          <p:cNvPr id="5" name="Table 6">
            <a:extLst>
              <a:ext uri="{FF2B5EF4-FFF2-40B4-BE49-F238E27FC236}">
                <a16:creationId xmlns:a16="http://schemas.microsoft.com/office/drawing/2014/main" id="{B46A8F6B-DC82-4289-B6A0-6C6BD80B0F4A}"/>
              </a:ext>
            </a:extLst>
          </p:cNvPr>
          <p:cNvGraphicFramePr>
            <a:graphicFrameLocks noGrp="1"/>
          </p:cNvGraphicFramePr>
          <p:nvPr>
            <p:extLst>
              <p:ext uri="{D42A27DB-BD31-4B8C-83A1-F6EECF244321}">
                <p14:modId xmlns:p14="http://schemas.microsoft.com/office/powerpoint/2010/main" val="3659852007"/>
              </p:ext>
            </p:extLst>
          </p:nvPr>
        </p:nvGraphicFramePr>
        <p:xfrm>
          <a:off x="2738709" y="4155377"/>
          <a:ext cx="4787505" cy="975360"/>
        </p:xfrm>
        <a:graphic>
          <a:graphicData uri="http://schemas.openxmlformats.org/drawingml/2006/table">
            <a:tbl>
              <a:tblPr firstRow="1" bandRow="1">
                <a:tableStyleId>{5940675A-B579-460E-94D1-54222C63F5DA}</a:tableStyleId>
              </a:tblPr>
              <a:tblGrid>
                <a:gridCol w="4787505">
                  <a:extLst>
                    <a:ext uri="{9D8B030D-6E8A-4147-A177-3AD203B41FA5}">
                      <a16:colId xmlns:a16="http://schemas.microsoft.com/office/drawing/2014/main" val="1451248444"/>
                    </a:ext>
                  </a:extLst>
                </a:gridCol>
              </a:tblGrid>
              <a:tr h="370840">
                <a:tc>
                  <a:txBody>
                    <a:bodyPr/>
                    <a:lstStyle/>
                    <a:p>
                      <a:pPr algn="ctr"/>
                      <a:r>
                        <a:rPr lang="en-US" altLang="zh-TW" sz="2600" dirty="0">
                          <a:solidFill>
                            <a:schemeClr val="tx1">
                              <a:lumMod val="75000"/>
                              <a:lumOff val="25000"/>
                            </a:schemeClr>
                          </a:solidFill>
                          <a:latin typeface="Times New Roman" panose="02020603050405020304" pitchFamily="18" charset="0"/>
                          <a:ea typeface="+mj-ea"/>
                          <a:cs typeface="Times New Roman" panose="02020603050405020304" pitchFamily="18" charset="0"/>
                        </a:rPr>
                        <a:t>Current</a:t>
                      </a:r>
                      <a:r>
                        <a:rPr lang="zh-CN" altLang="en-US" sz="2600" dirty="0">
                          <a:solidFill>
                            <a:schemeClr val="tx1">
                              <a:lumMod val="75000"/>
                              <a:lumOff val="25000"/>
                            </a:schemeClr>
                          </a:solidFill>
                          <a:latin typeface="Times New Roman" panose="02020603050405020304" pitchFamily="18" charset="0"/>
                          <a:ea typeface="+mj-ea"/>
                          <a:cs typeface="Times New Roman" panose="02020603050405020304" pitchFamily="18" charset="0"/>
                        </a:rPr>
                        <a:t> </a:t>
                      </a:r>
                      <a:r>
                        <a:rPr lang="en-US" altLang="zh-CN" sz="2600" dirty="0">
                          <a:solidFill>
                            <a:schemeClr val="tx1">
                              <a:lumMod val="75000"/>
                              <a:lumOff val="25000"/>
                            </a:schemeClr>
                          </a:solidFill>
                          <a:latin typeface="Times New Roman" panose="02020603050405020304" pitchFamily="18" charset="0"/>
                          <a:ea typeface="+mj-ea"/>
                          <a:cs typeface="Times New Roman" panose="02020603050405020304" pitchFamily="18" charset="0"/>
                        </a:rPr>
                        <a:t>count</a:t>
                      </a:r>
                      <a:r>
                        <a:rPr lang="zh-TW" altLang="en-US" sz="2600" dirty="0">
                          <a:solidFill>
                            <a:schemeClr val="tx1">
                              <a:lumMod val="75000"/>
                              <a:lumOff val="25000"/>
                            </a:schemeClr>
                          </a:solidFill>
                          <a:latin typeface="Times New Roman" panose="02020603050405020304" pitchFamily="18" charset="0"/>
                          <a:ea typeface="+mj-ea"/>
                          <a:cs typeface="Times New Roman" panose="02020603050405020304" pitchFamily="18" charset="0"/>
                        </a:rPr>
                        <a:t> </a:t>
                      </a:r>
                      <a:r>
                        <a:rPr lang="en-US" altLang="zh-TW" sz="2600" dirty="0">
                          <a:solidFill>
                            <a:schemeClr val="tx1">
                              <a:lumMod val="75000"/>
                              <a:lumOff val="25000"/>
                            </a:schemeClr>
                          </a:solidFill>
                          <a:latin typeface="Times New Roman" panose="02020603050405020304" pitchFamily="18" charset="0"/>
                          <a:ea typeface="+mj-ea"/>
                          <a:cs typeface="Times New Roman" panose="02020603050405020304" pitchFamily="18" charset="0"/>
                        </a:rPr>
                        <a:t>– previous count</a:t>
                      </a:r>
                      <a:endParaRPr lang="en-US" sz="260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9063281"/>
                  </a:ext>
                </a:extLst>
              </a:tr>
              <a:tr h="0">
                <a:tc>
                  <a:txBody>
                    <a:bodyPr/>
                    <a:lstStyle/>
                    <a:p>
                      <a:pPr algn="ctr"/>
                      <a:r>
                        <a:rPr lang="en-US" sz="2600" dirty="0">
                          <a:solidFill>
                            <a:schemeClr val="tx1">
                              <a:lumMod val="75000"/>
                              <a:lumOff val="25000"/>
                            </a:schemeClr>
                          </a:solidFill>
                          <a:latin typeface="Times New Roman" panose="02020603050405020304" pitchFamily="18" charset="0"/>
                          <a:ea typeface="+mj-ea"/>
                          <a:cs typeface="Times New Roman" panose="02020603050405020304" pitchFamily="18" charset="0"/>
                        </a:rPr>
                        <a:t>Previous</a:t>
                      </a:r>
                      <a:r>
                        <a:rPr lang="zh-CN" altLang="en-US" sz="2600" dirty="0">
                          <a:solidFill>
                            <a:schemeClr val="tx1">
                              <a:lumMod val="75000"/>
                              <a:lumOff val="25000"/>
                            </a:schemeClr>
                          </a:solidFill>
                          <a:latin typeface="Times New Roman" panose="02020603050405020304" pitchFamily="18" charset="0"/>
                          <a:ea typeface="+mj-ea"/>
                          <a:cs typeface="Times New Roman" panose="02020603050405020304" pitchFamily="18" charset="0"/>
                        </a:rPr>
                        <a:t> </a:t>
                      </a:r>
                      <a:r>
                        <a:rPr lang="en-US" altLang="zh-CN" sz="2600" dirty="0">
                          <a:solidFill>
                            <a:schemeClr val="tx1">
                              <a:lumMod val="75000"/>
                              <a:lumOff val="25000"/>
                            </a:schemeClr>
                          </a:solidFill>
                          <a:latin typeface="Times New Roman" panose="02020603050405020304" pitchFamily="18" charset="0"/>
                          <a:ea typeface="+mj-ea"/>
                          <a:cs typeface="Times New Roman" panose="02020603050405020304" pitchFamily="18" charset="0"/>
                        </a:rPr>
                        <a:t>count</a:t>
                      </a:r>
                      <a:endParaRPr lang="en-US" sz="2600"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4413486"/>
                  </a:ext>
                </a:extLst>
              </a:tr>
            </a:tbl>
          </a:graphicData>
        </a:graphic>
      </p:graphicFrame>
      <p:sp>
        <p:nvSpPr>
          <p:cNvPr id="10" name="椭圆 6">
            <a:extLst>
              <a:ext uri="{FF2B5EF4-FFF2-40B4-BE49-F238E27FC236}">
                <a16:creationId xmlns:a16="http://schemas.microsoft.com/office/drawing/2014/main" id="{2A01AF17-C6C0-4182-A02E-9FFA03F64D1D}"/>
              </a:ext>
            </a:extLst>
          </p:cNvPr>
          <p:cNvSpPr/>
          <p:nvPr/>
        </p:nvSpPr>
        <p:spPr>
          <a:xfrm>
            <a:off x="2130814" y="1552861"/>
            <a:ext cx="607896" cy="6078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mj-ea"/>
                <a:cs typeface="Times New Roman" panose="02020603050405020304" pitchFamily="18" charset="0"/>
              </a:rPr>
              <a:t>ii</a:t>
            </a:r>
          </a:p>
        </p:txBody>
      </p:sp>
      <p:sp>
        <p:nvSpPr>
          <p:cNvPr id="2" name="Slide Number Placeholder 1">
            <a:extLst>
              <a:ext uri="{FF2B5EF4-FFF2-40B4-BE49-F238E27FC236}">
                <a16:creationId xmlns:a16="http://schemas.microsoft.com/office/drawing/2014/main" id="{EE79C23D-A99D-47E7-AA03-44FF313F617F}"/>
              </a:ext>
            </a:extLst>
          </p:cNvPr>
          <p:cNvSpPr>
            <a:spLocks noGrp="1"/>
          </p:cNvSpPr>
          <p:nvPr>
            <p:ph type="sldNum" sz="quarter" idx="4"/>
          </p:nvPr>
        </p:nvSpPr>
        <p:spPr/>
        <p:txBody>
          <a:bodyPr/>
          <a:lstStyle/>
          <a:p>
            <a:fld id="{87D56262-AC86-40AB-83F7-B5E555CE0D6B}" type="slidenum">
              <a:rPr lang="en-US" smtClean="0"/>
              <a:t>53</a:t>
            </a:fld>
            <a:endParaRPr lang="en-US" dirty="0"/>
          </a:p>
        </p:txBody>
      </p:sp>
      <p:grpSp>
        <p:nvGrpSpPr>
          <p:cNvPr id="11" name="组合 1">
            <a:extLst>
              <a:ext uri="{FF2B5EF4-FFF2-40B4-BE49-F238E27FC236}">
                <a16:creationId xmlns:a16="http://schemas.microsoft.com/office/drawing/2014/main" id="{93F16612-30C2-4795-9F4B-E7D293A06BB1}"/>
              </a:ext>
            </a:extLst>
          </p:cNvPr>
          <p:cNvGrpSpPr/>
          <p:nvPr/>
        </p:nvGrpSpPr>
        <p:grpSpPr>
          <a:xfrm>
            <a:off x="1041937" y="1023843"/>
            <a:ext cx="8397486" cy="376352"/>
            <a:chOff x="-24171" y="3790682"/>
            <a:chExt cx="2401578" cy="404037"/>
          </a:xfrm>
        </p:grpSpPr>
        <p:sp>
          <p:nvSpPr>
            <p:cNvPr id="14" name="矩形: 圆角 2">
              <a:extLst>
                <a:ext uri="{FF2B5EF4-FFF2-40B4-BE49-F238E27FC236}">
                  <a16:creationId xmlns:a16="http://schemas.microsoft.com/office/drawing/2014/main" id="{E143B8C5-08B0-4352-BE59-449314FDB257}"/>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63">
              <a:extLst>
                <a:ext uri="{FF2B5EF4-FFF2-40B4-BE49-F238E27FC236}">
                  <a16:creationId xmlns:a16="http://schemas.microsoft.com/office/drawing/2014/main" id="{7A21128B-BAA1-419C-8EF8-DFE8E063641D}"/>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46123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67">
            <a:extLst>
              <a:ext uri="{FF2B5EF4-FFF2-40B4-BE49-F238E27FC236}">
                <a16:creationId xmlns:a16="http://schemas.microsoft.com/office/drawing/2014/main" id="{1EEF44B7-7E89-4690-81E2-3317382A64E0}"/>
              </a:ext>
            </a:extLst>
          </p:cNvPr>
          <p:cNvSpPr/>
          <p:nvPr/>
        </p:nvSpPr>
        <p:spPr>
          <a:xfrm>
            <a:off x="1041937" y="1602343"/>
            <a:ext cx="8213856" cy="3293209"/>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Step</a:t>
            </a:r>
          </a:p>
          <a:p>
            <a:endPar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Column C: Percentage changes</a:t>
            </a:r>
          </a:p>
          <a:p>
            <a:endPar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pPr marL="457200" indent="-457200">
              <a:buFont typeface="Arial" panose="020B0604020202020204" pitchFamily="34" charset="0"/>
              <a:buChar char="•"/>
            </a:pP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Use the tools under “Home”</a:t>
            </a:r>
          </a:p>
          <a:p>
            <a:pPr marL="914400" lvl="1" indent="-457200">
              <a:buFont typeface="Wingdings" panose="05000000000000000000" pitchFamily="2" charset="2"/>
              <a:buChar char="ü"/>
            </a:pP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Set the format as a percentage</a:t>
            </a:r>
          </a:p>
          <a:p>
            <a:pPr marL="914400" lvl="1" indent="-457200">
              <a:buFont typeface="Wingdings" panose="05000000000000000000" pitchFamily="2" charset="2"/>
              <a:buChar char="ü"/>
            </a:pP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Show two decimal places</a:t>
            </a:r>
          </a:p>
          <a:p>
            <a:endParaRPr lang="en-US" altLang="zh-TW" sz="2600" spc="500" dirty="0">
              <a:solidFill>
                <a:schemeClr val="tx1">
                  <a:lumMod val="75000"/>
                  <a:lumOff val="25000"/>
                </a:schemeClr>
              </a:solidFill>
              <a:latin typeface="+mj-ea"/>
              <a:ea typeface="+mj-ea"/>
              <a:cs typeface="+mn-ea"/>
              <a:sym typeface="+mn-lt"/>
            </a:endParaRPr>
          </a:p>
        </p:txBody>
      </p:sp>
      <p:grpSp>
        <p:nvGrpSpPr>
          <p:cNvPr id="9" name="Canvas 29">
            <a:extLst>
              <a:ext uri="{FF2B5EF4-FFF2-40B4-BE49-F238E27FC236}">
                <a16:creationId xmlns:a16="http://schemas.microsoft.com/office/drawing/2014/main" id="{9C875CB7-E0E8-4735-8BFB-788C4D389295}"/>
              </a:ext>
            </a:extLst>
          </p:cNvPr>
          <p:cNvGrpSpPr/>
          <p:nvPr/>
        </p:nvGrpSpPr>
        <p:grpSpPr>
          <a:xfrm>
            <a:off x="7832848" y="4247522"/>
            <a:ext cx="3474061" cy="1633687"/>
            <a:chOff x="0" y="0"/>
            <a:chExt cx="1590675" cy="730885"/>
          </a:xfrm>
        </p:grpSpPr>
        <p:sp>
          <p:nvSpPr>
            <p:cNvPr id="12" name="Rectangle 11">
              <a:extLst>
                <a:ext uri="{FF2B5EF4-FFF2-40B4-BE49-F238E27FC236}">
                  <a16:creationId xmlns:a16="http://schemas.microsoft.com/office/drawing/2014/main" id="{B2492D9C-61F2-4BAF-BD6A-0AA5C0AAB80E}"/>
                </a:ext>
              </a:extLst>
            </p:cNvPr>
            <p:cNvSpPr/>
            <p:nvPr/>
          </p:nvSpPr>
          <p:spPr>
            <a:xfrm>
              <a:off x="0" y="0"/>
              <a:ext cx="1590675" cy="730885"/>
            </a:xfrm>
            <a:prstGeom prst="rect">
              <a:avLst/>
            </a:prstGeom>
            <a:solidFill>
              <a:prstClr val="white"/>
            </a:solidFill>
          </p:spPr>
          <p:txBody>
            <a:bodyPr/>
            <a:lstStyle/>
            <a:p>
              <a:endParaRPr lang="zh-HK" altLang="en-US"/>
            </a:p>
          </p:txBody>
        </p:sp>
        <p:pic>
          <p:nvPicPr>
            <p:cNvPr id="13" name="Picture 12">
              <a:extLst>
                <a:ext uri="{FF2B5EF4-FFF2-40B4-BE49-F238E27FC236}">
                  <a16:creationId xmlns:a16="http://schemas.microsoft.com/office/drawing/2014/main" id="{9FE931B0-E840-4051-9E3F-4BCCF6CB38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267" y="57039"/>
              <a:ext cx="993775" cy="508635"/>
            </a:xfrm>
            <a:prstGeom prst="rect">
              <a:avLst/>
            </a:prstGeom>
            <a:noFill/>
            <a:ln>
              <a:noFill/>
            </a:ln>
          </p:spPr>
        </p:pic>
        <p:sp>
          <p:nvSpPr>
            <p:cNvPr id="14" name="Oval 13">
              <a:extLst>
                <a:ext uri="{FF2B5EF4-FFF2-40B4-BE49-F238E27FC236}">
                  <a16:creationId xmlns:a16="http://schemas.microsoft.com/office/drawing/2014/main" id="{71D888BB-CDE6-45A2-8858-469117194ED4}"/>
                </a:ext>
              </a:extLst>
            </p:cNvPr>
            <p:cNvSpPr/>
            <p:nvPr/>
          </p:nvSpPr>
          <p:spPr>
            <a:xfrm>
              <a:off x="684084" y="36065"/>
              <a:ext cx="349583" cy="287904"/>
            </a:xfrm>
            <a:prstGeom prst="ellipse">
              <a:avLst/>
            </a:prstGeom>
            <a:noFill/>
            <a:ln w="19050">
              <a:solidFill>
                <a:srgbClr val="FF0000"/>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a:extLst>
                <a:ext uri="{FF2B5EF4-FFF2-40B4-BE49-F238E27FC236}">
                  <a16:creationId xmlns:a16="http://schemas.microsoft.com/office/drawing/2014/main" id="{ABE062A8-ADB6-47F5-940C-FE2EC523EB27}"/>
                </a:ext>
              </a:extLst>
            </p:cNvPr>
            <p:cNvSpPr/>
            <p:nvPr/>
          </p:nvSpPr>
          <p:spPr>
            <a:xfrm>
              <a:off x="299290" y="298458"/>
              <a:ext cx="615110" cy="287904"/>
            </a:xfrm>
            <a:prstGeom prst="ellipse">
              <a:avLst/>
            </a:prstGeom>
            <a:noFill/>
            <a:ln w="19050">
              <a:solidFill>
                <a:srgbClr val="FF0000"/>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2" name="椭圆 6">
            <a:extLst>
              <a:ext uri="{FF2B5EF4-FFF2-40B4-BE49-F238E27FC236}">
                <a16:creationId xmlns:a16="http://schemas.microsoft.com/office/drawing/2014/main" id="{B2B54A43-E470-47E0-97EC-77D88A8C65E9}"/>
              </a:ext>
            </a:extLst>
          </p:cNvPr>
          <p:cNvSpPr/>
          <p:nvPr/>
        </p:nvSpPr>
        <p:spPr>
          <a:xfrm>
            <a:off x="2130814" y="1552861"/>
            <a:ext cx="607896" cy="6078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mj-ea"/>
                <a:cs typeface="Times New Roman" panose="02020603050405020304" pitchFamily="18" charset="0"/>
              </a:rPr>
              <a:t>ii</a:t>
            </a:r>
          </a:p>
        </p:txBody>
      </p:sp>
      <p:sp>
        <p:nvSpPr>
          <p:cNvPr id="2" name="Slide Number Placeholder 1">
            <a:extLst>
              <a:ext uri="{FF2B5EF4-FFF2-40B4-BE49-F238E27FC236}">
                <a16:creationId xmlns:a16="http://schemas.microsoft.com/office/drawing/2014/main" id="{B037F096-CCFB-4FCA-B4BD-0760F091B32F}"/>
              </a:ext>
            </a:extLst>
          </p:cNvPr>
          <p:cNvSpPr>
            <a:spLocks noGrp="1"/>
          </p:cNvSpPr>
          <p:nvPr>
            <p:ph type="sldNum" sz="quarter" idx="4"/>
          </p:nvPr>
        </p:nvSpPr>
        <p:spPr/>
        <p:txBody>
          <a:bodyPr/>
          <a:lstStyle/>
          <a:p>
            <a:fld id="{87D56262-AC86-40AB-83F7-B5E555CE0D6B}" type="slidenum">
              <a:rPr lang="en-US" smtClean="0"/>
              <a:t>54</a:t>
            </a:fld>
            <a:endParaRPr lang="en-US" dirty="0"/>
          </a:p>
        </p:txBody>
      </p:sp>
      <p:grpSp>
        <p:nvGrpSpPr>
          <p:cNvPr id="15" name="组合 1">
            <a:extLst>
              <a:ext uri="{FF2B5EF4-FFF2-40B4-BE49-F238E27FC236}">
                <a16:creationId xmlns:a16="http://schemas.microsoft.com/office/drawing/2014/main" id="{A8E0784A-EAE3-4D92-A77F-B7F0FD806A55}"/>
              </a:ext>
            </a:extLst>
          </p:cNvPr>
          <p:cNvGrpSpPr/>
          <p:nvPr/>
        </p:nvGrpSpPr>
        <p:grpSpPr>
          <a:xfrm>
            <a:off x="1041937" y="1023843"/>
            <a:ext cx="8397486" cy="376352"/>
            <a:chOff x="-24171" y="3790682"/>
            <a:chExt cx="2401578" cy="404037"/>
          </a:xfrm>
        </p:grpSpPr>
        <p:sp>
          <p:nvSpPr>
            <p:cNvPr id="20" name="矩形: 圆角 2">
              <a:extLst>
                <a:ext uri="{FF2B5EF4-FFF2-40B4-BE49-F238E27FC236}">
                  <a16:creationId xmlns:a16="http://schemas.microsoft.com/office/drawing/2014/main" id="{84532CC4-1345-4DB3-AE9E-362D33B12AB0}"/>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63">
              <a:extLst>
                <a:ext uri="{FF2B5EF4-FFF2-40B4-BE49-F238E27FC236}">
                  <a16:creationId xmlns:a16="http://schemas.microsoft.com/office/drawing/2014/main" id="{8AE325D8-A528-4C3C-8BA8-9968C024BD0B}"/>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13688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67">
            <a:extLst>
              <a:ext uri="{FF2B5EF4-FFF2-40B4-BE49-F238E27FC236}">
                <a16:creationId xmlns:a16="http://schemas.microsoft.com/office/drawing/2014/main" id="{1EEF44B7-7E89-4690-81E2-3317382A64E0}"/>
              </a:ext>
            </a:extLst>
          </p:cNvPr>
          <p:cNvSpPr/>
          <p:nvPr/>
        </p:nvSpPr>
        <p:spPr>
          <a:xfrm>
            <a:off x="1041936" y="1602343"/>
            <a:ext cx="7521771" cy="390876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Step</a:t>
            </a:r>
          </a:p>
          <a:p>
            <a:endPar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Column C: Percentage changes</a:t>
            </a:r>
          </a:p>
          <a:p>
            <a:pPr marL="457200" indent="-457200">
              <a:buFont typeface="Arial" panose="020B0604020202020204" pitchFamily="34" charset="0"/>
              <a:buChar char="•"/>
            </a:pP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Rest your cursor in the lower-right corner of Cell C3 </a:t>
            </a:r>
            <a:b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b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so that it turns into a “+” sign</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pPr marL="457200" indent="-457200">
              <a:buFont typeface="Arial" panose="020B0604020202020204" pitchFamily="34" charset="0"/>
              <a:buChar char="•"/>
            </a:pP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Drag the fill handle to fill Cells C4 to C12 based on Cell C3</a:t>
            </a:r>
          </a:p>
          <a:p>
            <a:endParaRPr lang="en-US" altLang="zh-TW" sz="2600" spc="500" dirty="0">
              <a:solidFill>
                <a:schemeClr val="tx1">
                  <a:lumMod val="75000"/>
                  <a:lumOff val="25000"/>
                </a:schemeClr>
              </a:solidFill>
              <a:latin typeface="+mj-ea"/>
              <a:ea typeface="+mj-ea"/>
              <a:cs typeface="+mn-ea"/>
              <a:sym typeface="+mn-lt"/>
            </a:endParaRPr>
          </a:p>
        </p:txBody>
      </p:sp>
      <p:sp>
        <p:nvSpPr>
          <p:cNvPr id="22" name="椭圆 6">
            <a:extLst>
              <a:ext uri="{FF2B5EF4-FFF2-40B4-BE49-F238E27FC236}">
                <a16:creationId xmlns:a16="http://schemas.microsoft.com/office/drawing/2014/main" id="{B2B54A43-E470-47E0-97EC-77D88A8C65E9}"/>
              </a:ext>
            </a:extLst>
          </p:cNvPr>
          <p:cNvSpPr/>
          <p:nvPr/>
        </p:nvSpPr>
        <p:spPr>
          <a:xfrm>
            <a:off x="2130814" y="1552861"/>
            <a:ext cx="607896" cy="6078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mj-ea"/>
                <a:cs typeface="Times New Roman" panose="02020603050405020304" pitchFamily="18" charset="0"/>
              </a:rPr>
              <a:t>ii</a:t>
            </a:r>
          </a:p>
        </p:txBody>
      </p:sp>
      <p:grpSp>
        <p:nvGrpSpPr>
          <p:cNvPr id="17" name="Canvas 29">
            <a:extLst>
              <a:ext uri="{FF2B5EF4-FFF2-40B4-BE49-F238E27FC236}">
                <a16:creationId xmlns:a16="http://schemas.microsoft.com/office/drawing/2014/main" id="{257F835B-153A-43DC-947A-ACC2AF6BCD97}"/>
              </a:ext>
            </a:extLst>
          </p:cNvPr>
          <p:cNvGrpSpPr/>
          <p:nvPr/>
        </p:nvGrpSpPr>
        <p:grpSpPr>
          <a:xfrm>
            <a:off x="8563707" y="2778370"/>
            <a:ext cx="2795955" cy="2233246"/>
            <a:chOff x="0" y="0"/>
            <a:chExt cx="1590675" cy="1237615"/>
          </a:xfrm>
        </p:grpSpPr>
        <p:sp>
          <p:nvSpPr>
            <p:cNvPr id="18" name="Rectangle 17">
              <a:extLst>
                <a:ext uri="{FF2B5EF4-FFF2-40B4-BE49-F238E27FC236}">
                  <a16:creationId xmlns:a16="http://schemas.microsoft.com/office/drawing/2014/main" id="{3073B180-E230-45F4-8167-6895BB5CE4B3}"/>
                </a:ext>
              </a:extLst>
            </p:cNvPr>
            <p:cNvSpPr/>
            <p:nvPr/>
          </p:nvSpPr>
          <p:spPr>
            <a:xfrm>
              <a:off x="0" y="0"/>
              <a:ext cx="1590675" cy="1237615"/>
            </a:xfrm>
            <a:prstGeom prst="rect">
              <a:avLst/>
            </a:prstGeom>
            <a:solidFill>
              <a:prstClr val="white"/>
            </a:solidFill>
          </p:spPr>
          <p:txBody>
            <a:bodyPr/>
            <a:lstStyle/>
            <a:p>
              <a:endParaRPr lang="zh-HK" altLang="en-US"/>
            </a:p>
          </p:txBody>
        </p:sp>
        <p:pic>
          <p:nvPicPr>
            <p:cNvPr id="19" name="Picture 18">
              <a:extLst>
                <a:ext uri="{FF2B5EF4-FFF2-40B4-BE49-F238E27FC236}">
                  <a16:creationId xmlns:a16="http://schemas.microsoft.com/office/drawing/2014/main" id="{2DB5930B-8E7A-438E-90DC-4DD5FCDCB1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3" y="25828"/>
              <a:ext cx="1551305" cy="1202055"/>
            </a:xfrm>
            <a:prstGeom prst="rect">
              <a:avLst/>
            </a:prstGeom>
            <a:noFill/>
            <a:ln>
              <a:noFill/>
            </a:ln>
          </p:spPr>
        </p:pic>
        <p:sp>
          <p:nvSpPr>
            <p:cNvPr id="23" name="Oval 22">
              <a:extLst>
                <a:ext uri="{FF2B5EF4-FFF2-40B4-BE49-F238E27FC236}">
                  <a16:creationId xmlns:a16="http://schemas.microsoft.com/office/drawing/2014/main" id="{5D76E417-1ABE-4DAA-9E3E-F4F02A6C28D3}"/>
                </a:ext>
              </a:extLst>
            </p:cNvPr>
            <p:cNvSpPr/>
            <p:nvPr/>
          </p:nvSpPr>
          <p:spPr>
            <a:xfrm>
              <a:off x="1360115" y="500685"/>
              <a:ext cx="180000" cy="144000"/>
            </a:xfrm>
            <a:prstGeom prst="ellipse">
              <a:avLst/>
            </a:prstGeom>
            <a:noFill/>
            <a:ln w="19050">
              <a:solidFill>
                <a:srgbClr val="FF0000"/>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4" name="Straight Arrow Connector 23">
              <a:extLst>
                <a:ext uri="{FF2B5EF4-FFF2-40B4-BE49-F238E27FC236}">
                  <a16:creationId xmlns:a16="http://schemas.microsoft.com/office/drawing/2014/main" id="{FB77FC10-D319-4524-9384-99CFFB06A3A1}"/>
                </a:ext>
              </a:extLst>
            </p:cNvPr>
            <p:cNvCxnSpPr/>
            <p:nvPr/>
          </p:nvCxnSpPr>
          <p:spPr>
            <a:xfrm>
              <a:off x="1456330" y="664030"/>
              <a:ext cx="0" cy="540000"/>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D2279C11-1B69-4297-94C6-03F5181093D1}"/>
              </a:ext>
            </a:extLst>
          </p:cNvPr>
          <p:cNvSpPr>
            <a:spLocks noGrp="1"/>
          </p:cNvSpPr>
          <p:nvPr>
            <p:ph type="sldNum" sz="quarter" idx="4"/>
          </p:nvPr>
        </p:nvSpPr>
        <p:spPr/>
        <p:txBody>
          <a:bodyPr/>
          <a:lstStyle/>
          <a:p>
            <a:fld id="{87D56262-AC86-40AB-83F7-B5E555CE0D6B}" type="slidenum">
              <a:rPr lang="en-US" smtClean="0"/>
              <a:t>55</a:t>
            </a:fld>
            <a:endParaRPr lang="en-US" dirty="0"/>
          </a:p>
        </p:txBody>
      </p:sp>
      <p:grpSp>
        <p:nvGrpSpPr>
          <p:cNvPr id="15" name="组合 1">
            <a:extLst>
              <a:ext uri="{FF2B5EF4-FFF2-40B4-BE49-F238E27FC236}">
                <a16:creationId xmlns:a16="http://schemas.microsoft.com/office/drawing/2014/main" id="{B2946E1B-02EA-4324-B617-99BB233760B3}"/>
              </a:ext>
            </a:extLst>
          </p:cNvPr>
          <p:cNvGrpSpPr/>
          <p:nvPr/>
        </p:nvGrpSpPr>
        <p:grpSpPr>
          <a:xfrm>
            <a:off x="1041937" y="1023843"/>
            <a:ext cx="8397486" cy="376352"/>
            <a:chOff x="-24171" y="3790682"/>
            <a:chExt cx="2401578" cy="404037"/>
          </a:xfrm>
        </p:grpSpPr>
        <p:sp>
          <p:nvSpPr>
            <p:cNvPr id="20" name="矩形: 圆角 2">
              <a:extLst>
                <a:ext uri="{FF2B5EF4-FFF2-40B4-BE49-F238E27FC236}">
                  <a16:creationId xmlns:a16="http://schemas.microsoft.com/office/drawing/2014/main" id="{559EACED-CAF7-44C4-A834-71A5D1DE3320}"/>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63">
              <a:extLst>
                <a:ext uri="{FF2B5EF4-FFF2-40B4-BE49-F238E27FC236}">
                  <a16:creationId xmlns:a16="http://schemas.microsoft.com/office/drawing/2014/main" id="{086CFB97-D9BF-4738-BAF1-2B49C504BC11}"/>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40951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866087" y="1682542"/>
            <a:ext cx="10810094" cy="1200329"/>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following discusses four possible modelling approaches to predicting Singer K’s follower counts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in the future.</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16" name="矩形 67">
            <a:extLst>
              <a:ext uri="{FF2B5EF4-FFF2-40B4-BE49-F238E27FC236}">
                <a16:creationId xmlns:a16="http://schemas.microsoft.com/office/drawing/2014/main" id="{4C578C1D-6896-4F67-91D2-3EA4AA959AF1}"/>
              </a:ext>
            </a:extLst>
          </p:cNvPr>
          <p:cNvSpPr/>
          <p:nvPr/>
        </p:nvSpPr>
        <p:spPr>
          <a:xfrm>
            <a:off x="1041937" y="2919043"/>
            <a:ext cx="10071540" cy="3139321"/>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	</a:t>
            </a:r>
            <a:r>
              <a:rPr lang="en-US" altLang="zh-CN" sz="22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Modelling approach 5:</a:t>
            </a:r>
          </a:p>
          <a:p>
            <a:endParaRPr lang="en-US" altLang="zh-CN" sz="22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approach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only considers </a:t>
            </a:r>
            <a:r>
              <a:rPr lang="en-US" altLang="zh-CN" sz="2200" spc="500" dirty="0">
                <a:latin typeface="Times New Roman" panose="02020603050405020304" pitchFamily="18" charset="0"/>
                <a:ea typeface="+mj-ea"/>
                <a:cs typeface="Times New Roman" panose="02020603050405020304" pitchFamily="18" charset="0"/>
                <a:sym typeface="+mn-lt"/>
              </a:rPr>
              <a:t>the percentage </a:t>
            </a:r>
          </a:p>
          <a:p>
            <a:r>
              <a:rPr lang="en-US" altLang="zh-CN" sz="2200" spc="500" dirty="0">
                <a:latin typeface="Times New Roman" panose="02020603050405020304" pitchFamily="18" charset="0"/>
                <a:ea typeface="+mj-ea"/>
                <a:cs typeface="Times New Roman" panose="02020603050405020304" pitchFamily="18" charset="0"/>
                <a:sym typeface="+mn-lt"/>
              </a:rPr>
              <a:t>	change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between the most recent two months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(i.e., Oct and Nov 2023). </a:t>
            </a:r>
          </a:p>
          <a:p>
            <a:endPar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It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assumes</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that the percentage change between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Nov and Dec 2023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is equal to </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between Oct and Nov 2023.</a:t>
            </a:r>
          </a:p>
        </p:txBody>
      </p:sp>
      <p:sp>
        <p:nvSpPr>
          <p:cNvPr id="4" name="Slide Number Placeholder 3">
            <a:extLst>
              <a:ext uri="{FF2B5EF4-FFF2-40B4-BE49-F238E27FC236}">
                <a16:creationId xmlns:a16="http://schemas.microsoft.com/office/drawing/2014/main" id="{D5FEE9CE-FF98-4B06-91E5-2F807843B676}"/>
              </a:ext>
            </a:extLst>
          </p:cNvPr>
          <p:cNvSpPr>
            <a:spLocks noGrp="1"/>
          </p:cNvSpPr>
          <p:nvPr>
            <p:ph type="sldNum" sz="quarter" idx="4"/>
          </p:nvPr>
        </p:nvSpPr>
        <p:spPr/>
        <p:txBody>
          <a:bodyPr/>
          <a:lstStyle/>
          <a:p>
            <a:fld id="{87D56262-AC86-40AB-83F7-B5E555CE0D6B}" type="slidenum">
              <a:rPr lang="en-US" smtClean="0"/>
              <a:t>56</a:t>
            </a:fld>
            <a:endParaRPr lang="en-US" dirty="0"/>
          </a:p>
        </p:txBody>
      </p:sp>
      <p:grpSp>
        <p:nvGrpSpPr>
          <p:cNvPr id="8" name="组合 1">
            <a:extLst>
              <a:ext uri="{FF2B5EF4-FFF2-40B4-BE49-F238E27FC236}">
                <a16:creationId xmlns:a16="http://schemas.microsoft.com/office/drawing/2014/main" id="{7049EF4B-087F-4F04-B3DE-4B8537FCFC3D}"/>
              </a:ext>
            </a:extLst>
          </p:cNvPr>
          <p:cNvGrpSpPr/>
          <p:nvPr/>
        </p:nvGrpSpPr>
        <p:grpSpPr>
          <a:xfrm>
            <a:off x="1041937" y="1023843"/>
            <a:ext cx="8397486" cy="376352"/>
            <a:chOff x="-24171" y="3790682"/>
            <a:chExt cx="2401578" cy="404037"/>
          </a:xfrm>
        </p:grpSpPr>
        <p:sp>
          <p:nvSpPr>
            <p:cNvPr id="9" name="矩形: 圆角 2">
              <a:extLst>
                <a:ext uri="{FF2B5EF4-FFF2-40B4-BE49-F238E27FC236}">
                  <a16:creationId xmlns:a16="http://schemas.microsoft.com/office/drawing/2014/main" id="{12685951-2BE7-4BFD-88CE-0FE6E2774000}"/>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8303E2DD-00EE-40C5-BA62-88DA95622C6E}"/>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3049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4">
            <a:extLst>
              <a:ext uri="{FF2B5EF4-FFF2-40B4-BE49-F238E27FC236}">
                <a16:creationId xmlns:a16="http://schemas.microsoft.com/office/drawing/2014/main" id="{CAE4F59C-9D51-4F1A-B139-7662E2574320}"/>
              </a:ext>
            </a:extLst>
          </p:cNvPr>
          <p:cNvGraphicFramePr>
            <a:graphicFrameLocks noGrp="1"/>
          </p:cNvGraphicFramePr>
          <p:nvPr>
            <p:extLst>
              <p:ext uri="{D42A27DB-BD31-4B8C-83A1-F6EECF244321}">
                <p14:modId xmlns:p14="http://schemas.microsoft.com/office/powerpoint/2010/main" val="2067549779"/>
              </p:ext>
            </p:extLst>
          </p:nvPr>
        </p:nvGraphicFramePr>
        <p:xfrm>
          <a:off x="883671" y="2417628"/>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20.13%</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21.20%</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20.95%</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21.43%</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20.88%</a:t>
                      </a:r>
                    </a:p>
                  </a:txBody>
                  <a:tcPr/>
                </a:tc>
                <a:extLst>
                  <a:ext uri="{0D108BD9-81ED-4DB2-BD59-A6C34878D82A}">
                    <a16:rowId xmlns:a16="http://schemas.microsoft.com/office/drawing/2014/main" val="2130661472"/>
                  </a:ext>
                </a:extLst>
              </a:tr>
            </a:tbl>
          </a:graphicData>
        </a:graphic>
      </p:graphicFrame>
      <p:graphicFrame>
        <p:nvGraphicFramePr>
          <p:cNvPr id="13" name="Table 4">
            <a:extLst>
              <a:ext uri="{FF2B5EF4-FFF2-40B4-BE49-F238E27FC236}">
                <a16:creationId xmlns:a16="http://schemas.microsoft.com/office/drawing/2014/main" id="{32A0FDF5-555F-4C58-92A2-E0A11F5B1D9F}"/>
              </a:ext>
            </a:extLst>
          </p:cNvPr>
          <p:cNvGraphicFramePr>
            <a:graphicFrameLocks noGrp="1"/>
          </p:cNvGraphicFramePr>
          <p:nvPr>
            <p:extLst>
              <p:ext uri="{D42A27DB-BD31-4B8C-83A1-F6EECF244321}">
                <p14:modId xmlns:p14="http://schemas.microsoft.com/office/powerpoint/2010/main" val="1046862027"/>
              </p:ext>
            </p:extLst>
          </p:nvPr>
        </p:nvGraphicFramePr>
        <p:xfrm>
          <a:off x="6205948" y="2417628"/>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21.29%</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21.66%</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21.52%</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21.57%</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21.93%</a:t>
                      </a:r>
                    </a:p>
                  </a:txBody>
                  <a:tcPr/>
                </a:tc>
                <a:extLst>
                  <a:ext uri="{0D108BD9-81ED-4DB2-BD59-A6C34878D82A}">
                    <a16:rowId xmlns:a16="http://schemas.microsoft.com/office/drawing/2014/main" val="2130661472"/>
                  </a:ext>
                </a:extLst>
              </a:tr>
            </a:tbl>
          </a:graphicData>
        </a:graphic>
      </p:graphicFrame>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461665"/>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3(a).	Circle the data used for prediction. </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8" name="Oval 7">
            <a:extLst>
              <a:ext uri="{FF2B5EF4-FFF2-40B4-BE49-F238E27FC236}">
                <a16:creationId xmlns:a16="http://schemas.microsoft.com/office/drawing/2014/main" id="{CCA32D54-06F6-4E46-9704-79621B7A1949}"/>
              </a:ext>
            </a:extLst>
          </p:cNvPr>
          <p:cNvSpPr/>
          <p:nvPr/>
        </p:nvSpPr>
        <p:spPr>
          <a:xfrm>
            <a:off x="9220181" y="5188921"/>
            <a:ext cx="1399467" cy="7534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Slide Number Placeholder 3">
            <a:extLst>
              <a:ext uri="{FF2B5EF4-FFF2-40B4-BE49-F238E27FC236}">
                <a16:creationId xmlns:a16="http://schemas.microsoft.com/office/drawing/2014/main" id="{2D725B3B-AB0B-47E8-A921-2328C851754D}"/>
              </a:ext>
            </a:extLst>
          </p:cNvPr>
          <p:cNvSpPr>
            <a:spLocks noGrp="1"/>
          </p:cNvSpPr>
          <p:nvPr>
            <p:ph type="sldNum" sz="quarter" idx="4"/>
          </p:nvPr>
        </p:nvSpPr>
        <p:spPr/>
        <p:txBody>
          <a:bodyPr/>
          <a:lstStyle/>
          <a:p>
            <a:fld id="{87D56262-AC86-40AB-83F7-B5E555CE0D6B}" type="slidenum">
              <a:rPr lang="en-US" smtClean="0"/>
              <a:t>57</a:t>
            </a:fld>
            <a:endParaRPr lang="en-US" dirty="0"/>
          </a:p>
        </p:txBody>
      </p:sp>
      <p:grpSp>
        <p:nvGrpSpPr>
          <p:cNvPr id="10" name="组合 1">
            <a:extLst>
              <a:ext uri="{FF2B5EF4-FFF2-40B4-BE49-F238E27FC236}">
                <a16:creationId xmlns:a16="http://schemas.microsoft.com/office/drawing/2014/main" id="{ED9A9868-A236-4C2B-AC8A-69C05F0A02B8}"/>
              </a:ext>
            </a:extLst>
          </p:cNvPr>
          <p:cNvGrpSpPr/>
          <p:nvPr/>
        </p:nvGrpSpPr>
        <p:grpSpPr>
          <a:xfrm>
            <a:off x="1041937" y="1023843"/>
            <a:ext cx="8397486" cy="376352"/>
            <a:chOff x="-24171" y="3790682"/>
            <a:chExt cx="2401578" cy="404037"/>
          </a:xfrm>
        </p:grpSpPr>
        <p:sp>
          <p:nvSpPr>
            <p:cNvPr id="11" name="矩形: 圆角 2">
              <a:extLst>
                <a:ext uri="{FF2B5EF4-FFF2-40B4-BE49-F238E27FC236}">
                  <a16:creationId xmlns:a16="http://schemas.microsoft.com/office/drawing/2014/main" id="{0983F03D-CC55-40E8-B441-C7357F0D3F5D}"/>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63">
              <a:extLst>
                <a:ext uri="{FF2B5EF4-FFF2-40B4-BE49-F238E27FC236}">
                  <a16:creationId xmlns:a16="http://schemas.microsoft.com/office/drawing/2014/main" id="{3101DE5B-D13D-4503-8580-85B3762498EF}"/>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78390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4">
            <a:extLst>
              <a:ext uri="{FF2B5EF4-FFF2-40B4-BE49-F238E27FC236}">
                <a16:creationId xmlns:a16="http://schemas.microsoft.com/office/drawing/2014/main" id="{289B1C58-B184-4681-9A23-9BE12F6ACA8A}"/>
              </a:ext>
            </a:extLst>
          </p:cNvPr>
          <p:cNvGraphicFramePr>
            <a:graphicFrameLocks noGrp="1"/>
          </p:cNvGraphicFramePr>
          <p:nvPr>
            <p:extLst>
              <p:ext uri="{D42A27DB-BD31-4B8C-83A1-F6EECF244321}">
                <p14:modId xmlns:p14="http://schemas.microsoft.com/office/powerpoint/2010/main" val="3660759984"/>
              </p:ext>
            </p:extLst>
          </p:nvPr>
        </p:nvGraphicFramePr>
        <p:xfrm>
          <a:off x="3093474" y="3203993"/>
          <a:ext cx="5054063" cy="1296322"/>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21.93%</a:t>
                      </a:r>
                    </a:p>
                  </a:txBody>
                  <a:tcPr/>
                </a:tc>
                <a:extLst>
                  <a:ext uri="{0D108BD9-81ED-4DB2-BD59-A6C34878D82A}">
                    <a16:rowId xmlns:a16="http://schemas.microsoft.com/office/drawing/2014/main" val="2130661472"/>
                  </a:ext>
                </a:extLst>
              </a:tr>
            </a:tbl>
          </a:graphicData>
        </a:graphic>
      </p:graphicFrame>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92552"/>
          </a:xfrm>
          <a:prstGeom prst="rect">
            <a:avLst/>
          </a:prstGeom>
        </p:spPr>
        <p:txBody>
          <a:bodyPr wrap="square">
            <a:spAutoFit/>
          </a:bodyPr>
          <a:lstStyle/>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3(b).</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 Singer K’s follower counts </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 2023 and Jan 2024.</a:t>
            </a:r>
            <a:endPar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8" name="Oval 7">
            <a:extLst>
              <a:ext uri="{FF2B5EF4-FFF2-40B4-BE49-F238E27FC236}">
                <a16:creationId xmlns:a16="http://schemas.microsoft.com/office/drawing/2014/main" id="{4ED0D0BA-763A-4EAC-B8CB-45D84D6C0869}"/>
              </a:ext>
            </a:extLst>
          </p:cNvPr>
          <p:cNvSpPr/>
          <p:nvPr/>
        </p:nvSpPr>
        <p:spPr>
          <a:xfrm>
            <a:off x="6090138" y="3852154"/>
            <a:ext cx="1399467" cy="7534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矩形 67">
            <a:extLst>
              <a:ext uri="{FF2B5EF4-FFF2-40B4-BE49-F238E27FC236}">
                <a16:creationId xmlns:a16="http://schemas.microsoft.com/office/drawing/2014/main" id="{2F9FEF1A-74C7-4399-8E74-BE9D28014E5B}"/>
              </a:ext>
            </a:extLst>
          </p:cNvPr>
          <p:cNvSpPr/>
          <p:nvPr/>
        </p:nvSpPr>
        <p:spPr>
          <a:xfrm>
            <a:off x="1754873" y="4941615"/>
            <a:ext cx="9130004" cy="89255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Dec 2023</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2185(1 + 21.93%) = 2664</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2024</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2185(1 + 21.93%)</a:t>
            </a:r>
            <a:r>
              <a:rPr lang="en-US" altLang="zh-CN" sz="2600" spc="500" baseline="300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 3248</a:t>
            </a:r>
          </a:p>
        </p:txBody>
      </p:sp>
      <p:sp>
        <p:nvSpPr>
          <p:cNvPr id="2" name="Slide Number Placeholder 1">
            <a:extLst>
              <a:ext uri="{FF2B5EF4-FFF2-40B4-BE49-F238E27FC236}">
                <a16:creationId xmlns:a16="http://schemas.microsoft.com/office/drawing/2014/main" id="{B628A116-F183-445A-A043-8A22A1C66151}"/>
              </a:ext>
            </a:extLst>
          </p:cNvPr>
          <p:cNvSpPr>
            <a:spLocks noGrp="1"/>
          </p:cNvSpPr>
          <p:nvPr>
            <p:ph type="sldNum" sz="quarter" idx="4"/>
          </p:nvPr>
        </p:nvSpPr>
        <p:spPr/>
        <p:txBody>
          <a:bodyPr/>
          <a:lstStyle/>
          <a:p>
            <a:fld id="{87D56262-AC86-40AB-83F7-B5E555CE0D6B}" type="slidenum">
              <a:rPr lang="en-US" smtClean="0"/>
              <a:t>58</a:t>
            </a:fld>
            <a:endParaRPr lang="en-US" dirty="0"/>
          </a:p>
        </p:txBody>
      </p:sp>
      <p:grpSp>
        <p:nvGrpSpPr>
          <p:cNvPr id="10" name="组合 1">
            <a:extLst>
              <a:ext uri="{FF2B5EF4-FFF2-40B4-BE49-F238E27FC236}">
                <a16:creationId xmlns:a16="http://schemas.microsoft.com/office/drawing/2014/main" id="{FFDB2E24-B5B4-42F4-A709-1437F0EE539F}"/>
              </a:ext>
            </a:extLst>
          </p:cNvPr>
          <p:cNvGrpSpPr/>
          <p:nvPr/>
        </p:nvGrpSpPr>
        <p:grpSpPr>
          <a:xfrm>
            <a:off x="1041937" y="1023843"/>
            <a:ext cx="8397486" cy="376352"/>
            <a:chOff x="-24171" y="3790682"/>
            <a:chExt cx="2401578" cy="404037"/>
          </a:xfrm>
        </p:grpSpPr>
        <p:sp>
          <p:nvSpPr>
            <p:cNvPr id="11" name="矩形: 圆角 2">
              <a:extLst>
                <a:ext uri="{FF2B5EF4-FFF2-40B4-BE49-F238E27FC236}">
                  <a16:creationId xmlns:a16="http://schemas.microsoft.com/office/drawing/2014/main" id="{395FC3F3-A5D3-4C23-9A8C-80A13607F27B}"/>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E3005BE2-1DE6-4D01-88E0-D3C2B5B0460E}"/>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5104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6" y="1713185"/>
            <a:ext cx="10711913" cy="1692771"/>
          </a:xfrm>
          <a:prstGeom prst="rect">
            <a:avLst/>
          </a:prstGeom>
        </p:spPr>
        <p:txBody>
          <a:bodyPr wrap="square">
            <a:spAutoFit/>
          </a:bodyPr>
          <a:lstStyle/>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3(c). Hence, formulate a mathematical model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5) to mathematically express the</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predicted follower count at the </a:t>
            </a:r>
            <a:r>
              <a:rPr lang="en-US" altLang="zh-TW" sz="26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TW" sz="26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
            </a: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after Nov 2023.</a:t>
            </a:r>
            <a:endPar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14" name="矩形 67">
            <a:extLst>
              <a:ext uri="{FF2B5EF4-FFF2-40B4-BE49-F238E27FC236}">
                <a16:creationId xmlns:a16="http://schemas.microsoft.com/office/drawing/2014/main" id="{A56D12FC-CC34-4D71-8F2E-C1DC3ED629F4}"/>
              </a:ext>
            </a:extLst>
          </p:cNvPr>
          <p:cNvSpPr/>
          <p:nvPr/>
        </p:nvSpPr>
        <p:spPr>
          <a:xfrm>
            <a:off x="3242770" y="5623228"/>
            <a:ext cx="4790640" cy="492443"/>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2185(1 + 21.93%)</a:t>
            </a:r>
            <a:r>
              <a:rPr lang="en-US" altLang="zh-CN" sz="2600" i="1" spc="500" baseline="300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p>
        </p:txBody>
      </p:sp>
      <p:graphicFrame>
        <p:nvGraphicFramePr>
          <p:cNvPr id="19" name="Table 4">
            <a:extLst>
              <a:ext uri="{FF2B5EF4-FFF2-40B4-BE49-F238E27FC236}">
                <a16:creationId xmlns:a16="http://schemas.microsoft.com/office/drawing/2014/main" id="{25CBFDF2-EC79-4287-B601-91FC1B11B020}"/>
              </a:ext>
            </a:extLst>
          </p:cNvPr>
          <p:cNvGraphicFramePr>
            <a:graphicFrameLocks noGrp="1"/>
          </p:cNvGraphicFramePr>
          <p:nvPr>
            <p:extLst>
              <p:ext uri="{D42A27DB-BD31-4B8C-83A1-F6EECF244321}">
                <p14:modId xmlns:p14="http://schemas.microsoft.com/office/powerpoint/2010/main" val="818854422"/>
              </p:ext>
            </p:extLst>
          </p:nvPr>
        </p:nvGraphicFramePr>
        <p:xfrm>
          <a:off x="3111059" y="3924967"/>
          <a:ext cx="5054063" cy="1296322"/>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21.93%</a:t>
                      </a:r>
                    </a:p>
                  </a:txBody>
                  <a:tcPr/>
                </a:tc>
                <a:extLst>
                  <a:ext uri="{0D108BD9-81ED-4DB2-BD59-A6C34878D82A}">
                    <a16:rowId xmlns:a16="http://schemas.microsoft.com/office/drawing/2014/main" val="2130661472"/>
                  </a:ext>
                </a:extLst>
              </a:tr>
            </a:tbl>
          </a:graphicData>
        </a:graphic>
      </p:graphicFrame>
      <p:sp>
        <p:nvSpPr>
          <p:cNvPr id="20" name="Oval 19">
            <a:extLst>
              <a:ext uri="{FF2B5EF4-FFF2-40B4-BE49-F238E27FC236}">
                <a16:creationId xmlns:a16="http://schemas.microsoft.com/office/drawing/2014/main" id="{C2F9A16F-748A-4018-8E44-27D942FAC8D1}"/>
              </a:ext>
            </a:extLst>
          </p:cNvPr>
          <p:cNvSpPr/>
          <p:nvPr/>
        </p:nvSpPr>
        <p:spPr>
          <a:xfrm>
            <a:off x="6107723" y="4573128"/>
            <a:ext cx="1399467" cy="7534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Slide Number Placeholder 1">
            <a:extLst>
              <a:ext uri="{FF2B5EF4-FFF2-40B4-BE49-F238E27FC236}">
                <a16:creationId xmlns:a16="http://schemas.microsoft.com/office/drawing/2014/main" id="{523D7680-02B8-4F84-97D6-B5A95DC855C3}"/>
              </a:ext>
            </a:extLst>
          </p:cNvPr>
          <p:cNvSpPr>
            <a:spLocks noGrp="1"/>
          </p:cNvSpPr>
          <p:nvPr>
            <p:ph type="sldNum" sz="quarter" idx="4"/>
          </p:nvPr>
        </p:nvSpPr>
        <p:spPr/>
        <p:txBody>
          <a:bodyPr/>
          <a:lstStyle/>
          <a:p>
            <a:fld id="{87D56262-AC86-40AB-83F7-B5E555CE0D6B}" type="slidenum">
              <a:rPr lang="en-US" smtClean="0"/>
              <a:t>59</a:t>
            </a:fld>
            <a:endParaRPr lang="en-US" dirty="0"/>
          </a:p>
        </p:txBody>
      </p:sp>
      <p:grpSp>
        <p:nvGrpSpPr>
          <p:cNvPr id="10" name="组合 1">
            <a:extLst>
              <a:ext uri="{FF2B5EF4-FFF2-40B4-BE49-F238E27FC236}">
                <a16:creationId xmlns:a16="http://schemas.microsoft.com/office/drawing/2014/main" id="{811EDE53-B319-4352-A6BA-3DD0F6EB4B69}"/>
              </a:ext>
            </a:extLst>
          </p:cNvPr>
          <p:cNvGrpSpPr/>
          <p:nvPr/>
        </p:nvGrpSpPr>
        <p:grpSpPr>
          <a:xfrm>
            <a:off x="1041937" y="1023843"/>
            <a:ext cx="8397486" cy="376352"/>
            <a:chOff x="-24171" y="3790682"/>
            <a:chExt cx="2401578" cy="404037"/>
          </a:xfrm>
        </p:grpSpPr>
        <p:sp>
          <p:nvSpPr>
            <p:cNvPr id="11" name="矩形: 圆角 2">
              <a:extLst>
                <a:ext uri="{FF2B5EF4-FFF2-40B4-BE49-F238E27FC236}">
                  <a16:creationId xmlns:a16="http://schemas.microsoft.com/office/drawing/2014/main" id="{A261C531-3E91-430E-A329-C5888C427D51}"/>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152DCCED-B46B-439A-9569-3BEFE4EAC568}"/>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8286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803028" y="3745215"/>
            <a:ext cx="10550771" cy="2462213"/>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2(a). If we can only use this data to predict the social</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media follower counts of Signers A and B in the</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coming months, what assumptions should we make?</a:t>
            </a:r>
          </a:p>
          <a:p>
            <a:endPar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2(b). With the assumptions in (a), predict the social media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follower counts of Singers A and B in June and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explain your answer.</a:t>
            </a:r>
          </a:p>
        </p:txBody>
      </p:sp>
      <p:graphicFrame>
        <p:nvGraphicFramePr>
          <p:cNvPr id="10" name="Table 4">
            <a:extLst>
              <a:ext uri="{FF2B5EF4-FFF2-40B4-BE49-F238E27FC236}">
                <a16:creationId xmlns:a16="http://schemas.microsoft.com/office/drawing/2014/main" id="{AA55A3DC-6D3B-4E93-81B8-A65D48EBC53D}"/>
              </a:ext>
            </a:extLst>
          </p:cNvPr>
          <p:cNvGraphicFramePr>
            <a:graphicFrameLocks noGrp="1"/>
          </p:cNvGraphicFramePr>
          <p:nvPr>
            <p:extLst>
              <p:ext uri="{D42A27DB-BD31-4B8C-83A1-F6EECF244321}">
                <p14:modId xmlns:p14="http://schemas.microsoft.com/office/powerpoint/2010/main" val="3649212663"/>
              </p:ext>
            </p:extLst>
          </p:nvPr>
        </p:nvGraphicFramePr>
        <p:xfrm>
          <a:off x="1405073" y="1709757"/>
          <a:ext cx="9381853" cy="1777350"/>
        </p:xfrm>
        <a:graphic>
          <a:graphicData uri="http://schemas.openxmlformats.org/drawingml/2006/table">
            <a:tbl>
              <a:tblPr firstRow="1" bandRow="1">
                <a:tableStyleId>{16D9F66E-5EB9-4882-86FB-DCBF35E3C3E4}</a:tableStyleId>
              </a:tblPr>
              <a:tblGrid>
                <a:gridCol w="2450756">
                  <a:extLst>
                    <a:ext uri="{9D8B030D-6E8A-4147-A177-3AD203B41FA5}">
                      <a16:colId xmlns:a16="http://schemas.microsoft.com/office/drawing/2014/main" val="1728096490"/>
                    </a:ext>
                  </a:extLst>
                </a:gridCol>
                <a:gridCol w="1362190">
                  <a:extLst>
                    <a:ext uri="{9D8B030D-6E8A-4147-A177-3AD203B41FA5}">
                      <a16:colId xmlns:a16="http://schemas.microsoft.com/office/drawing/2014/main" val="3913531849"/>
                    </a:ext>
                  </a:extLst>
                </a:gridCol>
                <a:gridCol w="1371322">
                  <a:extLst>
                    <a:ext uri="{9D8B030D-6E8A-4147-A177-3AD203B41FA5}">
                      <a16:colId xmlns:a16="http://schemas.microsoft.com/office/drawing/2014/main" val="4241206090"/>
                    </a:ext>
                  </a:extLst>
                </a:gridCol>
                <a:gridCol w="1351316">
                  <a:extLst>
                    <a:ext uri="{9D8B030D-6E8A-4147-A177-3AD203B41FA5}">
                      <a16:colId xmlns:a16="http://schemas.microsoft.com/office/drawing/2014/main" val="1962665786"/>
                    </a:ext>
                  </a:extLst>
                </a:gridCol>
                <a:gridCol w="1413316">
                  <a:extLst>
                    <a:ext uri="{9D8B030D-6E8A-4147-A177-3AD203B41FA5}">
                      <a16:colId xmlns:a16="http://schemas.microsoft.com/office/drawing/2014/main" val="3357570024"/>
                    </a:ext>
                  </a:extLst>
                </a:gridCol>
                <a:gridCol w="1432953">
                  <a:extLst>
                    <a:ext uri="{9D8B030D-6E8A-4147-A177-3AD203B41FA5}">
                      <a16:colId xmlns:a16="http://schemas.microsoft.com/office/drawing/2014/main" val="1299820820"/>
                    </a:ext>
                  </a:extLst>
                </a:gridCol>
              </a:tblGrid>
              <a:tr h="592450">
                <a:tc>
                  <a:txBody>
                    <a:bodyPr/>
                    <a:lstStyle/>
                    <a:p>
                      <a:r>
                        <a:rPr lang="en-US" altLang="zh-CN" sz="24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TW"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endParaRPr lang="en-US" sz="24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A</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55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105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130</a:t>
                      </a:r>
                    </a:p>
                  </a:txBody>
                  <a:tcPr/>
                </a:tc>
                <a:extLst>
                  <a:ext uri="{0D108BD9-81ED-4DB2-BD59-A6C34878D82A}">
                    <a16:rowId xmlns:a16="http://schemas.microsoft.com/office/drawing/2014/main" val="4204069408"/>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B</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20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40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160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320</a:t>
                      </a:r>
                    </a:p>
                  </a:txBody>
                  <a:tcPr/>
                </a:tc>
                <a:extLst>
                  <a:ext uri="{0D108BD9-81ED-4DB2-BD59-A6C34878D82A}">
                    <a16:rowId xmlns:a16="http://schemas.microsoft.com/office/drawing/2014/main" val="1420622610"/>
                  </a:ext>
                </a:extLst>
              </a:tr>
            </a:tbl>
          </a:graphicData>
        </a:graphic>
      </p:graphicFrame>
      <p:pic>
        <p:nvPicPr>
          <p:cNvPr id="8" name="Picture 7">
            <a:extLst>
              <a:ext uri="{FF2B5EF4-FFF2-40B4-BE49-F238E27FC236}">
                <a16:creationId xmlns:a16="http://schemas.microsoft.com/office/drawing/2014/main" id="{B26B5C4F-D5AE-4EFC-89ED-65E99953E5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2756" y="5645473"/>
            <a:ext cx="1072531" cy="1123910"/>
          </a:xfrm>
          <a:prstGeom prst="rect">
            <a:avLst/>
          </a:prstGeom>
        </p:spPr>
      </p:pic>
      <p:sp>
        <p:nvSpPr>
          <p:cNvPr id="2" name="Slide Number Placeholder 1">
            <a:extLst>
              <a:ext uri="{FF2B5EF4-FFF2-40B4-BE49-F238E27FC236}">
                <a16:creationId xmlns:a16="http://schemas.microsoft.com/office/drawing/2014/main" id="{42C2FDB3-D8C9-407B-A79F-DDB774DF9859}"/>
              </a:ext>
            </a:extLst>
          </p:cNvPr>
          <p:cNvSpPr>
            <a:spLocks noGrp="1"/>
          </p:cNvSpPr>
          <p:nvPr>
            <p:ph type="sldNum" sz="quarter" idx="4"/>
          </p:nvPr>
        </p:nvSpPr>
        <p:spPr/>
        <p:txBody>
          <a:bodyPr/>
          <a:lstStyle/>
          <a:p>
            <a:fld id="{87D56262-AC86-40AB-83F7-B5E555CE0D6B}" type="slidenum">
              <a:rPr lang="en-US" smtClean="0"/>
              <a:t>6</a:t>
            </a:fld>
            <a:endParaRPr lang="en-US" dirty="0"/>
          </a:p>
        </p:txBody>
      </p:sp>
      <p:grpSp>
        <p:nvGrpSpPr>
          <p:cNvPr id="11" name="组合 1">
            <a:extLst>
              <a:ext uri="{FF2B5EF4-FFF2-40B4-BE49-F238E27FC236}">
                <a16:creationId xmlns:a16="http://schemas.microsoft.com/office/drawing/2014/main" id="{8D069B26-94A5-4488-8067-7A804B391369}"/>
              </a:ext>
            </a:extLst>
          </p:cNvPr>
          <p:cNvGrpSpPr/>
          <p:nvPr/>
        </p:nvGrpSpPr>
        <p:grpSpPr>
          <a:xfrm>
            <a:off x="1006715" y="1023834"/>
            <a:ext cx="7116732" cy="433977"/>
            <a:chOff x="-24171" y="3790682"/>
            <a:chExt cx="2405763" cy="406926"/>
          </a:xfrm>
        </p:grpSpPr>
        <p:sp>
          <p:nvSpPr>
            <p:cNvPr id="12" name="矩形: 圆角 2">
              <a:extLst>
                <a:ext uri="{FF2B5EF4-FFF2-40B4-BE49-F238E27FC236}">
                  <a16:creationId xmlns:a16="http://schemas.microsoft.com/office/drawing/2014/main" id="{92D086F3-5EB4-41F8-A117-69864AF07B9E}"/>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CA586819-F7FC-4C2E-B2FB-DDAB826AC91B}"/>
                </a:ext>
              </a:extLst>
            </p:cNvPr>
            <p:cNvSpPr txBox="1"/>
            <p:nvPr/>
          </p:nvSpPr>
          <p:spPr>
            <a:xfrm>
              <a:off x="-19986" y="3822438"/>
              <a:ext cx="2401578" cy="375170"/>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To conduct preliminary analysis on the modelling context </a:t>
              </a:r>
            </a:p>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and make simple predictions.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66170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3(d).	What are the strengths and weaknesses of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4?</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9" name="组合 12">
            <a:extLst>
              <a:ext uri="{FF2B5EF4-FFF2-40B4-BE49-F238E27FC236}">
                <a16:creationId xmlns:a16="http://schemas.microsoft.com/office/drawing/2014/main" id="{E91ABFC1-D341-4D93-B6AB-3F58C69FF090}"/>
              </a:ext>
            </a:extLst>
          </p:cNvPr>
          <p:cNvGrpSpPr/>
          <p:nvPr/>
        </p:nvGrpSpPr>
        <p:grpSpPr>
          <a:xfrm>
            <a:off x="1916429" y="2610075"/>
            <a:ext cx="3505200" cy="3733800"/>
            <a:chOff x="2068829" y="1706563"/>
            <a:chExt cx="3505200" cy="3733800"/>
          </a:xfrm>
        </p:grpSpPr>
        <p:grpSp>
          <p:nvGrpSpPr>
            <p:cNvPr id="11" name="组合 8">
              <a:extLst>
                <a:ext uri="{FF2B5EF4-FFF2-40B4-BE49-F238E27FC236}">
                  <a16:creationId xmlns:a16="http://schemas.microsoft.com/office/drawing/2014/main" id="{3803B3B8-BD0C-4C20-B320-52DF3249B7DA}"/>
                </a:ext>
              </a:extLst>
            </p:cNvPr>
            <p:cNvGrpSpPr/>
            <p:nvPr/>
          </p:nvGrpSpPr>
          <p:grpSpPr>
            <a:xfrm>
              <a:off x="2068829" y="1706563"/>
              <a:ext cx="3505200" cy="3733800"/>
              <a:chOff x="2009775" y="1657350"/>
              <a:chExt cx="3505200" cy="3733800"/>
            </a:xfrm>
          </p:grpSpPr>
          <p:sp>
            <p:nvSpPr>
              <p:cNvPr id="13" name="矩形: 对角圆角 1">
                <a:extLst>
                  <a:ext uri="{FF2B5EF4-FFF2-40B4-BE49-F238E27FC236}">
                    <a16:creationId xmlns:a16="http://schemas.microsoft.com/office/drawing/2014/main" id="{6A980C86-563A-47C0-AFD9-BE081936F9B7}"/>
                  </a:ext>
                </a:extLst>
              </p:cNvPr>
              <p:cNvSpPr/>
              <p:nvPr/>
            </p:nvSpPr>
            <p:spPr>
              <a:xfrm>
                <a:off x="2209800" y="16573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对角圆角 5">
                <a:extLst>
                  <a:ext uri="{FF2B5EF4-FFF2-40B4-BE49-F238E27FC236}">
                    <a16:creationId xmlns:a16="http://schemas.microsoft.com/office/drawing/2014/main" id="{4865C853-F8BB-4C84-BAF1-0BAA0817919E}"/>
                  </a:ext>
                </a:extLst>
              </p:cNvPr>
              <p:cNvSpPr/>
              <p:nvPr/>
            </p:nvSpPr>
            <p:spPr>
              <a:xfrm>
                <a:off x="2009775" y="2142246"/>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Strengths</a:t>
                </a:r>
                <a:endParaRPr lang="zh-CN" altLang="en-US" dirty="0">
                  <a:latin typeface="Times New Roman" panose="02020603050405020304" pitchFamily="18" charset="0"/>
                  <a:ea typeface="+mj-ea"/>
                  <a:cs typeface="Times New Roman" panose="02020603050405020304" pitchFamily="18" charset="0"/>
                </a:endParaRPr>
              </a:p>
            </p:txBody>
          </p:sp>
        </p:grpSp>
        <p:sp>
          <p:nvSpPr>
            <p:cNvPr id="12" name="矩形 11">
              <a:extLst>
                <a:ext uri="{FF2B5EF4-FFF2-40B4-BE49-F238E27FC236}">
                  <a16:creationId xmlns:a16="http://schemas.microsoft.com/office/drawing/2014/main" id="{8E8C5BCE-F79B-44CF-8808-A416CC987EDF}"/>
                </a:ext>
              </a:extLst>
            </p:cNvPr>
            <p:cNvSpPr/>
            <p:nvPr/>
          </p:nvSpPr>
          <p:spPr>
            <a:xfrm>
              <a:off x="2268855" y="2090423"/>
              <a:ext cx="3141346" cy="1754326"/>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This model is easy to comprehend.</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effectLst/>
                  <a:latin typeface="Times New Roman" panose="02020603050405020304" pitchFamily="18" charset="0"/>
                  <a:ea typeface="+mj-ea"/>
                  <a:cs typeface="Times New Roman" panose="02020603050405020304" pitchFamily="18" charset="0"/>
                </a:rPr>
                <a:t>2.	This model can reflect the singer’s current popularity.</a:t>
              </a:r>
            </a:p>
          </p:txBody>
        </p:sp>
      </p:grpSp>
      <p:grpSp>
        <p:nvGrpSpPr>
          <p:cNvPr id="15" name="组合 13">
            <a:extLst>
              <a:ext uri="{FF2B5EF4-FFF2-40B4-BE49-F238E27FC236}">
                <a16:creationId xmlns:a16="http://schemas.microsoft.com/office/drawing/2014/main" id="{DF351CE4-43E5-46AA-907E-6C3FCF641F67}"/>
              </a:ext>
            </a:extLst>
          </p:cNvPr>
          <p:cNvGrpSpPr/>
          <p:nvPr/>
        </p:nvGrpSpPr>
        <p:grpSpPr>
          <a:xfrm>
            <a:off x="6215426" y="2610075"/>
            <a:ext cx="4221347" cy="3733800"/>
            <a:chOff x="6364117" y="1706563"/>
            <a:chExt cx="3759054" cy="3733800"/>
          </a:xfrm>
        </p:grpSpPr>
        <p:grpSp>
          <p:nvGrpSpPr>
            <p:cNvPr id="16" name="组合 7">
              <a:extLst>
                <a:ext uri="{FF2B5EF4-FFF2-40B4-BE49-F238E27FC236}">
                  <a16:creationId xmlns:a16="http://schemas.microsoft.com/office/drawing/2014/main" id="{C763AFF4-4836-454D-BDAE-C3EB7628573C}"/>
                </a:ext>
              </a:extLst>
            </p:cNvPr>
            <p:cNvGrpSpPr/>
            <p:nvPr/>
          </p:nvGrpSpPr>
          <p:grpSpPr>
            <a:xfrm>
              <a:off x="6570348" y="1706563"/>
              <a:ext cx="3552823" cy="3733800"/>
              <a:chOff x="6677027" y="1466850"/>
              <a:chExt cx="3552823" cy="3733800"/>
            </a:xfrm>
          </p:grpSpPr>
          <p:sp>
            <p:nvSpPr>
              <p:cNvPr id="19" name="矩形: 对角圆角 17">
                <a:extLst>
                  <a:ext uri="{FF2B5EF4-FFF2-40B4-BE49-F238E27FC236}">
                    <a16:creationId xmlns:a16="http://schemas.microsoft.com/office/drawing/2014/main" id="{D1C05162-A45C-4EFB-881A-6E5AE71AF265}"/>
                  </a:ext>
                </a:extLst>
              </p:cNvPr>
              <p:cNvSpPr/>
              <p:nvPr/>
            </p:nvSpPr>
            <p:spPr>
              <a:xfrm>
                <a:off x="6677027" y="14668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对角圆角 19">
                <a:extLst>
                  <a:ext uri="{FF2B5EF4-FFF2-40B4-BE49-F238E27FC236}">
                    <a16:creationId xmlns:a16="http://schemas.microsoft.com/office/drawing/2014/main" id="{732EA7C0-9C02-453D-B5A9-5A15B00C76E0}"/>
                  </a:ext>
                </a:extLst>
              </p:cNvPr>
              <p:cNvSpPr/>
              <p:nvPr/>
            </p:nvSpPr>
            <p:spPr>
              <a:xfrm>
                <a:off x="9734550" y="3048879"/>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Weaknesses</a:t>
                </a:r>
                <a:endParaRPr lang="zh-CN" altLang="en-US" dirty="0">
                  <a:latin typeface="Times New Roman" panose="02020603050405020304" pitchFamily="18" charset="0"/>
                  <a:ea typeface="+mj-ea"/>
                  <a:cs typeface="Times New Roman" panose="02020603050405020304" pitchFamily="18" charset="0"/>
                </a:endParaRPr>
              </a:p>
            </p:txBody>
          </p:sp>
        </p:grpSp>
        <p:sp>
          <p:nvSpPr>
            <p:cNvPr id="17" name="矩形 26">
              <a:extLst>
                <a:ext uri="{FF2B5EF4-FFF2-40B4-BE49-F238E27FC236}">
                  <a16:creationId xmlns:a16="http://schemas.microsoft.com/office/drawing/2014/main" id="{2B7686E6-A117-464B-AF18-591E3508195E}"/>
                </a:ext>
              </a:extLst>
            </p:cNvPr>
            <p:cNvSpPr/>
            <p:nvPr/>
          </p:nvSpPr>
          <p:spPr>
            <a:xfrm>
              <a:off x="6364117" y="1902872"/>
              <a:ext cx="3379471" cy="3493264"/>
            </a:xfrm>
            <a:prstGeom prst="rect">
              <a:avLst/>
            </a:prstGeom>
          </p:spPr>
          <p:txBody>
            <a:bodyPr wrap="square">
              <a:spAutoFit/>
            </a:bodyPr>
            <a:lstStyle/>
            <a:p>
              <a:pPr marL="647700" indent="-342900">
                <a:buAutoNum type="arabicPeriod"/>
              </a:pPr>
              <a:r>
                <a:rPr lang="en-US" sz="1700" kern="100" dirty="0">
                  <a:effectLst/>
                  <a:latin typeface="Times New Roman" panose="02020603050405020304" pitchFamily="18" charset="0"/>
                  <a:ea typeface="+mj-ea"/>
                  <a:cs typeface="Times New Roman" panose="02020603050405020304" pitchFamily="18" charset="0"/>
                </a:rPr>
                <a:t>This model overlooks the overall trend that includes earlier months.</a:t>
              </a:r>
            </a:p>
            <a:p>
              <a:pPr marL="647700" indent="-342900">
                <a:buAutoNum type="arabicPeriod"/>
              </a:pPr>
              <a:endParaRPr lang="en-US" sz="1700" kern="100" dirty="0">
                <a:effectLst/>
                <a:latin typeface="Times New Roman" panose="02020603050405020304" pitchFamily="18" charset="0"/>
                <a:ea typeface="+mj-ea"/>
                <a:cs typeface="Times New Roman" panose="02020603050405020304" pitchFamily="18" charset="0"/>
              </a:endParaRPr>
            </a:p>
            <a:p>
              <a:pPr marL="647700" indent="-342900">
                <a:buAutoNum type="arabicPeriod" startAt="2"/>
              </a:pPr>
              <a:r>
                <a:rPr lang="en-US" sz="1700" kern="100" dirty="0">
                  <a:effectLst/>
                  <a:latin typeface="Times New Roman" panose="02020603050405020304" pitchFamily="18" charset="0"/>
                  <a:ea typeface="+mj-ea"/>
                  <a:cs typeface="Times New Roman" panose="02020603050405020304" pitchFamily="18" charset="0"/>
                </a:rPr>
                <a:t>The percentage change between the most recent two months can be unusually high or low due to specific events, which can result in overestimation or underestimation.</a:t>
              </a:r>
            </a:p>
            <a:p>
              <a:pPr marL="647700" indent="-342900">
                <a:buAutoNum type="arabicPeriod" startAt="2"/>
              </a:pPr>
              <a:endParaRPr lang="en-US" sz="1700" kern="100" dirty="0">
                <a:effectLst/>
                <a:latin typeface="Times New Roman" panose="02020603050405020304" pitchFamily="18" charset="0"/>
                <a:ea typeface="+mj-ea"/>
                <a:cs typeface="Times New Roman" panose="02020603050405020304" pitchFamily="18" charset="0"/>
              </a:endParaRPr>
            </a:p>
            <a:p>
              <a:pPr marL="609600" indent="-304800"/>
              <a:r>
                <a:rPr lang="en-US" sz="1700" kern="100" dirty="0">
                  <a:latin typeface="Times New Roman" panose="02020603050405020304" pitchFamily="18" charset="0"/>
                  <a:ea typeface="+mj-ea"/>
                  <a:cs typeface="Times New Roman" panose="02020603050405020304" pitchFamily="18" charset="0"/>
                </a:rPr>
                <a:t>3.	</a:t>
              </a:r>
              <a:r>
                <a:rPr lang="en-US" sz="1700" dirty="0">
                  <a:effectLst/>
                  <a:latin typeface="Times New Roman" panose="02020603050405020304" pitchFamily="18" charset="0"/>
                  <a:ea typeface="新細明體" panose="02020500000000000000" pitchFamily="18" charset="-120"/>
                </a:rPr>
                <a:t>This model assumes that the follower counts change according to a mono-pattern.</a:t>
              </a:r>
              <a:endParaRPr lang="en-US" sz="2400" kern="100" dirty="0">
                <a:effectLst/>
                <a:latin typeface="+mj-ea"/>
                <a:ea typeface="+mj-ea"/>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AE116D3D-A2F2-4BB9-AC1D-1BD6546C5964}"/>
              </a:ext>
            </a:extLst>
          </p:cNvPr>
          <p:cNvSpPr>
            <a:spLocks noGrp="1"/>
          </p:cNvSpPr>
          <p:nvPr>
            <p:ph type="sldNum" sz="quarter" idx="4"/>
          </p:nvPr>
        </p:nvSpPr>
        <p:spPr/>
        <p:txBody>
          <a:bodyPr/>
          <a:lstStyle/>
          <a:p>
            <a:fld id="{87D56262-AC86-40AB-83F7-B5E555CE0D6B}" type="slidenum">
              <a:rPr lang="en-US" smtClean="0"/>
              <a:t>60</a:t>
            </a:fld>
            <a:endParaRPr lang="en-US" dirty="0"/>
          </a:p>
        </p:txBody>
      </p:sp>
      <p:grpSp>
        <p:nvGrpSpPr>
          <p:cNvPr id="18" name="组合 1">
            <a:extLst>
              <a:ext uri="{FF2B5EF4-FFF2-40B4-BE49-F238E27FC236}">
                <a16:creationId xmlns:a16="http://schemas.microsoft.com/office/drawing/2014/main" id="{99EC0F99-7C12-4F8D-BF71-F623CE2B4EA9}"/>
              </a:ext>
            </a:extLst>
          </p:cNvPr>
          <p:cNvGrpSpPr/>
          <p:nvPr/>
        </p:nvGrpSpPr>
        <p:grpSpPr>
          <a:xfrm>
            <a:off x="1041937" y="1023843"/>
            <a:ext cx="8397486" cy="376352"/>
            <a:chOff x="-24171" y="3790682"/>
            <a:chExt cx="2401578" cy="404037"/>
          </a:xfrm>
        </p:grpSpPr>
        <p:sp>
          <p:nvSpPr>
            <p:cNvPr id="21" name="矩形: 圆角 2">
              <a:extLst>
                <a:ext uri="{FF2B5EF4-FFF2-40B4-BE49-F238E27FC236}">
                  <a16:creationId xmlns:a16="http://schemas.microsoft.com/office/drawing/2014/main" id="{194B89F2-8A0C-4CA0-9545-1BE46CE3ABA4}"/>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E52120DB-F247-40FA-9081-3963877309D4}"/>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8688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67">
            <a:extLst>
              <a:ext uri="{FF2B5EF4-FFF2-40B4-BE49-F238E27FC236}">
                <a16:creationId xmlns:a16="http://schemas.microsoft.com/office/drawing/2014/main" id="{4C578C1D-6896-4F67-91D2-3EA4AA959AF1}"/>
              </a:ext>
            </a:extLst>
          </p:cNvPr>
          <p:cNvSpPr/>
          <p:nvPr/>
        </p:nvSpPr>
        <p:spPr>
          <a:xfrm>
            <a:off x="1041937" y="1720840"/>
            <a:ext cx="10405648" cy="3477875"/>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	</a:t>
            </a:r>
            <a:r>
              <a:rPr lang="en-US" altLang="zh-CN" sz="22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Modelling approach 6:</a:t>
            </a:r>
          </a:p>
          <a:p>
            <a:endParaRPr lang="en-US" altLang="zh-CN" sz="22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approach considers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all of the percentage</a:t>
            </a:r>
          </a:p>
          <a:p>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 	changes between months</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(i.e., Jan to Feb, Feb to Mar, …, and Oct to Nov).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It calculates the mean of these percentage changes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to obtain the average percentage change per month</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and assumes that the percentage change between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Nov and Dec 2023 is equal to this average</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percentage change per month.</a:t>
            </a:r>
          </a:p>
        </p:txBody>
      </p:sp>
      <p:sp>
        <p:nvSpPr>
          <p:cNvPr id="4" name="Slide Number Placeholder 3">
            <a:extLst>
              <a:ext uri="{FF2B5EF4-FFF2-40B4-BE49-F238E27FC236}">
                <a16:creationId xmlns:a16="http://schemas.microsoft.com/office/drawing/2014/main" id="{64DA654F-F851-4F51-946E-015CAC126A5B}"/>
              </a:ext>
            </a:extLst>
          </p:cNvPr>
          <p:cNvSpPr>
            <a:spLocks noGrp="1"/>
          </p:cNvSpPr>
          <p:nvPr>
            <p:ph type="sldNum" sz="quarter" idx="4"/>
          </p:nvPr>
        </p:nvSpPr>
        <p:spPr/>
        <p:txBody>
          <a:bodyPr/>
          <a:lstStyle/>
          <a:p>
            <a:fld id="{87D56262-AC86-40AB-83F7-B5E555CE0D6B}" type="slidenum">
              <a:rPr lang="en-US" smtClean="0"/>
              <a:t>61</a:t>
            </a:fld>
            <a:endParaRPr lang="en-US" dirty="0"/>
          </a:p>
        </p:txBody>
      </p:sp>
      <p:grpSp>
        <p:nvGrpSpPr>
          <p:cNvPr id="7" name="组合 1">
            <a:extLst>
              <a:ext uri="{FF2B5EF4-FFF2-40B4-BE49-F238E27FC236}">
                <a16:creationId xmlns:a16="http://schemas.microsoft.com/office/drawing/2014/main" id="{D5CF0C83-02F1-4E35-85B2-F907B2953B69}"/>
              </a:ext>
            </a:extLst>
          </p:cNvPr>
          <p:cNvGrpSpPr/>
          <p:nvPr/>
        </p:nvGrpSpPr>
        <p:grpSpPr>
          <a:xfrm>
            <a:off x="1041937" y="1023843"/>
            <a:ext cx="8397486" cy="376352"/>
            <a:chOff x="-24171" y="3790682"/>
            <a:chExt cx="2401578" cy="404037"/>
          </a:xfrm>
        </p:grpSpPr>
        <p:sp>
          <p:nvSpPr>
            <p:cNvPr id="8" name="矩形: 圆角 2">
              <a:extLst>
                <a:ext uri="{FF2B5EF4-FFF2-40B4-BE49-F238E27FC236}">
                  <a16:creationId xmlns:a16="http://schemas.microsoft.com/office/drawing/2014/main" id="{03893401-B3C9-4AE4-B682-7D5A911F21B0}"/>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5283256C-5CF4-41F4-BC37-8F4DFABBCD4B}"/>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13707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4">
            <a:extLst>
              <a:ext uri="{FF2B5EF4-FFF2-40B4-BE49-F238E27FC236}">
                <a16:creationId xmlns:a16="http://schemas.microsoft.com/office/drawing/2014/main" id="{CAE4F59C-9D51-4F1A-B139-7662E2574320}"/>
              </a:ext>
            </a:extLst>
          </p:cNvPr>
          <p:cNvGraphicFramePr>
            <a:graphicFrameLocks noGrp="1"/>
          </p:cNvGraphicFramePr>
          <p:nvPr>
            <p:extLst>
              <p:ext uri="{D42A27DB-BD31-4B8C-83A1-F6EECF244321}">
                <p14:modId xmlns:p14="http://schemas.microsoft.com/office/powerpoint/2010/main" val="75734596"/>
              </p:ext>
            </p:extLst>
          </p:nvPr>
        </p:nvGraphicFramePr>
        <p:xfrm>
          <a:off x="883671" y="2417628"/>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20.13%</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21.20%</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20.95%</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21.43%</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20.88%</a:t>
                      </a:r>
                    </a:p>
                  </a:txBody>
                  <a:tcPr/>
                </a:tc>
                <a:extLst>
                  <a:ext uri="{0D108BD9-81ED-4DB2-BD59-A6C34878D82A}">
                    <a16:rowId xmlns:a16="http://schemas.microsoft.com/office/drawing/2014/main" val="2130661472"/>
                  </a:ext>
                </a:extLst>
              </a:tr>
            </a:tbl>
          </a:graphicData>
        </a:graphic>
      </p:graphicFrame>
      <p:graphicFrame>
        <p:nvGraphicFramePr>
          <p:cNvPr id="13" name="Table 4">
            <a:extLst>
              <a:ext uri="{FF2B5EF4-FFF2-40B4-BE49-F238E27FC236}">
                <a16:creationId xmlns:a16="http://schemas.microsoft.com/office/drawing/2014/main" id="{32A0FDF5-555F-4C58-92A2-E0A11F5B1D9F}"/>
              </a:ext>
            </a:extLst>
          </p:cNvPr>
          <p:cNvGraphicFramePr>
            <a:graphicFrameLocks noGrp="1"/>
          </p:cNvGraphicFramePr>
          <p:nvPr>
            <p:extLst>
              <p:ext uri="{D42A27DB-BD31-4B8C-83A1-F6EECF244321}">
                <p14:modId xmlns:p14="http://schemas.microsoft.com/office/powerpoint/2010/main" val="3386636906"/>
              </p:ext>
            </p:extLst>
          </p:nvPr>
        </p:nvGraphicFramePr>
        <p:xfrm>
          <a:off x="6205948" y="2417628"/>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21.29%</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21.66%</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21.52%</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21.57%</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21.93%</a:t>
                      </a:r>
                    </a:p>
                  </a:txBody>
                  <a:tcPr/>
                </a:tc>
                <a:extLst>
                  <a:ext uri="{0D108BD9-81ED-4DB2-BD59-A6C34878D82A}">
                    <a16:rowId xmlns:a16="http://schemas.microsoft.com/office/drawing/2014/main" val="2130661472"/>
                  </a:ext>
                </a:extLst>
              </a:tr>
            </a:tbl>
          </a:graphicData>
        </a:graphic>
      </p:graphicFrame>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461665"/>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4(a).	Circle the data used for prediction. </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8" name="Oval 7">
            <a:extLst>
              <a:ext uri="{FF2B5EF4-FFF2-40B4-BE49-F238E27FC236}">
                <a16:creationId xmlns:a16="http://schemas.microsoft.com/office/drawing/2014/main" id="{CCA32D54-06F6-4E46-9704-79621B7A1949}"/>
              </a:ext>
            </a:extLst>
          </p:cNvPr>
          <p:cNvSpPr/>
          <p:nvPr/>
        </p:nvSpPr>
        <p:spPr>
          <a:xfrm>
            <a:off x="9091247" y="3042139"/>
            <a:ext cx="1686663" cy="29002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B4721C07-B7E3-4DEE-8B76-77B7747B968A}"/>
              </a:ext>
            </a:extLst>
          </p:cNvPr>
          <p:cNvSpPr/>
          <p:nvPr/>
        </p:nvSpPr>
        <p:spPr>
          <a:xfrm>
            <a:off x="3707423" y="3042139"/>
            <a:ext cx="1686663" cy="29002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Slide Number Placeholder 1">
            <a:extLst>
              <a:ext uri="{FF2B5EF4-FFF2-40B4-BE49-F238E27FC236}">
                <a16:creationId xmlns:a16="http://schemas.microsoft.com/office/drawing/2014/main" id="{1233ADDC-C19A-4487-99BC-37479B502FA1}"/>
              </a:ext>
            </a:extLst>
          </p:cNvPr>
          <p:cNvSpPr>
            <a:spLocks noGrp="1"/>
          </p:cNvSpPr>
          <p:nvPr>
            <p:ph type="sldNum" sz="quarter" idx="4"/>
          </p:nvPr>
        </p:nvSpPr>
        <p:spPr/>
        <p:txBody>
          <a:bodyPr/>
          <a:lstStyle/>
          <a:p>
            <a:fld id="{87D56262-AC86-40AB-83F7-B5E555CE0D6B}" type="slidenum">
              <a:rPr lang="en-US" smtClean="0"/>
              <a:t>62</a:t>
            </a:fld>
            <a:endParaRPr lang="en-US" dirty="0"/>
          </a:p>
        </p:txBody>
      </p:sp>
      <p:grpSp>
        <p:nvGrpSpPr>
          <p:cNvPr id="11" name="组合 1">
            <a:extLst>
              <a:ext uri="{FF2B5EF4-FFF2-40B4-BE49-F238E27FC236}">
                <a16:creationId xmlns:a16="http://schemas.microsoft.com/office/drawing/2014/main" id="{8B948D44-A7ED-4BB2-8FC5-576210C39A23}"/>
              </a:ext>
            </a:extLst>
          </p:cNvPr>
          <p:cNvGrpSpPr/>
          <p:nvPr/>
        </p:nvGrpSpPr>
        <p:grpSpPr>
          <a:xfrm>
            <a:off x="1041937" y="1023843"/>
            <a:ext cx="8397486" cy="376352"/>
            <a:chOff x="-24171" y="3790682"/>
            <a:chExt cx="2401578" cy="404037"/>
          </a:xfrm>
        </p:grpSpPr>
        <p:sp>
          <p:nvSpPr>
            <p:cNvPr id="18" name="矩形: 圆角 2">
              <a:extLst>
                <a:ext uri="{FF2B5EF4-FFF2-40B4-BE49-F238E27FC236}">
                  <a16:creationId xmlns:a16="http://schemas.microsoft.com/office/drawing/2014/main" id="{E23B78C7-C9A1-4159-84A9-2F18F08EA07A}"/>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63">
              <a:extLst>
                <a:ext uri="{FF2B5EF4-FFF2-40B4-BE49-F238E27FC236}">
                  <a16:creationId xmlns:a16="http://schemas.microsoft.com/office/drawing/2014/main" id="{2DDCDF8A-1EC8-4FA6-AAAB-6BF7D45C5C4C}"/>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54923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92552"/>
          </a:xfrm>
          <a:prstGeom prst="rect">
            <a:avLst/>
          </a:prstGeom>
        </p:spPr>
        <p:txBody>
          <a:bodyPr wrap="square">
            <a:spAutoFit/>
          </a:bodyPr>
          <a:lstStyle/>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4(b).</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 Singer K’s follower counts </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 2023 and Jan 2024.</a:t>
            </a:r>
            <a:endPar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9" name="矩形 67">
            <a:extLst>
              <a:ext uri="{FF2B5EF4-FFF2-40B4-BE49-F238E27FC236}">
                <a16:creationId xmlns:a16="http://schemas.microsoft.com/office/drawing/2014/main" id="{2F9FEF1A-74C7-4399-8E74-BE9D28014E5B}"/>
              </a:ext>
            </a:extLst>
          </p:cNvPr>
          <p:cNvSpPr/>
          <p:nvPr/>
        </p:nvSpPr>
        <p:spPr>
          <a:xfrm>
            <a:off x="844062" y="3452044"/>
            <a:ext cx="9362756" cy="2092881"/>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Average percentage </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endPar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endPar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Dec 2023</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2185(1 + 21.26%) = 2650</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2024</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600" spc="500" dirty="0">
                <a:solidFill>
                  <a:schemeClr val="tx1">
                    <a:lumMod val="75000"/>
                    <a:lumOff val="25000"/>
                  </a:schemeClr>
                </a:solidFill>
                <a:latin typeface="Times New Roman" panose="02020603050405020304" pitchFamily="18" charset="0"/>
                <a:cs typeface="Times New Roman" panose="02020603050405020304" pitchFamily="18" charset="0"/>
                <a:sym typeface="+mn-lt"/>
              </a:rPr>
              <a:t>2185(1 + 21.26%)</a:t>
            </a:r>
            <a:r>
              <a:rPr lang="en-US" altLang="zh-CN" sz="2600" spc="500" baseline="30000" dirty="0">
                <a:solidFill>
                  <a:schemeClr val="tx1">
                    <a:lumMod val="75000"/>
                    <a:lumOff val="25000"/>
                  </a:schemeClr>
                </a:solidFill>
                <a:latin typeface="Times New Roman" panose="02020603050405020304" pitchFamily="18" charset="0"/>
                <a:cs typeface="Times New Roman" panose="02020603050405020304" pitchFamily="18" charset="0"/>
                <a:sym typeface="+mn-lt"/>
              </a:rPr>
              <a:t>2</a:t>
            </a:r>
            <a:r>
              <a:rPr lang="en-US" altLang="zh-CN" sz="2600" spc="500" dirty="0">
                <a:solidFill>
                  <a:schemeClr val="tx1">
                    <a:lumMod val="75000"/>
                    <a:lumOff val="25000"/>
                  </a:schemeClr>
                </a:solidFill>
                <a:latin typeface="Times New Roman" panose="02020603050405020304" pitchFamily="18" charset="0"/>
                <a:cs typeface="Times New Roman" panose="02020603050405020304" pitchFamily="18" charset="0"/>
                <a:sym typeface="+mn-lt"/>
              </a:rPr>
              <a:t> = 3213</a:t>
            </a:r>
            <a:endPar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6" name="Object 5">
            <a:extLst>
              <a:ext uri="{FF2B5EF4-FFF2-40B4-BE49-F238E27FC236}">
                <a16:creationId xmlns:a16="http://schemas.microsoft.com/office/drawing/2014/main" id="{AC30EACD-AC56-47CC-B45B-4E51D81DD300}"/>
              </a:ext>
            </a:extLst>
          </p:cNvPr>
          <p:cNvGraphicFramePr>
            <a:graphicFrameLocks noChangeAspect="1"/>
          </p:cNvGraphicFramePr>
          <p:nvPr>
            <p:extLst>
              <p:ext uri="{D42A27DB-BD31-4B8C-83A1-F6EECF244321}">
                <p14:modId xmlns:p14="http://schemas.microsoft.com/office/powerpoint/2010/main" val="4164469965"/>
              </p:ext>
            </p:extLst>
          </p:nvPr>
        </p:nvGraphicFramePr>
        <p:xfrm>
          <a:off x="4906105" y="3550954"/>
          <a:ext cx="6184103" cy="892551"/>
        </p:xfrm>
        <a:graphic>
          <a:graphicData uri="http://schemas.openxmlformats.org/presentationml/2006/ole">
            <mc:AlternateContent xmlns:mc="http://schemas.openxmlformats.org/markup-compatibility/2006">
              <mc:Choice xmlns:v="urn:schemas-microsoft-com:vml" Requires="v">
                <p:oleObj name="Equation" r:id="rId2" imgW="2768600" imgH="393700" progId="Equation.DSMT4">
                  <p:embed/>
                </p:oleObj>
              </mc:Choice>
              <mc:Fallback>
                <p:oleObj name="Equation" r:id="rId2" imgW="2768600" imgH="393700" progId="Equation.DSMT4">
                  <p:embed/>
                  <p:pic>
                    <p:nvPicPr>
                      <p:cNvPr id="6" name="Object 5">
                        <a:extLst>
                          <a:ext uri="{FF2B5EF4-FFF2-40B4-BE49-F238E27FC236}">
                            <a16:creationId xmlns:a16="http://schemas.microsoft.com/office/drawing/2014/main" id="{AC30EACD-AC56-47CC-B45B-4E51D81DD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105" y="3550954"/>
                        <a:ext cx="6184103" cy="892551"/>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DCA87FA0-10A9-45D9-9B73-39C1A03EDDE7}"/>
              </a:ext>
            </a:extLst>
          </p:cNvPr>
          <p:cNvSpPr>
            <a:spLocks noGrp="1"/>
          </p:cNvSpPr>
          <p:nvPr>
            <p:ph type="sldNum" sz="quarter" idx="4"/>
          </p:nvPr>
        </p:nvSpPr>
        <p:spPr/>
        <p:txBody>
          <a:bodyPr/>
          <a:lstStyle/>
          <a:p>
            <a:fld id="{87D56262-AC86-40AB-83F7-B5E555CE0D6B}" type="slidenum">
              <a:rPr lang="en-US" smtClean="0"/>
              <a:t>63</a:t>
            </a:fld>
            <a:endParaRPr lang="en-US" dirty="0"/>
          </a:p>
        </p:txBody>
      </p:sp>
      <p:grpSp>
        <p:nvGrpSpPr>
          <p:cNvPr id="11" name="组合 1">
            <a:extLst>
              <a:ext uri="{FF2B5EF4-FFF2-40B4-BE49-F238E27FC236}">
                <a16:creationId xmlns:a16="http://schemas.microsoft.com/office/drawing/2014/main" id="{9CA57703-5343-4196-929F-7613C249C1FF}"/>
              </a:ext>
            </a:extLst>
          </p:cNvPr>
          <p:cNvGrpSpPr/>
          <p:nvPr/>
        </p:nvGrpSpPr>
        <p:grpSpPr>
          <a:xfrm>
            <a:off x="1041937" y="1023843"/>
            <a:ext cx="8397486" cy="376352"/>
            <a:chOff x="-24171" y="3790682"/>
            <a:chExt cx="2401578" cy="404037"/>
          </a:xfrm>
        </p:grpSpPr>
        <p:sp>
          <p:nvSpPr>
            <p:cNvPr id="12" name="矩形: 圆角 2">
              <a:extLst>
                <a:ext uri="{FF2B5EF4-FFF2-40B4-BE49-F238E27FC236}">
                  <a16:creationId xmlns:a16="http://schemas.microsoft.com/office/drawing/2014/main" id="{2B06149E-21A7-428C-8417-5A119262C3E8}"/>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D5407DA0-6804-4BBD-A45A-53016EADF900}"/>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3881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6" y="1713185"/>
            <a:ext cx="11150063" cy="1692771"/>
          </a:xfrm>
          <a:prstGeom prst="rect">
            <a:avLst/>
          </a:prstGeom>
        </p:spPr>
        <p:txBody>
          <a:bodyPr wrap="square">
            <a:spAutoFit/>
          </a:bodyPr>
          <a:lstStyle/>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4(c). Hence, formulate a mathematical model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6) to mathematically express the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predicted follower count at the </a:t>
            </a:r>
            <a:r>
              <a:rPr lang="en-US" altLang="zh-TW" sz="26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TW" sz="26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
            </a: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after Nov 2023.</a:t>
            </a:r>
            <a:endPar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9" name="矩形 67">
            <a:extLst>
              <a:ext uri="{FF2B5EF4-FFF2-40B4-BE49-F238E27FC236}">
                <a16:creationId xmlns:a16="http://schemas.microsoft.com/office/drawing/2014/main" id="{53B570FE-38BD-4B2F-AD65-90489BA4AD84}"/>
              </a:ext>
            </a:extLst>
          </p:cNvPr>
          <p:cNvSpPr/>
          <p:nvPr/>
        </p:nvSpPr>
        <p:spPr>
          <a:xfrm>
            <a:off x="2946864" y="4501562"/>
            <a:ext cx="8219367" cy="75918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2185(1 + 21.26%)</a:t>
            </a:r>
            <a:r>
              <a:rPr lang="en-US" altLang="zh-CN" sz="2600" i="1" spc="500" baseline="300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p>
          <a:p>
            <a:endParaRPr lang="en-US" altLang="zh-CN" sz="2600" i="1" spc="500" baseline="300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16" name="Picture 15">
            <a:extLst>
              <a:ext uri="{FF2B5EF4-FFF2-40B4-BE49-F238E27FC236}">
                <a16:creationId xmlns:a16="http://schemas.microsoft.com/office/drawing/2014/main" id="{A11AAC74-E79E-4B5F-A36E-D032F42923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95" y="4213830"/>
            <a:ext cx="2334923" cy="2329200"/>
          </a:xfrm>
          <a:prstGeom prst="rect">
            <a:avLst/>
          </a:prstGeom>
        </p:spPr>
      </p:pic>
      <p:sp>
        <p:nvSpPr>
          <p:cNvPr id="2" name="Slide Number Placeholder 1">
            <a:extLst>
              <a:ext uri="{FF2B5EF4-FFF2-40B4-BE49-F238E27FC236}">
                <a16:creationId xmlns:a16="http://schemas.microsoft.com/office/drawing/2014/main" id="{FA00D550-C027-452F-9C4B-005B21C007B5}"/>
              </a:ext>
            </a:extLst>
          </p:cNvPr>
          <p:cNvSpPr>
            <a:spLocks noGrp="1"/>
          </p:cNvSpPr>
          <p:nvPr>
            <p:ph type="sldNum" sz="quarter" idx="4"/>
          </p:nvPr>
        </p:nvSpPr>
        <p:spPr/>
        <p:txBody>
          <a:bodyPr/>
          <a:lstStyle/>
          <a:p>
            <a:fld id="{87D56262-AC86-40AB-83F7-B5E555CE0D6B}" type="slidenum">
              <a:rPr lang="en-US" smtClean="0"/>
              <a:t>64</a:t>
            </a:fld>
            <a:endParaRPr lang="en-US" dirty="0"/>
          </a:p>
        </p:txBody>
      </p:sp>
      <p:grpSp>
        <p:nvGrpSpPr>
          <p:cNvPr id="11" name="组合 1">
            <a:extLst>
              <a:ext uri="{FF2B5EF4-FFF2-40B4-BE49-F238E27FC236}">
                <a16:creationId xmlns:a16="http://schemas.microsoft.com/office/drawing/2014/main" id="{1FBFB53F-8F10-4F0C-BE62-B7E71C713125}"/>
              </a:ext>
            </a:extLst>
          </p:cNvPr>
          <p:cNvGrpSpPr/>
          <p:nvPr/>
        </p:nvGrpSpPr>
        <p:grpSpPr>
          <a:xfrm>
            <a:off x="1041937" y="1023843"/>
            <a:ext cx="8397486" cy="376352"/>
            <a:chOff x="-24171" y="3790682"/>
            <a:chExt cx="2401578" cy="404037"/>
          </a:xfrm>
        </p:grpSpPr>
        <p:sp>
          <p:nvSpPr>
            <p:cNvPr id="12" name="矩形: 圆角 2">
              <a:extLst>
                <a:ext uri="{FF2B5EF4-FFF2-40B4-BE49-F238E27FC236}">
                  <a16:creationId xmlns:a16="http://schemas.microsoft.com/office/drawing/2014/main" id="{7EE45D76-BA74-44B0-9D91-53DAB046C37A}"/>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14C2A408-5ED4-4B06-9F00-758DF91A2334}"/>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34898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4(d).	What are the strengths and weaknesses of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6?</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9" name="组合 12">
            <a:extLst>
              <a:ext uri="{FF2B5EF4-FFF2-40B4-BE49-F238E27FC236}">
                <a16:creationId xmlns:a16="http://schemas.microsoft.com/office/drawing/2014/main" id="{E91ABFC1-D341-4D93-B6AB-3F58C69FF090}"/>
              </a:ext>
            </a:extLst>
          </p:cNvPr>
          <p:cNvGrpSpPr/>
          <p:nvPr/>
        </p:nvGrpSpPr>
        <p:grpSpPr>
          <a:xfrm>
            <a:off x="1916429" y="2610075"/>
            <a:ext cx="3505200" cy="3733800"/>
            <a:chOff x="2068829" y="1706563"/>
            <a:chExt cx="3505200" cy="3733800"/>
          </a:xfrm>
        </p:grpSpPr>
        <p:grpSp>
          <p:nvGrpSpPr>
            <p:cNvPr id="11" name="组合 8">
              <a:extLst>
                <a:ext uri="{FF2B5EF4-FFF2-40B4-BE49-F238E27FC236}">
                  <a16:creationId xmlns:a16="http://schemas.microsoft.com/office/drawing/2014/main" id="{3803B3B8-BD0C-4C20-B320-52DF3249B7DA}"/>
                </a:ext>
              </a:extLst>
            </p:cNvPr>
            <p:cNvGrpSpPr/>
            <p:nvPr/>
          </p:nvGrpSpPr>
          <p:grpSpPr>
            <a:xfrm>
              <a:off x="2068829" y="1706563"/>
              <a:ext cx="3505200" cy="3733800"/>
              <a:chOff x="2009775" y="1657350"/>
              <a:chExt cx="3505200" cy="3733800"/>
            </a:xfrm>
          </p:grpSpPr>
          <p:sp>
            <p:nvSpPr>
              <p:cNvPr id="13" name="矩形: 对角圆角 1">
                <a:extLst>
                  <a:ext uri="{FF2B5EF4-FFF2-40B4-BE49-F238E27FC236}">
                    <a16:creationId xmlns:a16="http://schemas.microsoft.com/office/drawing/2014/main" id="{6A980C86-563A-47C0-AFD9-BE081936F9B7}"/>
                  </a:ext>
                </a:extLst>
              </p:cNvPr>
              <p:cNvSpPr/>
              <p:nvPr/>
            </p:nvSpPr>
            <p:spPr>
              <a:xfrm>
                <a:off x="2209800" y="16573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对角圆角 5">
                <a:extLst>
                  <a:ext uri="{FF2B5EF4-FFF2-40B4-BE49-F238E27FC236}">
                    <a16:creationId xmlns:a16="http://schemas.microsoft.com/office/drawing/2014/main" id="{4865C853-F8BB-4C84-BAF1-0BAA0817919E}"/>
                  </a:ext>
                </a:extLst>
              </p:cNvPr>
              <p:cNvSpPr/>
              <p:nvPr/>
            </p:nvSpPr>
            <p:spPr>
              <a:xfrm>
                <a:off x="2009775" y="2142246"/>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Strengths</a:t>
                </a:r>
                <a:endParaRPr lang="zh-CN" altLang="en-US" dirty="0">
                  <a:latin typeface="Times New Roman" panose="02020603050405020304" pitchFamily="18" charset="0"/>
                  <a:ea typeface="+mj-ea"/>
                  <a:cs typeface="Times New Roman" panose="02020603050405020304" pitchFamily="18" charset="0"/>
                </a:endParaRPr>
              </a:p>
            </p:txBody>
          </p:sp>
        </p:grpSp>
        <p:sp>
          <p:nvSpPr>
            <p:cNvPr id="12" name="矩形 11">
              <a:extLst>
                <a:ext uri="{FF2B5EF4-FFF2-40B4-BE49-F238E27FC236}">
                  <a16:creationId xmlns:a16="http://schemas.microsoft.com/office/drawing/2014/main" id="{8E8C5BCE-F79B-44CF-8808-A416CC987EDF}"/>
                </a:ext>
              </a:extLst>
            </p:cNvPr>
            <p:cNvSpPr/>
            <p:nvPr/>
          </p:nvSpPr>
          <p:spPr>
            <a:xfrm>
              <a:off x="2191924" y="1881812"/>
              <a:ext cx="3379472" cy="3416320"/>
            </a:xfrm>
            <a:prstGeom prst="rect">
              <a:avLst/>
            </a:prstGeom>
          </p:spPr>
          <p:txBody>
            <a:bodyPr wrap="square">
              <a:spAutoFit/>
            </a:bodyPr>
            <a:lstStyle/>
            <a:p>
              <a:pPr marL="647700" indent="-342900">
                <a:buAutoNum type="arabicPeriod"/>
              </a:pPr>
              <a:r>
                <a:rPr lang="en-US" kern="100" dirty="0">
                  <a:effectLst/>
                  <a:latin typeface="Times New Roman" panose="02020603050405020304" pitchFamily="18" charset="0"/>
                  <a:ea typeface="+mj-ea"/>
                  <a:cs typeface="Times New Roman" panose="02020603050405020304" pitchFamily="18" charset="0"/>
                </a:rPr>
                <a:t>This model considers percentage changes between months over a longer period, providing a more comprehensive analysis of the overall trend.</a:t>
              </a:r>
            </a:p>
            <a:p>
              <a:pPr marL="647700" indent="-342900">
                <a:buAutoNum type="arabicPeriod"/>
              </a:pPr>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effectLst/>
                  <a:latin typeface="Times New Roman" panose="02020603050405020304" pitchFamily="18" charset="0"/>
                  <a:ea typeface="+mj-ea"/>
                  <a:cs typeface="Times New Roman" panose="02020603050405020304" pitchFamily="18" charset="0"/>
                </a:rPr>
                <a:t>2.	Considering a longer time frame can mitigate the influence of short-term anomalies.</a:t>
              </a:r>
            </a:p>
          </p:txBody>
        </p:sp>
      </p:grpSp>
      <p:grpSp>
        <p:nvGrpSpPr>
          <p:cNvPr id="15" name="组合 13">
            <a:extLst>
              <a:ext uri="{FF2B5EF4-FFF2-40B4-BE49-F238E27FC236}">
                <a16:creationId xmlns:a16="http://schemas.microsoft.com/office/drawing/2014/main" id="{DF351CE4-43E5-46AA-907E-6C3FCF641F67}"/>
              </a:ext>
            </a:extLst>
          </p:cNvPr>
          <p:cNvGrpSpPr/>
          <p:nvPr/>
        </p:nvGrpSpPr>
        <p:grpSpPr>
          <a:xfrm>
            <a:off x="6211795" y="2610075"/>
            <a:ext cx="3758976" cy="3733800"/>
            <a:chOff x="6364195" y="1706563"/>
            <a:chExt cx="3758976" cy="3733800"/>
          </a:xfrm>
        </p:grpSpPr>
        <p:grpSp>
          <p:nvGrpSpPr>
            <p:cNvPr id="16" name="组合 7">
              <a:extLst>
                <a:ext uri="{FF2B5EF4-FFF2-40B4-BE49-F238E27FC236}">
                  <a16:creationId xmlns:a16="http://schemas.microsoft.com/office/drawing/2014/main" id="{C763AFF4-4836-454D-BDAE-C3EB7628573C}"/>
                </a:ext>
              </a:extLst>
            </p:cNvPr>
            <p:cNvGrpSpPr/>
            <p:nvPr/>
          </p:nvGrpSpPr>
          <p:grpSpPr>
            <a:xfrm>
              <a:off x="6570348" y="1706563"/>
              <a:ext cx="3552823" cy="3733800"/>
              <a:chOff x="6677027" y="1466850"/>
              <a:chExt cx="3552823" cy="3733800"/>
            </a:xfrm>
          </p:grpSpPr>
          <p:sp>
            <p:nvSpPr>
              <p:cNvPr id="19" name="矩形: 对角圆角 17">
                <a:extLst>
                  <a:ext uri="{FF2B5EF4-FFF2-40B4-BE49-F238E27FC236}">
                    <a16:creationId xmlns:a16="http://schemas.microsoft.com/office/drawing/2014/main" id="{D1C05162-A45C-4EFB-881A-6E5AE71AF265}"/>
                  </a:ext>
                </a:extLst>
              </p:cNvPr>
              <p:cNvSpPr/>
              <p:nvPr/>
            </p:nvSpPr>
            <p:spPr>
              <a:xfrm>
                <a:off x="6677027" y="14668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对角圆角 19">
                <a:extLst>
                  <a:ext uri="{FF2B5EF4-FFF2-40B4-BE49-F238E27FC236}">
                    <a16:creationId xmlns:a16="http://schemas.microsoft.com/office/drawing/2014/main" id="{732EA7C0-9C02-453D-B5A9-5A15B00C76E0}"/>
                  </a:ext>
                </a:extLst>
              </p:cNvPr>
              <p:cNvSpPr/>
              <p:nvPr/>
            </p:nvSpPr>
            <p:spPr>
              <a:xfrm>
                <a:off x="9734550" y="3048879"/>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Weaknesses</a:t>
                </a:r>
                <a:endParaRPr lang="zh-CN" altLang="en-US" dirty="0">
                  <a:latin typeface="Times New Roman" panose="02020603050405020304" pitchFamily="18" charset="0"/>
                  <a:ea typeface="+mj-ea"/>
                  <a:cs typeface="Times New Roman" panose="02020603050405020304" pitchFamily="18" charset="0"/>
                </a:endParaRPr>
              </a:p>
            </p:txBody>
          </p:sp>
        </p:grpSp>
        <p:sp>
          <p:nvSpPr>
            <p:cNvPr id="17" name="矩形 26">
              <a:extLst>
                <a:ext uri="{FF2B5EF4-FFF2-40B4-BE49-F238E27FC236}">
                  <a16:creationId xmlns:a16="http://schemas.microsoft.com/office/drawing/2014/main" id="{2B7686E6-A117-464B-AF18-591E3508195E}"/>
                </a:ext>
              </a:extLst>
            </p:cNvPr>
            <p:cNvSpPr/>
            <p:nvPr/>
          </p:nvSpPr>
          <p:spPr>
            <a:xfrm>
              <a:off x="6364195" y="2341831"/>
              <a:ext cx="3379471" cy="2862322"/>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Because this model relies on historical data over a longer period, it may not fully reflect the signer’s current popularity.</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latin typeface="Times New Roman" panose="02020603050405020304" pitchFamily="18" charset="0"/>
                  <a:ea typeface="+mj-ea"/>
                  <a:cs typeface="Times New Roman" panose="02020603050405020304" pitchFamily="18" charset="0"/>
                </a:rPr>
                <a:t>2.	This model assumes that the follower counts change according to a mono-pattern.</a:t>
              </a:r>
              <a:endParaRPr lang="en-US" kern="100" dirty="0">
                <a:effectLst/>
                <a:latin typeface="Times New Roman" panose="02020603050405020304" pitchFamily="18" charset="0"/>
                <a:ea typeface="+mj-ea"/>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D230DF83-DAF4-4FAE-9EC7-1C98E24F38D6}"/>
              </a:ext>
            </a:extLst>
          </p:cNvPr>
          <p:cNvSpPr>
            <a:spLocks noGrp="1"/>
          </p:cNvSpPr>
          <p:nvPr>
            <p:ph type="sldNum" sz="quarter" idx="4"/>
          </p:nvPr>
        </p:nvSpPr>
        <p:spPr/>
        <p:txBody>
          <a:bodyPr/>
          <a:lstStyle/>
          <a:p>
            <a:fld id="{87D56262-AC86-40AB-83F7-B5E555CE0D6B}" type="slidenum">
              <a:rPr lang="en-US" smtClean="0"/>
              <a:t>65</a:t>
            </a:fld>
            <a:endParaRPr lang="en-US" dirty="0"/>
          </a:p>
        </p:txBody>
      </p:sp>
      <p:grpSp>
        <p:nvGrpSpPr>
          <p:cNvPr id="18" name="组合 1">
            <a:extLst>
              <a:ext uri="{FF2B5EF4-FFF2-40B4-BE49-F238E27FC236}">
                <a16:creationId xmlns:a16="http://schemas.microsoft.com/office/drawing/2014/main" id="{F0568EFA-9D7F-4815-BD88-5CDCE97C0C0B}"/>
              </a:ext>
            </a:extLst>
          </p:cNvPr>
          <p:cNvGrpSpPr/>
          <p:nvPr/>
        </p:nvGrpSpPr>
        <p:grpSpPr>
          <a:xfrm>
            <a:off x="1041937" y="1023843"/>
            <a:ext cx="8397486" cy="376352"/>
            <a:chOff x="-24171" y="3790682"/>
            <a:chExt cx="2401578" cy="404037"/>
          </a:xfrm>
        </p:grpSpPr>
        <p:sp>
          <p:nvSpPr>
            <p:cNvPr id="21" name="矩形: 圆角 2">
              <a:extLst>
                <a:ext uri="{FF2B5EF4-FFF2-40B4-BE49-F238E27FC236}">
                  <a16:creationId xmlns:a16="http://schemas.microsoft.com/office/drawing/2014/main" id="{90039A08-0301-4D3F-8E07-A663014D3AA5}"/>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48A06D4A-085E-4038-8C00-C5D8AB3930C8}"/>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99548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67">
            <a:extLst>
              <a:ext uri="{FF2B5EF4-FFF2-40B4-BE49-F238E27FC236}">
                <a16:creationId xmlns:a16="http://schemas.microsoft.com/office/drawing/2014/main" id="{4C578C1D-6896-4F67-91D2-3EA4AA959AF1}"/>
              </a:ext>
            </a:extLst>
          </p:cNvPr>
          <p:cNvSpPr/>
          <p:nvPr/>
        </p:nvSpPr>
        <p:spPr>
          <a:xfrm>
            <a:off x="1041937" y="1720840"/>
            <a:ext cx="10071540" cy="3477875"/>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	</a:t>
            </a:r>
            <a:r>
              <a:rPr lang="en-US" altLang="zh-CN" sz="22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Modelling approach 7:</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approach only considers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the most recent </a:t>
            </a:r>
          </a:p>
          <a:p>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	three percentage changes between months </a:t>
            </a:r>
          </a:p>
          <a:p>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	</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(i.e., Aug to Sep, Sep to Oct, and Oct to Nov).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It calculates the mean of these percentage changes</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to obtain the average percentage change per month</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and assumes that the percentage change between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Nov and Dec 2023 is equal to this average</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percentage change per month.</a:t>
            </a:r>
          </a:p>
        </p:txBody>
      </p:sp>
      <p:sp>
        <p:nvSpPr>
          <p:cNvPr id="4" name="Slide Number Placeholder 3">
            <a:extLst>
              <a:ext uri="{FF2B5EF4-FFF2-40B4-BE49-F238E27FC236}">
                <a16:creationId xmlns:a16="http://schemas.microsoft.com/office/drawing/2014/main" id="{55382FF5-C478-4663-AB0B-7AAB852CD950}"/>
              </a:ext>
            </a:extLst>
          </p:cNvPr>
          <p:cNvSpPr>
            <a:spLocks noGrp="1"/>
          </p:cNvSpPr>
          <p:nvPr>
            <p:ph type="sldNum" sz="quarter" idx="4"/>
          </p:nvPr>
        </p:nvSpPr>
        <p:spPr/>
        <p:txBody>
          <a:bodyPr/>
          <a:lstStyle/>
          <a:p>
            <a:fld id="{87D56262-AC86-40AB-83F7-B5E555CE0D6B}" type="slidenum">
              <a:rPr lang="en-US" smtClean="0"/>
              <a:t>66</a:t>
            </a:fld>
            <a:endParaRPr lang="en-US" dirty="0"/>
          </a:p>
        </p:txBody>
      </p:sp>
      <p:grpSp>
        <p:nvGrpSpPr>
          <p:cNvPr id="7" name="组合 1">
            <a:extLst>
              <a:ext uri="{FF2B5EF4-FFF2-40B4-BE49-F238E27FC236}">
                <a16:creationId xmlns:a16="http://schemas.microsoft.com/office/drawing/2014/main" id="{81D09E22-3B02-411A-8AB4-FD26D81C431D}"/>
              </a:ext>
            </a:extLst>
          </p:cNvPr>
          <p:cNvGrpSpPr/>
          <p:nvPr/>
        </p:nvGrpSpPr>
        <p:grpSpPr>
          <a:xfrm>
            <a:off x="1041937" y="1023843"/>
            <a:ext cx="8397486" cy="376352"/>
            <a:chOff x="-24171" y="3790682"/>
            <a:chExt cx="2401578" cy="404037"/>
          </a:xfrm>
        </p:grpSpPr>
        <p:sp>
          <p:nvSpPr>
            <p:cNvPr id="8" name="矩形: 圆角 2">
              <a:extLst>
                <a:ext uri="{FF2B5EF4-FFF2-40B4-BE49-F238E27FC236}">
                  <a16:creationId xmlns:a16="http://schemas.microsoft.com/office/drawing/2014/main" id="{E9D036FE-FD2A-4E42-8FB6-71F9CA9E529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0F8B8985-AD0F-440C-A996-14409F4A567F}"/>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97381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4">
            <a:extLst>
              <a:ext uri="{FF2B5EF4-FFF2-40B4-BE49-F238E27FC236}">
                <a16:creationId xmlns:a16="http://schemas.microsoft.com/office/drawing/2014/main" id="{CAE4F59C-9D51-4F1A-B139-7662E2574320}"/>
              </a:ext>
            </a:extLst>
          </p:cNvPr>
          <p:cNvGraphicFramePr>
            <a:graphicFrameLocks noGrp="1"/>
          </p:cNvGraphicFramePr>
          <p:nvPr>
            <p:extLst>
              <p:ext uri="{D42A27DB-BD31-4B8C-83A1-F6EECF244321}">
                <p14:modId xmlns:p14="http://schemas.microsoft.com/office/powerpoint/2010/main" val="2527599399"/>
              </p:ext>
            </p:extLst>
          </p:nvPr>
        </p:nvGraphicFramePr>
        <p:xfrm>
          <a:off x="883671" y="2417628"/>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20.13%</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21.20%</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20.95%</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21.43%</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20.88%</a:t>
                      </a:r>
                    </a:p>
                  </a:txBody>
                  <a:tcPr/>
                </a:tc>
                <a:extLst>
                  <a:ext uri="{0D108BD9-81ED-4DB2-BD59-A6C34878D82A}">
                    <a16:rowId xmlns:a16="http://schemas.microsoft.com/office/drawing/2014/main" val="2130661472"/>
                  </a:ext>
                </a:extLst>
              </a:tr>
            </a:tbl>
          </a:graphicData>
        </a:graphic>
      </p:graphicFrame>
      <p:graphicFrame>
        <p:nvGraphicFramePr>
          <p:cNvPr id="13" name="Table 4">
            <a:extLst>
              <a:ext uri="{FF2B5EF4-FFF2-40B4-BE49-F238E27FC236}">
                <a16:creationId xmlns:a16="http://schemas.microsoft.com/office/drawing/2014/main" id="{32A0FDF5-555F-4C58-92A2-E0A11F5B1D9F}"/>
              </a:ext>
            </a:extLst>
          </p:cNvPr>
          <p:cNvGraphicFramePr>
            <a:graphicFrameLocks noGrp="1"/>
          </p:cNvGraphicFramePr>
          <p:nvPr>
            <p:extLst>
              <p:ext uri="{D42A27DB-BD31-4B8C-83A1-F6EECF244321}">
                <p14:modId xmlns:p14="http://schemas.microsoft.com/office/powerpoint/2010/main" val="3964334585"/>
              </p:ext>
            </p:extLst>
          </p:nvPr>
        </p:nvGraphicFramePr>
        <p:xfrm>
          <a:off x="6205948" y="2417628"/>
          <a:ext cx="5054063" cy="3433610"/>
        </p:xfrm>
        <a:graphic>
          <a:graphicData uri="http://schemas.openxmlformats.org/drawingml/2006/table">
            <a:tbl>
              <a:tblPr firstRow="1" bandRow="1">
                <a:tableStyleId>{16D9F66E-5EB9-4882-86FB-DCBF35E3C3E4}</a:tableStyleId>
              </a:tblPr>
              <a:tblGrid>
                <a:gridCol w="2387064">
                  <a:extLst>
                    <a:ext uri="{9D8B030D-6E8A-4147-A177-3AD203B41FA5}">
                      <a16:colId xmlns:a16="http://schemas.microsoft.com/office/drawing/2014/main" val="1728096490"/>
                    </a:ext>
                  </a:extLst>
                </a:gridCol>
                <a:gridCol w="2666999">
                  <a:extLst>
                    <a:ext uri="{9D8B030D-6E8A-4147-A177-3AD203B41FA5}">
                      <a16:colId xmlns:a16="http://schemas.microsoft.com/office/drawing/2014/main" val="3913531849"/>
                    </a:ext>
                  </a:extLst>
                </a:gridCol>
              </a:tblGrid>
              <a:tr h="534322">
                <a:tc>
                  <a:txBody>
                    <a:bodyPr/>
                    <a:lstStyle/>
                    <a:p>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2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a:t>
                      </a:r>
                      <a:endParaRPr lang="en-US" sz="22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34322">
                <a:tc>
                  <a:txBody>
                    <a:bodyPr/>
                    <a:lstStyle/>
                    <a:p>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21.29%</a:t>
                      </a:r>
                    </a:p>
                  </a:txBody>
                  <a:tcPr/>
                </a:tc>
                <a:extLst>
                  <a:ext uri="{0D108BD9-81ED-4DB2-BD59-A6C34878D82A}">
                    <a16:rowId xmlns:a16="http://schemas.microsoft.com/office/drawing/2014/main" val="4204069408"/>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2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21.66%</a:t>
                      </a:r>
                    </a:p>
                  </a:txBody>
                  <a:tcPr/>
                </a:tc>
                <a:extLst>
                  <a:ext uri="{0D108BD9-81ED-4DB2-BD59-A6C34878D82A}">
                    <a16:rowId xmlns:a16="http://schemas.microsoft.com/office/drawing/2014/main" val="142062261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21.52%</a:t>
                      </a:r>
                    </a:p>
                  </a:txBody>
                  <a:tcPr/>
                </a:tc>
                <a:extLst>
                  <a:ext uri="{0D108BD9-81ED-4DB2-BD59-A6C34878D82A}">
                    <a16:rowId xmlns:a16="http://schemas.microsoft.com/office/drawing/2014/main" val="3034837590"/>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21.57%</a:t>
                      </a:r>
                    </a:p>
                  </a:txBody>
                  <a:tcPr/>
                </a:tc>
                <a:extLst>
                  <a:ext uri="{0D108BD9-81ED-4DB2-BD59-A6C34878D82A}">
                    <a16:rowId xmlns:a16="http://schemas.microsoft.com/office/drawing/2014/main" val="2876438545"/>
                  </a:ext>
                </a:extLst>
              </a:tr>
              <a:tr h="53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2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200" dirty="0">
                          <a:solidFill>
                            <a:srgbClr val="FF0000"/>
                          </a:solidFill>
                          <a:latin typeface="Times New Roman" panose="02020603050405020304" pitchFamily="18" charset="0"/>
                          <a:ea typeface="+mj-ea"/>
                          <a:cs typeface="Times New Roman" panose="02020603050405020304" pitchFamily="18" charset="0"/>
                        </a:rPr>
                        <a:t>21.93%</a:t>
                      </a:r>
                    </a:p>
                  </a:txBody>
                  <a:tcPr/>
                </a:tc>
                <a:extLst>
                  <a:ext uri="{0D108BD9-81ED-4DB2-BD59-A6C34878D82A}">
                    <a16:rowId xmlns:a16="http://schemas.microsoft.com/office/drawing/2014/main" val="2130661472"/>
                  </a:ext>
                </a:extLst>
              </a:tr>
            </a:tbl>
          </a:graphicData>
        </a:graphic>
      </p:graphicFrame>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461665"/>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5(a).	Circle the data used for prediction. </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8" name="Oval 7">
            <a:extLst>
              <a:ext uri="{FF2B5EF4-FFF2-40B4-BE49-F238E27FC236}">
                <a16:creationId xmlns:a16="http://schemas.microsoft.com/office/drawing/2014/main" id="{CCA32D54-06F6-4E46-9704-79621B7A1949}"/>
              </a:ext>
            </a:extLst>
          </p:cNvPr>
          <p:cNvSpPr/>
          <p:nvPr/>
        </p:nvSpPr>
        <p:spPr>
          <a:xfrm>
            <a:off x="9038492" y="4167552"/>
            <a:ext cx="1686663" cy="17572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Slide Number Placeholder 1">
            <a:extLst>
              <a:ext uri="{FF2B5EF4-FFF2-40B4-BE49-F238E27FC236}">
                <a16:creationId xmlns:a16="http://schemas.microsoft.com/office/drawing/2014/main" id="{0E631496-827F-4D86-AE93-08CD2C105334}"/>
              </a:ext>
            </a:extLst>
          </p:cNvPr>
          <p:cNvSpPr>
            <a:spLocks noGrp="1"/>
          </p:cNvSpPr>
          <p:nvPr>
            <p:ph type="sldNum" sz="quarter" idx="4"/>
          </p:nvPr>
        </p:nvSpPr>
        <p:spPr/>
        <p:txBody>
          <a:bodyPr/>
          <a:lstStyle/>
          <a:p>
            <a:fld id="{87D56262-AC86-40AB-83F7-B5E555CE0D6B}" type="slidenum">
              <a:rPr lang="en-US" smtClean="0"/>
              <a:t>67</a:t>
            </a:fld>
            <a:endParaRPr lang="en-US" dirty="0"/>
          </a:p>
        </p:txBody>
      </p:sp>
      <p:grpSp>
        <p:nvGrpSpPr>
          <p:cNvPr id="10" name="组合 1">
            <a:extLst>
              <a:ext uri="{FF2B5EF4-FFF2-40B4-BE49-F238E27FC236}">
                <a16:creationId xmlns:a16="http://schemas.microsoft.com/office/drawing/2014/main" id="{35B94F3F-653D-4E0C-9317-842DC598AF31}"/>
              </a:ext>
            </a:extLst>
          </p:cNvPr>
          <p:cNvGrpSpPr/>
          <p:nvPr/>
        </p:nvGrpSpPr>
        <p:grpSpPr>
          <a:xfrm>
            <a:off x="1041937" y="1023843"/>
            <a:ext cx="8397486" cy="376352"/>
            <a:chOff x="-24171" y="3790682"/>
            <a:chExt cx="2401578" cy="404037"/>
          </a:xfrm>
        </p:grpSpPr>
        <p:sp>
          <p:nvSpPr>
            <p:cNvPr id="11" name="矩形: 圆角 2">
              <a:extLst>
                <a:ext uri="{FF2B5EF4-FFF2-40B4-BE49-F238E27FC236}">
                  <a16:creationId xmlns:a16="http://schemas.microsoft.com/office/drawing/2014/main" id="{651CF93D-396D-4E3D-97A6-3E3CF6E958E3}"/>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63">
              <a:extLst>
                <a:ext uri="{FF2B5EF4-FFF2-40B4-BE49-F238E27FC236}">
                  <a16:creationId xmlns:a16="http://schemas.microsoft.com/office/drawing/2014/main" id="{68E4FB02-2E5C-426A-8279-C5424BF3BC59}"/>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72015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92552"/>
          </a:xfrm>
          <a:prstGeom prst="rect">
            <a:avLst/>
          </a:prstGeom>
        </p:spPr>
        <p:txBody>
          <a:bodyPr wrap="square">
            <a:spAutoFit/>
          </a:bodyPr>
          <a:lstStyle/>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5(b).</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 Singer K’s follower counts </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 2023 and Jan 2024.</a:t>
            </a:r>
            <a:endPar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9" name="矩形 67">
            <a:extLst>
              <a:ext uri="{FF2B5EF4-FFF2-40B4-BE49-F238E27FC236}">
                <a16:creationId xmlns:a16="http://schemas.microsoft.com/office/drawing/2014/main" id="{2F9FEF1A-74C7-4399-8E74-BE9D28014E5B}"/>
              </a:ext>
            </a:extLst>
          </p:cNvPr>
          <p:cNvSpPr/>
          <p:nvPr/>
        </p:nvSpPr>
        <p:spPr>
          <a:xfrm>
            <a:off x="1354203" y="3452044"/>
            <a:ext cx="8518505" cy="2092881"/>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Average percentage </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endPar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endPar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Dec 2023</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2185(1 + 21.67%) = 2658</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2024</a:t>
            </a:r>
            <a:r>
              <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2185(1 + 21.67%)</a:t>
            </a:r>
            <a:r>
              <a:rPr lang="en-US" altLang="zh-CN" sz="2600" spc="500" baseline="300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a:t>
            </a:r>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 3235</a:t>
            </a:r>
          </a:p>
        </p:txBody>
      </p:sp>
      <p:graphicFrame>
        <p:nvGraphicFramePr>
          <p:cNvPr id="5" name="Object 4">
            <a:extLst>
              <a:ext uri="{FF2B5EF4-FFF2-40B4-BE49-F238E27FC236}">
                <a16:creationId xmlns:a16="http://schemas.microsoft.com/office/drawing/2014/main" id="{C93FE3AB-575A-429B-B69E-924AD63B195E}"/>
              </a:ext>
            </a:extLst>
          </p:cNvPr>
          <p:cNvGraphicFramePr>
            <a:graphicFrameLocks noChangeAspect="1"/>
          </p:cNvGraphicFramePr>
          <p:nvPr>
            <p:extLst>
              <p:ext uri="{D42A27DB-BD31-4B8C-83A1-F6EECF244321}">
                <p14:modId xmlns:p14="http://schemas.microsoft.com/office/powerpoint/2010/main" val="3403365254"/>
              </p:ext>
            </p:extLst>
          </p:nvPr>
        </p:nvGraphicFramePr>
        <p:xfrm>
          <a:off x="5503980" y="3482806"/>
          <a:ext cx="5610327" cy="892552"/>
        </p:xfrm>
        <a:graphic>
          <a:graphicData uri="http://schemas.openxmlformats.org/presentationml/2006/ole">
            <mc:AlternateContent xmlns:mc="http://schemas.openxmlformats.org/markup-compatibility/2006">
              <mc:Choice xmlns:v="urn:schemas-microsoft-com:vml" Requires="v">
                <p:oleObj name="Equation" r:id="rId2" imgW="2501900" imgH="393700" progId="Equation.DSMT4">
                  <p:embed/>
                </p:oleObj>
              </mc:Choice>
              <mc:Fallback>
                <p:oleObj name="Equation" r:id="rId2" imgW="2501900" imgH="393700" progId="Equation.DSMT4">
                  <p:embed/>
                  <p:pic>
                    <p:nvPicPr>
                      <p:cNvPr id="5" name="Object 4">
                        <a:extLst>
                          <a:ext uri="{FF2B5EF4-FFF2-40B4-BE49-F238E27FC236}">
                            <a16:creationId xmlns:a16="http://schemas.microsoft.com/office/drawing/2014/main" id="{C93FE3AB-575A-429B-B69E-924AD63B1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980" y="3482806"/>
                        <a:ext cx="5610327" cy="892552"/>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F9636B6F-B76D-4A47-A483-8E52CE28FA3A}"/>
              </a:ext>
            </a:extLst>
          </p:cNvPr>
          <p:cNvSpPr>
            <a:spLocks noGrp="1"/>
          </p:cNvSpPr>
          <p:nvPr>
            <p:ph type="sldNum" sz="quarter" idx="4"/>
          </p:nvPr>
        </p:nvSpPr>
        <p:spPr/>
        <p:txBody>
          <a:bodyPr/>
          <a:lstStyle/>
          <a:p>
            <a:fld id="{87D56262-AC86-40AB-83F7-B5E555CE0D6B}" type="slidenum">
              <a:rPr lang="en-US" smtClean="0"/>
              <a:t>68</a:t>
            </a:fld>
            <a:endParaRPr lang="en-US" dirty="0"/>
          </a:p>
        </p:txBody>
      </p:sp>
      <p:grpSp>
        <p:nvGrpSpPr>
          <p:cNvPr id="10" name="组合 1">
            <a:extLst>
              <a:ext uri="{FF2B5EF4-FFF2-40B4-BE49-F238E27FC236}">
                <a16:creationId xmlns:a16="http://schemas.microsoft.com/office/drawing/2014/main" id="{ABA343FB-5352-4097-960C-458FA85EC9AA}"/>
              </a:ext>
            </a:extLst>
          </p:cNvPr>
          <p:cNvGrpSpPr/>
          <p:nvPr/>
        </p:nvGrpSpPr>
        <p:grpSpPr>
          <a:xfrm>
            <a:off x="1041937" y="1023843"/>
            <a:ext cx="8397486" cy="376352"/>
            <a:chOff x="-24171" y="3790682"/>
            <a:chExt cx="2401578" cy="404037"/>
          </a:xfrm>
        </p:grpSpPr>
        <p:sp>
          <p:nvSpPr>
            <p:cNvPr id="11" name="矩形: 圆角 2">
              <a:extLst>
                <a:ext uri="{FF2B5EF4-FFF2-40B4-BE49-F238E27FC236}">
                  <a16:creationId xmlns:a16="http://schemas.microsoft.com/office/drawing/2014/main" id="{9CE2FCE3-AD73-4B47-989A-42D1E0F6BAF2}"/>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63">
              <a:extLst>
                <a:ext uri="{FF2B5EF4-FFF2-40B4-BE49-F238E27FC236}">
                  <a16:creationId xmlns:a16="http://schemas.microsoft.com/office/drawing/2014/main" id="{74E10783-1F30-4CDC-B680-E257053D4DCF}"/>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8805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6" y="1713185"/>
            <a:ext cx="11150063" cy="1692771"/>
          </a:xfrm>
          <a:prstGeom prst="rect">
            <a:avLst/>
          </a:prstGeom>
        </p:spPr>
        <p:txBody>
          <a:bodyPr wrap="square">
            <a:spAutoFit/>
          </a:bodyPr>
          <a:lstStyle/>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5(c). Hence, formulate a mathematical model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7) to mathematically express the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predicted follower count at the </a:t>
            </a:r>
            <a:r>
              <a:rPr lang="en-US" altLang="zh-TW" sz="26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TW" sz="26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
            </a:r>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 </a:t>
            </a:r>
          </a:p>
          <a:p>
            <a:r>
              <a:rPr lang="en-US" altLang="zh-TW"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after Nov 2023.</a:t>
            </a:r>
            <a:endParaRPr lang="zh-CN" altLang="en-US"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12" name="矩形 67">
            <a:extLst>
              <a:ext uri="{FF2B5EF4-FFF2-40B4-BE49-F238E27FC236}">
                <a16:creationId xmlns:a16="http://schemas.microsoft.com/office/drawing/2014/main" id="{E6A578B8-E427-4D35-A608-F364B4261B4C}"/>
              </a:ext>
            </a:extLst>
          </p:cNvPr>
          <p:cNvSpPr/>
          <p:nvPr/>
        </p:nvSpPr>
        <p:spPr>
          <a:xfrm>
            <a:off x="2798618" y="4519165"/>
            <a:ext cx="7914567" cy="75918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2185(1 + 21.67%)</a:t>
            </a:r>
            <a:r>
              <a:rPr lang="en-US" altLang="zh-CN" sz="2600" i="1" spc="500" baseline="300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p>
          <a:p>
            <a:endParaRPr lang="en-US" altLang="zh-CN" sz="2600" i="1" spc="500" baseline="300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16" name="Picture 15">
            <a:extLst>
              <a:ext uri="{FF2B5EF4-FFF2-40B4-BE49-F238E27FC236}">
                <a16:creationId xmlns:a16="http://schemas.microsoft.com/office/drawing/2014/main" id="{FE7CB1AB-79F7-445A-B05B-6BA2A1A30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95" y="4213830"/>
            <a:ext cx="2334923" cy="2329200"/>
          </a:xfrm>
          <a:prstGeom prst="rect">
            <a:avLst/>
          </a:prstGeom>
        </p:spPr>
      </p:pic>
      <p:sp>
        <p:nvSpPr>
          <p:cNvPr id="2" name="Slide Number Placeholder 1">
            <a:extLst>
              <a:ext uri="{FF2B5EF4-FFF2-40B4-BE49-F238E27FC236}">
                <a16:creationId xmlns:a16="http://schemas.microsoft.com/office/drawing/2014/main" id="{03734561-B9C3-4080-A53F-87D2BAF2A76A}"/>
              </a:ext>
            </a:extLst>
          </p:cNvPr>
          <p:cNvSpPr>
            <a:spLocks noGrp="1"/>
          </p:cNvSpPr>
          <p:nvPr>
            <p:ph type="sldNum" sz="quarter" idx="4"/>
          </p:nvPr>
        </p:nvSpPr>
        <p:spPr/>
        <p:txBody>
          <a:bodyPr/>
          <a:lstStyle/>
          <a:p>
            <a:fld id="{87D56262-AC86-40AB-83F7-B5E555CE0D6B}" type="slidenum">
              <a:rPr lang="en-US" smtClean="0"/>
              <a:t>69</a:t>
            </a:fld>
            <a:endParaRPr lang="en-US" dirty="0"/>
          </a:p>
        </p:txBody>
      </p:sp>
      <p:grpSp>
        <p:nvGrpSpPr>
          <p:cNvPr id="9" name="组合 1">
            <a:extLst>
              <a:ext uri="{FF2B5EF4-FFF2-40B4-BE49-F238E27FC236}">
                <a16:creationId xmlns:a16="http://schemas.microsoft.com/office/drawing/2014/main" id="{78A4ADDF-E395-4995-8190-84370E519A6C}"/>
              </a:ext>
            </a:extLst>
          </p:cNvPr>
          <p:cNvGrpSpPr/>
          <p:nvPr/>
        </p:nvGrpSpPr>
        <p:grpSpPr>
          <a:xfrm>
            <a:off x="1041937" y="1023843"/>
            <a:ext cx="8397486" cy="376352"/>
            <a:chOff x="-24171" y="3790682"/>
            <a:chExt cx="2401578" cy="404037"/>
          </a:xfrm>
        </p:grpSpPr>
        <p:sp>
          <p:nvSpPr>
            <p:cNvPr id="10" name="矩形: 圆角 2">
              <a:extLst>
                <a:ext uri="{FF2B5EF4-FFF2-40B4-BE49-F238E27FC236}">
                  <a16:creationId xmlns:a16="http://schemas.microsoft.com/office/drawing/2014/main" id="{6BE4C5F8-2F85-43DF-907F-EA015A914527}"/>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63">
              <a:extLst>
                <a:ext uri="{FF2B5EF4-FFF2-40B4-BE49-F238E27FC236}">
                  <a16:creationId xmlns:a16="http://schemas.microsoft.com/office/drawing/2014/main" id="{D19BDF2F-1C97-4C21-AC29-3B8750631BDC}"/>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461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803029" y="3928098"/>
            <a:ext cx="10380786" cy="492443"/>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2(a).We should make assumptions: </a:t>
            </a:r>
          </a:p>
        </p:txBody>
      </p:sp>
      <p:sp>
        <p:nvSpPr>
          <p:cNvPr id="2" name="Slide Number Placeholder 1">
            <a:extLst>
              <a:ext uri="{FF2B5EF4-FFF2-40B4-BE49-F238E27FC236}">
                <a16:creationId xmlns:a16="http://schemas.microsoft.com/office/drawing/2014/main" id="{971661F7-7B58-45E2-A74C-E59563677E37}"/>
              </a:ext>
            </a:extLst>
          </p:cNvPr>
          <p:cNvSpPr>
            <a:spLocks noGrp="1"/>
          </p:cNvSpPr>
          <p:nvPr>
            <p:ph type="sldNum" sz="quarter" idx="4"/>
          </p:nvPr>
        </p:nvSpPr>
        <p:spPr/>
        <p:txBody>
          <a:bodyPr/>
          <a:lstStyle/>
          <a:p>
            <a:fld id="{87D56262-AC86-40AB-83F7-B5E555CE0D6B}" type="slidenum">
              <a:rPr lang="en-US" smtClean="0"/>
              <a:t>7</a:t>
            </a:fld>
            <a:endParaRPr lang="en-US" dirty="0"/>
          </a:p>
        </p:txBody>
      </p:sp>
      <p:sp>
        <p:nvSpPr>
          <p:cNvPr id="16" name="矩形 67">
            <a:extLst>
              <a:ext uri="{FF2B5EF4-FFF2-40B4-BE49-F238E27FC236}">
                <a16:creationId xmlns:a16="http://schemas.microsoft.com/office/drawing/2014/main" id="{1E4C7FD9-FF11-423A-9AC8-95C035ABDC24}"/>
              </a:ext>
            </a:extLst>
          </p:cNvPr>
          <p:cNvSpPr/>
          <p:nvPr/>
        </p:nvSpPr>
        <p:spPr>
          <a:xfrm>
            <a:off x="1700758" y="4407105"/>
            <a:ext cx="8790484" cy="1785104"/>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	The primary governing factor is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the previous numbers of followers</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Consistent </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growth patterns.</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3.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Linear</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growth</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for Singer A,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while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exponential</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growth</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for Singer B.</a:t>
            </a:r>
          </a:p>
        </p:txBody>
      </p:sp>
      <p:grpSp>
        <p:nvGrpSpPr>
          <p:cNvPr id="11" name="组合 1">
            <a:extLst>
              <a:ext uri="{FF2B5EF4-FFF2-40B4-BE49-F238E27FC236}">
                <a16:creationId xmlns:a16="http://schemas.microsoft.com/office/drawing/2014/main" id="{43B1C61E-AD54-4E95-B218-A77A095B2560}"/>
              </a:ext>
            </a:extLst>
          </p:cNvPr>
          <p:cNvGrpSpPr/>
          <p:nvPr/>
        </p:nvGrpSpPr>
        <p:grpSpPr>
          <a:xfrm>
            <a:off x="1006715" y="1023834"/>
            <a:ext cx="7116732" cy="433977"/>
            <a:chOff x="-24171" y="3790682"/>
            <a:chExt cx="2405763" cy="406926"/>
          </a:xfrm>
        </p:grpSpPr>
        <p:sp>
          <p:nvSpPr>
            <p:cNvPr id="12" name="矩形: 圆角 2">
              <a:extLst>
                <a:ext uri="{FF2B5EF4-FFF2-40B4-BE49-F238E27FC236}">
                  <a16:creationId xmlns:a16="http://schemas.microsoft.com/office/drawing/2014/main" id="{20166EC3-5C1E-495C-A1C0-F8BD7E8D3380}"/>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C9D4ADB0-C56A-4C9B-8709-FDA20239A432}"/>
                </a:ext>
              </a:extLst>
            </p:cNvPr>
            <p:cNvSpPr txBox="1"/>
            <p:nvPr/>
          </p:nvSpPr>
          <p:spPr>
            <a:xfrm>
              <a:off x="-19986" y="3822438"/>
              <a:ext cx="2401578" cy="375170"/>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To conduct preliminary analysis on the modelling context </a:t>
              </a:r>
            </a:p>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and make simple predictions.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17" name="Table 4">
            <a:extLst>
              <a:ext uri="{FF2B5EF4-FFF2-40B4-BE49-F238E27FC236}">
                <a16:creationId xmlns:a16="http://schemas.microsoft.com/office/drawing/2014/main" id="{0797321A-5EA9-47BC-97F4-FB16ECC398C1}"/>
              </a:ext>
            </a:extLst>
          </p:cNvPr>
          <p:cNvGraphicFramePr>
            <a:graphicFrameLocks noGrp="1"/>
          </p:cNvGraphicFramePr>
          <p:nvPr>
            <p:extLst>
              <p:ext uri="{D42A27DB-BD31-4B8C-83A1-F6EECF244321}">
                <p14:modId xmlns:p14="http://schemas.microsoft.com/office/powerpoint/2010/main" val="694668771"/>
              </p:ext>
            </p:extLst>
          </p:nvPr>
        </p:nvGraphicFramePr>
        <p:xfrm>
          <a:off x="1405073" y="1709757"/>
          <a:ext cx="9381853" cy="1777350"/>
        </p:xfrm>
        <a:graphic>
          <a:graphicData uri="http://schemas.openxmlformats.org/drawingml/2006/table">
            <a:tbl>
              <a:tblPr firstRow="1" bandRow="1">
                <a:tableStyleId>{16D9F66E-5EB9-4882-86FB-DCBF35E3C3E4}</a:tableStyleId>
              </a:tblPr>
              <a:tblGrid>
                <a:gridCol w="2450756">
                  <a:extLst>
                    <a:ext uri="{9D8B030D-6E8A-4147-A177-3AD203B41FA5}">
                      <a16:colId xmlns:a16="http://schemas.microsoft.com/office/drawing/2014/main" val="1728096490"/>
                    </a:ext>
                  </a:extLst>
                </a:gridCol>
                <a:gridCol w="1362190">
                  <a:extLst>
                    <a:ext uri="{9D8B030D-6E8A-4147-A177-3AD203B41FA5}">
                      <a16:colId xmlns:a16="http://schemas.microsoft.com/office/drawing/2014/main" val="3913531849"/>
                    </a:ext>
                  </a:extLst>
                </a:gridCol>
                <a:gridCol w="1371322">
                  <a:extLst>
                    <a:ext uri="{9D8B030D-6E8A-4147-A177-3AD203B41FA5}">
                      <a16:colId xmlns:a16="http://schemas.microsoft.com/office/drawing/2014/main" val="4241206090"/>
                    </a:ext>
                  </a:extLst>
                </a:gridCol>
                <a:gridCol w="1351316">
                  <a:extLst>
                    <a:ext uri="{9D8B030D-6E8A-4147-A177-3AD203B41FA5}">
                      <a16:colId xmlns:a16="http://schemas.microsoft.com/office/drawing/2014/main" val="1962665786"/>
                    </a:ext>
                  </a:extLst>
                </a:gridCol>
                <a:gridCol w="1413316">
                  <a:extLst>
                    <a:ext uri="{9D8B030D-6E8A-4147-A177-3AD203B41FA5}">
                      <a16:colId xmlns:a16="http://schemas.microsoft.com/office/drawing/2014/main" val="3357570024"/>
                    </a:ext>
                  </a:extLst>
                </a:gridCol>
                <a:gridCol w="1432953">
                  <a:extLst>
                    <a:ext uri="{9D8B030D-6E8A-4147-A177-3AD203B41FA5}">
                      <a16:colId xmlns:a16="http://schemas.microsoft.com/office/drawing/2014/main" val="1299820820"/>
                    </a:ext>
                  </a:extLst>
                </a:gridCol>
              </a:tblGrid>
              <a:tr h="592450">
                <a:tc>
                  <a:txBody>
                    <a:bodyPr/>
                    <a:lstStyle/>
                    <a:p>
                      <a:r>
                        <a:rPr lang="en-US" altLang="zh-CN" sz="24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TW"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endParaRPr lang="en-US" sz="24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A</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55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105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130</a:t>
                      </a:r>
                    </a:p>
                  </a:txBody>
                  <a:tcPr/>
                </a:tc>
                <a:extLst>
                  <a:ext uri="{0D108BD9-81ED-4DB2-BD59-A6C34878D82A}">
                    <a16:rowId xmlns:a16="http://schemas.microsoft.com/office/drawing/2014/main" val="4204069408"/>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B</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20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40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160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320</a:t>
                      </a:r>
                    </a:p>
                  </a:txBody>
                  <a:tcPr/>
                </a:tc>
                <a:extLst>
                  <a:ext uri="{0D108BD9-81ED-4DB2-BD59-A6C34878D82A}">
                    <a16:rowId xmlns:a16="http://schemas.microsoft.com/office/drawing/2014/main" val="1420622610"/>
                  </a:ext>
                </a:extLst>
              </a:tr>
            </a:tbl>
          </a:graphicData>
        </a:graphic>
      </p:graphicFrame>
    </p:spTree>
    <p:extLst>
      <p:ext uri="{BB962C8B-B14F-4D97-AF65-F5344CB8AC3E}">
        <p14:creationId xmlns:p14="http://schemas.microsoft.com/office/powerpoint/2010/main" val="13889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5(d).	What are the strengths and weaknesses of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7?</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9" name="组合 12">
            <a:extLst>
              <a:ext uri="{FF2B5EF4-FFF2-40B4-BE49-F238E27FC236}">
                <a16:creationId xmlns:a16="http://schemas.microsoft.com/office/drawing/2014/main" id="{E91ABFC1-D341-4D93-B6AB-3F58C69FF090}"/>
              </a:ext>
            </a:extLst>
          </p:cNvPr>
          <p:cNvGrpSpPr/>
          <p:nvPr/>
        </p:nvGrpSpPr>
        <p:grpSpPr>
          <a:xfrm>
            <a:off x="1916429" y="2610075"/>
            <a:ext cx="3505200" cy="3733800"/>
            <a:chOff x="2068829" y="1706563"/>
            <a:chExt cx="3505200" cy="3733800"/>
          </a:xfrm>
        </p:grpSpPr>
        <p:grpSp>
          <p:nvGrpSpPr>
            <p:cNvPr id="11" name="组合 8">
              <a:extLst>
                <a:ext uri="{FF2B5EF4-FFF2-40B4-BE49-F238E27FC236}">
                  <a16:creationId xmlns:a16="http://schemas.microsoft.com/office/drawing/2014/main" id="{3803B3B8-BD0C-4C20-B320-52DF3249B7DA}"/>
                </a:ext>
              </a:extLst>
            </p:cNvPr>
            <p:cNvGrpSpPr/>
            <p:nvPr/>
          </p:nvGrpSpPr>
          <p:grpSpPr>
            <a:xfrm>
              <a:off x="2068829" y="1706563"/>
              <a:ext cx="3505200" cy="3733800"/>
              <a:chOff x="2009775" y="1657350"/>
              <a:chExt cx="3505200" cy="3733800"/>
            </a:xfrm>
          </p:grpSpPr>
          <p:sp>
            <p:nvSpPr>
              <p:cNvPr id="13" name="矩形: 对角圆角 1">
                <a:extLst>
                  <a:ext uri="{FF2B5EF4-FFF2-40B4-BE49-F238E27FC236}">
                    <a16:creationId xmlns:a16="http://schemas.microsoft.com/office/drawing/2014/main" id="{6A980C86-563A-47C0-AFD9-BE081936F9B7}"/>
                  </a:ext>
                </a:extLst>
              </p:cNvPr>
              <p:cNvSpPr/>
              <p:nvPr/>
            </p:nvSpPr>
            <p:spPr>
              <a:xfrm>
                <a:off x="2209800" y="16573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对角圆角 5">
                <a:extLst>
                  <a:ext uri="{FF2B5EF4-FFF2-40B4-BE49-F238E27FC236}">
                    <a16:creationId xmlns:a16="http://schemas.microsoft.com/office/drawing/2014/main" id="{4865C853-F8BB-4C84-BAF1-0BAA0817919E}"/>
                  </a:ext>
                </a:extLst>
              </p:cNvPr>
              <p:cNvSpPr/>
              <p:nvPr/>
            </p:nvSpPr>
            <p:spPr>
              <a:xfrm>
                <a:off x="2009775" y="2142246"/>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Strengths</a:t>
                </a:r>
                <a:endParaRPr lang="zh-CN" altLang="en-US" dirty="0">
                  <a:latin typeface="Times New Roman" panose="02020603050405020304" pitchFamily="18" charset="0"/>
                  <a:ea typeface="+mj-ea"/>
                  <a:cs typeface="Times New Roman" panose="02020603050405020304" pitchFamily="18" charset="0"/>
                </a:endParaRPr>
              </a:p>
            </p:txBody>
          </p:sp>
        </p:grpSp>
        <p:sp>
          <p:nvSpPr>
            <p:cNvPr id="12" name="矩形 11">
              <a:extLst>
                <a:ext uri="{FF2B5EF4-FFF2-40B4-BE49-F238E27FC236}">
                  <a16:creationId xmlns:a16="http://schemas.microsoft.com/office/drawing/2014/main" id="{8E8C5BCE-F79B-44CF-8808-A416CC987EDF}"/>
                </a:ext>
              </a:extLst>
            </p:cNvPr>
            <p:cNvSpPr/>
            <p:nvPr/>
          </p:nvSpPr>
          <p:spPr>
            <a:xfrm>
              <a:off x="2191924" y="2101945"/>
              <a:ext cx="3305176" cy="2862322"/>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Considering the most recent percentage changes can reflect the singer’s current popularity.</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effectLst/>
                  <a:latin typeface="Times New Roman" panose="02020603050405020304" pitchFamily="18" charset="0"/>
                  <a:ea typeface="+mj-ea"/>
                  <a:cs typeface="Times New Roman" panose="02020603050405020304" pitchFamily="18" charset="0"/>
                </a:rPr>
                <a:t>2.	Considering the average percentage change over a four-month time frame can mitigate the influence of short-term fluctuations.</a:t>
              </a:r>
            </a:p>
          </p:txBody>
        </p:sp>
      </p:grpSp>
      <p:grpSp>
        <p:nvGrpSpPr>
          <p:cNvPr id="15" name="组合 13">
            <a:extLst>
              <a:ext uri="{FF2B5EF4-FFF2-40B4-BE49-F238E27FC236}">
                <a16:creationId xmlns:a16="http://schemas.microsoft.com/office/drawing/2014/main" id="{DF351CE4-43E5-46AA-907E-6C3FCF641F67}"/>
              </a:ext>
            </a:extLst>
          </p:cNvPr>
          <p:cNvGrpSpPr/>
          <p:nvPr/>
        </p:nvGrpSpPr>
        <p:grpSpPr>
          <a:xfrm>
            <a:off x="6233688" y="2610075"/>
            <a:ext cx="3737083" cy="3733800"/>
            <a:chOff x="6386088" y="1706563"/>
            <a:chExt cx="3737083" cy="3733800"/>
          </a:xfrm>
        </p:grpSpPr>
        <p:grpSp>
          <p:nvGrpSpPr>
            <p:cNvPr id="16" name="组合 7">
              <a:extLst>
                <a:ext uri="{FF2B5EF4-FFF2-40B4-BE49-F238E27FC236}">
                  <a16:creationId xmlns:a16="http://schemas.microsoft.com/office/drawing/2014/main" id="{C763AFF4-4836-454D-BDAE-C3EB7628573C}"/>
                </a:ext>
              </a:extLst>
            </p:cNvPr>
            <p:cNvGrpSpPr/>
            <p:nvPr/>
          </p:nvGrpSpPr>
          <p:grpSpPr>
            <a:xfrm>
              <a:off x="6570348" y="1706563"/>
              <a:ext cx="3552823" cy="3733800"/>
              <a:chOff x="6677027" y="1466850"/>
              <a:chExt cx="3552823" cy="3733800"/>
            </a:xfrm>
          </p:grpSpPr>
          <p:sp>
            <p:nvSpPr>
              <p:cNvPr id="19" name="矩形: 对角圆角 17">
                <a:extLst>
                  <a:ext uri="{FF2B5EF4-FFF2-40B4-BE49-F238E27FC236}">
                    <a16:creationId xmlns:a16="http://schemas.microsoft.com/office/drawing/2014/main" id="{D1C05162-A45C-4EFB-881A-6E5AE71AF265}"/>
                  </a:ext>
                </a:extLst>
              </p:cNvPr>
              <p:cNvSpPr/>
              <p:nvPr/>
            </p:nvSpPr>
            <p:spPr>
              <a:xfrm>
                <a:off x="6677027" y="14668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对角圆角 19">
                <a:extLst>
                  <a:ext uri="{FF2B5EF4-FFF2-40B4-BE49-F238E27FC236}">
                    <a16:creationId xmlns:a16="http://schemas.microsoft.com/office/drawing/2014/main" id="{732EA7C0-9C02-453D-B5A9-5A15B00C76E0}"/>
                  </a:ext>
                </a:extLst>
              </p:cNvPr>
              <p:cNvSpPr/>
              <p:nvPr/>
            </p:nvSpPr>
            <p:spPr>
              <a:xfrm>
                <a:off x="9734550" y="3048879"/>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Weaknesses</a:t>
                </a:r>
                <a:endParaRPr lang="zh-CN" altLang="en-US" dirty="0">
                  <a:latin typeface="Times New Roman" panose="02020603050405020304" pitchFamily="18" charset="0"/>
                  <a:ea typeface="+mj-ea"/>
                  <a:cs typeface="Times New Roman" panose="02020603050405020304" pitchFamily="18" charset="0"/>
                </a:endParaRPr>
              </a:p>
            </p:txBody>
          </p:sp>
        </p:grpSp>
        <p:sp>
          <p:nvSpPr>
            <p:cNvPr id="17" name="矩形 26">
              <a:extLst>
                <a:ext uri="{FF2B5EF4-FFF2-40B4-BE49-F238E27FC236}">
                  <a16:creationId xmlns:a16="http://schemas.microsoft.com/office/drawing/2014/main" id="{2B7686E6-A117-464B-AF18-591E3508195E}"/>
                </a:ext>
              </a:extLst>
            </p:cNvPr>
            <p:cNvSpPr/>
            <p:nvPr/>
          </p:nvSpPr>
          <p:spPr>
            <a:xfrm>
              <a:off x="6386088" y="2419301"/>
              <a:ext cx="3305175" cy="2308324"/>
            </a:xfrm>
            <a:prstGeom prst="rect">
              <a:avLst/>
            </a:prstGeom>
          </p:spPr>
          <p:txBody>
            <a:bodyPr wrap="square">
              <a:spAutoFit/>
            </a:bodyPr>
            <a:lstStyle/>
            <a:p>
              <a:pPr marL="609600" indent="-304800"/>
              <a:r>
                <a:rPr lang="en-US" kern="100" dirty="0">
                  <a:effectLst/>
                  <a:latin typeface="Times New Roman" panose="02020603050405020304" pitchFamily="18" charset="0"/>
                  <a:ea typeface="+mj-ea"/>
                  <a:cs typeface="Times New Roman" panose="02020603050405020304" pitchFamily="18" charset="0"/>
                </a:rPr>
                <a:t>1.	The rationale for considering the three most recent changes is not clear.</a:t>
              </a:r>
            </a:p>
            <a:p>
              <a:pPr marL="609600" indent="-304800"/>
              <a:endParaRPr lang="en-US" kern="100" dirty="0">
                <a:effectLst/>
                <a:latin typeface="Times New Roman" panose="02020603050405020304" pitchFamily="18" charset="0"/>
                <a:ea typeface="+mj-ea"/>
                <a:cs typeface="Times New Roman" panose="02020603050405020304" pitchFamily="18" charset="0"/>
              </a:endParaRPr>
            </a:p>
            <a:p>
              <a:pPr marL="609600" indent="-304800"/>
              <a:r>
                <a:rPr lang="en-US" kern="100" dirty="0">
                  <a:effectLst/>
                  <a:latin typeface="Times New Roman" panose="02020603050405020304" pitchFamily="18" charset="0"/>
                  <a:ea typeface="+mj-ea"/>
                  <a:cs typeface="Times New Roman" panose="02020603050405020304" pitchFamily="18" charset="0"/>
                </a:rPr>
                <a:t>2.	This model assumes that the follower counts change according to a mono-pattern.</a:t>
              </a:r>
            </a:p>
          </p:txBody>
        </p:sp>
      </p:grpSp>
      <p:sp>
        <p:nvSpPr>
          <p:cNvPr id="4" name="Slide Number Placeholder 3">
            <a:extLst>
              <a:ext uri="{FF2B5EF4-FFF2-40B4-BE49-F238E27FC236}">
                <a16:creationId xmlns:a16="http://schemas.microsoft.com/office/drawing/2014/main" id="{3968798A-4B4D-4443-B917-91CA0778F781}"/>
              </a:ext>
            </a:extLst>
          </p:cNvPr>
          <p:cNvSpPr>
            <a:spLocks noGrp="1"/>
          </p:cNvSpPr>
          <p:nvPr>
            <p:ph type="sldNum" sz="quarter" idx="4"/>
          </p:nvPr>
        </p:nvSpPr>
        <p:spPr/>
        <p:txBody>
          <a:bodyPr/>
          <a:lstStyle/>
          <a:p>
            <a:fld id="{87D56262-AC86-40AB-83F7-B5E555CE0D6B}" type="slidenum">
              <a:rPr lang="en-US" smtClean="0"/>
              <a:t>70</a:t>
            </a:fld>
            <a:endParaRPr lang="en-US" dirty="0"/>
          </a:p>
        </p:txBody>
      </p:sp>
      <p:grpSp>
        <p:nvGrpSpPr>
          <p:cNvPr id="18" name="组合 1">
            <a:extLst>
              <a:ext uri="{FF2B5EF4-FFF2-40B4-BE49-F238E27FC236}">
                <a16:creationId xmlns:a16="http://schemas.microsoft.com/office/drawing/2014/main" id="{C8BF5BFE-662A-44EC-99D4-CB5B9F24E403}"/>
              </a:ext>
            </a:extLst>
          </p:cNvPr>
          <p:cNvGrpSpPr/>
          <p:nvPr/>
        </p:nvGrpSpPr>
        <p:grpSpPr>
          <a:xfrm>
            <a:off x="1041937" y="1023843"/>
            <a:ext cx="8397486" cy="376352"/>
            <a:chOff x="-24171" y="3790682"/>
            <a:chExt cx="2401578" cy="404037"/>
          </a:xfrm>
        </p:grpSpPr>
        <p:sp>
          <p:nvSpPr>
            <p:cNvPr id="21" name="矩形: 圆角 2">
              <a:extLst>
                <a:ext uri="{FF2B5EF4-FFF2-40B4-BE49-F238E27FC236}">
                  <a16:creationId xmlns:a16="http://schemas.microsoft.com/office/drawing/2014/main" id="{9F08553B-EE50-4214-9F7C-180F3416C409}"/>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AC9831CB-B9BA-47EC-BC50-F2B2DB3514D5}"/>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37320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67">
            <a:extLst>
              <a:ext uri="{FF2B5EF4-FFF2-40B4-BE49-F238E27FC236}">
                <a16:creationId xmlns:a16="http://schemas.microsoft.com/office/drawing/2014/main" id="{4C578C1D-6896-4F67-91D2-3EA4AA959AF1}"/>
              </a:ext>
            </a:extLst>
          </p:cNvPr>
          <p:cNvSpPr/>
          <p:nvPr/>
        </p:nvSpPr>
        <p:spPr>
          <a:xfrm>
            <a:off x="1041937" y="1720840"/>
            <a:ext cx="10071540" cy="3139321"/>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6.	</a:t>
            </a:r>
            <a:r>
              <a:rPr lang="en-US" altLang="zh-CN" sz="2200" u="sng"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Modelling approach 8:</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Similar to Modelling approach 4, </a:t>
            </a:r>
            <a:b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b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this approach considers the weights of percentage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changes between months.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It calculates the weighted mean of these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percentage changes to obtain the weighted average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percentage change per month.</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p>
        </p:txBody>
      </p:sp>
      <p:sp>
        <p:nvSpPr>
          <p:cNvPr id="4" name="Slide Number Placeholder 3">
            <a:extLst>
              <a:ext uri="{FF2B5EF4-FFF2-40B4-BE49-F238E27FC236}">
                <a16:creationId xmlns:a16="http://schemas.microsoft.com/office/drawing/2014/main" id="{55382FF5-C478-4663-AB0B-7AAB852CD950}"/>
              </a:ext>
            </a:extLst>
          </p:cNvPr>
          <p:cNvSpPr>
            <a:spLocks noGrp="1"/>
          </p:cNvSpPr>
          <p:nvPr>
            <p:ph type="sldNum" sz="quarter" idx="4"/>
          </p:nvPr>
        </p:nvSpPr>
        <p:spPr/>
        <p:txBody>
          <a:bodyPr/>
          <a:lstStyle/>
          <a:p>
            <a:fld id="{87D56262-AC86-40AB-83F7-B5E555CE0D6B}" type="slidenum">
              <a:rPr lang="en-US" smtClean="0"/>
              <a:t>71</a:t>
            </a:fld>
            <a:endParaRPr lang="en-US" dirty="0"/>
          </a:p>
        </p:txBody>
      </p:sp>
      <p:grpSp>
        <p:nvGrpSpPr>
          <p:cNvPr id="7" name="组合 1">
            <a:extLst>
              <a:ext uri="{FF2B5EF4-FFF2-40B4-BE49-F238E27FC236}">
                <a16:creationId xmlns:a16="http://schemas.microsoft.com/office/drawing/2014/main" id="{76F36BC2-64B0-490E-BCE6-C53C72821D06}"/>
              </a:ext>
            </a:extLst>
          </p:cNvPr>
          <p:cNvGrpSpPr/>
          <p:nvPr/>
        </p:nvGrpSpPr>
        <p:grpSpPr>
          <a:xfrm>
            <a:off x="1041937" y="1023843"/>
            <a:ext cx="8397486" cy="376352"/>
            <a:chOff x="-24171" y="3790682"/>
            <a:chExt cx="2401578" cy="404037"/>
          </a:xfrm>
        </p:grpSpPr>
        <p:sp>
          <p:nvSpPr>
            <p:cNvPr id="8" name="矩形: 圆角 2">
              <a:extLst>
                <a:ext uri="{FF2B5EF4-FFF2-40B4-BE49-F238E27FC236}">
                  <a16:creationId xmlns:a16="http://schemas.microsoft.com/office/drawing/2014/main" id="{AFBD5CC9-3C38-44D2-8921-4A2F5D6663FC}"/>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C5A651DF-4EF1-4777-A45B-71C78AFB7F85}"/>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9999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838529717"/>
              </p:ext>
            </p:extLst>
          </p:nvPr>
        </p:nvGraphicFramePr>
        <p:xfrm>
          <a:off x="655605" y="3213617"/>
          <a:ext cx="5141345" cy="270739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p>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20.13%</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21.20%</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20.95%</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21.43%</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20.88%</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
        <p:nvSpPr>
          <p:cNvPr id="4" name="Slide Number Placeholder 3">
            <a:extLst>
              <a:ext uri="{FF2B5EF4-FFF2-40B4-BE49-F238E27FC236}">
                <a16:creationId xmlns:a16="http://schemas.microsoft.com/office/drawing/2014/main" id="{01FF50B1-AC2C-4B71-BCC2-66862990601E}"/>
              </a:ext>
            </a:extLst>
          </p:cNvPr>
          <p:cNvSpPr>
            <a:spLocks noGrp="1"/>
          </p:cNvSpPr>
          <p:nvPr>
            <p:ph type="sldNum" sz="quarter" idx="4"/>
          </p:nvPr>
        </p:nvSpPr>
        <p:spPr/>
        <p:txBody>
          <a:bodyPr/>
          <a:lstStyle/>
          <a:p>
            <a:fld id="{87D56262-AC86-40AB-83F7-B5E555CE0D6B}" type="slidenum">
              <a:rPr lang="en-US" smtClean="0"/>
              <a:t>72</a:t>
            </a:fld>
            <a:endParaRPr lang="en-US" dirty="0"/>
          </a:p>
        </p:txBody>
      </p:sp>
      <p:graphicFrame>
        <p:nvGraphicFramePr>
          <p:cNvPr id="15" name="Table 4">
            <a:extLst>
              <a:ext uri="{FF2B5EF4-FFF2-40B4-BE49-F238E27FC236}">
                <a16:creationId xmlns:a16="http://schemas.microsoft.com/office/drawing/2014/main" id="{2EFD9D4F-DDC3-4595-8AAF-F2381F9BD707}"/>
              </a:ext>
            </a:extLst>
          </p:cNvPr>
          <p:cNvGraphicFramePr>
            <a:graphicFrameLocks noGrp="1"/>
          </p:cNvGraphicFramePr>
          <p:nvPr>
            <p:extLst>
              <p:ext uri="{D42A27DB-BD31-4B8C-83A1-F6EECF244321}">
                <p14:modId xmlns:p14="http://schemas.microsoft.com/office/powerpoint/2010/main" val="765043202"/>
              </p:ext>
            </p:extLst>
          </p:nvPr>
        </p:nvGraphicFramePr>
        <p:xfrm>
          <a:off x="6096000" y="3213617"/>
          <a:ext cx="5141345" cy="270739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p>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21.29%</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21.66%</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21.52%</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21.57%</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21.93%</a:t>
                      </a:r>
                    </a:p>
                  </a:txBody>
                  <a:tcPr/>
                </a:tc>
                <a:tc>
                  <a:txBody>
                    <a:bodyPr/>
                    <a:lstStyle/>
                    <a:p>
                      <a:pPr algn="ctr"/>
                      <a:endParaRPr lang="en-US" sz="2000" dirty="0">
                        <a:solidFill>
                          <a:schemeClr val="tx1"/>
                        </a:solidFill>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2130661472"/>
                  </a:ext>
                </a:extLst>
              </a:tr>
            </a:tbl>
          </a:graphicData>
        </a:graphic>
      </p:graphicFrame>
      <p:sp>
        <p:nvSpPr>
          <p:cNvPr id="11" name="矩形 67">
            <a:extLst>
              <a:ext uri="{FF2B5EF4-FFF2-40B4-BE49-F238E27FC236}">
                <a16:creationId xmlns:a16="http://schemas.microsoft.com/office/drawing/2014/main" id="{5B120F76-F743-4C7C-A748-AE2199E44F66}"/>
              </a:ext>
            </a:extLst>
          </p:cNvPr>
          <p:cNvSpPr/>
          <p:nvPr/>
        </p:nvSpPr>
        <p:spPr>
          <a:xfrm>
            <a:off x="1041937" y="1720840"/>
            <a:ext cx="10071540" cy="1446550"/>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6(a).	Propose the weights of these percentage 			changes and complete the following table. 		Explain your answers.</a:t>
            </a:r>
          </a:p>
          <a:p>
            <a:endPar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12" name="组合 1">
            <a:extLst>
              <a:ext uri="{FF2B5EF4-FFF2-40B4-BE49-F238E27FC236}">
                <a16:creationId xmlns:a16="http://schemas.microsoft.com/office/drawing/2014/main" id="{E985DCE5-F681-49FA-8D1B-557AAA0EF268}"/>
              </a:ext>
            </a:extLst>
          </p:cNvPr>
          <p:cNvGrpSpPr/>
          <p:nvPr/>
        </p:nvGrpSpPr>
        <p:grpSpPr>
          <a:xfrm>
            <a:off x="1041937" y="1023843"/>
            <a:ext cx="8397486" cy="376352"/>
            <a:chOff x="-24171" y="3790682"/>
            <a:chExt cx="2401578" cy="404037"/>
          </a:xfrm>
        </p:grpSpPr>
        <p:sp>
          <p:nvSpPr>
            <p:cNvPr id="13" name="矩形: 圆角 2">
              <a:extLst>
                <a:ext uri="{FF2B5EF4-FFF2-40B4-BE49-F238E27FC236}">
                  <a16:creationId xmlns:a16="http://schemas.microsoft.com/office/drawing/2014/main" id="{6378320E-5234-4A71-8265-872B033EE647}"/>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63">
              <a:extLst>
                <a:ext uri="{FF2B5EF4-FFF2-40B4-BE49-F238E27FC236}">
                  <a16:creationId xmlns:a16="http://schemas.microsoft.com/office/drawing/2014/main" id="{768DB0A3-FC14-48F7-9D9A-0DD0C38005C5}"/>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87853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316DC269-8607-4DBF-AF51-06D9DD09C6CC}"/>
              </a:ext>
            </a:extLst>
          </p:cNvPr>
          <p:cNvGraphicFramePr>
            <a:graphicFrameLocks noGrp="1"/>
          </p:cNvGraphicFramePr>
          <p:nvPr>
            <p:extLst>
              <p:ext uri="{D42A27DB-BD31-4B8C-83A1-F6EECF244321}">
                <p14:modId xmlns:p14="http://schemas.microsoft.com/office/powerpoint/2010/main" val="1243276790"/>
              </p:ext>
            </p:extLst>
          </p:nvPr>
        </p:nvGraphicFramePr>
        <p:xfrm>
          <a:off x="655605" y="3213617"/>
          <a:ext cx="5141345" cy="270739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401270">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p>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to Feb</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20.13%</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21.20%</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20.95%</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May</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21.43%</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20.88%</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2130661472"/>
                  </a:ext>
                </a:extLst>
              </a:tr>
            </a:tbl>
          </a:graphicData>
        </a:graphic>
      </p:graphicFrame>
      <p:sp>
        <p:nvSpPr>
          <p:cNvPr id="4" name="Slide Number Placeholder 3">
            <a:extLst>
              <a:ext uri="{FF2B5EF4-FFF2-40B4-BE49-F238E27FC236}">
                <a16:creationId xmlns:a16="http://schemas.microsoft.com/office/drawing/2014/main" id="{01FF50B1-AC2C-4B71-BCC2-66862990601E}"/>
              </a:ext>
            </a:extLst>
          </p:cNvPr>
          <p:cNvSpPr>
            <a:spLocks noGrp="1"/>
          </p:cNvSpPr>
          <p:nvPr>
            <p:ph type="sldNum" sz="quarter" idx="4"/>
          </p:nvPr>
        </p:nvSpPr>
        <p:spPr/>
        <p:txBody>
          <a:bodyPr/>
          <a:lstStyle/>
          <a:p>
            <a:fld id="{87D56262-AC86-40AB-83F7-B5E555CE0D6B}" type="slidenum">
              <a:rPr lang="en-US" smtClean="0"/>
              <a:t>73</a:t>
            </a:fld>
            <a:endParaRPr lang="en-US" dirty="0"/>
          </a:p>
        </p:txBody>
      </p:sp>
      <p:graphicFrame>
        <p:nvGraphicFramePr>
          <p:cNvPr id="15" name="Table 4">
            <a:extLst>
              <a:ext uri="{FF2B5EF4-FFF2-40B4-BE49-F238E27FC236}">
                <a16:creationId xmlns:a16="http://schemas.microsoft.com/office/drawing/2014/main" id="{2EFD9D4F-DDC3-4595-8AAF-F2381F9BD707}"/>
              </a:ext>
            </a:extLst>
          </p:cNvPr>
          <p:cNvGraphicFramePr>
            <a:graphicFrameLocks noGrp="1"/>
          </p:cNvGraphicFramePr>
          <p:nvPr>
            <p:extLst>
              <p:ext uri="{D42A27DB-BD31-4B8C-83A1-F6EECF244321}">
                <p14:modId xmlns:p14="http://schemas.microsoft.com/office/powerpoint/2010/main" val="3673515560"/>
              </p:ext>
            </p:extLst>
          </p:nvPr>
        </p:nvGraphicFramePr>
        <p:xfrm>
          <a:off x="6096000" y="3213617"/>
          <a:ext cx="5141345" cy="2707390"/>
        </p:xfrm>
        <a:graphic>
          <a:graphicData uri="http://schemas.openxmlformats.org/drawingml/2006/table">
            <a:tbl>
              <a:tblPr firstRow="1" bandRow="1">
                <a:tableStyleId>{16D9F66E-5EB9-4882-86FB-DCBF35E3C3E4}</a:tableStyleId>
              </a:tblPr>
              <a:tblGrid>
                <a:gridCol w="2122101">
                  <a:extLst>
                    <a:ext uri="{9D8B030D-6E8A-4147-A177-3AD203B41FA5}">
                      <a16:colId xmlns:a16="http://schemas.microsoft.com/office/drawing/2014/main" val="1728096490"/>
                    </a:ext>
                  </a:extLst>
                </a:gridCol>
                <a:gridCol w="1414732">
                  <a:extLst>
                    <a:ext uri="{9D8B030D-6E8A-4147-A177-3AD203B41FA5}">
                      <a16:colId xmlns:a16="http://schemas.microsoft.com/office/drawing/2014/main" val="3913531849"/>
                    </a:ext>
                  </a:extLst>
                </a:gridCol>
                <a:gridCol w="1604512">
                  <a:extLst>
                    <a:ext uri="{9D8B030D-6E8A-4147-A177-3AD203B41FA5}">
                      <a16:colId xmlns:a16="http://schemas.microsoft.com/office/drawing/2014/main" val="337901987"/>
                    </a:ext>
                  </a:extLst>
                </a:gridCol>
              </a:tblGrid>
              <a:tr h="538108">
                <a:tc>
                  <a:txBody>
                    <a:bodyPr/>
                    <a:lstStyle/>
                    <a:p>
                      <a:pPr algn="l"/>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Month</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p>
                    <a:p>
                      <a:pPr algn="ctr"/>
                      <a:r>
                        <a:rPr lang="en-US" altLang="zh-CN" sz="20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a:t>
                      </a:r>
                      <a:endParaRPr lang="en-US" sz="2000" b="1"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Weight</a:t>
                      </a: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75469419"/>
                  </a:ext>
                </a:extLst>
              </a:tr>
              <a:tr h="401270">
                <a:tc>
                  <a:txBody>
                    <a:bodyPr/>
                    <a:lstStyle/>
                    <a:p>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Jun to Jul</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21.29%</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4204069408"/>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Jul</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endParaRPr lang="en-US" sz="20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21.66%</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0</a:t>
                      </a:r>
                    </a:p>
                  </a:txBody>
                  <a:tcPr/>
                </a:tc>
                <a:extLst>
                  <a:ext uri="{0D108BD9-81ED-4DB2-BD59-A6C34878D82A}">
                    <a16:rowId xmlns:a16="http://schemas.microsoft.com/office/drawing/2014/main" val="142062261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Aug</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21.52%</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1</a:t>
                      </a:r>
                    </a:p>
                  </a:txBody>
                  <a:tcPr/>
                </a:tc>
                <a:extLst>
                  <a:ext uri="{0D108BD9-81ED-4DB2-BD59-A6C34878D82A}">
                    <a16:rowId xmlns:a16="http://schemas.microsoft.com/office/drawing/2014/main" val="3034837590"/>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Sep</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Oct</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21.57%</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2</a:t>
                      </a:r>
                    </a:p>
                  </a:txBody>
                  <a:tcPr/>
                </a:tc>
                <a:extLst>
                  <a:ext uri="{0D108BD9-81ED-4DB2-BD59-A6C34878D82A}">
                    <a16:rowId xmlns:a16="http://schemas.microsoft.com/office/drawing/2014/main" val="2876438545"/>
                  </a:ext>
                </a:extLst>
              </a:tr>
              <a:tr h="401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Oct</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a:t>
                      </a:r>
                      <a:r>
                        <a:rPr lang="zh-CN" altLang="en-US"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000"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Nov</a:t>
                      </a:r>
                      <a:endParaRPr lang="en-US" sz="2000" kern="1200" dirty="0">
                        <a:solidFill>
                          <a:schemeClr val="dk1"/>
                        </a:solidFill>
                        <a:latin typeface="Times New Roman" panose="02020603050405020304" pitchFamily="18" charset="0"/>
                        <a:ea typeface="+mj-ea"/>
                        <a:cs typeface="Times New Roman" panose="02020603050405020304" pitchFamily="18" charset="0"/>
                      </a:endParaRPr>
                    </a:p>
                  </a:txBody>
                  <a:tcPr/>
                </a:tc>
                <a:tc>
                  <a:txBody>
                    <a:bodyPr/>
                    <a:lstStyle/>
                    <a:p>
                      <a:pPr algn="ctr"/>
                      <a:r>
                        <a:rPr lang="en-US" sz="2000" dirty="0">
                          <a:solidFill>
                            <a:schemeClr val="tx1"/>
                          </a:solidFill>
                          <a:latin typeface="Times New Roman" panose="02020603050405020304" pitchFamily="18" charset="0"/>
                          <a:ea typeface="+mj-ea"/>
                          <a:cs typeface="Times New Roman" panose="02020603050405020304" pitchFamily="18" charset="0"/>
                        </a:rPr>
                        <a:t>21.93%</a:t>
                      </a:r>
                    </a:p>
                  </a:txBody>
                  <a:tcPr/>
                </a:tc>
                <a:tc>
                  <a:txBody>
                    <a:bodyPr/>
                    <a:lstStyle/>
                    <a:p>
                      <a:pPr algn="ctr"/>
                      <a:r>
                        <a:rPr lang="en-US" sz="2000" dirty="0">
                          <a:solidFill>
                            <a:srgbClr val="FF0000"/>
                          </a:solidFill>
                          <a:latin typeface="Times New Roman" panose="02020603050405020304" pitchFamily="18" charset="0"/>
                          <a:ea typeface="+mj-ea"/>
                          <a:cs typeface="Times New Roman" panose="02020603050405020304" pitchFamily="18" charset="0"/>
                        </a:rPr>
                        <a:t>3</a:t>
                      </a:r>
                    </a:p>
                  </a:txBody>
                  <a:tcPr/>
                </a:tc>
                <a:extLst>
                  <a:ext uri="{0D108BD9-81ED-4DB2-BD59-A6C34878D82A}">
                    <a16:rowId xmlns:a16="http://schemas.microsoft.com/office/drawing/2014/main" val="2130661472"/>
                  </a:ext>
                </a:extLst>
              </a:tr>
            </a:tbl>
          </a:graphicData>
        </a:graphic>
      </p:graphicFrame>
      <p:sp>
        <p:nvSpPr>
          <p:cNvPr id="11" name="矩形 67">
            <a:extLst>
              <a:ext uri="{FF2B5EF4-FFF2-40B4-BE49-F238E27FC236}">
                <a16:creationId xmlns:a16="http://schemas.microsoft.com/office/drawing/2014/main" id="{5B120F76-F743-4C7C-A748-AE2199E44F66}"/>
              </a:ext>
            </a:extLst>
          </p:cNvPr>
          <p:cNvSpPr/>
          <p:nvPr/>
        </p:nvSpPr>
        <p:spPr>
          <a:xfrm>
            <a:off x="1041937" y="1720840"/>
            <a:ext cx="10071540" cy="1446550"/>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6(a).	Propose the weights of these percentage 			changes and complete the following table. 		Explain your answers.</a:t>
            </a:r>
          </a:p>
          <a:p>
            <a:endPar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12" name="组合 1">
            <a:extLst>
              <a:ext uri="{FF2B5EF4-FFF2-40B4-BE49-F238E27FC236}">
                <a16:creationId xmlns:a16="http://schemas.microsoft.com/office/drawing/2014/main" id="{E985DCE5-F681-49FA-8D1B-557AAA0EF268}"/>
              </a:ext>
            </a:extLst>
          </p:cNvPr>
          <p:cNvGrpSpPr/>
          <p:nvPr/>
        </p:nvGrpSpPr>
        <p:grpSpPr>
          <a:xfrm>
            <a:off x="1041937" y="1023843"/>
            <a:ext cx="8397486" cy="376352"/>
            <a:chOff x="-24171" y="3790682"/>
            <a:chExt cx="2401578" cy="404037"/>
          </a:xfrm>
        </p:grpSpPr>
        <p:sp>
          <p:nvSpPr>
            <p:cNvPr id="13" name="矩形: 圆角 2">
              <a:extLst>
                <a:ext uri="{FF2B5EF4-FFF2-40B4-BE49-F238E27FC236}">
                  <a16:creationId xmlns:a16="http://schemas.microsoft.com/office/drawing/2014/main" id="{6378320E-5234-4A71-8265-872B033EE647}"/>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63">
              <a:extLst>
                <a:ext uri="{FF2B5EF4-FFF2-40B4-BE49-F238E27FC236}">
                  <a16:creationId xmlns:a16="http://schemas.microsoft.com/office/drawing/2014/main" id="{768DB0A3-FC14-48F7-9D9A-0DD0C38005C5}"/>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03371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74</a:t>
            </a:fld>
            <a:endParaRPr lang="en-US" dirty="0"/>
          </a:p>
        </p:txBody>
      </p:sp>
      <p:sp>
        <p:nvSpPr>
          <p:cNvPr id="11" name="矩形 67">
            <a:extLst>
              <a:ext uri="{FF2B5EF4-FFF2-40B4-BE49-F238E27FC236}">
                <a16:creationId xmlns:a16="http://schemas.microsoft.com/office/drawing/2014/main" id="{B7F60342-97FB-4796-B731-95E76A7A4A6D}"/>
              </a:ext>
            </a:extLst>
          </p:cNvPr>
          <p:cNvSpPr/>
          <p:nvPr/>
        </p:nvSpPr>
        <p:spPr>
          <a:xfrm>
            <a:off x="1041936" y="1720840"/>
            <a:ext cx="10311863"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6(a).	Explain your answers.</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7" name="矩形 67">
            <a:extLst>
              <a:ext uri="{FF2B5EF4-FFF2-40B4-BE49-F238E27FC236}">
                <a16:creationId xmlns:a16="http://schemas.microsoft.com/office/drawing/2014/main" id="{9865044F-20AF-CB41-AFD6-23D66FFD83AC}"/>
              </a:ext>
            </a:extLst>
          </p:cNvPr>
          <p:cNvSpPr/>
          <p:nvPr/>
        </p:nvSpPr>
        <p:spPr>
          <a:xfrm>
            <a:off x="1041936" y="2551837"/>
            <a:ext cx="10311863" cy="3785652"/>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reflect the extent of influence that more recent data has on the predictions, the most recent percentage change is assigned the highest weight of 3.</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second and third most recent percentage changes are given weights of 2 and 1, respectively, indicating their lesser extent of influence.</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Percentage changes other than these months are assigned a weight of 0, as they are considered no longer relevant.</a:t>
            </a:r>
          </a:p>
        </p:txBody>
      </p:sp>
      <p:grpSp>
        <p:nvGrpSpPr>
          <p:cNvPr id="8" name="组合 1">
            <a:extLst>
              <a:ext uri="{FF2B5EF4-FFF2-40B4-BE49-F238E27FC236}">
                <a16:creationId xmlns:a16="http://schemas.microsoft.com/office/drawing/2014/main" id="{4213AB0E-80FC-4C03-BB13-E35BFA1A2602}"/>
              </a:ext>
            </a:extLst>
          </p:cNvPr>
          <p:cNvGrpSpPr/>
          <p:nvPr/>
        </p:nvGrpSpPr>
        <p:grpSpPr>
          <a:xfrm>
            <a:off x="1041937" y="1023843"/>
            <a:ext cx="8397486" cy="376352"/>
            <a:chOff x="-24171" y="3790682"/>
            <a:chExt cx="2401578" cy="404037"/>
          </a:xfrm>
        </p:grpSpPr>
        <p:sp>
          <p:nvSpPr>
            <p:cNvPr id="9" name="矩形: 圆角 2">
              <a:extLst>
                <a:ext uri="{FF2B5EF4-FFF2-40B4-BE49-F238E27FC236}">
                  <a16:creationId xmlns:a16="http://schemas.microsoft.com/office/drawing/2014/main" id="{6C130A64-C805-4A39-B50E-9D1BE95B7803}"/>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B3A3F208-7BED-4438-94DD-4B0BD93C946B}"/>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64383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75</a:t>
            </a:fld>
            <a:endParaRPr lang="en-US" dirty="0"/>
          </a:p>
        </p:txBody>
      </p:sp>
      <p:sp>
        <p:nvSpPr>
          <p:cNvPr id="11" name="矩形 67">
            <a:extLst>
              <a:ext uri="{FF2B5EF4-FFF2-40B4-BE49-F238E27FC236}">
                <a16:creationId xmlns:a16="http://schemas.microsoft.com/office/drawing/2014/main" id="{B7F60342-97FB-4796-B731-95E76A7A4A6D}"/>
              </a:ext>
            </a:extLst>
          </p:cNvPr>
          <p:cNvSpPr/>
          <p:nvPr/>
        </p:nvSpPr>
        <p:spPr>
          <a:xfrm>
            <a:off x="1041936" y="1720840"/>
            <a:ext cx="10311863"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6(b).	Predict Singer K’s follower counts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in Dec 2023 and Jan 2024.</a:t>
            </a:r>
          </a:p>
        </p:txBody>
      </p:sp>
      <p:sp>
        <p:nvSpPr>
          <p:cNvPr id="7" name="矩形 67">
            <a:extLst>
              <a:ext uri="{FF2B5EF4-FFF2-40B4-BE49-F238E27FC236}">
                <a16:creationId xmlns:a16="http://schemas.microsoft.com/office/drawing/2014/main" id="{9865044F-20AF-CB41-AFD6-23D66FFD83AC}"/>
              </a:ext>
            </a:extLst>
          </p:cNvPr>
          <p:cNvSpPr/>
          <p:nvPr/>
        </p:nvSpPr>
        <p:spPr>
          <a:xfrm>
            <a:off x="1041936" y="3466237"/>
            <a:ext cx="10311863" cy="1938992"/>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Average change</a:t>
            </a: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400" spc="500" dirty="0">
                <a:solidFill>
                  <a:schemeClr val="tx1">
                    <a:lumMod val="75000"/>
                    <a:lumOff val="25000"/>
                  </a:schemeClr>
                </a:solidFill>
                <a:latin typeface="Times New Roman" panose="02020603050405020304" pitchFamily="18" charset="0"/>
                <a:cs typeface="Times New Roman" panose="02020603050405020304" pitchFamily="18" charset="0"/>
                <a:sym typeface="+mn-lt"/>
              </a:rPr>
              <a:t>Dec 2023:	2185(1 + 21.74%)</a:t>
            </a:r>
            <a:r>
              <a:rPr lang="en-US" altLang="zh-CN" sz="2400" spc="500" baseline="3000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r>
              <a:rPr lang="en-US" altLang="zh-CN" sz="2400" spc="500" dirty="0">
                <a:solidFill>
                  <a:schemeClr val="tx1">
                    <a:lumMod val="75000"/>
                    <a:lumOff val="25000"/>
                  </a:schemeClr>
                </a:solidFill>
                <a:latin typeface="Times New Roman" panose="02020603050405020304" pitchFamily="18" charset="0"/>
                <a:cs typeface="Times New Roman" panose="02020603050405020304" pitchFamily="18" charset="0"/>
                <a:sym typeface="+mn-lt"/>
              </a:rPr>
              <a:t>= 2660</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 2024:		</a:t>
            </a:r>
            <a:r>
              <a:rPr lang="en-US" altLang="zh-CN" sz="2400" spc="500" dirty="0">
                <a:solidFill>
                  <a:schemeClr val="tx1">
                    <a:lumMod val="75000"/>
                    <a:lumOff val="25000"/>
                  </a:schemeClr>
                </a:solidFill>
                <a:latin typeface="Times New Roman" panose="02020603050405020304" pitchFamily="18" charset="0"/>
                <a:cs typeface="Times New Roman" panose="02020603050405020304" pitchFamily="18" charset="0"/>
                <a:sym typeface="+mn-lt"/>
              </a:rPr>
              <a:t>2185(1 + 21.74%)</a:t>
            </a:r>
            <a:r>
              <a:rPr lang="en-US" altLang="zh-CN" sz="2400" spc="500" baseline="30000" dirty="0">
                <a:solidFill>
                  <a:schemeClr val="tx1">
                    <a:lumMod val="75000"/>
                    <a:lumOff val="25000"/>
                  </a:schemeClr>
                </a:solidFill>
                <a:latin typeface="Times New Roman" panose="02020603050405020304" pitchFamily="18" charset="0"/>
                <a:cs typeface="Times New Roman" panose="02020603050405020304" pitchFamily="18" charset="0"/>
                <a:sym typeface="+mn-lt"/>
              </a:rPr>
              <a:t>2 </a:t>
            </a:r>
            <a:r>
              <a:rPr lang="en-US" altLang="zh-CN" sz="2400" spc="500" dirty="0">
                <a:solidFill>
                  <a:schemeClr val="tx1">
                    <a:lumMod val="75000"/>
                    <a:lumOff val="25000"/>
                  </a:schemeClr>
                </a:solidFill>
                <a:latin typeface="Times New Roman" panose="02020603050405020304" pitchFamily="18" charset="0"/>
                <a:cs typeface="Times New Roman" panose="02020603050405020304" pitchFamily="18" charset="0"/>
                <a:sym typeface="+mn-lt"/>
              </a:rPr>
              <a:t>=3238 </a:t>
            </a:r>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aphicFrame>
        <p:nvGraphicFramePr>
          <p:cNvPr id="3" name="物件 2">
            <a:extLst>
              <a:ext uri="{FF2B5EF4-FFF2-40B4-BE49-F238E27FC236}">
                <a16:creationId xmlns:a16="http://schemas.microsoft.com/office/drawing/2014/main" id="{4FE9A632-620E-2B43-BA6A-263B91E499F1}"/>
              </a:ext>
            </a:extLst>
          </p:cNvPr>
          <p:cNvGraphicFramePr>
            <a:graphicFrameLocks noChangeAspect="1"/>
          </p:cNvGraphicFramePr>
          <p:nvPr>
            <p:extLst>
              <p:ext uri="{D42A27DB-BD31-4B8C-83A1-F6EECF244321}">
                <p14:modId xmlns:p14="http://schemas.microsoft.com/office/powerpoint/2010/main" val="723739182"/>
              </p:ext>
            </p:extLst>
          </p:nvPr>
        </p:nvGraphicFramePr>
        <p:xfrm>
          <a:off x="4167554" y="3374094"/>
          <a:ext cx="5574194" cy="720000"/>
        </p:xfrm>
        <a:graphic>
          <a:graphicData uri="http://schemas.openxmlformats.org/presentationml/2006/ole">
            <mc:AlternateContent xmlns:mc="http://schemas.openxmlformats.org/markup-compatibility/2006">
              <mc:Choice xmlns:v="urn:schemas-microsoft-com:vml" Requires="v">
                <p:oleObj r:id="rId2" imgW="3048000" imgH="393700" progId="Equation.DSMT4">
                  <p:embed/>
                </p:oleObj>
              </mc:Choice>
              <mc:Fallback>
                <p:oleObj r:id="rId2" imgW="3048000" imgH="393700" progId="Equation.DSMT4">
                  <p:embed/>
                  <p:pic>
                    <p:nvPicPr>
                      <p:cNvPr id="3" name="物件 2">
                        <a:extLst>
                          <a:ext uri="{FF2B5EF4-FFF2-40B4-BE49-F238E27FC236}">
                            <a16:creationId xmlns:a16="http://schemas.microsoft.com/office/drawing/2014/main" id="{4FE9A632-620E-2B43-BA6A-263B91E49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554" y="3374094"/>
                        <a:ext cx="5574194" cy="7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组合 1">
            <a:extLst>
              <a:ext uri="{FF2B5EF4-FFF2-40B4-BE49-F238E27FC236}">
                <a16:creationId xmlns:a16="http://schemas.microsoft.com/office/drawing/2014/main" id="{60F3AC11-0D8E-423D-A983-FF9539B64B9C}"/>
              </a:ext>
            </a:extLst>
          </p:cNvPr>
          <p:cNvGrpSpPr/>
          <p:nvPr/>
        </p:nvGrpSpPr>
        <p:grpSpPr>
          <a:xfrm>
            <a:off x="1041937" y="1023843"/>
            <a:ext cx="8397486" cy="376352"/>
            <a:chOff x="-24171" y="3790682"/>
            <a:chExt cx="2401578" cy="404037"/>
          </a:xfrm>
        </p:grpSpPr>
        <p:sp>
          <p:nvSpPr>
            <p:cNvPr id="10" name="矩形: 圆角 2">
              <a:extLst>
                <a:ext uri="{FF2B5EF4-FFF2-40B4-BE49-F238E27FC236}">
                  <a16:creationId xmlns:a16="http://schemas.microsoft.com/office/drawing/2014/main" id="{A74936E6-CD16-4EAB-95EF-14AE3FAAC3EF}"/>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E371CB90-8A5A-472D-B8C6-EAF677748340}"/>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5062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242D1E-26D1-42F0-9BE9-40E5E90187C4}"/>
              </a:ext>
            </a:extLst>
          </p:cNvPr>
          <p:cNvSpPr>
            <a:spLocks noGrp="1"/>
          </p:cNvSpPr>
          <p:nvPr>
            <p:ph type="sldNum" sz="quarter" idx="4"/>
          </p:nvPr>
        </p:nvSpPr>
        <p:spPr/>
        <p:txBody>
          <a:bodyPr/>
          <a:lstStyle/>
          <a:p>
            <a:fld id="{87D56262-AC86-40AB-83F7-B5E555CE0D6B}" type="slidenum">
              <a:rPr lang="en-US" smtClean="0"/>
              <a:t>76</a:t>
            </a:fld>
            <a:endParaRPr lang="en-US" dirty="0"/>
          </a:p>
        </p:txBody>
      </p:sp>
      <p:sp>
        <p:nvSpPr>
          <p:cNvPr id="11" name="矩形 67">
            <a:extLst>
              <a:ext uri="{FF2B5EF4-FFF2-40B4-BE49-F238E27FC236}">
                <a16:creationId xmlns:a16="http://schemas.microsoft.com/office/drawing/2014/main" id="{B7F60342-97FB-4796-B731-95E76A7A4A6D}"/>
              </a:ext>
            </a:extLst>
          </p:cNvPr>
          <p:cNvSpPr/>
          <p:nvPr/>
        </p:nvSpPr>
        <p:spPr>
          <a:xfrm>
            <a:off x="1041936" y="1720840"/>
            <a:ext cx="10311863" cy="1569660"/>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6(c).	Hence, formulate a mathematical model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(Model 8) to mathematically express the</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predicted follower count at the </a:t>
            </a:r>
            <a:r>
              <a:rPr lang="en-US" altLang="zh-CN" sz="2400" i="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n</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r>
              <a:rPr lang="en-US" altLang="zh-CN" sz="2400" spc="500" dirty="0" err="1">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a:t>
            </a:r>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month </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after Nov 2023.</a:t>
            </a:r>
          </a:p>
        </p:txBody>
      </p:sp>
      <p:sp>
        <p:nvSpPr>
          <p:cNvPr id="7" name="矩形 67">
            <a:extLst>
              <a:ext uri="{FF2B5EF4-FFF2-40B4-BE49-F238E27FC236}">
                <a16:creationId xmlns:a16="http://schemas.microsoft.com/office/drawing/2014/main" id="{9865044F-20AF-CB41-AFD6-23D66FFD83AC}"/>
              </a:ext>
            </a:extLst>
          </p:cNvPr>
          <p:cNvSpPr/>
          <p:nvPr/>
        </p:nvSpPr>
        <p:spPr>
          <a:xfrm>
            <a:off x="2798618" y="4349368"/>
            <a:ext cx="8113542"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cs typeface="Times New Roman" panose="02020603050405020304" pitchFamily="18" charset="0"/>
                <a:sym typeface="+mn-lt"/>
              </a:rPr>
              <a:t>2185(1 + 21.74%)</a:t>
            </a:r>
            <a:r>
              <a:rPr lang="en-US" altLang="zh-CN" sz="2400" i="1" spc="500" baseline="30000" dirty="0">
                <a:solidFill>
                  <a:schemeClr val="tx1">
                    <a:lumMod val="75000"/>
                    <a:lumOff val="25000"/>
                  </a:schemeClr>
                </a:solidFill>
                <a:latin typeface="Times New Roman" panose="02020603050405020304" pitchFamily="18" charset="0"/>
                <a:cs typeface="Times New Roman" panose="02020603050405020304" pitchFamily="18" charset="0"/>
                <a:sym typeface="+mn-lt"/>
              </a:rPr>
              <a:t>n</a:t>
            </a:r>
            <a:r>
              <a:rPr lang="en-US" altLang="zh-CN" sz="2400" spc="500" baseline="30000" dirty="0">
                <a:solidFill>
                  <a:schemeClr val="tx1">
                    <a:lumMod val="75000"/>
                    <a:lumOff val="25000"/>
                  </a:schemeClr>
                </a:solidFill>
                <a:latin typeface="Times New Roman" panose="02020603050405020304" pitchFamily="18" charset="0"/>
                <a:cs typeface="Times New Roman" panose="02020603050405020304" pitchFamily="18" charset="0"/>
                <a:sym typeface="+mn-lt"/>
              </a:rPr>
              <a:t> </a:t>
            </a:r>
            <a:endParaRPr lang="en-US" altLang="zh-CN" sz="2400" spc="50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a:p>
            <a:endPar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pic>
        <p:nvPicPr>
          <p:cNvPr id="8" name="Picture 7">
            <a:extLst>
              <a:ext uri="{FF2B5EF4-FFF2-40B4-BE49-F238E27FC236}">
                <a16:creationId xmlns:a16="http://schemas.microsoft.com/office/drawing/2014/main" id="{86F7DF21-FA85-4F7E-8B1D-48DF7544E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95" y="4213830"/>
            <a:ext cx="2334923" cy="2329200"/>
          </a:xfrm>
          <a:prstGeom prst="rect">
            <a:avLst/>
          </a:prstGeom>
        </p:spPr>
      </p:pic>
      <p:grpSp>
        <p:nvGrpSpPr>
          <p:cNvPr id="9" name="组合 1">
            <a:extLst>
              <a:ext uri="{FF2B5EF4-FFF2-40B4-BE49-F238E27FC236}">
                <a16:creationId xmlns:a16="http://schemas.microsoft.com/office/drawing/2014/main" id="{1A859A50-39F7-400D-97C6-E0A33DEC320E}"/>
              </a:ext>
            </a:extLst>
          </p:cNvPr>
          <p:cNvGrpSpPr/>
          <p:nvPr/>
        </p:nvGrpSpPr>
        <p:grpSpPr>
          <a:xfrm>
            <a:off x="1041937" y="1023843"/>
            <a:ext cx="8397486" cy="376352"/>
            <a:chOff x="-24171" y="3790682"/>
            <a:chExt cx="2401578" cy="404037"/>
          </a:xfrm>
        </p:grpSpPr>
        <p:sp>
          <p:nvSpPr>
            <p:cNvPr id="10" name="矩形: 圆角 2">
              <a:extLst>
                <a:ext uri="{FF2B5EF4-FFF2-40B4-BE49-F238E27FC236}">
                  <a16:creationId xmlns:a16="http://schemas.microsoft.com/office/drawing/2014/main" id="{19D17394-7298-4888-B240-DA81763F98CB}"/>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63">
              <a:extLst>
                <a:ext uri="{FF2B5EF4-FFF2-40B4-BE49-F238E27FC236}">
                  <a16:creationId xmlns:a16="http://schemas.microsoft.com/office/drawing/2014/main" id="{3623D188-3802-401A-BB1F-26D0D9A2EB86}"/>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9518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830997"/>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7.	What are the common assumption and limitation</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of Models 5 to 8?</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nvGrpSpPr>
          <p:cNvPr id="9" name="组合 12">
            <a:extLst>
              <a:ext uri="{FF2B5EF4-FFF2-40B4-BE49-F238E27FC236}">
                <a16:creationId xmlns:a16="http://schemas.microsoft.com/office/drawing/2014/main" id="{E91ABFC1-D341-4D93-B6AB-3F58C69FF090}"/>
              </a:ext>
            </a:extLst>
          </p:cNvPr>
          <p:cNvGrpSpPr/>
          <p:nvPr/>
        </p:nvGrpSpPr>
        <p:grpSpPr>
          <a:xfrm>
            <a:off x="1916429" y="2610075"/>
            <a:ext cx="3505200" cy="3733800"/>
            <a:chOff x="2068829" y="1706563"/>
            <a:chExt cx="3505200" cy="3733800"/>
          </a:xfrm>
        </p:grpSpPr>
        <p:grpSp>
          <p:nvGrpSpPr>
            <p:cNvPr id="11" name="组合 8">
              <a:extLst>
                <a:ext uri="{FF2B5EF4-FFF2-40B4-BE49-F238E27FC236}">
                  <a16:creationId xmlns:a16="http://schemas.microsoft.com/office/drawing/2014/main" id="{3803B3B8-BD0C-4C20-B320-52DF3249B7DA}"/>
                </a:ext>
              </a:extLst>
            </p:cNvPr>
            <p:cNvGrpSpPr/>
            <p:nvPr/>
          </p:nvGrpSpPr>
          <p:grpSpPr>
            <a:xfrm>
              <a:off x="2068829" y="1706563"/>
              <a:ext cx="3505200" cy="3733800"/>
              <a:chOff x="2009775" y="1657350"/>
              <a:chExt cx="3505200" cy="3733800"/>
            </a:xfrm>
          </p:grpSpPr>
          <p:sp>
            <p:nvSpPr>
              <p:cNvPr id="13" name="矩形: 对角圆角 1">
                <a:extLst>
                  <a:ext uri="{FF2B5EF4-FFF2-40B4-BE49-F238E27FC236}">
                    <a16:creationId xmlns:a16="http://schemas.microsoft.com/office/drawing/2014/main" id="{6A980C86-563A-47C0-AFD9-BE081936F9B7}"/>
                  </a:ext>
                </a:extLst>
              </p:cNvPr>
              <p:cNvSpPr/>
              <p:nvPr/>
            </p:nvSpPr>
            <p:spPr>
              <a:xfrm>
                <a:off x="2209800" y="16573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对角圆角 5">
                <a:extLst>
                  <a:ext uri="{FF2B5EF4-FFF2-40B4-BE49-F238E27FC236}">
                    <a16:creationId xmlns:a16="http://schemas.microsoft.com/office/drawing/2014/main" id="{4865C853-F8BB-4C84-BAF1-0BAA0817919E}"/>
                  </a:ext>
                </a:extLst>
              </p:cNvPr>
              <p:cNvSpPr/>
              <p:nvPr/>
            </p:nvSpPr>
            <p:spPr>
              <a:xfrm>
                <a:off x="2009775" y="2142246"/>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Assumption</a:t>
                </a:r>
                <a:endParaRPr lang="zh-CN" altLang="en-US" dirty="0">
                  <a:latin typeface="Times New Roman" panose="02020603050405020304" pitchFamily="18" charset="0"/>
                  <a:ea typeface="+mj-ea"/>
                  <a:cs typeface="Times New Roman" panose="02020603050405020304" pitchFamily="18" charset="0"/>
                </a:endParaRPr>
              </a:p>
            </p:txBody>
          </p:sp>
        </p:grpSp>
        <p:sp>
          <p:nvSpPr>
            <p:cNvPr id="12" name="矩形 11">
              <a:extLst>
                <a:ext uri="{FF2B5EF4-FFF2-40B4-BE49-F238E27FC236}">
                  <a16:creationId xmlns:a16="http://schemas.microsoft.com/office/drawing/2014/main" id="{8E8C5BCE-F79B-44CF-8808-A416CC987EDF}"/>
                </a:ext>
              </a:extLst>
            </p:cNvPr>
            <p:cNvSpPr/>
            <p:nvPr/>
          </p:nvSpPr>
          <p:spPr>
            <a:xfrm>
              <a:off x="2109130" y="2346424"/>
              <a:ext cx="3464899" cy="1200329"/>
            </a:xfrm>
            <a:prstGeom prst="rect">
              <a:avLst/>
            </a:prstGeom>
          </p:spPr>
          <p:txBody>
            <a:bodyPr wrap="square">
              <a:spAutoFit/>
            </a:bodyPr>
            <a:lstStyle/>
            <a:p>
              <a:pPr marL="609600"/>
              <a:r>
                <a:rPr lang="en-US" sz="1800" dirty="0">
                  <a:effectLst/>
                  <a:latin typeface="Times New Roman" panose="02020603050405020304" pitchFamily="18" charset="0"/>
                  <a:ea typeface="新細明體" panose="02020500000000000000" pitchFamily="18" charset="-120"/>
                </a:rPr>
                <a:t>These models assume that changes in follower counts are of a mono-pattern and follow an </a:t>
              </a:r>
              <a:r>
                <a:rPr lang="en-US" sz="1800" dirty="0">
                  <a:solidFill>
                    <a:srgbClr val="FF0000"/>
                  </a:solidFill>
                  <a:effectLst/>
                  <a:latin typeface="Times New Roman" panose="02020603050405020304" pitchFamily="18" charset="0"/>
                  <a:ea typeface="新細明體" panose="02020500000000000000" pitchFamily="18" charset="-120"/>
                </a:rPr>
                <a:t>exponential trend</a:t>
              </a:r>
              <a:r>
                <a:rPr lang="en-US" sz="1800" dirty="0">
                  <a:effectLst/>
                  <a:latin typeface="Times New Roman" panose="02020603050405020304" pitchFamily="18" charset="0"/>
                  <a:ea typeface="新細明體" panose="02020500000000000000" pitchFamily="18" charset="-120"/>
                </a:rPr>
                <a:t>.</a:t>
              </a:r>
              <a:endParaRPr lang="en-US" sz="1600" kern="100" dirty="0">
                <a:effectLst/>
                <a:latin typeface="Times New Roman" panose="02020603050405020304" pitchFamily="18" charset="0"/>
                <a:ea typeface="+mj-ea"/>
                <a:cs typeface="Times New Roman" panose="02020603050405020304" pitchFamily="18" charset="0"/>
              </a:endParaRPr>
            </a:p>
          </p:txBody>
        </p:sp>
      </p:grpSp>
      <p:grpSp>
        <p:nvGrpSpPr>
          <p:cNvPr id="15" name="组合 13">
            <a:extLst>
              <a:ext uri="{FF2B5EF4-FFF2-40B4-BE49-F238E27FC236}">
                <a16:creationId xmlns:a16="http://schemas.microsoft.com/office/drawing/2014/main" id="{DF351CE4-43E5-46AA-907E-6C3FCF641F67}"/>
              </a:ext>
            </a:extLst>
          </p:cNvPr>
          <p:cNvGrpSpPr/>
          <p:nvPr/>
        </p:nvGrpSpPr>
        <p:grpSpPr>
          <a:xfrm>
            <a:off x="6096000" y="2610075"/>
            <a:ext cx="3874771" cy="3733800"/>
            <a:chOff x="6248400" y="1706563"/>
            <a:chExt cx="3874771" cy="3733800"/>
          </a:xfrm>
        </p:grpSpPr>
        <p:grpSp>
          <p:nvGrpSpPr>
            <p:cNvPr id="16" name="组合 7">
              <a:extLst>
                <a:ext uri="{FF2B5EF4-FFF2-40B4-BE49-F238E27FC236}">
                  <a16:creationId xmlns:a16="http://schemas.microsoft.com/office/drawing/2014/main" id="{C763AFF4-4836-454D-BDAE-C3EB7628573C}"/>
                </a:ext>
              </a:extLst>
            </p:cNvPr>
            <p:cNvGrpSpPr/>
            <p:nvPr/>
          </p:nvGrpSpPr>
          <p:grpSpPr>
            <a:xfrm>
              <a:off x="6570348" y="1706563"/>
              <a:ext cx="3552823" cy="3733800"/>
              <a:chOff x="6677027" y="1466850"/>
              <a:chExt cx="3552823" cy="3733800"/>
            </a:xfrm>
          </p:grpSpPr>
          <p:sp>
            <p:nvSpPr>
              <p:cNvPr id="19" name="矩形: 对角圆角 17">
                <a:extLst>
                  <a:ext uri="{FF2B5EF4-FFF2-40B4-BE49-F238E27FC236}">
                    <a16:creationId xmlns:a16="http://schemas.microsoft.com/office/drawing/2014/main" id="{D1C05162-A45C-4EFB-881A-6E5AE71AF265}"/>
                  </a:ext>
                </a:extLst>
              </p:cNvPr>
              <p:cNvSpPr/>
              <p:nvPr/>
            </p:nvSpPr>
            <p:spPr>
              <a:xfrm>
                <a:off x="6677027" y="1466850"/>
                <a:ext cx="3305175" cy="3733800"/>
              </a:xfrm>
              <a:prstGeom prst="round2DiagRect">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对角圆角 19">
                <a:extLst>
                  <a:ext uri="{FF2B5EF4-FFF2-40B4-BE49-F238E27FC236}">
                    <a16:creationId xmlns:a16="http://schemas.microsoft.com/office/drawing/2014/main" id="{732EA7C0-9C02-453D-B5A9-5A15B00C76E0}"/>
                  </a:ext>
                </a:extLst>
              </p:cNvPr>
              <p:cNvSpPr/>
              <p:nvPr/>
            </p:nvSpPr>
            <p:spPr>
              <a:xfrm>
                <a:off x="9734550" y="3048879"/>
                <a:ext cx="495300" cy="1666875"/>
              </a:xfrm>
              <a:prstGeom prst="round2DiagRect">
                <a:avLst>
                  <a:gd name="adj1" fmla="val 30129"/>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latin typeface="Times New Roman" panose="02020603050405020304" pitchFamily="18" charset="0"/>
                    <a:ea typeface="+mj-ea"/>
                    <a:cs typeface="Times New Roman" panose="02020603050405020304" pitchFamily="18" charset="0"/>
                  </a:rPr>
                  <a:t>Limitation</a:t>
                </a:r>
                <a:endParaRPr lang="zh-CN" altLang="en-US" dirty="0">
                  <a:latin typeface="Times New Roman" panose="02020603050405020304" pitchFamily="18" charset="0"/>
                  <a:ea typeface="+mj-ea"/>
                  <a:cs typeface="Times New Roman" panose="02020603050405020304" pitchFamily="18" charset="0"/>
                </a:endParaRPr>
              </a:p>
            </p:txBody>
          </p:sp>
        </p:grpSp>
        <p:sp>
          <p:nvSpPr>
            <p:cNvPr id="17" name="矩形 26">
              <a:extLst>
                <a:ext uri="{FF2B5EF4-FFF2-40B4-BE49-F238E27FC236}">
                  <a16:creationId xmlns:a16="http://schemas.microsoft.com/office/drawing/2014/main" id="{2B7686E6-A117-464B-AF18-591E3508195E}"/>
                </a:ext>
              </a:extLst>
            </p:cNvPr>
            <p:cNvSpPr/>
            <p:nvPr/>
          </p:nvSpPr>
          <p:spPr>
            <a:xfrm>
              <a:off x="6248400" y="3324233"/>
              <a:ext cx="3379471" cy="1477328"/>
            </a:xfrm>
            <a:prstGeom prst="rect">
              <a:avLst/>
            </a:prstGeom>
          </p:spPr>
          <p:txBody>
            <a:bodyPr wrap="square">
              <a:spAutoFit/>
            </a:bodyPr>
            <a:lstStyle/>
            <a:p>
              <a:pPr marL="609600"/>
              <a:r>
                <a:rPr lang="en-US" sz="1800" dirty="0">
                  <a:effectLst/>
                  <a:latin typeface="Times New Roman" panose="02020603050405020304" pitchFamily="18" charset="0"/>
                  <a:ea typeface="新細明體" panose="02020500000000000000" pitchFamily="18" charset="-120"/>
                </a:rPr>
                <a:t>These models do not take into account important factors, such as the singer’s posting frequency and public appearances.</a:t>
              </a:r>
              <a:endParaRPr lang="en-US" kern="100" dirty="0">
                <a:effectLst/>
                <a:latin typeface="Times New Roman" panose="02020603050405020304" pitchFamily="18" charset="0"/>
                <a:ea typeface="+mj-ea"/>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D230DF83-DAF4-4FAE-9EC7-1C98E24F38D6}"/>
              </a:ext>
            </a:extLst>
          </p:cNvPr>
          <p:cNvSpPr>
            <a:spLocks noGrp="1"/>
          </p:cNvSpPr>
          <p:nvPr>
            <p:ph type="sldNum" sz="quarter" idx="4"/>
          </p:nvPr>
        </p:nvSpPr>
        <p:spPr/>
        <p:txBody>
          <a:bodyPr/>
          <a:lstStyle/>
          <a:p>
            <a:fld id="{87D56262-AC86-40AB-83F7-B5E555CE0D6B}" type="slidenum">
              <a:rPr lang="en-US" smtClean="0"/>
              <a:t>77</a:t>
            </a:fld>
            <a:endParaRPr lang="en-US" dirty="0"/>
          </a:p>
        </p:txBody>
      </p:sp>
      <p:grpSp>
        <p:nvGrpSpPr>
          <p:cNvPr id="18" name="组合 1">
            <a:extLst>
              <a:ext uri="{FF2B5EF4-FFF2-40B4-BE49-F238E27FC236}">
                <a16:creationId xmlns:a16="http://schemas.microsoft.com/office/drawing/2014/main" id="{F0568EFA-9D7F-4815-BD88-5CDCE97C0C0B}"/>
              </a:ext>
            </a:extLst>
          </p:cNvPr>
          <p:cNvGrpSpPr/>
          <p:nvPr/>
        </p:nvGrpSpPr>
        <p:grpSpPr>
          <a:xfrm>
            <a:off x="1041937" y="1023843"/>
            <a:ext cx="8397486" cy="376352"/>
            <a:chOff x="-24171" y="3790682"/>
            <a:chExt cx="2401578" cy="404037"/>
          </a:xfrm>
        </p:grpSpPr>
        <p:sp>
          <p:nvSpPr>
            <p:cNvPr id="21" name="矩形: 圆角 2">
              <a:extLst>
                <a:ext uri="{FF2B5EF4-FFF2-40B4-BE49-F238E27FC236}">
                  <a16:creationId xmlns:a16="http://schemas.microsoft.com/office/drawing/2014/main" id="{90039A08-0301-4D3F-8E07-A663014D3AA5}"/>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48A06D4A-085E-4038-8C00-C5D8AB3930C8}"/>
                </a:ext>
              </a:extLst>
            </p:cNvPr>
            <p:cNvSpPr txBox="1"/>
            <p:nvPr/>
          </p:nvSpPr>
          <p:spPr>
            <a:xfrm>
              <a:off x="57725" y="3843728"/>
              <a:ext cx="2237786" cy="264334"/>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explore modelling approaches applicable to exponential trends</a:t>
              </a:r>
              <a:r>
                <a:rPr lang="en-US" altLang="zh-CN"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endParaRPr lang="zh-CN" altLang="en-US" sz="1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0740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7355" y="1411759"/>
            <a:ext cx="9641985" cy="2483534"/>
            <a:chOff x="-31820" y="3818973"/>
            <a:chExt cx="6805524" cy="1772658"/>
          </a:xfrm>
        </p:grpSpPr>
        <p:grpSp>
          <p:nvGrpSpPr>
            <p:cNvPr id="2" name="组合 1"/>
            <p:cNvGrpSpPr/>
            <p:nvPr/>
          </p:nvGrpSpPr>
          <p:grpSpPr>
            <a:xfrm>
              <a:off x="-31820" y="3818973"/>
              <a:ext cx="2401578" cy="404037"/>
              <a:chOff x="-24171" y="3790682"/>
              <a:chExt cx="2401578" cy="404037"/>
            </a:xfrm>
          </p:grpSpPr>
          <p:sp>
            <p:nvSpPr>
              <p:cNvPr id="3" name="矩形: 圆角 2"/>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57725" y="3790682"/>
                <a:ext cx="2237786" cy="373456"/>
              </a:xfrm>
              <a:prstGeom prst="rect">
                <a:avLst/>
              </a:prstGeom>
              <a:noFill/>
            </p:spPr>
            <p:txBody>
              <a:bodyPr wrap="square" rtlCol="0">
                <a:spAutoFit/>
              </a:bodyPr>
              <a:lstStyle/>
              <a:p>
                <a:pPr algn="ctr"/>
                <a:r>
                  <a:rPr lang="en-US" altLang="zh-CN" sz="2800" b="1" dirty="0">
                    <a:solidFill>
                      <a:schemeClr val="bg1"/>
                    </a:solidFill>
                    <a:latin typeface="Times New Roman" panose="02020603050405020304" pitchFamily="18" charset="0"/>
                    <a:ea typeface="+mj-ea"/>
                    <a:cs typeface="Times New Roman" panose="02020603050405020304" pitchFamily="18" charset="0"/>
                    <a:sym typeface="+mn-lt"/>
                  </a:rPr>
                  <a:t>Activity 4</a:t>
                </a:r>
                <a:endParaRPr lang="zh-CN" altLang="en-US" sz="2800" b="1" dirty="0">
                  <a:solidFill>
                    <a:schemeClr val="bg1"/>
                  </a:solidFill>
                  <a:latin typeface="Times New Roman" panose="02020603050405020304" pitchFamily="18" charset="0"/>
                  <a:ea typeface="+mj-ea"/>
                  <a:cs typeface="Times New Roman" panose="02020603050405020304" pitchFamily="18" charset="0"/>
                  <a:sym typeface="+mn-lt"/>
                </a:endParaRPr>
              </a:p>
            </p:txBody>
          </p:sp>
        </p:grpSp>
        <p:sp>
          <p:nvSpPr>
            <p:cNvPr id="68" name="矩形 67"/>
            <p:cNvSpPr/>
            <p:nvPr/>
          </p:nvSpPr>
          <p:spPr>
            <a:xfrm>
              <a:off x="218962" y="4647007"/>
              <a:ext cx="6554742" cy="944624"/>
            </a:xfrm>
            <a:prstGeom prst="rect">
              <a:avLst/>
            </a:prstGeom>
          </p:spPr>
          <p:txBody>
            <a:bodyPr wrap="square">
              <a:spAutoFit/>
            </a:bodyPr>
            <a:lstStyle/>
            <a:p>
              <a:pPr algn="ctr"/>
              <a:r>
                <a:rPr lang="en-US" altLang="zh-CN" sz="4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4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5" name="Slide Number Placeholder 4">
            <a:extLst>
              <a:ext uri="{FF2B5EF4-FFF2-40B4-BE49-F238E27FC236}">
                <a16:creationId xmlns:a16="http://schemas.microsoft.com/office/drawing/2014/main" id="{E55AEBFD-AAD9-4776-A349-22F0FA36DB0B}"/>
              </a:ext>
            </a:extLst>
          </p:cNvPr>
          <p:cNvSpPr>
            <a:spLocks noGrp="1"/>
          </p:cNvSpPr>
          <p:nvPr>
            <p:ph type="sldNum" sz="quarter" idx="4"/>
          </p:nvPr>
        </p:nvSpPr>
        <p:spPr/>
        <p:txBody>
          <a:bodyPr/>
          <a:lstStyle/>
          <a:p>
            <a:fld id="{87D56262-AC86-40AB-83F7-B5E555CE0D6B}" type="slidenum">
              <a:rPr lang="en-US" smtClean="0"/>
              <a:t>78</a:t>
            </a:fld>
            <a:endParaRPr lang="en-US" dirty="0"/>
          </a:p>
        </p:txBody>
      </p:sp>
      <p:pic>
        <p:nvPicPr>
          <p:cNvPr id="9" name="Picture 8">
            <a:extLst>
              <a:ext uri="{FF2B5EF4-FFF2-40B4-BE49-F238E27FC236}">
                <a16:creationId xmlns:a16="http://schemas.microsoft.com/office/drawing/2014/main" id="{FCDD24AA-6BBE-4D6F-A256-A44224AD6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68" y="4213830"/>
            <a:ext cx="2345750" cy="2340000"/>
          </a:xfrm>
          <a:prstGeom prst="rect">
            <a:avLst/>
          </a:prstGeom>
        </p:spPr>
      </p:pic>
    </p:spTree>
    <p:extLst>
      <p:ext uri="{BB962C8B-B14F-4D97-AF65-F5344CB8AC3E}">
        <p14:creationId xmlns:p14="http://schemas.microsoft.com/office/powerpoint/2010/main" val="176850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1936" y="1023843"/>
            <a:ext cx="5729925" cy="376352"/>
            <a:chOff x="-24171" y="3790682"/>
            <a:chExt cx="2401578" cy="404037"/>
          </a:xfrm>
        </p:grpSpPr>
        <p:sp>
          <p:nvSpPr>
            <p:cNvPr id="3" name="矩形: 圆角 2"/>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1200329"/>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	The following figure shows the social media</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follower counts of Singer G from Jan to Nov</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2023.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4" name="Slide Number Placeholder 3">
            <a:extLst>
              <a:ext uri="{FF2B5EF4-FFF2-40B4-BE49-F238E27FC236}">
                <a16:creationId xmlns:a16="http://schemas.microsoft.com/office/drawing/2014/main" id="{29083648-E721-46C7-BEE8-48C91D1051F9}"/>
              </a:ext>
            </a:extLst>
          </p:cNvPr>
          <p:cNvSpPr>
            <a:spLocks noGrp="1"/>
          </p:cNvSpPr>
          <p:nvPr>
            <p:ph type="sldNum" sz="quarter" idx="4"/>
          </p:nvPr>
        </p:nvSpPr>
        <p:spPr/>
        <p:txBody>
          <a:bodyPr/>
          <a:lstStyle/>
          <a:p>
            <a:fld id="{87D56262-AC86-40AB-83F7-B5E555CE0D6B}" type="slidenum">
              <a:rPr lang="en-US" smtClean="0"/>
              <a:t>79</a:t>
            </a:fld>
            <a:endParaRPr lang="en-US" dirty="0"/>
          </a:p>
        </p:txBody>
      </p:sp>
      <p:grpSp>
        <p:nvGrpSpPr>
          <p:cNvPr id="12" name="Canvas 1">
            <a:extLst>
              <a:ext uri="{FF2B5EF4-FFF2-40B4-BE49-F238E27FC236}">
                <a16:creationId xmlns:a16="http://schemas.microsoft.com/office/drawing/2014/main" id="{C552A60B-7188-4180-B6A8-0EF50FE56C25}"/>
              </a:ext>
            </a:extLst>
          </p:cNvPr>
          <p:cNvGrpSpPr/>
          <p:nvPr/>
        </p:nvGrpSpPr>
        <p:grpSpPr>
          <a:xfrm>
            <a:off x="2421815" y="2913514"/>
            <a:ext cx="6188785" cy="3352897"/>
            <a:chOff x="0" y="0"/>
            <a:chExt cx="5274310" cy="2926080"/>
          </a:xfrm>
        </p:grpSpPr>
        <p:sp>
          <p:nvSpPr>
            <p:cNvPr id="13" name="Rectangle 12">
              <a:extLst>
                <a:ext uri="{FF2B5EF4-FFF2-40B4-BE49-F238E27FC236}">
                  <a16:creationId xmlns:a16="http://schemas.microsoft.com/office/drawing/2014/main" id="{C606485F-34CB-4A54-9EAA-EAEB916EC632}"/>
                </a:ext>
              </a:extLst>
            </p:cNvPr>
            <p:cNvSpPr/>
            <p:nvPr/>
          </p:nvSpPr>
          <p:spPr>
            <a:xfrm>
              <a:off x="0" y="0"/>
              <a:ext cx="5274310" cy="2926080"/>
            </a:xfrm>
            <a:prstGeom prst="rect">
              <a:avLst/>
            </a:prstGeom>
            <a:solidFill>
              <a:prstClr val="white"/>
            </a:solidFill>
          </p:spPr>
          <p:txBody>
            <a:bodyPr/>
            <a:lstStyle/>
            <a:p>
              <a:endParaRPr lang="zh-HK" altLang="en-US"/>
            </a:p>
          </p:txBody>
        </p:sp>
        <p:sp>
          <p:nvSpPr>
            <p:cNvPr id="14" name="Text Box 1030079615">
              <a:extLst>
                <a:ext uri="{FF2B5EF4-FFF2-40B4-BE49-F238E27FC236}">
                  <a16:creationId xmlns:a16="http://schemas.microsoft.com/office/drawing/2014/main" id="{9D0A2AD4-A116-430C-BA89-60C98B097B10}"/>
                </a:ext>
              </a:extLst>
            </p:cNvPr>
            <p:cNvSpPr txBox="1"/>
            <p:nvPr/>
          </p:nvSpPr>
          <p:spPr>
            <a:xfrm rot="16200000">
              <a:off x="152400" y="1050863"/>
              <a:ext cx="56197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5" name="Text Box 2031667353">
              <a:extLst>
                <a:ext uri="{FF2B5EF4-FFF2-40B4-BE49-F238E27FC236}">
                  <a16:creationId xmlns:a16="http://schemas.microsoft.com/office/drawing/2014/main" id="{74641F7D-065C-4E8F-BD0E-C6E679F34A06}"/>
                </a:ext>
              </a:extLst>
            </p:cNvPr>
            <p:cNvSpPr txBox="1"/>
            <p:nvPr/>
          </p:nvSpPr>
          <p:spPr>
            <a:xfrm>
              <a:off x="2791636" y="2588717"/>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21" name="Picture 20">
              <a:extLst>
                <a:ext uri="{FF2B5EF4-FFF2-40B4-BE49-F238E27FC236}">
                  <a16:creationId xmlns:a16="http://schemas.microsoft.com/office/drawing/2014/main" id="{7E8C0F31-849F-4402-99B3-44BCD07E07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4630"/>
              <a:ext cx="4686935" cy="2610485"/>
            </a:xfrm>
            <a:prstGeom prst="rect">
              <a:avLst/>
            </a:prstGeom>
            <a:noFill/>
            <a:ln>
              <a:noFill/>
            </a:ln>
          </p:spPr>
        </p:pic>
      </p:grpSp>
    </p:spTree>
    <p:extLst>
      <p:ext uri="{BB962C8B-B14F-4D97-AF65-F5344CB8AC3E}">
        <p14:creationId xmlns:p14="http://schemas.microsoft.com/office/powerpoint/2010/main" val="4036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803029" y="3928098"/>
            <a:ext cx="11270438" cy="89255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2(b). Predict the social media follower counts of </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Singers A and B in June and explain your answer.</a:t>
            </a:r>
          </a:p>
        </p:txBody>
      </p:sp>
      <p:sp>
        <p:nvSpPr>
          <p:cNvPr id="8" name="矩形 67">
            <a:extLst>
              <a:ext uri="{FF2B5EF4-FFF2-40B4-BE49-F238E27FC236}">
                <a16:creationId xmlns:a16="http://schemas.microsoft.com/office/drawing/2014/main" id="{7E6A0513-B520-4816-B691-2343E46F568B}"/>
              </a:ext>
            </a:extLst>
          </p:cNvPr>
          <p:cNvSpPr/>
          <p:nvPr/>
        </p:nvSpPr>
        <p:spPr>
          <a:xfrm>
            <a:off x="1731095" y="4854472"/>
            <a:ext cx="9452720" cy="1785104"/>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For Singer A, the follower count of each month is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greater</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than that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of its previous month by 25</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social media follower count of Singer A in June	= 130 + 25</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 155</a:t>
            </a:r>
          </a:p>
        </p:txBody>
      </p:sp>
      <p:sp>
        <p:nvSpPr>
          <p:cNvPr id="2" name="Slide Number Placeholder 1">
            <a:extLst>
              <a:ext uri="{FF2B5EF4-FFF2-40B4-BE49-F238E27FC236}">
                <a16:creationId xmlns:a16="http://schemas.microsoft.com/office/drawing/2014/main" id="{1973F635-F63E-4507-9155-C73A7A70EE8F}"/>
              </a:ext>
            </a:extLst>
          </p:cNvPr>
          <p:cNvSpPr>
            <a:spLocks noGrp="1"/>
          </p:cNvSpPr>
          <p:nvPr>
            <p:ph type="sldNum" sz="quarter" idx="4"/>
          </p:nvPr>
        </p:nvSpPr>
        <p:spPr/>
        <p:txBody>
          <a:bodyPr/>
          <a:lstStyle/>
          <a:p>
            <a:fld id="{87D56262-AC86-40AB-83F7-B5E555CE0D6B}" type="slidenum">
              <a:rPr lang="en-US" smtClean="0"/>
              <a:t>8</a:t>
            </a:fld>
            <a:endParaRPr lang="en-US" dirty="0"/>
          </a:p>
        </p:txBody>
      </p:sp>
      <p:grpSp>
        <p:nvGrpSpPr>
          <p:cNvPr id="11" name="组合 1">
            <a:extLst>
              <a:ext uri="{FF2B5EF4-FFF2-40B4-BE49-F238E27FC236}">
                <a16:creationId xmlns:a16="http://schemas.microsoft.com/office/drawing/2014/main" id="{267CFF87-3DDA-4D7F-B322-4FCC9688B35F}"/>
              </a:ext>
            </a:extLst>
          </p:cNvPr>
          <p:cNvGrpSpPr/>
          <p:nvPr/>
        </p:nvGrpSpPr>
        <p:grpSpPr>
          <a:xfrm>
            <a:off x="1006715" y="1023834"/>
            <a:ext cx="7116732" cy="433977"/>
            <a:chOff x="-24171" y="3790682"/>
            <a:chExt cx="2405763" cy="406926"/>
          </a:xfrm>
        </p:grpSpPr>
        <p:sp>
          <p:nvSpPr>
            <p:cNvPr id="12" name="矩形: 圆角 2">
              <a:extLst>
                <a:ext uri="{FF2B5EF4-FFF2-40B4-BE49-F238E27FC236}">
                  <a16:creationId xmlns:a16="http://schemas.microsoft.com/office/drawing/2014/main" id="{211B3B2B-6D1E-4438-8475-767606EB949E}"/>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0659D8F7-BFA7-4708-AD64-5B66F4869CD0}"/>
                </a:ext>
              </a:extLst>
            </p:cNvPr>
            <p:cNvSpPr txBox="1"/>
            <p:nvPr/>
          </p:nvSpPr>
          <p:spPr>
            <a:xfrm>
              <a:off x="-19986" y="3822438"/>
              <a:ext cx="2401578" cy="375170"/>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To conduct preliminary analysis on the modelling context </a:t>
              </a:r>
            </a:p>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and make simple predictions.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17" name="Table 4">
            <a:extLst>
              <a:ext uri="{FF2B5EF4-FFF2-40B4-BE49-F238E27FC236}">
                <a16:creationId xmlns:a16="http://schemas.microsoft.com/office/drawing/2014/main" id="{29B48D7E-4947-4F23-9611-9782D4DEED6C}"/>
              </a:ext>
            </a:extLst>
          </p:cNvPr>
          <p:cNvGraphicFramePr>
            <a:graphicFrameLocks noGrp="1"/>
          </p:cNvGraphicFramePr>
          <p:nvPr>
            <p:extLst>
              <p:ext uri="{D42A27DB-BD31-4B8C-83A1-F6EECF244321}">
                <p14:modId xmlns:p14="http://schemas.microsoft.com/office/powerpoint/2010/main" val="2489496711"/>
              </p:ext>
            </p:extLst>
          </p:nvPr>
        </p:nvGraphicFramePr>
        <p:xfrm>
          <a:off x="1405073" y="1709757"/>
          <a:ext cx="9381853" cy="1777350"/>
        </p:xfrm>
        <a:graphic>
          <a:graphicData uri="http://schemas.openxmlformats.org/drawingml/2006/table">
            <a:tbl>
              <a:tblPr firstRow="1" bandRow="1">
                <a:tableStyleId>{16D9F66E-5EB9-4882-86FB-DCBF35E3C3E4}</a:tableStyleId>
              </a:tblPr>
              <a:tblGrid>
                <a:gridCol w="2450756">
                  <a:extLst>
                    <a:ext uri="{9D8B030D-6E8A-4147-A177-3AD203B41FA5}">
                      <a16:colId xmlns:a16="http://schemas.microsoft.com/office/drawing/2014/main" val="1728096490"/>
                    </a:ext>
                  </a:extLst>
                </a:gridCol>
                <a:gridCol w="1362190">
                  <a:extLst>
                    <a:ext uri="{9D8B030D-6E8A-4147-A177-3AD203B41FA5}">
                      <a16:colId xmlns:a16="http://schemas.microsoft.com/office/drawing/2014/main" val="3913531849"/>
                    </a:ext>
                  </a:extLst>
                </a:gridCol>
                <a:gridCol w="1371322">
                  <a:extLst>
                    <a:ext uri="{9D8B030D-6E8A-4147-A177-3AD203B41FA5}">
                      <a16:colId xmlns:a16="http://schemas.microsoft.com/office/drawing/2014/main" val="4241206090"/>
                    </a:ext>
                  </a:extLst>
                </a:gridCol>
                <a:gridCol w="1351316">
                  <a:extLst>
                    <a:ext uri="{9D8B030D-6E8A-4147-A177-3AD203B41FA5}">
                      <a16:colId xmlns:a16="http://schemas.microsoft.com/office/drawing/2014/main" val="1962665786"/>
                    </a:ext>
                  </a:extLst>
                </a:gridCol>
                <a:gridCol w="1413316">
                  <a:extLst>
                    <a:ext uri="{9D8B030D-6E8A-4147-A177-3AD203B41FA5}">
                      <a16:colId xmlns:a16="http://schemas.microsoft.com/office/drawing/2014/main" val="3357570024"/>
                    </a:ext>
                  </a:extLst>
                </a:gridCol>
                <a:gridCol w="1432953">
                  <a:extLst>
                    <a:ext uri="{9D8B030D-6E8A-4147-A177-3AD203B41FA5}">
                      <a16:colId xmlns:a16="http://schemas.microsoft.com/office/drawing/2014/main" val="1299820820"/>
                    </a:ext>
                  </a:extLst>
                </a:gridCol>
              </a:tblGrid>
              <a:tr h="592450">
                <a:tc>
                  <a:txBody>
                    <a:bodyPr/>
                    <a:lstStyle/>
                    <a:p>
                      <a:r>
                        <a:rPr lang="en-US" altLang="zh-CN" sz="24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TW"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endParaRPr lang="en-US" sz="24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A</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55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105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130</a:t>
                      </a:r>
                    </a:p>
                  </a:txBody>
                  <a:tcPr/>
                </a:tc>
                <a:extLst>
                  <a:ext uri="{0D108BD9-81ED-4DB2-BD59-A6C34878D82A}">
                    <a16:rowId xmlns:a16="http://schemas.microsoft.com/office/drawing/2014/main" val="4204069408"/>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B</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20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40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160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320</a:t>
                      </a:r>
                    </a:p>
                  </a:txBody>
                  <a:tcPr/>
                </a:tc>
                <a:extLst>
                  <a:ext uri="{0D108BD9-81ED-4DB2-BD59-A6C34878D82A}">
                    <a16:rowId xmlns:a16="http://schemas.microsoft.com/office/drawing/2014/main" val="1420622610"/>
                  </a:ext>
                </a:extLst>
              </a:tr>
            </a:tbl>
          </a:graphicData>
        </a:graphic>
      </p:graphicFrame>
    </p:spTree>
    <p:extLst>
      <p:ext uri="{BB962C8B-B14F-4D97-AF65-F5344CB8AC3E}">
        <p14:creationId xmlns:p14="http://schemas.microsoft.com/office/powerpoint/2010/main" val="104929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60230" y="4781982"/>
            <a:ext cx="10071540" cy="1446550"/>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1(a).	State your observations regarding the above trend.</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1(b).	Hence, make assumptions of modelling and predict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Singer G’s follower counts in Dec 2023 and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Jan 2024.</a:t>
            </a:r>
            <a:endParaRPr lang="zh-CN" altLang="en-US"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4" name="Slide Number Placeholder 3">
            <a:extLst>
              <a:ext uri="{FF2B5EF4-FFF2-40B4-BE49-F238E27FC236}">
                <a16:creationId xmlns:a16="http://schemas.microsoft.com/office/drawing/2014/main" id="{6796F5C6-61B2-4026-AD64-7D3DE4983C6A}"/>
              </a:ext>
            </a:extLst>
          </p:cNvPr>
          <p:cNvSpPr>
            <a:spLocks noGrp="1"/>
          </p:cNvSpPr>
          <p:nvPr>
            <p:ph type="sldNum" sz="quarter" idx="4"/>
          </p:nvPr>
        </p:nvSpPr>
        <p:spPr/>
        <p:txBody>
          <a:bodyPr/>
          <a:lstStyle/>
          <a:p>
            <a:fld id="{87D56262-AC86-40AB-83F7-B5E555CE0D6B}" type="slidenum">
              <a:rPr lang="en-US" smtClean="0"/>
              <a:t>80</a:t>
            </a:fld>
            <a:endParaRPr lang="en-US" dirty="0"/>
          </a:p>
        </p:txBody>
      </p:sp>
      <p:grpSp>
        <p:nvGrpSpPr>
          <p:cNvPr id="23" name="Canvas 1">
            <a:extLst>
              <a:ext uri="{FF2B5EF4-FFF2-40B4-BE49-F238E27FC236}">
                <a16:creationId xmlns:a16="http://schemas.microsoft.com/office/drawing/2014/main" id="{904F799D-D247-4175-8817-C834297F1E8F}"/>
              </a:ext>
            </a:extLst>
          </p:cNvPr>
          <p:cNvGrpSpPr/>
          <p:nvPr/>
        </p:nvGrpSpPr>
        <p:grpSpPr>
          <a:xfrm>
            <a:off x="2464019" y="1548945"/>
            <a:ext cx="6188785" cy="3352897"/>
            <a:chOff x="0" y="0"/>
            <a:chExt cx="5274310" cy="2926080"/>
          </a:xfrm>
        </p:grpSpPr>
        <p:sp>
          <p:nvSpPr>
            <p:cNvPr id="24" name="Rectangle 23">
              <a:extLst>
                <a:ext uri="{FF2B5EF4-FFF2-40B4-BE49-F238E27FC236}">
                  <a16:creationId xmlns:a16="http://schemas.microsoft.com/office/drawing/2014/main" id="{08A32958-8B53-427C-BA94-0B81C3724EFB}"/>
                </a:ext>
              </a:extLst>
            </p:cNvPr>
            <p:cNvSpPr/>
            <p:nvPr/>
          </p:nvSpPr>
          <p:spPr>
            <a:xfrm>
              <a:off x="0" y="0"/>
              <a:ext cx="5274310" cy="2926080"/>
            </a:xfrm>
            <a:prstGeom prst="rect">
              <a:avLst/>
            </a:prstGeom>
            <a:solidFill>
              <a:prstClr val="white"/>
            </a:solidFill>
          </p:spPr>
          <p:txBody>
            <a:bodyPr/>
            <a:lstStyle/>
            <a:p>
              <a:endParaRPr lang="zh-HK" altLang="en-US"/>
            </a:p>
          </p:txBody>
        </p:sp>
        <p:sp>
          <p:nvSpPr>
            <p:cNvPr id="25" name="Text Box 1030079615">
              <a:extLst>
                <a:ext uri="{FF2B5EF4-FFF2-40B4-BE49-F238E27FC236}">
                  <a16:creationId xmlns:a16="http://schemas.microsoft.com/office/drawing/2014/main" id="{ECDB274B-C647-41B2-A560-6EFF29BAAFC9}"/>
                </a:ext>
              </a:extLst>
            </p:cNvPr>
            <p:cNvSpPr txBox="1"/>
            <p:nvPr/>
          </p:nvSpPr>
          <p:spPr>
            <a:xfrm rot="16200000">
              <a:off x="152400" y="1050863"/>
              <a:ext cx="56197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6" name="Text Box 2031667353">
              <a:extLst>
                <a:ext uri="{FF2B5EF4-FFF2-40B4-BE49-F238E27FC236}">
                  <a16:creationId xmlns:a16="http://schemas.microsoft.com/office/drawing/2014/main" id="{BB12C26A-C1B5-408D-8BB9-368C03E4F4A8}"/>
                </a:ext>
              </a:extLst>
            </p:cNvPr>
            <p:cNvSpPr txBox="1"/>
            <p:nvPr/>
          </p:nvSpPr>
          <p:spPr>
            <a:xfrm>
              <a:off x="2791636" y="2588717"/>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27" name="Picture 26">
              <a:extLst>
                <a:ext uri="{FF2B5EF4-FFF2-40B4-BE49-F238E27FC236}">
                  <a16:creationId xmlns:a16="http://schemas.microsoft.com/office/drawing/2014/main" id="{DFD251C1-55CC-4034-866D-525620C40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4630"/>
              <a:ext cx="4686935" cy="2610485"/>
            </a:xfrm>
            <a:prstGeom prst="rect">
              <a:avLst/>
            </a:prstGeom>
            <a:noFill/>
            <a:ln>
              <a:noFill/>
            </a:ln>
          </p:spPr>
        </p:pic>
      </p:grpSp>
      <p:grpSp>
        <p:nvGrpSpPr>
          <p:cNvPr id="15" name="组合 1">
            <a:extLst>
              <a:ext uri="{FF2B5EF4-FFF2-40B4-BE49-F238E27FC236}">
                <a16:creationId xmlns:a16="http://schemas.microsoft.com/office/drawing/2014/main" id="{46796641-F3D0-4DBF-9D52-C2ADAD229322}"/>
              </a:ext>
            </a:extLst>
          </p:cNvPr>
          <p:cNvGrpSpPr/>
          <p:nvPr/>
        </p:nvGrpSpPr>
        <p:grpSpPr>
          <a:xfrm>
            <a:off x="1041936" y="1023843"/>
            <a:ext cx="5729925" cy="376352"/>
            <a:chOff x="-24171" y="3790682"/>
            <a:chExt cx="2401578" cy="404037"/>
          </a:xfrm>
        </p:grpSpPr>
        <p:sp>
          <p:nvSpPr>
            <p:cNvPr id="16" name="矩形: 圆角 2">
              <a:extLst>
                <a:ext uri="{FF2B5EF4-FFF2-40B4-BE49-F238E27FC236}">
                  <a16:creationId xmlns:a16="http://schemas.microsoft.com/office/drawing/2014/main" id="{A845E666-FECF-4561-AFCC-884F063F5778}"/>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63">
              <a:extLst>
                <a:ext uri="{FF2B5EF4-FFF2-40B4-BE49-F238E27FC236}">
                  <a16:creationId xmlns:a16="http://schemas.microsoft.com/office/drawing/2014/main" id="{16FFD603-729D-46DF-AB7B-BF05E0025428}"/>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24527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60230" y="4781982"/>
            <a:ext cx="10071540" cy="430887"/>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1(a).	State your observations regarding the above trend.</a:t>
            </a:r>
          </a:p>
        </p:txBody>
      </p:sp>
      <p:sp>
        <p:nvSpPr>
          <p:cNvPr id="4" name="Slide Number Placeholder 3">
            <a:extLst>
              <a:ext uri="{FF2B5EF4-FFF2-40B4-BE49-F238E27FC236}">
                <a16:creationId xmlns:a16="http://schemas.microsoft.com/office/drawing/2014/main" id="{6796F5C6-61B2-4026-AD64-7D3DE4983C6A}"/>
              </a:ext>
            </a:extLst>
          </p:cNvPr>
          <p:cNvSpPr>
            <a:spLocks noGrp="1"/>
          </p:cNvSpPr>
          <p:nvPr>
            <p:ph type="sldNum" sz="quarter" idx="4"/>
          </p:nvPr>
        </p:nvSpPr>
        <p:spPr/>
        <p:txBody>
          <a:bodyPr/>
          <a:lstStyle/>
          <a:p>
            <a:fld id="{87D56262-AC86-40AB-83F7-B5E555CE0D6B}" type="slidenum">
              <a:rPr lang="en-US" smtClean="0"/>
              <a:t>81</a:t>
            </a:fld>
            <a:endParaRPr lang="en-US" dirty="0"/>
          </a:p>
        </p:txBody>
      </p:sp>
      <p:grpSp>
        <p:nvGrpSpPr>
          <p:cNvPr id="23" name="Canvas 1">
            <a:extLst>
              <a:ext uri="{FF2B5EF4-FFF2-40B4-BE49-F238E27FC236}">
                <a16:creationId xmlns:a16="http://schemas.microsoft.com/office/drawing/2014/main" id="{904F799D-D247-4175-8817-C834297F1E8F}"/>
              </a:ext>
            </a:extLst>
          </p:cNvPr>
          <p:cNvGrpSpPr/>
          <p:nvPr/>
        </p:nvGrpSpPr>
        <p:grpSpPr>
          <a:xfrm>
            <a:off x="2464019" y="1548945"/>
            <a:ext cx="6188785" cy="3352897"/>
            <a:chOff x="0" y="0"/>
            <a:chExt cx="5274310" cy="2926080"/>
          </a:xfrm>
        </p:grpSpPr>
        <p:sp>
          <p:nvSpPr>
            <p:cNvPr id="24" name="Rectangle 23">
              <a:extLst>
                <a:ext uri="{FF2B5EF4-FFF2-40B4-BE49-F238E27FC236}">
                  <a16:creationId xmlns:a16="http://schemas.microsoft.com/office/drawing/2014/main" id="{08A32958-8B53-427C-BA94-0B81C3724EFB}"/>
                </a:ext>
              </a:extLst>
            </p:cNvPr>
            <p:cNvSpPr/>
            <p:nvPr/>
          </p:nvSpPr>
          <p:spPr>
            <a:xfrm>
              <a:off x="0" y="0"/>
              <a:ext cx="5274310" cy="2926080"/>
            </a:xfrm>
            <a:prstGeom prst="rect">
              <a:avLst/>
            </a:prstGeom>
            <a:solidFill>
              <a:prstClr val="white"/>
            </a:solidFill>
          </p:spPr>
          <p:txBody>
            <a:bodyPr/>
            <a:lstStyle/>
            <a:p>
              <a:endParaRPr lang="zh-HK" altLang="en-US"/>
            </a:p>
          </p:txBody>
        </p:sp>
        <p:sp>
          <p:nvSpPr>
            <p:cNvPr id="25" name="Text Box 1030079615">
              <a:extLst>
                <a:ext uri="{FF2B5EF4-FFF2-40B4-BE49-F238E27FC236}">
                  <a16:creationId xmlns:a16="http://schemas.microsoft.com/office/drawing/2014/main" id="{ECDB274B-C647-41B2-A560-6EFF29BAAFC9}"/>
                </a:ext>
              </a:extLst>
            </p:cNvPr>
            <p:cNvSpPr txBox="1"/>
            <p:nvPr/>
          </p:nvSpPr>
          <p:spPr>
            <a:xfrm rot="16200000">
              <a:off x="152400" y="1050863"/>
              <a:ext cx="56197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6" name="Text Box 2031667353">
              <a:extLst>
                <a:ext uri="{FF2B5EF4-FFF2-40B4-BE49-F238E27FC236}">
                  <a16:creationId xmlns:a16="http://schemas.microsoft.com/office/drawing/2014/main" id="{BB12C26A-C1B5-408D-8BB9-368C03E4F4A8}"/>
                </a:ext>
              </a:extLst>
            </p:cNvPr>
            <p:cNvSpPr txBox="1"/>
            <p:nvPr/>
          </p:nvSpPr>
          <p:spPr>
            <a:xfrm>
              <a:off x="2791636" y="2588717"/>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27" name="Picture 26">
              <a:extLst>
                <a:ext uri="{FF2B5EF4-FFF2-40B4-BE49-F238E27FC236}">
                  <a16:creationId xmlns:a16="http://schemas.microsoft.com/office/drawing/2014/main" id="{DFD251C1-55CC-4034-866D-525620C40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4630"/>
              <a:ext cx="4686935" cy="2610485"/>
            </a:xfrm>
            <a:prstGeom prst="rect">
              <a:avLst/>
            </a:prstGeom>
            <a:noFill/>
            <a:ln>
              <a:noFill/>
            </a:ln>
          </p:spPr>
        </p:pic>
      </p:grpSp>
      <p:sp>
        <p:nvSpPr>
          <p:cNvPr id="15" name="矩形 67">
            <a:extLst>
              <a:ext uri="{FF2B5EF4-FFF2-40B4-BE49-F238E27FC236}">
                <a16:creationId xmlns:a16="http://schemas.microsoft.com/office/drawing/2014/main" id="{B515F4EE-F9AE-41B7-BC59-C9606C17CC2F}"/>
              </a:ext>
            </a:extLst>
          </p:cNvPr>
          <p:cNvSpPr/>
          <p:nvPr/>
        </p:nvSpPr>
        <p:spPr>
          <a:xfrm>
            <a:off x="1540644" y="5248354"/>
            <a:ext cx="9110712" cy="1107996"/>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Observations: Singer G’s follower counts would experience a significant increase after every three months of relatively small growth.</a:t>
            </a:r>
          </a:p>
        </p:txBody>
      </p:sp>
      <p:grpSp>
        <p:nvGrpSpPr>
          <p:cNvPr id="16" name="组合 1">
            <a:extLst>
              <a:ext uri="{FF2B5EF4-FFF2-40B4-BE49-F238E27FC236}">
                <a16:creationId xmlns:a16="http://schemas.microsoft.com/office/drawing/2014/main" id="{ED1DA741-D63D-4110-B4C5-9859CECC1648}"/>
              </a:ext>
            </a:extLst>
          </p:cNvPr>
          <p:cNvGrpSpPr/>
          <p:nvPr/>
        </p:nvGrpSpPr>
        <p:grpSpPr>
          <a:xfrm>
            <a:off x="1041936" y="1023843"/>
            <a:ext cx="5729925" cy="376352"/>
            <a:chOff x="-24171" y="3790682"/>
            <a:chExt cx="2401578" cy="404037"/>
          </a:xfrm>
        </p:grpSpPr>
        <p:sp>
          <p:nvSpPr>
            <p:cNvPr id="17" name="矩形: 圆角 2">
              <a:extLst>
                <a:ext uri="{FF2B5EF4-FFF2-40B4-BE49-F238E27FC236}">
                  <a16:creationId xmlns:a16="http://schemas.microsoft.com/office/drawing/2014/main" id="{44E53E0B-1730-4C97-9849-EE69F179D481}"/>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63">
              <a:extLst>
                <a:ext uri="{FF2B5EF4-FFF2-40B4-BE49-F238E27FC236}">
                  <a16:creationId xmlns:a16="http://schemas.microsoft.com/office/drawing/2014/main" id="{44EE911D-3A4F-4711-B88B-EBDC5ECC5400}"/>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2191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60230" y="1658955"/>
            <a:ext cx="10071540" cy="1107996"/>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1(b).	Hence, make assumptions of modelling and predict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Singer G’s follower counts in Dec 2023 and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Jan 2024.</a:t>
            </a:r>
          </a:p>
        </p:txBody>
      </p:sp>
      <p:sp>
        <p:nvSpPr>
          <p:cNvPr id="4" name="Slide Number Placeholder 3">
            <a:extLst>
              <a:ext uri="{FF2B5EF4-FFF2-40B4-BE49-F238E27FC236}">
                <a16:creationId xmlns:a16="http://schemas.microsoft.com/office/drawing/2014/main" id="{6796F5C6-61B2-4026-AD64-7D3DE4983C6A}"/>
              </a:ext>
            </a:extLst>
          </p:cNvPr>
          <p:cNvSpPr>
            <a:spLocks noGrp="1"/>
          </p:cNvSpPr>
          <p:nvPr>
            <p:ph type="sldNum" sz="quarter" idx="4"/>
          </p:nvPr>
        </p:nvSpPr>
        <p:spPr/>
        <p:txBody>
          <a:bodyPr/>
          <a:lstStyle/>
          <a:p>
            <a:fld id="{87D56262-AC86-40AB-83F7-B5E555CE0D6B}" type="slidenum">
              <a:rPr lang="en-US" smtClean="0"/>
              <a:t>82</a:t>
            </a:fld>
            <a:endParaRPr lang="en-US" dirty="0"/>
          </a:p>
        </p:txBody>
      </p:sp>
      <p:sp>
        <p:nvSpPr>
          <p:cNvPr id="15" name="矩形 67">
            <a:extLst>
              <a:ext uri="{FF2B5EF4-FFF2-40B4-BE49-F238E27FC236}">
                <a16:creationId xmlns:a16="http://schemas.microsoft.com/office/drawing/2014/main" id="{B515F4EE-F9AE-41B7-BC59-C9606C17CC2F}"/>
              </a:ext>
            </a:extLst>
          </p:cNvPr>
          <p:cNvSpPr/>
          <p:nvPr/>
        </p:nvSpPr>
        <p:spPr>
          <a:xfrm>
            <a:off x="1060230" y="3025707"/>
            <a:ext cx="9675503" cy="3139321"/>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Assumptions: The trend follows patterns observed in the past, and more recent data has higher importance (weight).</a:t>
            </a:r>
          </a:p>
          <a:p>
            <a:endPar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Consider:</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 from Mar to Apr = 1469 – 933 = 536</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 from Jun to Jul = 2289 – 1521 = 768</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 from Sep to Oct = 3089 – 2449 = 640</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Change from Oct to Nov = 3185 – 3089 = 96</a:t>
            </a:r>
          </a:p>
        </p:txBody>
      </p:sp>
      <p:grpSp>
        <p:nvGrpSpPr>
          <p:cNvPr id="8" name="组合 1">
            <a:extLst>
              <a:ext uri="{FF2B5EF4-FFF2-40B4-BE49-F238E27FC236}">
                <a16:creationId xmlns:a16="http://schemas.microsoft.com/office/drawing/2014/main" id="{B741012B-E51B-44A0-8B74-7E9E53391591}"/>
              </a:ext>
            </a:extLst>
          </p:cNvPr>
          <p:cNvGrpSpPr/>
          <p:nvPr/>
        </p:nvGrpSpPr>
        <p:grpSpPr>
          <a:xfrm>
            <a:off x="1041936" y="1023843"/>
            <a:ext cx="5729925" cy="376352"/>
            <a:chOff x="-24171" y="3790682"/>
            <a:chExt cx="2401578" cy="404037"/>
          </a:xfrm>
        </p:grpSpPr>
        <p:sp>
          <p:nvSpPr>
            <p:cNvPr id="9" name="矩形: 圆角 2">
              <a:extLst>
                <a:ext uri="{FF2B5EF4-FFF2-40B4-BE49-F238E27FC236}">
                  <a16:creationId xmlns:a16="http://schemas.microsoft.com/office/drawing/2014/main" id="{58518777-24F8-4367-8C69-D93F8696DF11}"/>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63">
              <a:extLst>
                <a:ext uri="{FF2B5EF4-FFF2-40B4-BE49-F238E27FC236}">
                  <a16:creationId xmlns:a16="http://schemas.microsoft.com/office/drawing/2014/main" id="{14864269-B398-49F9-A668-04C32F3D7C89}"/>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91578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63405-8C2B-449C-B8DF-469D3F4BE890}"/>
              </a:ext>
            </a:extLst>
          </p:cNvPr>
          <p:cNvSpPr>
            <a:spLocks noGrp="1"/>
          </p:cNvSpPr>
          <p:nvPr>
            <p:ph type="sldNum" sz="quarter" idx="4"/>
          </p:nvPr>
        </p:nvSpPr>
        <p:spPr/>
        <p:txBody>
          <a:bodyPr/>
          <a:lstStyle/>
          <a:p>
            <a:fld id="{6D929328-4171-45DC-AA3B-C79819554726}" type="slidenum">
              <a:rPr lang="en-US" smtClean="0"/>
              <a:t>83</a:t>
            </a:fld>
            <a:endParaRPr lang="en-US"/>
          </a:p>
        </p:txBody>
      </p:sp>
      <p:sp>
        <p:nvSpPr>
          <p:cNvPr id="8" name="矩形 67">
            <a:extLst>
              <a:ext uri="{FF2B5EF4-FFF2-40B4-BE49-F238E27FC236}">
                <a16:creationId xmlns:a16="http://schemas.microsoft.com/office/drawing/2014/main" id="{C617E91A-54BD-7C48-BEBB-6B509310D16E}"/>
              </a:ext>
            </a:extLst>
          </p:cNvPr>
          <p:cNvSpPr/>
          <p:nvPr/>
        </p:nvSpPr>
        <p:spPr>
          <a:xfrm>
            <a:off x="1413614" y="2892312"/>
            <a:ext cx="9170080" cy="1692771"/>
          </a:xfrm>
          <a:prstGeom prst="rect">
            <a:avLst/>
          </a:prstGeom>
        </p:spPr>
        <p:txBody>
          <a:bodyPr wrap="square">
            <a:spAutoFit/>
          </a:bodyPr>
          <a:lstStyle/>
          <a:p>
            <a:r>
              <a:rPr lang="en-US" altLang="zh-HK" sz="2600"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Dec 2023:	3185 + 96 = 3281</a:t>
            </a:r>
          </a:p>
          <a:p>
            <a:endParaRPr lang="en-US" altLang="zh-HK" sz="2600"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endParaRPr>
          </a:p>
          <a:p>
            <a:endParaRPr lang="en-US" altLang="zh-HK" sz="2600"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endParaRPr>
          </a:p>
          <a:p>
            <a:r>
              <a:rPr lang="en-US" altLang="zh-TW" sz="2600"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Jan 2024:</a:t>
            </a:r>
            <a:endParaRPr lang="en-US" altLang="zh-TW" sz="2600" spc="500" dirty="0">
              <a:solidFill>
                <a:schemeClr val="tx1">
                  <a:lumMod val="75000"/>
                  <a:lumOff val="25000"/>
                </a:schemeClr>
              </a:solidFill>
              <a:latin typeface="新細明體" panose="02020500000000000000" pitchFamily="18" charset="-120"/>
              <a:ea typeface="新細明體" panose="02020500000000000000" pitchFamily="18" charset="-120"/>
              <a:cs typeface="+mn-ea"/>
              <a:sym typeface="+mn-lt"/>
            </a:endParaRPr>
          </a:p>
        </p:txBody>
      </p:sp>
      <p:graphicFrame>
        <p:nvGraphicFramePr>
          <p:cNvPr id="10" name="物件 9">
            <a:extLst>
              <a:ext uri="{FF2B5EF4-FFF2-40B4-BE49-F238E27FC236}">
                <a16:creationId xmlns:a16="http://schemas.microsoft.com/office/drawing/2014/main" id="{5BEE4902-1139-C64B-A7E7-CC0A892F54AF}"/>
              </a:ext>
            </a:extLst>
          </p:cNvPr>
          <p:cNvGraphicFramePr>
            <a:graphicFrameLocks noChangeAspect="1"/>
          </p:cNvGraphicFramePr>
          <p:nvPr>
            <p:extLst>
              <p:ext uri="{D42A27DB-BD31-4B8C-83A1-F6EECF244321}">
                <p14:modId xmlns:p14="http://schemas.microsoft.com/office/powerpoint/2010/main" val="2331969192"/>
              </p:ext>
            </p:extLst>
          </p:nvPr>
        </p:nvGraphicFramePr>
        <p:xfrm>
          <a:off x="4196762" y="3808205"/>
          <a:ext cx="5128258" cy="828000"/>
        </p:xfrm>
        <a:graphic>
          <a:graphicData uri="http://schemas.openxmlformats.org/presentationml/2006/ole">
            <mc:AlternateContent xmlns:mc="http://schemas.openxmlformats.org/markup-compatibility/2006">
              <mc:Choice xmlns:v="urn:schemas-microsoft-com:vml" Requires="v">
                <p:oleObj r:id="rId2" imgW="2438400" imgH="393700" progId="Equation.DSMT4">
                  <p:embed/>
                </p:oleObj>
              </mc:Choice>
              <mc:Fallback>
                <p:oleObj r:id="rId2" imgW="2438400" imgH="393700" progId="Equation.DSMT4">
                  <p:embed/>
                  <p:pic>
                    <p:nvPicPr>
                      <p:cNvPr id="10" name="物件 9">
                        <a:extLst>
                          <a:ext uri="{FF2B5EF4-FFF2-40B4-BE49-F238E27FC236}">
                            <a16:creationId xmlns:a16="http://schemas.microsoft.com/office/drawing/2014/main" id="{5BEE4902-1139-C64B-A7E7-CC0A892F5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762" y="3808205"/>
                        <a:ext cx="5128258" cy="82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矩形 67">
            <a:extLst>
              <a:ext uri="{FF2B5EF4-FFF2-40B4-BE49-F238E27FC236}">
                <a16:creationId xmlns:a16="http://schemas.microsoft.com/office/drawing/2014/main" id="{CE96A0C5-2A7F-45BD-A2F4-D57DAA5B6646}"/>
              </a:ext>
            </a:extLst>
          </p:cNvPr>
          <p:cNvSpPr/>
          <p:nvPr/>
        </p:nvSpPr>
        <p:spPr>
          <a:xfrm>
            <a:off x="1060230" y="1658955"/>
            <a:ext cx="10071540" cy="1107996"/>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1(b).	Hence, make assumptions of modelling and predict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Singer G’s follower counts in Dec 2023 and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Jan 2024.</a:t>
            </a:r>
          </a:p>
        </p:txBody>
      </p:sp>
      <p:grpSp>
        <p:nvGrpSpPr>
          <p:cNvPr id="9" name="组合 1">
            <a:extLst>
              <a:ext uri="{FF2B5EF4-FFF2-40B4-BE49-F238E27FC236}">
                <a16:creationId xmlns:a16="http://schemas.microsoft.com/office/drawing/2014/main" id="{A2960DFE-CD60-4FB2-8DE6-180C9B9DC7DA}"/>
              </a:ext>
            </a:extLst>
          </p:cNvPr>
          <p:cNvGrpSpPr/>
          <p:nvPr/>
        </p:nvGrpSpPr>
        <p:grpSpPr>
          <a:xfrm>
            <a:off x="1041936" y="1023843"/>
            <a:ext cx="5729925" cy="376352"/>
            <a:chOff x="-24171" y="3790682"/>
            <a:chExt cx="2401578" cy="404037"/>
          </a:xfrm>
        </p:grpSpPr>
        <p:sp>
          <p:nvSpPr>
            <p:cNvPr id="11" name="矩形: 圆角 2">
              <a:extLst>
                <a:ext uri="{FF2B5EF4-FFF2-40B4-BE49-F238E27FC236}">
                  <a16:creationId xmlns:a16="http://schemas.microsoft.com/office/drawing/2014/main" id="{C774B709-24A9-40A9-92C6-23AD9CCBF98D}"/>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3">
              <a:extLst>
                <a:ext uri="{FF2B5EF4-FFF2-40B4-BE49-F238E27FC236}">
                  <a16:creationId xmlns:a16="http://schemas.microsoft.com/office/drawing/2014/main" id="{75918F4F-B6CF-41CA-BE99-31DD7A56727C}"/>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8611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41937" y="1713185"/>
            <a:ext cx="10071540" cy="1200329"/>
          </a:xfrm>
          <a:prstGeom prst="rect">
            <a:avLst/>
          </a:prstGeom>
        </p:spPr>
        <p:txBody>
          <a:bodyPr wrap="square">
            <a:spAutoFit/>
          </a:bodyPr>
          <a:lstStyle/>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	The following figure shows the social media</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follower counts of Singer Q from Jan to Nov</a:t>
            </a:r>
          </a:p>
          <a:p>
            <a:r>
              <a:rPr lang="en-US" altLang="zh-CN"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2023.</a:t>
            </a:r>
            <a:endParaRPr lang="zh-CN" altLang="en-US" sz="24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4" name="Slide Number Placeholder 3">
            <a:extLst>
              <a:ext uri="{FF2B5EF4-FFF2-40B4-BE49-F238E27FC236}">
                <a16:creationId xmlns:a16="http://schemas.microsoft.com/office/drawing/2014/main" id="{29083648-E721-46C7-BEE8-48C91D1051F9}"/>
              </a:ext>
            </a:extLst>
          </p:cNvPr>
          <p:cNvSpPr>
            <a:spLocks noGrp="1"/>
          </p:cNvSpPr>
          <p:nvPr>
            <p:ph type="sldNum" sz="quarter" idx="4"/>
          </p:nvPr>
        </p:nvSpPr>
        <p:spPr/>
        <p:txBody>
          <a:bodyPr/>
          <a:lstStyle/>
          <a:p>
            <a:fld id="{87D56262-AC86-40AB-83F7-B5E555CE0D6B}" type="slidenum">
              <a:rPr lang="en-US" smtClean="0"/>
              <a:t>84</a:t>
            </a:fld>
            <a:endParaRPr lang="en-US" dirty="0"/>
          </a:p>
        </p:txBody>
      </p:sp>
      <p:grpSp>
        <p:nvGrpSpPr>
          <p:cNvPr id="16" name="Canvas 1">
            <a:extLst>
              <a:ext uri="{FF2B5EF4-FFF2-40B4-BE49-F238E27FC236}">
                <a16:creationId xmlns:a16="http://schemas.microsoft.com/office/drawing/2014/main" id="{4D0BEC38-3C19-416D-B8F1-99D3829A1A2A}"/>
              </a:ext>
            </a:extLst>
          </p:cNvPr>
          <p:cNvGrpSpPr/>
          <p:nvPr/>
        </p:nvGrpSpPr>
        <p:grpSpPr>
          <a:xfrm>
            <a:off x="2658794" y="2795954"/>
            <a:ext cx="6229106" cy="3450102"/>
            <a:chOff x="0" y="0"/>
            <a:chExt cx="5274310" cy="2926080"/>
          </a:xfrm>
        </p:grpSpPr>
        <p:sp>
          <p:nvSpPr>
            <p:cNvPr id="17" name="Rectangle 16">
              <a:extLst>
                <a:ext uri="{FF2B5EF4-FFF2-40B4-BE49-F238E27FC236}">
                  <a16:creationId xmlns:a16="http://schemas.microsoft.com/office/drawing/2014/main" id="{B945A3ED-0BE2-44B9-BFEA-500FF0E301E2}"/>
                </a:ext>
              </a:extLst>
            </p:cNvPr>
            <p:cNvSpPr/>
            <p:nvPr/>
          </p:nvSpPr>
          <p:spPr>
            <a:xfrm>
              <a:off x="0" y="0"/>
              <a:ext cx="5274310" cy="2926080"/>
            </a:xfrm>
            <a:prstGeom prst="rect">
              <a:avLst/>
            </a:prstGeom>
            <a:solidFill>
              <a:prstClr val="white"/>
            </a:solidFill>
          </p:spPr>
          <p:txBody>
            <a:bodyPr/>
            <a:lstStyle/>
            <a:p>
              <a:endParaRPr lang="zh-HK" altLang="en-US"/>
            </a:p>
          </p:txBody>
        </p:sp>
        <p:sp>
          <p:nvSpPr>
            <p:cNvPr id="18" name="Text Box 670264066">
              <a:extLst>
                <a:ext uri="{FF2B5EF4-FFF2-40B4-BE49-F238E27FC236}">
                  <a16:creationId xmlns:a16="http://schemas.microsoft.com/office/drawing/2014/main" id="{37DDF2BF-0F4B-4173-B818-BF0E4F7393A8}"/>
                </a:ext>
              </a:extLst>
            </p:cNvPr>
            <p:cNvSpPr txBox="1"/>
            <p:nvPr/>
          </p:nvSpPr>
          <p:spPr>
            <a:xfrm rot="16200000">
              <a:off x="152400" y="1077398"/>
              <a:ext cx="56197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9" name="Text Box 2112432197">
              <a:extLst>
                <a:ext uri="{FF2B5EF4-FFF2-40B4-BE49-F238E27FC236}">
                  <a16:creationId xmlns:a16="http://schemas.microsoft.com/office/drawing/2014/main" id="{35BBA49E-CF2C-470D-9ECE-9E259D795A2D}"/>
                </a:ext>
              </a:extLst>
            </p:cNvPr>
            <p:cNvSpPr txBox="1"/>
            <p:nvPr/>
          </p:nvSpPr>
          <p:spPr>
            <a:xfrm>
              <a:off x="2789144" y="2588717"/>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20" name="Picture 19">
              <a:extLst>
                <a:ext uri="{FF2B5EF4-FFF2-40B4-BE49-F238E27FC236}">
                  <a16:creationId xmlns:a16="http://schemas.microsoft.com/office/drawing/2014/main" id="{EF993DE8-E7B3-42A8-9F2D-CDA36F2FFA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945" y="19050"/>
              <a:ext cx="4686935" cy="2610485"/>
            </a:xfrm>
            <a:prstGeom prst="rect">
              <a:avLst/>
            </a:prstGeom>
            <a:noFill/>
            <a:ln>
              <a:noFill/>
            </a:ln>
          </p:spPr>
        </p:pic>
      </p:grpSp>
      <p:grpSp>
        <p:nvGrpSpPr>
          <p:cNvPr id="12" name="组合 1">
            <a:extLst>
              <a:ext uri="{FF2B5EF4-FFF2-40B4-BE49-F238E27FC236}">
                <a16:creationId xmlns:a16="http://schemas.microsoft.com/office/drawing/2014/main" id="{6BBD1190-C037-4647-86ED-922B1CF6ADF4}"/>
              </a:ext>
            </a:extLst>
          </p:cNvPr>
          <p:cNvGrpSpPr/>
          <p:nvPr/>
        </p:nvGrpSpPr>
        <p:grpSpPr>
          <a:xfrm>
            <a:off x="1041936" y="1023843"/>
            <a:ext cx="5729925" cy="376352"/>
            <a:chOff x="-24171" y="3790682"/>
            <a:chExt cx="2401578" cy="404037"/>
          </a:xfrm>
        </p:grpSpPr>
        <p:sp>
          <p:nvSpPr>
            <p:cNvPr id="13" name="矩形: 圆角 2">
              <a:extLst>
                <a:ext uri="{FF2B5EF4-FFF2-40B4-BE49-F238E27FC236}">
                  <a16:creationId xmlns:a16="http://schemas.microsoft.com/office/drawing/2014/main" id="{1698C527-2FA3-4711-B698-490F98461CD5}"/>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63">
              <a:extLst>
                <a:ext uri="{FF2B5EF4-FFF2-40B4-BE49-F238E27FC236}">
                  <a16:creationId xmlns:a16="http://schemas.microsoft.com/office/drawing/2014/main" id="{9BA83320-B729-48A4-9BAC-0154E434A74A}"/>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6522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60230" y="4781982"/>
            <a:ext cx="10071540" cy="1446550"/>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2(a).	State your observations regarding the above trend.</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2(b).	Hence, make assumptions of modelling and predict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Singer Q’s follower counts in Dec 2023 and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Jan 2024.</a:t>
            </a:r>
            <a:endParaRPr lang="zh-CN" altLang="en-US"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4" name="Slide Number Placeholder 3">
            <a:extLst>
              <a:ext uri="{FF2B5EF4-FFF2-40B4-BE49-F238E27FC236}">
                <a16:creationId xmlns:a16="http://schemas.microsoft.com/office/drawing/2014/main" id="{6796F5C6-61B2-4026-AD64-7D3DE4983C6A}"/>
              </a:ext>
            </a:extLst>
          </p:cNvPr>
          <p:cNvSpPr>
            <a:spLocks noGrp="1"/>
          </p:cNvSpPr>
          <p:nvPr>
            <p:ph type="sldNum" sz="quarter" idx="4"/>
          </p:nvPr>
        </p:nvSpPr>
        <p:spPr/>
        <p:txBody>
          <a:bodyPr/>
          <a:lstStyle/>
          <a:p>
            <a:fld id="{87D56262-AC86-40AB-83F7-B5E555CE0D6B}" type="slidenum">
              <a:rPr lang="en-US" smtClean="0"/>
              <a:t>85</a:t>
            </a:fld>
            <a:endParaRPr lang="en-US" dirty="0"/>
          </a:p>
        </p:txBody>
      </p:sp>
      <p:grpSp>
        <p:nvGrpSpPr>
          <p:cNvPr id="15" name="Canvas 1">
            <a:extLst>
              <a:ext uri="{FF2B5EF4-FFF2-40B4-BE49-F238E27FC236}">
                <a16:creationId xmlns:a16="http://schemas.microsoft.com/office/drawing/2014/main" id="{FFAB79AE-D52B-4C1E-9277-7FF2D071AF1C}"/>
              </a:ext>
            </a:extLst>
          </p:cNvPr>
          <p:cNvGrpSpPr/>
          <p:nvPr/>
        </p:nvGrpSpPr>
        <p:grpSpPr>
          <a:xfrm>
            <a:off x="2560320" y="1431387"/>
            <a:ext cx="6229106" cy="3450102"/>
            <a:chOff x="0" y="0"/>
            <a:chExt cx="5274310" cy="2926080"/>
          </a:xfrm>
        </p:grpSpPr>
        <p:sp>
          <p:nvSpPr>
            <p:cNvPr id="16" name="Rectangle 15">
              <a:extLst>
                <a:ext uri="{FF2B5EF4-FFF2-40B4-BE49-F238E27FC236}">
                  <a16:creationId xmlns:a16="http://schemas.microsoft.com/office/drawing/2014/main" id="{768DEB28-9445-48EB-81E2-BF8FD56921D7}"/>
                </a:ext>
              </a:extLst>
            </p:cNvPr>
            <p:cNvSpPr/>
            <p:nvPr/>
          </p:nvSpPr>
          <p:spPr>
            <a:xfrm>
              <a:off x="0" y="0"/>
              <a:ext cx="5274310" cy="2926080"/>
            </a:xfrm>
            <a:prstGeom prst="rect">
              <a:avLst/>
            </a:prstGeom>
            <a:solidFill>
              <a:prstClr val="white"/>
            </a:solidFill>
          </p:spPr>
          <p:txBody>
            <a:bodyPr/>
            <a:lstStyle/>
            <a:p>
              <a:endParaRPr lang="zh-HK" altLang="en-US"/>
            </a:p>
          </p:txBody>
        </p:sp>
        <p:sp>
          <p:nvSpPr>
            <p:cNvPr id="17" name="Text Box 670264066">
              <a:extLst>
                <a:ext uri="{FF2B5EF4-FFF2-40B4-BE49-F238E27FC236}">
                  <a16:creationId xmlns:a16="http://schemas.microsoft.com/office/drawing/2014/main" id="{355A70E0-6A71-4083-8B2E-7FD6CA3A0A09}"/>
                </a:ext>
              </a:extLst>
            </p:cNvPr>
            <p:cNvSpPr txBox="1"/>
            <p:nvPr/>
          </p:nvSpPr>
          <p:spPr>
            <a:xfrm rot="16200000">
              <a:off x="152400" y="1077398"/>
              <a:ext cx="56197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8" name="Text Box 2112432197">
              <a:extLst>
                <a:ext uri="{FF2B5EF4-FFF2-40B4-BE49-F238E27FC236}">
                  <a16:creationId xmlns:a16="http://schemas.microsoft.com/office/drawing/2014/main" id="{F43B7296-48BA-4821-A313-8B6182FB767B}"/>
                </a:ext>
              </a:extLst>
            </p:cNvPr>
            <p:cNvSpPr txBox="1"/>
            <p:nvPr/>
          </p:nvSpPr>
          <p:spPr>
            <a:xfrm>
              <a:off x="2789144" y="2588717"/>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19" name="Picture 18">
              <a:extLst>
                <a:ext uri="{FF2B5EF4-FFF2-40B4-BE49-F238E27FC236}">
                  <a16:creationId xmlns:a16="http://schemas.microsoft.com/office/drawing/2014/main" id="{23005169-5FF6-49C7-9A1D-D6883BD0AC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945" y="19050"/>
              <a:ext cx="4686935" cy="2610485"/>
            </a:xfrm>
            <a:prstGeom prst="rect">
              <a:avLst/>
            </a:prstGeom>
            <a:noFill/>
            <a:ln>
              <a:noFill/>
            </a:ln>
          </p:spPr>
        </p:pic>
      </p:grpSp>
      <p:grpSp>
        <p:nvGrpSpPr>
          <p:cNvPr id="20" name="组合 1">
            <a:extLst>
              <a:ext uri="{FF2B5EF4-FFF2-40B4-BE49-F238E27FC236}">
                <a16:creationId xmlns:a16="http://schemas.microsoft.com/office/drawing/2014/main" id="{0B7A0183-C774-41C1-94CD-EF0D217E86B6}"/>
              </a:ext>
            </a:extLst>
          </p:cNvPr>
          <p:cNvGrpSpPr/>
          <p:nvPr/>
        </p:nvGrpSpPr>
        <p:grpSpPr>
          <a:xfrm>
            <a:off x="1041936" y="1023843"/>
            <a:ext cx="5729925" cy="376352"/>
            <a:chOff x="-24171" y="3790682"/>
            <a:chExt cx="2401578" cy="404037"/>
          </a:xfrm>
        </p:grpSpPr>
        <p:sp>
          <p:nvSpPr>
            <p:cNvPr id="21" name="矩形: 圆角 2">
              <a:extLst>
                <a:ext uri="{FF2B5EF4-FFF2-40B4-BE49-F238E27FC236}">
                  <a16:creationId xmlns:a16="http://schemas.microsoft.com/office/drawing/2014/main" id="{790E20A0-74BD-45EC-90B0-820DB1FB3D64}"/>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3">
              <a:extLst>
                <a:ext uri="{FF2B5EF4-FFF2-40B4-BE49-F238E27FC236}">
                  <a16:creationId xmlns:a16="http://schemas.microsoft.com/office/drawing/2014/main" id="{D748E9F2-10FB-479D-B4EF-CDC5D95974D2}"/>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38034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1060230" y="4781982"/>
            <a:ext cx="10071540" cy="430887"/>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2(a).	State your observations regarding the above trend.</a:t>
            </a:r>
          </a:p>
        </p:txBody>
      </p:sp>
      <p:sp>
        <p:nvSpPr>
          <p:cNvPr id="4" name="Slide Number Placeholder 3">
            <a:extLst>
              <a:ext uri="{FF2B5EF4-FFF2-40B4-BE49-F238E27FC236}">
                <a16:creationId xmlns:a16="http://schemas.microsoft.com/office/drawing/2014/main" id="{6796F5C6-61B2-4026-AD64-7D3DE4983C6A}"/>
              </a:ext>
            </a:extLst>
          </p:cNvPr>
          <p:cNvSpPr>
            <a:spLocks noGrp="1"/>
          </p:cNvSpPr>
          <p:nvPr>
            <p:ph type="sldNum" sz="quarter" idx="4"/>
          </p:nvPr>
        </p:nvSpPr>
        <p:spPr/>
        <p:txBody>
          <a:bodyPr/>
          <a:lstStyle/>
          <a:p>
            <a:fld id="{87D56262-AC86-40AB-83F7-B5E555CE0D6B}" type="slidenum">
              <a:rPr lang="en-US" smtClean="0"/>
              <a:t>86</a:t>
            </a:fld>
            <a:endParaRPr lang="en-US" dirty="0"/>
          </a:p>
        </p:txBody>
      </p:sp>
      <p:sp>
        <p:nvSpPr>
          <p:cNvPr id="15" name="矩形 67">
            <a:extLst>
              <a:ext uri="{FF2B5EF4-FFF2-40B4-BE49-F238E27FC236}">
                <a16:creationId xmlns:a16="http://schemas.microsoft.com/office/drawing/2014/main" id="{B515F4EE-F9AE-41B7-BC59-C9606C17CC2F}"/>
              </a:ext>
            </a:extLst>
          </p:cNvPr>
          <p:cNvSpPr/>
          <p:nvPr/>
        </p:nvSpPr>
        <p:spPr>
          <a:xfrm>
            <a:off x="1490400" y="5286056"/>
            <a:ext cx="9432156" cy="1323439"/>
          </a:xfrm>
          <a:prstGeom prst="rect">
            <a:avLst/>
          </a:prstGeom>
        </p:spPr>
        <p:txBody>
          <a:bodyPr wrap="square">
            <a:spAutoFit/>
          </a:bodyPr>
          <a:lstStyle/>
          <a:p>
            <a:r>
              <a:rPr lang="en-US" altLang="zh-CN" sz="20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Observations: From Jan to Aug, Singer Q’s follower counts show a downward trend but do not exhibit a clear pattern. However, starting from Aug, the follower counts decline following an exponential trend.</a:t>
            </a:r>
          </a:p>
        </p:txBody>
      </p:sp>
      <p:grpSp>
        <p:nvGrpSpPr>
          <p:cNvPr id="16" name="Canvas 1">
            <a:extLst>
              <a:ext uri="{FF2B5EF4-FFF2-40B4-BE49-F238E27FC236}">
                <a16:creationId xmlns:a16="http://schemas.microsoft.com/office/drawing/2014/main" id="{76E00FE2-B6E6-4815-B28B-720E9EA59B7A}"/>
              </a:ext>
            </a:extLst>
          </p:cNvPr>
          <p:cNvGrpSpPr/>
          <p:nvPr/>
        </p:nvGrpSpPr>
        <p:grpSpPr>
          <a:xfrm>
            <a:off x="2560320" y="1431387"/>
            <a:ext cx="6229106" cy="3450102"/>
            <a:chOff x="0" y="0"/>
            <a:chExt cx="5274310" cy="2926080"/>
          </a:xfrm>
        </p:grpSpPr>
        <p:sp>
          <p:nvSpPr>
            <p:cNvPr id="17" name="Rectangle 16">
              <a:extLst>
                <a:ext uri="{FF2B5EF4-FFF2-40B4-BE49-F238E27FC236}">
                  <a16:creationId xmlns:a16="http://schemas.microsoft.com/office/drawing/2014/main" id="{467AE43E-1E43-46B8-B087-A86C1919BAD7}"/>
                </a:ext>
              </a:extLst>
            </p:cNvPr>
            <p:cNvSpPr/>
            <p:nvPr/>
          </p:nvSpPr>
          <p:spPr>
            <a:xfrm>
              <a:off x="0" y="0"/>
              <a:ext cx="5274310" cy="2926080"/>
            </a:xfrm>
            <a:prstGeom prst="rect">
              <a:avLst/>
            </a:prstGeom>
            <a:solidFill>
              <a:prstClr val="white"/>
            </a:solidFill>
          </p:spPr>
          <p:txBody>
            <a:bodyPr/>
            <a:lstStyle/>
            <a:p>
              <a:endParaRPr lang="zh-HK" altLang="en-US"/>
            </a:p>
          </p:txBody>
        </p:sp>
        <p:sp>
          <p:nvSpPr>
            <p:cNvPr id="18" name="Text Box 670264066">
              <a:extLst>
                <a:ext uri="{FF2B5EF4-FFF2-40B4-BE49-F238E27FC236}">
                  <a16:creationId xmlns:a16="http://schemas.microsoft.com/office/drawing/2014/main" id="{69B8CFAC-F9B7-450B-892A-B9B5CFA084B6}"/>
                </a:ext>
              </a:extLst>
            </p:cNvPr>
            <p:cNvSpPr txBox="1"/>
            <p:nvPr/>
          </p:nvSpPr>
          <p:spPr>
            <a:xfrm rot="16200000">
              <a:off x="152400" y="1077398"/>
              <a:ext cx="56197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Count</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9" name="Text Box 2112432197">
              <a:extLst>
                <a:ext uri="{FF2B5EF4-FFF2-40B4-BE49-F238E27FC236}">
                  <a16:creationId xmlns:a16="http://schemas.microsoft.com/office/drawing/2014/main" id="{8676F089-FC2E-4D7A-AC9E-18DEC3A7DF46}"/>
                </a:ext>
              </a:extLst>
            </p:cNvPr>
            <p:cNvSpPr txBox="1"/>
            <p:nvPr/>
          </p:nvSpPr>
          <p:spPr>
            <a:xfrm>
              <a:off x="2789144" y="2588717"/>
              <a:ext cx="596265" cy="3302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r>
                <a:rPr lang="en-US" sz="1200" kern="100">
                  <a:effectLst/>
                  <a:latin typeface="Times New Roman" panose="02020603050405020304" pitchFamily="18" charset="0"/>
                  <a:ea typeface="新細明體" panose="02020500000000000000" pitchFamily="18" charset="-120"/>
                  <a:cs typeface="Times New Roman" panose="02020603050405020304" pitchFamily="18" charset="0"/>
                </a:rPr>
                <a:t>Month</a:t>
              </a:r>
              <a:endParaRPr lang="en-US"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20" name="Picture 19">
              <a:extLst>
                <a:ext uri="{FF2B5EF4-FFF2-40B4-BE49-F238E27FC236}">
                  <a16:creationId xmlns:a16="http://schemas.microsoft.com/office/drawing/2014/main" id="{175DA1FE-E8E7-48A3-8022-7E22E1B166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945" y="19050"/>
              <a:ext cx="4686935" cy="2610485"/>
            </a:xfrm>
            <a:prstGeom prst="rect">
              <a:avLst/>
            </a:prstGeom>
            <a:noFill/>
            <a:ln>
              <a:noFill/>
            </a:ln>
          </p:spPr>
        </p:pic>
      </p:grpSp>
      <p:grpSp>
        <p:nvGrpSpPr>
          <p:cNvPr id="21" name="组合 1">
            <a:extLst>
              <a:ext uri="{FF2B5EF4-FFF2-40B4-BE49-F238E27FC236}">
                <a16:creationId xmlns:a16="http://schemas.microsoft.com/office/drawing/2014/main" id="{6B98F53F-4094-4B06-B69C-D43F66424426}"/>
              </a:ext>
            </a:extLst>
          </p:cNvPr>
          <p:cNvGrpSpPr/>
          <p:nvPr/>
        </p:nvGrpSpPr>
        <p:grpSpPr>
          <a:xfrm>
            <a:off x="1041936" y="1023843"/>
            <a:ext cx="5729925" cy="376352"/>
            <a:chOff x="-24171" y="3790682"/>
            <a:chExt cx="2401578" cy="404037"/>
          </a:xfrm>
        </p:grpSpPr>
        <p:sp>
          <p:nvSpPr>
            <p:cNvPr id="22" name="矩形: 圆角 2">
              <a:extLst>
                <a:ext uri="{FF2B5EF4-FFF2-40B4-BE49-F238E27FC236}">
                  <a16:creationId xmlns:a16="http://schemas.microsoft.com/office/drawing/2014/main" id="{423EB233-C7D3-4563-97D2-066ADA8C89BE}"/>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63">
              <a:extLst>
                <a:ext uri="{FF2B5EF4-FFF2-40B4-BE49-F238E27FC236}">
                  <a16:creationId xmlns:a16="http://schemas.microsoft.com/office/drawing/2014/main" id="{DD054694-7E00-4D54-BB91-FC084B24B938}"/>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1307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63405-8C2B-449C-B8DF-469D3F4BE890}"/>
              </a:ext>
            </a:extLst>
          </p:cNvPr>
          <p:cNvSpPr>
            <a:spLocks noGrp="1"/>
          </p:cNvSpPr>
          <p:nvPr>
            <p:ph type="sldNum" sz="quarter" idx="4"/>
          </p:nvPr>
        </p:nvSpPr>
        <p:spPr/>
        <p:txBody>
          <a:bodyPr/>
          <a:lstStyle/>
          <a:p>
            <a:fld id="{6D929328-4171-45DC-AA3B-C79819554726}" type="slidenum">
              <a:rPr lang="en-US" smtClean="0"/>
              <a:t>87</a:t>
            </a:fld>
            <a:endParaRPr lang="en-US"/>
          </a:p>
        </p:txBody>
      </p:sp>
      <p:sp>
        <p:nvSpPr>
          <p:cNvPr id="8" name="矩形 67">
            <a:extLst>
              <a:ext uri="{FF2B5EF4-FFF2-40B4-BE49-F238E27FC236}">
                <a16:creationId xmlns:a16="http://schemas.microsoft.com/office/drawing/2014/main" id="{C617E91A-54BD-7C48-BEBB-6B509310D16E}"/>
              </a:ext>
            </a:extLst>
          </p:cNvPr>
          <p:cNvSpPr/>
          <p:nvPr/>
        </p:nvSpPr>
        <p:spPr>
          <a:xfrm>
            <a:off x="1510960" y="2841812"/>
            <a:ext cx="9170080" cy="4093428"/>
          </a:xfrm>
          <a:prstGeom prst="rect">
            <a:avLst/>
          </a:prstGeom>
        </p:spPr>
        <p:txBody>
          <a:bodyPr wrap="square">
            <a:spAutoFit/>
          </a:bodyPr>
          <a:lstStyle/>
          <a:p>
            <a:r>
              <a:rPr lang="en-US" altLang="zh-CN"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Assumptions: Due to the lack of a clear pattern in the changes from Jan to Aug, we exclude these data when formulating the model. Then, we assume that the follower counts will continue to decrease according to the pattern observed after Aug.</a:t>
            </a:r>
          </a:p>
          <a:p>
            <a:endParaRPr lang="en-US" altLang="zh-HK"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endParaRPr>
          </a:p>
          <a:p>
            <a:r>
              <a:rPr lang="en-US" altLang="zh-HK"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Consider:</a:t>
            </a:r>
          </a:p>
          <a:p>
            <a:r>
              <a:rPr lang="en-US" altLang="zh-HK"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Percentage change from </a:t>
            </a:r>
          </a:p>
          <a:p>
            <a:r>
              <a:rPr lang="en-US" altLang="zh-HK"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Aug to Sep</a:t>
            </a:r>
          </a:p>
          <a:p>
            <a:r>
              <a:rPr lang="en-US" altLang="zh-HK"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Percentage change from </a:t>
            </a:r>
          </a:p>
          <a:p>
            <a:r>
              <a:rPr lang="en-US" altLang="zh-HK"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Sep to Oct</a:t>
            </a:r>
          </a:p>
          <a:p>
            <a:r>
              <a:rPr lang="en-US" altLang="zh-HK"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Percentage change from </a:t>
            </a:r>
          </a:p>
          <a:p>
            <a:r>
              <a:rPr lang="en-US" altLang="zh-HK"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Oct to Nov</a:t>
            </a:r>
          </a:p>
          <a:p>
            <a:endParaRPr lang="en-US" altLang="zh-TW" sz="2600" spc="500" dirty="0">
              <a:solidFill>
                <a:schemeClr val="tx1">
                  <a:lumMod val="75000"/>
                  <a:lumOff val="25000"/>
                </a:schemeClr>
              </a:solidFill>
              <a:latin typeface="新細明體" panose="02020500000000000000" pitchFamily="18" charset="-120"/>
              <a:ea typeface="新細明體" panose="02020500000000000000" pitchFamily="18" charset="-120"/>
              <a:cs typeface="+mn-ea"/>
              <a:sym typeface="+mn-lt"/>
            </a:endParaRPr>
          </a:p>
        </p:txBody>
      </p:sp>
      <p:graphicFrame>
        <p:nvGraphicFramePr>
          <p:cNvPr id="6" name="物件 5">
            <a:extLst>
              <a:ext uri="{FF2B5EF4-FFF2-40B4-BE49-F238E27FC236}">
                <a16:creationId xmlns:a16="http://schemas.microsoft.com/office/drawing/2014/main" id="{B59193BA-9313-9D48-881C-B2C555790515}"/>
              </a:ext>
            </a:extLst>
          </p:cNvPr>
          <p:cNvGraphicFramePr>
            <a:graphicFrameLocks noChangeAspect="1"/>
          </p:cNvGraphicFramePr>
          <p:nvPr>
            <p:extLst>
              <p:ext uri="{D42A27DB-BD31-4B8C-83A1-F6EECF244321}">
                <p14:modId xmlns:p14="http://schemas.microsoft.com/office/powerpoint/2010/main" val="3575606739"/>
              </p:ext>
            </p:extLst>
          </p:nvPr>
        </p:nvGraphicFramePr>
        <p:xfrm>
          <a:off x="5409258" y="4615850"/>
          <a:ext cx="2934788" cy="583195"/>
        </p:xfrm>
        <a:graphic>
          <a:graphicData uri="http://schemas.openxmlformats.org/presentationml/2006/ole">
            <mc:AlternateContent xmlns:mc="http://schemas.openxmlformats.org/markup-compatibility/2006">
              <mc:Choice xmlns:v="urn:schemas-microsoft-com:vml" Requires="v">
                <p:oleObj r:id="rId2" imgW="1981200" imgH="393700" progId="Equation.DSMT4">
                  <p:embed/>
                </p:oleObj>
              </mc:Choice>
              <mc:Fallback>
                <p:oleObj r:id="rId2" imgW="1981200" imgH="393700" progId="Equation.DSMT4">
                  <p:embed/>
                  <p:pic>
                    <p:nvPicPr>
                      <p:cNvPr id="6" name="物件 5">
                        <a:extLst>
                          <a:ext uri="{FF2B5EF4-FFF2-40B4-BE49-F238E27FC236}">
                            <a16:creationId xmlns:a16="http://schemas.microsoft.com/office/drawing/2014/main" id="{B59193BA-9313-9D48-881C-B2C555790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258" y="4615850"/>
                        <a:ext cx="2934788" cy="583195"/>
                      </a:xfrm>
                      <a:prstGeom prst="rect">
                        <a:avLst/>
                      </a:prstGeom>
                      <a:noFill/>
                    </p:spPr>
                  </p:pic>
                </p:oleObj>
              </mc:Fallback>
            </mc:AlternateContent>
          </a:graphicData>
        </a:graphic>
      </p:graphicFrame>
      <p:graphicFrame>
        <p:nvGraphicFramePr>
          <p:cNvPr id="10" name="物件 9">
            <a:extLst>
              <a:ext uri="{FF2B5EF4-FFF2-40B4-BE49-F238E27FC236}">
                <a16:creationId xmlns:a16="http://schemas.microsoft.com/office/drawing/2014/main" id="{1ECF85A2-EEE0-1248-ABCC-F4C037C0F464}"/>
              </a:ext>
            </a:extLst>
          </p:cNvPr>
          <p:cNvGraphicFramePr>
            <a:graphicFrameLocks noChangeAspect="1"/>
          </p:cNvGraphicFramePr>
          <p:nvPr>
            <p:extLst>
              <p:ext uri="{D42A27DB-BD31-4B8C-83A1-F6EECF244321}">
                <p14:modId xmlns:p14="http://schemas.microsoft.com/office/powerpoint/2010/main" val="2252739702"/>
              </p:ext>
            </p:extLst>
          </p:nvPr>
        </p:nvGraphicFramePr>
        <p:xfrm>
          <a:off x="5409257" y="5287269"/>
          <a:ext cx="2934788" cy="583195"/>
        </p:xfrm>
        <a:graphic>
          <a:graphicData uri="http://schemas.openxmlformats.org/presentationml/2006/ole">
            <mc:AlternateContent xmlns:mc="http://schemas.openxmlformats.org/markup-compatibility/2006">
              <mc:Choice xmlns:v="urn:schemas-microsoft-com:vml" Requires="v">
                <p:oleObj r:id="rId4" imgW="1981200" imgH="393700" progId="Equation.DSMT4">
                  <p:embed/>
                </p:oleObj>
              </mc:Choice>
              <mc:Fallback>
                <p:oleObj r:id="rId4" imgW="1981200" imgH="393700" progId="Equation.DSMT4">
                  <p:embed/>
                  <p:pic>
                    <p:nvPicPr>
                      <p:cNvPr id="10" name="物件 9">
                        <a:extLst>
                          <a:ext uri="{FF2B5EF4-FFF2-40B4-BE49-F238E27FC236}">
                            <a16:creationId xmlns:a16="http://schemas.microsoft.com/office/drawing/2014/main" id="{1ECF85A2-EEE0-1248-ABCC-F4C037C0F4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257" y="5287269"/>
                        <a:ext cx="2934788" cy="583195"/>
                      </a:xfrm>
                      <a:prstGeom prst="rect">
                        <a:avLst/>
                      </a:prstGeom>
                      <a:noFill/>
                    </p:spPr>
                  </p:pic>
                </p:oleObj>
              </mc:Fallback>
            </mc:AlternateContent>
          </a:graphicData>
        </a:graphic>
      </p:graphicFrame>
      <p:graphicFrame>
        <p:nvGraphicFramePr>
          <p:cNvPr id="12" name="物件 11">
            <a:extLst>
              <a:ext uri="{FF2B5EF4-FFF2-40B4-BE49-F238E27FC236}">
                <a16:creationId xmlns:a16="http://schemas.microsoft.com/office/drawing/2014/main" id="{D7B7109C-5D7C-0045-AC0E-A00D714136F3}"/>
              </a:ext>
            </a:extLst>
          </p:cNvPr>
          <p:cNvGraphicFramePr>
            <a:graphicFrameLocks noChangeAspect="1"/>
          </p:cNvGraphicFramePr>
          <p:nvPr>
            <p:extLst>
              <p:ext uri="{D42A27DB-BD31-4B8C-83A1-F6EECF244321}">
                <p14:modId xmlns:p14="http://schemas.microsoft.com/office/powerpoint/2010/main" val="3980502230"/>
              </p:ext>
            </p:extLst>
          </p:nvPr>
        </p:nvGraphicFramePr>
        <p:xfrm>
          <a:off x="5409256" y="5958688"/>
          <a:ext cx="2953601" cy="583195"/>
        </p:xfrm>
        <a:graphic>
          <a:graphicData uri="http://schemas.openxmlformats.org/presentationml/2006/ole">
            <mc:AlternateContent xmlns:mc="http://schemas.openxmlformats.org/markup-compatibility/2006">
              <mc:Choice xmlns:v="urn:schemas-microsoft-com:vml" Requires="v">
                <p:oleObj r:id="rId6" imgW="1993900" imgH="393700" progId="Equation.DSMT4">
                  <p:embed/>
                </p:oleObj>
              </mc:Choice>
              <mc:Fallback>
                <p:oleObj r:id="rId6" imgW="1993900" imgH="393700" progId="Equation.DSMT4">
                  <p:embed/>
                  <p:pic>
                    <p:nvPicPr>
                      <p:cNvPr id="12" name="物件 11">
                        <a:extLst>
                          <a:ext uri="{FF2B5EF4-FFF2-40B4-BE49-F238E27FC236}">
                            <a16:creationId xmlns:a16="http://schemas.microsoft.com/office/drawing/2014/main" id="{D7B7109C-5D7C-0045-AC0E-A00D714136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9256" y="5958688"/>
                        <a:ext cx="2953601" cy="583195"/>
                      </a:xfrm>
                      <a:prstGeom prst="rect">
                        <a:avLst/>
                      </a:prstGeom>
                      <a:noFill/>
                    </p:spPr>
                  </p:pic>
                </p:oleObj>
              </mc:Fallback>
            </mc:AlternateContent>
          </a:graphicData>
        </a:graphic>
      </p:graphicFrame>
      <p:sp>
        <p:nvSpPr>
          <p:cNvPr id="19" name="矩形 67">
            <a:extLst>
              <a:ext uri="{FF2B5EF4-FFF2-40B4-BE49-F238E27FC236}">
                <a16:creationId xmlns:a16="http://schemas.microsoft.com/office/drawing/2014/main" id="{BC167149-9485-4C29-9589-997D7E190EF9}"/>
              </a:ext>
            </a:extLst>
          </p:cNvPr>
          <p:cNvSpPr/>
          <p:nvPr/>
        </p:nvSpPr>
        <p:spPr>
          <a:xfrm>
            <a:off x="1060230" y="1658955"/>
            <a:ext cx="10071540" cy="1107996"/>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2(b).	Hence, make assumptions of modelling and predict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Singer Q’s follower counts in Dec 2023 and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Jan 2024.</a:t>
            </a:r>
          </a:p>
        </p:txBody>
      </p:sp>
      <p:grpSp>
        <p:nvGrpSpPr>
          <p:cNvPr id="11" name="组合 1">
            <a:extLst>
              <a:ext uri="{FF2B5EF4-FFF2-40B4-BE49-F238E27FC236}">
                <a16:creationId xmlns:a16="http://schemas.microsoft.com/office/drawing/2014/main" id="{D201068A-EB55-4289-8CC6-E0BA501E0710}"/>
              </a:ext>
            </a:extLst>
          </p:cNvPr>
          <p:cNvGrpSpPr/>
          <p:nvPr/>
        </p:nvGrpSpPr>
        <p:grpSpPr>
          <a:xfrm>
            <a:off x="1041936" y="1023843"/>
            <a:ext cx="5729925" cy="376352"/>
            <a:chOff x="-24171" y="3790682"/>
            <a:chExt cx="2401578" cy="404037"/>
          </a:xfrm>
        </p:grpSpPr>
        <p:sp>
          <p:nvSpPr>
            <p:cNvPr id="13" name="矩形: 圆角 2">
              <a:extLst>
                <a:ext uri="{FF2B5EF4-FFF2-40B4-BE49-F238E27FC236}">
                  <a16:creationId xmlns:a16="http://schemas.microsoft.com/office/drawing/2014/main" id="{21636FD9-8A5C-4F43-8A5E-AB6644F95F4C}"/>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63">
              <a:extLst>
                <a:ext uri="{FF2B5EF4-FFF2-40B4-BE49-F238E27FC236}">
                  <a16:creationId xmlns:a16="http://schemas.microsoft.com/office/drawing/2014/main" id="{E8554762-1B0F-4330-8FFC-3EF036263EAA}"/>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37230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63405-8C2B-449C-B8DF-469D3F4BE890}"/>
              </a:ext>
            </a:extLst>
          </p:cNvPr>
          <p:cNvSpPr>
            <a:spLocks noGrp="1"/>
          </p:cNvSpPr>
          <p:nvPr>
            <p:ph type="sldNum" sz="quarter" idx="4"/>
          </p:nvPr>
        </p:nvSpPr>
        <p:spPr/>
        <p:txBody>
          <a:bodyPr/>
          <a:lstStyle/>
          <a:p>
            <a:fld id="{6D929328-4171-45DC-AA3B-C79819554726}" type="slidenum">
              <a:rPr lang="en-US" smtClean="0"/>
              <a:t>88</a:t>
            </a:fld>
            <a:endParaRPr lang="en-US"/>
          </a:p>
        </p:txBody>
      </p:sp>
      <p:sp>
        <p:nvSpPr>
          <p:cNvPr id="15" name="矩形 67">
            <a:extLst>
              <a:ext uri="{FF2B5EF4-FFF2-40B4-BE49-F238E27FC236}">
                <a16:creationId xmlns:a16="http://schemas.microsoft.com/office/drawing/2014/main" id="{E4636024-6136-4916-9DA9-07AE99DB2FFB}"/>
              </a:ext>
            </a:extLst>
          </p:cNvPr>
          <p:cNvSpPr/>
          <p:nvPr/>
        </p:nvSpPr>
        <p:spPr>
          <a:xfrm>
            <a:off x="1510960" y="3025707"/>
            <a:ext cx="9170080" cy="1292662"/>
          </a:xfrm>
          <a:prstGeom prst="rect">
            <a:avLst/>
          </a:prstGeom>
        </p:spPr>
        <p:txBody>
          <a:bodyPr wrap="square">
            <a:spAutoFit/>
          </a:bodyPr>
          <a:lstStyle/>
          <a:p>
            <a:r>
              <a:rPr lang="en-US" altLang="zh-HK" sz="2600"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Dec 2023:	1216(1 – 12.0%) = 1070</a:t>
            </a:r>
          </a:p>
          <a:p>
            <a:endParaRPr lang="en-US" altLang="zh-HK" sz="2600"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endParaRPr>
          </a:p>
          <a:p>
            <a:r>
              <a:rPr lang="en-US" altLang="zh-HK" sz="2600"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Jan 2024:	1216(1 – 12.0%)</a:t>
            </a:r>
            <a:r>
              <a:rPr lang="en-US" altLang="zh-CN" sz="2600" spc="500" baseline="30000" dirty="0">
                <a:solidFill>
                  <a:schemeClr val="tx1">
                    <a:lumMod val="75000"/>
                    <a:lumOff val="25000"/>
                  </a:schemeClr>
                </a:solidFill>
                <a:latin typeface="Times New Roman" panose="02020603050405020304" pitchFamily="18" charset="0"/>
                <a:cs typeface="Times New Roman" panose="02020603050405020304" pitchFamily="18" charset="0"/>
                <a:sym typeface="+mn-lt"/>
              </a:rPr>
              <a:t>2</a:t>
            </a:r>
            <a:r>
              <a:rPr lang="en-US" altLang="zh-HK" sz="2600" spc="500" dirty="0">
                <a:solidFill>
                  <a:schemeClr val="tx1">
                    <a:lumMod val="75000"/>
                    <a:lumOff val="25000"/>
                  </a:schemeClr>
                </a:solidFill>
                <a:latin typeface="Times New Roman" panose="02020603050405020304" pitchFamily="18" charset="0"/>
                <a:ea typeface="新細明體" panose="02020500000000000000" pitchFamily="18" charset="-120"/>
                <a:cs typeface="Times New Roman" panose="02020603050405020304" pitchFamily="18" charset="0"/>
                <a:sym typeface="+mn-lt"/>
              </a:rPr>
              <a:t> = 942</a:t>
            </a:r>
            <a:endParaRPr lang="en-US" altLang="zh-TW" sz="2600" spc="500" dirty="0">
              <a:solidFill>
                <a:schemeClr val="tx1">
                  <a:lumMod val="75000"/>
                  <a:lumOff val="25000"/>
                </a:schemeClr>
              </a:solidFill>
              <a:latin typeface="新細明體" panose="02020500000000000000" pitchFamily="18" charset="-120"/>
              <a:ea typeface="新細明體" panose="02020500000000000000" pitchFamily="18" charset="-120"/>
              <a:cs typeface="+mn-ea"/>
              <a:sym typeface="+mn-lt"/>
            </a:endParaRPr>
          </a:p>
        </p:txBody>
      </p:sp>
      <p:sp>
        <p:nvSpPr>
          <p:cNvPr id="12" name="矩形 67">
            <a:extLst>
              <a:ext uri="{FF2B5EF4-FFF2-40B4-BE49-F238E27FC236}">
                <a16:creationId xmlns:a16="http://schemas.microsoft.com/office/drawing/2014/main" id="{436188F7-E775-4A34-AC75-E735D865212B}"/>
              </a:ext>
            </a:extLst>
          </p:cNvPr>
          <p:cNvSpPr/>
          <p:nvPr/>
        </p:nvSpPr>
        <p:spPr>
          <a:xfrm>
            <a:off x="1060230" y="1658955"/>
            <a:ext cx="10071540" cy="1107996"/>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2(b).	Hence, make assumptions of modelling and predict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Singer Q’s follower counts in Dec 2023 and </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Jan 2024.</a:t>
            </a:r>
          </a:p>
        </p:txBody>
      </p:sp>
      <p:grpSp>
        <p:nvGrpSpPr>
          <p:cNvPr id="11" name="组合 1">
            <a:extLst>
              <a:ext uri="{FF2B5EF4-FFF2-40B4-BE49-F238E27FC236}">
                <a16:creationId xmlns:a16="http://schemas.microsoft.com/office/drawing/2014/main" id="{0B83E271-4296-47F6-90FF-6CCFB1B3FC88}"/>
              </a:ext>
            </a:extLst>
          </p:cNvPr>
          <p:cNvGrpSpPr/>
          <p:nvPr/>
        </p:nvGrpSpPr>
        <p:grpSpPr>
          <a:xfrm>
            <a:off x="1041936" y="1023843"/>
            <a:ext cx="5729925" cy="376352"/>
            <a:chOff x="-24171" y="3790682"/>
            <a:chExt cx="2401578" cy="404037"/>
          </a:xfrm>
        </p:grpSpPr>
        <p:sp>
          <p:nvSpPr>
            <p:cNvPr id="13" name="矩形: 圆角 2">
              <a:extLst>
                <a:ext uri="{FF2B5EF4-FFF2-40B4-BE49-F238E27FC236}">
                  <a16:creationId xmlns:a16="http://schemas.microsoft.com/office/drawing/2014/main" id="{8AF3D5C3-B8C7-4AA6-ACA4-D1D69C8A0830}"/>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63">
              <a:extLst>
                <a:ext uri="{FF2B5EF4-FFF2-40B4-BE49-F238E27FC236}">
                  <a16:creationId xmlns:a16="http://schemas.microsoft.com/office/drawing/2014/main" id="{BDCFC971-3B10-4E27-AFBC-A9A2C869A409}"/>
                </a:ext>
              </a:extLst>
            </p:cNvPr>
            <p:cNvSpPr txBox="1"/>
            <p:nvPr/>
          </p:nvSpPr>
          <p:spPr>
            <a:xfrm>
              <a:off x="57725" y="3843728"/>
              <a:ext cx="2237786" cy="264333"/>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To further explore more complicated trends.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spTree>
    <p:extLst>
      <p:ext uri="{BB962C8B-B14F-4D97-AF65-F5344CB8AC3E}">
        <p14:creationId xmlns:p14="http://schemas.microsoft.com/office/powerpoint/2010/main" val="14223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7">
            <a:extLst>
              <a:ext uri="{FF2B5EF4-FFF2-40B4-BE49-F238E27FC236}">
                <a16:creationId xmlns:a16="http://schemas.microsoft.com/office/drawing/2014/main" id="{4EB46882-E7B6-434F-BD05-310ADFCE7421}"/>
              </a:ext>
            </a:extLst>
          </p:cNvPr>
          <p:cNvSpPr/>
          <p:nvPr/>
        </p:nvSpPr>
        <p:spPr>
          <a:xfrm>
            <a:off x="803029" y="3928098"/>
            <a:ext cx="11270438" cy="892552"/>
          </a:xfrm>
          <a:prstGeom prst="rect">
            <a:avLst/>
          </a:prstGeom>
        </p:spPr>
        <p:txBody>
          <a:bodyPr wrap="square">
            <a:spAutoFit/>
          </a:bodyPr>
          <a:lstStyle/>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2(b). Predict the social media follower counts of </a:t>
            </a:r>
          </a:p>
          <a:p>
            <a:r>
              <a:rPr lang="en-US" altLang="zh-CN" sz="26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Singers A and B in June and explain your answer.</a:t>
            </a:r>
          </a:p>
        </p:txBody>
      </p:sp>
      <p:sp>
        <p:nvSpPr>
          <p:cNvPr id="8" name="矩形 67">
            <a:extLst>
              <a:ext uri="{FF2B5EF4-FFF2-40B4-BE49-F238E27FC236}">
                <a16:creationId xmlns:a16="http://schemas.microsoft.com/office/drawing/2014/main" id="{7E6A0513-B520-4816-B691-2343E46F568B}"/>
              </a:ext>
            </a:extLst>
          </p:cNvPr>
          <p:cNvSpPr/>
          <p:nvPr/>
        </p:nvSpPr>
        <p:spPr>
          <a:xfrm>
            <a:off x="1731095" y="4854472"/>
            <a:ext cx="9452720" cy="2123658"/>
          </a:xfrm>
          <a:prstGeom prst="rect">
            <a:avLst/>
          </a:prstGeom>
        </p:spPr>
        <p:txBody>
          <a:bodyPr wrap="square">
            <a:spAutoFit/>
          </a:bodyPr>
          <a:lstStyle/>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For Singer B, the follower count of each month is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double</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a:t>
            </a:r>
            <a:r>
              <a:rPr lang="en-US" altLang="zh-CN" sz="2200" spc="500" dirty="0">
                <a:solidFill>
                  <a:srgbClr val="FF0000"/>
                </a:solidFill>
                <a:latin typeface="Times New Roman" panose="02020603050405020304" pitchFamily="18" charset="0"/>
                <a:ea typeface="+mj-ea"/>
                <a:cs typeface="Times New Roman" panose="02020603050405020304" pitchFamily="18" charset="0"/>
                <a:sym typeface="+mn-lt"/>
              </a:rPr>
              <a:t>that of its previous month</a:t>
            </a:r>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The social media follower count of Singer B in June	= 320 × 2</a:t>
            </a:r>
          </a:p>
          <a:p>
            <a:r>
              <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	= 640</a:t>
            </a:r>
          </a:p>
          <a:p>
            <a:endParaRPr lang="en-US" altLang="zh-CN" sz="2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sp>
        <p:nvSpPr>
          <p:cNvPr id="2" name="Slide Number Placeholder 1">
            <a:extLst>
              <a:ext uri="{FF2B5EF4-FFF2-40B4-BE49-F238E27FC236}">
                <a16:creationId xmlns:a16="http://schemas.microsoft.com/office/drawing/2014/main" id="{1973F635-F63E-4507-9155-C73A7A70EE8F}"/>
              </a:ext>
            </a:extLst>
          </p:cNvPr>
          <p:cNvSpPr>
            <a:spLocks noGrp="1"/>
          </p:cNvSpPr>
          <p:nvPr>
            <p:ph type="sldNum" sz="quarter" idx="4"/>
          </p:nvPr>
        </p:nvSpPr>
        <p:spPr/>
        <p:txBody>
          <a:bodyPr/>
          <a:lstStyle/>
          <a:p>
            <a:fld id="{87D56262-AC86-40AB-83F7-B5E555CE0D6B}" type="slidenum">
              <a:rPr lang="en-US" smtClean="0"/>
              <a:t>9</a:t>
            </a:fld>
            <a:endParaRPr lang="en-US" dirty="0"/>
          </a:p>
        </p:txBody>
      </p:sp>
      <p:grpSp>
        <p:nvGrpSpPr>
          <p:cNvPr id="11" name="组合 1">
            <a:extLst>
              <a:ext uri="{FF2B5EF4-FFF2-40B4-BE49-F238E27FC236}">
                <a16:creationId xmlns:a16="http://schemas.microsoft.com/office/drawing/2014/main" id="{267CFF87-3DDA-4D7F-B322-4FCC9688B35F}"/>
              </a:ext>
            </a:extLst>
          </p:cNvPr>
          <p:cNvGrpSpPr/>
          <p:nvPr/>
        </p:nvGrpSpPr>
        <p:grpSpPr>
          <a:xfrm>
            <a:off x="1006715" y="1023834"/>
            <a:ext cx="7116732" cy="433977"/>
            <a:chOff x="-24171" y="3790682"/>
            <a:chExt cx="2405763" cy="406926"/>
          </a:xfrm>
        </p:grpSpPr>
        <p:sp>
          <p:nvSpPr>
            <p:cNvPr id="12" name="矩形: 圆角 2">
              <a:extLst>
                <a:ext uri="{FF2B5EF4-FFF2-40B4-BE49-F238E27FC236}">
                  <a16:creationId xmlns:a16="http://schemas.microsoft.com/office/drawing/2014/main" id="{211B3B2B-6D1E-4438-8475-767606EB949E}"/>
                </a:ext>
              </a:extLst>
            </p:cNvPr>
            <p:cNvSpPr/>
            <p:nvPr/>
          </p:nvSpPr>
          <p:spPr>
            <a:xfrm>
              <a:off x="-24171" y="3790682"/>
              <a:ext cx="2401578" cy="404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63">
              <a:extLst>
                <a:ext uri="{FF2B5EF4-FFF2-40B4-BE49-F238E27FC236}">
                  <a16:creationId xmlns:a16="http://schemas.microsoft.com/office/drawing/2014/main" id="{0659D8F7-BFA7-4708-AD64-5B66F4869CD0}"/>
                </a:ext>
              </a:extLst>
            </p:cNvPr>
            <p:cNvSpPr txBox="1"/>
            <p:nvPr/>
          </p:nvSpPr>
          <p:spPr>
            <a:xfrm>
              <a:off x="-19986" y="3822438"/>
              <a:ext cx="2401578" cy="375170"/>
            </a:xfrm>
            <a:prstGeom prst="rect">
              <a:avLst/>
            </a:prstGeom>
            <a:noFill/>
          </p:spPr>
          <p:txBody>
            <a:bodyPr wrap="square" rtlCol="0">
              <a:spAutoFit/>
            </a:bodyPr>
            <a:lstStyle/>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To conduct preliminary analysis on the modelling context </a:t>
              </a:r>
            </a:p>
            <a:p>
              <a:pPr algn="ctr"/>
              <a:r>
                <a:rPr lang="en-US" altLang="zh-CN" sz="1000" b="1" spc="500" dirty="0">
                  <a:solidFill>
                    <a:schemeClr val="tx1">
                      <a:lumMod val="75000"/>
                      <a:lumOff val="25000"/>
                    </a:schemeClr>
                  </a:solidFill>
                  <a:latin typeface="Times New Roman" panose="02020603050405020304" pitchFamily="18" charset="0"/>
                  <a:ea typeface="Cascadia Code" panose="020B0609020000020004" pitchFamily="49" charset="0"/>
                  <a:cs typeface="Times New Roman" panose="02020603050405020304" pitchFamily="18" charset="0"/>
                  <a:sym typeface="+mn-lt"/>
                </a:rPr>
                <a:t>and make simple predictions.</a:t>
              </a:r>
              <a:endParaRPr lang="zh-CN" altLang="en-US" sz="1000" b="1"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endParaRPr>
            </a:p>
          </p:txBody>
        </p:sp>
      </p:grpSp>
      <p:graphicFrame>
        <p:nvGraphicFramePr>
          <p:cNvPr id="17" name="Table 4">
            <a:extLst>
              <a:ext uri="{FF2B5EF4-FFF2-40B4-BE49-F238E27FC236}">
                <a16:creationId xmlns:a16="http://schemas.microsoft.com/office/drawing/2014/main" id="{29B48D7E-4947-4F23-9611-9782D4DEED6C}"/>
              </a:ext>
            </a:extLst>
          </p:cNvPr>
          <p:cNvGraphicFramePr>
            <a:graphicFrameLocks noGrp="1"/>
          </p:cNvGraphicFramePr>
          <p:nvPr/>
        </p:nvGraphicFramePr>
        <p:xfrm>
          <a:off x="1405073" y="1709757"/>
          <a:ext cx="9381853" cy="1777350"/>
        </p:xfrm>
        <a:graphic>
          <a:graphicData uri="http://schemas.openxmlformats.org/drawingml/2006/table">
            <a:tbl>
              <a:tblPr firstRow="1" bandRow="1">
                <a:tableStyleId>{16D9F66E-5EB9-4882-86FB-DCBF35E3C3E4}</a:tableStyleId>
              </a:tblPr>
              <a:tblGrid>
                <a:gridCol w="2450756">
                  <a:extLst>
                    <a:ext uri="{9D8B030D-6E8A-4147-A177-3AD203B41FA5}">
                      <a16:colId xmlns:a16="http://schemas.microsoft.com/office/drawing/2014/main" val="1728096490"/>
                    </a:ext>
                  </a:extLst>
                </a:gridCol>
                <a:gridCol w="1362190">
                  <a:extLst>
                    <a:ext uri="{9D8B030D-6E8A-4147-A177-3AD203B41FA5}">
                      <a16:colId xmlns:a16="http://schemas.microsoft.com/office/drawing/2014/main" val="3913531849"/>
                    </a:ext>
                  </a:extLst>
                </a:gridCol>
                <a:gridCol w="1371322">
                  <a:extLst>
                    <a:ext uri="{9D8B030D-6E8A-4147-A177-3AD203B41FA5}">
                      <a16:colId xmlns:a16="http://schemas.microsoft.com/office/drawing/2014/main" val="4241206090"/>
                    </a:ext>
                  </a:extLst>
                </a:gridCol>
                <a:gridCol w="1351316">
                  <a:extLst>
                    <a:ext uri="{9D8B030D-6E8A-4147-A177-3AD203B41FA5}">
                      <a16:colId xmlns:a16="http://schemas.microsoft.com/office/drawing/2014/main" val="1962665786"/>
                    </a:ext>
                  </a:extLst>
                </a:gridCol>
                <a:gridCol w="1413316">
                  <a:extLst>
                    <a:ext uri="{9D8B030D-6E8A-4147-A177-3AD203B41FA5}">
                      <a16:colId xmlns:a16="http://schemas.microsoft.com/office/drawing/2014/main" val="3357570024"/>
                    </a:ext>
                  </a:extLst>
                </a:gridCol>
                <a:gridCol w="1432953">
                  <a:extLst>
                    <a:ext uri="{9D8B030D-6E8A-4147-A177-3AD203B41FA5}">
                      <a16:colId xmlns:a16="http://schemas.microsoft.com/office/drawing/2014/main" val="1299820820"/>
                    </a:ext>
                  </a:extLst>
                </a:gridCol>
              </a:tblGrid>
              <a:tr h="592450">
                <a:tc>
                  <a:txBody>
                    <a:bodyPr/>
                    <a:lstStyle/>
                    <a:p>
                      <a:r>
                        <a:rPr lang="en-US" altLang="zh-CN" sz="2400" b="1"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TW"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Jan</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Feb</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Apr</a:t>
                      </a:r>
                      <a:endParaRPr lang="en-US" sz="2400" dirty="0">
                        <a:latin typeface="Times New Roman" panose="02020603050405020304" pitchFamily="18" charset="0"/>
                        <a:ea typeface="+mj-ea"/>
                        <a:cs typeface="Times New Roman" panose="02020603050405020304" pitchFamily="18" charset="0"/>
                      </a:endParaRPr>
                    </a:p>
                  </a:txBody>
                  <a:tcPr/>
                </a:tc>
                <a:tc>
                  <a:txBody>
                    <a:bodyPr/>
                    <a:lstStyle/>
                    <a:p>
                      <a:pPr algn="ctr"/>
                      <a:r>
                        <a:rPr lang="en-US" altLang="zh-CN" sz="2400" b="1" kern="1200" spc="500" dirty="0">
                          <a:solidFill>
                            <a:schemeClr val="tx1">
                              <a:lumMod val="75000"/>
                              <a:lumOff val="25000"/>
                            </a:schemeClr>
                          </a:solidFill>
                          <a:latin typeface="Times New Roman" panose="02020603050405020304" pitchFamily="18" charset="0"/>
                          <a:ea typeface="+mj-ea"/>
                          <a:cs typeface="Times New Roman" panose="02020603050405020304" pitchFamily="18" charset="0"/>
                          <a:sym typeface="+mn-lt"/>
                        </a:rPr>
                        <a:t>May</a:t>
                      </a:r>
                      <a:endParaRPr lang="en-US" sz="2400" dirty="0">
                        <a:latin typeface="Times New Roman" panose="02020603050405020304" pitchFamily="18" charset="0"/>
                        <a:ea typeface="+mj-ea"/>
                        <a:cs typeface="Times New Roman" panose="02020603050405020304" pitchFamily="18" charset="0"/>
                      </a:endParaRPr>
                    </a:p>
                  </a:txBody>
                  <a:tcPr/>
                </a:tc>
                <a:extLst>
                  <a:ext uri="{0D108BD9-81ED-4DB2-BD59-A6C34878D82A}">
                    <a16:rowId xmlns:a16="http://schemas.microsoft.com/office/drawing/2014/main" val="3975469419"/>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A</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55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105</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130</a:t>
                      </a:r>
                    </a:p>
                  </a:txBody>
                  <a:tcPr/>
                </a:tc>
                <a:extLst>
                  <a:ext uri="{0D108BD9-81ED-4DB2-BD59-A6C34878D82A}">
                    <a16:rowId xmlns:a16="http://schemas.microsoft.com/office/drawing/2014/main" val="4204069408"/>
                  </a:ext>
                </a:extLst>
              </a:tr>
              <a:tr h="592450">
                <a:tc>
                  <a:txBody>
                    <a:bodyPr/>
                    <a:lstStyle/>
                    <a:p>
                      <a:r>
                        <a:rPr lang="en-US" altLang="zh-CN" sz="240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Singer </a:t>
                      </a:r>
                      <a:r>
                        <a:rPr lang="en-US" altLang="zh-TW" sz="2400" i="0" kern="1200" spc="500" dirty="0">
                          <a:solidFill>
                            <a:schemeClr val="tx1">
                              <a:lumMod val="75000"/>
                              <a:lumOff val="25000"/>
                            </a:schemeClr>
                          </a:solidFill>
                          <a:latin typeface="Times New Roman" panose="02020603050405020304" pitchFamily="18" charset="0"/>
                          <a:ea typeface="+mn-ea"/>
                          <a:cs typeface="Times New Roman" panose="02020603050405020304" pitchFamily="18" charset="0"/>
                          <a:sym typeface="+mn-lt"/>
                        </a:rPr>
                        <a:t>B</a:t>
                      </a:r>
                      <a:endParaRPr lang="en-US" sz="2400" i="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20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40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80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160</a:t>
                      </a:r>
                    </a:p>
                  </a:txBody>
                  <a:tcPr/>
                </a:tc>
                <a:tc>
                  <a:txBody>
                    <a:bodyPr/>
                    <a:lstStyle/>
                    <a:p>
                      <a:pPr algn="ctr"/>
                      <a:r>
                        <a:rPr lang="en-US" sz="2400" dirty="0">
                          <a:latin typeface="Times New Roman" panose="02020603050405020304" pitchFamily="18" charset="0"/>
                          <a:ea typeface="+mj-ea"/>
                          <a:cs typeface="Times New Roman" panose="02020603050405020304" pitchFamily="18" charset="0"/>
                        </a:rPr>
                        <a:t>320</a:t>
                      </a:r>
                    </a:p>
                  </a:txBody>
                  <a:tcPr/>
                </a:tc>
                <a:extLst>
                  <a:ext uri="{0D108BD9-81ED-4DB2-BD59-A6C34878D82A}">
                    <a16:rowId xmlns:a16="http://schemas.microsoft.com/office/drawing/2014/main" val="1420622610"/>
                  </a:ext>
                </a:extLst>
              </a:tr>
            </a:tbl>
          </a:graphicData>
        </a:graphic>
      </p:graphicFrame>
    </p:spTree>
    <p:extLst>
      <p:ext uri="{BB962C8B-B14F-4D97-AF65-F5344CB8AC3E}">
        <p14:creationId xmlns:p14="http://schemas.microsoft.com/office/powerpoint/2010/main" val="9122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0.0,&quot;FooterHeight&quot;:0.0,&quot;SideMargin&quot;:0.0,&quot;TopMargin&quot;:0.0,&quot;BottomMargin&quot;:0.0,&quot;IntervalMargin&quot;:0.0,&quot;SettingType&quot;:&quot;System&quot;}"/>
  <p:tag name="KSO_WPP_MARK_KEY" val="33e6f285-e3ee-4a88-9c42-f59bb95e410b"/>
  <p:tag name="COMMONDATA" val="eyJjb3VudCI6MiwiaGRpZCI6IjBlMzU2ZGM5ZDQ4OGQ5NTgzOTYzNGRjNWVjM2YyNTY2IiwidXNlckNvdW50IjoyfQ=="/>
</p:tagLst>
</file>

<file path=ppt/theme/theme1.xml><?xml version="1.0" encoding="utf-8"?>
<a:theme xmlns:a="http://schemas.openxmlformats.org/drawingml/2006/main" name="Office 主题​​">
  <a:themeElements>
    <a:clrScheme name="中性">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思源宋体S 思源黑体 L">
      <a:majorFont>
        <a:latin typeface="思源黑体 CN Normal"/>
        <a:ea typeface="思源宋体 CN SemiBold"/>
        <a:cs typeface=""/>
      </a:majorFont>
      <a:minorFont>
        <a:latin typeface="思源黑体 CN Light"/>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ＭＳ Ｐ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中性">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xml><?xml version="1.0" encoding="utf-8"?>
<a:themeOverride xmlns:a="http://schemas.openxmlformats.org/drawingml/2006/main">
  <a:clrScheme name="中性">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2935</TotalTime>
  <Words>5852</Words>
  <Application>Microsoft Office PowerPoint</Application>
  <PresentationFormat>Widescreen</PresentationFormat>
  <Paragraphs>1252</Paragraphs>
  <Slides>88</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88</vt:i4>
      </vt:variant>
    </vt:vector>
  </HeadingPairs>
  <TitlesOfParts>
    <vt:vector size="101" baseType="lpstr">
      <vt:lpstr>思源黑体 CN Light</vt:lpstr>
      <vt:lpstr>新細明體</vt:lpstr>
      <vt:lpstr>Arial</vt:lpstr>
      <vt:lpstr>Calibri</vt:lpstr>
      <vt:lpstr>Times New Roman</vt:lpstr>
      <vt:lpstr>Wingdings</vt:lpstr>
      <vt:lpstr>Calibri Light</vt:lpstr>
      <vt:lpstr>Office 主题​​</vt:lpstr>
      <vt:lpstr>2_Custom Design</vt:lpstr>
      <vt:lpstr>1_Custom Design</vt:lpstr>
      <vt:lpstr>Custom Design</vt:lpstr>
      <vt:lpstr>Equation</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ho yeung lam</cp:lastModifiedBy>
  <cp:revision>250</cp:revision>
  <dcterms:created xsi:type="dcterms:W3CDTF">2020-07-29T04:25:00Z</dcterms:created>
  <dcterms:modified xsi:type="dcterms:W3CDTF">2026-02-08T14:15:55Z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TemplateUUID">
    <vt:lpwstr>v1.0_mb_NjwIRYN7422lvHGaev13mQ==</vt:lpwstr>
  </property>
  <property fmtid="{D5CDD505-2E9C-101B-9397-08002B2CF9AE}" pid="4" name="ICV">
    <vt:lpwstr>49A0DA2A33974D9AA7D0AAE1B4A06399_11</vt:lpwstr>
  </property>
</Properties>
</file>