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3" r:id="rId2"/>
    <p:sldMasterId id="2147483651" r:id="rId3"/>
  </p:sldMasterIdLst>
  <p:notesMasterIdLst>
    <p:notesMasterId r:id="rId92"/>
  </p:notesMasterIdLst>
  <p:handoutMasterIdLst>
    <p:handoutMasterId r:id="rId93"/>
  </p:handoutMasterIdLst>
  <p:sldIdLst>
    <p:sldId id="270" r:id="rId4"/>
    <p:sldId id="393" r:id="rId5"/>
    <p:sldId id="394" r:id="rId6"/>
    <p:sldId id="287" r:id="rId7"/>
    <p:sldId id="288" r:id="rId8"/>
    <p:sldId id="289" r:id="rId9"/>
    <p:sldId id="292" r:id="rId10"/>
    <p:sldId id="290" r:id="rId11"/>
    <p:sldId id="291" r:id="rId12"/>
    <p:sldId id="293" r:id="rId13"/>
    <p:sldId id="294" r:id="rId14"/>
    <p:sldId id="295" r:id="rId15"/>
    <p:sldId id="296" r:id="rId16"/>
    <p:sldId id="359" r:id="rId17"/>
    <p:sldId id="297" r:id="rId18"/>
    <p:sldId id="300" r:id="rId19"/>
    <p:sldId id="299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314" r:id="rId34"/>
    <p:sldId id="315" r:id="rId35"/>
    <p:sldId id="316" r:id="rId36"/>
    <p:sldId id="362" r:id="rId37"/>
    <p:sldId id="363" r:id="rId38"/>
    <p:sldId id="364" r:id="rId39"/>
    <p:sldId id="365" r:id="rId40"/>
    <p:sldId id="395" r:id="rId41"/>
    <p:sldId id="367" r:id="rId42"/>
    <p:sldId id="369" r:id="rId43"/>
    <p:sldId id="396" r:id="rId44"/>
    <p:sldId id="370" r:id="rId45"/>
    <p:sldId id="371" r:id="rId46"/>
    <p:sldId id="372" r:id="rId47"/>
    <p:sldId id="321" r:id="rId48"/>
    <p:sldId id="322" r:id="rId49"/>
    <p:sldId id="360" r:id="rId50"/>
    <p:sldId id="323" r:id="rId51"/>
    <p:sldId id="361" r:id="rId52"/>
    <p:sldId id="397" r:id="rId53"/>
    <p:sldId id="325" r:id="rId54"/>
    <p:sldId id="326" r:id="rId55"/>
    <p:sldId id="327" r:id="rId56"/>
    <p:sldId id="329" r:id="rId57"/>
    <p:sldId id="328" r:id="rId58"/>
    <p:sldId id="330" r:id="rId59"/>
    <p:sldId id="331" r:id="rId60"/>
    <p:sldId id="332" r:id="rId61"/>
    <p:sldId id="333" r:id="rId62"/>
    <p:sldId id="334" r:id="rId63"/>
    <p:sldId id="335" r:id="rId64"/>
    <p:sldId id="349" r:id="rId65"/>
    <p:sldId id="337" r:id="rId66"/>
    <p:sldId id="338" r:id="rId67"/>
    <p:sldId id="339" r:id="rId68"/>
    <p:sldId id="340" r:id="rId69"/>
    <p:sldId id="350" r:id="rId70"/>
    <p:sldId id="342" r:id="rId71"/>
    <p:sldId id="343" r:id="rId72"/>
    <p:sldId id="344" r:id="rId73"/>
    <p:sldId id="373" r:id="rId74"/>
    <p:sldId id="374" r:id="rId75"/>
    <p:sldId id="398" r:id="rId76"/>
    <p:sldId id="376" r:id="rId77"/>
    <p:sldId id="377" r:id="rId78"/>
    <p:sldId id="379" r:id="rId79"/>
    <p:sldId id="380" r:id="rId80"/>
    <p:sldId id="381" r:id="rId81"/>
    <p:sldId id="382" r:id="rId82"/>
    <p:sldId id="383" r:id="rId83"/>
    <p:sldId id="386" r:id="rId84"/>
    <p:sldId id="385" r:id="rId85"/>
    <p:sldId id="387" r:id="rId86"/>
    <p:sldId id="388" r:id="rId87"/>
    <p:sldId id="389" r:id="rId88"/>
    <p:sldId id="390" r:id="rId89"/>
    <p:sldId id="399" r:id="rId90"/>
    <p:sldId id="400" r:id="rId91"/>
  </p:sldIdLst>
  <p:sldSz cx="12192000" cy="6858000"/>
  <p:notesSz cx="6858000" cy="9144000"/>
  <p:embeddedFontLst>
    <p:embeddedFont>
      <p:font typeface="新細明體" panose="02020500000000000000" pitchFamily="18" charset="-120"/>
      <p:regular r:id="rId94"/>
    </p:embeddedFont>
    <p:embeddedFont>
      <p:font typeface="思源黑体 CN Light" panose="020B0604020202020204" charset="-128"/>
      <p:regular r:id="rId95"/>
    </p:embeddedFont>
    <p:embeddedFont>
      <p:font typeface="Calibri" panose="020F0502020204030204" pitchFamily="34" charset="0"/>
      <p:regular r:id="rId96"/>
      <p:bold r:id="rId97"/>
      <p:italic r:id="rId98"/>
      <p:boldItalic r:id="rId99"/>
    </p:embeddedFont>
    <p:embeddedFont>
      <p:font typeface="Calibri Light" panose="020F0302020204030204" pitchFamily="34" charset="0"/>
      <p:regular r:id="rId100"/>
      <p:italic r:id="rId101"/>
    </p:embeddedFont>
  </p:embeddedFontLst>
  <p:custDataLst>
    <p:tags r:id="rId10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B870"/>
    <a:srgbClr val="F7D979"/>
    <a:srgbClr val="BE9AC6"/>
    <a:srgbClr val="C2DEB5"/>
    <a:srgbClr val="F4B3A1"/>
    <a:srgbClr val="B493C2"/>
    <a:srgbClr val="9ED1E6"/>
    <a:srgbClr val="98D3E5"/>
    <a:srgbClr val="C6E3D1"/>
    <a:srgbClr val="CDE5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9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tags" Target="tags/tag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font" Target="fonts/font2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font" Target="fonts/font7.fntdata"/><Relationship Id="rId105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handoutMaster" Target="handoutMasters/handoutMaster1.xml"/><Relationship Id="rId98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font" Target="fonts/font1.fntdata"/><Relationship Id="rId99" Type="http://schemas.openxmlformats.org/officeDocument/2006/relationships/font" Target="fonts/font6.fntdata"/><Relationship Id="rId101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font" Target="fonts/font4.fntdata"/><Relationship Id="rId10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charset="-122"/>
              <a:ea typeface="思源黑体 CN Light" panose="020B03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思源黑体 CN Light" panose="020B0300000000000000" charset="-122"/>
              </a:rPr>
              <a:t>2026/3/3</a:t>
            </a:fld>
            <a:endParaRPr lang="zh-CN" altLang="en-US">
              <a:latin typeface="思源黑体 CN Light" panose="020B03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charset="-122"/>
              <a:ea typeface="思源黑体 CN Light" panose="020B03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思源黑体 CN Light" panose="020B0300000000000000" charset="-122"/>
              </a:rPr>
              <a:t>‹#›</a:t>
            </a:fld>
            <a:endParaRPr lang="zh-CN" altLang="en-US">
              <a:latin typeface="思源黑体 CN Light" panose="020B03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Light" panose="020B0300000000000000" charset="-122"/>
                <a:ea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Light" panose="020B0300000000000000" charset="-122"/>
                <a:ea typeface="思源黑体 CN Light" panose="020B0300000000000000" charset="-122"/>
              </a:defRPr>
            </a:lvl1pPr>
          </a:lstStyle>
          <a:p>
            <a:fld id="{CC0BBD2F-7E4B-4895-85DC-B56FC34DC82B}" type="datetimeFigureOut">
              <a:rPr lang="zh-CN" altLang="en-US" smtClean="0"/>
              <a:t>2026/3/3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Light" panose="020B0300000000000000" charset="-122"/>
                <a:ea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Light" panose="020B0300000000000000" charset="-122"/>
                <a:ea typeface="思源黑体 CN Light" panose="020B0300000000000000" charset="-122"/>
              </a:defRPr>
            </a:lvl1pPr>
          </a:lstStyle>
          <a:p>
            <a:fld id="{65B9FC8E-39D1-40B2-8DA1-6322C1FD764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550863" y="549275"/>
            <a:ext cx="11090275" cy="57594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731838" y="728663"/>
            <a:ext cx="10728325" cy="540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半闭框 1"/>
          <p:cNvSpPr/>
          <p:nvPr userDrawn="1"/>
        </p:nvSpPr>
        <p:spPr>
          <a:xfrm>
            <a:off x="731838" y="728663"/>
            <a:ext cx="842168" cy="847794"/>
          </a:xfrm>
          <a:prstGeom prst="halfFrame">
            <a:avLst>
              <a:gd name="adj1" fmla="val 4306"/>
              <a:gd name="adj2" fmla="val 447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半闭框 6"/>
          <p:cNvSpPr/>
          <p:nvPr userDrawn="1"/>
        </p:nvSpPr>
        <p:spPr>
          <a:xfrm rot="10800000">
            <a:off x="10617995" y="5281544"/>
            <a:ext cx="842168" cy="847794"/>
          </a:xfrm>
          <a:prstGeom prst="halfFrame">
            <a:avLst>
              <a:gd name="adj1" fmla="val 4306"/>
              <a:gd name="adj2" fmla="val 447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F7951-550B-413A-8E6C-EFD1154F0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29328-4171-45DC-AA3B-C798195547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42357-A41A-46D7-86B3-EE011B9EE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8BD8C-E875-4D9C-AA19-CF3A10BCE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BEDD80-F9D0-4A5E-9370-E218366144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9943D-6092-4C20-90BC-D3D6AF07A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A7F2D-E41B-4D6B-B8D4-9E3511254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E24DAF-43F5-4A77-BADD-C1DF0F328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D502-91C6-43D1-9AB7-17E29736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9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4B0AF-9CB2-4F7F-B666-B4812CE60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F4DA9B-E461-4118-B68C-3886884C58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816AB-EB3D-4340-891D-2E37332E9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A544C-CA88-4F77-9002-A82FB540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7BEDC8-1711-40D3-BF10-62A4AE14F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21CC3-1893-45EC-92A9-569EB51D8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D502-91C6-43D1-9AB7-17E29736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19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FF4A0-9FF5-4F75-AD33-FFAA0B495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31C9D3-3EA7-4819-BAA1-00FDAEE395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650FB-661C-44A6-8D94-322D11265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27467-CC76-492C-87EA-60C868878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9254F-0B23-4439-B1F5-F32B715E8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D502-91C6-43D1-9AB7-17E29736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72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9FA83C-0290-4E80-B0F1-AD4D1A3213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174AED-34FB-4C92-86FE-B7CA9E911C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892C5-D077-42C7-A801-A9DFF60EA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0536A-6128-4591-8552-617D9C0E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B31C6-21EA-4DA5-8797-37FEDCBCF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D502-91C6-43D1-9AB7-17E29736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9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841BA-5EF6-4966-962C-8EF11165E4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1162EA-CF9E-45B4-870B-E3737DCBDE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2E278-8D4D-49A7-AE94-03F3E306C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F5363-C57F-4D97-AC9F-F738C7E4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32EFA-F5C9-4509-8C11-28141D227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07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5DDA4-FBC4-483F-AAA6-3E9E71235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8A831-D915-44D3-B0B7-42C1CF91A7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1C239-7BB6-4AC0-A6D7-49BD3E6E6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1D679-83BD-45D2-B5FD-31D2C4A35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AF23C-8B45-4A29-9ECC-616245D00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79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0068F-9EEF-43B8-9502-74A6203E6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4E9AD7-D8DF-48FF-93E5-E5905CCCD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F179C-4B0A-4574-81EC-D58F39504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EE59A-8DE0-4593-9190-78DEF7DCF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877DE-6B55-4280-89F1-5974FF6F2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040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EBB22-3475-4516-8E33-FEB61342F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EACCB-579A-4656-A952-81E2C128E9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C85EDB-BCD5-4342-A887-E3F59DCCC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67B80A-4D76-4392-B171-240EC7C88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28A92-7AED-4433-98ED-7394B2BFA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576B2A-5833-4A2E-BB4C-D97E4C74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81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ED67E-8298-412C-9D28-7B8C20E02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8E870-6183-4B89-90DE-1D3EEA55E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230BE-99B8-4B37-9854-FEE6E0B85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71586E-077C-4DCA-B13D-92055EC54D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564983-CD4B-4FDD-96C5-9BDB39A030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57DF56-A4DD-40C7-B092-F6480F51C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64CAA3-2094-466E-8745-04D90E8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C13F0-3DFA-41A6-84A9-B0F12A44C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67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13D81-0895-42E2-9618-6D10EA74E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F82A76-41F6-438A-B35B-15261248D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BF0FAD-94C8-4C9A-95DD-1CE619832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3E871-A6FD-40BB-9F6B-A4F8D552B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94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550863" y="549275"/>
            <a:ext cx="11090275" cy="57594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731838" y="728663"/>
            <a:ext cx="10728325" cy="540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半闭框 1"/>
          <p:cNvSpPr/>
          <p:nvPr userDrawn="1"/>
        </p:nvSpPr>
        <p:spPr>
          <a:xfrm rot="5400000">
            <a:off x="10615182" y="725848"/>
            <a:ext cx="842168" cy="847794"/>
          </a:xfrm>
          <a:prstGeom prst="halfFrame">
            <a:avLst>
              <a:gd name="adj1" fmla="val 4306"/>
              <a:gd name="adj2" fmla="val 447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半闭框 6"/>
          <p:cNvSpPr/>
          <p:nvPr userDrawn="1"/>
        </p:nvSpPr>
        <p:spPr>
          <a:xfrm rot="16200000">
            <a:off x="734651" y="5284357"/>
            <a:ext cx="842168" cy="847794"/>
          </a:xfrm>
          <a:prstGeom prst="halfFrame">
            <a:avLst>
              <a:gd name="adj1" fmla="val 4306"/>
              <a:gd name="adj2" fmla="val 447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F79AE-1608-4B03-BB20-BC93544916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29328-4171-45DC-AA3B-C798195547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D95D56-1948-4DFB-AA96-60A04253D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052A7D-619C-42B3-AA23-8CC00B37C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4E7AD-CCB3-4DD2-AF96-64DAE10F7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28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F7622-9780-4776-B984-EEB25929A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7568C-5B0C-4F2E-9B71-13A5ADC95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CF575A-77AB-4491-95DC-C4802B9C09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387C3A-3759-4335-A90C-389176E68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2B53B6-C0BF-4A2F-A5DB-94ED979F9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362954-7CEB-4700-81B5-54BAB5288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30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D42A9-1732-4E2E-A5C9-C9ED1C389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0DE477-1BF0-4E18-AE7F-CD74291B5C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3BD276-5AF0-423E-9568-C65FAEFDBF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9976CD-6856-41A0-9FB8-27D9A1E8D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EF9E88-82C4-4245-ABBE-632E99AAB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3A556-6947-4D05-A439-13A280230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7424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31D82-FFA6-426F-8C96-19EE830B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2762FC-8EFF-4F8F-9350-4251F562F9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D35E1-AD70-4B04-90DC-CA22F2111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3C930-EC43-4775-927E-87DA67766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79F20-9F53-40BA-840E-20B254A04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582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D89852-FB50-4D49-96F9-11C8C06FB0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9FF21A-04FD-4C5E-B13F-D3BD174C73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3A965-2AD3-46B5-9FDA-AA5AA9C7B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6587B-518D-4BDA-BC61-2CD80882F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2500D-0EC6-42DA-98AB-177BF1A6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97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89309-399C-4EC9-94F2-7DE309DAC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436416-C697-4EA1-A25A-30EBA07197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FBF6C-8B83-4C9D-A93F-E82B57C29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C3DC0-9B06-4E7C-8ADB-B23CB9A35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0CE4D-898B-4C79-8EFF-DC987061B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D502-91C6-43D1-9AB7-17E29736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15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82742-CA85-4FA0-859A-8F36B2255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57DC6-3D8E-4915-AD81-A689E5428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7CD20-46EF-4AB9-AECA-AB0FE28B5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8A41C-2A12-4C50-A599-2B26F8452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C3A7D-D869-43C1-AF1D-A2CC26DE7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D502-91C6-43D1-9AB7-17E29736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88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09EFE-C384-4EB0-989B-2D1F8B2F9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D47B6-CFB9-4DD2-9C5B-095AD5013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F1A55-BB7A-4051-87B4-E577C7EA2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C29A2-BDB1-48B0-A5ED-9520D04D0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D02C2-22E5-4E22-9379-DD620D61D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D502-91C6-43D1-9AB7-17E29736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37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6DE1C-AC77-4C6B-9762-FCCB607D9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3B08D-3550-4380-9163-2BA33510D1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DD7F1-F9DA-484A-AB59-C38CE04E24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97C76-3A30-43B2-A9D5-886D7231C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855ED9-8537-4642-BFE7-3B9D83FD1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4D3AD-F5D0-4618-9387-79A616106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D502-91C6-43D1-9AB7-17E29736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61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1D84B-A854-443F-BBAD-5C888C22F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DEC21-EAEF-4CDB-AB73-6D90135C3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9129F-17C1-4AAF-9D3B-99FFBEF80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7C2982-2F01-42FE-A38E-02DEAFFBA7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E683D0-EDC9-4862-A6C7-CB99DC37A6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4B568-F30E-4765-9430-F314DD2B6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9A3B0F-7688-467A-B8E5-2186AFB96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6A0084-1C6D-4B93-8D78-FB8901616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D502-91C6-43D1-9AB7-17E29736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96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AC7B3-9405-4F59-B238-862DB0BEF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96101B-A99A-442E-B819-FDDAEAC40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EB75E2-DA32-4C88-BEB5-2936A0F84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F49AAC-6772-4492-87EB-228F0AA11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D502-91C6-43D1-9AB7-17E29736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20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1C7251-11D6-4F5F-93CB-81DA91C11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62C9D6-8562-4896-86EA-141CC55A7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B214D-3266-497A-82BF-A0D7067B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D502-91C6-43D1-9AB7-17E29736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16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5F93B4F-98B3-46B0-B377-5A173EE4A4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29328-4171-45DC-AA3B-C7981955472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124CE3-C927-4D63-88E0-69441B734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C595A-C347-408C-A017-A78A47D9F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8B2F7-6799-43C5-B411-C43DA3D3E9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BFED3-F2EA-4413-85D6-74370C1E93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34542-F313-49A5-B5DC-16CC81D3D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9D502-91C6-43D1-9AB7-17E29736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75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44C9A3-110F-4E1A-A7F5-739824362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56BF3-C4C5-4544-9211-8D79B1275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B7FC3-2969-45C9-AE67-01DA1F4BEB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1D700-13AA-4149-8228-7D25F99A42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4FA6F-B728-44FF-9354-924E0240F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29328-4171-45DC-AA3B-C79819554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532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6.w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7.w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8.wm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1.emf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3.em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矩形 67"/>
          <p:cNvSpPr/>
          <p:nvPr/>
        </p:nvSpPr>
        <p:spPr>
          <a:xfrm>
            <a:off x="1160955" y="2613392"/>
            <a:ext cx="5827236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5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预测</a:t>
            </a:r>
            <a:r>
              <a:rPr lang="zh-TW" altLang="en-US" sz="5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歌手社交媒体</a:t>
            </a:r>
            <a:endParaRPr lang="en-US" altLang="zh-TW" sz="5000" b="1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pPr algn="ctr"/>
            <a:r>
              <a:rPr lang="zh-TW" altLang="en-US" sz="5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粉丝数目</a:t>
            </a:r>
            <a:endParaRPr lang="zh-CN" altLang="en-US" sz="5000" b="1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816B2D-0205-4F62-BD28-B20F74438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53" y="1472711"/>
            <a:ext cx="3922192" cy="3912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18A6F7-C6BE-4332-9DF0-FF4B51C026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35" y="4540003"/>
            <a:ext cx="1838890" cy="192698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30C04F-0508-44AE-B5A3-66B38F63D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1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97355" y="1411759"/>
            <a:ext cx="8546879" cy="2802071"/>
            <a:chOff x="-31820" y="3818973"/>
            <a:chExt cx="6032574" cy="2000018"/>
          </a:xfrm>
        </p:grpSpPr>
        <p:grpSp>
          <p:nvGrpSpPr>
            <p:cNvPr id="2" name="组合 1"/>
            <p:cNvGrpSpPr/>
            <p:nvPr/>
          </p:nvGrpSpPr>
          <p:grpSpPr>
            <a:xfrm>
              <a:off x="-31820" y="3818973"/>
              <a:ext cx="2401578" cy="404037"/>
              <a:chOff x="-24171" y="3790682"/>
              <a:chExt cx="2401578" cy="404037"/>
            </a:xfrm>
          </p:grpSpPr>
          <p:sp>
            <p:nvSpPr>
              <p:cNvPr id="3" name="矩形: 圆角 2"/>
              <p:cNvSpPr/>
              <p:nvPr/>
            </p:nvSpPr>
            <p:spPr>
              <a:xfrm>
                <a:off x="-24171" y="3790682"/>
                <a:ext cx="2401578" cy="404037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文本框 63"/>
              <p:cNvSpPr txBox="1"/>
              <p:nvPr/>
            </p:nvSpPr>
            <p:spPr>
              <a:xfrm>
                <a:off x="57725" y="3790682"/>
                <a:ext cx="2237786" cy="373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800" b="1" dirty="0">
                    <a:solidFill>
                      <a:schemeClr val="bg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  <a:cs typeface="+mn-ea"/>
                    <a:sym typeface="+mn-lt"/>
                  </a:rPr>
                  <a:t>活动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  <a:cs typeface="+mn-ea"/>
                    <a:sym typeface="+mn-lt"/>
                  </a:rPr>
                  <a:t>2</a:t>
                </a:r>
                <a:endParaRPr lang="zh-CN" altLang="en-US" sz="2800" b="1" dirty="0">
                  <a:solidFill>
                    <a:schemeClr val="bg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endParaRPr>
              </a:p>
            </p:txBody>
          </p:sp>
        </p:grpSp>
        <p:sp>
          <p:nvSpPr>
            <p:cNvPr id="68" name="矩形 67"/>
            <p:cNvSpPr/>
            <p:nvPr/>
          </p:nvSpPr>
          <p:spPr>
            <a:xfrm>
              <a:off x="991911" y="4698624"/>
              <a:ext cx="5008843" cy="11203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48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探索适用于线性趋势的建模方法。</a:t>
              </a:r>
              <a:endParaRPr lang="zh-CN" altLang="en-US" sz="48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A8B50A5-4A6D-4781-96F4-8113EA9BBB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52" y="4055569"/>
            <a:ext cx="2333366" cy="232764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4C3F6C-4CE1-4431-A767-79E7BE732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35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探索适用于线性趋势的建模方法。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1.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下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图显示了歌手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H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在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月至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月的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社交媒体粉丝数目。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pSp>
        <p:nvGrpSpPr>
          <p:cNvPr id="11" name="Canvas 1">
            <a:extLst>
              <a:ext uri="{FF2B5EF4-FFF2-40B4-BE49-F238E27FC236}">
                <a16:creationId xmlns:a16="http://schemas.microsoft.com/office/drawing/2014/main" id="{270703F4-4CE2-430D-93DD-811D59005A64}"/>
              </a:ext>
            </a:extLst>
          </p:cNvPr>
          <p:cNvGrpSpPr/>
          <p:nvPr/>
        </p:nvGrpSpPr>
        <p:grpSpPr>
          <a:xfrm>
            <a:off x="3170652" y="2801892"/>
            <a:ext cx="5814109" cy="3358303"/>
            <a:chOff x="0" y="0"/>
            <a:chExt cx="5274310" cy="28549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61679D-199A-422A-A854-7FE4096108CB}"/>
                </a:ext>
              </a:extLst>
            </p:cNvPr>
            <p:cNvSpPr/>
            <p:nvPr/>
          </p:nvSpPr>
          <p:spPr>
            <a:xfrm>
              <a:off x="0" y="0"/>
              <a:ext cx="5274310" cy="2854960"/>
            </a:xfrm>
            <a:prstGeom prst="rect">
              <a:avLst/>
            </a:prstGeom>
            <a:solidFill>
              <a:prstClr val="white"/>
            </a:solidFill>
          </p:spPr>
          <p:txBody>
            <a:bodyPr/>
            <a:lstStyle/>
            <a:p>
              <a:endParaRPr lang="zh-HK" alt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483D2A-A70E-43CC-8670-347CC19FF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" t="2736" r="2720" b="3133"/>
            <a:stretch/>
          </p:blipFill>
          <p:spPr bwMode="auto">
            <a:xfrm>
              <a:off x="600709" y="19050"/>
              <a:ext cx="4667251" cy="2546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Text Box 861994404">
              <a:extLst>
                <a:ext uri="{FF2B5EF4-FFF2-40B4-BE49-F238E27FC236}">
                  <a16:creationId xmlns:a16="http://schemas.microsoft.com/office/drawing/2014/main" id="{817C175A-3341-453A-ADCB-E52965FA8A53}"/>
                </a:ext>
              </a:extLst>
            </p:cNvPr>
            <p:cNvSpPr txBox="1"/>
            <p:nvPr/>
          </p:nvSpPr>
          <p:spPr>
            <a:xfrm rot="16200000">
              <a:off x="152400" y="1046390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sz="1200" kern="1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数目</a:t>
              </a:r>
              <a:endParaRPr lang="en-US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5" name="Text Box 425221219">
              <a:extLst>
                <a:ext uri="{FF2B5EF4-FFF2-40B4-BE49-F238E27FC236}">
                  <a16:creationId xmlns:a16="http://schemas.microsoft.com/office/drawing/2014/main" id="{27D7D18E-84A1-4E15-B4E8-F61122A15CF5}"/>
                </a:ext>
              </a:extLst>
            </p:cNvPr>
            <p:cNvSpPr txBox="1"/>
            <p:nvPr/>
          </p:nvSpPr>
          <p:spPr>
            <a:xfrm>
              <a:off x="2844801" y="2501289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sz="1200" kern="1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月份</a:t>
              </a:r>
              <a:endParaRPr lang="en-US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63405-8C2B-449C-B8DF-469D3F4BE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40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探索适用于线性趋势的建模方法。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543479" y="5280718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请提出一些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预测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H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粉丝数目的方法。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pSp>
        <p:nvGrpSpPr>
          <p:cNvPr id="11" name="Canvas 1">
            <a:extLst>
              <a:ext uri="{FF2B5EF4-FFF2-40B4-BE49-F238E27FC236}">
                <a16:creationId xmlns:a16="http://schemas.microsoft.com/office/drawing/2014/main" id="{270703F4-4CE2-430D-93DD-811D59005A64}"/>
              </a:ext>
            </a:extLst>
          </p:cNvPr>
          <p:cNvGrpSpPr/>
          <p:nvPr/>
        </p:nvGrpSpPr>
        <p:grpSpPr>
          <a:xfrm>
            <a:off x="3170652" y="1726508"/>
            <a:ext cx="5814109" cy="3358303"/>
            <a:chOff x="0" y="0"/>
            <a:chExt cx="5274310" cy="28549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61679D-199A-422A-A854-7FE4096108CB}"/>
                </a:ext>
              </a:extLst>
            </p:cNvPr>
            <p:cNvSpPr/>
            <p:nvPr/>
          </p:nvSpPr>
          <p:spPr>
            <a:xfrm>
              <a:off x="0" y="0"/>
              <a:ext cx="5274310" cy="2854960"/>
            </a:xfrm>
            <a:prstGeom prst="rect">
              <a:avLst/>
            </a:prstGeom>
            <a:solidFill>
              <a:prstClr val="white"/>
            </a:solidFill>
          </p:spPr>
          <p:txBody>
            <a:bodyPr/>
            <a:lstStyle/>
            <a:p>
              <a:endParaRPr lang="zh-HK" alt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483D2A-A70E-43CC-8670-347CC19FF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" t="2736" r="2720" b="3133"/>
            <a:stretch/>
          </p:blipFill>
          <p:spPr bwMode="auto">
            <a:xfrm>
              <a:off x="600709" y="19050"/>
              <a:ext cx="4667251" cy="2546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Text Box 861994404">
              <a:extLst>
                <a:ext uri="{FF2B5EF4-FFF2-40B4-BE49-F238E27FC236}">
                  <a16:creationId xmlns:a16="http://schemas.microsoft.com/office/drawing/2014/main" id="{817C175A-3341-453A-ADCB-E52965FA8A53}"/>
                </a:ext>
              </a:extLst>
            </p:cNvPr>
            <p:cNvSpPr txBox="1"/>
            <p:nvPr/>
          </p:nvSpPr>
          <p:spPr>
            <a:xfrm rot="16200000">
              <a:off x="152400" y="1046390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sz="1200" kern="1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数目</a:t>
              </a:r>
              <a:endParaRPr lang="en-US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5" name="Text Box 425221219">
              <a:extLst>
                <a:ext uri="{FF2B5EF4-FFF2-40B4-BE49-F238E27FC236}">
                  <a16:creationId xmlns:a16="http://schemas.microsoft.com/office/drawing/2014/main" id="{27D7D18E-84A1-4E15-B4E8-F61122A15CF5}"/>
                </a:ext>
              </a:extLst>
            </p:cNvPr>
            <p:cNvSpPr txBox="1"/>
            <p:nvPr/>
          </p:nvSpPr>
          <p:spPr>
            <a:xfrm>
              <a:off x="2844801" y="2501289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sz="1200" kern="1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月份</a:t>
              </a:r>
              <a:endParaRPr lang="en-US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179740-284E-4A4C-9BBD-B9A4544C8F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8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探索适用于线性趋势的建模方法。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6470073" y="1735552"/>
            <a:ext cx="50263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请提出一些</a:t>
            </a:r>
            <a:r>
              <a:rPr lang="zh-CN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预测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CN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</a:t>
            </a:r>
            <a:r>
              <a:rPr lang="en-US" altLang="zh-CN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H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粉丝数目的方法。</a:t>
            </a:r>
            <a:endParaRPr lang="zh-CN" altLang="en-US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pSp>
        <p:nvGrpSpPr>
          <p:cNvPr id="11" name="Canvas 1">
            <a:extLst>
              <a:ext uri="{FF2B5EF4-FFF2-40B4-BE49-F238E27FC236}">
                <a16:creationId xmlns:a16="http://schemas.microsoft.com/office/drawing/2014/main" id="{270703F4-4CE2-430D-93DD-811D59005A64}"/>
              </a:ext>
            </a:extLst>
          </p:cNvPr>
          <p:cNvGrpSpPr/>
          <p:nvPr/>
        </p:nvGrpSpPr>
        <p:grpSpPr>
          <a:xfrm>
            <a:off x="532419" y="2151051"/>
            <a:ext cx="5814109" cy="3358303"/>
            <a:chOff x="0" y="0"/>
            <a:chExt cx="5274310" cy="28549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61679D-199A-422A-A854-7FE4096108CB}"/>
                </a:ext>
              </a:extLst>
            </p:cNvPr>
            <p:cNvSpPr/>
            <p:nvPr/>
          </p:nvSpPr>
          <p:spPr>
            <a:xfrm>
              <a:off x="0" y="0"/>
              <a:ext cx="5274310" cy="2854960"/>
            </a:xfrm>
            <a:prstGeom prst="rect">
              <a:avLst/>
            </a:prstGeom>
            <a:solidFill>
              <a:prstClr val="white"/>
            </a:solidFill>
          </p:spPr>
          <p:txBody>
            <a:bodyPr/>
            <a:lstStyle/>
            <a:p>
              <a:endParaRPr lang="zh-HK" alt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483D2A-A70E-43CC-8670-347CC19FF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" t="2736" r="2720" b="3133"/>
            <a:stretch/>
          </p:blipFill>
          <p:spPr bwMode="auto">
            <a:xfrm>
              <a:off x="600709" y="19050"/>
              <a:ext cx="4667251" cy="2546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Text Box 861994404">
              <a:extLst>
                <a:ext uri="{FF2B5EF4-FFF2-40B4-BE49-F238E27FC236}">
                  <a16:creationId xmlns:a16="http://schemas.microsoft.com/office/drawing/2014/main" id="{817C175A-3341-453A-ADCB-E52965FA8A53}"/>
                </a:ext>
              </a:extLst>
            </p:cNvPr>
            <p:cNvSpPr txBox="1"/>
            <p:nvPr/>
          </p:nvSpPr>
          <p:spPr>
            <a:xfrm rot="16200000">
              <a:off x="152400" y="1046390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sz="1200" kern="1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数目</a:t>
              </a:r>
              <a:endParaRPr lang="en-US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5" name="Text Box 425221219">
              <a:extLst>
                <a:ext uri="{FF2B5EF4-FFF2-40B4-BE49-F238E27FC236}">
                  <a16:creationId xmlns:a16="http://schemas.microsoft.com/office/drawing/2014/main" id="{27D7D18E-84A1-4E15-B4E8-F61122A15CF5}"/>
                </a:ext>
              </a:extLst>
            </p:cNvPr>
            <p:cNvSpPr txBox="1"/>
            <p:nvPr/>
          </p:nvSpPr>
          <p:spPr>
            <a:xfrm>
              <a:off x="2844801" y="2501289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sz="1200" kern="1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月份</a:t>
              </a:r>
              <a:endParaRPr lang="en-US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矩形 67">
            <a:extLst>
              <a:ext uri="{FF2B5EF4-FFF2-40B4-BE49-F238E27FC236}">
                <a16:creationId xmlns:a16="http://schemas.microsoft.com/office/drawing/2014/main" id="{5179D1DB-BF65-403D-B645-32FE9BB65C7D}"/>
              </a:ext>
            </a:extLst>
          </p:cNvPr>
          <p:cNvSpPr/>
          <p:nvPr/>
        </p:nvSpPr>
        <p:spPr>
          <a:xfrm>
            <a:off x="6470073" y="3019532"/>
            <a:ext cx="534187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2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1.	</a:t>
            </a:r>
            <a:r>
              <a:rPr lang="zh-TW" altLang="en-US" sz="22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考虑</a:t>
            </a:r>
            <a:r>
              <a:rPr lang="zh-TW" altLang="en-US" sz="22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最近两个月的变化</a:t>
            </a:r>
            <a:r>
              <a:rPr lang="zh-TW" altLang="en-US" sz="22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r>
              <a:rPr lang="en-US" altLang="zh-TW" sz="22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2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然后使用这个变化来预测</a:t>
            </a:r>
            <a:r>
              <a:rPr lang="en-US" altLang="zh-TW" sz="22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en-US" altLang="zh-TW" sz="22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2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月的粉丝数目。</a:t>
            </a:r>
            <a:endParaRPr lang="en-US" altLang="zh-TW" sz="22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zh-TW" altLang="en-US" sz="2200" spc="5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  <a:p>
            <a:r>
              <a:rPr lang="en-US" altLang="zh-TW" sz="22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2.	</a:t>
            </a:r>
            <a:r>
              <a:rPr lang="zh-TW" altLang="en-US" sz="22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考虑</a:t>
            </a:r>
            <a:r>
              <a:rPr lang="zh-TW" altLang="en-US" sz="22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每个月之间的变化</a:t>
            </a:r>
            <a:endParaRPr lang="en-US" altLang="zh-TW" sz="2200" spc="5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2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2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并计算平均值，</a:t>
            </a:r>
            <a:endParaRPr lang="en-US" altLang="zh-TW" sz="22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2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2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然后使用该平均值来</a:t>
            </a:r>
            <a:r>
              <a:rPr lang="zh-CN" altLang="en-US" sz="22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预测</a:t>
            </a:r>
            <a:endParaRPr lang="en-US" altLang="zh-TW" sz="22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2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en-US" altLang="zh-TW" sz="22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2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月的粉丝数目。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D0620-E6F4-4842-B51A-AC0AAF52B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24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探索适用于线性趋势的建模方法。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2.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在下表中，计算每个月之间粉丝数目的变化。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0EA33D6D-07A7-42E7-8EF5-33B1E26CE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599784"/>
              </p:ext>
            </p:extLst>
          </p:nvPr>
        </p:nvGraphicFramePr>
        <p:xfrm>
          <a:off x="1688123" y="2464084"/>
          <a:ext cx="3710354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568679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141675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变化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06B5555B-A547-4BAD-AA21-1D9D9025B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495324"/>
              </p:ext>
            </p:extLst>
          </p:nvPr>
        </p:nvGraphicFramePr>
        <p:xfrm>
          <a:off x="6125308" y="2464084"/>
          <a:ext cx="3710354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568679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141675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变化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C1A9D2-35D3-4113-8F0B-C7A49CD5C4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3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探索适用于线性趋势的建模方法。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2.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在下表中，计算每个月之间粉丝数目的变化。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0EA33D6D-07A7-42E7-8EF5-33B1E26CE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480711"/>
              </p:ext>
            </p:extLst>
          </p:nvPr>
        </p:nvGraphicFramePr>
        <p:xfrm>
          <a:off x="1688123" y="2464084"/>
          <a:ext cx="3710354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568679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141675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变化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06B5555B-A547-4BAD-AA21-1D9D9025B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982575"/>
              </p:ext>
            </p:extLst>
          </p:nvPr>
        </p:nvGraphicFramePr>
        <p:xfrm>
          <a:off x="6125308" y="2464084"/>
          <a:ext cx="3710354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568679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141675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变化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5211D-E8B9-4A77-B602-A6A919A26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54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探索适用于线性趋势的建模方法。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2724372" y="2859613"/>
            <a:ext cx="749140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我们可运用试算表应用程式</a:t>
            </a:r>
            <a:endParaRPr lang="en-US" altLang="zh-CN" sz="3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CN" sz="3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(</a:t>
            </a:r>
            <a:r>
              <a:rPr lang="zh-CN" altLang="en-US" sz="3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例如</a:t>
            </a:r>
            <a:r>
              <a:rPr lang="en-US" altLang="zh-CN" sz="3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MS Excel) </a:t>
            </a:r>
            <a:r>
              <a:rPr lang="zh-CN" altLang="en-US" sz="3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计算这些变化。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525FD3-DA08-46DB-B7EC-255EA50DE3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52" y="4055569"/>
            <a:ext cx="2333366" cy="23276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B9D89-C8F1-420C-82E5-534D1CBD6C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9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探索适用于线性趋势的建模方法。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6" name="椭圆 6">
            <a:extLst>
              <a:ext uri="{FF2B5EF4-FFF2-40B4-BE49-F238E27FC236}">
                <a16:creationId xmlns:a16="http://schemas.microsoft.com/office/drawing/2014/main" id="{F89D3C5F-975E-436E-AFCD-F65EA0F0820F}"/>
              </a:ext>
            </a:extLst>
          </p:cNvPr>
          <p:cNvSpPr/>
          <p:nvPr/>
        </p:nvSpPr>
        <p:spPr>
          <a:xfrm>
            <a:off x="1919798" y="1552861"/>
            <a:ext cx="607896" cy="60789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i</a:t>
            </a:r>
            <a:endParaRPr lang="en-US" altLang="zh-CN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1EEF44B7-7E89-4690-81E2-3317382A64E0}"/>
              </a:ext>
            </a:extLst>
          </p:cNvPr>
          <p:cNvSpPr/>
          <p:nvPr/>
        </p:nvSpPr>
        <p:spPr>
          <a:xfrm>
            <a:off x="1046241" y="1643239"/>
            <a:ext cx="522147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步骤</a:t>
            </a:r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把数据输入到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MS Excel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如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右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图所示。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2C053A-E2D2-4ADD-BDCD-8989D84873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52" y="4055569"/>
            <a:ext cx="2333366" cy="23276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829C2-CC59-45C0-8C48-FC053AD5B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1A9500-9C47-8509-C1E7-3FBD050DB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744" y="1613134"/>
            <a:ext cx="3279850" cy="409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5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B7D273-946E-763D-F237-A3870CD46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091" y="2249200"/>
            <a:ext cx="3524578" cy="27228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探索适用于线性趋势的建模方法。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6" name="椭圆 6">
            <a:extLst>
              <a:ext uri="{FF2B5EF4-FFF2-40B4-BE49-F238E27FC236}">
                <a16:creationId xmlns:a16="http://schemas.microsoft.com/office/drawing/2014/main" id="{F89D3C5F-975E-436E-AFCD-F65EA0F0820F}"/>
              </a:ext>
            </a:extLst>
          </p:cNvPr>
          <p:cNvSpPr/>
          <p:nvPr/>
        </p:nvSpPr>
        <p:spPr>
          <a:xfrm>
            <a:off x="1919798" y="1552861"/>
            <a:ext cx="607896" cy="60789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ii</a:t>
            </a:r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1EEF44B7-7E89-4690-81E2-3317382A64E0}"/>
              </a:ext>
            </a:extLst>
          </p:cNvPr>
          <p:cNvSpPr/>
          <p:nvPr/>
        </p:nvSpPr>
        <p:spPr>
          <a:xfrm>
            <a:off x="1041936" y="1639126"/>
            <a:ext cx="7030009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步骤</a:t>
            </a:r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第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C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栏：变化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在储存格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C3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，输入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		=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B3 – B2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这意思是：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当前数目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–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前月数目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将游标放在储存格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C3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的右下角，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让它变成「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+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」号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将填满控点，基于储存格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C3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越过要填满的储存格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C4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至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C12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792D3BB-D944-4FF7-B0BA-E4E88C9D2038}"/>
              </a:ext>
            </a:extLst>
          </p:cNvPr>
          <p:cNvSpPr/>
          <p:nvPr/>
        </p:nvSpPr>
        <p:spPr>
          <a:xfrm>
            <a:off x="10594564" y="3390900"/>
            <a:ext cx="378232" cy="29052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F3E2E03-3FF5-4B79-85EB-EE9D44F86E36}"/>
              </a:ext>
            </a:extLst>
          </p:cNvPr>
          <p:cNvCxnSpPr>
            <a:cxnSpLocks/>
          </p:cNvCxnSpPr>
          <p:nvPr/>
        </p:nvCxnSpPr>
        <p:spPr>
          <a:xfrm>
            <a:off x="10781347" y="3715844"/>
            <a:ext cx="0" cy="12562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9CBDE3-8CF8-47F7-97EC-EECD1DC5CA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3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探索适用于线性趋势的建模方法。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以下讨论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四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种可能的建模方法，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以预测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H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在未来的粉丝数目。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707AEF22-65B3-4076-AACA-122CD7091A95}"/>
              </a:ext>
            </a:extLst>
          </p:cNvPr>
          <p:cNvSpPr/>
          <p:nvPr/>
        </p:nvSpPr>
        <p:spPr>
          <a:xfrm>
            <a:off x="1041936" y="2936557"/>
            <a:ext cx="1038806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3.	</a:t>
            </a:r>
            <a:r>
              <a:rPr lang="zh-CN" altLang="en-US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建模方法</a:t>
            </a:r>
            <a:r>
              <a:rPr lang="en-US" altLang="zh-CN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1</a:t>
            </a:r>
            <a:r>
              <a:rPr lang="zh-CN" altLang="en-US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：</a:t>
            </a:r>
            <a:endParaRPr lang="en-US" altLang="zh-CN" sz="2600" u="sng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CN" sz="2600" u="sng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这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个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方法</a:t>
            </a:r>
            <a:r>
              <a:rPr lang="zh-TW" altLang="en-US" sz="26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只考虑最近两个月</a:t>
            </a:r>
            <a:endParaRPr lang="en-US" altLang="zh-TW" sz="2600" spc="5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（即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月）之间的变化。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它</a:t>
            </a:r>
            <a:r>
              <a:rPr lang="zh-TW" altLang="en-US" sz="26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假设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月之间的变化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等于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月之间的变化。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9A54D-1EF0-494A-91ED-55A8D7F09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5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282382" y="990584"/>
            <a:ext cx="9627235" cy="5001369"/>
            <a:chOff x="1997650" y="2052430"/>
            <a:chExt cx="9627235" cy="4671160"/>
          </a:xfrm>
        </p:grpSpPr>
        <p:sp>
          <p:nvSpPr>
            <p:cNvPr id="6" name="矩形 5"/>
            <p:cNvSpPr/>
            <p:nvPr/>
          </p:nvSpPr>
          <p:spPr>
            <a:xfrm>
              <a:off x="1997650" y="2497987"/>
              <a:ext cx="9627235" cy="42256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TW" altLang="en-US" sz="2400" kern="1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监察社交媒体粉丝数目的趋势十分重要，因为这提供了有关公众对歌手的兴趣和支持度的宝贵资讯。在当今的数位世界中，歌手的社交媒体存在感会影响他们的工作机会和整体人气。作为几位歌手的经理人，预测这些趋势对于制定市场策略、演唱会宣传和公关工作至关重要。</a:t>
              </a:r>
            </a:p>
            <a:p>
              <a:pPr algn="just"/>
              <a:endPara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algn="just"/>
              <a:r>
                <a:rPr lang="zh-TW" altLang="en-US" sz="2400" kern="1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想象一下，你是一位负责监察几位歌手社交媒体粉丝数目的经理人。你的工作包括预测每位歌手在不久的将来将拥有多少粉丝。这些预测不仅有助于你评估他们的表现，还能促进与潜在合作伙伴的讨论。</a:t>
              </a:r>
            </a:p>
            <a:p>
              <a:pPr algn="just"/>
              <a:endPara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algn="just"/>
              <a:r>
                <a:rPr lang="zh-TW" altLang="en-US" sz="2400" kern="1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通过数学建模，你将分析粉丝数目的</a:t>
              </a:r>
              <a:r>
                <a:rPr lang="zh-TW" sz="2400" dirty="0">
                  <a:solidFill>
                    <a:srgbClr val="FF0000"/>
                  </a:solidFill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历史数据</a:t>
              </a:r>
              <a:r>
                <a:rPr lang="zh-TW" altLang="en-US" sz="2400" kern="1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，以进行</a:t>
              </a:r>
              <a:r>
                <a:rPr lang="zh-TW" sz="2400" dirty="0">
                  <a:solidFill>
                    <a:srgbClr val="FF0000"/>
                  </a:solidFill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预测</a:t>
              </a:r>
              <a:r>
                <a:rPr lang="zh-TW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并</a:t>
              </a:r>
              <a:r>
                <a:rPr lang="zh-TW" sz="2400" dirty="0">
                  <a:solidFill>
                    <a:srgbClr val="FF0000"/>
                  </a:solidFill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识别</a:t>
              </a:r>
              <a:r>
                <a:rPr lang="zh-TW" altLang="en-US" sz="2400" kern="1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各种趋势中的</a:t>
              </a:r>
              <a:r>
                <a:rPr lang="zh-TW" altLang="en-US" sz="2400" kern="100" dirty="0">
                  <a:solidFill>
                    <a:srgbClr val="FF0000"/>
                  </a:solidFill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形态</a:t>
              </a:r>
              <a:r>
                <a:rPr lang="zh-TW" altLang="en-US" sz="2400" kern="1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。准备好成为一位能够利用社交媒体数据取得成功的专业经理人吧！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086551" y="2052430"/>
              <a:ext cx="825867" cy="44555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新細明體" panose="02020500000000000000" pitchFamily="18" charset="-120"/>
                  <a:ea typeface="新細明體" panose="02020500000000000000" pitchFamily="18" charset="-120"/>
                </a:rPr>
                <a:t>背景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8D839FB-D259-4FD8-A8DF-F2E290E0D8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543" y="4960885"/>
            <a:ext cx="1439179" cy="150812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0E1D0D-AE59-4D3A-BEB0-5E059DA228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47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探索适用于线性趋势的建模方法。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3(a).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圈出用于预测的数据。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0EA33D6D-07A7-42E7-8EF5-33B1E26CE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15994"/>
              </p:ext>
            </p:extLst>
          </p:nvPr>
        </p:nvGraphicFramePr>
        <p:xfrm>
          <a:off x="1688123" y="2464084"/>
          <a:ext cx="3710354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568679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141675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变化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06B5555B-A547-4BAD-AA21-1D9D9025B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454429"/>
              </p:ext>
            </p:extLst>
          </p:nvPr>
        </p:nvGraphicFramePr>
        <p:xfrm>
          <a:off x="6125308" y="2464084"/>
          <a:ext cx="3710354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568679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141675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变化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4ED0D0BA-763A-4EAC-B8CB-45D84D6C0869}"/>
              </a:ext>
            </a:extLst>
          </p:cNvPr>
          <p:cNvSpPr/>
          <p:nvPr/>
        </p:nvSpPr>
        <p:spPr>
          <a:xfrm>
            <a:off x="8569545" y="5329599"/>
            <a:ext cx="1399467" cy="7534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865D3-993E-49C7-8BA1-2F8002C33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63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探索适用于线性趋势的建模方法。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3(b).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预测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2024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H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的粉丝数目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</a:p>
        </p:txBody>
      </p:sp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06B5555B-A547-4BAD-AA21-1D9D9025B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547552"/>
              </p:ext>
            </p:extLst>
          </p:nvPr>
        </p:nvGraphicFramePr>
        <p:xfrm>
          <a:off x="3058258" y="2836550"/>
          <a:ext cx="3710354" cy="11849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568679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141675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变化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TW" sz="24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4ED0D0BA-763A-4EAC-B8CB-45D84D6C0869}"/>
              </a:ext>
            </a:extLst>
          </p:cNvPr>
          <p:cNvSpPr/>
          <p:nvPr/>
        </p:nvSpPr>
        <p:spPr>
          <a:xfrm>
            <a:off x="5523010" y="3325173"/>
            <a:ext cx="1399467" cy="7534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矩形 67">
            <a:extLst>
              <a:ext uri="{FF2B5EF4-FFF2-40B4-BE49-F238E27FC236}">
                <a16:creationId xmlns:a16="http://schemas.microsoft.com/office/drawing/2014/main" id="{2F9FEF1A-74C7-4399-8E74-BE9D28014E5B}"/>
              </a:ext>
            </a:extLst>
          </p:cNvPr>
          <p:cNvSpPr/>
          <p:nvPr/>
        </p:nvSpPr>
        <p:spPr>
          <a:xfrm>
            <a:off x="2300999" y="4740886"/>
            <a:ext cx="759000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2023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年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12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月：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	2653 + 138 = 2791</a:t>
            </a:r>
          </a:p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2024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年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1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月：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	2653 + 138×2 = 2929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732E3-3312-45DF-8031-CA423312E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77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探索适用于线性趋势的建模方法。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599090" y="1713185"/>
            <a:ext cx="1115475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3(c).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由此，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制定一个数学模型（模型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）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以数学方式表达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月之后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第 </a:t>
            </a:r>
            <a:r>
              <a:rPr lang="en-US" altLang="zh-TW" sz="2600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n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个月的粉丝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预测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数目。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06B5555B-A547-4BAD-AA21-1D9D9025B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316945"/>
              </p:ext>
            </p:extLst>
          </p:nvPr>
        </p:nvGraphicFramePr>
        <p:xfrm>
          <a:off x="4240823" y="3264303"/>
          <a:ext cx="3710354" cy="11849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568679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141675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变化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十月到十一月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4ED0D0BA-763A-4EAC-B8CB-45D84D6C0869}"/>
              </a:ext>
            </a:extLst>
          </p:cNvPr>
          <p:cNvSpPr/>
          <p:nvPr/>
        </p:nvSpPr>
        <p:spPr>
          <a:xfrm>
            <a:off x="6705575" y="3752926"/>
            <a:ext cx="1399467" cy="7534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矩形 67">
            <a:extLst>
              <a:ext uri="{FF2B5EF4-FFF2-40B4-BE49-F238E27FC236}">
                <a16:creationId xmlns:a16="http://schemas.microsoft.com/office/drawing/2014/main" id="{2F9FEF1A-74C7-4399-8E74-BE9D28014E5B}"/>
              </a:ext>
            </a:extLst>
          </p:cNvPr>
          <p:cNvSpPr/>
          <p:nvPr/>
        </p:nvSpPr>
        <p:spPr>
          <a:xfrm>
            <a:off x="4789206" y="5050302"/>
            <a:ext cx="27745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2653 + 138</a:t>
            </a:r>
            <a:r>
              <a:rPr lang="en-US" altLang="zh-CN" sz="2600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68932-3CBB-49E0-8419-036C15E85F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1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探索适用于线性趋势的建模方法。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6" y="1713185"/>
            <a:ext cx="10711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3(d).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有什么优点和缺点？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pSp>
        <p:nvGrpSpPr>
          <p:cNvPr id="10" name="组合 12">
            <a:extLst>
              <a:ext uri="{FF2B5EF4-FFF2-40B4-BE49-F238E27FC236}">
                <a16:creationId xmlns:a16="http://schemas.microsoft.com/office/drawing/2014/main" id="{5B1C04F1-B5F5-4CF6-8655-52118AA5137D}"/>
              </a:ext>
            </a:extLst>
          </p:cNvPr>
          <p:cNvGrpSpPr/>
          <p:nvPr/>
        </p:nvGrpSpPr>
        <p:grpSpPr>
          <a:xfrm>
            <a:off x="1916429" y="2205628"/>
            <a:ext cx="3505200" cy="3733800"/>
            <a:chOff x="2068829" y="1706563"/>
            <a:chExt cx="3505200" cy="3733800"/>
          </a:xfrm>
        </p:grpSpPr>
        <p:grpSp>
          <p:nvGrpSpPr>
            <p:cNvPr id="11" name="组合 8">
              <a:extLst>
                <a:ext uri="{FF2B5EF4-FFF2-40B4-BE49-F238E27FC236}">
                  <a16:creationId xmlns:a16="http://schemas.microsoft.com/office/drawing/2014/main" id="{72EF3C4C-2CA2-4096-A348-4E8B4CA229CC}"/>
                </a:ext>
              </a:extLst>
            </p:cNvPr>
            <p:cNvGrpSpPr/>
            <p:nvPr/>
          </p:nvGrpSpPr>
          <p:grpSpPr>
            <a:xfrm>
              <a:off x="2068829" y="1706563"/>
              <a:ext cx="3505200" cy="3733800"/>
              <a:chOff x="2009775" y="1657350"/>
              <a:chExt cx="3505200" cy="3733800"/>
            </a:xfrm>
          </p:grpSpPr>
          <p:sp>
            <p:nvSpPr>
              <p:cNvPr id="13" name="矩形: 对角圆角 1">
                <a:extLst>
                  <a:ext uri="{FF2B5EF4-FFF2-40B4-BE49-F238E27FC236}">
                    <a16:creationId xmlns:a16="http://schemas.microsoft.com/office/drawing/2014/main" id="{70634FF6-34B6-43EB-8A71-C42FB7BA76A0}"/>
                  </a:ext>
                </a:extLst>
              </p:cNvPr>
              <p:cNvSpPr/>
              <p:nvPr/>
            </p:nvSpPr>
            <p:spPr>
              <a:xfrm>
                <a:off x="2209800" y="1657350"/>
                <a:ext cx="3305175" cy="3733800"/>
              </a:xfrm>
              <a:prstGeom prst="round2Diag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: 对角圆角 5">
                <a:extLst>
                  <a:ext uri="{FF2B5EF4-FFF2-40B4-BE49-F238E27FC236}">
                    <a16:creationId xmlns:a16="http://schemas.microsoft.com/office/drawing/2014/main" id="{18830754-CB7D-48FE-BF55-31FF3643D99E}"/>
                  </a:ext>
                </a:extLst>
              </p:cNvPr>
              <p:cNvSpPr/>
              <p:nvPr/>
            </p:nvSpPr>
            <p:spPr>
              <a:xfrm>
                <a:off x="2009775" y="2142246"/>
                <a:ext cx="495300" cy="1666875"/>
              </a:xfrm>
              <a:prstGeom prst="round2DiagRect">
                <a:avLst>
                  <a:gd name="adj1" fmla="val 30129"/>
                  <a:gd name="adj2" fmla="val 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lang="zh-CN" altLang="en-US" b="1" dirty="0"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优点</a:t>
                </a:r>
              </a:p>
            </p:txBody>
          </p:sp>
        </p:grp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A28809E-BC9D-4771-A2C7-A7249174688D}"/>
                </a:ext>
              </a:extLst>
            </p:cNvPr>
            <p:cNvSpPr/>
            <p:nvPr/>
          </p:nvSpPr>
          <p:spPr>
            <a:xfrm>
              <a:off x="2416491" y="2138294"/>
              <a:ext cx="300990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indent="-304800"/>
              <a:r>
                <a:rPr 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1.	</a:t>
              </a:r>
              <a:r>
                <a:rPr 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这个模型易于</a:t>
              </a:r>
              <a:endParaRPr lang="en-US" altLang="zh-TW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r>
                <a:rPr lang="en-US" alt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	</a:t>
              </a:r>
              <a:r>
                <a:rPr 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理解。</a:t>
              </a:r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r>
                <a:rPr 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2.	</a:t>
              </a:r>
              <a:r>
                <a:rPr 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这个模型可以</a:t>
              </a:r>
              <a:endParaRPr lang="en-US" altLang="zh-TW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r>
                <a:rPr lang="en-US" alt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	</a:t>
              </a:r>
              <a:r>
                <a:rPr 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反映歌手当前的</a:t>
              </a:r>
              <a:endParaRPr lang="en-US" altLang="zh-TW" sz="2400" kern="1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r>
                <a:rPr lang="en-US" alt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	</a:t>
              </a:r>
              <a:r>
                <a:rPr 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受欢迎程度。</a:t>
              </a:r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13">
            <a:extLst>
              <a:ext uri="{FF2B5EF4-FFF2-40B4-BE49-F238E27FC236}">
                <a16:creationId xmlns:a16="http://schemas.microsoft.com/office/drawing/2014/main" id="{C20E62BB-535F-4660-9069-44E41B1BD5EA}"/>
              </a:ext>
            </a:extLst>
          </p:cNvPr>
          <p:cNvGrpSpPr/>
          <p:nvPr/>
        </p:nvGrpSpPr>
        <p:grpSpPr>
          <a:xfrm>
            <a:off x="5848350" y="2205628"/>
            <a:ext cx="5301714" cy="4084033"/>
            <a:chOff x="6374448" y="1706563"/>
            <a:chExt cx="3748723" cy="4084033"/>
          </a:xfrm>
        </p:grpSpPr>
        <p:grpSp>
          <p:nvGrpSpPr>
            <p:cNvPr id="16" name="组合 7">
              <a:extLst>
                <a:ext uri="{FF2B5EF4-FFF2-40B4-BE49-F238E27FC236}">
                  <a16:creationId xmlns:a16="http://schemas.microsoft.com/office/drawing/2014/main" id="{19F73CA5-5131-4B65-A9BB-2C49F96D9D60}"/>
                </a:ext>
              </a:extLst>
            </p:cNvPr>
            <p:cNvGrpSpPr/>
            <p:nvPr/>
          </p:nvGrpSpPr>
          <p:grpSpPr>
            <a:xfrm>
              <a:off x="6570348" y="1706563"/>
              <a:ext cx="3552823" cy="3733800"/>
              <a:chOff x="6677027" y="1466850"/>
              <a:chExt cx="3552823" cy="3733800"/>
            </a:xfrm>
          </p:grpSpPr>
          <p:sp>
            <p:nvSpPr>
              <p:cNvPr id="19" name="矩形: 对角圆角 17">
                <a:extLst>
                  <a:ext uri="{FF2B5EF4-FFF2-40B4-BE49-F238E27FC236}">
                    <a16:creationId xmlns:a16="http://schemas.microsoft.com/office/drawing/2014/main" id="{98F32A8F-955E-4F28-999A-FCE5881318D0}"/>
                  </a:ext>
                </a:extLst>
              </p:cNvPr>
              <p:cNvSpPr/>
              <p:nvPr/>
            </p:nvSpPr>
            <p:spPr>
              <a:xfrm>
                <a:off x="6677027" y="1466850"/>
                <a:ext cx="3305175" cy="3733800"/>
              </a:xfrm>
              <a:prstGeom prst="round2Diag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对角圆角 19">
                <a:extLst>
                  <a:ext uri="{FF2B5EF4-FFF2-40B4-BE49-F238E27FC236}">
                    <a16:creationId xmlns:a16="http://schemas.microsoft.com/office/drawing/2014/main" id="{ACC20DF5-D849-4E44-93DC-AE5B9685A323}"/>
                  </a:ext>
                </a:extLst>
              </p:cNvPr>
              <p:cNvSpPr/>
              <p:nvPr/>
            </p:nvSpPr>
            <p:spPr>
              <a:xfrm>
                <a:off x="9734550" y="3048879"/>
                <a:ext cx="495300" cy="1666875"/>
              </a:xfrm>
              <a:prstGeom prst="round2DiagRect">
                <a:avLst>
                  <a:gd name="adj1" fmla="val 30129"/>
                  <a:gd name="adj2" fmla="val 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lang="zh-CN" altLang="en-US" b="1" dirty="0"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缺点</a:t>
                </a:r>
              </a:p>
            </p:txBody>
          </p:sp>
        </p:grpSp>
        <p:sp>
          <p:nvSpPr>
            <p:cNvPr id="17" name="矩形 26">
              <a:extLst>
                <a:ext uri="{FF2B5EF4-FFF2-40B4-BE49-F238E27FC236}">
                  <a16:creationId xmlns:a16="http://schemas.microsoft.com/office/drawing/2014/main" id="{A8E9C6D5-0956-4060-8885-C728C2BD9F86}"/>
                </a:ext>
              </a:extLst>
            </p:cNvPr>
            <p:cNvSpPr/>
            <p:nvPr/>
          </p:nvSpPr>
          <p:spPr>
            <a:xfrm>
              <a:off x="6374448" y="2004944"/>
              <a:ext cx="3305175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indent="-304800"/>
              <a:r>
                <a:rPr 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1.	</a:t>
              </a:r>
              <a:r>
                <a:rPr 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这个模型忽视了</a:t>
              </a:r>
              <a:r>
                <a:rPr lang="zh-CN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包含</a:t>
              </a:r>
              <a:r>
                <a:rPr 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较早月份的整体趋势。</a:t>
              </a:r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r>
                <a:rPr 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2.	</a:t>
              </a:r>
              <a:r>
                <a:rPr 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最近</a:t>
              </a:r>
              <a:r>
                <a:rPr lang="zh-CN" altLang="en-US" sz="2400" kern="100" dirty="0"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两个月之间的</a:t>
              </a:r>
              <a:r>
                <a:rPr 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变化可能因特殊事件而异常高或低，这可能导致高估或低估。</a:t>
              </a:r>
              <a:endParaRPr lang="en-US" altLang="zh-TW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r>
                <a:rPr lang="en-US" sz="2400" kern="100" dirty="0"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3.	</a:t>
              </a:r>
              <a:r>
                <a:rPr lang="zh-TW" altLang="en-US" sz="2400" kern="100" dirty="0"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这个模型假设了粉丝数目是以单一规律变化。</a:t>
              </a:r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304800"/>
              <a:endParaRPr 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3973E5-5147-43DF-A0FB-BA5345B8E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86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探索适用于线性趋势的建模方法。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8" name="矩形 67">
            <a:extLst>
              <a:ext uri="{FF2B5EF4-FFF2-40B4-BE49-F238E27FC236}">
                <a16:creationId xmlns:a16="http://schemas.microsoft.com/office/drawing/2014/main" id="{707AEF22-65B3-4076-AACA-122CD7091A95}"/>
              </a:ext>
            </a:extLst>
          </p:cNvPr>
          <p:cNvSpPr/>
          <p:nvPr/>
        </p:nvSpPr>
        <p:spPr>
          <a:xfrm>
            <a:off x="800100" y="1793557"/>
            <a:ext cx="110490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4.	</a:t>
            </a:r>
            <a:r>
              <a:rPr lang="zh-CN" altLang="en-US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建模方法</a:t>
            </a:r>
            <a:r>
              <a:rPr lang="en-US" altLang="zh-CN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2</a:t>
            </a:r>
            <a:r>
              <a:rPr lang="zh-CN" altLang="en-US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：</a:t>
            </a:r>
            <a:endParaRPr lang="en-US" altLang="zh-CN" sz="2600" u="sng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这个方法考虑了</a:t>
            </a:r>
            <a:r>
              <a:rPr lang="zh-TW" altLang="en-US" sz="26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每个月之间的所有变化</a:t>
            </a:r>
            <a:endParaRPr lang="en-US" altLang="zh-TW" sz="2600" spc="5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（即从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月、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月、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…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以及从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月）。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它计算这些变化的平均值，以得出每个月的平均变化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并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假设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月之间的变化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等于这个每月的平均变化。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94B9EF-E3C5-46F7-A290-B3197FDBE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98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探索适用于线性趋势的建模方法。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4(a).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圈出用于预测的数据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70D9F460-7E95-4ACF-A9F8-DB822C999D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527121"/>
              </p:ext>
            </p:extLst>
          </p:nvPr>
        </p:nvGraphicFramePr>
        <p:xfrm>
          <a:off x="1688123" y="2464084"/>
          <a:ext cx="3710354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568679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141675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变化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F3BE2A-1828-46C6-A5DC-BC3657DBD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25</a:t>
            </a:fld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53FDC2-1B8E-49A9-9A96-93FD8CB45E64}"/>
              </a:ext>
            </a:extLst>
          </p:cNvPr>
          <p:cNvSpPr/>
          <p:nvPr/>
        </p:nvSpPr>
        <p:spPr>
          <a:xfrm>
            <a:off x="4133118" y="2933701"/>
            <a:ext cx="1399467" cy="31493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73160339-8DAF-42E4-8D8A-15E07F4B17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898241"/>
              </p:ext>
            </p:extLst>
          </p:nvPr>
        </p:nvGraphicFramePr>
        <p:xfrm>
          <a:off x="6125308" y="2464084"/>
          <a:ext cx="3710354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568679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141675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变化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4ED0D0BA-763A-4EAC-B8CB-45D84D6C0869}"/>
              </a:ext>
            </a:extLst>
          </p:cNvPr>
          <p:cNvSpPr/>
          <p:nvPr/>
        </p:nvSpPr>
        <p:spPr>
          <a:xfrm>
            <a:off x="8569545" y="2933701"/>
            <a:ext cx="1399467" cy="31493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1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探索适用于线性趋势的建模方法。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4(b).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预测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2024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H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的粉丝数目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</a:p>
        </p:txBody>
      </p:sp>
      <p:sp>
        <p:nvSpPr>
          <p:cNvPr id="9" name="矩形 67">
            <a:extLst>
              <a:ext uri="{FF2B5EF4-FFF2-40B4-BE49-F238E27FC236}">
                <a16:creationId xmlns:a16="http://schemas.microsoft.com/office/drawing/2014/main" id="{2F9FEF1A-74C7-4399-8E74-BE9D28014E5B}"/>
              </a:ext>
            </a:extLst>
          </p:cNvPr>
          <p:cNvSpPr/>
          <p:nvPr/>
        </p:nvSpPr>
        <p:spPr>
          <a:xfrm>
            <a:off x="2282706" y="3296767"/>
            <a:ext cx="759000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平均变化 </a:t>
            </a:r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  <a:sym typeface="+mn-lt"/>
            </a:endParaRPr>
          </a:p>
          <a:p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2023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年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12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月：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	2653 + 158 = 2811</a:t>
            </a:r>
          </a:p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2024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年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1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月：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	2653 + 158×2 = 2969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B9A7FA6-ADA7-4B5F-B2B0-CA4A4CE175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3764174"/>
              </p:ext>
            </p:extLst>
          </p:nvPr>
        </p:nvGraphicFramePr>
        <p:xfrm>
          <a:off x="4165597" y="3097650"/>
          <a:ext cx="3860806" cy="892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3" imgW="1726451" imgH="393529" progId="Equation.DSMT4">
                  <p:embed/>
                </p:oleObj>
              </mc:Choice>
              <mc:Fallback>
                <p:oleObj name="Equation" r:id="rId3" imgW="1726451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5597" y="3097650"/>
                        <a:ext cx="3860806" cy="8925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463F6-BE2A-4B88-A632-748BE4893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96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探索适用于线性趋势的建模方法。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6" y="1713185"/>
            <a:ext cx="1115006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4(c).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由此，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制定一个数学模型（模型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）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以数学方式表达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月之后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第 </a:t>
            </a:r>
            <a:r>
              <a:rPr lang="en-US" altLang="zh-TW" sz="2600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n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个月的粉丝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预测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数目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47CA112F-49C3-4B1A-979F-0D9369EB56BD}"/>
              </a:ext>
            </a:extLst>
          </p:cNvPr>
          <p:cNvSpPr/>
          <p:nvPr/>
        </p:nvSpPr>
        <p:spPr>
          <a:xfrm>
            <a:off x="2987334" y="3619829"/>
            <a:ext cx="800271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2653 + 158</a:t>
            </a:r>
            <a:r>
              <a:rPr lang="en-US" altLang="zh-CN" sz="2600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784D15-8C96-4C56-88B5-1ABEB6CEED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52" y="4055569"/>
            <a:ext cx="2333366" cy="23276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959A68-BE2B-4735-9891-D4ABC536BA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71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探索适用于线性趋势的建模方法。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6" y="1713185"/>
            <a:ext cx="10711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4(d).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有什么优点和缺点？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pSp>
        <p:nvGrpSpPr>
          <p:cNvPr id="10" name="组合 12">
            <a:extLst>
              <a:ext uri="{FF2B5EF4-FFF2-40B4-BE49-F238E27FC236}">
                <a16:creationId xmlns:a16="http://schemas.microsoft.com/office/drawing/2014/main" id="{5B1C04F1-B5F5-4CF6-8655-52118AA5137D}"/>
              </a:ext>
            </a:extLst>
          </p:cNvPr>
          <p:cNvGrpSpPr/>
          <p:nvPr/>
        </p:nvGrpSpPr>
        <p:grpSpPr>
          <a:xfrm>
            <a:off x="1966823" y="2205628"/>
            <a:ext cx="3552436" cy="3733800"/>
            <a:chOff x="2119223" y="1706563"/>
            <a:chExt cx="3552436" cy="3733800"/>
          </a:xfrm>
        </p:grpSpPr>
        <p:grpSp>
          <p:nvGrpSpPr>
            <p:cNvPr id="11" name="组合 8">
              <a:extLst>
                <a:ext uri="{FF2B5EF4-FFF2-40B4-BE49-F238E27FC236}">
                  <a16:creationId xmlns:a16="http://schemas.microsoft.com/office/drawing/2014/main" id="{72EF3C4C-2CA2-4096-A348-4E8B4CA229CC}"/>
                </a:ext>
              </a:extLst>
            </p:cNvPr>
            <p:cNvGrpSpPr/>
            <p:nvPr/>
          </p:nvGrpSpPr>
          <p:grpSpPr>
            <a:xfrm>
              <a:off x="2119223" y="1706563"/>
              <a:ext cx="3454806" cy="3733800"/>
              <a:chOff x="2060169" y="1657350"/>
              <a:chExt cx="3454806" cy="3733800"/>
            </a:xfrm>
          </p:grpSpPr>
          <p:sp>
            <p:nvSpPr>
              <p:cNvPr id="13" name="矩形: 对角圆角 1">
                <a:extLst>
                  <a:ext uri="{FF2B5EF4-FFF2-40B4-BE49-F238E27FC236}">
                    <a16:creationId xmlns:a16="http://schemas.microsoft.com/office/drawing/2014/main" id="{70634FF6-34B6-43EB-8A71-C42FB7BA76A0}"/>
                  </a:ext>
                </a:extLst>
              </p:cNvPr>
              <p:cNvSpPr/>
              <p:nvPr/>
            </p:nvSpPr>
            <p:spPr>
              <a:xfrm>
                <a:off x="2209800" y="1657350"/>
                <a:ext cx="3305175" cy="3733800"/>
              </a:xfrm>
              <a:prstGeom prst="round2Diag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: 对角圆角 5">
                <a:extLst>
                  <a:ext uri="{FF2B5EF4-FFF2-40B4-BE49-F238E27FC236}">
                    <a16:creationId xmlns:a16="http://schemas.microsoft.com/office/drawing/2014/main" id="{18830754-CB7D-48FE-BF55-31FF3643D99E}"/>
                  </a:ext>
                </a:extLst>
              </p:cNvPr>
              <p:cNvSpPr/>
              <p:nvPr/>
            </p:nvSpPr>
            <p:spPr>
              <a:xfrm>
                <a:off x="2060169" y="2142246"/>
                <a:ext cx="444906" cy="1666875"/>
              </a:xfrm>
              <a:prstGeom prst="round2DiagRect">
                <a:avLst>
                  <a:gd name="adj1" fmla="val 30129"/>
                  <a:gd name="adj2" fmla="val 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lang="zh-CN" altLang="en-US" b="1" dirty="0"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优点</a:t>
                </a:r>
              </a:p>
            </p:txBody>
          </p:sp>
        </p:grp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A28809E-BC9D-4771-A2C7-A7249174688D}"/>
                </a:ext>
              </a:extLst>
            </p:cNvPr>
            <p:cNvSpPr/>
            <p:nvPr/>
          </p:nvSpPr>
          <p:spPr>
            <a:xfrm>
              <a:off x="2171223" y="1965019"/>
              <a:ext cx="3500436" cy="3139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indent="-304800"/>
              <a:r>
                <a:rPr lang="en-US" altLang="zh-TW" sz="22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1.	</a:t>
              </a:r>
              <a:r>
                <a:rPr lang="zh-TW" altLang="en-US" sz="22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这个模型考虑了较长时间的每个月之间的变化，提供了一个对于整体趋势的更全面</a:t>
              </a:r>
              <a:r>
                <a:rPr lang="zh-CN" altLang="en-US" sz="2200" kern="100" dirty="0"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分析</a:t>
              </a:r>
              <a:r>
                <a:rPr lang="zh-TW" altLang="en-US" sz="22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。</a:t>
              </a:r>
              <a:endParaRPr lang="en-US" altLang="zh-TW" sz="22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endParaRPr lang="en-US" altLang="zh-TW" sz="22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r>
                <a:rPr lang="en-US" altLang="zh-TW" sz="22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2.	</a:t>
              </a:r>
              <a:r>
                <a:rPr lang="zh-TW" altLang="en-US" sz="22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考虑较长的时间范围可以减低短期波动的影响。</a:t>
              </a:r>
            </a:p>
          </p:txBody>
        </p:sp>
      </p:grpSp>
      <p:grpSp>
        <p:nvGrpSpPr>
          <p:cNvPr id="15" name="组合 13">
            <a:extLst>
              <a:ext uri="{FF2B5EF4-FFF2-40B4-BE49-F238E27FC236}">
                <a16:creationId xmlns:a16="http://schemas.microsoft.com/office/drawing/2014/main" id="{C20E62BB-535F-4660-9069-44E41B1BD5EA}"/>
              </a:ext>
            </a:extLst>
          </p:cNvPr>
          <p:cNvGrpSpPr/>
          <p:nvPr/>
        </p:nvGrpSpPr>
        <p:grpSpPr>
          <a:xfrm>
            <a:off x="6301268" y="2205628"/>
            <a:ext cx="3669503" cy="3733800"/>
            <a:chOff x="6453668" y="1706563"/>
            <a:chExt cx="3669503" cy="3733800"/>
          </a:xfrm>
        </p:grpSpPr>
        <p:grpSp>
          <p:nvGrpSpPr>
            <p:cNvPr id="16" name="组合 7">
              <a:extLst>
                <a:ext uri="{FF2B5EF4-FFF2-40B4-BE49-F238E27FC236}">
                  <a16:creationId xmlns:a16="http://schemas.microsoft.com/office/drawing/2014/main" id="{19F73CA5-5131-4B65-A9BB-2C49F96D9D60}"/>
                </a:ext>
              </a:extLst>
            </p:cNvPr>
            <p:cNvGrpSpPr/>
            <p:nvPr/>
          </p:nvGrpSpPr>
          <p:grpSpPr>
            <a:xfrm>
              <a:off x="6570348" y="1706563"/>
              <a:ext cx="3552823" cy="3733800"/>
              <a:chOff x="6677027" y="1466850"/>
              <a:chExt cx="3552823" cy="3733800"/>
            </a:xfrm>
          </p:grpSpPr>
          <p:sp>
            <p:nvSpPr>
              <p:cNvPr id="19" name="矩形: 对角圆角 17">
                <a:extLst>
                  <a:ext uri="{FF2B5EF4-FFF2-40B4-BE49-F238E27FC236}">
                    <a16:creationId xmlns:a16="http://schemas.microsoft.com/office/drawing/2014/main" id="{98F32A8F-955E-4F28-999A-FCE5881318D0}"/>
                  </a:ext>
                </a:extLst>
              </p:cNvPr>
              <p:cNvSpPr/>
              <p:nvPr/>
            </p:nvSpPr>
            <p:spPr>
              <a:xfrm>
                <a:off x="6677027" y="1466850"/>
                <a:ext cx="3305175" cy="3733800"/>
              </a:xfrm>
              <a:prstGeom prst="round2Diag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对角圆角 19">
                <a:extLst>
                  <a:ext uri="{FF2B5EF4-FFF2-40B4-BE49-F238E27FC236}">
                    <a16:creationId xmlns:a16="http://schemas.microsoft.com/office/drawing/2014/main" id="{ACC20DF5-D849-4E44-93DC-AE5B9685A323}"/>
                  </a:ext>
                </a:extLst>
              </p:cNvPr>
              <p:cNvSpPr/>
              <p:nvPr/>
            </p:nvSpPr>
            <p:spPr>
              <a:xfrm>
                <a:off x="9734550" y="3048879"/>
                <a:ext cx="495300" cy="1666875"/>
              </a:xfrm>
              <a:prstGeom prst="round2DiagRect">
                <a:avLst>
                  <a:gd name="adj1" fmla="val 30129"/>
                  <a:gd name="adj2" fmla="val 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lang="zh-CN" altLang="en-US" b="1" dirty="0"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缺点</a:t>
                </a:r>
              </a:p>
            </p:txBody>
          </p:sp>
        </p:grpSp>
        <p:sp>
          <p:nvSpPr>
            <p:cNvPr id="17" name="矩形 26">
              <a:extLst>
                <a:ext uri="{FF2B5EF4-FFF2-40B4-BE49-F238E27FC236}">
                  <a16:creationId xmlns:a16="http://schemas.microsoft.com/office/drawing/2014/main" id="{A8E9C6D5-0956-4060-8885-C728C2BD9F86}"/>
                </a:ext>
              </a:extLst>
            </p:cNvPr>
            <p:cNvSpPr/>
            <p:nvPr/>
          </p:nvSpPr>
          <p:spPr>
            <a:xfrm>
              <a:off x="6453668" y="2034700"/>
              <a:ext cx="3078953" cy="3139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indent="-304800"/>
              <a:r>
                <a:rPr lang="en-US" altLang="zh-TW" sz="22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1.	</a:t>
              </a:r>
              <a:r>
                <a:rPr lang="zh-TW" altLang="en-US" sz="22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因为这个模型依赖较长时间的历史数据，所以可能无法完全反映歌手当前的受欢迎程度。</a:t>
              </a:r>
              <a:endParaRPr lang="en-US" altLang="zh-TW" sz="22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endParaRPr lang="en-US" altLang="zh-TW" sz="22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r>
                <a:rPr lang="en-US" sz="22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2.	</a:t>
              </a:r>
              <a:r>
                <a:rPr lang="zh-TW" altLang="en-US" sz="22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这个模型假设了粉丝数目是以单一规律变化。</a:t>
              </a:r>
              <a:endParaRPr lang="en-US" sz="22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D083B-3423-4D47-96C9-A7629D78B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97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探索适用于线性趋势的建模方法。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8" name="矩形 67">
            <a:extLst>
              <a:ext uri="{FF2B5EF4-FFF2-40B4-BE49-F238E27FC236}">
                <a16:creationId xmlns:a16="http://schemas.microsoft.com/office/drawing/2014/main" id="{707AEF22-65B3-4076-AACA-122CD7091A95}"/>
              </a:ext>
            </a:extLst>
          </p:cNvPr>
          <p:cNvSpPr/>
          <p:nvPr/>
        </p:nvSpPr>
        <p:spPr>
          <a:xfrm>
            <a:off x="800100" y="1793557"/>
            <a:ext cx="110490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5.	</a:t>
            </a:r>
            <a:r>
              <a:rPr lang="zh-CN" altLang="en-US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建模方法</a:t>
            </a:r>
            <a:r>
              <a:rPr lang="en-US" altLang="zh-CN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3</a:t>
            </a:r>
            <a:r>
              <a:rPr lang="zh-CN" altLang="en-US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：</a:t>
            </a:r>
            <a:endParaRPr lang="en-US" altLang="zh-CN" sz="2600" u="sng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这个方法只考虑月份之间的</a:t>
            </a:r>
            <a:r>
              <a:rPr lang="zh-TW" altLang="en-US" sz="26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最近三个变化</a:t>
            </a:r>
            <a:endParaRPr lang="en-US" altLang="zh-TW" sz="2600" spc="5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（即从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8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9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月、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9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月，以及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月）。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它计算这些变化的平均值，以获得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这段时间内的</a:t>
            </a:r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每月的平均变化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，并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假设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月之间的变化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等于这个每月的平均变化。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BE4E9-F252-4CFE-AEC4-B0B338DD65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34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97355" y="1411759"/>
            <a:ext cx="8546879" cy="2802071"/>
            <a:chOff x="-31820" y="3818973"/>
            <a:chExt cx="6032574" cy="2000018"/>
          </a:xfrm>
        </p:grpSpPr>
        <p:grpSp>
          <p:nvGrpSpPr>
            <p:cNvPr id="2" name="组合 1"/>
            <p:cNvGrpSpPr/>
            <p:nvPr/>
          </p:nvGrpSpPr>
          <p:grpSpPr>
            <a:xfrm>
              <a:off x="-31820" y="3818973"/>
              <a:ext cx="2401578" cy="404037"/>
              <a:chOff x="-24171" y="3790682"/>
              <a:chExt cx="2401578" cy="404037"/>
            </a:xfrm>
          </p:grpSpPr>
          <p:sp>
            <p:nvSpPr>
              <p:cNvPr id="3" name="矩形: 圆角 2"/>
              <p:cNvSpPr/>
              <p:nvPr/>
            </p:nvSpPr>
            <p:spPr>
              <a:xfrm>
                <a:off x="-24171" y="3790682"/>
                <a:ext cx="2401578" cy="404037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文本框 63"/>
              <p:cNvSpPr txBox="1"/>
              <p:nvPr/>
            </p:nvSpPr>
            <p:spPr>
              <a:xfrm>
                <a:off x="57725" y="3790682"/>
                <a:ext cx="2237786" cy="373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800" b="1" dirty="0">
                    <a:solidFill>
                      <a:schemeClr val="bg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  <a:cs typeface="+mn-ea"/>
                    <a:sym typeface="+mn-lt"/>
                  </a:rPr>
                  <a:t>活动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  <a:cs typeface="+mn-ea"/>
                    <a:sym typeface="+mn-lt"/>
                  </a:rPr>
                  <a:t>1</a:t>
                </a:r>
                <a:endParaRPr lang="zh-CN" altLang="en-US" sz="2800" b="1" dirty="0">
                  <a:solidFill>
                    <a:schemeClr val="bg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endParaRPr>
              </a:p>
            </p:txBody>
          </p:sp>
        </p:grpSp>
        <p:sp>
          <p:nvSpPr>
            <p:cNvPr id="68" name="矩形 67"/>
            <p:cNvSpPr/>
            <p:nvPr/>
          </p:nvSpPr>
          <p:spPr>
            <a:xfrm>
              <a:off x="991911" y="4698624"/>
              <a:ext cx="5008843" cy="11203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48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初步分析建模情境</a:t>
              </a:r>
              <a:endParaRPr lang="en-US" altLang="zh-TW" sz="48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  <a:p>
              <a:pPr algn="ctr"/>
              <a:r>
                <a:rPr lang="zh-TW" altLang="en-US" sz="48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并进行简单的预测。</a:t>
              </a:r>
              <a:endParaRPr lang="zh-CN" altLang="en-US" sz="48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19B9A1C-0507-4123-83E1-B46CED2F8B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35" y="4540003"/>
            <a:ext cx="1838890" cy="192698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E61FAE-415B-4A2F-B485-84307C5CD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05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探索适用于线性趋势的建模方法。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5(a).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圈出用于预测的数据。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2B2A1-138D-4A99-9880-DBB807BF4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30</a:t>
            </a:fld>
            <a:endParaRPr lang="en-US" dirty="0"/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32F90A7F-7AD2-4F8D-A6A8-526A6125FD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032158"/>
              </p:ext>
            </p:extLst>
          </p:nvPr>
        </p:nvGraphicFramePr>
        <p:xfrm>
          <a:off x="1688123" y="2464084"/>
          <a:ext cx="3710354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568679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141675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变化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133D2557-2B10-4C30-84A2-72C58B23D9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946197"/>
              </p:ext>
            </p:extLst>
          </p:nvPr>
        </p:nvGraphicFramePr>
        <p:xfrm>
          <a:off x="6125308" y="2464084"/>
          <a:ext cx="3710354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568679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141675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变化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4ED0D0BA-763A-4EAC-B8CB-45D84D6C0869}"/>
              </a:ext>
            </a:extLst>
          </p:cNvPr>
          <p:cNvSpPr/>
          <p:nvPr/>
        </p:nvSpPr>
        <p:spPr>
          <a:xfrm>
            <a:off x="8569545" y="4132385"/>
            <a:ext cx="1399467" cy="19506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49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探索适用于线性趋势的建模方法。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5(b).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预测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2024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H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的粉丝数目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</a:p>
        </p:txBody>
      </p:sp>
      <p:sp>
        <p:nvSpPr>
          <p:cNvPr id="9" name="矩形 67">
            <a:extLst>
              <a:ext uri="{FF2B5EF4-FFF2-40B4-BE49-F238E27FC236}">
                <a16:creationId xmlns:a16="http://schemas.microsoft.com/office/drawing/2014/main" id="{2F9FEF1A-74C7-4399-8E74-BE9D28014E5B}"/>
              </a:ext>
            </a:extLst>
          </p:cNvPr>
          <p:cNvSpPr/>
          <p:nvPr/>
        </p:nvSpPr>
        <p:spPr>
          <a:xfrm>
            <a:off x="2368971" y="3331273"/>
            <a:ext cx="759000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平均变化 </a:t>
            </a:r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月：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2653 + 166 = 2819</a:t>
            </a:r>
          </a:p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2024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月：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2653 + 166×2 = 2985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04583E1-D8C5-4E2C-B22B-E41145CD48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29555"/>
              </p:ext>
            </p:extLst>
          </p:nvPr>
        </p:nvGraphicFramePr>
        <p:xfrm>
          <a:off x="4201066" y="3136010"/>
          <a:ext cx="3352512" cy="892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Equation" r:id="rId3" imgW="1459866" imgH="393529" progId="Equation.DSMT4">
                  <p:embed/>
                </p:oleObj>
              </mc:Choice>
              <mc:Fallback>
                <p:oleObj name="Equation" r:id="rId3" imgW="1459866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1066" y="3136010"/>
                        <a:ext cx="3352512" cy="8925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871AE-8F29-4A53-8058-AF5AD7E883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89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探索适用于线性趋势的建模方法。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6" y="1713185"/>
            <a:ext cx="1115006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5(c).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由此，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制定一个数学模型（模型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）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以数学方式表达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月之后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第 </a:t>
            </a:r>
            <a:r>
              <a:rPr lang="en-US" altLang="zh-TW" sz="2600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n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个月的粉丝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预测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数目。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47CA112F-49C3-4B1A-979F-0D9369EB56BD}"/>
              </a:ext>
            </a:extLst>
          </p:cNvPr>
          <p:cNvSpPr/>
          <p:nvPr/>
        </p:nvSpPr>
        <p:spPr>
          <a:xfrm>
            <a:off x="3039093" y="4141396"/>
            <a:ext cx="786469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2653 + 166</a:t>
            </a:r>
            <a:r>
              <a:rPr lang="en-US" altLang="zh-CN" sz="2600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82EB1E-8065-4863-8B92-D36008FE79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52" y="4055569"/>
            <a:ext cx="2333366" cy="23276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50100-2251-4F27-9EF7-F959E4D63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69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探索适用于线性趋势的建模方法。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6" y="1713185"/>
            <a:ext cx="10711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5(d).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3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有什么优点和缺点？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pSp>
        <p:nvGrpSpPr>
          <p:cNvPr id="10" name="组合 12">
            <a:extLst>
              <a:ext uri="{FF2B5EF4-FFF2-40B4-BE49-F238E27FC236}">
                <a16:creationId xmlns:a16="http://schemas.microsoft.com/office/drawing/2014/main" id="{5B1C04F1-B5F5-4CF6-8655-52118AA5137D}"/>
              </a:ext>
            </a:extLst>
          </p:cNvPr>
          <p:cNvGrpSpPr/>
          <p:nvPr/>
        </p:nvGrpSpPr>
        <p:grpSpPr>
          <a:xfrm>
            <a:off x="1916429" y="2205628"/>
            <a:ext cx="3505200" cy="3733800"/>
            <a:chOff x="2068829" y="1706563"/>
            <a:chExt cx="3505200" cy="3733800"/>
          </a:xfrm>
        </p:grpSpPr>
        <p:grpSp>
          <p:nvGrpSpPr>
            <p:cNvPr id="11" name="组合 8">
              <a:extLst>
                <a:ext uri="{FF2B5EF4-FFF2-40B4-BE49-F238E27FC236}">
                  <a16:creationId xmlns:a16="http://schemas.microsoft.com/office/drawing/2014/main" id="{72EF3C4C-2CA2-4096-A348-4E8B4CA229CC}"/>
                </a:ext>
              </a:extLst>
            </p:cNvPr>
            <p:cNvGrpSpPr/>
            <p:nvPr/>
          </p:nvGrpSpPr>
          <p:grpSpPr>
            <a:xfrm>
              <a:off x="2068829" y="1706563"/>
              <a:ext cx="3505200" cy="3733800"/>
              <a:chOff x="2009775" y="1657350"/>
              <a:chExt cx="3505200" cy="3733800"/>
            </a:xfrm>
          </p:grpSpPr>
          <p:sp>
            <p:nvSpPr>
              <p:cNvPr id="13" name="矩形: 对角圆角 1">
                <a:extLst>
                  <a:ext uri="{FF2B5EF4-FFF2-40B4-BE49-F238E27FC236}">
                    <a16:creationId xmlns:a16="http://schemas.microsoft.com/office/drawing/2014/main" id="{70634FF6-34B6-43EB-8A71-C42FB7BA76A0}"/>
                  </a:ext>
                </a:extLst>
              </p:cNvPr>
              <p:cNvSpPr/>
              <p:nvPr/>
            </p:nvSpPr>
            <p:spPr>
              <a:xfrm>
                <a:off x="2209800" y="1657350"/>
                <a:ext cx="3305175" cy="3733800"/>
              </a:xfrm>
              <a:prstGeom prst="round2Diag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: 对角圆角 5">
                <a:extLst>
                  <a:ext uri="{FF2B5EF4-FFF2-40B4-BE49-F238E27FC236}">
                    <a16:creationId xmlns:a16="http://schemas.microsoft.com/office/drawing/2014/main" id="{18830754-CB7D-48FE-BF55-31FF3643D99E}"/>
                  </a:ext>
                </a:extLst>
              </p:cNvPr>
              <p:cNvSpPr/>
              <p:nvPr/>
            </p:nvSpPr>
            <p:spPr>
              <a:xfrm>
                <a:off x="2009775" y="2142246"/>
                <a:ext cx="495300" cy="1666875"/>
              </a:xfrm>
              <a:prstGeom prst="round2DiagRect">
                <a:avLst>
                  <a:gd name="adj1" fmla="val 30129"/>
                  <a:gd name="adj2" fmla="val 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lang="zh-CN" altLang="en-US" b="1" dirty="0"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优点</a:t>
                </a:r>
              </a:p>
            </p:txBody>
          </p:sp>
        </p:grp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A28809E-BC9D-4771-A2C7-A7249174688D}"/>
                </a:ext>
              </a:extLst>
            </p:cNvPr>
            <p:cNvSpPr/>
            <p:nvPr/>
          </p:nvSpPr>
          <p:spPr>
            <a:xfrm>
              <a:off x="2411252" y="2191459"/>
              <a:ext cx="3105627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indent="-304800"/>
              <a:r>
                <a:rPr lang="en-US" alt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1.	</a:t>
              </a:r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考虑最近的变化可以反映歌手当前的受欢迎程度。</a:t>
              </a:r>
            </a:p>
            <a:p>
              <a:pPr marL="609600" indent="-304800"/>
              <a:endParaRPr lang="en-US" altLang="zh-TW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r>
                <a:rPr lang="en-US" alt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2.	</a:t>
              </a:r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考虑</a:t>
              </a:r>
              <a:r>
                <a:rPr lang="zh-CN" altLang="en-US" sz="2400" kern="100" dirty="0"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四个月</a:t>
              </a:r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时间范围</a:t>
              </a:r>
              <a:r>
                <a:rPr lang="zh-CN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的平均变化</a:t>
              </a:r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可以减低短期</a:t>
              </a:r>
              <a:r>
                <a:rPr lang="zh-CN" altLang="en-US" sz="2400" kern="100" dirty="0"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异常变化</a:t>
              </a:r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的影响。</a:t>
              </a:r>
            </a:p>
          </p:txBody>
        </p:sp>
      </p:grpSp>
      <p:grpSp>
        <p:nvGrpSpPr>
          <p:cNvPr id="15" name="组合 13">
            <a:extLst>
              <a:ext uri="{FF2B5EF4-FFF2-40B4-BE49-F238E27FC236}">
                <a16:creationId xmlns:a16="http://schemas.microsoft.com/office/drawing/2014/main" id="{C20E62BB-535F-4660-9069-44E41B1BD5EA}"/>
              </a:ext>
            </a:extLst>
          </p:cNvPr>
          <p:cNvGrpSpPr/>
          <p:nvPr/>
        </p:nvGrpSpPr>
        <p:grpSpPr>
          <a:xfrm>
            <a:off x="6320318" y="2205628"/>
            <a:ext cx="3650453" cy="3733800"/>
            <a:chOff x="6472718" y="1706563"/>
            <a:chExt cx="3650453" cy="3733800"/>
          </a:xfrm>
        </p:grpSpPr>
        <p:grpSp>
          <p:nvGrpSpPr>
            <p:cNvPr id="16" name="组合 7">
              <a:extLst>
                <a:ext uri="{FF2B5EF4-FFF2-40B4-BE49-F238E27FC236}">
                  <a16:creationId xmlns:a16="http://schemas.microsoft.com/office/drawing/2014/main" id="{19F73CA5-5131-4B65-A9BB-2C49F96D9D60}"/>
                </a:ext>
              </a:extLst>
            </p:cNvPr>
            <p:cNvGrpSpPr/>
            <p:nvPr/>
          </p:nvGrpSpPr>
          <p:grpSpPr>
            <a:xfrm>
              <a:off x="6570348" y="1706563"/>
              <a:ext cx="3552823" cy="3733800"/>
              <a:chOff x="6677027" y="1466850"/>
              <a:chExt cx="3552823" cy="3733800"/>
            </a:xfrm>
          </p:grpSpPr>
          <p:sp>
            <p:nvSpPr>
              <p:cNvPr id="19" name="矩形: 对角圆角 17">
                <a:extLst>
                  <a:ext uri="{FF2B5EF4-FFF2-40B4-BE49-F238E27FC236}">
                    <a16:creationId xmlns:a16="http://schemas.microsoft.com/office/drawing/2014/main" id="{98F32A8F-955E-4F28-999A-FCE5881318D0}"/>
                  </a:ext>
                </a:extLst>
              </p:cNvPr>
              <p:cNvSpPr/>
              <p:nvPr/>
            </p:nvSpPr>
            <p:spPr>
              <a:xfrm>
                <a:off x="6677027" y="1466850"/>
                <a:ext cx="3305175" cy="3733800"/>
              </a:xfrm>
              <a:prstGeom prst="round2Diag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对角圆角 19">
                <a:extLst>
                  <a:ext uri="{FF2B5EF4-FFF2-40B4-BE49-F238E27FC236}">
                    <a16:creationId xmlns:a16="http://schemas.microsoft.com/office/drawing/2014/main" id="{ACC20DF5-D849-4E44-93DC-AE5B9685A323}"/>
                  </a:ext>
                </a:extLst>
              </p:cNvPr>
              <p:cNvSpPr/>
              <p:nvPr/>
            </p:nvSpPr>
            <p:spPr>
              <a:xfrm>
                <a:off x="9734550" y="3048879"/>
                <a:ext cx="495300" cy="1666875"/>
              </a:xfrm>
              <a:prstGeom prst="round2DiagRect">
                <a:avLst>
                  <a:gd name="adj1" fmla="val 30129"/>
                  <a:gd name="adj2" fmla="val 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lang="zh-CN" altLang="en-US" b="1" dirty="0"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缺点</a:t>
                </a:r>
              </a:p>
            </p:txBody>
          </p:sp>
        </p:grpSp>
        <p:sp>
          <p:nvSpPr>
            <p:cNvPr id="17" name="矩形 26">
              <a:extLst>
                <a:ext uri="{FF2B5EF4-FFF2-40B4-BE49-F238E27FC236}">
                  <a16:creationId xmlns:a16="http://schemas.microsoft.com/office/drawing/2014/main" id="{A8E9C6D5-0956-4060-8885-C728C2BD9F86}"/>
                </a:ext>
              </a:extLst>
            </p:cNvPr>
            <p:cNvSpPr/>
            <p:nvPr/>
          </p:nvSpPr>
          <p:spPr>
            <a:xfrm>
              <a:off x="6472718" y="2472850"/>
              <a:ext cx="3005775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indent="-304800"/>
              <a:r>
                <a:rPr lang="en-US" alt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1.	</a:t>
              </a:r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考虑最近三个变化的理由不明确。</a:t>
              </a:r>
              <a:endParaRPr lang="en-US" altLang="zh-TW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r>
                <a:rPr lang="en-US" sz="2400" kern="100" dirty="0"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2.	</a:t>
              </a:r>
              <a:r>
                <a:rPr lang="zh-TW" altLang="en-US" sz="2400" kern="100" dirty="0"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这个模型假设了粉丝数目是以单一规律变化。</a:t>
              </a:r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EB8A6-1EAB-4487-9C26-FC1D9E68F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6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探索适用于线性趋势的建模方法。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6" y="1713185"/>
            <a:ext cx="10711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6.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 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至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3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有什么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共同的假设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和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限制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？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pSp>
        <p:nvGrpSpPr>
          <p:cNvPr id="10" name="组合 12">
            <a:extLst>
              <a:ext uri="{FF2B5EF4-FFF2-40B4-BE49-F238E27FC236}">
                <a16:creationId xmlns:a16="http://schemas.microsoft.com/office/drawing/2014/main" id="{5B1C04F1-B5F5-4CF6-8655-52118AA5137D}"/>
              </a:ext>
            </a:extLst>
          </p:cNvPr>
          <p:cNvGrpSpPr/>
          <p:nvPr/>
        </p:nvGrpSpPr>
        <p:grpSpPr>
          <a:xfrm>
            <a:off x="1916429" y="2205628"/>
            <a:ext cx="3505200" cy="3733800"/>
            <a:chOff x="2068829" y="1706563"/>
            <a:chExt cx="3505200" cy="3733800"/>
          </a:xfrm>
        </p:grpSpPr>
        <p:grpSp>
          <p:nvGrpSpPr>
            <p:cNvPr id="11" name="组合 8">
              <a:extLst>
                <a:ext uri="{FF2B5EF4-FFF2-40B4-BE49-F238E27FC236}">
                  <a16:creationId xmlns:a16="http://schemas.microsoft.com/office/drawing/2014/main" id="{72EF3C4C-2CA2-4096-A348-4E8B4CA229CC}"/>
                </a:ext>
              </a:extLst>
            </p:cNvPr>
            <p:cNvGrpSpPr/>
            <p:nvPr/>
          </p:nvGrpSpPr>
          <p:grpSpPr>
            <a:xfrm>
              <a:off x="2068829" y="1706563"/>
              <a:ext cx="3505200" cy="3733800"/>
              <a:chOff x="2009775" y="1657350"/>
              <a:chExt cx="3505200" cy="3733800"/>
            </a:xfrm>
          </p:grpSpPr>
          <p:sp>
            <p:nvSpPr>
              <p:cNvPr id="13" name="矩形: 对角圆角 1">
                <a:extLst>
                  <a:ext uri="{FF2B5EF4-FFF2-40B4-BE49-F238E27FC236}">
                    <a16:creationId xmlns:a16="http://schemas.microsoft.com/office/drawing/2014/main" id="{70634FF6-34B6-43EB-8A71-C42FB7BA76A0}"/>
                  </a:ext>
                </a:extLst>
              </p:cNvPr>
              <p:cNvSpPr/>
              <p:nvPr/>
            </p:nvSpPr>
            <p:spPr>
              <a:xfrm>
                <a:off x="2209800" y="1657350"/>
                <a:ext cx="3305175" cy="3733800"/>
              </a:xfrm>
              <a:prstGeom prst="round2Diag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: 对角圆角 5">
                <a:extLst>
                  <a:ext uri="{FF2B5EF4-FFF2-40B4-BE49-F238E27FC236}">
                    <a16:creationId xmlns:a16="http://schemas.microsoft.com/office/drawing/2014/main" id="{18830754-CB7D-48FE-BF55-31FF3643D99E}"/>
                  </a:ext>
                </a:extLst>
              </p:cNvPr>
              <p:cNvSpPr/>
              <p:nvPr/>
            </p:nvSpPr>
            <p:spPr>
              <a:xfrm>
                <a:off x="2009775" y="2142246"/>
                <a:ext cx="495300" cy="1666875"/>
              </a:xfrm>
              <a:prstGeom prst="round2DiagRect">
                <a:avLst>
                  <a:gd name="adj1" fmla="val 30129"/>
                  <a:gd name="adj2" fmla="val 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lang="zh-CN" altLang="en-US" b="1" dirty="0"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假设</a:t>
                </a:r>
              </a:p>
            </p:txBody>
          </p:sp>
        </p:grp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A28809E-BC9D-4771-A2C7-A7249174688D}"/>
                </a:ext>
              </a:extLst>
            </p:cNvPr>
            <p:cNvSpPr/>
            <p:nvPr/>
          </p:nvSpPr>
          <p:spPr>
            <a:xfrm>
              <a:off x="2171247" y="2279492"/>
              <a:ext cx="330517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/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这些模型假设粉丝数目以单一规律变化并遵循</a:t>
              </a:r>
              <a:r>
                <a:rPr lang="zh-TW" altLang="en-US" sz="2400" kern="100" dirty="0">
                  <a:solidFill>
                    <a:srgbClr val="FF0000"/>
                  </a:solidFill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线性模式</a:t>
              </a:r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。</a:t>
              </a:r>
            </a:p>
          </p:txBody>
        </p:sp>
      </p:grpSp>
      <p:grpSp>
        <p:nvGrpSpPr>
          <p:cNvPr id="15" name="组合 13">
            <a:extLst>
              <a:ext uri="{FF2B5EF4-FFF2-40B4-BE49-F238E27FC236}">
                <a16:creationId xmlns:a16="http://schemas.microsoft.com/office/drawing/2014/main" id="{C20E62BB-535F-4660-9069-44E41B1BD5EA}"/>
              </a:ext>
            </a:extLst>
          </p:cNvPr>
          <p:cNvGrpSpPr/>
          <p:nvPr/>
        </p:nvGrpSpPr>
        <p:grpSpPr>
          <a:xfrm>
            <a:off x="6284968" y="2205628"/>
            <a:ext cx="3685803" cy="3733800"/>
            <a:chOff x="6437368" y="1706563"/>
            <a:chExt cx="3685803" cy="3733800"/>
          </a:xfrm>
        </p:grpSpPr>
        <p:grpSp>
          <p:nvGrpSpPr>
            <p:cNvPr id="16" name="组合 7">
              <a:extLst>
                <a:ext uri="{FF2B5EF4-FFF2-40B4-BE49-F238E27FC236}">
                  <a16:creationId xmlns:a16="http://schemas.microsoft.com/office/drawing/2014/main" id="{19F73CA5-5131-4B65-A9BB-2C49F96D9D60}"/>
                </a:ext>
              </a:extLst>
            </p:cNvPr>
            <p:cNvGrpSpPr/>
            <p:nvPr/>
          </p:nvGrpSpPr>
          <p:grpSpPr>
            <a:xfrm>
              <a:off x="6570348" y="1706563"/>
              <a:ext cx="3552823" cy="3733800"/>
              <a:chOff x="6677027" y="1466850"/>
              <a:chExt cx="3552823" cy="3733800"/>
            </a:xfrm>
          </p:grpSpPr>
          <p:sp>
            <p:nvSpPr>
              <p:cNvPr id="19" name="矩形: 对角圆角 17">
                <a:extLst>
                  <a:ext uri="{FF2B5EF4-FFF2-40B4-BE49-F238E27FC236}">
                    <a16:creationId xmlns:a16="http://schemas.microsoft.com/office/drawing/2014/main" id="{98F32A8F-955E-4F28-999A-FCE5881318D0}"/>
                  </a:ext>
                </a:extLst>
              </p:cNvPr>
              <p:cNvSpPr/>
              <p:nvPr/>
            </p:nvSpPr>
            <p:spPr>
              <a:xfrm>
                <a:off x="6677027" y="1466850"/>
                <a:ext cx="3305175" cy="3733800"/>
              </a:xfrm>
              <a:prstGeom prst="round2Diag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对角圆角 19">
                <a:extLst>
                  <a:ext uri="{FF2B5EF4-FFF2-40B4-BE49-F238E27FC236}">
                    <a16:creationId xmlns:a16="http://schemas.microsoft.com/office/drawing/2014/main" id="{ACC20DF5-D849-4E44-93DC-AE5B9685A323}"/>
                  </a:ext>
                </a:extLst>
              </p:cNvPr>
              <p:cNvSpPr/>
              <p:nvPr/>
            </p:nvSpPr>
            <p:spPr>
              <a:xfrm>
                <a:off x="9734550" y="3048879"/>
                <a:ext cx="495300" cy="1666875"/>
              </a:xfrm>
              <a:prstGeom prst="round2DiagRect">
                <a:avLst>
                  <a:gd name="adj1" fmla="val 30129"/>
                  <a:gd name="adj2" fmla="val 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lang="zh-CN" altLang="en-US" b="1" dirty="0"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限制</a:t>
                </a:r>
              </a:p>
            </p:txBody>
          </p:sp>
        </p:grpSp>
        <p:sp>
          <p:nvSpPr>
            <p:cNvPr id="17" name="矩形 26">
              <a:extLst>
                <a:ext uri="{FF2B5EF4-FFF2-40B4-BE49-F238E27FC236}">
                  <a16:creationId xmlns:a16="http://schemas.microsoft.com/office/drawing/2014/main" id="{A8E9C6D5-0956-4060-8885-C728C2BD9F86}"/>
                </a:ext>
              </a:extLst>
            </p:cNvPr>
            <p:cNvSpPr/>
            <p:nvPr/>
          </p:nvSpPr>
          <p:spPr>
            <a:xfrm>
              <a:off x="6437368" y="3288592"/>
              <a:ext cx="3005775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/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这些模型未考虑一些重要因素，例如歌手的发帖频率和公开露面</a:t>
              </a:r>
              <a:r>
                <a:rPr lang="zh-CN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情况</a:t>
              </a:r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。</a:t>
              </a:r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EB8A6-1EAB-4487-9C26-FC1D9E68F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80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探索适用于线性趋势的建模方法。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494389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以下，我们尝试纳入</a:t>
            </a:r>
            <a:r>
              <a:rPr lang="zh-TW" altLang="en-US" sz="26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「权」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的概念来分析模型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至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707AEF22-65B3-4076-AACA-122CD7091A95}"/>
              </a:ext>
            </a:extLst>
          </p:cNvPr>
          <p:cNvSpPr/>
          <p:nvPr/>
        </p:nvSpPr>
        <p:spPr>
          <a:xfrm>
            <a:off x="1041937" y="2026492"/>
            <a:ext cx="1038806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7.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例如，模型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只考虑最近两个月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（即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月）之间的变化。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因此，这一个变化的权设定为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而其他所有变化的权则定为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0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9A54D-1EF0-494A-91ED-55A8D7F09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35</a:t>
            </a:fld>
            <a:endParaRPr lang="en-US" dirty="0"/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D610A1C6-E55A-421F-9C3A-694E4A032D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879554"/>
              </p:ext>
            </p:extLst>
          </p:nvPr>
        </p:nvGraphicFramePr>
        <p:xfrm>
          <a:off x="2001438" y="3758923"/>
          <a:ext cx="3761007" cy="23957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10473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000664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655607">
                  <a:extLst>
                    <a:ext uri="{9D8B030D-6E8A-4147-A177-3AD203B41FA5}">
                      <a16:colId xmlns:a16="http://schemas.microsoft.com/office/drawing/2014/main" val="327130495"/>
                    </a:ext>
                  </a:extLst>
                </a:gridCol>
              </a:tblGrid>
              <a:tr h="399295">
                <a:tc>
                  <a:txBody>
                    <a:bodyPr/>
                    <a:lstStyle/>
                    <a:p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变化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权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D56731FE-7594-49DD-A2FA-1BCF1B5067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535358"/>
              </p:ext>
            </p:extLst>
          </p:nvPr>
        </p:nvGraphicFramePr>
        <p:xfrm>
          <a:off x="6096000" y="3758923"/>
          <a:ext cx="3761007" cy="23957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10473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000664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655607">
                  <a:extLst>
                    <a:ext uri="{9D8B030D-6E8A-4147-A177-3AD203B41FA5}">
                      <a16:colId xmlns:a16="http://schemas.microsoft.com/office/drawing/2014/main" val="327130495"/>
                    </a:ext>
                  </a:extLst>
                </a:gridCol>
              </a:tblGrid>
              <a:tr h="399295">
                <a:tc>
                  <a:txBody>
                    <a:bodyPr/>
                    <a:lstStyle/>
                    <a:p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变化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权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4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探索适用于线性趋势的建模方法。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8" name="矩形 67">
            <a:extLst>
              <a:ext uri="{FF2B5EF4-FFF2-40B4-BE49-F238E27FC236}">
                <a16:creationId xmlns:a16="http://schemas.microsoft.com/office/drawing/2014/main" id="{707AEF22-65B3-4076-AACA-122CD7091A95}"/>
              </a:ext>
            </a:extLst>
          </p:cNvPr>
          <p:cNvSpPr/>
          <p:nvPr/>
        </p:nvSpPr>
        <p:spPr>
          <a:xfrm>
            <a:off x="855959" y="1760440"/>
            <a:ext cx="1095375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考虑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了每个月之间的所有变化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（即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从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月、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月、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…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以及从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）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因此，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所有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变化的权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都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定为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9A54D-1EF0-494A-91ED-55A8D7F09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36</a:t>
            </a:fld>
            <a:endParaRPr lang="en-US" dirty="0"/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B85170F7-7480-4C55-B97E-B7F6F5D68F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062431"/>
              </p:ext>
            </p:extLst>
          </p:nvPr>
        </p:nvGraphicFramePr>
        <p:xfrm>
          <a:off x="2001438" y="3758923"/>
          <a:ext cx="3761007" cy="23957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10473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000664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655607">
                  <a:extLst>
                    <a:ext uri="{9D8B030D-6E8A-4147-A177-3AD203B41FA5}">
                      <a16:colId xmlns:a16="http://schemas.microsoft.com/office/drawing/2014/main" val="327130495"/>
                    </a:ext>
                  </a:extLst>
                </a:gridCol>
              </a:tblGrid>
              <a:tr h="399295">
                <a:tc>
                  <a:txBody>
                    <a:bodyPr/>
                    <a:lstStyle/>
                    <a:p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变化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权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B70F0A15-ECB7-4990-A54F-5A03A0BE0C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520825"/>
              </p:ext>
            </p:extLst>
          </p:nvPr>
        </p:nvGraphicFramePr>
        <p:xfrm>
          <a:off x="6096000" y="3758923"/>
          <a:ext cx="3761007" cy="23957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10473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000664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655607">
                  <a:extLst>
                    <a:ext uri="{9D8B030D-6E8A-4147-A177-3AD203B41FA5}">
                      <a16:colId xmlns:a16="http://schemas.microsoft.com/office/drawing/2014/main" val="327130495"/>
                    </a:ext>
                  </a:extLst>
                </a:gridCol>
              </a:tblGrid>
              <a:tr h="399295">
                <a:tc>
                  <a:txBody>
                    <a:bodyPr/>
                    <a:lstStyle/>
                    <a:p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变化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权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889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探索适用于线性趋势的建模方法。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8" name="矩形 67">
            <a:extLst>
              <a:ext uri="{FF2B5EF4-FFF2-40B4-BE49-F238E27FC236}">
                <a16:creationId xmlns:a16="http://schemas.microsoft.com/office/drawing/2014/main" id="{707AEF22-65B3-4076-AACA-122CD7091A95}"/>
              </a:ext>
            </a:extLst>
          </p:cNvPr>
          <p:cNvSpPr/>
          <p:nvPr/>
        </p:nvSpPr>
        <p:spPr>
          <a:xfrm>
            <a:off x="1041938" y="1760440"/>
            <a:ext cx="1056629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3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只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考虑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月份之间的最近三个变化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（即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从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8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9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月、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9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，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以及从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）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在下表中，写出各个变化所对应的权。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9A54D-1EF0-494A-91ED-55A8D7F09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37</a:t>
            </a:fld>
            <a:endParaRPr lang="en-US" dirty="0"/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25CFD274-CAD2-4F08-A724-8126ABDAC8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389403"/>
              </p:ext>
            </p:extLst>
          </p:nvPr>
        </p:nvGraphicFramePr>
        <p:xfrm>
          <a:off x="2001438" y="3758923"/>
          <a:ext cx="3761007" cy="23957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10473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000664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655607">
                  <a:extLst>
                    <a:ext uri="{9D8B030D-6E8A-4147-A177-3AD203B41FA5}">
                      <a16:colId xmlns:a16="http://schemas.microsoft.com/office/drawing/2014/main" val="327130495"/>
                    </a:ext>
                  </a:extLst>
                </a:gridCol>
              </a:tblGrid>
              <a:tr h="399295">
                <a:tc>
                  <a:txBody>
                    <a:bodyPr/>
                    <a:lstStyle/>
                    <a:p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变化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权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69925CBD-892F-45AC-AA9C-EAFD370E70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017949"/>
              </p:ext>
            </p:extLst>
          </p:nvPr>
        </p:nvGraphicFramePr>
        <p:xfrm>
          <a:off x="6096000" y="3758923"/>
          <a:ext cx="3761007" cy="23957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10473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000664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655607">
                  <a:extLst>
                    <a:ext uri="{9D8B030D-6E8A-4147-A177-3AD203B41FA5}">
                      <a16:colId xmlns:a16="http://schemas.microsoft.com/office/drawing/2014/main" val="327130495"/>
                    </a:ext>
                  </a:extLst>
                </a:gridCol>
              </a:tblGrid>
              <a:tr h="399295">
                <a:tc>
                  <a:txBody>
                    <a:bodyPr/>
                    <a:lstStyle/>
                    <a:p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变化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权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706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探索适用于线性趋势的建模方法。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8" name="矩形 67">
            <a:extLst>
              <a:ext uri="{FF2B5EF4-FFF2-40B4-BE49-F238E27FC236}">
                <a16:creationId xmlns:a16="http://schemas.microsoft.com/office/drawing/2014/main" id="{707AEF22-65B3-4076-AACA-122CD7091A95}"/>
              </a:ext>
            </a:extLst>
          </p:cNvPr>
          <p:cNvSpPr/>
          <p:nvPr/>
        </p:nvSpPr>
        <p:spPr>
          <a:xfrm>
            <a:off x="1041937" y="1760440"/>
            <a:ext cx="1055079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3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只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考虑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月份之间的最近三个变化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（即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从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8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9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月、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9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，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以及从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）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在下表中，写出各个变化所对应的权。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9A54D-1EF0-494A-91ED-55A8D7F09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38</a:t>
            </a:fld>
            <a:endParaRPr lang="en-US" dirty="0"/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25CFD274-CAD2-4F08-A724-8126ABDAC8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385344"/>
              </p:ext>
            </p:extLst>
          </p:nvPr>
        </p:nvGraphicFramePr>
        <p:xfrm>
          <a:off x="2001438" y="3758923"/>
          <a:ext cx="3761007" cy="23957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10473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000664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655607">
                  <a:extLst>
                    <a:ext uri="{9D8B030D-6E8A-4147-A177-3AD203B41FA5}">
                      <a16:colId xmlns:a16="http://schemas.microsoft.com/office/drawing/2014/main" val="327130495"/>
                    </a:ext>
                  </a:extLst>
                </a:gridCol>
              </a:tblGrid>
              <a:tr h="399295">
                <a:tc>
                  <a:txBody>
                    <a:bodyPr/>
                    <a:lstStyle/>
                    <a:p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变化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权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69925CBD-892F-45AC-AA9C-EAFD370E70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231658"/>
              </p:ext>
            </p:extLst>
          </p:nvPr>
        </p:nvGraphicFramePr>
        <p:xfrm>
          <a:off x="6096000" y="3758923"/>
          <a:ext cx="3761007" cy="23957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10473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000664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655607">
                  <a:extLst>
                    <a:ext uri="{9D8B030D-6E8A-4147-A177-3AD203B41FA5}">
                      <a16:colId xmlns:a16="http://schemas.microsoft.com/office/drawing/2014/main" val="327130495"/>
                    </a:ext>
                  </a:extLst>
                </a:gridCol>
              </a:tblGrid>
              <a:tr h="399295">
                <a:tc>
                  <a:txBody>
                    <a:bodyPr/>
                    <a:lstStyle/>
                    <a:p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变化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权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448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探索适用于线性趋势的建模方法。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8" name="矩形 67">
            <a:extLst>
              <a:ext uri="{FF2B5EF4-FFF2-40B4-BE49-F238E27FC236}">
                <a16:creationId xmlns:a16="http://schemas.microsoft.com/office/drawing/2014/main" id="{707AEF22-65B3-4076-AACA-122CD7091A95}"/>
              </a:ext>
            </a:extLst>
          </p:cNvPr>
          <p:cNvSpPr/>
          <p:nvPr/>
        </p:nvSpPr>
        <p:spPr>
          <a:xfrm>
            <a:off x="800100" y="1793557"/>
            <a:ext cx="110490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8.	</a:t>
            </a:r>
            <a:r>
              <a:rPr lang="zh-CN" altLang="en-US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建模方法</a:t>
            </a:r>
            <a:r>
              <a:rPr lang="en-US" altLang="zh-CN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4</a:t>
            </a:r>
            <a:r>
              <a:rPr lang="zh-CN" altLang="en-US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：</a:t>
            </a:r>
            <a:endParaRPr lang="en-US" altLang="zh-CN" sz="2600" u="sng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这个方法考虑了各个月份之间变化的权。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它计算这些变化的加权平均值，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以获得每月的加权平均变化。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BE4E9-F252-4CFE-AEC4-B0B338DD65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58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6" y="1023833"/>
            <a:ext cx="5705705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初步分析建模情境并进行简单的预测。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998950" y="1965298"/>
            <a:ext cx="101940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1.	</a:t>
            </a:r>
            <a:r>
              <a:rPr lang="zh-CN" altLang="en-US" sz="2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你</a:t>
            </a:r>
            <a:r>
              <a:rPr lang="zh-TW" altLang="en-US" sz="2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认为有哪些因素</a:t>
            </a:r>
            <a:endParaRPr lang="en-US" altLang="zh-TW" sz="28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可能影响歌手在社交媒体上的粉丝数目？</a:t>
            </a:r>
            <a:endParaRPr lang="zh-CN" altLang="en-US" sz="28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359B5E6D-9642-48A4-8222-31EEFEA7A128}"/>
              </a:ext>
            </a:extLst>
          </p:cNvPr>
          <p:cNvSpPr/>
          <p:nvPr/>
        </p:nvSpPr>
        <p:spPr>
          <a:xfrm>
            <a:off x="998949" y="3938596"/>
            <a:ext cx="10194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2800" spc="5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9" name="矩形 67">
            <a:extLst>
              <a:ext uri="{FF2B5EF4-FFF2-40B4-BE49-F238E27FC236}">
                <a16:creationId xmlns:a16="http://schemas.microsoft.com/office/drawing/2014/main" id="{79386F28-D3F3-44EA-AFBD-2EA19F11BE13}"/>
              </a:ext>
            </a:extLst>
          </p:cNvPr>
          <p:cNvSpPr/>
          <p:nvPr/>
        </p:nvSpPr>
        <p:spPr>
          <a:xfrm>
            <a:off x="998948" y="3287109"/>
            <a:ext cx="105256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•	</a:t>
            </a:r>
            <a:r>
              <a:rPr lang="zh-TW" altLang="en-US" sz="2400" b="1" spc="500" dirty="0">
                <a:solidFill>
                  <a:srgbClr val="E3B87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与歌手本身相关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的因素，</a:t>
            </a:r>
            <a:b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</a:b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例如歌手的年龄、个人魅力、公开露面次数。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•	</a:t>
            </a:r>
            <a:r>
              <a:rPr lang="zh-TW" altLang="en-US" sz="2400" b="1" spc="500" dirty="0">
                <a:solidFill>
                  <a:srgbClr val="E3B87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与社交媒体相关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的因素，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例如帖文质素、发帖频率、与粉丝在社交媒体上的互动、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社交媒体的演算法。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B36950-5319-40F8-927E-84E970B3B3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821" y="5213353"/>
            <a:ext cx="1439179" cy="15081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66ECD-91A5-4C32-8EB3-95690171CB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90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探索适用于线性趋势的建模方法。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2114382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8(a).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提出这些变化的权，并完成下表。试解释你的答案。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2B2A1-138D-4A99-9880-DBB807BF4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40</a:t>
            </a:fld>
            <a:endParaRPr lang="en-US" dirty="0"/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F6675756-77C3-4B72-AC7E-8294C5DCDD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9578071"/>
              </p:ext>
            </p:extLst>
          </p:nvPr>
        </p:nvGraphicFramePr>
        <p:xfrm>
          <a:off x="2001438" y="3266478"/>
          <a:ext cx="3761007" cy="23957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10473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000664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655607">
                  <a:extLst>
                    <a:ext uri="{9D8B030D-6E8A-4147-A177-3AD203B41FA5}">
                      <a16:colId xmlns:a16="http://schemas.microsoft.com/office/drawing/2014/main" val="327130495"/>
                    </a:ext>
                  </a:extLst>
                </a:gridCol>
              </a:tblGrid>
              <a:tr h="399295">
                <a:tc>
                  <a:txBody>
                    <a:bodyPr/>
                    <a:lstStyle/>
                    <a:p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变化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权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F918DA6D-BA95-45D5-A0F4-A3852E1F66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139383"/>
              </p:ext>
            </p:extLst>
          </p:nvPr>
        </p:nvGraphicFramePr>
        <p:xfrm>
          <a:off x="6096000" y="3266478"/>
          <a:ext cx="3761007" cy="23957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10473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000664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655607">
                  <a:extLst>
                    <a:ext uri="{9D8B030D-6E8A-4147-A177-3AD203B41FA5}">
                      <a16:colId xmlns:a16="http://schemas.microsoft.com/office/drawing/2014/main" val="327130495"/>
                    </a:ext>
                  </a:extLst>
                </a:gridCol>
              </a:tblGrid>
              <a:tr h="399295">
                <a:tc>
                  <a:txBody>
                    <a:bodyPr/>
                    <a:lstStyle/>
                    <a:p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变化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权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641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探索适用于线性趋势的建模方法。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2114382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8(a).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提出这些变化的权，并完成下表。试解释你的答案。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2B2A1-138D-4A99-9880-DBB807BF4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41</a:t>
            </a:fld>
            <a:endParaRPr lang="en-US" dirty="0"/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F6675756-77C3-4B72-AC7E-8294C5DCDD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67449"/>
              </p:ext>
            </p:extLst>
          </p:nvPr>
        </p:nvGraphicFramePr>
        <p:xfrm>
          <a:off x="2001438" y="3266478"/>
          <a:ext cx="3761007" cy="23957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10473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000664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655607">
                  <a:extLst>
                    <a:ext uri="{9D8B030D-6E8A-4147-A177-3AD203B41FA5}">
                      <a16:colId xmlns:a16="http://schemas.microsoft.com/office/drawing/2014/main" val="327130495"/>
                    </a:ext>
                  </a:extLst>
                </a:gridCol>
              </a:tblGrid>
              <a:tr h="399295">
                <a:tc>
                  <a:txBody>
                    <a:bodyPr/>
                    <a:lstStyle/>
                    <a:p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变化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权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F918DA6D-BA95-45D5-A0F4-A3852E1F66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096283"/>
              </p:ext>
            </p:extLst>
          </p:nvPr>
        </p:nvGraphicFramePr>
        <p:xfrm>
          <a:off x="6096000" y="3266478"/>
          <a:ext cx="3761007" cy="23957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10473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000664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655607">
                  <a:extLst>
                    <a:ext uri="{9D8B030D-6E8A-4147-A177-3AD203B41FA5}">
                      <a16:colId xmlns:a16="http://schemas.microsoft.com/office/drawing/2014/main" val="327130495"/>
                    </a:ext>
                  </a:extLst>
                </a:gridCol>
              </a:tblGrid>
              <a:tr h="399295">
                <a:tc>
                  <a:txBody>
                    <a:bodyPr/>
                    <a:lstStyle/>
                    <a:p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变化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权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399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403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探索适用于线性趋势的建模方法。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434303" y="2862254"/>
            <a:ext cx="100715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为了反映较近期数据对预测的影响程度，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最近的变化设定为最高的权 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3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zh-TW" altLang="en-US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第二和第三最近的变化分别设定为权 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和 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这表明它们的影响程度较低。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这些月份以外的变化设定为权 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0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因为它们被视作不再相关。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2B2A1-138D-4A99-9880-DBB807BF4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42</a:t>
            </a:fld>
            <a:endParaRPr lang="en-US" dirty="0"/>
          </a:p>
        </p:txBody>
      </p:sp>
      <p:sp>
        <p:nvSpPr>
          <p:cNvPr id="5" name="矩形 67">
            <a:extLst>
              <a:ext uri="{FF2B5EF4-FFF2-40B4-BE49-F238E27FC236}">
                <a16:creationId xmlns:a16="http://schemas.microsoft.com/office/drawing/2014/main" id="{737B7E85-D06F-6508-155C-2C1B0829676C}"/>
              </a:ext>
            </a:extLst>
          </p:cNvPr>
          <p:cNvSpPr/>
          <p:nvPr/>
        </p:nvSpPr>
        <p:spPr>
          <a:xfrm>
            <a:off x="1041937" y="2114382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8(a).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试解释你的答案。</a:t>
            </a:r>
          </a:p>
        </p:txBody>
      </p:sp>
    </p:spTree>
    <p:extLst>
      <p:ext uri="{BB962C8B-B14F-4D97-AF65-F5344CB8AC3E}">
        <p14:creationId xmlns:p14="http://schemas.microsoft.com/office/powerpoint/2010/main" val="53445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探索适用于线性趋势的建模方法。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8(b).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预测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2024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H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的粉丝数目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</a:p>
        </p:txBody>
      </p:sp>
      <p:sp>
        <p:nvSpPr>
          <p:cNvPr id="9" name="矩形 67">
            <a:extLst>
              <a:ext uri="{FF2B5EF4-FFF2-40B4-BE49-F238E27FC236}">
                <a16:creationId xmlns:a16="http://schemas.microsoft.com/office/drawing/2014/main" id="{2F9FEF1A-74C7-4399-8E74-BE9D28014E5B}"/>
              </a:ext>
            </a:extLst>
          </p:cNvPr>
          <p:cNvSpPr/>
          <p:nvPr/>
        </p:nvSpPr>
        <p:spPr>
          <a:xfrm>
            <a:off x="2368971" y="3331273"/>
            <a:ext cx="759000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平均变化 </a:t>
            </a:r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月：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2653 + 161 = 2814</a:t>
            </a:r>
          </a:p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2024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月：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2653 + 161×2 = 2975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871AE-8F29-4A53-8058-AF5AD7E883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43</a:t>
            </a:fld>
            <a:endParaRPr lang="en-US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A5BEB26-406B-4734-8551-EE41956C54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7699387"/>
              </p:ext>
            </p:extLst>
          </p:nvPr>
        </p:nvGraphicFramePr>
        <p:xfrm>
          <a:off x="4018097" y="3122440"/>
          <a:ext cx="4609756" cy="9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3" imgW="1993900" imgH="393700" progId="Equation.DSMT4">
                  <p:embed/>
                </p:oleObj>
              </mc:Choice>
              <mc:Fallback>
                <p:oleObj name="Equation" r:id="rId3" imgW="1993900" imgH="393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8097" y="3122440"/>
                        <a:ext cx="4609756" cy="90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927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探索适用于线性趋势的建模方法。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6" y="1713185"/>
            <a:ext cx="1115006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8(c).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由此，制定一个数学模型（模型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4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）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以数学方式表达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月之后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第 </a:t>
            </a:r>
            <a:r>
              <a:rPr lang="en-US" altLang="zh-TW" sz="2600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n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个月的粉丝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预测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数目。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47CA112F-49C3-4B1A-979F-0D9369EB56BD}"/>
              </a:ext>
            </a:extLst>
          </p:cNvPr>
          <p:cNvSpPr/>
          <p:nvPr/>
        </p:nvSpPr>
        <p:spPr>
          <a:xfrm>
            <a:off x="2987334" y="3619829"/>
            <a:ext cx="786469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2653 + 161</a:t>
            </a:r>
            <a:r>
              <a:rPr lang="en-US" altLang="zh-CN" sz="2600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</a:t>
            </a:r>
          </a:p>
          <a:p>
            <a:endParaRPr lang="en-US" altLang="zh-CN" sz="2600" i="1" spc="5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  <a:p>
            <a:endParaRPr lang="en-US" altLang="zh-CN" sz="2600" i="1" spc="5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82EB1E-8065-4863-8B92-D36008FE79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52" y="4055569"/>
            <a:ext cx="2333366" cy="23276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50100-2251-4F27-9EF7-F959E4D63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10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97355" y="1411759"/>
            <a:ext cx="8546879" cy="2802071"/>
            <a:chOff x="-31820" y="3818973"/>
            <a:chExt cx="6032574" cy="2000018"/>
          </a:xfrm>
        </p:grpSpPr>
        <p:grpSp>
          <p:nvGrpSpPr>
            <p:cNvPr id="2" name="组合 1"/>
            <p:cNvGrpSpPr/>
            <p:nvPr/>
          </p:nvGrpSpPr>
          <p:grpSpPr>
            <a:xfrm>
              <a:off x="-31820" y="3818973"/>
              <a:ext cx="2401578" cy="404037"/>
              <a:chOff x="-24171" y="3790682"/>
              <a:chExt cx="2401578" cy="404037"/>
            </a:xfrm>
          </p:grpSpPr>
          <p:sp>
            <p:nvSpPr>
              <p:cNvPr id="3" name="矩形: 圆角 2"/>
              <p:cNvSpPr/>
              <p:nvPr/>
            </p:nvSpPr>
            <p:spPr>
              <a:xfrm>
                <a:off x="-24171" y="3790682"/>
                <a:ext cx="2401578" cy="404037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文本框 63"/>
              <p:cNvSpPr txBox="1"/>
              <p:nvPr/>
            </p:nvSpPr>
            <p:spPr>
              <a:xfrm>
                <a:off x="57725" y="3790682"/>
                <a:ext cx="2237786" cy="373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800" b="1" dirty="0">
                    <a:solidFill>
                      <a:schemeClr val="bg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  <a:cs typeface="+mn-ea"/>
                    <a:sym typeface="+mn-lt"/>
                  </a:rPr>
                  <a:t>活动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  <a:cs typeface="+mn-ea"/>
                    <a:sym typeface="+mn-lt"/>
                  </a:rPr>
                  <a:t>3</a:t>
                </a:r>
                <a:endParaRPr lang="zh-CN" altLang="en-US" sz="2800" b="1" dirty="0">
                  <a:solidFill>
                    <a:schemeClr val="bg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endParaRPr>
              </a:p>
            </p:txBody>
          </p:sp>
        </p:grpSp>
        <p:sp>
          <p:nvSpPr>
            <p:cNvPr id="68" name="矩形 67"/>
            <p:cNvSpPr/>
            <p:nvPr/>
          </p:nvSpPr>
          <p:spPr>
            <a:xfrm>
              <a:off x="991911" y="4698624"/>
              <a:ext cx="5008843" cy="11203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48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</a:t>
              </a:r>
              <a:r>
                <a:rPr lang="zh-CN" altLang="en-US" sz="48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指数</a:t>
              </a:r>
              <a:r>
                <a:rPr lang="zh-TW" altLang="en-US" sz="48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趋势的建模方法。</a:t>
              </a:r>
              <a:endParaRPr lang="zh-CN" altLang="en-US" sz="48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14C3CD6-1178-477B-A7FC-B73B4FB6C5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95" y="4213830"/>
            <a:ext cx="2334923" cy="23292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82D108-4632-4E84-B111-20EC60AD2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25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指数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1.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下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图显示了歌手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K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在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月至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月的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社交媒体粉丝数目。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pSp>
        <p:nvGrpSpPr>
          <p:cNvPr id="21" name="Canvas 1">
            <a:extLst>
              <a:ext uri="{FF2B5EF4-FFF2-40B4-BE49-F238E27FC236}">
                <a16:creationId xmlns:a16="http://schemas.microsoft.com/office/drawing/2014/main" id="{A0C460F7-50E9-4311-8FA7-9D4B07D7A0CC}"/>
              </a:ext>
            </a:extLst>
          </p:cNvPr>
          <p:cNvGrpSpPr/>
          <p:nvPr/>
        </p:nvGrpSpPr>
        <p:grpSpPr>
          <a:xfrm>
            <a:off x="2878553" y="2824784"/>
            <a:ext cx="5814000" cy="3358800"/>
            <a:chOff x="0" y="0"/>
            <a:chExt cx="5274310" cy="28549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8B6647-8F01-4AE4-AAC2-C7A49E503008}"/>
                </a:ext>
              </a:extLst>
            </p:cNvPr>
            <p:cNvSpPr/>
            <p:nvPr/>
          </p:nvSpPr>
          <p:spPr>
            <a:xfrm>
              <a:off x="0" y="0"/>
              <a:ext cx="5274310" cy="2854960"/>
            </a:xfrm>
            <a:prstGeom prst="rect">
              <a:avLst/>
            </a:prstGeom>
            <a:solidFill>
              <a:prstClr val="white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23" name="Text Box 1220278575">
              <a:extLst>
                <a:ext uri="{FF2B5EF4-FFF2-40B4-BE49-F238E27FC236}">
                  <a16:creationId xmlns:a16="http://schemas.microsoft.com/office/drawing/2014/main" id="{71B31172-61C7-4DAA-A07E-C0CF0811155A}"/>
                </a:ext>
              </a:extLst>
            </p:cNvPr>
            <p:cNvSpPr txBox="1"/>
            <p:nvPr/>
          </p:nvSpPr>
          <p:spPr>
            <a:xfrm rot="16200000">
              <a:off x="152400" y="1061496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sz="1200" kern="1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数目</a:t>
              </a:r>
              <a:endParaRPr lang="en-US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24" name="Text Box 1492082895">
              <a:extLst>
                <a:ext uri="{FF2B5EF4-FFF2-40B4-BE49-F238E27FC236}">
                  <a16:creationId xmlns:a16="http://schemas.microsoft.com/office/drawing/2014/main" id="{642DDA53-E1CA-486F-AEA8-85BA4F006567}"/>
                </a:ext>
              </a:extLst>
            </p:cNvPr>
            <p:cNvSpPr txBox="1"/>
            <p:nvPr/>
          </p:nvSpPr>
          <p:spPr>
            <a:xfrm>
              <a:off x="2844801" y="2508252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sz="1200" kern="1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月份</a:t>
              </a:r>
              <a:endParaRPr lang="en-US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CF61F70-0FA7-4703-A33B-9AF168A8FB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9" t="2428" r="2475" b="3228"/>
            <a:stretch/>
          </p:blipFill>
          <p:spPr bwMode="auto">
            <a:xfrm>
              <a:off x="586740" y="20472"/>
              <a:ext cx="4687570" cy="25520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A7C8E-DD83-45BC-A71C-E2FCB89C9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86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462709" y="5146091"/>
            <a:ext cx="926658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使用在活动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中的模型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至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3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来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预测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K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的粉丝数目是否合适？试解释你的答案。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pSp>
        <p:nvGrpSpPr>
          <p:cNvPr id="21" name="Canvas 1">
            <a:extLst>
              <a:ext uri="{FF2B5EF4-FFF2-40B4-BE49-F238E27FC236}">
                <a16:creationId xmlns:a16="http://schemas.microsoft.com/office/drawing/2014/main" id="{A0C460F7-50E9-4311-8FA7-9D4B07D7A0CC}"/>
              </a:ext>
            </a:extLst>
          </p:cNvPr>
          <p:cNvGrpSpPr/>
          <p:nvPr/>
        </p:nvGrpSpPr>
        <p:grpSpPr>
          <a:xfrm>
            <a:off x="2878553" y="1749600"/>
            <a:ext cx="5814000" cy="3358800"/>
            <a:chOff x="0" y="0"/>
            <a:chExt cx="5274310" cy="28549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8B6647-8F01-4AE4-AAC2-C7A49E503008}"/>
                </a:ext>
              </a:extLst>
            </p:cNvPr>
            <p:cNvSpPr/>
            <p:nvPr/>
          </p:nvSpPr>
          <p:spPr>
            <a:xfrm>
              <a:off x="0" y="0"/>
              <a:ext cx="5274310" cy="2854960"/>
            </a:xfrm>
            <a:prstGeom prst="rect">
              <a:avLst/>
            </a:prstGeom>
            <a:solidFill>
              <a:prstClr val="white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23" name="Text Box 1220278575">
              <a:extLst>
                <a:ext uri="{FF2B5EF4-FFF2-40B4-BE49-F238E27FC236}">
                  <a16:creationId xmlns:a16="http://schemas.microsoft.com/office/drawing/2014/main" id="{71B31172-61C7-4DAA-A07E-C0CF0811155A}"/>
                </a:ext>
              </a:extLst>
            </p:cNvPr>
            <p:cNvSpPr txBox="1"/>
            <p:nvPr/>
          </p:nvSpPr>
          <p:spPr>
            <a:xfrm rot="16200000">
              <a:off x="152400" y="1061496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sz="1200" kern="1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数目</a:t>
              </a:r>
              <a:endParaRPr lang="en-US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24" name="Text Box 1492082895">
              <a:extLst>
                <a:ext uri="{FF2B5EF4-FFF2-40B4-BE49-F238E27FC236}">
                  <a16:creationId xmlns:a16="http://schemas.microsoft.com/office/drawing/2014/main" id="{642DDA53-E1CA-486F-AEA8-85BA4F006567}"/>
                </a:ext>
              </a:extLst>
            </p:cNvPr>
            <p:cNvSpPr txBox="1"/>
            <p:nvPr/>
          </p:nvSpPr>
          <p:spPr>
            <a:xfrm>
              <a:off x="2844801" y="2508252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sz="1200" kern="1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月份</a:t>
              </a:r>
              <a:endParaRPr lang="en-US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CF61F70-0FA7-4703-A33B-9AF168A8FB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9" t="2428" r="2475" b="3228"/>
            <a:stretch/>
          </p:blipFill>
          <p:spPr bwMode="auto">
            <a:xfrm>
              <a:off x="586740" y="20472"/>
              <a:ext cx="4687570" cy="25520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F65F-B59B-4C84-B5DA-DE446539E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47</a:t>
            </a:fld>
            <a:endParaRPr lang="en-US" dirty="0"/>
          </a:p>
        </p:txBody>
      </p:sp>
      <p:grpSp>
        <p:nvGrpSpPr>
          <p:cNvPr id="12" name="组合 1">
            <a:extLst>
              <a:ext uri="{FF2B5EF4-FFF2-40B4-BE49-F238E27FC236}">
                <a16:creationId xmlns:a16="http://schemas.microsoft.com/office/drawing/2014/main" id="{81500561-D1BC-47E4-89D9-15AD1AD4CB5B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id="{8F313DB8-B104-4773-88D2-705C601E5EC1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63">
              <a:extLst>
                <a:ext uri="{FF2B5EF4-FFF2-40B4-BE49-F238E27FC236}">
                  <a16:creationId xmlns:a16="http://schemas.microsoft.com/office/drawing/2014/main" id="{52ED35F5-13E7-4404-8E8F-CE685BE1E056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指数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09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6605619" y="1212005"/>
            <a:ext cx="479475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使用在活动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中的模型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至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3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来预测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K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的粉丝数目是否合适？试解释你的</a:t>
            </a:r>
            <a:r>
              <a:rPr lang="zh-TW" altLang="en-US" sz="2600" spc="50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答案</a:t>
            </a:r>
            <a:r>
              <a:rPr lang="zh-TW" altLang="en-US" sz="2600" spc="500"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pSp>
        <p:nvGrpSpPr>
          <p:cNvPr id="21" name="Canvas 1">
            <a:extLst>
              <a:ext uri="{FF2B5EF4-FFF2-40B4-BE49-F238E27FC236}">
                <a16:creationId xmlns:a16="http://schemas.microsoft.com/office/drawing/2014/main" id="{A0C460F7-50E9-4311-8FA7-9D4B07D7A0CC}"/>
              </a:ext>
            </a:extLst>
          </p:cNvPr>
          <p:cNvGrpSpPr/>
          <p:nvPr/>
        </p:nvGrpSpPr>
        <p:grpSpPr>
          <a:xfrm>
            <a:off x="532979" y="2078160"/>
            <a:ext cx="5814000" cy="3358800"/>
            <a:chOff x="0" y="0"/>
            <a:chExt cx="5274310" cy="28549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8B6647-8F01-4AE4-AAC2-C7A49E503008}"/>
                </a:ext>
              </a:extLst>
            </p:cNvPr>
            <p:cNvSpPr/>
            <p:nvPr/>
          </p:nvSpPr>
          <p:spPr>
            <a:xfrm>
              <a:off x="0" y="0"/>
              <a:ext cx="5274310" cy="2854960"/>
            </a:xfrm>
            <a:prstGeom prst="rect">
              <a:avLst/>
            </a:prstGeom>
            <a:solidFill>
              <a:prstClr val="white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23" name="Text Box 1220278575">
              <a:extLst>
                <a:ext uri="{FF2B5EF4-FFF2-40B4-BE49-F238E27FC236}">
                  <a16:creationId xmlns:a16="http://schemas.microsoft.com/office/drawing/2014/main" id="{71B31172-61C7-4DAA-A07E-C0CF0811155A}"/>
                </a:ext>
              </a:extLst>
            </p:cNvPr>
            <p:cNvSpPr txBox="1"/>
            <p:nvPr/>
          </p:nvSpPr>
          <p:spPr>
            <a:xfrm rot="16200000">
              <a:off x="152400" y="1061496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sz="1200" kern="1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数目</a:t>
              </a:r>
              <a:endParaRPr lang="en-US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24" name="Text Box 1492082895">
              <a:extLst>
                <a:ext uri="{FF2B5EF4-FFF2-40B4-BE49-F238E27FC236}">
                  <a16:creationId xmlns:a16="http://schemas.microsoft.com/office/drawing/2014/main" id="{642DDA53-E1CA-486F-AEA8-85BA4F006567}"/>
                </a:ext>
              </a:extLst>
            </p:cNvPr>
            <p:cNvSpPr txBox="1"/>
            <p:nvPr/>
          </p:nvSpPr>
          <p:spPr>
            <a:xfrm>
              <a:off x="2844801" y="2508252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sz="1200" kern="1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月份</a:t>
              </a:r>
              <a:endParaRPr lang="en-US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CF61F70-0FA7-4703-A33B-9AF168A8FB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9" t="2428" r="2475" b="3228"/>
            <a:stretch/>
          </p:blipFill>
          <p:spPr bwMode="auto">
            <a:xfrm>
              <a:off x="586740" y="20472"/>
              <a:ext cx="4687570" cy="25520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矩形 67">
            <a:extLst>
              <a:ext uri="{FF2B5EF4-FFF2-40B4-BE49-F238E27FC236}">
                <a16:creationId xmlns:a16="http://schemas.microsoft.com/office/drawing/2014/main" id="{76CC4DF7-F3D3-4BE8-8499-FFEA8F7CE7B9}"/>
              </a:ext>
            </a:extLst>
          </p:cNvPr>
          <p:cNvSpPr/>
          <p:nvPr/>
        </p:nvSpPr>
        <p:spPr>
          <a:xfrm>
            <a:off x="6605619" y="3056994"/>
            <a:ext cx="479476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有别于活动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的数据，歌手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K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的粉丝数目的每月变化值明显不一。</a:t>
            </a:r>
          </a:p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而且，该图显示粉丝数目的</a:t>
            </a:r>
            <a:r>
              <a:rPr lang="zh-TW" altLang="en-US" sz="26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增长呈加速趋势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</a:p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考虑到这一个</a:t>
            </a:r>
            <a:r>
              <a:rPr lang="zh-TW" altLang="en-US" sz="26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非线性的趋势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至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3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可能不适合用以进行预测。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E92E1-0E9F-450C-9716-9622BC540E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48</a:t>
            </a:fld>
            <a:endParaRPr lang="en-US" dirty="0"/>
          </a:p>
        </p:txBody>
      </p:sp>
      <p:grpSp>
        <p:nvGrpSpPr>
          <p:cNvPr id="13" name="组合 1">
            <a:extLst>
              <a:ext uri="{FF2B5EF4-FFF2-40B4-BE49-F238E27FC236}">
                <a16:creationId xmlns:a16="http://schemas.microsoft.com/office/drawing/2014/main" id="{6B1AD75D-2C5F-4859-90B3-A3483FFEBDB9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F442EAF6-C59E-4DB1-A096-E685176DD3B4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63">
              <a:extLst>
                <a:ext uri="{FF2B5EF4-FFF2-40B4-BE49-F238E27FC236}">
                  <a16:creationId xmlns:a16="http://schemas.microsoft.com/office/drawing/2014/main" id="{28C677C8-D91F-4159-9470-6A5389E3990E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指数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739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2.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在下表中，计算每个月之间粉丝数目的百分变化。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把答案准确至两位小数。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0EA33D6D-07A7-42E7-8EF5-33B1E26CE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505693"/>
              </p:ext>
            </p:extLst>
          </p:nvPr>
        </p:nvGraphicFramePr>
        <p:xfrm>
          <a:off x="1688123" y="2710269"/>
          <a:ext cx="4009292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23324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776046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百分变化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06B5555B-A547-4BAD-AA21-1D9D9025B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326600"/>
              </p:ext>
            </p:extLst>
          </p:nvPr>
        </p:nvGraphicFramePr>
        <p:xfrm>
          <a:off x="6125307" y="2710269"/>
          <a:ext cx="4378569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64941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729153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百分变化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A39F6F-6378-48D0-9DA3-E50F2A553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49</a:t>
            </a:fld>
            <a:endParaRPr lang="en-US" dirty="0"/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02A8E56D-C42A-4E72-BFD7-751C9F2295AA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2" name="矩形: 圆角 2">
              <a:extLst>
                <a:ext uri="{FF2B5EF4-FFF2-40B4-BE49-F238E27FC236}">
                  <a16:creationId xmlns:a16="http://schemas.microsoft.com/office/drawing/2014/main" id="{E16D5BEE-C69B-4AA7-B844-A449DD9F0DE1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63">
              <a:extLst>
                <a:ext uri="{FF2B5EF4-FFF2-40B4-BE49-F238E27FC236}">
                  <a16:creationId xmlns:a16="http://schemas.microsoft.com/office/drawing/2014/main" id="{BDD07B2E-F813-4624-B358-D94E77741D5F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指数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666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998950" y="1965298"/>
            <a:ext cx="101940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2.	</a:t>
            </a:r>
            <a:r>
              <a:rPr lang="zh-TW" altLang="en-US" sz="2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下表显示了歌手</a:t>
            </a:r>
            <a:r>
              <a:rPr lang="en-US" altLang="zh-TW" sz="2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A</a:t>
            </a:r>
            <a:r>
              <a:rPr lang="en-US" altLang="zh-TW" sz="2800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zh-TW" altLang="en-US" sz="2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和歌手</a:t>
            </a:r>
            <a:r>
              <a:rPr lang="en-US" altLang="zh-TW" sz="2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B</a:t>
            </a:r>
            <a:r>
              <a:rPr lang="en-US" altLang="zh-TW" sz="2800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zh-TW" altLang="en-US" sz="2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在</a:t>
            </a:r>
            <a:r>
              <a:rPr lang="en-US" altLang="zh-TW" sz="2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月至</a:t>
            </a:r>
            <a:r>
              <a:rPr lang="en-US" altLang="zh-TW" sz="2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5</a:t>
            </a:r>
            <a:r>
              <a:rPr lang="zh-TW" altLang="en-US" sz="2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月的</a:t>
            </a:r>
            <a:endParaRPr lang="en-US" altLang="zh-TW" sz="28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社交媒体粉丝数目。</a:t>
            </a:r>
            <a:endParaRPr lang="zh-CN" altLang="en-US" sz="28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359B5E6D-9642-48A4-8222-31EEFEA7A128}"/>
              </a:ext>
            </a:extLst>
          </p:cNvPr>
          <p:cNvSpPr/>
          <p:nvPr/>
        </p:nvSpPr>
        <p:spPr>
          <a:xfrm>
            <a:off x="998949" y="3938596"/>
            <a:ext cx="10194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2800" spc="5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D0FAFC8-C59E-4C9C-9FDF-33C517AF60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798490"/>
              </p:ext>
            </p:extLst>
          </p:nvPr>
        </p:nvGraphicFramePr>
        <p:xfrm>
          <a:off x="1824853" y="3349263"/>
          <a:ext cx="8542290" cy="177735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423715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4241206090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1962665786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3357570024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1299820820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歌手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zh-TW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歌手</a:t>
                      </a:r>
                      <a:r>
                        <a:rPr lang="en-US" altLang="zh-TW" sz="2500" i="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lt"/>
                        </a:rPr>
                        <a:t>A</a:t>
                      </a:r>
                      <a:endParaRPr lang="en-US" sz="25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zh-TW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歌手</a:t>
                      </a:r>
                      <a:r>
                        <a:rPr lang="en-US" altLang="zh-TW" sz="2500" i="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lt"/>
                        </a:rPr>
                        <a:t>B</a:t>
                      </a:r>
                      <a:endParaRPr lang="en-US" sz="25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320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6D76E6-0A48-4F26-BBBB-268A35F55F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13" name="组合 1">
            <a:extLst>
              <a:ext uri="{FF2B5EF4-FFF2-40B4-BE49-F238E27FC236}">
                <a16:creationId xmlns:a16="http://schemas.microsoft.com/office/drawing/2014/main" id="{7AB7E2AD-A4DC-4D9C-AF83-D6D02E867D4A}"/>
              </a:ext>
            </a:extLst>
          </p:cNvPr>
          <p:cNvGrpSpPr/>
          <p:nvPr/>
        </p:nvGrpSpPr>
        <p:grpSpPr>
          <a:xfrm>
            <a:off x="1041936" y="1023833"/>
            <a:ext cx="5705705" cy="430896"/>
            <a:chOff x="-24171" y="3790682"/>
            <a:chExt cx="2401578" cy="404037"/>
          </a:xfrm>
        </p:grpSpPr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76D782C2-A220-4A58-A454-8E492C60E8A6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63">
              <a:extLst>
                <a:ext uri="{FF2B5EF4-FFF2-40B4-BE49-F238E27FC236}">
                  <a16:creationId xmlns:a16="http://schemas.microsoft.com/office/drawing/2014/main" id="{9EA62C53-E59D-4CBF-BCC6-614EBCFCB6E4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初步分析建模情境并进行简单的预测。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892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2.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在下表中，计算每个月之间粉丝数目的百分变化。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把答案准确至两位小数。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0EA33D6D-07A7-42E7-8EF5-33B1E26CE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327169"/>
              </p:ext>
            </p:extLst>
          </p:nvPr>
        </p:nvGraphicFramePr>
        <p:xfrm>
          <a:off x="1688123" y="2710269"/>
          <a:ext cx="4009292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23324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776046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百分变化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20.13%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20.95%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21.43%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20.88%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06B5555B-A547-4BAD-AA21-1D9D9025B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109350"/>
              </p:ext>
            </p:extLst>
          </p:nvPr>
        </p:nvGraphicFramePr>
        <p:xfrm>
          <a:off x="6125307" y="2710269"/>
          <a:ext cx="4378569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64941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729153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百分变化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21.29%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21.66%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21.52%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21.57%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21.93%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A39F6F-6378-48D0-9DA3-E50F2A553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50</a:t>
            </a:fld>
            <a:endParaRPr lang="en-US" dirty="0"/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02A8E56D-C42A-4E72-BFD7-751C9F2295AA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2" name="矩形: 圆角 2">
              <a:extLst>
                <a:ext uri="{FF2B5EF4-FFF2-40B4-BE49-F238E27FC236}">
                  <a16:creationId xmlns:a16="http://schemas.microsoft.com/office/drawing/2014/main" id="{E16D5BEE-C69B-4AA7-B844-A449DD9F0DE1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63">
              <a:extLst>
                <a:ext uri="{FF2B5EF4-FFF2-40B4-BE49-F238E27FC236}">
                  <a16:creationId xmlns:a16="http://schemas.microsoft.com/office/drawing/2014/main" id="{BDD07B2E-F813-4624-B358-D94E77741D5F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指数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740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2539267" y="3044271"/>
            <a:ext cx="749140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我们可运用试算表应用程式</a:t>
            </a:r>
            <a:endParaRPr lang="en-US" altLang="zh-CN" sz="3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CN" sz="3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(</a:t>
            </a:r>
            <a:r>
              <a:rPr lang="zh-CN" altLang="en-US" sz="3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例如</a:t>
            </a:r>
            <a:r>
              <a:rPr lang="en-US" altLang="zh-CN" sz="3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MS Excel) </a:t>
            </a:r>
            <a:r>
              <a:rPr lang="zh-CN" altLang="en-US" sz="3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计算这些变化。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3D39E0-0D2D-4259-AC24-07DA1F23F6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95" y="4213830"/>
            <a:ext cx="2334923" cy="23292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D8488D-76EF-4357-8216-0B22EC6339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51</a:t>
            </a:fld>
            <a:endParaRPr lang="en-US" dirty="0"/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4CFB58D5-7A75-4BB2-9D04-C05142169B38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2" name="矩形: 圆角 2">
              <a:extLst>
                <a:ext uri="{FF2B5EF4-FFF2-40B4-BE49-F238E27FC236}">
                  <a16:creationId xmlns:a16="http://schemas.microsoft.com/office/drawing/2014/main" id="{D221AB93-3A5B-47E0-A17F-CB7272D13008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63">
              <a:extLst>
                <a:ext uri="{FF2B5EF4-FFF2-40B4-BE49-F238E27FC236}">
                  <a16:creationId xmlns:a16="http://schemas.microsoft.com/office/drawing/2014/main" id="{F8EAAAE9-37F9-4F5B-9864-D0768BC16A96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指数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353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09EB9A-27E1-E64E-6FEC-81261C5AB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681" y="1542007"/>
            <a:ext cx="3332294" cy="4188296"/>
          </a:xfrm>
          <a:prstGeom prst="rect">
            <a:avLst/>
          </a:prstGeom>
        </p:spPr>
      </p:pic>
      <p:sp>
        <p:nvSpPr>
          <p:cNvPr id="6" name="椭圆 6">
            <a:extLst>
              <a:ext uri="{FF2B5EF4-FFF2-40B4-BE49-F238E27FC236}">
                <a16:creationId xmlns:a16="http://schemas.microsoft.com/office/drawing/2014/main" id="{F89D3C5F-975E-436E-AFCD-F65EA0F0820F}"/>
              </a:ext>
            </a:extLst>
          </p:cNvPr>
          <p:cNvSpPr/>
          <p:nvPr/>
        </p:nvSpPr>
        <p:spPr>
          <a:xfrm>
            <a:off x="1919798" y="1552861"/>
            <a:ext cx="607896" cy="60789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i</a:t>
            </a:r>
            <a:endParaRPr lang="en-US" altLang="zh-CN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1EEF44B7-7E89-4690-81E2-3317382A64E0}"/>
              </a:ext>
            </a:extLst>
          </p:cNvPr>
          <p:cNvSpPr/>
          <p:nvPr/>
        </p:nvSpPr>
        <p:spPr>
          <a:xfrm>
            <a:off x="1041937" y="1652134"/>
            <a:ext cx="522147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步骤</a:t>
            </a:r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把数据输入到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MS Excel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如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右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图所示。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2BE46B-BDF5-4F20-BD4A-C4DDB04574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95" y="4213830"/>
            <a:ext cx="2334923" cy="23292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04E9A9-CCD9-4356-9A07-F963E8C8EF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52</a:t>
            </a:fld>
            <a:endParaRPr lang="en-US" dirty="0"/>
          </a:p>
        </p:txBody>
      </p:sp>
      <p:grpSp>
        <p:nvGrpSpPr>
          <p:cNvPr id="14" name="组合 1">
            <a:extLst>
              <a:ext uri="{FF2B5EF4-FFF2-40B4-BE49-F238E27FC236}">
                <a16:creationId xmlns:a16="http://schemas.microsoft.com/office/drawing/2014/main" id="{7779EC55-DF22-495E-A946-8B39816E4007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5" name="矩形: 圆角 2">
              <a:extLst>
                <a:ext uri="{FF2B5EF4-FFF2-40B4-BE49-F238E27FC236}">
                  <a16:creationId xmlns:a16="http://schemas.microsoft.com/office/drawing/2014/main" id="{ADF92EC6-4370-4B91-A7BB-ADAFCD94ABC8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63">
              <a:extLst>
                <a:ext uri="{FF2B5EF4-FFF2-40B4-BE49-F238E27FC236}">
                  <a16:creationId xmlns:a16="http://schemas.microsoft.com/office/drawing/2014/main" id="{E7101FFB-B5B8-48D0-A023-5B1B8E4F3A1D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指数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375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6">
            <a:extLst>
              <a:ext uri="{FF2B5EF4-FFF2-40B4-BE49-F238E27FC236}">
                <a16:creationId xmlns:a16="http://schemas.microsoft.com/office/drawing/2014/main" id="{F89D3C5F-975E-436E-AFCD-F65EA0F0820F}"/>
              </a:ext>
            </a:extLst>
          </p:cNvPr>
          <p:cNvSpPr/>
          <p:nvPr/>
        </p:nvSpPr>
        <p:spPr>
          <a:xfrm>
            <a:off x="1919798" y="1552861"/>
            <a:ext cx="607896" cy="60789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ii</a:t>
            </a:r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1EEF44B7-7E89-4690-81E2-3317382A64E0}"/>
              </a:ext>
            </a:extLst>
          </p:cNvPr>
          <p:cNvSpPr/>
          <p:nvPr/>
        </p:nvSpPr>
        <p:spPr>
          <a:xfrm>
            <a:off x="1041937" y="1639126"/>
            <a:ext cx="821385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步骤</a:t>
            </a:r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第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C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栏：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百分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变化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在储存格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C3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，输入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		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= (B3 – B2)/B2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这意思是：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	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B46A8F6B-DC82-4289-B6A0-6C6BD80B0F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46807"/>
              </p:ext>
            </p:extLst>
          </p:nvPr>
        </p:nvGraphicFramePr>
        <p:xfrm>
          <a:off x="2643449" y="4155377"/>
          <a:ext cx="3757274" cy="975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57274">
                  <a:extLst>
                    <a:ext uri="{9D8B030D-6E8A-4147-A177-3AD203B41FA5}">
                      <a16:colId xmlns:a16="http://schemas.microsoft.com/office/drawing/2014/main" val="14512484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当前数目 </a:t>
                      </a:r>
                      <a:r>
                        <a:rPr lang="en-US" altLang="zh-TW" sz="2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– </a:t>
                      </a:r>
                      <a:r>
                        <a:rPr lang="zh-TW" altLang="en-US" sz="2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前月数目</a:t>
                      </a:r>
                      <a:endParaRPr 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490632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前月数目</a:t>
                      </a:r>
                      <a:endParaRPr 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94413486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A45BB7-5C31-4B48-B512-51E417D9F3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53</a:t>
            </a:fld>
            <a:endParaRPr lang="en-US" dirty="0"/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id="{535BA0AE-F92F-426B-B896-F7667B84A859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2" name="矩形: 圆角 2">
              <a:extLst>
                <a:ext uri="{FF2B5EF4-FFF2-40B4-BE49-F238E27FC236}">
                  <a16:creationId xmlns:a16="http://schemas.microsoft.com/office/drawing/2014/main" id="{68566574-27BE-4250-B05E-C825D254DB56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63">
              <a:extLst>
                <a:ext uri="{FF2B5EF4-FFF2-40B4-BE49-F238E27FC236}">
                  <a16:creationId xmlns:a16="http://schemas.microsoft.com/office/drawing/2014/main" id="{5F3B48D0-32CF-4D52-AC3E-ABE86B158B6F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指数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123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6">
            <a:extLst>
              <a:ext uri="{FF2B5EF4-FFF2-40B4-BE49-F238E27FC236}">
                <a16:creationId xmlns:a16="http://schemas.microsoft.com/office/drawing/2014/main" id="{F89D3C5F-975E-436E-AFCD-F65EA0F0820F}"/>
              </a:ext>
            </a:extLst>
          </p:cNvPr>
          <p:cNvSpPr/>
          <p:nvPr/>
        </p:nvSpPr>
        <p:spPr>
          <a:xfrm>
            <a:off x="1919798" y="1552861"/>
            <a:ext cx="607896" cy="60789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ii</a:t>
            </a:r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1EEF44B7-7E89-4690-81E2-3317382A64E0}"/>
              </a:ext>
            </a:extLst>
          </p:cNvPr>
          <p:cNvSpPr/>
          <p:nvPr/>
        </p:nvSpPr>
        <p:spPr>
          <a:xfrm>
            <a:off x="1041937" y="1644248"/>
            <a:ext cx="821385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步骤</a:t>
            </a:r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第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C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栏：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百分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变化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运用「选单」内的工具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zh-TW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设定格式为百分数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显示两位小数</a:t>
            </a:r>
          </a:p>
          <a:p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grpSp>
        <p:nvGrpSpPr>
          <p:cNvPr id="9" name="Canvas 29">
            <a:extLst>
              <a:ext uri="{FF2B5EF4-FFF2-40B4-BE49-F238E27FC236}">
                <a16:creationId xmlns:a16="http://schemas.microsoft.com/office/drawing/2014/main" id="{9C875CB7-E0E8-4735-8BFB-788C4D389295}"/>
              </a:ext>
            </a:extLst>
          </p:cNvPr>
          <p:cNvGrpSpPr/>
          <p:nvPr/>
        </p:nvGrpSpPr>
        <p:grpSpPr>
          <a:xfrm>
            <a:off x="7129462" y="2612156"/>
            <a:ext cx="3474061" cy="1633687"/>
            <a:chOff x="0" y="0"/>
            <a:chExt cx="1590675" cy="73088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492D9C-61F2-4BAF-BD6A-0AA5C0AAB80E}"/>
                </a:ext>
              </a:extLst>
            </p:cNvPr>
            <p:cNvSpPr/>
            <p:nvPr/>
          </p:nvSpPr>
          <p:spPr>
            <a:xfrm>
              <a:off x="0" y="0"/>
              <a:ext cx="1590675" cy="730885"/>
            </a:xfrm>
            <a:prstGeom prst="rect">
              <a:avLst/>
            </a:prstGeom>
            <a:solidFill>
              <a:prstClr val="white"/>
            </a:solidFill>
          </p:spPr>
          <p:txBody>
            <a:bodyPr/>
            <a:lstStyle/>
            <a:p>
              <a:endParaRPr lang="zh-HK" alt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FE931B0-E840-4051-9E3F-4BCCF6CB3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267" y="57039"/>
              <a:ext cx="993775" cy="508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1D888BB-CDE6-45A2-8858-469117194ED4}"/>
                </a:ext>
              </a:extLst>
            </p:cNvPr>
            <p:cNvSpPr/>
            <p:nvPr/>
          </p:nvSpPr>
          <p:spPr>
            <a:xfrm>
              <a:off x="684084" y="36065"/>
              <a:ext cx="349583" cy="28790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BE062A8-ADB6-47F5-940C-FE2EC523EB27}"/>
                </a:ext>
              </a:extLst>
            </p:cNvPr>
            <p:cNvSpPr/>
            <p:nvPr/>
          </p:nvSpPr>
          <p:spPr>
            <a:xfrm>
              <a:off x="299290" y="298458"/>
              <a:ext cx="615110" cy="28790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277EA8-44C1-4643-A159-4E39A0786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54</a:t>
            </a:fld>
            <a:endParaRPr lang="en-US" dirty="0"/>
          </a:p>
        </p:txBody>
      </p:sp>
      <p:grpSp>
        <p:nvGrpSpPr>
          <p:cNvPr id="17" name="组合 1">
            <a:extLst>
              <a:ext uri="{FF2B5EF4-FFF2-40B4-BE49-F238E27FC236}">
                <a16:creationId xmlns:a16="http://schemas.microsoft.com/office/drawing/2014/main" id="{C02C693C-1CB4-4A96-903E-C3E3FA19A41A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8" name="矩形: 圆角 2">
              <a:extLst>
                <a:ext uri="{FF2B5EF4-FFF2-40B4-BE49-F238E27FC236}">
                  <a16:creationId xmlns:a16="http://schemas.microsoft.com/office/drawing/2014/main" id="{4E47E181-C6AD-441B-B002-D52692BD125F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63">
              <a:extLst>
                <a:ext uri="{FF2B5EF4-FFF2-40B4-BE49-F238E27FC236}">
                  <a16:creationId xmlns:a16="http://schemas.microsoft.com/office/drawing/2014/main" id="{3EDFE709-914E-4507-B5F9-ADC81553DBCB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指数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688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2853B1-A765-683C-0666-AF38C0D2D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649" y="2008617"/>
            <a:ext cx="3207040" cy="2480659"/>
          </a:xfrm>
          <a:prstGeom prst="rect">
            <a:avLst/>
          </a:prstGeom>
        </p:spPr>
      </p:pic>
      <p:sp>
        <p:nvSpPr>
          <p:cNvPr id="6" name="椭圆 6">
            <a:extLst>
              <a:ext uri="{FF2B5EF4-FFF2-40B4-BE49-F238E27FC236}">
                <a16:creationId xmlns:a16="http://schemas.microsoft.com/office/drawing/2014/main" id="{F89D3C5F-975E-436E-AFCD-F65EA0F0820F}"/>
              </a:ext>
            </a:extLst>
          </p:cNvPr>
          <p:cNvSpPr/>
          <p:nvPr/>
        </p:nvSpPr>
        <p:spPr>
          <a:xfrm>
            <a:off x="1919798" y="1552861"/>
            <a:ext cx="607896" cy="60789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ii</a:t>
            </a:r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1EEF44B7-7E89-4690-81E2-3317382A64E0}"/>
              </a:ext>
            </a:extLst>
          </p:cNvPr>
          <p:cNvSpPr/>
          <p:nvPr/>
        </p:nvSpPr>
        <p:spPr>
          <a:xfrm>
            <a:off x="1049865" y="1647869"/>
            <a:ext cx="821385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步骤</a:t>
            </a:r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第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C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栏：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百分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变化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将游标放在储存格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C3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的右下角，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让它变成「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+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」号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zh-TW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将填满控点，基于储存格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C3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越过要填满的储存格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C4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至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C12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792D3BB-D944-4FF7-B0BA-E4E88C9D2038}"/>
              </a:ext>
            </a:extLst>
          </p:cNvPr>
          <p:cNvSpPr/>
          <p:nvPr/>
        </p:nvSpPr>
        <p:spPr>
          <a:xfrm>
            <a:off x="10717659" y="3004036"/>
            <a:ext cx="378232" cy="29052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F3E2E03-3FF5-4B79-85EB-EE9D44F86E36}"/>
              </a:ext>
            </a:extLst>
          </p:cNvPr>
          <p:cNvCxnSpPr>
            <a:cxnSpLocks/>
          </p:cNvCxnSpPr>
          <p:nvPr/>
        </p:nvCxnSpPr>
        <p:spPr>
          <a:xfrm>
            <a:off x="10904442" y="3328980"/>
            <a:ext cx="0" cy="12562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20F053-7C0E-403B-8714-25FDF161B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55</a:t>
            </a:fld>
            <a:endParaRPr lang="en-US" dirty="0"/>
          </a:p>
        </p:txBody>
      </p:sp>
      <p:grpSp>
        <p:nvGrpSpPr>
          <p:cNvPr id="12" name="组合 1">
            <a:extLst>
              <a:ext uri="{FF2B5EF4-FFF2-40B4-BE49-F238E27FC236}">
                <a16:creationId xmlns:a16="http://schemas.microsoft.com/office/drawing/2014/main" id="{8036D3EA-4D66-4BB5-9143-5F3DBD2C9A3B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7" name="矩形: 圆角 2">
              <a:extLst>
                <a:ext uri="{FF2B5EF4-FFF2-40B4-BE49-F238E27FC236}">
                  <a16:creationId xmlns:a16="http://schemas.microsoft.com/office/drawing/2014/main" id="{D7E9D501-5248-4064-AE4C-549DC852544C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63">
              <a:extLst>
                <a:ext uri="{FF2B5EF4-FFF2-40B4-BE49-F238E27FC236}">
                  <a16:creationId xmlns:a16="http://schemas.microsoft.com/office/drawing/2014/main" id="{9DEBD862-39D0-4269-BB56-A99447EE96EB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指数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219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以下讨论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四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种可能的建模方法，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以预测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K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在未来的粉丝数目。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707AEF22-65B3-4076-AACA-122CD7091A95}"/>
              </a:ext>
            </a:extLst>
          </p:cNvPr>
          <p:cNvSpPr/>
          <p:nvPr/>
        </p:nvSpPr>
        <p:spPr>
          <a:xfrm>
            <a:off x="1041936" y="2936557"/>
            <a:ext cx="1038806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3.	</a:t>
            </a:r>
            <a:r>
              <a:rPr lang="zh-CN" altLang="en-US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建模方法</a:t>
            </a:r>
            <a:r>
              <a:rPr lang="en-US" altLang="zh-CN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5</a:t>
            </a:r>
            <a:r>
              <a:rPr lang="zh-CN" altLang="en-US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：</a:t>
            </a:r>
            <a:endParaRPr lang="en-US" altLang="zh-CN" sz="2600" u="sng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CN" sz="2600" u="sng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这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个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方法</a:t>
            </a:r>
            <a:r>
              <a:rPr lang="zh-TW" altLang="en-US" sz="26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只考虑最近两个月</a:t>
            </a:r>
            <a:endParaRPr lang="en-US" altLang="zh-TW" sz="2600" spc="5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（即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月）之间的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百分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变化。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它</a:t>
            </a:r>
            <a:r>
              <a:rPr lang="zh-TW" altLang="en-US" sz="26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假设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月之间的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百分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变化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等于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月之间的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百分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变化。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DC0B8E-0B5E-40A1-987B-6B06C1691F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56</a:t>
            </a:fld>
            <a:endParaRPr lang="en-US" dirty="0"/>
          </a:p>
        </p:txBody>
      </p:sp>
      <p:grpSp>
        <p:nvGrpSpPr>
          <p:cNvPr id="12" name="组合 1">
            <a:extLst>
              <a:ext uri="{FF2B5EF4-FFF2-40B4-BE49-F238E27FC236}">
                <a16:creationId xmlns:a16="http://schemas.microsoft.com/office/drawing/2014/main" id="{11E941CF-A4FD-4442-86C5-B6329BAC6148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id="{D5646595-373E-4867-B6BE-820CB333ED4E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63">
              <a:extLst>
                <a:ext uri="{FF2B5EF4-FFF2-40B4-BE49-F238E27FC236}">
                  <a16:creationId xmlns:a16="http://schemas.microsoft.com/office/drawing/2014/main" id="{F9B959CE-35C8-463A-AC33-CEB69BFEF75A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指数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525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3(a).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圈出用于预测的数据。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D94C41-C760-42C7-89A3-4CACAFF38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57</a:t>
            </a:fld>
            <a:endParaRPr lang="en-US" dirty="0"/>
          </a:p>
        </p:txBody>
      </p:sp>
      <p:graphicFrame>
        <p:nvGraphicFramePr>
          <p:cNvPr id="14" name="Table 4">
            <a:extLst>
              <a:ext uri="{FF2B5EF4-FFF2-40B4-BE49-F238E27FC236}">
                <a16:creationId xmlns:a16="http://schemas.microsoft.com/office/drawing/2014/main" id="{EDE806E5-FD89-48D6-9CF5-22B0E011B4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424121"/>
              </p:ext>
            </p:extLst>
          </p:nvPr>
        </p:nvGraphicFramePr>
        <p:xfrm>
          <a:off x="1908258" y="2490140"/>
          <a:ext cx="4009292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23324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776046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百分变化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20.13%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20.95%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21.43%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20.88%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695DEBD6-9924-4F95-9DDB-15EEBC3028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1617921"/>
              </p:ext>
            </p:extLst>
          </p:nvPr>
        </p:nvGraphicFramePr>
        <p:xfrm>
          <a:off x="6345442" y="2490140"/>
          <a:ext cx="4378569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64941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729153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百分变化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21.29%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21.66%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21.52%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21.57%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21.93%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4ED0D0BA-763A-4EAC-B8CB-45D84D6C0869}"/>
              </a:ext>
            </a:extLst>
          </p:cNvPr>
          <p:cNvSpPr/>
          <p:nvPr/>
        </p:nvSpPr>
        <p:spPr>
          <a:xfrm>
            <a:off x="8891994" y="5354744"/>
            <a:ext cx="1904959" cy="7519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16" name="组合 1">
            <a:extLst>
              <a:ext uri="{FF2B5EF4-FFF2-40B4-BE49-F238E27FC236}">
                <a16:creationId xmlns:a16="http://schemas.microsoft.com/office/drawing/2014/main" id="{C3DBC320-7D99-4696-AF4F-FACF84A7F125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7" name="矩形: 圆角 2">
              <a:extLst>
                <a:ext uri="{FF2B5EF4-FFF2-40B4-BE49-F238E27FC236}">
                  <a16:creationId xmlns:a16="http://schemas.microsoft.com/office/drawing/2014/main" id="{0D9B5A36-1EEA-492E-BA70-D52673C821C5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63">
              <a:extLst>
                <a:ext uri="{FF2B5EF4-FFF2-40B4-BE49-F238E27FC236}">
                  <a16:creationId xmlns:a16="http://schemas.microsoft.com/office/drawing/2014/main" id="{728C4388-46F0-435B-9042-7BBCA8532312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指数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14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4">
            <a:extLst>
              <a:ext uri="{FF2B5EF4-FFF2-40B4-BE49-F238E27FC236}">
                <a16:creationId xmlns:a16="http://schemas.microsoft.com/office/drawing/2014/main" id="{D19C2F5C-F43C-4F79-85B0-26F827F171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080192"/>
              </p:ext>
            </p:extLst>
          </p:nvPr>
        </p:nvGraphicFramePr>
        <p:xfrm>
          <a:off x="2785630" y="2836550"/>
          <a:ext cx="4378569" cy="11849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64941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729153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百分变化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21.93%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3(b).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预测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2024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K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的粉丝数目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ED0D0BA-763A-4EAC-B8CB-45D84D6C0869}"/>
              </a:ext>
            </a:extLst>
          </p:cNvPr>
          <p:cNvSpPr/>
          <p:nvPr/>
        </p:nvSpPr>
        <p:spPr>
          <a:xfrm>
            <a:off x="5523010" y="3325173"/>
            <a:ext cx="1399467" cy="7534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矩形 67">
            <a:extLst>
              <a:ext uri="{FF2B5EF4-FFF2-40B4-BE49-F238E27FC236}">
                <a16:creationId xmlns:a16="http://schemas.microsoft.com/office/drawing/2014/main" id="{2F9FEF1A-74C7-4399-8E74-BE9D28014E5B}"/>
              </a:ext>
            </a:extLst>
          </p:cNvPr>
          <p:cNvSpPr/>
          <p:nvPr/>
        </p:nvSpPr>
        <p:spPr>
          <a:xfrm>
            <a:off x="1754873" y="4941615"/>
            <a:ext cx="913000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2023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年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12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月：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	2185(1 + 21.93%) = 2664</a:t>
            </a:r>
          </a:p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2024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年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1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月：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	2185(1 + 21.93%)</a:t>
            </a:r>
            <a:r>
              <a:rPr lang="en-US" altLang="zh-CN" sz="2600" spc="5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= 3248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D328EB-B5B8-4DA2-B741-DB1AAB26BF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58</a:t>
            </a:fld>
            <a:endParaRPr lang="en-US" dirty="0"/>
          </a:p>
        </p:txBody>
      </p:sp>
      <p:grpSp>
        <p:nvGrpSpPr>
          <p:cNvPr id="14" name="组合 1">
            <a:extLst>
              <a:ext uri="{FF2B5EF4-FFF2-40B4-BE49-F238E27FC236}">
                <a16:creationId xmlns:a16="http://schemas.microsoft.com/office/drawing/2014/main" id="{A10DCC11-5485-49A2-9D58-38587301EDCA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5" name="矩形: 圆角 2">
              <a:extLst>
                <a:ext uri="{FF2B5EF4-FFF2-40B4-BE49-F238E27FC236}">
                  <a16:creationId xmlns:a16="http://schemas.microsoft.com/office/drawing/2014/main" id="{62A3A327-3B80-4609-8046-3CABBE13B8A1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63">
              <a:extLst>
                <a:ext uri="{FF2B5EF4-FFF2-40B4-BE49-F238E27FC236}">
                  <a16:creationId xmlns:a16="http://schemas.microsoft.com/office/drawing/2014/main" id="{8312A745-C81E-4527-B9C4-9A6ACF14372D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指数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047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4">
            <a:extLst>
              <a:ext uri="{FF2B5EF4-FFF2-40B4-BE49-F238E27FC236}">
                <a16:creationId xmlns:a16="http://schemas.microsoft.com/office/drawing/2014/main" id="{4DCCC749-9E57-4EE3-BB80-B5414DF307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502483"/>
              </p:ext>
            </p:extLst>
          </p:nvPr>
        </p:nvGraphicFramePr>
        <p:xfrm>
          <a:off x="2785630" y="3336882"/>
          <a:ext cx="4378569" cy="11849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64941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729153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百分变化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21.93%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6" y="1713185"/>
            <a:ext cx="1071191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3(c).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由此，制定一个数学模型（模型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5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）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以数学方式表达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月之后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第 </a:t>
            </a:r>
            <a:r>
              <a:rPr lang="en-US" altLang="zh-TW" sz="2600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n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个月的粉丝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预测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数目。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ED0D0BA-763A-4EAC-B8CB-45D84D6C0869}"/>
              </a:ext>
            </a:extLst>
          </p:cNvPr>
          <p:cNvSpPr/>
          <p:nvPr/>
        </p:nvSpPr>
        <p:spPr>
          <a:xfrm>
            <a:off x="5523010" y="3825505"/>
            <a:ext cx="1399467" cy="7534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4" name="矩形 67">
            <a:extLst>
              <a:ext uri="{FF2B5EF4-FFF2-40B4-BE49-F238E27FC236}">
                <a16:creationId xmlns:a16="http://schemas.microsoft.com/office/drawing/2014/main" id="{A56D12FC-CC34-4D71-8F2E-C1DC3ED629F4}"/>
              </a:ext>
            </a:extLst>
          </p:cNvPr>
          <p:cNvSpPr/>
          <p:nvPr/>
        </p:nvSpPr>
        <p:spPr>
          <a:xfrm>
            <a:off x="3150866" y="5074985"/>
            <a:ext cx="4117676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2185(1 + 21.93%)</a:t>
            </a:r>
            <a:r>
              <a:rPr lang="en-US" altLang="zh-CN" sz="2600" i="1" spc="5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</a:t>
            </a:r>
          </a:p>
          <a:p>
            <a:endParaRPr lang="en-US" altLang="zh-CN" sz="2600" i="1" spc="500" baseline="30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10D951-F12C-4484-BA1B-1638EE2DC7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59</a:t>
            </a:fld>
            <a:endParaRPr lang="en-US" dirty="0"/>
          </a:p>
        </p:txBody>
      </p:sp>
      <p:grpSp>
        <p:nvGrpSpPr>
          <p:cNvPr id="15" name="组合 1">
            <a:extLst>
              <a:ext uri="{FF2B5EF4-FFF2-40B4-BE49-F238E27FC236}">
                <a16:creationId xmlns:a16="http://schemas.microsoft.com/office/drawing/2014/main" id="{E44A98C2-2C5B-4247-AC73-B4A9B9498F90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6" name="矩形: 圆角 2">
              <a:extLst>
                <a:ext uri="{FF2B5EF4-FFF2-40B4-BE49-F238E27FC236}">
                  <a16:creationId xmlns:a16="http://schemas.microsoft.com/office/drawing/2014/main" id="{0D75F54E-CA20-4349-9F1C-DABB32D1DA2C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63">
              <a:extLst>
                <a:ext uri="{FF2B5EF4-FFF2-40B4-BE49-F238E27FC236}">
                  <a16:creationId xmlns:a16="http://schemas.microsoft.com/office/drawing/2014/main" id="{26BBB970-5151-48B2-9B03-D84422788F46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指数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860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236506" y="3958778"/>
            <a:ext cx="1076105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2</a:t>
            </a:r>
            <a:r>
              <a:rPr lang="en-GB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(a).	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如果我们只能使用这些数据来预测歌手 </a:t>
            </a:r>
            <a:r>
              <a:rPr lang="en-US" altLang="zh-TW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A</a:t>
            </a:r>
            <a:r>
              <a:rPr lang="en-US" altLang="zh-TW" sz="2800" i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和歌手 </a:t>
            </a:r>
            <a:r>
              <a:rPr lang="en-US" altLang="zh-TW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B</a:t>
            </a:r>
            <a:r>
              <a:rPr lang="en-US" altLang="zh-TW" sz="2800" i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TW" sz="28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	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在往后月份的社交媒体粉丝数目，我们需要作出哪些假设？</a:t>
            </a:r>
            <a:endParaRPr lang="en-US" altLang="zh-TW" sz="28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en-US" sz="2800" kern="1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2(b).	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按 </a:t>
            </a:r>
            <a:r>
              <a:rPr lang="en-US" altLang="zh-TW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(a) 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的假设，预测歌手 </a:t>
            </a:r>
            <a:r>
              <a:rPr lang="en-US" altLang="zh-TW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A</a:t>
            </a:r>
            <a:r>
              <a:rPr lang="en-US" altLang="zh-TW" sz="2800" i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和歌手 </a:t>
            </a:r>
            <a:r>
              <a:rPr lang="en-US" altLang="zh-TW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B</a:t>
            </a:r>
            <a:r>
              <a:rPr lang="en-US" altLang="zh-TW" sz="2800" i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在 </a:t>
            </a:r>
            <a:r>
              <a:rPr lang="en-US" altLang="zh-TW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6 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月份的</a:t>
            </a:r>
            <a:endParaRPr lang="en-US" altLang="zh-TW" sz="28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altLang="zh-TW" sz="28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	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社交媒体粉丝数目，并解释你的答案。</a:t>
            </a:r>
            <a:endParaRPr lang="en-US" sz="28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359B5E6D-9642-48A4-8222-31EEFEA7A128}"/>
              </a:ext>
            </a:extLst>
          </p:cNvPr>
          <p:cNvSpPr/>
          <p:nvPr/>
        </p:nvSpPr>
        <p:spPr>
          <a:xfrm>
            <a:off x="998949" y="3938596"/>
            <a:ext cx="10194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2800" spc="5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145A51-7394-4A14-A97D-AFE24C7176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210" y="2594965"/>
            <a:ext cx="1439179" cy="150812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DBF6D5-53D3-4162-8BCB-2AEC24D58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10" name="组合 1">
            <a:extLst>
              <a:ext uri="{FF2B5EF4-FFF2-40B4-BE49-F238E27FC236}">
                <a16:creationId xmlns:a16="http://schemas.microsoft.com/office/drawing/2014/main" id="{61CF607F-26B0-4C21-BEBD-30AD93F80218}"/>
              </a:ext>
            </a:extLst>
          </p:cNvPr>
          <p:cNvGrpSpPr/>
          <p:nvPr/>
        </p:nvGrpSpPr>
        <p:grpSpPr>
          <a:xfrm>
            <a:off x="1041936" y="1023833"/>
            <a:ext cx="5705705" cy="430896"/>
            <a:chOff x="-24171" y="3790682"/>
            <a:chExt cx="2401578" cy="404037"/>
          </a:xfrm>
        </p:grpSpPr>
        <p:sp>
          <p:nvSpPr>
            <p:cNvPr id="11" name="矩形: 圆角 2">
              <a:extLst>
                <a:ext uri="{FF2B5EF4-FFF2-40B4-BE49-F238E27FC236}">
                  <a16:creationId xmlns:a16="http://schemas.microsoft.com/office/drawing/2014/main" id="{2A1B8C4C-78E0-44CE-8A55-0809AB254002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63">
              <a:extLst>
                <a:ext uri="{FF2B5EF4-FFF2-40B4-BE49-F238E27FC236}">
                  <a16:creationId xmlns:a16="http://schemas.microsoft.com/office/drawing/2014/main" id="{AE68F68F-D21C-4A2A-B49C-174CD61CBE4C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初步分析建模情境并进行简单的预测。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graphicFrame>
        <p:nvGraphicFramePr>
          <p:cNvPr id="13" name="Table 4">
            <a:extLst>
              <a:ext uri="{FF2B5EF4-FFF2-40B4-BE49-F238E27FC236}">
                <a16:creationId xmlns:a16="http://schemas.microsoft.com/office/drawing/2014/main" id="{1C93BF6A-B7EB-407C-8504-529C3CF4A2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356278"/>
              </p:ext>
            </p:extLst>
          </p:nvPr>
        </p:nvGraphicFramePr>
        <p:xfrm>
          <a:off x="1824853" y="1725322"/>
          <a:ext cx="8542290" cy="177735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423715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4241206090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1962665786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3357570024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1299820820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歌手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zh-TW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歌手</a:t>
                      </a:r>
                      <a:r>
                        <a:rPr lang="en-US" altLang="zh-TW" sz="2500" i="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lt"/>
                        </a:rPr>
                        <a:t>A</a:t>
                      </a:r>
                      <a:endParaRPr lang="en-US" sz="25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zh-TW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歌手</a:t>
                      </a:r>
                      <a:r>
                        <a:rPr lang="en-US" altLang="zh-TW" sz="2500" i="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lt"/>
                        </a:rPr>
                        <a:t>B</a:t>
                      </a:r>
                      <a:endParaRPr lang="en-US" sz="25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320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605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6" y="1713185"/>
            <a:ext cx="10711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3(d).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5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有什么优点和缺点？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pSp>
        <p:nvGrpSpPr>
          <p:cNvPr id="10" name="组合 12">
            <a:extLst>
              <a:ext uri="{FF2B5EF4-FFF2-40B4-BE49-F238E27FC236}">
                <a16:creationId xmlns:a16="http://schemas.microsoft.com/office/drawing/2014/main" id="{5B1C04F1-B5F5-4CF6-8655-52118AA5137D}"/>
              </a:ext>
            </a:extLst>
          </p:cNvPr>
          <p:cNvGrpSpPr/>
          <p:nvPr/>
        </p:nvGrpSpPr>
        <p:grpSpPr>
          <a:xfrm>
            <a:off x="1916429" y="2205628"/>
            <a:ext cx="3505200" cy="3733800"/>
            <a:chOff x="2068829" y="1706563"/>
            <a:chExt cx="3505200" cy="3733800"/>
          </a:xfrm>
        </p:grpSpPr>
        <p:grpSp>
          <p:nvGrpSpPr>
            <p:cNvPr id="11" name="组合 8">
              <a:extLst>
                <a:ext uri="{FF2B5EF4-FFF2-40B4-BE49-F238E27FC236}">
                  <a16:creationId xmlns:a16="http://schemas.microsoft.com/office/drawing/2014/main" id="{72EF3C4C-2CA2-4096-A348-4E8B4CA229CC}"/>
                </a:ext>
              </a:extLst>
            </p:cNvPr>
            <p:cNvGrpSpPr/>
            <p:nvPr/>
          </p:nvGrpSpPr>
          <p:grpSpPr>
            <a:xfrm>
              <a:off x="2068829" y="1706563"/>
              <a:ext cx="3505200" cy="3733800"/>
              <a:chOff x="2009775" y="1657350"/>
              <a:chExt cx="3505200" cy="3733800"/>
            </a:xfrm>
          </p:grpSpPr>
          <p:sp>
            <p:nvSpPr>
              <p:cNvPr id="13" name="矩形: 对角圆角 1">
                <a:extLst>
                  <a:ext uri="{FF2B5EF4-FFF2-40B4-BE49-F238E27FC236}">
                    <a16:creationId xmlns:a16="http://schemas.microsoft.com/office/drawing/2014/main" id="{70634FF6-34B6-43EB-8A71-C42FB7BA76A0}"/>
                  </a:ext>
                </a:extLst>
              </p:cNvPr>
              <p:cNvSpPr/>
              <p:nvPr/>
            </p:nvSpPr>
            <p:spPr>
              <a:xfrm>
                <a:off x="2209800" y="1657350"/>
                <a:ext cx="3305175" cy="3733800"/>
              </a:xfrm>
              <a:prstGeom prst="round2Diag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: 对角圆角 5">
                <a:extLst>
                  <a:ext uri="{FF2B5EF4-FFF2-40B4-BE49-F238E27FC236}">
                    <a16:creationId xmlns:a16="http://schemas.microsoft.com/office/drawing/2014/main" id="{18830754-CB7D-48FE-BF55-31FF3643D99E}"/>
                  </a:ext>
                </a:extLst>
              </p:cNvPr>
              <p:cNvSpPr/>
              <p:nvPr/>
            </p:nvSpPr>
            <p:spPr>
              <a:xfrm>
                <a:off x="2009775" y="2142246"/>
                <a:ext cx="495300" cy="1666875"/>
              </a:xfrm>
              <a:prstGeom prst="round2DiagRect">
                <a:avLst>
                  <a:gd name="adj1" fmla="val 30129"/>
                  <a:gd name="adj2" fmla="val 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lang="zh-CN" altLang="en-US" dirty="0"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优点</a:t>
                </a:r>
              </a:p>
            </p:txBody>
          </p:sp>
        </p:grp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A28809E-BC9D-4771-A2C7-A7249174688D}"/>
                </a:ext>
              </a:extLst>
            </p:cNvPr>
            <p:cNvSpPr/>
            <p:nvPr/>
          </p:nvSpPr>
          <p:spPr>
            <a:xfrm>
              <a:off x="2416491" y="2138294"/>
              <a:ext cx="300990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indent="-304800"/>
              <a:r>
                <a:rPr 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1.	</a:t>
              </a:r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这个模型易于理解。</a:t>
              </a:r>
              <a:endParaRPr lang="en-US" altLang="zh-TW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r>
                <a:rPr 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2.	</a:t>
              </a:r>
              <a:r>
                <a:rPr 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这个模型可以反映歌手当前的受欢迎程度。</a:t>
              </a:r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13">
            <a:extLst>
              <a:ext uri="{FF2B5EF4-FFF2-40B4-BE49-F238E27FC236}">
                <a16:creationId xmlns:a16="http://schemas.microsoft.com/office/drawing/2014/main" id="{C20E62BB-535F-4660-9069-44E41B1BD5EA}"/>
              </a:ext>
            </a:extLst>
          </p:cNvPr>
          <p:cNvGrpSpPr/>
          <p:nvPr/>
        </p:nvGrpSpPr>
        <p:grpSpPr>
          <a:xfrm>
            <a:off x="6427363" y="2188629"/>
            <a:ext cx="4926447" cy="4154984"/>
            <a:chOff x="6524425" y="1689564"/>
            <a:chExt cx="3598746" cy="4154984"/>
          </a:xfrm>
        </p:grpSpPr>
        <p:grpSp>
          <p:nvGrpSpPr>
            <p:cNvPr id="16" name="组合 7">
              <a:extLst>
                <a:ext uri="{FF2B5EF4-FFF2-40B4-BE49-F238E27FC236}">
                  <a16:creationId xmlns:a16="http://schemas.microsoft.com/office/drawing/2014/main" id="{19F73CA5-5131-4B65-A9BB-2C49F96D9D60}"/>
                </a:ext>
              </a:extLst>
            </p:cNvPr>
            <p:cNvGrpSpPr/>
            <p:nvPr/>
          </p:nvGrpSpPr>
          <p:grpSpPr>
            <a:xfrm>
              <a:off x="6570348" y="1706563"/>
              <a:ext cx="3552823" cy="3733800"/>
              <a:chOff x="6677027" y="1466850"/>
              <a:chExt cx="3552823" cy="3733800"/>
            </a:xfrm>
          </p:grpSpPr>
          <p:sp>
            <p:nvSpPr>
              <p:cNvPr id="19" name="矩形: 对角圆角 17">
                <a:extLst>
                  <a:ext uri="{FF2B5EF4-FFF2-40B4-BE49-F238E27FC236}">
                    <a16:creationId xmlns:a16="http://schemas.microsoft.com/office/drawing/2014/main" id="{98F32A8F-955E-4F28-999A-FCE5881318D0}"/>
                  </a:ext>
                </a:extLst>
              </p:cNvPr>
              <p:cNvSpPr/>
              <p:nvPr/>
            </p:nvSpPr>
            <p:spPr>
              <a:xfrm>
                <a:off x="6677027" y="1466850"/>
                <a:ext cx="3305175" cy="3733800"/>
              </a:xfrm>
              <a:prstGeom prst="round2Diag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对角圆角 19">
                <a:extLst>
                  <a:ext uri="{FF2B5EF4-FFF2-40B4-BE49-F238E27FC236}">
                    <a16:creationId xmlns:a16="http://schemas.microsoft.com/office/drawing/2014/main" id="{ACC20DF5-D849-4E44-93DC-AE5B9685A323}"/>
                  </a:ext>
                </a:extLst>
              </p:cNvPr>
              <p:cNvSpPr/>
              <p:nvPr/>
            </p:nvSpPr>
            <p:spPr>
              <a:xfrm>
                <a:off x="9734550" y="3048879"/>
                <a:ext cx="495300" cy="1666875"/>
              </a:xfrm>
              <a:prstGeom prst="round2DiagRect">
                <a:avLst>
                  <a:gd name="adj1" fmla="val 30129"/>
                  <a:gd name="adj2" fmla="val 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lang="zh-CN" altLang="en-US" dirty="0"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缺点</a:t>
                </a:r>
              </a:p>
            </p:txBody>
          </p:sp>
        </p:grpSp>
        <p:sp>
          <p:nvSpPr>
            <p:cNvPr id="17" name="矩形 26">
              <a:extLst>
                <a:ext uri="{FF2B5EF4-FFF2-40B4-BE49-F238E27FC236}">
                  <a16:creationId xmlns:a16="http://schemas.microsoft.com/office/drawing/2014/main" id="{A8E9C6D5-0956-4060-8885-C728C2BD9F86}"/>
                </a:ext>
              </a:extLst>
            </p:cNvPr>
            <p:cNvSpPr/>
            <p:nvPr/>
          </p:nvSpPr>
          <p:spPr>
            <a:xfrm>
              <a:off x="6524425" y="1689564"/>
              <a:ext cx="3239507" cy="41549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indent="-304800"/>
              <a:r>
                <a:rPr 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1.	</a:t>
              </a:r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这个模型忽视了包含较早月份的整体趋势。</a:t>
              </a:r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r>
                <a:rPr 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2.	</a:t>
              </a:r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最近两个月之间的百分变化可能因特殊事件而异常高或低，这可能导致高估或低估。</a:t>
              </a:r>
              <a:endParaRPr lang="en-US" altLang="zh-TW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r>
                <a:rPr lang="en-US" sz="2400" kern="100" dirty="0"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3.	</a:t>
              </a:r>
              <a:r>
                <a:rPr lang="zh-TW" altLang="en-US" sz="2400" kern="100" dirty="0"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这个模型假设了粉丝数目是以单一规律变化。</a:t>
              </a:r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304800"/>
              <a:endParaRPr 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91DF46-A25C-4E56-A75C-6EA509742D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60</a:t>
            </a:fld>
            <a:endParaRPr lang="en-US" dirty="0"/>
          </a:p>
        </p:txBody>
      </p:sp>
      <p:grpSp>
        <p:nvGrpSpPr>
          <p:cNvPr id="23" name="组合 1">
            <a:extLst>
              <a:ext uri="{FF2B5EF4-FFF2-40B4-BE49-F238E27FC236}">
                <a16:creationId xmlns:a16="http://schemas.microsoft.com/office/drawing/2014/main" id="{C92EC08D-1AA5-4FD5-B142-B42BC444E1B1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24" name="矩形: 圆角 2">
              <a:extLst>
                <a:ext uri="{FF2B5EF4-FFF2-40B4-BE49-F238E27FC236}">
                  <a16:creationId xmlns:a16="http://schemas.microsoft.com/office/drawing/2014/main" id="{199A3DA8-ADDD-4E80-A078-FE0FF97D7453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63">
              <a:extLst>
                <a:ext uri="{FF2B5EF4-FFF2-40B4-BE49-F238E27FC236}">
                  <a16:creationId xmlns:a16="http://schemas.microsoft.com/office/drawing/2014/main" id="{EBD5323F-7B73-423C-AA9A-D7B91E2B7BAA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指数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5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67">
            <a:extLst>
              <a:ext uri="{FF2B5EF4-FFF2-40B4-BE49-F238E27FC236}">
                <a16:creationId xmlns:a16="http://schemas.microsoft.com/office/drawing/2014/main" id="{707AEF22-65B3-4076-AACA-122CD7091A95}"/>
              </a:ext>
            </a:extLst>
          </p:cNvPr>
          <p:cNvSpPr/>
          <p:nvPr/>
        </p:nvSpPr>
        <p:spPr>
          <a:xfrm>
            <a:off x="844062" y="1793557"/>
            <a:ext cx="1100503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4.	</a:t>
            </a:r>
            <a:r>
              <a:rPr lang="zh-CN" altLang="en-US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建模方法</a:t>
            </a:r>
            <a:r>
              <a:rPr lang="en-US" altLang="zh-CN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6</a:t>
            </a:r>
            <a:r>
              <a:rPr lang="zh-CN" altLang="en-US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：</a:t>
            </a:r>
            <a:endParaRPr lang="en-US" altLang="zh-CN" sz="2600" u="sng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这个方法考虑了</a:t>
            </a:r>
            <a:r>
              <a:rPr lang="zh-TW" altLang="en-US" sz="26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每个月之间的所有</a:t>
            </a:r>
            <a:r>
              <a:rPr lang="zh-CN" altLang="en-US" sz="26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百分</a:t>
            </a:r>
            <a:r>
              <a:rPr lang="zh-TW" altLang="en-US" sz="26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变化</a:t>
            </a:r>
            <a:endParaRPr lang="en-US" altLang="zh-TW" sz="2600" spc="5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（即从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月、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月、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…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以及从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月）。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它计算这些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百分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变化的平均值，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以得出每个月的平均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百分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变化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并假设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月之间的百分变化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等于这个每月的平均百分变化。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8434CA-D370-485B-83BF-CD062AE5D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61</a:t>
            </a:fld>
            <a:endParaRPr lang="en-US" dirty="0"/>
          </a:p>
        </p:txBody>
      </p:sp>
      <p:grpSp>
        <p:nvGrpSpPr>
          <p:cNvPr id="10" name="组合 1">
            <a:extLst>
              <a:ext uri="{FF2B5EF4-FFF2-40B4-BE49-F238E27FC236}">
                <a16:creationId xmlns:a16="http://schemas.microsoft.com/office/drawing/2014/main" id="{B44E18D1-BD8C-483E-BEC5-C39DB290083F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1" name="矩形: 圆角 2">
              <a:extLst>
                <a:ext uri="{FF2B5EF4-FFF2-40B4-BE49-F238E27FC236}">
                  <a16:creationId xmlns:a16="http://schemas.microsoft.com/office/drawing/2014/main" id="{CCBB71D2-1AED-4D70-9E68-9C2DE30CC878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63">
              <a:extLst>
                <a:ext uri="{FF2B5EF4-FFF2-40B4-BE49-F238E27FC236}">
                  <a16:creationId xmlns:a16="http://schemas.microsoft.com/office/drawing/2014/main" id="{A56D06B8-A077-4238-8001-F34BE13C943B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指数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192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4(a).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圈出用于预测的数据。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EDA78E-B39E-47DC-B31F-CE97C11C2E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62</a:t>
            </a:fld>
            <a:endParaRPr lang="en-US" dirty="0"/>
          </a:p>
        </p:txBody>
      </p:sp>
      <p:grpSp>
        <p:nvGrpSpPr>
          <p:cNvPr id="16" name="组合 1">
            <a:extLst>
              <a:ext uri="{FF2B5EF4-FFF2-40B4-BE49-F238E27FC236}">
                <a16:creationId xmlns:a16="http://schemas.microsoft.com/office/drawing/2014/main" id="{67FB6AC3-8D07-4460-A9DD-8DD847A06AB4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7" name="矩形: 圆角 2">
              <a:extLst>
                <a:ext uri="{FF2B5EF4-FFF2-40B4-BE49-F238E27FC236}">
                  <a16:creationId xmlns:a16="http://schemas.microsoft.com/office/drawing/2014/main" id="{833EC7A9-2470-4081-8387-3FF9EC426603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63">
              <a:extLst>
                <a:ext uri="{FF2B5EF4-FFF2-40B4-BE49-F238E27FC236}">
                  <a16:creationId xmlns:a16="http://schemas.microsoft.com/office/drawing/2014/main" id="{27050FD0-B97C-49AF-9B94-682DC2BDE727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指数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1C2BB436-8647-41EE-94D5-952D18053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779927"/>
              </p:ext>
            </p:extLst>
          </p:nvPr>
        </p:nvGraphicFramePr>
        <p:xfrm>
          <a:off x="1908258" y="2490140"/>
          <a:ext cx="4009292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23324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776046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百分变化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20.13%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20.95%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21.43%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20.88%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aphicFrame>
        <p:nvGraphicFramePr>
          <p:cNvPr id="20" name="Table 4">
            <a:extLst>
              <a:ext uri="{FF2B5EF4-FFF2-40B4-BE49-F238E27FC236}">
                <a16:creationId xmlns:a16="http://schemas.microsoft.com/office/drawing/2014/main" id="{3D8F01F5-0CAA-4670-8CD0-C32367C6B8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750784"/>
              </p:ext>
            </p:extLst>
          </p:nvPr>
        </p:nvGraphicFramePr>
        <p:xfrm>
          <a:off x="6345442" y="2490140"/>
          <a:ext cx="4378569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64941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729153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百分变化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21.29%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21.66%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21.52%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21.57%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21.93%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sp>
        <p:nvSpPr>
          <p:cNvPr id="14" name="Oval 13">
            <a:extLst>
              <a:ext uri="{FF2B5EF4-FFF2-40B4-BE49-F238E27FC236}">
                <a16:creationId xmlns:a16="http://schemas.microsoft.com/office/drawing/2014/main" id="{DAEB511F-2BF8-4E8A-ABDD-F5B3CEBE064A}"/>
              </a:ext>
            </a:extLst>
          </p:cNvPr>
          <p:cNvSpPr/>
          <p:nvPr/>
        </p:nvSpPr>
        <p:spPr>
          <a:xfrm>
            <a:off x="3851032" y="2883877"/>
            <a:ext cx="2187046" cy="31991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8B441AA-FF82-4DFF-B809-29EE4293FFA6}"/>
              </a:ext>
            </a:extLst>
          </p:cNvPr>
          <p:cNvSpPr/>
          <p:nvPr/>
        </p:nvSpPr>
        <p:spPr>
          <a:xfrm>
            <a:off x="8688905" y="2883877"/>
            <a:ext cx="2187046" cy="31991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6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4(b).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预测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2024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K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的粉丝数目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</a:p>
        </p:txBody>
      </p:sp>
      <p:sp>
        <p:nvSpPr>
          <p:cNvPr id="9" name="矩形 67">
            <a:extLst>
              <a:ext uri="{FF2B5EF4-FFF2-40B4-BE49-F238E27FC236}">
                <a16:creationId xmlns:a16="http://schemas.microsoft.com/office/drawing/2014/main" id="{2F9FEF1A-74C7-4399-8E74-BE9D28014E5B}"/>
              </a:ext>
            </a:extLst>
          </p:cNvPr>
          <p:cNvSpPr/>
          <p:nvPr/>
        </p:nvSpPr>
        <p:spPr>
          <a:xfrm>
            <a:off x="1441938" y="3452044"/>
            <a:ext cx="876487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平均百分变化 </a:t>
            </a:r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  <a:sym typeface="+mn-lt"/>
            </a:endParaRPr>
          </a:p>
          <a:p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2023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年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12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月：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	2185(1 + 21.26%) = 2650</a:t>
            </a:r>
          </a:p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2024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年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1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月：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	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2185(1 + 21.26%)</a:t>
            </a:r>
            <a:r>
              <a:rPr lang="en-US" altLang="zh-CN" sz="2600" spc="5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= 3213</a:t>
            </a:r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C30EACD-AC56-47CC-B45B-4E51D81DD3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2681157"/>
              </p:ext>
            </p:extLst>
          </p:nvPr>
        </p:nvGraphicFramePr>
        <p:xfrm>
          <a:off x="4026875" y="3216847"/>
          <a:ext cx="6184103" cy="892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Equation" r:id="rId3" imgW="2768600" imgH="393700" progId="Equation.DSMT4">
                  <p:embed/>
                </p:oleObj>
              </mc:Choice>
              <mc:Fallback>
                <p:oleObj name="Equation" r:id="rId3" imgW="2768600" imgH="3937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6875" y="3216847"/>
                        <a:ext cx="6184103" cy="8925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C30462-6C2C-48D1-9AB0-11174F365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63</a:t>
            </a:fld>
            <a:endParaRPr lang="en-US" dirty="0"/>
          </a:p>
        </p:txBody>
      </p:sp>
      <p:grpSp>
        <p:nvGrpSpPr>
          <p:cNvPr id="10" name="组合 1">
            <a:extLst>
              <a:ext uri="{FF2B5EF4-FFF2-40B4-BE49-F238E27FC236}">
                <a16:creationId xmlns:a16="http://schemas.microsoft.com/office/drawing/2014/main" id="{CDA6719E-F371-486A-9196-6978AE31D501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344772E3-7DBC-4148-8985-2337A40AC469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63">
              <a:extLst>
                <a:ext uri="{FF2B5EF4-FFF2-40B4-BE49-F238E27FC236}">
                  <a16:creationId xmlns:a16="http://schemas.microsoft.com/office/drawing/2014/main" id="{4B240C0D-979A-4569-ABC8-2EDFD524FC31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指数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81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6" y="1713185"/>
            <a:ext cx="1115006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4(c).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由此，制定一个数学模型（模型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6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）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以数学方式表达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月之后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第 </a:t>
            </a:r>
            <a:r>
              <a:rPr lang="en-US" altLang="zh-TW" sz="2600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n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个月的粉丝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预测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数目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9" name="矩形 67">
            <a:extLst>
              <a:ext uri="{FF2B5EF4-FFF2-40B4-BE49-F238E27FC236}">
                <a16:creationId xmlns:a16="http://schemas.microsoft.com/office/drawing/2014/main" id="{53B570FE-38BD-4B2F-AD65-90489BA4AD84}"/>
              </a:ext>
            </a:extLst>
          </p:cNvPr>
          <p:cNvSpPr/>
          <p:nvPr/>
        </p:nvSpPr>
        <p:spPr>
          <a:xfrm>
            <a:off x="2802316" y="3567499"/>
            <a:ext cx="855148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2185(1 + 21.26%)</a:t>
            </a:r>
            <a:r>
              <a:rPr lang="en-US" altLang="zh-CN" sz="2600" i="1" spc="5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BBF557-260A-476C-B73D-AD1F4563B4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95" y="4213830"/>
            <a:ext cx="2334923" cy="23292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4137FD-17DB-47BD-B0F9-C38B95C7FE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64</a:t>
            </a:fld>
            <a:endParaRPr lang="en-US" dirty="0"/>
          </a:p>
        </p:txBody>
      </p:sp>
      <p:grpSp>
        <p:nvGrpSpPr>
          <p:cNvPr id="10" name="组合 1">
            <a:extLst>
              <a:ext uri="{FF2B5EF4-FFF2-40B4-BE49-F238E27FC236}">
                <a16:creationId xmlns:a16="http://schemas.microsoft.com/office/drawing/2014/main" id="{157CF533-CE6A-45FD-ADF2-AE6D9D4CE5B2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894D91FB-4F8D-4DBE-91AA-98AA7FDEA3AC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63">
              <a:extLst>
                <a:ext uri="{FF2B5EF4-FFF2-40B4-BE49-F238E27FC236}">
                  <a16:creationId xmlns:a16="http://schemas.microsoft.com/office/drawing/2014/main" id="{483F3393-41C9-4E58-B7C6-855204F8E8D1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指数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898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6" y="1713185"/>
            <a:ext cx="10711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4(d).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6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有什么优点和缺点？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pSp>
        <p:nvGrpSpPr>
          <p:cNvPr id="10" name="组合 12">
            <a:extLst>
              <a:ext uri="{FF2B5EF4-FFF2-40B4-BE49-F238E27FC236}">
                <a16:creationId xmlns:a16="http://schemas.microsoft.com/office/drawing/2014/main" id="{5B1C04F1-B5F5-4CF6-8655-52118AA5137D}"/>
              </a:ext>
            </a:extLst>
          </p:cNvPr>
          <p:cNvGrpSpPr/>
          <p:nvPr/>
        </p:nvGrpSpPr>
        <p:grpSpPr>
          <a:xfrm>
            <a:off x="1916429" y="2205628"/>
            <a:ext cx="3602830" cy="3733800"/>
            <a:chOff x="2068829" y="1706563"/>
            <a:chExt cx="3602830" cy="3733800"/>
          </a:xfrm>
        </p:grpSpPr>
        <p:grpSp>
          <p:nvGrpSpPr>
            <p:cNvPr id="11" name="组合 8">
              <a:extLst>
                <a:ext uri="{FF2B5EF4-FFF2-40B4-BE49-F238E27FC236}">
                  <a16:creationId xmlns:a16="http://schemas.microsoft.com/office/drawing/2014/main" id="{72EF3C4C-2CA2-4096-A348-4E8B4CA229CC}"/>
                </a:ext>
              </a:extLst>
            </p:cNvPr>
            <p:cNvGrpSpPr/>
            <p:nvPr/>
          </p:nvGrpSpPr>
          <p:grpSpPr>
            <a:xfrm>
              <a:off x="2068829" y="1706563"/>
              <a:ext cx="3505200" cy="3733800"/>
              <a:chOff x="2009775" y="1657350"/>
              <a:chExt cx="3505200" cy="3733800"/>
            </a:xfrm>
          </p:grpSpPr>
          <p:sp>
            <p:nvSpPr>
              <p:cNvPr id="13" name="矩形: 对角圆角 1">
                <a:extLst>
                  <a:ext uri="{FF2B5EF4-FFF2-40B4-BE49-F238E27FC236}">
                    <a16:creationId xmlns:a16="http://schemas.microsoft.com/office/drawing/2014/main" id="{70634FF6-34B6-43EB-8A71-C42FB7BA76A0}"/>
                  </a:ext>
                </a:extLst>
              </p:cNvPr>
              <p:cNvSpPr/>
              <p:nvPr/>
            </p:nvSpPr>
            <p:spPr>
              <a:xfrm>
                <a:off x="2209800" y="1657350"/>
                <a:ext cx="3305175" cy="3733800"/>
              </a:xfrm>
              <a:prstGeom prst="round2Diag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: 对角圆角 5">
                <a:extLst>
                  <a:ext uri="{FF2B5EF4-FFF2-40B4-BE49-F238E27FC236}">
                    <a16:creationId xmlns:a16="http://schemas.microsoft.com/office/drawing/2014/main" id="{18830754-CB7D-48FE-BF55-31FF3643D99E}"/>
                  </a:ext>
                </a:extLst>
              </p:cNvPr>
              <p:cNvSpPr/>
              <p:nvPr/>
            </p:nvSpPr>
            <p:spPr>
              <a:xfrm>
                <a:off x="2009775" y="2142246"/>
                <a:ext cx="495300" cy="1666875"/>
              </a:xfrm>
              <a:prstGeom prst="round2DiagRect">
                <a:avLst>
                  <a:gd name="adj1" fmla="val 30129"/>
                  <a:gd name="adj2" fmla="val 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lang="zh-CN" altLang="en-US" dirty="0"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优点</a:t>
                </a:r>
              </a:p>
            </p:txBody>
          </p:sp>
        </p:grp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A28809E-BC9D-4771-A2C7-A7249174688D}"/>
                </a:ext>
              </a:extLst>
            </p:cNvPr>
            <p:cNvSpPr/>
            <p:nvPr/>
          </p:nvSpPr>
          <p:spPr>
            <a:xfrm>
              <a:off x="2171223" y="1965019"/>
              <a:ext cx="3500436" cy="3139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indent="-304800"/>
              <a:r>
                <a:rPr lang="en-US" altLang="zh-TW" sz="22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1.	</a:t>
              </a:r>
              <a:r>
                <a:rPr lang="zh-TW" altLang="en-US" sz="22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这个模型考虑了较长时间的每个月之间的百分变化，提供了一个对于整体趋势的更全面分析。</a:t>
              </a:r>
              <a:endParaRPr lang="en-US" altLang="zh-TW" sz="22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endParaRPr lang="en-US" altLang="zh-TW" sz="22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r>
                <a:rPr lang="en-US" altLang="zh-TW" sz="22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2.	</a:t>
              </a:r>
              <a:r>
                <a:rPr lang="zh-TW" altLang="en-US" sz="22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考虑较长的时间范围可以减低短期异常变化的影响。</a:t>
              </a:r>
              <a:endParaRPr lang="zh-TW" altLang="en-US" sz="2200" kern="100" dirty="0">
                <a:effectLst/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13">
            <a:extLst>
              <a:ext uri="{FF2B5EF4-FFF2-40B4-BE49-F238E27FC236}">
                <a16:creationId xmlns:a16="http://schemas.microsoft.com/office/drawing/2014/main" id="{C20E62BB-535F-4660-9069-44E41B1BD5EA}"/>
              </a:ext>
            </a:extLst>
          </p:cNvPr>
          <p:cNvGrpSpPr/>
          <p:nvPr/>
        </p:nvGrpSpPr>
        <p:grpSpPr>
          <a:xfrm>
            <a:off x="6320318" y="2205628"/>
            <a:ext cx="4461982" cy="3733800"/>
            <a:chOff x="6472718" y="1706563"/>
            <a:chExt cx="3650453" cy="3733800"/>
          </a:xfrm>
        </p:grpSpPr>
        <p:grpSp>
          <p:nvGrpSpPr>
            <p:cNvPr id="16" name="组合 7">
              <a:extLst>
                <a:ext uri="{FF2B5EF4-FFF2-40B4-BE49-F238E27FC236}">
                  <a16:creationId xmlns:a16="http://schemas.microsoft.com/office/drawing/2014/main" id="{19F73CA5-5131-4B65-A9BB-2C49F96D9D60}"/>
                </a:ext>
              </a:extLst>
            </p:cNvPr>
            <p:cNvGrpSpPr/>
            <p:nvPr/>
          </p:nvGrpSpPr>
          <p:grpSpPr>
            <a:xfrm>
              <a:off x="6570348" y="1706563"/>
              <a:ext cx="3552823" cy="3733800"/>
              <a:chOff x="6677027" y="1466850"/>
              <a:chExt cx="3552823" cy="3733800"/>
            </a:xfrm>
          </p:grpSpPr>
          <p:sp>
            <p:nvSpPr>
              <p:cNvPr id="19" name="矩形: 对角圆角 17">
                <a:extLst>
                  <a:ext uri="{FF2B5EF4-FFF2-40B4-BE49-F238E27FC236}">
                    <a16:creationId xmlns:a16="http://schemas.microsoft.com/office/drawing/2014/main" id="{98F32A8F-955E-4F28-999A-FCE5881318D0}"/>
                  </a:ext>
                </a:extLst>
              </p:cNvPr>
              <p:cNvSpPr/>
              <p:nvPr/>
            </p:nvSpPr>
            <p:spPr>
              <a:xfrm>
                <a:off x="6677027" y="1466850"/>
                <a:ext cx="3305175" cy="3733800"/>
              </a:xfrm>
              <a:prstGeom prst="round2Diag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对角圆角 19">
                <a:extLst>
                  <a:ext uri="{FF2B5EF4-FFF2-40B4-BE49-F238E27FC236}">
                    <a16:creationId xmlns:a16="http://schemas.microsoft.com/office/drawing/2014/main" id="{ACC20DF5-D849-4E44-93DC-AE5B9685A323}"/>
                  </a:ext>
                </a:extLst>
              </p:cNvPr>
              <p:cNvSpPr/>
              <p:nvPr/>
            </p:nvSpPr>
            <p:spPr>
              <a:xfrm>
                <a:off x="9734550" y="3048879"/>
                <a:ext cx="495300" cy="1666875"/>
              </a:xfrm>
              <a:prstGeom prst="round2DiagRect">
                <a:avLst>
                  <a:gd name="adj1" fmla="val 30129"/>
                  <a:gd name="adj2" fmla="val 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lang="zh-CN" altLang="en-US" dirty="0"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缺点</a:t>
                </a:r>
              </a:p>
            </p:txBody>
          </p:sp>
        </p:grpSp>
        <p:sp>
          <p:nvSpPr>
            <p:cNvPr id="17" name="矩形 26">
              <a:extLst>
                <a:ext uri="{FF2B5EF4-FFF2-40B4-BE49-F238E27FC236}">
                  <a16:creationId xmlns:a16="http://schemas.microsoft.com/office/drawing/2014/main" id="{A8E9C6D5-0956-4060-8885-C728C2BD9F86}"/>
                </a:ext>
              </a:extLst>
            </p:cNvPr>
            <p:cNvSpPr/>
            <p:nvPr/>
          </p:nvSpPr>
          <p:spPr>
            <a:xfrm>
              <a:off x="6472718" y="2472850"/>
              <a:ext cx="3005775" cy="24622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indent="-304800"/>
              <a:r>
                <a:rPr lang="en-US" altLang="zh-TW" sz="22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1.	</a:t>
              </a:r>
              <a:r>
                <a:rPr lang="zh-TW" altLang="en-US" sz="22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因为这个模型依赖较长时间的历史数据，所以可能无法完全反映歌手当前的受欢迎程度。</a:t>
              </a:r>
              <a:endParaRPr lang="en-US" altLang="zh-TW" sz="22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endParaRPr lang="en-US" sz="22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r>
                <a:rPr lang="en-US" sz="22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2.	</a:t>
              </a:r>
              <a:r>
                <a:rPr lang="zh-TW" altLang="en-US" sz="22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这个模型假设了粉丝数目是以单一规律变化。</a:t>
              </a:r>
              <a:endParaRPr lang="en-US" sz="22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9EE9FC-C09F-40FE-B37B-D749D4CFA1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65</a:t>
            </a:fld>
            <a:endParaRPr lang="en-US" dirty="0"/>
          </a:p>
        </p:txBody>
      </p:sp>
      <p:grpSp>
        <p:nvGrpSpPr>
          <p:cNvPr id="23" name="组合 1">
            <a:extLst>
              <a:ext uri="{FF2B5EF4-FFF2-40B4-BE49-F238E27FC236}">
                <a16:creationId xmlns:a16="http://schemas.microsoft.com/office/drawing/2014/main" id="{34E67A53-3CE7-4BDE-9FD8-1AFEAD39A8F3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24" name="矩形: 圆角 2">
              <a:extLst>
                <a:ext uri="{FF2B5EF4-FFF2-40B4-BE49-F238E27FC236}">
                  <a16:creationId xmlns:a16="http://schemas.microsoft.com/office/drawing/2014/main" id="{B4323D43-BCC1-4A41-A373-5DF39BBBF5CE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63">
              <a:extLst>
                <a:ext uri="{FF2B5EF4-FFF2-40B4-BE49-F238E27FC236}">
                  <a16:creationId xmlns:a16="http://schemas.microsoft.com/office/drawing/2014/main" id="{D5DD64AF-F003-44C0-93E7-D21A50688130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指数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593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67">
            <a:extLst>
              <a:ext uri="{FF2B5EF4-FFF2-40B4-BE49-F238E27FC236}">
                <a16:creationId xmlns:a16="http://schemas.microsoft.com/office/drawing/2014/main" id="{707AEF22-65B3-4076-AACA-122CD7091A95}"/>
              </a:ext>
            </a:extLst>
          </p:cNvPr>
          <p:cNvSpPr/>
          <p:nvPr/>
        </p:nvSpPr>
        <p:spPr>
          <a:xfrm>
            <a:off x="800100" y="1793557"/>
            <a:ext cx="11049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5.	</a:t>
            </a:r>
            <a:r>
              <a:rPr lang="zh-CN" altLang="en-US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建模方法</a:t>
            </a:r>
            <a:r>
              <a:rPr lang="en-US" altLang="zh-CN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7</a:t>
            </a:r>
            <a:r>
              <a:rPr lang="zh-CN" altLang="en-US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：</a:t>
            </a:r>
            <a:endParaRPr lang="en-US" altLang="zh-CN" sz="2600" u="sng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这个方法只考虑月份之间的</a:t>
            </a:r>
            <a:r>
              <a:rPr lang="zh-TW" altLang="en-US" sz="26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最近三个</a:t>
            </a:r>
            <a:r>
              <a:rPr lang="zh-CN" altLang="en-US" sz="26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百分</a:t>
            </a:r>
            <a:r>
              <a:rPr lang="zh-TW" altLang="en-US" sz="2600" spc="5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变化</a:t>
            </a:r>
            <a:endParaRPr lang="en-US" altLang="zh-TW" sz="2600" spc="5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（即从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8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9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月、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9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月，以及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月）。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它计算这些百分变化的平均值，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以获得这段时间内的每月的平均百分变化，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并假设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月之间的百分变化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等于这个平均百分变化。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6CC6D6-DC30-46E1-B7B0-D9B39282C7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66</a:t>
            </a:fld>
            <a:endParaRPr lang="en-US" dirty="0"/>
          </a:p>
        </p:txBody>
      </p:sp>
      <p:grpSp>
        <p:nvGrpSpPr>
          <p:cNvPr id="10" name="组合 1">
            <a:extLst>
              <a:ext uri="{FF2B5EF4-FFF2-40B4-BE49-F238E27FC236}">
                <a16:creationId xmlns:a16="http://schemas.microsoft.com/office/drawing/2014/main" id="{8425B268-D112-4AD7-B1A5-0202A7796C94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1" name="矩形: 圆角 2">
              <a:extLst>
                <a:ext uri="{FF2B5EF4-FFF2-40B4-BE49-F238E27FC236}">
                  <a16:creationId xmlns:a16="http://schemas.microsoft.com/office/drawing/2014/main" id="{1BFBBD98-14D1-4B76-BEDE-D858D18081C5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63">
              <a:extLst>
                <a:ext uri="{FF2B5EF4-FFF2-40B4-BE49-F238E27FC236}">
                  <a16:creationId xmlns:a16="http://schemas.microsoft.com/office/drawing/2014/main" id="{5D092063-B6A0-499E-B472-4F6395839536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指数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955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5(a).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圈出用于预测的数据。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CD102D-3202-442F-8C4A-2A6343328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67</a:t>
            </a:fld>
            <a:endParaRPr lang="en-US" dirty="0"/>
          </a:p>
        </p:txBody>
      </p:sp>
      <p:graphicFrame>
        <p:nvGraphicFramePr>
          <p:cNvPr id="14" name="Table 4">
            <a:extLst>
              <a:ext uri="{FF2B5EF4-FFF2-40B4-BE49-F238E27FC236}">
                <a16:creationId xmlns:a16="http://schemas.microsoft.com/office/drawing/2014/main" id="{32FACAA9-473D-4045-B415-E0FEDE96A7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377107"/>
              </p:ext>
            </p:extLst>
          </p:nvPr>
        </p:nvGraphicFramePr>
        <p:xfrm>
          <a:off x="1908258" y="2490140"/>
          <a:ext cx="4009292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23324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776046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百分变化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20.13%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20.95%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21.43%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20.88%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18630394-3825-4DD4-A255-CC80A33732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286403"/>
              </p:ext>
            </p:extLst>
          </p:nvPr>
        </p:nvGraphicFramePr>
        <p:xfrm>
          <a:off x="6345442" y="2490140"/>
          <a:ext cx="4378569" cy="35547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649416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729153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百分变化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21.29%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21.66%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21.52%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21.57%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21.93%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sp>
        <p:nvSpPr>
          <p:cNvPr id="15" name="Oval 14">
            <a:extLst>
              <a:ext uri="{FF2B5EF4-FFF2-40B4-BE49-F238E27FC236}">
                <a16:creationId xmlns:a16="http://schemas.microsoft.com/office/drawing/2014/main" id="{68B441AA-FF82-4DFF-B809-29EE4293FFA6}"/>
              </a:ext>
            </a:extLst>
          </p:cNvPr>
          <p:cNvSpPr/>
          <p:nvPr/>
        </p:nvSpPr>
        <p:spPr>
          <a:xfrm>
            <a:off x="8688905" y="4149969"/>
            <a:ext cx="2187046" cy="19330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17" name="组合 1">
            <a:extLst>
              <a:ext uri="{FF2B5EF4-FFF2-40B4-BE49-F238E27FC236}">
                <a16:creationId xmlns:a16="http://schemas.microsoft.com/office/drawing/2014/main" id="{A22733EA-4503-46E1-BB5F-4386177525DA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8" name="矩形: 圆角 2">
              <a:extLst>
                <a:ext uri="{FF2B5EF4-FFF2-40B4-BE49-F238E27FC236}">
                  <a16:creationId xmlns:a16="http://schemas.microsoft.com/office/drawing/2014/main" id="{8AC75A62-8B19-4826-A66A-279CD8145A55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63">
              <a:extLst>
                <a:ext uri="{FF2B5EF4-FFF2-40B4-BE49-F238E27FC236}">
                  <a16:creationId xmlns:a16="http://schemas.microsoft.com/office/drawing/2014/main" id="{9F013791-D992-4B49-B5D6-F02281EB2C94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指数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746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5(b).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预测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2024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K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的粉丝数目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</a:p>
        </p:txBody>
      </p:sp>
      <p:sp>
        <p:nvSpPr>
          <p:cNvPr id="9" name="矩形 67">
            <a:extLst>
              <a:ext uri="{FF2B5EF4-FFF2-40B4-BE49-F238E27FC236}">
                <a16:creationId xmlns:a16="http://schemas.microsoft.com/office/drawing/2014/main" id="{2F9FEF1A-74C7-4399-8E74-BE9D28014E5B}"/>
              </a:ext>
            </a:extLst>
          </p:cNvPr>
          <p:cNvSpPr/>
          <p:nvPr/>
        </p:nvSpPr>
        <p:spPr>
          <a:xfrm>
            <a:off x="1512277" y="3452044"/>
            <a:ext cx="859139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平均百分变化 </a:t>
            </a:r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  <a:sym typeface="+mn-lt"/>
            </a:endParaRPr>
          </a:p>
          <a:p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2023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年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12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月：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	2185(1 + 21.67%) = 2658</a:t>
            </a:r>
          </a:p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2024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年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1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月：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	2185(1 + 21.67%)</a:t>
            </a:r>
            <a:r>
              <a:rPr lang="en-US" altLang="zh-CN" sz="2600" spc="5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= 3235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93FE3AB-575A-429B-B69E-924AD63B19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6796843"/>
              </p:ext>
            </p:extLst>
          </p:nvPr>
        </p:nvGraphicFramePr>
        <p:xfrm>
          <a:off x="4079628" y="3236621"/>
          <a:ext cx="5610327" cy="892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Equation" r:id="rId3" imgW="2501900" imgH="393700" progId="Equation.DSMT4">
                  <p:embed/>
                </p:oleObj>
              </mc:Choice>
              <mc:Fallback>
                <p:oleObj name="Equation" r:id="rId3" imgW="2501900" imgH="3937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9628" y="3236621"/>
                        <a:ext cx="5610327" cy="8925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7F976C-FAE2-430B-9B6B-56F36545D8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68</a:t>
            </a:fld>
            <a:endParaRPr lang="en-US" dirty="0"/>
          </a:p>
        </p:txBody>
      </p:sp>
      <p:grpSp>
        <p:nvGrpSpPr>
          <p:cNvPr id="12" name="组合 1">
            <a:extLst>
              <a:ext uri="{FF2B5EF4-FFF2-40B4-BE49-F238E27FC236}">
                <a16:creationId xmlns:a16="http://schemas.microsoft.com/office/drawing/2014/main" id="{C05B721F-46AE-4F83-8447-F6FFB5D2A0B4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id="{B74B9D08-4061-48A8-9CCE-32690F05759D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63">
              <a:extLst>
                <a:ext uri="{FF2B5EF4-FFF2-40B4-BE49-F238E27FC236}">
                  <a16:creationId xmlns:a16="http://schemas.microsoft.com/office/drawing/2014/main" id="{C7D61EA8-9856-4CC9-A130-CC93B169C87B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指数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05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6" y="1713185"/>
            <a:ext cx="1115006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5(c).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由此，制定一个数学模型（模型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7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）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以数学方式表达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月之后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第 </a:t>
            </a:r>
            <a:r>
              <a:rPr lang="en-US" altLang="zh-TW" sz="2600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n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个月的粉丝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预测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数目。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12" name="矩形 67">
            <a:extLst>
              <a:ext uri="{FF2B5EF4-FFF2-40B4-BE49-F238E27FC236}">
                <a16:creationId xmlns:a16="http://schemas.microsoft.com/office/drawing/2014/main" id="{E6A578B8-E427-4D35-A608-F364B4261B4C}"/>
              </a:ext>
            </a:extLst>
          </p:cNvPr>
          <p:cNvSpPr/>
          <p:nvPr/>
        </p:nvSpPr>
        <p:spPr>
          <a:xfrm>
            <a:off x="2656935" y="4336956"/>
            <a:ext cx="867961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2185(1 + 21.67%)</a:t>
            </a:r>
            <a:r>
              <a:rPr lang="en-US" altLang="zh-CN" sz="2600" i="1" spc="5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310D59-5E31-46B5-9F30-8817F0F813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95" y="4213830"/>
            <a:ext cx="2334923" cy="23292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99F6C2-38D0-4648-B44E-8C4577FE2F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69</a:t>
            </a:fld>
            <a:endParaRPr lang="en-US" dirty="0"/>
          </a:p>
        </p:txBody>
      </p:sp>
      <p:grpSp>
        <p:nvGrpSpPr>
          <p:cNvPr id="13" name="组合 1">
            <a:extLst>
              <a:ext uri="{FF2B5EF4-FFF2-40B4-BE49-F238E27FC236}">
                <a16:creationId xmlns:a16="http://schemas.microsoft.com/office/drawing/2014/main" id="{C48A0F09-8FA1-47F3-907F-485619F3DAFA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DA61D694-18F4-4895-907E-49BD185E1DC1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63">
              <a:extLst>
                <a:ext uri="{FF2B5EF4-FFF2-40B4-BE49-F238E27FC236}">
                  <a16:creationId xmlns:a16="http://schemas.microsoft.com/office/drawing/2014/main" id="{F68BE21A-7F12-468D-8465-2784763E96B3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指数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15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187915" y="3825177"/>
            <a:ext cx="10194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2(a).	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我们需要作出的</a:t>
            </a:r>
            <a:r>
              <a:rPr lang="zh-TW" sz="2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假设</a:t>
            </a:r>
            <a:r>
              <a:rPr lang="zh-CN" altLang="en-US" sz="2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：</a:t>
            </a:r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359B5E6D-9642-48A4-8222-31EEFEA7A128}"/>
              </a:ext>
            </a:extLst>
          </p:cNvPr>
          <p:cNvSpPr/>
          <p:nvPr/>
        </p:nvSpPr>
        <p:spPr>
          <a:xfrm>
            <a:off x="998949" y="3938596"/>
            <a:ext cx="10194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2800" spc="5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9" name="矩形 67">
            <a:extLst>
              <a:ext uri="{FF2B5EF4-FFF2-40B4-BE49-F238E27FC236}">
                <a16:creationId xmlns:a16="http://schemas.microsoft.com/office/drawing/2014/main" id="{C11F4383-AC9E-4105-8CA3-6B17389F0756}"/>
              </a:ext>
            </a:extLst>
          </p:cNvPr>
          <p:cNvSpPr/>
          <p:nvPr/>
        </p:nvSpPr>
        <p:spPr>
          <a:xfrm>
            <a:off x="2339944" y="4575235"/>
            <a:ext cx="75121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1.	</a:t>
            </a:r>
            <a:r>
              <a:rPr lang="zh-CN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主要的影响因素是</a:t>
            </a:r>
            <a:r>
              <a:rPr lang="zh-CN" altLang="en-US" sz="2400" kern="1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之前的粉丝数目</a:t>
            </a:r>
            <a:r>
              <a:rPr lang="zh-CN" altLang="en-US" sz="2400" kern="1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。</a:t>
            </a:r>
            <a:endParaRPr lang="en-US" altLang="zh-TW" sz="2400" kern="1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altLang="zh-TW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2.	</a:t>
            </a:r>
            <a:r>
              <a:rPr lang="zh-TW" altLang="en-US" sz="2400" kern="1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稳定的</a:t>
            </a:r>
            <a:r>
              <a: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增长模式</a:t>
            </a:r>
            <a:r>
              <a:rPr lang="zh-CN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。</a:t>
            </a:r>
            <a:endParaRPr lang="zh-TW" altLang="en-US" sz="2400" kern="1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altLang="zh-TW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3.	</a:t>
            </a:r>
            <a:r>
              <a: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歌手 </a:t>
            </a:r>
            <a:r>
              <a:rPr lang="en-US" altLang="zh-TW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A</a:t>
            </a:r>
            <a:r>
              <a:rPr lang="en-US" altLang="zh-TW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是</a:t>
            </a:r>
            <a:r>
              <a:rPr lang="zh-TW" altLang="en-US" sz="2400" kern="1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线性增长</a:t>
            </a:r>
            <a:r>
              <a: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，而歌手 </a:t>
            </a:r>
            <a:r>
              <a:rPr lang="en-US" altLang="zh-TW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B</a:t>
            </a:r>
            <a:r>
              <a:rPr lang="en-US" altLang="zh-TW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是</a:t>
            </a:r>
            <a:r>
              <a:rPr lang="zh-CN" altLang="en-US" sz="2400" kern="1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指数</a:t>
            </a:r>
            <a:r>
              <a:rPr lang="zh-TW" altLang="en-US" sz="2400" kern="1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增长</a:t>
            </a:r>
            <a:r>
              <a:rPr lang="zh-CN" altLang="en-US" sz="2400" kern="1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。</a:t>
            </a:r>
            <a:endParaRPr lang="zh-TW" altLang="en-US" sz="2400" kern="1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4F1D91-8F2C-445F-A849-FB38836BE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10" name="组合 1">
            <a:extLst>
              <a:ext uri="{FF2B5EF4-FFF2-40B4-BE49-F238E27FC236}">
                <a16:creationId xmlns:a16="http://schemas.microsoft.com/office/drawing/2014/main" id="{CE51AF28-F8EE-47CB-875E-6042129CB8C5}"/>
              </a:ext>
            </a:extLst>
          </p:cNvPr>
          <p:cNvGrpSpPr/>
          <p:nvPr/>
        </p:nvGrpSpPr>
        <p:grpSpPr>
          <a:xfrm>
            <a:off x="1041936" y="1023833"/>
            <a:ext cx="5705705" cy="430896"/>
            <a:chOff x="-24171" y="3790682"/>
            <a:chExt cx="2401578" cy="404037"/>
          </a:xfrm>
        </p:grpSpPr>
        <p:sp>
          <p:nvSpPr>
            <p:cNvPr id="11" name="矩形: 圆角 2">
              <a:extLst>
                <a:ext uri="{FF2B5EF4-FFF2-40B4-BE49-F238E27FC236}">
                  <a16:creationId xmlns:a16="http://schemas.microsoft.com/office/drawing/2014/main" id="{A62D6D81-9389-42E5-9D6A-ECA8300804D9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63">
              <a:extLst>
                <a:ext uri="{FF2B5EF4-FFF2-40B4-BE49-F238E27FC236}">
                  <a16:creationId xmlns:a16="http://schemas.microsoft.com/office/drawing/2014/main" id="{05925CFB-7891-49F9-878E-E0816A6AB17D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初步分析建模情境并进行简单的预测。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graphicFrame>
        <p:nvGraphicFramePr>
          <p:cNvPr id="13" name="Table 4">
            <a:extLst>
              <a:ext uri="{FF2B5EF4-FFF2-40B4-BE49-F238E27FC236}">
                <a16:creationId xmlns:a16="http://schemas.microsoft.com/office/drawing/2014/main" id="{28187048-C949-4826-9F5A-DED04B9EB1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239831"/>
              </p:ext>
            </p:extLst>
          </p:nvPr>
        </p:nvGraphicFramePr>
        <p:xfrm>
          <a:off x="1824853" y="1725322"/>
          <a:ext cx="8542290" cy="177735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423715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4241206090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1962665786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3357570024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1299820820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歌手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zh-TW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歌手</a:t>
                      </a:r>
                      <a:r>
                        <a:rPr lang="en-US" altLang="zh-TW" sz="2500" i="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lt"/>
                        </a:rPr>
                        <a:t>A</a:t>
                      </a:r>
                      <a:endParaRPr lang="en-US" sz="25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zh-TW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歌手</a:t>
                      </a:r>
                      <a:r>
                        <a:rPr lang="en-US" altLang="zh-TW" sz="2500" i="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lt"/>
                        </a:rPr>
                        <a:t>B</a:t>
                      </a:r>
                      <a:endParaRPr lang="en-US" sz="25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320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514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6" y="1713185"/>
            <a:ext cx="10711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5(d).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7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有什么优点和缺点？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pSp>
        <p:nvGrpSpPr>
          <p:cNvPr id="10" name="组合 12">
            <a:extLst>
              <a:ext uri="{FF2B5EF4-FFF2-40B4-BE49-F238E27FC236}">
                <a16:creationId xmlns:a16="http://schemas.microsoft.com/office/drawing/2014/main" id="{5B1C04F1-B5F5-4CF6-8655-52118AA5137D}"/>
              </a:ext>
            </a:extLst>
          </p:cNvPr>
          <p:cNvGrpSpPr/>
          <p:nvPr/>
        </p:nvGrpSpPr>
        <p:grpSpPr>
          <a:xfrm>
            <a:off x="1916429" y="2205628"/>
            <a:ext cx="3505201" cy="3733800"/>
            <a:chOff x="2068829" y="1706563"/>
            <a:chExt cx="3505200" cy="3733800"/>
          </a:xfrm>
        </p:grpSpPr>
        <p:grpSp>
          <p:nvGrpSpPr>
            <p:cNvPr id="11" name="组合 8">
              <a:extLst>
                <a:ext uri="{FF2B5EF4-FFF2-40B4-BE49-F238E27FC236}">
                  <a16:creationId xmlns:a16="http://schemas.microsoft.com/office/drawing/2014/main" id="{72EF3C4C-2CA2-4096-A348-4E8B4CA229CC}"/>
                </a:ext>
              </a:extLst>
            </p:cNvPr>
            <p:cNvGrpSpPr/>
            <p:nvPr/>
          </p:nvGrpSpPr>
          <p:grpSpPr>
            <a:xfrm>
              <a:off x="2068829" y="1706563"/>
              <a:ext cx="3505200" cy="3733800"/>
              <a:chOff x="2009775" y="1657350"/>
              <a:chExt cx="3505200" cy="3733800"/>
            </a:xfrm>
          </p:grpSpPr>
          <p:sp>
            <p:nvSpPr>
              <p:cNvPr id="13" name="矩形: 对角圆角 1">
                <a:extLst>
                  <a:ext uri="{FF2B5EF4-FFF2-40B4-BE49-F238E27FC236}">
                    <a16:creationId xmlns:a16="http://schemas.microsoft.com/office/drawing/2014/main" id="{70634FF6-34B6-43EB-8A71-C42FB7BA76A0}"/>
                  </a:ext>
                </a:extLst>
              </p:cNvPr>
              <p:cNvSpPr/>
              <p:nvPr/>
            </p:nvSpPr>
            <p:spPr>
              <a:xfrm>
                <a:off x="2209800" y="1657350"/>
                <a:ext cx="3305175" cy="3733800"/>
              </a:xfrm>
              <a:prstGeom prst="round2Diag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: 对角圆角 5">
                <a:extLst>
                  <a:ext uri="{FF2B5EF4-FFF2-40B4-BE49-F238E27FC236}">
                    <a16:creationId xmlns:a16="http://schemas.microsoft.com/office/drawing/2014/main" id="{18830754-CB7D-48FE-BF55-31FF3643D99E}"/>
                  </a:ext>
                </a:extLst>
              </p:cNvPr>
              <p:cNvSpPr/>
              <p:nvPr/>
            </p:nvSpPr>
            <p:spPr>
              <a:xfrm>
                <a:off x="2009775" y="2142246"/>
                <a:ext cx="495300" cy="1666875"/>
              </a:xfrm>
              <a:prstGeom prst="round2DiagRect">
                <a:avLst>
                  <a:gd name="adj1" fmla="val 30129"/>
                  <a:gd name="adj2" fmla="val 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lang="zh-CN" altLang="en-US" dirty="0"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优点</a:t>
                </a:r>
              </a:p>
            </p:txBody>
          </p:sp>
        </p:grp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A28809E-BC9D-4771-A2C7-A7249174688D}"/>
                </a:ext>
              </a:extLst>
            </p:cNvPr>
            <p:cNvSpPr/>
            <p:nvPr/>
          </p:nvSpPr>
          <p:spPr>
            <a:xfrm>
              <a:off x="2171221" y="1965019"/>
              <a:ext cx="3305174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indent="-304800"/>
              <a:r>
                <a:rPr lang="en-US" alt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1.	</a:t>
              </a:r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考虑最近的百分变化可以反映歌手当前的受欢迎程度。</a:t>
              </a:r>
              <a:endParaRPr lang="en-US" altLang="zh-TW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endParaRPr lang="en-US" altLang="zh-TW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r>
                <a:rPr lang="en-US" alt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2.	</a:t>
              </a:r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考虑四个月时间范围的平均百分变化可以减低短期异常变化的影响。</a:t>
              </a:r>
            </a:p>
          </p:txBody>
        </p:sp>
      </p:grpSp>
      <p:grpSp>
        <p:nvGrpSpPr>
          <p:cNvPr id="15" name="组合 13">
            <a:extLst>
              <a:ext uri="{FF2B5EF4-FFF2-40B4-BE49-F238E27FC236}">
                <a16:creationId xmlns:a16="http://schemas.microsoft.com/office/drawing/2014/main" id="{C20E62BB-535F-4660-9069-44E41B1BD5EA}"/>
              </a:ext>
            </a:extLst>
          </p:cNvPr>
          <p:cNvGrpSpPr/>
          <p:nvPr/>
        </p:nvGrpSpPr>
        <p:grpSpPr>
          <a:xfrm>
            <a:off x="6320318" y="2205628"/>
            <a:ext cx="3650453" cy="3733800"/>
            <a:chOff x="6472718" y="1706563"/>
            <a:chExt cx="3650453" cy="3733800"/>
          </a:xfrm>
        </p:grpSpPr>
        <p:grpSp>
          <p:nvGrpSpPr>
            <p:cNvPr id="16" name="组合 7">
              <a:extLst>
                <a:ext uri="{FF2B5EF4-FFF2-40B4-BE49-F238E27FC236}">
                  <a16:creationId xmlns:a16="http://schemas.microsoft.com/office/drawing/2014/main" id="{19F73CA5-5131-4B65-A9BB-2C49F96D9D60}"/>
                </a:ext>
              </a:extLst>
            </p:cNvPr>
            <p:cNvGrpSpPr/>
            <p:nvPr/>
          </p:nvGrpSpPr>
          <p:grpSpPr>
            <a:xfrm>
              <a:off x="6570348" y="1706563"/>
              <a:ext cx="3552823" cy="3733800"/>
              <a:chOff x="6677027" y="1466850"/>
              <a:chExt cx="3552823" cy="3733800"/>
            </a:xfrm>
          </p:grpSpPr>
          <p:sp>
            <p:nvSpPr>
              <p:cNvPr id="19" name="矩形: 对角圆角 17">
                <a:extLst>
                  <a:ext uri="{FF2B5EF4-FFF2-40B4-BE49-F238E27FC236}">
                    <a16:creationId xmlns:a16="http://schemas.microsoft.com/office/drawing/2014/main" id="{98F32A8F-955E-4F28-999A-FCE5881318D0}"/>
                  </a:ext>
                </a:extLst>
              </p:cNvPr>
              <p:cNvSpPr/>
              <p:nvPr/>
            </p:nvSpPr>
            <p:spPr>
              <a:xfrm>
                <a:off x="6677027" y="1466850"/>
                <a:ext cx="3305175" cy="3733800"/>
              </a:xfrm>
              <a:prstGeom prst="round2Diag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对角圆角 19">
                <a:extLst>
                  <a:ext uri="{FF2B5EF4-FFF2-40B4-BE49-F238E27FC236}">
                    <a16:creationId xmlns:a16="http://schemas.microsoft.com/office/drawing/2014/main" id="{ACC20DF5-D849-4E44-93DC-AE5B9685A323}"/>
                  </a:ext>
                </a:extLst>
              </p:cNvPr>
              <p:cNvSpPr/>
              <p:nvPr/>
            </p:nvSpPr>
            <p:spPr>
              <a:xfrm>
                <a:off x="9734550" y="3048879"/>
                <a:ext cx="495300" cy="1666875"/>
              </a:xfrm>
              <a:prstGeom prst="round2DiagRect">
                <a:avLst>
                  <a:gd name="adj1" fmla="val 30129"/>
                  <a:gd name="adj2" fmla="val 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lang="zh-CN" altLang="en-US" dirty="0"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缺点</a:t>
                </a:r>
              </a:p>
            </p:txBody>
          </p:sp>
        </p:grpSp>
        <p:sp>
          <p:nvSpPr>
            <p:cNvPr id="17" name="矩形 26">
              <a:extLst>
                <a:ext uri="{FF2B5EF4-FFF2-40B4-BE49-F238E27FC236}">
                  <a16:creationId xmlns:a16="http://schemas.microsoft.com/office/drawing/2014/main" id="{A8E9C6D5-0956-4060-8885-C728C2BD9F86}"/>
                </a:ext>
              </a:extLst>
            </p:cNvPr>
            <p:cNvSpPr/>
            <p:nvPr/>
          </p:nvSpPr>
          <p:spPr>
            <a:xfrm>
              <a:off x="6472718" y="2472850"/>
              <a:ext cx="3005775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indent="-304800"/>
              <a:r>
                <a:rPr lang="en-US" altLang="zh-TW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1.	</a:t>
              </a:r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考虑最近三个百分变化的理由不明确。</a:t>
              </a:r>
              <a:endParaRPr lang="en-US" altLang="zh-TW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609600" indent="-304800"/>
              <a:r>
                <a:rPr lang="en-US" sz="2400" kern="100" dirty="0"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2.	</a:t>
              </a:r>
              <a:r>
                <a:rPr lang="zh-TW" altLang="en-US" sz="2400" kern="100" dirty="0"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这个模型假设了粉丝数目是以单一规律变化。</a:t>
              </a:r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CF64B6-2052-49C1-9D22-141906A47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70</a:t>
            </a:fld>
            <a:endParaRPr lang="en-US" dirty="0"/>
          </a:p>
        </p:txBody>
      </p:sp>
      <p:grpSp>
        <p:nvGrpSpPr>
          <p:cNvPr id="23" name="组合 1">
            <a:extLst>
              <a:ext uri="{FF2B5EF4-FFF2-40B4-BE49-F238E27FC236}">
                <a16:creationId xmlns:a16="http://schemas.microsoft.com/office/drawing/2014/main" id="{3C3E760C-8AA8-4F4C-A3FD-FB2CE4F631EC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24" name="矩形: 圆角 2">
              <a:extLst>
                <a:ext uri="{FF2B5EF4-FFF2-40B4-BE49-F238E27FC236}">
                  <a16:creationId xmlns:a16="http://schemas.microsoft.com/office/drawing/2014/main" id="{AC7FBB26-90A3-40BB-8561-867F21569B15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63">
              <a:extLst>
                <a:ext uri="{FF2B5EF4-FFF2-40B4-BE49-F238E27FC236}">
                  <a16:creationId xmlns:a16="http://schemas.microsoft.com/office/drawing/2014/main" id="{C0FE4389-DB39-407E-9CA5-0E51D0AA9DE6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指数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87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67">
            <a:extLst>
              <a:ext uri="{FF2B5EF4-FFF2-40B4-BE49-F238E27FC236}">
                <a16:creationId xmlns:a16="http://schemas.microsoft.com/office/drawing/2014/main" id="{707AEF22-65B3-4076-AACA-122CD7091A95}"/>
              </a:ext>
            </a:extLst>
          </p:cNvPr>
          <p:cNvSpPr/>
          <p:nvPr/>
        </p:nvSpPr>
        <p:spPr>
          <a:xfrm>
            <a:off x="800100" y="1793557"/>
            <a:ext cx="11049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6.	</a:t>
            </a:r>
            <a:r>
              <a:rPr lang="zh-CN" altLang="en-US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建模方法</a:t>
            </a:r>
            <a:r>
              <a:rPr lang="en-US" altLang="zh-CN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8</a:t>
            </a:r>
            <a:r>
              <a:rPr lang="zh-CN" altLang="en-US" sz="2600" u="sng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：</a:t>
            </a:r>
            <a:endParaRPr lang="en-US" altLang="zh-CN" sz="2600" u="sng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与建模方法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4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相似，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这个方法考虑了各个月份之间百分变化的权。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它计算这些百分变化的加权平均值，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以获得每月的加权平均百分变化。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6CC6D6-DC30-46E1-B7B0-D9B39282C7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71</a:t>
            </a:fld>
            <a:endParaRPr lang="en-US" dirty="0"/>
          </a:p>
        </p:txBody>
      </p:sp>
      <p:grpSp>
        <p:nvGrpSpPr>
          <p:cNvPr id="10" name="组合 1">
            <a:extLst>
              <a:ext uri="{FF2B5EF4-FFF2-40B4-BE49-F238E27FC236}">
                <a16:creationId xmlns:a16="http://schemas.microsoft.com/office/drawing/2014/main" id="{0252B5C6-122C-42AB-AEDD-950A11A052B2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1" name="矩形: 圆角 2">
              <a:extLst>
                <a:ext uri="{FF2B5EF4-FFF2-40B4-BE49-F238E27FC236}">
                  <a16:creationId xmlns:a16="http://schemas.microsoft.com/office/drawing/2014/main" id="{1C36609D-223B-44F3-9CC7-138002A28292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63">
              <a:extLst>
                <a:ext uri="{FF2B5EF4-FFF2-40B4-BE49-F238E27FC236}">
                  <a16:creationId xmlns:a16="http://schemas.microsoft.com/office/drawing/2014/main" id="{145D85D1-B00B-42DC-A33C-E25A843CBC28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指数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41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2114382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6(a).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提出这些变化的权，并完成下表。试解释你的答案。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2B2A1-138D-4A99-9880-DBB807BF4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72</a:t>
            </a:fld>
            <a:endParaRPr lang="en-US" dirty="0"/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91261EA8-BDE3-4562-9A66-34BFE0E870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296680"/>
              </p:ext>
            </p:extLst>
          </p:nvPr>
        </p:nvGraphicFramePr>
        <p:xfrm>
          <a:off x="1227042" y="3266477"/>
          <a:ext cx="4069578" cy="277599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277418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082764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709396">
                  <a:extLst>
                    <a:ext uri="{9D8B030D-6E8A-4147-A177-3AD203B41FA5}">
                      <a16:colId xmlns:a16="http://schemas.microsoft.com/office/drawing/2014/main" val="327130495"/>
                    </a:ext>
                  </a:extLst>
                </a:gridCol>
              </a:tblGrid>
              <a:tr h="679812">
                <a:tc>
                  <a:txBody>
                    <a:bodyPr/>
                    <a:lstStyle/>
                    <a:p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百分变化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权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20.13%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20.95%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21.43%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20.88%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A5341717-0FE5-42C7-8564-AFCD57EEA0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923873"/>
              </p:ext>
            </p:extLst>
          </p:nvPr>
        </p:nvGraphicFramePr>
        <p:xfrm>
          <a:off x="6077707" y="3266477"/>
          <a:ext cx="4069578" cy="277599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277418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082764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709396">
                  <a:extLst>
                    <a:ext uri="{9D8B030D-6E8A-4147-A177-3AD203B41FA5}">
                      <a16:colId xmlns:a16="http://schemas.microsoft.com/office/drawing/2014/main" val="327130495"/>
                    </a:ext>
                  </a:extLst>
                </a:gridCol>
              </a:tblGrid>
              <a:tr h="679812">
                <a:tc>
                  <a:txBody>
                    <a:bodyPr/>
                    <a:lstStyle/>
                    <a:p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百分变化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权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21.29%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21.66%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21.52%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21.57%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21.93%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pSp>
        <p:nvGrpSpPr>
          <p:cNvPr id="11" name="组合 1">
            <a:extLst>
              <a:ext uri="{FF2B5EF4-FFF2-40B4-BE49-F238E27FC236}">
                <a16:creationId xmlns:a16="http://schemas.microsoft.com/office/drawing/2014/main" id="{38F0D7A4-E4A3-43A7-9D19-5C3033F47D09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5" name="矩形: 圆角 2">
              <a:extLst>
                <a:ext uri="{FF2B5EF4-FFF2-40B4-BE49-F238E27FC236}">
                  <a16:creationId xmlns:a16="http://schemas.microsoft.com/office/drawing/2014/main" id="{086614C5-94EF-4067-BD6C-6026ABD5F7FB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63">
              <a:extLst>
                <a:ext uri="{FF2B5EF4-FFF2-40B4-BE49-F238E27FC236}">
                  <a16:creationId xmlns:a16="http://schemas.microsoft.com/office/drawing/2014/main" id="{9B4AF90B-5E5A-4DB8-837A-6AF43757C89F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指数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768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2114382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6(a).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提出这些变化的权，并完成下表。试解释你的答案。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2B2A1-138D-4A99-9880-DBB807BF4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73</a:t>
            </a:fld>
            <a:endParaRPr lang="en-US" dirty="0"/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91261EA8-BDE3-4562-9A66-34BFE0E870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785994"/>
              </p:ext>
            </p:extLst>
          </p:nvPr>
        </p:nvGraphicFramePr>
        <p:xfrm>
          <a:off x="1227042" y="3266477"/>
          <a:ext cx="4069578" cy="277599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277418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082764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709396">
                  <a:extLst>
                    <a:ext uri="{9D8B030D-6E8A-4147-A177-3AD203B41FA5}">
                      <a16:colId xmlns:a16="http://schemas.microsoft.com/office/drawing/2014/main" val="327130495"/>
                    </a:ext>
                  </a:extLst>
                </a:gridCol>
              </a:tblGrid>
              <a:tr h="679812">
                <a:tc>
                  <a:txBody>
                    <a:bodyPr/>
                    <a:lstStyle/>
                    <a:p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百分变化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权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20.13%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20.95%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21.43%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20.88%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A5341717-0FE5-42C7-8564-AFCD57EEA0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597211"/>
              </p:ext>
            </p:extLst>
          </p:nvPr>
        </p:nvGraphicFramePr>
        <p:xfrm>
          <a:off x="6077707" y="3266477"/>
          <a:ext cx="4069578" cy="277599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277418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082764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709396">
                  <a:extLst>
                    <a:ext uri="{9D8B030D-6E8A-4147-A177-3AD203B41FA5}">
                      <a16:colId xmlns:a16="http://schemas.microsoft.com/office/drawing/2014/main" val="327130495"/>
                    </a:ext>
                  </a:extLst>
                </a:gridCol>
              </a:tblGrid>
              <a:tr h="679812">
                <a:tc>
                  <a:txBody>
                    <a:bodyPr/>
                    <a:lstStyle/>
                    <a:p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月份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百分变化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权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6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21.29%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7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21.66%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8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21.52%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837590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9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21.57%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38545"/>
                  </a:ext>
                </a:extLst>
              </a:tr>
              <a:tr h="414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10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月到</a:t>
                      </a:r>
                      <a:r>
                        <a:rPr lang="en-US" altLang="zh-CN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11</a:t>
                      </a:r>
                      <a:r>
                        <a:rPr lang="zh-CN" altLang="en-US" sz="20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21.93%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661472"/>
                  </a:ext>
                </a:extLst>
              </a:tr>
            </a:tbl>
          </a:graphicData>
        </a:graphic>
      </p:graphicFrame>
      <p:grpSp>
        <p:nvGrpSpPr>
          <p:cNvPr id="11" name="组合 1">
            <a:extLst>
              <a:ext uri="{FF2B5EF4-FFF2-40B4-BE49-F238E27FC236}">
                <a16:creationId xmlns:a16="http://schemas.microsoft.com/office/drawing/2014/main" id="{38F0D7A4-E4A3-43A7-9D19-5C3033F47D09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5" name="矩形: 圆角 2">
              <a:extLst>
                <a:ext uri="{FF2B5EF4-FFF2-40B4-BE49-F238E27FC236}">
                  <a16:creationId xmlns:a16="http://schemas.microsoft.com/office/drawing/2014/main" id="{086614C5-94EF-4067-BD6C-6026ABD5F7FB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63">
              <a:extLst>
                <a:ext uri="{FF2B5EF4-FFF2-40B4-BE49-F238E27FC236}">
                  <a16:creationId xmlns:a16="http://schemas.microsoft.com/office/drawing/2014/main" id="{9B4AF90B-5E5A-4DB8-837A-6AF43757C89F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指数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830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434303" y="2764602"/>
            <a:ext cx="100715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为了反映较近期数据对预测的影响程度，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最近的百分变化设定为最高的权 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3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zh-TW" altLang="en-US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第二和第三最近的百分变化分别设定为权 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和 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这表明它们的影响程度较低。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这些月份以外的百分变化设定为权 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0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因为它们被视作不再相关。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2B2A1-138D-4A99-9880-DBB807BF4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74</a:t>
            </a:fld>
            <a:endParaRPr lang="en-US" dirty="0"/>
          </a:p>
        </p:txBody>
      </p:sp>
      <p:sp>
        <p:nvSpPr>
          <p:cNvPr id="2" name="矩形 67">
            <a:extLst>
              <a:ext uri="{FF2B5EF4-FFF2-40B4-BE49-F238E27FC236}">
                <a16:creationId xmlns:a16="http://schemas.microsoft.com/office/drawing/2014/main" id="{820C8585-3CDD-46E0-F36F-BD81CB3AB439}"/>
              </a:ext>
            </a:extLst>
          </p:cNvPr>
          <p:cNvSpPr/>
          <p:nvPr/>
        </p:nvSpPr>
        <p:spPr>
          <a:xfrm>
            <a:off x="1041937" y="2114382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6(a).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试解释你的答案。</a:t>
            </a:r>
          </a:p>
        </p:txBody>
      </p:sp>
      <p:grpSp>
        <p:nvGrpSpPr>
          <p:cNvPr id="8" name="组合 1">
            <a:extLst>
              <a:ext uri="{FF2B5EF4-FFF2-40B4-BE49-F238E27FC236}">
                <a16:creationId xmlns:a16="http://schemas.microsoft.com/office/drawing/2014/main" id="{3B8BB346-92D1-479B-A802-B4F285F529A6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0" name="矩形: 圆角 2">
              <a:extLst>
                <a:ext uri="{FF2B5EF4-FFF2-40B4-BE49-F238E27FC236}">
                  <a16:creationId xmlns:a16="http://schemas.microsoft.com/office/drawing/2014/main" id="{69B13B76-6124-44F3-B34E-D3A427F05B9B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63">
              <a:extLst>
                <a:ext uri="{FF2B5EF4-FFF2-40B4-BE49-F238E27FC236}">
                  <a16:creationId xmlns:a16="http://schemas.microsoft.com/office/drawing/2014/main" id="{10E1E0CF-14CB-4B60-8824-5F6C3F7D5169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指数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522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6(b).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预测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2024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K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的粉丝数目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</a:p>
        </p:txBody>
      </p:sp>
      <p:sp>
        <p:nvSpPr>
          <p:cNvPr id="9" name="矩形 67">
            <a:extLst>
              <a:ext uri="{FF2B5EF4-FFF2-40B4-BE49-F238E27FC236}">
                <a16:creationId xmlns:a16="http://schemas.microsoft.com/office/drawing/2014/main" id="{2F9FEF1A-74C7-4399-8E74-BE9D28014E5B}"/>
              </a:ext>
            </a:extLst>
          </p:cNvPr>
          <p:cNvSpPr/>
          <p:nvPr/>
        </p:nvSpPr>
        <p:spPr>
          <a:xfrm>
            <a:off x="1592588" y="3331273"/>
            <a:ext cx="933110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平均百分变化 </a:t>
            </a:r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月：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2185(1 + 21.74%) 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= 2660</a:t>
            </a:r>
          </a:p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2024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月：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2185(1 + 21.74%)</a:t>
            </a:r>
            <a:r>
              <a:rPr lang="en-US" altLang="zh-CN" sz="2600" spc="5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= 3238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871AE-8F29-4A53-8058-AF5AD7E883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75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C6FEAE1-9C3C-41DA-A7F1-534921E98A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5018811"/>
              </p:ext>
            </p:extLst>
          </p:nvPr>
        </p:nvGraphicFramePr>
        <p:xfrm>
          <a:off x="4088916" y="3122381"/>
          <a:ext cx="7024390" cy="9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Equation" r:id="rId3" imgW="3048000" imgH="393700" progId="Equation.DSMT4">
                  <p:embed/>
                </p:oleObj>
              </mc:Choice>
              <mc:Fallback>
                <p:oleObj name="Equation" r:id="rId3" imgW="3048000" imgH="393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8916" y="3122381"/>
                        <a:ext cx="7024390" cy="90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组合 1">
            <a:extLst>
              <a:ext uri="{FF2B5EF4-FFF2-40B4-BE49-F238E27FC236}">
                <a16:creationId xmlns:a16="http://schemas.microsoft.com/office/drawing/2014/main" id="{654B5E09-FDD4-4740-B0AF-E01933119262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26094A52-FD54-47C6-83E7-3481737A95B2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63">
              <a:extLst>
                <a:ext uri="{FF2B5EF4-FFF2-40B4-BE49-F238E27FC236}">
                  <a16:creationId xmlns:a16="http://schemas.microsoft.com/office/drawing/2014/main" id="{4134B226-24B4-4692-9E1B-B3D40EB114F4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指数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514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6" y="1713185"/>
            <a:ext cx="1115006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6(c).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由此，制定一个数学模型（模型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8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）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以数学方式表达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月之后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第 </a:t>
            </a:r>
            <a:r>
              <a:rPr lang="en-US" altLang="zh-TW" sz="2600" i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n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个月的粉丝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预测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数目。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12" name="矩形 67">
            <a:extLst>
              <a:ext uri="{FF2B5EF4-FFF2-40B4-BE49-F238E27FC236}">
                <a16:creationId xmlns:a16="http://schemas.microsoft.com/office/drawing/2014/main" id="{E6A578B8-E427-4D35-A608-F364B4261B4C}"/>
              </a:ext>
            </a:extLst>
          </p:cNvPr>
          <p:cNvSpPr/>
          <p:nvPr/>
        </p:nvSpPr>
        <p:spPr>
          <a:xfrm>
            <a:off x="3989862" y="3967608"/>
            <a:ext cx="459021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2185(1 + 21.74%)</a:t>
            </a:r>
            <a:r>
              <a:rPr lang="en-US" altLang="zh-CN" sz="2600" i="1" spc="5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310D59-5E31-46B5-9F30-8817F0F813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95" y="4213830"/>
            <a:ext cx="2334923" cy="23292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99F6C2-38D0-4648-B44E-8C4577FE2F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76</a:t>
            </a:fld>
            <a:endParaRPr lang="en-US" dirty="0"/>
          </a:p>
        </p:txBody>
      </p:sp>
      <p:grpSp>
        <p:nvGrpSpPr>
          <p:cNvPr id="13" name="组合 1">
            <a:extLst>
              <a:ext uri="{FF2B5EF4-FFF2-40B4-BE49-F238E27FC236}">
                <a16:creationId xmlns:a16="http://schemas.microsoft.com/office/drawing/2014/main" id="{CED94F61-9CD9-445E-854F-B5B8C6C053EB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DAF196B2-F681-4859-B9BC-9A3588A9C41C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63">
              <a:extLst>
                <a:ext uri="{FF2B5EF4-FFF2-40B4-BE49-F238E27FC236}">
                  <a16:creationId xmlns:a16="http://schemas.microsoft.com/office/drawing/2014/main" id="{D6F40C3D-1418-4185-AD84-20EDEF3410B4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指数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543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6" y="1713185"/>
            <a:ext cx="10711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7.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模型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5 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至 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8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有什么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共同的假设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和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限制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？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pSp>
        <p:nvGrpSpPr>
          <p:cNvPr id="10" name="组合 12">
            <a:extLst>
              <a:ext uri="{FF2B5EF4-FFF2-40B4-BE49-F238E27FC236}">
                <a16:creationId xmlns:a16="http://schemas.microsoft.com/office/drawing/2014/main" id="{5B1C04F1-B5F5-4CF6-8655-52118AA5137D}"/>
              </a:ext>
            </a:extLst>
          </p:cNvPr>
          <p:cNvGrpSpPr/>
          <p:nvPr/>
        </p:nvGrpSpPr>
        <p:grpSpPr>
          <a:xfrm>
            <a:off x="1916429" y="2205628"/>
            <a:ext cx="3505200" cy="3733800"/>
            <a:chOff x="2068829" y="1706563"/>
            <a:chExt cx="3505200" cy="3733800"/>
          </a:xfrm>
        </p:grpSpPr>
        <p:grpSp>
          <p:nvGrpSpPr>
            <p:cNvPr id="11" name="组合 8">
              <a:extLst>
                <a:ext uri="{FF2B5EF4-FFF2-40B4-BE49-F238E27FC236}">
                  <a16:creationId xmlns:a16="http://schemas.microsoft.com/office/drawing/2014/main" id="{72EF3C4C-2CA2-4096-A348-4E8B4CA229CC}"/>
                </a:ext>
              </a:extLst>
            </p:cNvPr>
            <p:cNvGrpSpPr/>
            <p:nvPr/>
          </p:nvGrpSpPr>
          <p:grpSpPr>
            <a:xfrm>
              <a:off x="2068829" y="1706563"/>
              <a:ext cx="3505200" cy="3733800"/>
              <a:chOff x="2009775" y="1657350"/>
              <a:chExt cx="3505200" cy="3733800"/>
            </a:xfrm>
          </p:grpSpPr>
          <p:sp>
            <p:nvSpPr>
              <p:cNvPr id="13" name="矩形: 对角圆角 1">
                <a:extLst>
                  <a:ext uri="{FF2B5EF4-FFF2-40B4-BE49-F238E27FC236}">
                    <a16:creationId xmlns:a16="http://schemas.microsoft.com/office/drawing/2014/main" id="{70634FF6-34B6-43EB-8A71-C42FB7BA76A0}"/>
                  </a:ext>
                </a:extLst>
              </p:cNvPr>
              <p:cNvSpPr/>
              <p:nvPr/>
            </p:nvSpPr>
            <p:spPr>
              <a:xfrm>
                <a:off x="2209800" y="1657350"/>
                <a:ext cx="3305175" cy="3733800"/>
              </a:xfrm>
              <a:prstGeom prst="round2Diag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: 对角圆角 5">
                <a:extLst>
                  <a:ext uri="{FF2B5EF4-FFF2-40B4-BE49-F238E27FC236}">
                    <a16:creationId xmlns:a16="http://schemas.microsoft.com/office/drawing/2014/main" id="{18830754-CB7D-48FE-BF55-31FF3643D99E}"/>
                  </a:ext>
                </a:extLst>
              </p:cNvPr>
              <p:cNvSpPr/>
              <p:nvPr/>
            </p:nvSpPr>
            <p:spPr>
              <a:xfrm>
                <a:off x="2009775" y="2142246"/>
                <a:ext cx="495300" cy="1666875"/>
              </a:xfrm>
              <a:prstGeom prst="round2DiagRect">
                <a:avLst>
                  <a:gd name="adj1" fmla="val 30129"/>
                  <a:gd name="adj2" fmla="val 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lang="zh-CN" altLang="en-US" b="1" dirty="0"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假设</a:t>
                </a:r>
              </a:p>
            </p:txBody>
          </p:sp>
        </p:grp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A28809E-BC9D-4771-A2C7-A7249174688D}"/>
                </a:ext>
              </a:extLst>
            </p:cNvPr>
            <p:cNvSpPr/>
            <p:nvPr/>
          </p:nvSpPr>
          <p:spPr>
            <a:xfrm>
              <a:off x="2171247" y="2279492"/>
              <a:ext cx="281785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/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这些模型假设粉丝数目以单一规律变化并遵循</a:t>
              </a:r>
              <a:r>
                <a:rPr lang="zh-TW" altLang="en-US" sz="2400" kern="100" dirty="0">
                  <a:solidFill>
                    <a:srgbClr val="FF0000"/>
                  </a:solidFill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指数趋势</a:t>
              </a:r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。</a:t>
              </a:r>
            </a:p>
          </p:txBody>
        </p:sp>
      </p:grpSp>
      <p:grpSp>
        <p:nvGrpSpPr>
          <p:cNvPr id="15" name="组合 13">
            <a:extLst>
              <a:ext uri="{FF2B5EF4-FFF2-40B4-BE49-F238E27FC236}">
                <a16:creationId xmlns:a16="http://schemas.microsoft.com/office/drawing/2014/main" id="{C20E62BB-535F-4660-9069-44E41B1BD5EA}"/>
              </a:ext>
            </a:extLst>
          </p:cNvPr>
          <p:cNvGrpSpPr/>
          <p:nvPr/>
        </p:nvGrpSpPr>
        <p:grpSpPr>
          <a:xfrm>
            <a:off x="6284968" y="2205628"/>
            <a:ext cx="3685803" cy="3733800"/>
            <a:chOff x="6437368" y="1706563"/>
            <a:chExt cx="3685803" cy="3733800"/>
          </a:xfrm>
        </p:grpSpPr>
        <p:grpSp>
          <p:nvGrpSpPr>
            <p:cNvPr id="16" name="组合 7">
              <a:extLst>
                <a:ext uri="{FF2B5EF4-FFF2-40B4-BE49-F238E27FC236}">
                  <a16:creationId xmlns:a16="http://schemas.microsoft.com/office/drawing/2014/main" id="{19F73CA5-5131-4B65-A9BB-2C49F96D9D60}"/>
                </a:ext>
              </a:extLst>
            </p:cNvPr>
            <p:cNvGrpSpPr/>
            <p:nvPr/>
          </p:nvGrpSpPr>
          <p:grpSpPr>
            <a:xfrm>
              <a:off x="6570348" y="1706563"/>
              <a:ext cx="3552823" cy="3733800"/>
              <a:chOff x="6677027" y="1466850"/>
              <a:chExt cx="3552823" cy="3733800"/>
            </a:xfrm>
          </p:grpSpPr>
          <p:sp>
            <p:nvSpPr>
              <p:cNvPr id="19" name="矩形: 对角圆角 17">
                <a:extLst>
                  <a:ext uri="{FF2B5EF4-FFF2-40B4-BE49-F238E27FC236}">
                    <a16:creationId xmlns:a16="http://schemas.microsoft.com/office/drawing/2014/main" id="{98F32A8F-955E-4F28-999A-FCE5881318D0}"/>
                  </a:ext>
                </a:extLst>
              </p:cNvPr>
              <p:cNvSpPr/>
              <p:nvPr/>
            </p:nvSpPr>
            <p:spPr>
              <a:xfrm>
                <a:off x="6677027" y="1466850"/>
                <a:ext cx="3305175" cy="3733800"/>
              </a:xfrm>
              <a:prstGeom prst="round2Diag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对角圆角 19">
                <a:extLst>
                  <a:ext uri="{FF2B5EF4-FFF2-40B4-BE49-F238E27FC236}">
                    <a16:creationId xmlns:a16="http://schemas.microsoft.com/office/drawing/2014/main" id="{ACC20DF5-D849-4E44-93DC-AE5B9685A323}"/>
                  </a:ext>
                </a:extLst>
              </p:cNvPr>
              <p:cNvSpPr/>
              <p:nvPr/>
            </p:nvSpPr>
            <p:spPr>
              <a:xfrm>
                <a:off x="9734550" y="3048879"/>
                <a:ext cx="495300" cy="1666875"/>
              </a:xfrm>
              <a:prstGeom prst="round2DiagRect">
                <a:avLst>
                  <a:gd name="adj1" fmla="val 30129"/>
                  <a:gd name="adj2" fmla="val 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lang="zh-CN" altLang="en-US" b="1" dirty="0"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限制</a:t>
                </a:r>
              </a:p>
            </p:txBody>
          </p:sp>
        </p:grpSp>
        <p:sp>
          <p:nvSpPr>
            <p:cNvPr id="17" name="矩形 26">
              <a:extLst>
                <a:ext uri="{FF2B5EF4-FFF2-40B4-BE49-F238E27FC236}">
                  <a16:creationId xmlns:a16="http://schemas.microsoft.com/office/drawing/2014/main" id="{A8E9C6D5-0956-4060-8885-C728C2BD9F86}"/>
                </a:ext>
              </a:extLst>
            </p:cNvPr>
            <p:cNvSpPr/>
            <p:nvPr/>
          </p:nvSpPr>
          <p:spPr>
            <a:xfrm>
              <a:off x="6437368" y="3288592"/>
              <a:ext cx="300577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/>
              <a:r>
                <a:rPr lang="zh-TW" altLang="en-US" sz="2400" kern="100" dirty="0"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这些模型未考虑一些重要因素，例如歌手的发帖频率和公开露面。</a:t>
              </a:r>
              <a:endParaRPr lang="en-US" sz="2400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EB8A6-1EAB-4487-9C26-FC1D9E68F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77</a:t>
            </a:fld>
            <a:endParaRPr lang="en-US" dirty="0"/>
          </a:p>
        </p:txBody>
      </p:sp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4E79D-AFFB-46A6-BAF6-596C03A26ED6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24" name="矩形: 圆角 2">
              <a:extLst>
                <a:ext uri="{FF2B5EF4-FFF2-40B4-BE49-F238E27FC236}">
                  <a16:creationId xmlns:a16="http://schemas.microsoft.com/office/drawing/2014/main" id="{52CB533A-3ADC-4119-ABFD-A149CFD83283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63">
              <a:extLst>
                <a:ext uri="{FF2B5EF4-FFF2-40B4-BE49-F238E27FC236}">
                  <a16:creationId xmlns:a16="http://schemas.microsoft.com/office/drawing/2014/main" id="{A582A37D-AE16-4BF8-897F-98DEB92FE1EF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探索适用于</a:t>
              </a:r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指数</a:t>
              </a:r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趋势的建模方法。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079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97355" y="1411759"/>
            <a:ext cx="8546879" cy="2802071"/>
            <a:chOff x="-31820" y="3818973"/>
            <a:chExt cx="6032574" cy="2000018"/>
          </a:xfrm>
        </p:grpSpPr>
        <p:grpSp>
          <p:nvGrpSpPr>
            <p:cNvPr id="2" name="组合 1"/>
            <p:cNvGrpSpPr/>
            <p:nvPr/>
          </p:nvGrpSpPr>
          <p:grpSpPr>
            <a:xfrm>
              <a:off x="-31820" y="3818973"/>
              <a:ext cx="2401578" cy="404037"/>
              <a:chOff x="-24171" y="3790682"/>
              <a:chExt cx="2401578" cy="404037"/>
            </a:xfrm>
          </p:grpSpPr>
          <p:sp>
            <p:nvSpPr>
              <p:cNvPr id="3" name="矩形: 圆角 2"/>
              <p:cNvSpPr/>
              <p:nvPr/>
            </p:nvSpPr>
            <p:spPr>
              <a:xfrm>
                <a:off x="-24171" y="3790682"/>
                <a:ext cx="2401578" cy="404037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文本框 63"/>
              <p:cNvSpPr txBox="1"/>
              <p:nvPr/>
            </p:nvSpPr>
            <p:spPr>
              <a:xfrm>
                <a:off x="57725" y="3790682"/>
                <a:ext cx="2237786" cy="373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800" b="1" dirty="0">
                    <a:solidFill>
                      <a:schemeClr val="bg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  <a:cs typeface="+mn-ea"/>
                    <a:sym typeface="+mn-lt"/>
                  </a:rPr>
                  <a:t>活动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  <a:cs typeface="+mn-ea"/>
                    <a:sym typeface="+mn-lt"/>
                  </a:rPr>
                  <a:t>4</a:t>
                </a:r>
                <a:endParaRPr lang="zh-CN" altLang="en-US" sz="2800" b="1" dirty="0">
                  <a:solidFill>
                    <a:schemeClr val="bg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endParaRPr>
              </a:p>
            </p:txBody>
          </p:sp>
        </p:grpSp>
        <p:sp>
          <p:nvSpPr>
            <p:cNvPr id="68" name="矩形 67"/>
            <p:cNvSpPr/>
            <p:nvPr/>
          </p:nvSpPr>
          <p:spPr>
            <a:xfrm>
              <a:off x="991911" y="4698624"/>
              <a:ext cx="5008843" cy="11203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48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进一步探索较复杂的</a:t>
              </a:r>
              <a:endParaRPr lang="en-US" altLang="zh-CN" sz="48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  <a:p>
              <a:pPr algn="ctr"/>
              <a:r>
                <a:rPr lang="zh-CN" altLang="en-US" sz="48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趋势。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82D108-4632-4E84-B111-20EC60AD2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78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1F78B1-96AB-407E-9E49-E3D61DEE73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68" y="4213830"/>
            <a:ext cx="234575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5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进一步探索较复杂的趋势。</a:t>
              </a: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1.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下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图显示了歌手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G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在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月至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月的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社交媒体粉丝数目。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63405-8C2B-449C-B8DF-469D3F4BE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79</a:t>
            </a:fld>
            <a:endParaRPr lang="en-US" dirty="0"/>
          </a:p>
        </p:txBody>
      </p:sp>
      <p:grpSp>
        <p:nvGrpSpPr>
          <p:cNvPr id="16" name="Canvas 1">
            <a:extLst>
              <a:ext uri="{FF2B5EF4-FFF2-40B4-BE49-F238E27FC236}">
                <a16:creationId xmlns:a16="http://schemas.microsoft.com/office/drawing/2014/main" id="{D1032720-027D-468E-AB7C-26AA7481D32E}"/>
              </a:ext>
            </a:extLst>
          </p:cNvPr>
          <p:cNvGrpSpPr/>
          <p:nvPr/>
        </p:nvGrpSpPr>
        <p:grpSpPr>
          <a:xfrm>
            <a:off x="2666914" y="2751491"/>
            <a:ext cx="5840431" cy="3448263"/>
            <a:chOff x="0" y="0"/>
            <a:chExt cx="5274310" cy="292608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7304817-B6A4-42E2-BA72-570FEA36A0FF}"/>
                </a:ext>
              </a:extLst>
            </p:cNvPr>
            <p:cNvSpPr/>
            <p:nvPr/>
          </p:nvSpPr>
          <p:spPr>
            <a:xfrm>
              <a:off x="0" y="0"/>
              <a:ext cx="5274310" cy="2926080"/>
            </a:xfrm>
            <a:prstGeom prst="rect">
              <a:avLst/>
            </a:prstGeom>
            <a:solidFill>
              <a:prstClr val="white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18" name="Text Box 1030079615">
              <a:extLst>
                <a:ext uri="{FF2B5EF4-FFF2-40B4-BE49-F238E27FC236}">
                  <a16:creationId xmlns:a16="http://schemas.microsoft.com/office/drawing/2014/main" id="{9EAF1597-824B-4824-A186-0FF1D68D780C}"/>
                </a:ext>
              </a:extLst>
            </p:cNvPr>
            <p:cNvSpPr txBox="1"/>
            <p:nvPr/>
          </p:nvSpPr>
          <p:spPr>
            <a:xfrm rot="16200000">
              <a:off x="152400" y="1061496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sz="1200" kern="1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数目</a:t>
              </a:r>
              <a:endParaRPr lang="en-US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2031667353">
              <a:extLst>
                <a:ext uri="{FF2B5EF4-FFF2-40B4-BE49-F238E27FC236}">
                  <a16:creationId xmlns:a16="http://schemas.microsoft.com/office/drawing/2014/main" id="{B28C3609-CD3A-48ED-933C-3A07620D45F9}"/>
                </a:ext>
              </a:extLst>
            </p:cNvPr>
            <p:cNvSpPr txBox="1"/>
            <p:nvPr/>
          </p:nvSpPr>
          <p:spPr>
            <a:xfrm>
              <a:off x="2844801" y="2588717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sz="1200" kern="1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月份</a:t>
              </a:r>
              <a:endParaRPr lang="en-US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C6FF558-8CF6-47EC-A581-A6B15BC75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850" y="14630"/>
              <a:ext cx="4686935" cy="261048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8208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187915" y="3790008"/>
            <a:ext cx="101940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2(b).	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预测歌手 </a:t>
            </a:r>
            <a:r>
              <a:rPr lang="en-US" altLang="zh-TW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A</a:t>
            </a:r>
            <a:r>
              <a:rPr lang="en-US" altLang="zh-TW" sz="2800" i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和歌手 </a:t>
            </a:r>
            <a:r>
              <a:rPr lang="en-US" altLang="zh-TW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B</a:t>
            </a:r>
            <a:r>
              <a:rPr lang="en-US" altLang="zh-TW" sz="2800" i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在 </a:t>
            </a:r>
            <a:r>
              <a:rPr lang="en-US" altLang="zh-TW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6 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月份的社交媒体粉丝数目，</a:t>
            </a:r>
            <a:endParaRPr lang="en-US" altLang="zh-TW" sz="28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altLang="zh-TW" sz="28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	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并解释你的答案。</a:t>
            </a:r>
            <a:endParaRPr lang="en-US" sz="28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359B5E6D-9642-48A4-8222-31EEFEA7A128}"/>
              </a:ext>
            </a:extLst>
          </p:cNvPr>
          <p:cNvSpPr/>
          <p:nvPr/>
        </p:nvSpPr>
        <p:spPr>
          <a:xfrm>
            <a:off x="998949" y="3938596"/>
            <a:ext cx="10194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2800" spc="5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9" name="矩形 67">
            <a:extLst>
              <a:ext uri="{FF2B5EF4-FFF2-40B4-BE49-F238E27FC236}">
                <a16:creationId xmlns:a16="http://schemas.microsoft.com/office/drawing/2014/main" id="{DA423CB7-6A0A-4D3A-9487-B35C7A1E8119}"/>
              </a:ext>
            </a:extLst>
          </p:cNvPr>
          <p:cNvSpPr/>
          <p:nvPr/>
        </p:nvSpPr>
        <p:spPr>
          <a:xfrm>
            <a:off x="1983584" y="4835570"/>
            <a:ext cx="90205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对于歌手 </a:t>
            </a:r>
            <a:r>
              <a:rPr lang="en-US" altLang="zh-TW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  <a:r>
              <a:rPr lang="en-US" altLang="zh-TW" sz="2400" i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，每个月的粉丝数目比</a:t>
            </a:r>
            <a:r>
              <a:rPr lang="zh-TW" altLang="en-US" sz="2400" kern="100" dirty="0">
                <a:solidFill>
                  <a:srgbClr val="FF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前一个月多 </a:t>
            </a:r>
            <a:r>
              <a:rPr lang="en-US" altLang="zh-TW" sz="2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25</a:t>
            </a:r>
            <a:r>
              <a: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。</a:t>
            </a:r>
            <a:endParaRPr lang="en-US" altLang="zh-TW" sz="2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en-US" altLang="zh-TW" sz="2400" kern="1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歌手 </a:t>
            </a:r>
            <a:r>
              <a:rPr lang="en-US" altLang="zh-TW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TW" sz="2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在 </a:t>
            </a:r>
            <a:r>
              <a:rPr lang="en-US" altLang="zh-TW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6 </a:t>
            </a:r>
            <a:r>
              <a: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月的社交媒体粉丝数目 </a:t>
            </a:r>
            <a:r>
              <a:rPr lang="en-US" altLang="zh-TW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= 130 + 25 = 155</a:t>
            </a:r>
            <a:endParaRPr lang="en-US" sz="2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547CB5-84C0-494F-A115-A6AE5D59B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93F13AF8-1E27-4D7E-AB23-A6E02650143E}"/>
              </a:ext>
            </a:extLst>
          </p:cNvPr>
          <p:cNvGrpSpPr/>
          <p:nvPr/>
        </p:nvGrpSpPr>
        <p:grpSpPr>
          <a:xfrm>
            <a:off x="1041936" y="1023833"/>
            <a:ext cx="5705705" cy="430896"/>
            <a:chOff x="-24171" y="3790682"/>
            <a:chExt cx="2401578" cy="404037"/>
          </a:xfrm>
        </p:grpSpPr>
        <p:sp>
          <p:nvSpPr>
            <p:cNvPr id="12" name="矩形: 圆角 2">
              <a:extLst>
                <a:ext uri="{FF2B5EF4-FFF2-40B4-BE49-F238E27FC236}">
                  <a16:creationId xmlns:a16="http://schemas.microsoft.com/office/drawing/2014/main" id="{EA9CDD30-4119-478B-90D1-5D7BD131FF88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63">
              <a:extLst>
                <a:ext uri="{FF2B5EF4-FFF2-40B4-BE49-F238E27FC236}">
                  <a16:creationId xmlns:a16="http://schemas.microsoft.com/office/drawing/2014/main" id="{AF9EC20E-2AA9-4F81-9F0E-EC6BC3B7587B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初步分析建模情境并进行简单的预测。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graphicFrame>
        <p:nvGraphicFramePr>
          <p:cNvPr id="14" name="Table 4">
            <a:extLst>
              <a:ext uri="{FF2B5EF4-FFF2-40B4-BE49-F238E27FC236}">
                <a16:creationId xmlns:a16="http://schemas.microsoft.com/office/drawing/2014/main" id="{BCE68AE2-EA95-4B65-AE0D-338332EEA5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984056"/>
              </p:ext>
            </p:extLst>
          </p:nvPr>
        </p:nvGraphicFramePr>
        <p:xfrm>
          <a:off x="1824853" y="1725322"/>
          <a:ext cx="8542290" cy="177735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423715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4241206090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1962665786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3357570024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1299820820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歌手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zh-TW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歌手</a:t>
                      </a:r>
                      <a:r>
                        <a:rPr lang="en-US" altLang="zh-TW" sz="2500" i="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lt"/>
                        </a:rPr>
                        <a:t>A</a:t>
                      </a:r>
                      <a:endParaRPr lang="en-US" sz="25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zh-TW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歌手</a:t>
                      </a:r>
                      <a:r>
                        <a:rPr lang="en-US" altLang="zh-TW" sz="2500" i="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lt"/>
                        </a:rPr>
                        <a:t>B</a:t>
                      </a:r>
                      <a:endParaRPr lang="en-US" sz="25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320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585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3" name="矩形: 圆角 2"/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进一步探索较复杂的趋势。</a:t>
              </a:r>
            </a:p>
          </p:txBody>
        </p:sp>
      </p:grpSp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413613" y="4925664"/>
            <a:ext cx="1040585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1(a).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提出你对以上趋势的观察。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1(b).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由此作出建模的假设，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以预测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2024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G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的粉丝数目。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63405-8C2B-449C-B8DF-469D3F4BE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80</a:t>
            </a:fld>
            <a:endParaRPr lang="en-US" dirty="0"/>
          </a:p>
        </p:txBody>
      </p:sp>
      <p:grpSp>
        <p:nvGrpSpPr>
          <p:cNvPr id="16" name="Canvas 1">
            <a:extLst>
              <a:ext uri="{FF2B5EF4-FFF2-40B4-BE49-F238E27FC236}">
                <a16:creationId xmlns:a16="http://schemas.microsoft.com/office/drawing/2014/main" id="{D1032720-027D-468E-AB7C-26AA7481D32E}"/>
              </a:ext>
            </a:extLst>
          </p:cNvPr>
          <p:cNvGrpSpPr/>
          <p:nvPr/>
        </p:nvGrpSpPr>
        <p:grpSpPr>
          <a:xfrm>
            <a:off x="2751475" y="1596866"/>
            <a:ext cx="5840431" cy="3448263"/>
            <a:chOff x="0" y="0"/>
            <a:chExt cx="5274310" cy="292608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7304817-B6A4-42E2-BA72-570FEA36A0FF}"/>
                </a:ext>
              </a:extLst>
            </p:cNvPr>
            <p:cNvSpPr/>
            <p:nvPr/>
          </p:nvSpPr>
          <p:spPr>
            <a:xfrm>
              <a:off x="0" y="0"/>
              <a:ext cx="5274310" cy="2926080"/>
            </a:xfrm>
            <a:prstGeom prst="rect">
              <a:avLst/>
            </a:prstGeom>
            <a:solidFill>
              <a:prstClr val="white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18" name="Text Box 1030079615">
              <a:extLst>
                <a:ext uri="{FF2B5EF4-FFF2-40B4-BE49-F238E27FC236}">
                  <a16:creationId xmlns:a16="http://schemas.microsoft.com/office/drawing/2014/main" id="{9EAF1597-824B-4824-A186-0FF1D68D780C}"/>
                </a:ext>
              </a:extLst>
            </p:cNvPr>
            <p:cNvSpPr txBox="1"/>
            <p:nvPr/>
          </p:nvSpPr>
          <p:spPr>
            <a:xfrm rot="16200000">
              <a:off x="152400" y="1061496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sz="1200" kern="1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数目</a:t>
              </a:r>
              <a:endParaRPr lang="en-US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2031667353">
              <a:extLst>
                <a:ext uri="{FF2B5EF4-FFF2-40B4-BE49-F238E27FC236}">
                  <a16:creationId xmlns:a16="http://schemas.microsoft.com/office/drawing/2014/main" id="{B28C3609-CD3A-48ED-933C-3A07620D45F9}"/>
                </a:ext>
              </a:extLst>
            </p:cNvPr>
            <p:cNvSpPr txBox="1"/>
            <p:nvPr/>
          </p:nvSpPr>
          <p:spPr>
            <a:xfrm>
              <a:off x="2844801" y="2588717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sz="1200" kern="1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月份</a:t>
              </a:r>
              <a:endParaRPr lang="en-US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C6FF558-8CF6-47EC-A581-A6B15BC75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850" y="14630"/>
              <a:ext cx="4686935" cy="261048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4677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413614" y="4925664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1(a).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提出你对以上趋势的观察。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63405-8C2B-449C-B8DF-469D3F4BE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81</a:t>
            </a:fld>
            <a:endParaRPr lang="en-US" dirty="0"/>
          </a:p>
        </p:txBody>
      </p:sp>
      <p:sp>
        <p:nvSpPr>
          <p:cNvPr id="12" name="矩形 67">
            <a:extLst>
              <a:ext uri="{FF2B5EF4-FFF2-40B4-BE49-F238E27FC236}">
                <a16:creationId xmlns:a16="http://schemas.microsoft.com/office/drawing/2014/main" id="{EEA10312-7293-9740-A427-72D47ACD1AFC}"/>
              </a:ext>
            </a:extLst>
          </p:cNvPr>
          <p:cNvSpPr/>
          <p:nvPr/>
        </p:nvSpPr>
        <p:spPr>
          <a:xfrm>
            <a:off x="1413614" y="5528655"/>
            <a:ext cx="883105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观察：歌手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G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的粉丝数目每经历三个月差异不大的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小幅增长后，便会出现一次显著增长。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pSp>
        <p:nvGrpSpPr>
          <p:cNvPr id="21" name="组合 1">
            <a:extLst>
              <a:ext uri="{FF2B5EF4-FFF2-40B4-BE49-F238E27FC236}">
                <a16:creationId xmlns:a16="http://schemas.microsoft.com/office/drawing/2014/main" id="{649FE7A1-B888-42AE-8A51-07ACC5AB3510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22" name="矩形: 圆角 2">
              <a:extLst>
                <a:ext uri="{FF2B5EF4-FFF2-40B4-BE49-F238E27FC236}">
                  <a16:creationId xmlns:a16="http://schemas.microsoft.com/office/drawing/2014/main" id="{BF9BE8C1-F703-46D1-8C18-3C060BF73841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63">
              <a:extLst>
                <a:ext uri="{FF2B5EF4-FFF2-40B4-BE49-F238E27FC236}">
                  <a16:creationId xmlns:a16="http://schemas.microsoft.com/office/drawing/2014/main" id="{7D6D59F8-A9B1-4947-9E7B-6D307E95B3DA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进一步探索较复杂的趋势。</a:t>
              </a:r>
            </a:p>
          </p:txBody>
        </p:sp>
      </p:grpSp>
      <p:grpSp>
        <p:nvGrpSpPr>
          <p:cNvPr id="24" name="Canvas 1">
            <a:extLst>
              <a:ext uri="{FF2B5EF4-FFF2-40B4-BE49-F238E27FC236}">
                <a16:creationId xmlns:a16="http://schemas.microsoft.com/office/drawing/2014/main" id="{60EE4C51-E7C1-4E43-B061-0826A4A31BC7}"/>
              </a:ext>
            </a:extLst>
          </p:cNvPr>
          <p:cNvGrpSpPr/>
          <p:nvPr/>
        </p:nvGrpSpPr>
        <p:grpSpPr>
          <a:xfrm>
            <a:off x="2751475" y="1596866"/>
            <a:ext cx="5840431" cy="3448263"/>
            <a:chOff x="0" y="0"/>
            <a:chExt cx="5274310" cy="292608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4687C30-9382-4CFA-B2AD-F7D01AA39A0B}"/>
                </a:ext>
              </a:extLst>
            </p:cNvPr>
            <p:cNvSpPr/>
            <p:nvPr/>
          </p:nvSpPr>
          <p:spPr>
            <a:xfrm>
              <a:off x="0" y="0"/>
              <a:ext cx="5274310" cy="2926080"/>
            </a:xfrm>
            <a:prstGeom prst="rect">
              <a:avLst/>
            </a:prstGeom>
            <a:solidFill>
              <a:prstClr val="white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26" name="Text Box 1030079615">
              <a:extLst>
                <a:ext uri="{FF2B5EF4-FFF2-40B4-BE49-F238E27FC236}">
                  <a16:creationId xmlns:a16="http://schemas.microsoft.com/office/drawing/2014/main" id="{5339C0D1-C3CC-4A44-8CD7-C0CA726947CB}"/>
                </a:ext>
              </a:extLst>
            </p:cNvPr>
            <p:cNvSpPr txBox="1"/>
            <p:nvPr/>
          </p:nvSpPr>
          <p:spPr>
            <a:xfrm rot="16200000">
              <a:off x="152400" y="1061496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sz="1200" kern="1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数目</a:t>
              </a:r>
              <a:endParaRPr lang="en-US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031667353">
              <a:extLst>
                <a:ext uri="{FF2B5EF4-FFF2-40B4-BE49-F238E27FC236}">
                  <a16:creationId xmlns:a16="http://schemas.microsoft.com/office/drawing/2014/main" id="{932D61FF-3E7D-4C6D-855F-B59F92BD5E12}"/>
                </a:ext>
              </a:extLst>
            </p:cNvPr>
            <p:cNvSpPr txBox="1"/>
            <p:nvPr/>
          </p:nvSpPr>
          <p:spPr>
            <a:xfrm>
              <a:off x="2844801" y="2588717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TW" sz="1200" kern="1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月份</a:t>
              </a:r>
              <a:endParaRPr lang="en-US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022FB1C-0BA8-4FC3-AD4F-78E6C72D6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850" y="14630"/>
              <a:ext cx="4686935" cy="261048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0381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227041" y="1696080"/>
            <a:ext cx="1025811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1(b).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由此作出建模的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假设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预测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2024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G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粉丝数目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63405-8C2B-449C-B8DF-469D3F4BE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82</a:t>
            </a:fld>
            <a:endParaRPr lang="en-US" dirty="0"/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C617E91A-54BD-7C48-BEBB-6B509310D16E}"/>
              </a:ext>
            </a:extLst>
          </p:cNvPr>
          <p:cNvSpPr/>
          <p:nvPr/>
        </p:nvSpPr>
        <p:spPr>
          <a:xfrm>
            <a:off x="1413614" y="2892312"/>
            <a:ext cx="917008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假设：这个趋势遵循过去所观察到的规律，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以及较近期的数据有较高的重要性（权）。</a:t>
            </a:r>
            <a:endParaRPr lang="en-US" altLang="zh-HK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CN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考虑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：</a:t>
            </a:r>
          </a:p>
          <a:p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3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4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变化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= 1469 – 933 = 536</a:t>
            </a:r>
          </a:p>
          <a:p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6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7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变化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= 2289 – 1521 = 768</a:t>
            </a:r>
          </a:p>
          <a:p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9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变化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= 3089 – 2449 = 640</a:t>
            </a:r>
          </a:p>
          <a:p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变化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 </a:t>
            </a:r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= 3185 – 3089 = 96</a:t>
            </a:r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id="{EE06678C-D29C-4EC8-8EC9-DFDF058CB321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0" name="矩形: 圆角 2">
              <a:extLst>
                <a:ext uri="{FF2B5EF4-FFF2-40B4-BE49-F238E27FC236}">
                  <a16:creationId xmlns:a16="http://schemas.microsoft.com/office/drawing/2014/main" id="{55BF2916-2A11-4814-8C99-D31D585C3FEB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63">
              <a:extLst>
                <a:ext uri="{FF2B5EF4-FFF2-40B4-BE49-F238E27FC236}">
                  <a16:creationId xmlns:a16="http://schemas.microsoft.com/office/drawing/2014/main" id="{40F393BD-CD0F-4CEF-8E95-3C7E0A6B169C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进一步探索较复杂的趋势。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553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227041" y="1696080"/>
            <a:ext cx="1025811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1(b).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由此作出建模的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假设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预测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2024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G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粉丝数目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63405-8C2B-449C-B8DF-469D3F4BE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83</a:t>
            </a:fld>
            <a:endParaRPr lang="en-US" dirty="0"/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C617E91A-54BD-7C48-BEBB-6B509310D16E}"/>
              </a:ext>
            </a:extLst>
          </p:cNvPr>
          <p:cNvSpPr/>
          <p:nvPr/>
        </p:nvSpPr>
        <p:spPr>
          <a:xfrm>
            <a:off x="1413614" y="2892312"/>
            <a:ext cx="917008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月： </a:t>
            </a:r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3185 + 96 = 3281</a:t>
            </a:r>
          </a:p>
          <a:p>
            <a:endParaRPr lang="en-US" altLang="zh-HK" sz="2600" spc="5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  <a:sym typeface="+mn-lt"/>
            </a:endParaRPr>
          </a:p>
          <a:p>
            <a:endParaRPr lang="en-US" altLang="zh-HK" sz="2600" spc="5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  <a:sym typeface="+mn-lt"/>
            </a:endParaRPr>
          </a:p>
          <a:p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4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月：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aphicFrame>
        <p:nvGraphicFramePr>
          <p:cNvPr id="10" name="物件 9">
            <a:extLst>
              <a:ext uri="{FF2B5EF4-FFF2-40B4-BE49-F238E27FC236}">
                <a16:creationId xmlns:a16="http://schemas.microsoft.com/office/drawing/2014/main" id="{5BEE4902-1139-C64B-A7E7-CC0A892F54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96762" y="3808205"/>
          <a:ext cx="5574194" cy="9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r:id="rId3" imgW="2438400" imgH="393700" progId="Equation.DSMT4">
                  <p:embed/>
                </p:oleObj>
              </mc:Choice>
              <mc:Fallback>
                <p:oleObj r:id="rId3" imgW="2438400" imgH="393700" progId="Equation.DSMT4">
                  <p:embed/>
                  <p:pic>
                    <p:nvPicPr>
                      <p:cNvPr id="10" name="物件 9">
                        <a:extLst>
                          <a:ext uri="{FF2B5EF4-FFF2-40B4-BE49-F238E27FC236}">
                            <a16:creationId xmlns:a16="http://schemas.microsoft.com/office/drawing/2014/main" id="{5BEE4902-1139-C64B-A7E7-CC0A892F54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6762" y="3808205"/>
                        <a:ext cx="5574194" cy="90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组合 1">
            <a:extLst>
              <a:ext uri="{FF2B5EF4-FFF2-40B4-BE49-F238E27FC236}">
                <a16:creationId xmlns:a16="http://schemas.microsoft.com/office/drawing/2014/main" id="{F799802A-A6F7-486F-B1CB-686D8169AECE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1" name="矩形: 圆角 2">
              <a:extLst>
                <a:ext uri="{FF2B5EF4-FFF2-40B4-BE49-F238E27FC236}">
                  <a16:creationId xmlns:a16="http://schemas.microsoft.com/office/drawing/2014/main" id="{1B3068F6-D715-4508-AB3D-CC67BAE82944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63">
              <a:extLst>
                <a:ext uri="{FF2B5EF4-FFF2-40B4-BE49-F238E27FC236}">
                  <a16:creationId xmlns:a16="http://schemas.microsoft.com/office/drawing/2014/main" id="{9F605CFF-4BF3-41A8-BF5F-6294807FDCA7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进一步探索较复杂的趋势。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113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041937" y="1713185"/>
            <a:ext cx="100715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2.	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下图显示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了歌手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Q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在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月至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月的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社交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媒体粉丝数目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63405-8C2B-449C-B8DF-469D3F4BE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84</a:t>
            </a:fld>
            <a:endParaRPr lang="en-US" dirty="0"/>
          </a:p>
        </p:txBody>
      </p:sp>
      <p:grpSp>
        <p:nvGrpSpPr>
          <p:cNvPr id="22" name="Canvas 1">
            <a:extLst>
              <a:ext uri="{FF2B5EF4-FFF2-40B4-BE49-F238E27FC236}">
                <a16:creationId xmlns:a16="http://schemas.microsoft.com/office/drawing/2014/main" id="{BB40EB31-C80D-BB4A-AE2B-B808C01F7860}"/>
              </a:ext>
            </a:extLst>
          </p:cNvPr>
          <p:cNvGrpSpPr/>
          <p:nvPr/>
        </p:nvGrpSpPr>
        <p:grpSpPr>
          <a:xfrm>
            <a:off x="2542824" y="2694409"/>
            <a:ext cx="6067776" cy="3573268"/>
            <a:chOff x="0" y="0"/>
            <a:chExt cx="5274310" cy="2926080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6787BD7F-05BE-CE4E-A954-33F7938AD363}"/>
                </a:ext>
              </a:extLst>
            </p:cNvPr>
            <p:cNvSpPr/>
            <p:nvPr/>
          </p:nvSpPr>
          <p:spPr>
            <a:xfrm>
              <a:off x="0" y="0"/>
              <a:ext cx="5274310" cy="2926080"/>
            </a:xfrm>
            <a:prstGeom prst="rect">
              <a:avLst/>
            </a:prstGeom>
            <a:solidFill>
              <a:prstClr val="white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24" name="Text Box 670264066">
              <a:extLst>
                <a:ext uri="{FF2B5EF4-FFF2-40B4-BE49-F238E27FC236}">
                  <a16:creationId xmlns:a16="http://schemas.microsoft.com/office/drawing/2014/main" id="{79C89896-E8C7-B746-8E62-683CED506159}"/>
                </a:ext>
              </a:extLst>
            </p:cNvPr>
            <p:cNvSpPr txBox="1"/>
            <p:nvPr/>
          </p:nvSpPr>
          <p:spPr>
            <a:xfrm rot="16200000">
              <a:off x="152400" y="1061496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200" kern="1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数目</a:t>
              </a:r>
              <a:endParaRPr lang="zh-TW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25" name="Text Box 2112432197">
              <a:extLst>
                <a:ext uri="{FF2B5EF4-FFF2-40B4-BE49-F238E27FC236}">
                  <a16:creationId xmlns:a16="http://schemas.microsoft.com/office/drawing/2014/main" id="{82751CF9-F50E-224F-B603-DB63A4D7660C}"/>
                </a:ext>
              </a:extLst>
            </p:cNvPr>
            <p:cNvSpPr txBox="1"/>
            <p:nvPr/>
          </p:nvSpPr>
          <p:spPr>
            <a:xfrm>
              <a:off x="2844801" y="2588717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200" kern="1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月份</a:t>
              </a:r>
              <a:endParaRPr lang="zh-TW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pic>
          <p:nvPicPr>
            <p:cNvPr id="26" name="Picture 2095545483">
              <a:extLst>
                <a:ext uri="{FF2B5EF4-FFF2-40B4-BE49-F238E27FC236}">
                  <a16:creationId xmlns:a16="http://schemas.microsoft.com/office/drawing/2014/main" id="{8F603FAF-05B4-7043-8E53-17AA9817B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945" y="19050"/>
              <a:ext cx="4686935" cy="26104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组合 1">
            <a:extLst>
              <a:ext uri="{FF2B5EF4-FFF2-40B4-BE49-F238E27FC236}">
                <a16:creationId xmlns:a16="http://schemas.microsoft.com/office/drawing/2014/main" id="{F8832989-67A3-40BD-8BF8-A3B39547CA99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id="{B76EB28C-3728-4FCE-9581-95BA95C43B3E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63">
              <a:extLst>
                <a:ext uri="{FF2B5EF4-FFF2-40B4-BE49-F238E27FC236}">
                  <a16:creationId xmlns:a16="http://schemas.microsoft.com/office/drawing/2014/main" id="{B4C6C18B-F7A4-44E3-98E2-64A7F929D2BF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进一步探索较复杂的趋势。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211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413614" y="4925664"/>
            <a:ext cx="1027038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2(a).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提出你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对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以上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趋势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观察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2(b).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由此作出建模的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假设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预测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2024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Q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粉丝数目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63405-8C2B-449C-B8DF-469D3F4BE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85</a:t>
            </a:fld>
            <a:endParaRPr lang="en-US" dirty="0"/>
          </a:p>
        </p:txBody>
      </p:sp>
      <p:grpSp>
        <p:nvGrpSpPr>
          <p:cNvPr id="12" name="Canvas 1">
            <a:extLst>
              <a:ext uri="{FF2B5EF4-FFF2-40B4-BE49-F238E27FC236}">
                <a16:creationId xmlns:a16="http://schemas.microsoft.com/office/drawing/2014/main" id="{31DFEC14-7DDB-0941-BF09-06E60D132D80}"/>
              </a:ext>
            </a:extLst>
          </p:cNvPr>
          <p:cNvGrpSpPr/>
          <p:nvPr/>
        </p:nvGrpSpPr>
        <p:grpSpPr>
          <a:xfrm>
            <a:off x="2587556" y="1585457"/>
            <a:ext cx="6023043" cy="3340207"/>
            <a:chOff x="0" y="0"/>
            <a:chExt cx="5274310" cy="2926080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1EA2910-E15F-3743-95A1-502D7FCDB661}"/>
                </a:ext>
              </a:extLst>
            </p:cNvPr>
            <p:cNvSpPr/>
            <p:nvPr/>
          </p:nvSpPr>
          <p:spPr>
            <a:xfrm>
              <a:off x="0" y="0"/>
              <a:ext cx="5274310" cy="2926080"/>
            </a:xfrm>
            <a:prstGeom prst="rect">
              <a:avLst/>
            </a:prstGeom>
            <a:solidFill>
              <a:prstClr val="white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14" name="Text Box 670264066">
              <a:extLst>
                <a:ext uri="{FF2B5EF4-FFF2-40B4-BE49-F238E27FC236}">
                  <a16:creationId xmlns:a16="http://schemas.microsoft.com/office/drawing/2014/main" id="{04F1EA92-4FC5-1544-9472-F5335CFF9197}"/>
                </a:ext>
              </a:extLst>
            </p:cNvPr>
            <p:cNvSpPr txBox="1"/>
            <p:nvPr/>
          </p:nvSpPr>
          <p:spPr>
            <a:xfrm rot="16200000">
              <a:off x="152400" y="1061496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200" kern="1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数目</a:t>
              </a:r>
              <a:endParaRPr lang="zh-TW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5" name="Text Box 2112432197">
              <a:extLst>
                <a:ext uri="{FF2B5EF4-FFF2-40B4-BE49-F238E27FC236}">
                  <a16:creationId xmlns:a16="http://schemas.microsoft.com/office/drawing/2014/main" id="{7268D6E6-1ED8-3B41-AFFA-57852C052434}"/>
                </a:ext>
              </a:extLst>
            </p:cNvPr>
            <p:cNvSpPr txBox="1"/>
            <p:nvPr/>
          </p:nvSpPr>
          <p:spPr>
            <a:xfrm>
              <a:off x="2844801" y="2588717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200" kern="1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月份</a:t>
              </a:r>
              <a:endParaRPr lang="zh-TW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95545483">
              <a:extLst>
                <a:ext uri="{FF2B5EF4-FFF2-40B4-BE49-F238E27FC236}">
                  <a16:creationId xmlns:a16="http://schemas.microsoft.com/office/drawing/2014/main" id="{8FB2C031-CDA3-1440-A1B0-0D0EE1295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945" y="19050"/>
              <a:ext cx="4686935" cy="26104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" name="组合 1">
            <a:extLst>
              <a:ext uri="{FF2B5EF4-FFF2-40B4-BE49-F238E27FC236}">
                <a16:creationId xmlns:a16="http://schemas.microsoft.com/office/drawing/2014/main" id="{0F8E4533-F997-4E8F-84D8-377C80AD9820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7" name="矩形: 圆角 2">
              <a:extLst>
                <a:ext uri="{FF2B5EF4-FFF2-40B4-BE49-F238E27FC236}">
                  <a16:creationId xmlns:a16="http://schemas.microsoft.com/office/drawing/2014/main" id="{07B209B8-FE37-4705-9450-57299621940A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63">
              <a:extLst>
                <a:ext uri="{FF2B5EF4-FFF2-40B4-BE49-F238E27FC236}">
                  <a16:creationId xmlns:a16="http://schemas.microsoft.com/office/drawing/2014/main" id="{E16127C9-C6A3-4287-9913-4ECC29F89331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进一步探索较复杂的趋势。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10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7">
            <a:extLst>
              <a:ext uri="{FF2B5EF4-FFF2-40B4-BE49-F238E27FC236}">
                <a16:creationId xmlns:a16="http://schemas.microsoft.com/office/drawing/2014/main" id="{4EB46882-E7B6-434F-BD05-310ADFCE7421}"/>
              </a:ext>
            </a:extLst>
          </p:cNvPr>
          <p:cNvSpPr/>
          <p:nvPr/>
        </p:nvSpPr>
        <p:spPr>
          <a:xfrm>
            <a:off x="1413614" y="4807133"/>
            <a:ext cx="100715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2(a).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提出你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对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以上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趋势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观察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63405-8C2B-449C-B8DF-469D3F4BE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86</a:t>
            </a:fld>
            <a:endParaRPr lang="en-US" dirty="0"/>
          </a:p>
        </p:txBody>
      </p:sp>
      <p:grpSp>
        <p:nvGrpSpPr>
          <p:cNvPr id="12" name="Canvas 1">
            <a:extLst>
              <a:ext uri="{FF2B5EF4-FFF2-40B4-BE49-F238E27FC236}">
                <a16:creationId xmlns:a16="http://schemas.microsoft.com/office/drawing/2014/main" id="{31DFEC14-7DDB-0941-BF09-06E60D132D80}"/>
              </a:ext>
            </a:extLst>
          </p:cNvPr>
          <p:cNvGrpSpPr/>
          <p:nvPr/>
        </p:nvGrpSpPr>
        <p:grpSpPr>
          <a:xfrm>
            <a:off x="2587556" y="1585457"/>
            <a:ext cx="6023043" cy="3340207"/>
            <a:chOff x="0" y="0"/>
            <a:chExt cx="5274310" cy="2926080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1EA2910-E15F-3743-95A1-502D7FCDB661}"/>
                </a:ext>
              </a:extLst>
            </p:cNvPr>
            <p:cNvSpPr/>
            <p:nvPr/>
          </p:nvSpPr>
          <p:spPr>
            <a:xfrm>
              <a:off x="0" y="0"/>
              <a:ext cx="5274310" cy="2926080"/>
            </a:xfrm>
            <a:prstGeom prst="rect">
              <a:avLst/>
            </a:prstGeom>
            <a:solidFill>
              <a:prstClr val="white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14" name="Text Box 670264066">
              <a:extLst>
                <a:ext uri="{FF2B5EF4-FFF2-40B4-BE49-F238E27FC236}">
                  <a16:creationId xmlns:a16="http://schemas.microsoft.com/office/drawing/2014/main" id="{04F1EA92-4FC5-1544-9472-F5335CFF9197}"/>
                </a:ext>
              </a:extLst>
            </p:cNvPr>
            <p:cNvSpPr txBox="1"/>
            <p:nvPr/>
          </p:nvSpPr>
          <p:spPr>
            <a:xfrm rot="16200000">
              <a:off x="152400" y="1061496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200" kern="1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数目</a:t>
              </a:r>
              <a:endParaRPr lang="zh-TW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5" name="Text Box 2112432197">
              <a:extLst>
                <a:ext uri="{FF2B5EF4-FFF2-40B4-BE49-F238E27FC236}">
                  <a16:creationId xmlns:a16="http://schemas.microsoft.com/office/drawing/2014/main" id="{7268D6E6-1ED8-3B41-AFFA-57852C052434}"/>
                </a:ext>
              </a:extLst>
            </p:cNvPr>
            <p:cNvSpPr txBox="1"/>
            <p:nvPr/>
          </p:nvSpPr>
          <p:spPr>
            <a:xfrm>
              <a:off x="2844801" y="2588717"/>
              <a:ext cx="494665" cy="3302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200" kern="1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月份</a:t>
              </a:r>
              <a:endParaRPr lang="zh-TW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95545483">
              <a:extLst>
                <a:ext uri="{FF2B5EF4-FFF2-40B4-BE49-F238E27FC236}">
                  <a16:creationId xmlns:a16="http://schemas.microsoft.com/office/drawing/2014/main" id="{8FB2C031-CDA3-1440-A1B0-0D0EE1295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945" y="19050"/>
              <a:ext cx="4686935" cy="26104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矩形 67">
            <a:extLst>
              <a:ext uri="{FF2B5EF4-FFF2-40B4-BE49-F238E27FC236}">
                <a16:creationId xmlns:a16="http://schemas.microsoft.com/office/drawing/2014/main" id="{3956D826-6A60-8844-9D01-CCDE187E7E75}"/>
              </a:ext>
            </a:extLst>
          </p:cNvPr>
          <p:cNvSpPr/>
          <p:nvPr/>
        </p:nvSpPr>
        <p:spPr>
          <a:xfrm>
            <a:off x="1041937" y="5410124"/>
            <a:ext cx="100832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观察：从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8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月之间，歌手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Q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的粉丝数目呈现下跌的趋势，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但没有展示明确</a:t>
            </a:r>
            <a:r>
              <a:rPr lang="zh-CN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规律。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但从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8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月开始，粉丝数目以指数趋势下跌。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grpSp>
        <p:nvGrpSpPr>
          <p:cNvPr id="17" name="组合 1">
            <a:extLst>
              <a:ext uri="{FF2B5EF4-FFF2-40B4-BE49-F238E27FC236}">
                <a16:creationId xmlns:a16="http://schemas.microsoft.com/office/drawing/2014/main" id="{64E891EF-CC69-4133-9E74-5A756DE4A062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8" name="矩形: 圆角 2">
              <a:extLst>
                <a:ext uri="{FF2B5EF4-FFF2-40B4-BE49-F238E27FC236}">
                  <a16:creationId xmlns:a16="http://schemas.microsoft.com/office/drawing/2014/main" id="{FF7897EB-999E-4F6B-8674-799B38F77A51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63">
              <a:extLst>
                <a:ext uri="{FF2B5EF4-FFF2-40B4-BE49-F238E27FC236}">
                  <a16:creationId xmlns:a16="http://schemas.microsoft.com/office/drawing/2014/main" id="{8372A938-AE22-41B8-8E41-AC14E2E9699F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进一步探索较复杂的趋势。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693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63405-8C2B-449C-B8DF-469D3F4BE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87</a:t>
            </a:fld>
            <a:endParaRPr lang="en-US" dirty="0"/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C617E91A-54BD-7C48-BEBB-6B509310D16E}"/>
              </a:ext>
            </a:extLst>
          </p:cNvPr>
          <p:cNvSpPr/>
          <p:nvPr/>
        </p:nvSpPr>
        <p:spPr>
          <a:xfrm>
            <a:off x="1287305" y="2672239"/>
            <a:ext cx="999532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假设</a:t>
            </a:r>
            <a:r>
              <a:rPr lang="zh-HK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：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由于从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8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月之间的变化没有展示明确的规律，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故在制定模型时，先把这些数据剔除，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再假设粉丝数目会继续沿</a:t>
            </a:r>
            <a:r>
              <a:rPr lang="en-US" altLang="zh-TW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8</a:t>
            </a:r>
            <a:r>
              <a:rPr lang="zh-TW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月后的规律持续下降。</a:t>
            </a:r>
            <a:endParaRPr lang="en-US" altLang="zh-TW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HK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zh-CN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考虑</a:t>
            </a:r>
            <a:r>
              <a:rPr lang="zh-HK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：</a:t>
            </a:r>
          </a:p>
          <a:p>
            <a:r>
              <a:rPr lang="en-US" altLang="zh-HK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8</a:t>
            </a:r>
            <a:r>
              <a:rPr lang="zh-HK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HK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9</a:t>
            </a:r>
            <a:r>
              <a:rPr lang="zh-HK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月的百分</a:t>
            </a:r>
            <a:r>
              <a:rPr lang="zh-CN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变化</a:t>
            </a:r>
            <a:endParaRPr lang="en-US" altLang="zh-HK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endParaRPr lang="en-US" altLang="zh-HK" sz="2400" spc="5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  <a:sym typeface="+mn-lt"/>
            </a:endParaRPr>
          </a:p>
          <a:p>
            <a:r>
              <a:rPr lang="en-US" altLang="zh-HK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9</a:t>
            </a:r>
            <a:r>
              <a:rPr lang="zh-HK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HK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HK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月的百分</a:t>
            </a:r>
            <a:r>
              <a:rPr lang="zh-CN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变化</a:t>
            </a:r>
            <a:endParaRPr lang="en-US" altLang="zh-HK" sz="2400" spc="5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  <a:sym typeface="+mn-lt"/>
            </a:endParaRPr>
          </a:p>
          <a:p>
            <a:endParaRPr lang="en-US" altLang="zh-HK" sz="24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HK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10</a:t>
            </a:r>
            <a:r>
              <a:rPr lang="zh-HK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月到</a:t>
            </a:r>
            <a:r>
              <a:rPr lang="en-US" altLang="zh-HK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11</a:t>
            </a:r>
            <a:r>
              <a:rPr lang="zh-HK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月的百分</a:t>
            </a:r>
            <a:r>
              <a:rPr lang="zh-CN" altLang="en-US" sz="24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变化</a:t>
            </a:r>
            <a:endParaRPr lang="en-US" altLang="zh-HK" sz="2400" spc="5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  <a:sym typeface="+mn-lt"/>
            </a:endParaRPr>
          </a:p>
        </p:txBody>
      </p:sp>
      <p:graphicFrame>
        <p:nvGraphicFramePr>
          <p:cNvPr id="6" name="物件 5">
            <a:extLst>
              <a:ext uri="{FF2B5EF4-FFF2-40B4-BE49-F238E27FC236}">
                <a16:creationId xmlns:a16="http://schemas.microsoft.com/office/drawing/2014/main" id="{B59193BA-9313-9D48-881C-B2C5557905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81322"/>
              </p:ext>
            </p:extLst>
          </p:nvPr>
        </p:nvGraphicFramePr>
        <p:xfrm>
          <a:off x="5444427" y="4331060"/>
          <a:ext cx="3623226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r:id="rId3" imgW="1981200" imgH="393700" progId="Equation.DSMT4">
                  <p:embed/>
                </p:oleObj>
              </mc:Choice>
              <mc:Fallback>
                <p:oleObj r:id="rId3" imgW="1981200" imgH="393700" progId="Equation.DSMT4">
                  <p:embed/>
                  <p:pic>
                    <p:nvPicPr>
                      <p:cNvPr id="6" name="物件 5">
                        <a:extLst>
                          <a:ext uri="{FF2B5EF4-FFF2-40B4-BE49-F238E27FC236}">
                            <a16:creationId xmlns:a16="http://schemas.microsoft.com/office/drawing/2014/main" id="{B59193BA-9313-9D48-881C-B2C55579051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4427" y="4331060"/>
                        <a:ext cx="3623226" cy="72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物件 9">
            <a:extLst>
              <a:ext uri="{FF2B5EF4-FFF2-40B4-BE49-F238E27FC236}">
                <a16:creationId xmlns:a16="http://schemas.microsoft.com/office/drawing/2014/main" id="{1ECF85A2-EEE0-1248-ABCC-F4C037C0F4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1839868"/>
              </p:ext>
            </p:extLst>
          </p:nvPr>
        </p:nvGraphicFramePr>
        <p:xfrm>
          <a:off x="5444427" y="5108054"/>
          <a:ext cx="3623226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6" r:id="rId5" imgW="1981200" imgH="393700" progId="Equation.DSMT4">
                  <p:embed/>
                </p:oleObj>
              </mc:Choice>
              <mc:Fallback>
                <p:oleObj r:id="rId5" imgW="1981200" imgH="393700" progId="Equation.DSMT4">
                  <p:embed/>
                  <p:pic>
                    <p:nvPicPr>
                      <p:cNvPr id="10" name="物件 9">
                        <a:extLst>
                          <a:ext uri="{FF2B5EF4-FFF2-40B4-BE49-F238E27FC236}">
                            <a16:creationId xmlns:a16="http://schemas.microsoft.com/office/drawing/2014/main" id="{1ECF85A2-EEE0-1248-ABCC-F4C037C0F4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4427" y="5108054"/>
                        <a:ext cx="3623226" cy="72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物件 11">
            <a:extLst>
              <a:ext uri="{FF2B5EF4-FFF2-40B4-BE49-F238E27FC236}">
                <a16:creationId xmlns:a16="http://schemas.microsoft.com/office/drawing/2014/main" id="{D7B7109C-5D7C-0045-AC0E-A00D714136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4171577"/>
              </p:ext>
            </p:extLst>
          </p:nvPr>
        </p:nvGraphicFramePr>
        <p:xfrm>
          <a:off x="5444427" y="5885048"/>
          <a:ext cx="3646452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7" r:id="rId7" imgW="1993900" imgH="393700" progId="Equation.DSMT4">
                  <p:embed/>
                </p:oleObj>
              </mc:Choice>
              <mc:Fallback>
                <p:oleObj r:id="rId7" imgW="1993900" imgH="393700" progId="Equation.DSMT4">
                  <p:embed/>
                  <p:pic>
                    <p:nvPicPr>
                      <p:cNvPr id="12" name="物件 11">
                        <a:extLst>
                          <a:ext uri="{FF2B5EF4-FFF2-40B4-BE49-F238E27FC236}">
                            <a16:creationId xmlns:a16="http://schemas.microsoft.com/office/drawing/2014/main" id="{D7B7109C-5D7C-0045-AC0E-A00D714136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4427" y="5885048"/>
                        <a:ext cx="3646452" cy="72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组合 1">
            <a:extLst>
              <a:ext uri="{FF2B5EF4-FFF2-40B4-BE49-F238E27FC236}">
                <a16:creationId xmlns:a16="http://schemas.microsoft.com/office/drawing/2014/main" id="{C4C70E5F-9FA9-47B0-A226-701E0368567E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id="{19E0F6E2-32F7-4DB7-A815-F8402118AA9E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63">
              <a:extLst>
                <a:ext uri="{FF2B5EF4-FFF2-40B4-BE49-F238E27FC236}">
                  <a16:creationId xmlns:a16="http://schemas.microsoft.com/office/drawing/2014/main" id="{339C8A13-5662-4F85-AD2E-023E57F5EFA2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进一步探索较复杂的趋势。</a:t>
              </a:r>
            </a:p>
          </p:txBody>
        </p:sp>
      </p:grpSp>
      <p:sp>
        <p:nvSpPr>
          <p:cNvPr id="15" name="矩形 67">
            <a:extLst>
              <a:ext uri="{FF2B5EF4-FFF2-40B4-BE49-F238E27FC236}">
                <a16:creationId xmlns:a16="http://schemas.microsoft.com/office/drawing/2014/main" id="{0546034A-C735-40CF-966E-AFC8917B9FDE}"/>
              </a:ext>
            </a:extLst>
          </p:cNvPr>
          <p:cNvSpPr/>
          <p:nvPr/>
        </p:nvSpPr>
        <p:spPr>
          <a:xfrm>
            <a:off x="1227041" y="1696080"/>
            <a:ext cx="1025811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2(b).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由此作出建模的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假设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预测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2024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Q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粉丝数目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284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63405-8C2B-449C-B8DF-469D3F4BE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88</a:t>
            </a:fld>
            <a:endParaRPr lang="en-US" dirty="0"/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C4C70E5F-9FA9-47B0-A226-701E0368567E}"/>
              </a:ext>
            </a:extLst>
          </p:cNvPr>
          <p:cNvGrpSpPr/>
          <p:nvPr/>
        </p:nvGrpSpPr>
        <p:grpSpPr>
          <a:xfrm>
            <a:off x="1041937" y="1023833"/>
            <a:ext cx="5428136" cy="430896"/>
            <a:chOff x="-24171" y="3790682"/>
            <a:chExt cx="2401578" cy="404037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id="{19E0F6E2-32F7-4DB7-A815-F8402118AA9E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63">
              <a:extLst>
                <a:ext uri="{FF2B5EF4-FFF2-40B4-BE49-F238E27FC236}">
                  <a16:creationId xmlns:a16="http://schemas.microsoft.com/office/drawing/2014/main" id="{339C8A13-5662-4F85-AD2E-023E57F5EFA2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进一步探索较复杂的趋势。</a:t>
              </a:r>
            </a:p>
          </p:txBody>
        </p:sp>
      </p:grpSp>
      <p:sp>
        <p:nvSpPr>
          <p:cNvPr id="15" name="矩形 67">
            <a:extLst>
              <a:ext uri="{FF2B5EF4-FFF2-40B4-BE49-F238E27FC236}">
                <a16:creationId xmlns:a16="http://schemas.microsoft.com/office/drawing/2014/main" id="{E4636024-6136-4916-9DA9-07AE99DB2FFB}"/>
              </a:ext>
            </a:extLst>
          </p:cNvPr>
          <p:cNvSpPr/>
          <p:nvPr/>
        </p:nvSpPr>
        <p:spPr>
          <a:xfrm>
            <a:off x="1413614" y="2892312"/>
            <a:ext cx="917008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月： </a:t>
            </a:r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1216(1 – 12.0%) = 1070</a:t>
            </a:r>
          </a:p>
          <a:p>
            <a:endParaRPr lang="en-US" altLang="zh-HK" sz="2600" spc="5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  <a:sym typeface="+mn-lt"/>
            </a:endParaRPr>
          </a:p>
          <a:p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</a:t>
            </a:r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4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HK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月：</a:t>
            </a:r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1216(1 – 12.0%)</a:t>
            </a:r>
            <a:r>
              <a:rPr lang="en-US" altLang="zh-CN" sz="2600" spc="5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</a:t>
            </a:r>
            <a:r>
              <a:rPr lang="en-US" altLang="zh-HK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 = 942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8" name="矩形 67">
            <a:extLst>
              <a:ext uri="{FF2B5EF4-FFF2-40B4-BE49-F238E27FC236}">
                <a16:creationId xmlns:a16="http://schemas.microsoft.com/office/drawing/2014/main" id="{F82ACA55-DD27-43FB-B355-C226BBFA9DA3}"/>
              </a:ext>
            </a:extLst>
          </p:cNvPr>
          <p:cNvSpPr/>
          <p:nvPr/>
        </p:nvSpPr>
        <p:spPr>
          <a:xfrm>
            <a:off x="1227041" y="1696080"/>
            <a:ext cx="1025811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2(b).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由此作出建模的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假设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，</a:t>
            </a:r>
            <a:endParaRPr lang="en-US" altLang="zh-TW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  <a:p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	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以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预测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2023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12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月和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2024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年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月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歌手</a:t>
            </a:r>
            <a:r>
              <a:rPr lang="en-US" altLang="zh-TW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sym typeface="+mn-lt"/>
              </a:rPr>
              <a:t>Q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的</a:t>
            </a:r>
            <a:r>
              <a:rPr lang="zh-CN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粉丝数目</a:t>
            </a:r>
            <a:r>
              <a:rPr lang="zh-TW" altLang="en-US" sz="26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rPr>
              <a:t>。</a:t>
            </a:r>
            <a:endParaRPr lang="zh-CN" altLang="en-US" sz="2600" spc="5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627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6D86D5-AA64-4D51-B8BE-397EF30025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929328-4171-45DC-AA3B-C79819554726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E1EC857B-76B9-4F84-BF9D-FB1022EF0B3E}"/>
              </a:ext>
            </a:extLst>
          </p:cNvPr>
          <p:cNvGrpSpPr/>
          <p:nvPr/>
        </p:nvGrpSpPr>
        <p:grpSpPr>
          <a:xfrm>
            <a:off x="1041936" y="1023833"/>
            <a:ext cx="5705705" cy="430896"/>
            <a:chOff x="-24171" y="3790682"/>
            <a:chExt cx="2401578" cy="404037"/>
          </a:xfrm>
        </p:grpSpPr>
        <p:sp>
          <p:nvSpPr>
            <p:cNvPr id="12" name="矩形: 圆角 2">
              <a:extLst>
                <a:ext uri="{FF2B5EF4-FFF2-40B4-BE49-F238E27FC236}">
                  <a16:creationId xmlns:a16="http://schemas.microsoft.com/office/drawing/2014/main" id="{DA644E9C-C9D9-4DCD-8B0F-BE032A973226}"/>
                </a:ext>
              </a:extLst>
            </p:cNvPr>
            <p:cNvSpPr/>
            <p:nvPr/>
          </p:nvSpPr>
          <p:spPr>
            <a:xfrm>
              <a:off x="-24171" y="3790682"/>
              <a:ext cx="2401578" cy="40403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63">
              <a:extLst>
                <a:ext uri="{FF2B5EF4-FFF2-40B4-BE49-F238E27FC236}">
                  <a16:creationId xmlns:a16="http://schemas.microsoft.com/office/drawing/2014/main" id="{E739C0A3-4EC9-4280-A7F8-7DC3A434A459}"/>
                </a:ext>
              </a:extLst>
            </p:cNvPr>
            <p:cNvSpPr txBox="1"/>
            <p:nvPr/>
          </p:nvSpPr>
          <p:spPr>
            <a:xfrm>
              <a:off x="57725" y="3790682"/>
              <a:ext cx="2237786" cy="37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+mn-ea"/>
                  <a:sym typeface="+mn-lt"/>
                </a:rPr>
                <a:t>初步分析建模情境并进行简单的预测。</a:t>
              </a:r>
              <a:endParaRPr lang="zh-CN" altLang="en-US" sz="2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ea"/>
                <a:sym typeface="+mn-lt"/>
              </a:endParaRPr>
            </a:p>
          </p:txBody>
        </p:sp>
      </p:grpSp>
      <p:graphicFrame>
        <p:nvGraphicFramePr>
          <p:cNvPr id="14" name="Table 4">
            <a:extLst>
              <a:ext uri="{FF2B5EF4-FFF2-40B4-BE49-F238E27FC236}">
                <a16:creationId xmlns:a16="http://schemas.microsoft.com/office/drawing/2014/main" id="{BDA5F3E8-BCFD-4326-B3F1-06E50D61AE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484142"/>
              </p:ext>
            </p:extLst>
          </p:nvPr>
        </p:nvGraphicFramePr>
        <p:xfrm>
          <a:off x="1824853" y="1725322"/>
          <a:ext cx="8542290" cy="177735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423715">
                  <a:extLst>
                    <a:ext uri="{9D8B030D-6E8A-4147-A177-3AD203B41FA5}">
                      <a16:colId xmlns:a16="http://schemas.microsoft.com/office/drawing/2014/main" val="1728096490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3913531849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4241206090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1962665786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3357570024"/>
                    </a:ext>
                  </a:extLst>
                </a:gridCol>
                <a:gridCol w="1423715">
                  <a:extLst>
                    <a:ext uri="{9D8B030D-6E8A-4147-A177-3AD203B41FA5}">
                      <a16:colId xmlns:a16="http://schemas.microsoft.com/office/drawing/2014/main" val="1299820820"/>
                    </a:ext>
                  </a:extLst>
                </a:gridCol>
              </a:tblGrid>
              <a:tr h="592450">
                <a:tc>
                  <a:txBody>
                    <a:bodyPr/>
                    <a:lstStyle/>
                    <a:p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歌手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1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2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3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4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+mn-lt"/>
                        </a:rPr>
                        <a:t>5</a:t>
                      </a:r>
                      <a:r>
                        <a:rPr lang="zh-TW" altLang="en-US" sz="2500" b="1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月</a:t>
                      </a:r>
                      <a:endParaRPr lang="en-US" sz="25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69419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zh-TW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歌手</a:t>
                      </a:r>
                      <a:r>
                        <a:rPr lang="en-US" altLang="zh-TW" sz="2500" i="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lt"/>
                        </a:rPr>
                        <a:t>A</a:t>
                      </a:r>
                      <a:endParaRPr lang="en-US" sz="25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69408"/>
                  </a:ext>
                </a:extLst>
              </a:tr>
              <a:tr h="592450">
                <a:tc>
                  <a:txBody>
                    <a:bodyPr/>
                    <a:lstStyle/>
                    <a:p>
                      <a:r>
                        <a:rPr lang="zh-TW" altLang="en-US" sz="250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+mn-ea"/>
                          <a:sym typeface="+mn-lt"/>
                        </a:rPr>
                        <a:t>歌手</a:t>
                      </a:r>
                      <a:r>
                        <a:rPr lang="en-US" altLang="zh-TW" sz="2500" i="0" kern="1200" spc="5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lt"/>
                        </a:rPr>
                        <a:t>B</a:t>
                      </a:r>
                      <a:endParaRPr lang="en-US" sz="25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320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2610"/>
                  </a:ext>
                </a:extLst>
              </a:tr>
            </a:tbl>
          </a:graphicData>
        </a:graphic>
      </p:graphicFrame>
      <p:sp>
        <p:nvSpPr>
          <p:cNvPr id="15" name="矩形 67">
            <a:extLst>
              <a:ext uri="{FF2B5EF4-FFF2-40B4-BE49-F238E27FC236}">
                <a16:creationId xmlns:a16="http://schemas.microsoft.com/office/drawing/2014/main" id="{6D7BE300-81E5-41B5-A04B-AF1BCB5BE3EF}"/>
              </a:ext>
            </a:extLst>
          </p:cNvPr>
          <p:cNvSpPr/>
          <p:nvPr/>
        </p:nvSpPr>
        <p:spPr>
          <a:xfrm>
            <a:off x="1187915" y="3790008"/>
            <a:ext cx="101940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2(b).	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预测歌手 </a:t>
            </a:r>
            <a:r>
              <a:rPr lang="en-US" altLang="zh-TW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A</a:t>
            </a:r>
            <a:r>
              <a:rPr lang="en-US" altLang="zh-TW" sz="2800" i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和歌手 </a:t>
            </a:r>
            <a:r>
              <a:rPr lang="en-US" altLang="zh-TW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B</a:t>
            </a:r>
            <a:r>
              <a:rPr lang="en-US" altLang="zh-TW" sz="2800" i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在 </a:t>
            </a:r>
            <a:r>
              <a:rPr lang="en-US" altLang="zh-TW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6 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月份的社交媒体粉丝数目，</a:t>
            </a:r>
            <a:endParaRPr lang="en-US" altLang="zh-TW" sz="28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altLang="zh-TW" sz="28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	</a:t>
            </a:r>
            <a:r>
              <a:rPr lang="zh-TW" altLang="en-US" sz="28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并解释你的答案。</a:t>
            </a:r>
            <a:endParaRPr lang="en-US" sz="28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6" name="矩形 67">
            <a:extLst>
              <a:ext uri="{FF2B5EF4-FFF2-40B4-BE49-F238E27FC236}">
                <a16:creationId xmlns:a16="http://schemas.microsoft.com/office/drawing/2014/main" id="{A76C4380-3FF7-43C7-90F4-F4571A741604}"/>
              </a:ext>
            </a:extLst>
          </p:cNvPr>
          <p:cNvSpPr/>
          <p:nvPr/>
        </p:nvSpPr>
        <p:spPr>
          <a:xfrm>
            <a:off x="1983584" y="4835570"/>
            <a:ext cx="90205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对于歌手 </a:t>
            </a:r>
            <a:r>
              <a:rPr lang="en-US" altLang="zh-TW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</a:t>
            </a:r>
            <a:r>
              <a:rPr lang="en-US" altLang="zh-TW" sz="2400" i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，每个月的粉丝数目</a:t>
            </a:r>
            <a:r>
              <a:rPr lang="zh-CN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是</a:t>
            </a:r>
            <a:r>
              <a:rPr lang="zh-TW" altLang="en-US" sz="2400" kern="100" dirty="0">
                <a:solidFill>
                  <a:srgbClr val="FF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前一个月</a:t>
            </a:r>
            <a:r>
              <a:rPr lang="zh-CN" altLang="en-US" sz="2400" kern="100" dirty="0">
                <a:solidFill>
                  <a:srgbClr val="FF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的</a:t>
            </a:r>
            <a:r>
              <a:rPr lang="zh-TW" altLang="en-US" sz="2400" kern="100" dirty="0">
                <a:solidFill>
                  <a:srgbClr val="FF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2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2 </a:t>
            </a:r>
            <a:r>
              <a:rPr lang="zh-CN" altLang="en-US" sz="2400" kern="100" dirty="0">
                <a:solidFill>
                  <a:srgbClr val="FF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倍</a:t>
            </a:r>
            <a:r>
              <a: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。</a:t>
            </a:r>
            <a:endParaRPr lang="en-US" altLang="zh-TW" sz="2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en-US" altLang="zh-TW" sz="2400" kern="1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歌手 </a:t>
            </a:r>
            <a:r>
              <a:rPr lang="en-US" altLang="zh-TW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TW" sz="2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在 </a:t>
            </a:r>
            <a:r>
              <a:rPr lang="en-US" altLang="zh-TW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6 </a:t>
            </a:r>
            <a:r>
              <a:rPr lang="zh-TW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月的社交媒体粉丝数目 </a:t>
            </a:r>
            <a:r>
              <a:rPr lang="en-US" altLang="zh-TW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= 320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 2</a:t>
            </a:r>
            <a:r>
              <a:rPr lang="en-US" altLang="zh-TW" sz="2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= 640</a:t>
            </a:r>
            <a:endParaRPr lang="en-US" sz="2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77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无&quot;,&quot;HeaderHeight&quot;:0.0,&quot;FooterHeight&quot;:0.0,&quot;SideMargin&quot;:0.0,&quot;TopMargin&quot;:0.0,&quot;BottomMargin&quot;:0.0,&quot;IntervalMargin&quot;:0.0,&quot;SettingType&quot;:&quot;System&quot;}"/>
  <p:tag name="KSO_WPP_MARK_KEY" val="33e6f285-e3ee-4a88-9c42-f59bb95e410b"/>
  <p:tag name="COMMONDATA" val="eyJjb3VudCI6MiwiaGRpZCI6IjBlMzU2ZGM5ZDQ4OGQ5NTgzOTYzNGRjNWVjM2YyNTY2IiwidXNlckNvdW50IjoyfQ=="/>
</p:tagLst>
</file>

<file path=ppt/theme/theme1.xml><?xml version="1.0" encoding="utf-8"?>
<a:theme xmlns:a="http://schemas.openxmlformats.org/drawingml/2006/main" name="Office 主题​​">
  <a:themeElements>
    <a:clrScheme name="中性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84D4D"/>
      </a:accent1>
      <a:accent2>
        <a:srgbClr val="FF6B42"/>
      </a:accent2>
      <a:accent3>
        <a:srgbClr val="5BA3EB"/>
      </a:accent3>
      <a:accent4>
        <a:srgbClr val="06BB9A"/>
      </a:accent4>
      <a:accent5>
        <a:srgbClr val="8E7EF0"/>
      </a:accent5>
      <a:accent6>
        <a:srgbClr val="F4B919"/>
      </a:accent6>
      <a:hlink>
        <a:srgbClr val="4472C4"/>
      </a:hlink>
      <a:folHlink>
        <a:srgbClr val="BFBFBF"/>
      </a:folHlink>
    </a:clrScheme>
    <a:fontScheme name="思源宋体S 思源黑体 L">
      <a:majorFont>
        <a:latin typeface="思源黑体 CN Normal"/>
        <a:ea typeface="思源宋体 CN SemiBold"/>
        <a:cs typeface=""/>
      </a:majorFont>
      <a:minorFont>
        <a:latin typeface="思源黑体 CN Light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中性">
    <a:dk1>
      <a:srgbClr val="000000"/>
    </a:dk1>
    <a:lt1>
      <a:srgbClr val="FFFFFF"/>
    </a:lt1>
    <a:dk2>
      <a:srgbClr val="778495"/>
    </a:dk2>
    <a:lt2>
      <a:srgbClr val="F0F0F0"/>
    </a:lt2>
    <a:accent1>
      <a:srgbClr val="F84D4D"/>
    </a:accent1>
    <a:accent2>
      <a:srgbClr val="FF6B42"/>
    </a:accent2>
    <a:accent3>
      <a:srgbClr val="5BA3EB"/>
    </a:accent3>
    <a:accent4>
      <a:srgbClr val="06BB9A"/>
    </a:accent4>
    <a:accent5>
      <a:srgbClr val="8E7EF0"/>
    </a:accent5>
    <a:accent6>
      <a:srgbClr val="F4B919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2697</TotalTime>
  <Words>8522</Words>
  <Application>Microsoft Office PowerPoint</Application>
  <PresentationFormat>Widescreen</PresentationFormat>
  <Paragraphs>1195</Paragraphs>
  <Slides>88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88</vt:i4>
      </vt:variant>
    </vt:vector>
  </HeadingPairs>
  <TitlesOfParts>
    <vt:vector size="101" baseType="lpstr">
      <vt:lpstr>新細明體</vt:lpstr>
      <vt:lpstr>Times New Roman</vt:lpstr>
      <vt:lpstr>Calibri Light</vt:lpstr>
      <vt:lpstr>思源宋体 CN SemiBold</vt:lpstr>
      <vt:lpstr>Wingdings</vt:lpstr>
      <vt:lpstr>Arial</vt:lpstr>
      <vt:lpstr>思源黑体 CN Light</vt:lpstr>
      <vt:lpstr>Calibri</vt:lpstr>
      <vt:lpstr>Office 主题​​</vt:lpstr>
      <vt:lpstr>1_Custom Design</vt:lpstr>
      <vt:lpstr>Custom Design</vt:lpstr>
      <vt:lpstr>Equation</vt:lpstr>
      <vt:lpstr>Equation.DSMT4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WAN, Ka-ling</cp:lastModifiedBy>
  <cp:revision>206</cp:revision>
  <dcterms:created xsi:type="dcterms:W3CDTF">2020-07-29T04:25:00Z</dcterms:created>
  <dcterms:modified xsi:type="dcterms:W3CDTF">2026-03-03T02:54:14Z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KSOTemplateUUID">
    <vt:lpwstr>v1.0_mb_NjwIRYN7422lvHGaev13mQ==</vt:lpwstr>
  </property>
  <property fmtid="{D5CDD505-2E9C-101B-9397-08002B2CF9AE}" pid="4" name="ICV">
    <vt:lpwstr>49A0DA2A33974D9AA7D0AAE1B4A06399_11</vt:lpwstr>
  </property>
</Properties>
</file>