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51" r:id="rId3"/>
  </p:sldMasterIdLst>
  <p:notesMasterIdLst>
    <p:notesMasterId r:id="rId92"/>
  </p:notesMasterIdLst>
  <p:handoutMasterIdLst>
    <p:handoutMasterId r:id="rId93"/>
  </p:handoutMasterIdLst>
  <p:sldIdLst>
    <p:sldId id="270" r:id="rId4"/>
    <p:sldId id="393" r:id="rId5"/>
    <p:sldId id="394" r:id="rId6"/>
    <p:sldId id="287" r:id="rId7"/>
    <p:sldId id="288" r:id="rId8"/>
    <p:sldId id="289" r:id="rId9"/>
    <p:sldId id="292" r:id="rId10"/>
    <p:sldId id="290" r:id="rId11"/>
    <p:sldId id="291" r:id="rId12"/>
    <p:sldId id="293" r:id="rId13"/>
    <p:sldId id="294" r:id="rId14"/>
    <p:sldId id="295" r:id="rId15"/>
    <p:sldId id="296" r:id="rId16"/>
    <p:sldId id="359" r:id="rId17"/>
    <p:sldId id="297" r:id="rId18"/>
    <p:sldId id="300" r:id="rId19"/>
    <p:sldId id="299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62" r:id="rId37"/>
    <p:sldId id="363" r:id="rId38"/>
    <p:sldId id="364" r:id="rId39"/>
    <p:sldId id="365" r:id="rId40"/>
    <p:sldId id="395" r:id="rId41"/>
    <p:sldId id="367" r:id="rId42"/>
    <p:sldId id="369" r:id="rId43"/>
    <p:sldId id="396" r:id="rId44"/>
    <p:sldId id="370" r:id="rId45"/>
    <p:sldId id="371" r:id="rId46"/>
    <p:sldId id="372" r:id="rId47"/>
    <p:sldId id="321" r:id="rId48"/>
    <p:sldId id="322" r:id="rId49"/>
    <p:sldId id="360" r:id="rId50"/>
    <p:sldId id="323" r:id="rId51"/>
    <p:sldId id="361" r:id="rId52"/>
    <p:sldId id="397" r:id="rId53"/>
    <p:sldId id="325" r:id="rId54"/>
    <p:sldId id="326" r:id="rId55"/>
    <p:sldId id="327" r:id="rId56"/>
    <p:sldId id="329" r:id="rId57"/>
    <p:sldId id="328" r:id="rId58"/>
    <p:sldId id="330" r:id="rId59"/>
    <p:sldId id="331" r:id="rId60"/>
    <p:sldId id="332" r:id="rId61"/>
    <p:sldId id="333" r:id="rId62"/>
    <p:sldId id="334" r:id="rId63"/>
    <p:sldId id="335" r:id="rId64"/>
    <p:sldId id="349" r:id="rId65"/>
    <p:sldId id="337" r:id="rId66"/>
    <p:sldId id="338" r:id="rId67"/>
    <p:sldId id="339" r:id="rId68"/>
    <p:sldId id="340" r:id="rId69"/>
    <p:sldId id="350" r:id="rId70"/>
    <p:sldId id="342" r:id="rId71"/>
    <p:sldId id="343" r:id="rId72"/>
    <p:sldId id="344" r:id="rId73"/>
    <p:sldId id="373" r:id="rId74"/>
    <p:sldId id="374" r:id="rId75"/>
    <p:sldId id="398" r:id="rId76"/>
    <p:sldId id="376" r:id="rId77"/>
    <p:sldId id="377" r:id="rId78"/>
    <p:sldId id="379" r:id="rId79"/>
    <p:sldId id="380" r:id="rId80"/>
    <p:sldId id="381" r:id="rId81"/>
    <p:sldId id="382" r:id="rId82"/>
    <p:sldId id="383" r:id="rId83"/>
    <p:sldId id="386" r:id="rId84"/>
    <p:sldId id="385" r:id="rId85"/>
    <p:sldId id="387" r:id="rId86"/>
    <p:sldId id="388" r:id="rId87"/>
    <p:sldId id="389" r:id="rId88"/>
    <p:sldId id="390" r:id="rId89"/>
    <p:sldId id="399" r:id="rId90"/>
    <p:sldId id="400" r:id="rId91"/>
  </p:sldIdLst>
  <p:sldSz cx="12192000" cy="6858000"/>
  <p:notesSz cx="6858000" cy="9144000"/>
  <p:embeddedFontLst>
    <p:embeddedFont>
      <p:font typeface="新細明體" panose="02020500000000000000" pitchFamily="18" charset="-120"/>
      <p:regular r:id="rId94"/>
    </p:embeddedFont>
    <p:embeddedFont>
      <p:font typeface="思源黑体 CN Light" panose="020B0604020202020204" charset="-128"/>
      <p:regular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Calibri Light" panose="020F0302020204030204" pitchFamily="34" charset="0"/>
      <p:regular r:id="rId100"/>
      <p:italic r:id="rId101"/>
    </p:embeddedFont>
  </p:embeddedFontLst>
  <p:custDataLst>
    <p:tags r:id="rId10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870"/>
    <a:srgbClr val="F7D979"/>
    <a:srgbClr val="BE9AC6"/>
    <a:srgbClr val="C2DEB5"/>
    <a:srgbClr val="F4B3A1"/>
    <a:srgbClr val="B493C2"/>
    <a:srgbClr val="9ED1E6"/>
    <a:srgbClr val="98D3E5"/>
    <a:srgbClr val="C6E3D1"/>
    <a:srgbClr val="CDE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C4817-B9B9-465F-BA59-8AE57B58615C}" v="39" dt="2026-02-08T14:13:14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microsoft.com/office/2015/10/relationships/revisionInfo" Target="revisionInfo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gs" Target="tags/tag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7.fntdata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handoutMaster" Target="handoutMasters/handout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4.fntdata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Light" panose="020B0300000000000000" charset="-122"/>
              </a:rPr>
              <a:t>2026/3/3</a:t>
            </a:fld>
            <a:endParaRPr lang="zh-CN" altLang="en-US">
              <a:latin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Light" panose="020B0300000000000000" charset="-122"/>
              </a:rPr>
              <a:t>‹#›</a:t>
            </a:fld>
            <a:endParaRPr lang="zh-CN" altLang="en-US">
              <a:latin typeface="思源黑体 CN Light" panose="020B03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fld id="{CC0BBD2F-7E4B-4895-85DC-B56FC34DC82B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fld id="{65B9FC8E-39D1-40B2-8DA1-6322C1FD7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50863" y="549275"/>
            <a:ext cx="11090275" cy="57594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31838" y="728663"/>
            <a:ext cx="10728325" cy="540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半闭框 1"/>
          <p:cNvSpPr/>
          <p:nvPr userDrawn="1"/>
        </p:nvSpPr>
        <p:spPr>
          <a:xfrm>
            <a:off x="731838" y="728663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半闭框 6"/>
          <p:cNvSpPr/>
          <p:nvPr userDrawn="1"/>
        </p:nvSpPr>
        <p:spPr>
          <a:xfrm rot="10800000">
            <a:off x="10617995" y="5281544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951-550B-413A-8E6C-EFD1154F0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2357-A41A-46D7-86B3-EE011B9EE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BD8C-E875-4D9C-AA19-CF3A10BCE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DD80-F9D0-4A5E-9370-E2183661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9943D-6092-4C20-90BC-D3D6AF07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A7F2D-E41B-4D6B-B8D4-9E351125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24DAF-43F5-4A77-BADD-C1DF0F32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B0AF-9CB2-4F7F-B666-B4812CE6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4DA9B-E461-4118-B68C-3886884C5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816AB-EB3D-4340-891D-2E37332E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A544C-CA88-4F77-9002-A82FB540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BEDC8-1711-40D3-BF10-62A4AE14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21CC3-1893-45EC-92A9-569EB51D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1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FF4A0-9FF5-4F75-AD33-FFAA0B49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1C9D3-3EA7-4819-BAA1-00FDAEE39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650FB-661C-44A6-8D94-322D1126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27467-CC76-492C-87EA-60C86887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9254F-0B23-4439-B1F5-F32B715E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FA83C-0290-4E80-B0F1-AD4D1A321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74AED-34FB-4C92-86FE-B7CA9E911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892C5-D077-42C7-A801-A9DFF60E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0536A-6128-4591-8552-617D9C0E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B31C6-21EA-4DA5-8797-37FEDCBC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41BA-5EF6-4966-962C-8EF11165E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162EA-CF9E-45B4-870B-E3737DCBD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2E278-8D4D-49A7-AE94-03F3E306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F5363-C57F-4D97-AC9F-F738C7E4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2EFA-F5C9-4509-8C11-28141D22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0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DDA4-FBC4-483F-AAA6-3E9E7123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A831-D915-44D3-B0B7-42C1CF91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1C239-7BB6-4AC0-A6D7-49BD3E6E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D679-83BD-45D2-B5FD-31D2C4A3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AF23C-8B45-4A29-9ECC-616245D0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068F-9EEF-43B8-9502-74A6203E6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E9AD7-D8DF-48FF-93E5-E5905CCC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F179C-4B0A-4574-81EC-D58F3950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EE59A-8DE0-4593-9190-78DEF7DC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877DE-6B55-4280-89F1-5974FF6F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BB22-3475-4516-8E33-FEB61342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ACCB-579A-4656-A952-81E2C128E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85EDB-BCD5-4342-A887-E3F59DCC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7B80A-4D76-4392-B171-240EC7C8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28A92-7AED-4433-98ED-7394B2BF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76B2A-5833-4A2E-BB4C-D97E4C7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1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D67E-8298-412C-9D28-7B8C20E0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8E870-6183-4B89-90DE-1D3EEA55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230BE-99B8-4B37-9854-FEE6E0B8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1586E-077C-4DCA-B13D-92055EC54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64983-CD4B-4FDD-96C5-9BDB39A03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7DF56-A4DD-40C7-B092-F6480F51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4CAA3-2094-466E-8745-04D90E8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C13F0-3DFA-41A6-84A9-B0F12A44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6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3D81-0895-42E2-9618-6D10EA74E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82A76-41F6-438A-B35B-15261248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F0FAD-94C8-4C9A-95DD-1CE61983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3E871-A6FD-40BB-9F6B-A4F8D552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50863" y="549275"/>
            <a:ext cx="11090275" cy="57594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31838" y="728663"/>
            <a:ext cx="10728325" cy="540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半闭框 1"/>
          <p:cNvSpPr/>
          <p:nvPr userDrawn="1"/>
        </p:nvSpPr>
        <p:spPr>
          <a:xfrm rot="5400000">
            <a:off x="10615182" y="725848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半闭框 6"/>
          <p:cNvSpPr/>
          <p:nvPr userDrawn="1"/>
        </p:nvSpPr>
        <p:spPr>
          <a:xfrm rot="16200000">
            <a:off x="734651" y="5284357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F79AE-1608-4B03-BB20-BC9354491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95D56-1948-4DFB-AA96-60A04253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52A7D-619C-42B3-AA23-8CC00B37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4E7AD-CCB3-4DD2-AF96-64DAE10F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7622-9780-4776-B984-EEB25929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7568C-5B0C-4F2E-9B71-13A5ADC9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F575A-77AB-4491-95DC-C4802B9C0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87C3A-3759-4335-A90C-389176E6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B53B6-C0BF-4A2F-A5DB-94ED979F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62954-7CEB-4700-81B5-54BAB528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30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42A9-1732-4E2E-A5C9-C9ED1C38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DE477-1BF0-4E18-AE7F-CD74291B5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BD276-5AF0-423E-9568-C65FAEFD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976CD-6856-41A0-9FB8-27D9A1E8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F9E88-82C4-4245-ABBE-632E99AA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3A556-6947-4D05-A439-13A28023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42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1D82-FFA6-426F-8C96-19EE830B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762FC-8EFF-4F8F-9350-4251F562F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35E1-AD70-4B04-90DC-CA22F211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3C930-EC43-4775-927E-87DA6776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9F20-9F53-40BA-840E-20B254A0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5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89852-FB50-4D49-96F9-11C8C06FB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FF21A-04FD-4C5E-B13F-D3BD174C7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3A965-2AD3-46B5-9FDA-AA5AA9C7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6587B-518D-4BDA-BC61-2CD80882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2500D-0EC6-42DA-98AB-177BF1A6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9309-399C-4EC9-94F2-7DE309DAC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36416-C697-4EA1-A25A-30EBA0719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FBF6C-8B83-4C9D-A93F-E82B57C2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3DC0-9B06-4E7C-8ADB-B23CB9A3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CE4D-898B-4C79-8EFF-DC987061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742-CA85-4FA0-859A-8F36B225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7DC6-3D8E-4915-AD81-A689E5428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7CD20-46EF-4AB9-AECA-AB0FE28B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A41C-2A12-4C50-A599-2B26F845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C3A7D-D869-43C1-AF1D-A2CC26DE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8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9EFE-C384-4EB0-989B-2D1F8B2F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D47B6-CFB9-4DD2-9C5B-095AD5013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F1A55-BB7A-4051-87B4-E577C7EA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C29A2-BDB1-48B0-A5ED-9520D04D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D02C2-22E5-4E22-9379-DD620D61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3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DE1C-AC77-4C6B-9762-FCCB607D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B08D-3550-4380-9163-2BA33510D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DD7F1-F9DA-484A-AB59-C38CE04E2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97C76-3A30-43B2-A9D5-886D7231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55ED9-8537-4642-BFE7-3B9D83FD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D3AD-F5D0-4618-9387-79A61610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6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D84B-A854-443F-BBAD-5C888C22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EC21-EAEF-4CDB-AB73-6D90135C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9129F-17C1-4AAF-9D3B-99FFBEF80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C2982-2F01-42FE-A38E-02DEAFFBA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683D0-EDC9-4862-A6C7-CB99DC37A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B568-F30E-4765-9430-F314DD2B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A3B0F-7688-467A-B8E5-2186AFB9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A0084-1C6D-4B93-8D78-FB890161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C7B3-9405-4F59-B238-862DB0BE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6101B-A99A-442E-B819-FDDAEAC4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B75E2-DA32-4C88-BEB5-2936A0F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49AAC-6772-4492-87EB-228F0AA1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C7251-11D6-4F5F-93CB-81DA91C1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C9D6-8562-4896-86EA-141CC55A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B214D-3266-497A-82BF-A0D7067B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F93B4F-98B3-46B0-B377-5A173EE4A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24CE3-C927-4D63-88E0-69441B73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C595A-C347-408C-A017-A78A47D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B2F7-6799-43C5-B411-C43DA3D3E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FED3-F2EA-4413-85D6-74370C1E9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34542-F313-49A5-B5DC-16CC81D3D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4C9A3-110F-4E1A-A7F5-73982436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56BF3-C4C5-4544-9211-8D79B127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7FC3-2969-45C9-AE67-01DA1F4BE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1D700-13AA-4149-8228-7D25F99A4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FA6F-B728-44FF-9354-924E0240F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3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1160955" y="2613392"/>
            <a:ext cx="582723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歌手社交媒體</a:t>
            </a:r>
            <a:endParaRPr lang="en-US" altLang="zh-TW" sz="5000" b="1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algn="ctr"/>
            <a:r>
              <a:rPr lang="zh-TW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endParaRPr lang="zh-CN" altLang="en-US" sz="5000" b="1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16B2D-0205-4F62-BD28-B20F74438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53" y="1472711"/>
            <a:ext cx="3922192" cy="3912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8A6F7-C6BE-4332-9DF0-FF4B51C02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4540003"/>
            <a:ext cx="1838890" cy="1926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30C04F-0508-44AE-B5A3-66B38F63D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活動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8B50A5-4A6D-4781-96F4-8113EA9BB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C3F6C-4CE1-4431-A767-79E7BE73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圖顯示了歌手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社交媒體粉絲數目。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3170652" y="2801892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543479" y="5280718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請提出一些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粉絲數目的方法。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3170652" y="1726508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9740-284E-4A4C-9BBD-B9A4544C8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6470073" y="1735552"/>
            <a:ext cx="5026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請提出一些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CN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粉絲數目的方法。</a:t>
            </a:r>
            <a:endParaRPr lang="zh-CN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532419" y="2151051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67">
            <a:extLst>
              <a:ext uri="{FF2B5EF4-FFF2-40B4-BE49-F238E27FC236}">
                <a16:creationId xmlns:a16="http://schemas.microsoft.com/office/drawing/2014/main" id="{5179D1DB-BF65-403D-B645-32FE9BB65C7D}"/>
              </a:ext>
            </a:extLst>
          </p:cNvPr>
          <p:cNvSpPr/>
          <p:nvPr/>
        </p:nvSpPr>
        <p:spPr>
          <a:xfrm>
            <a:off x="6470073" y="3019532"/>
            <a:ext cx="5341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TW" altLang="en-US" sz="22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最近兩個月的變化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然後使用這個變化來預測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月的粉絲數目。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2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TW" altLang="en-US" sz="22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每個月之間的變化</a:t>
            </a:r>
            <a:endParaRPr lang="en-US" altLang="zh-TW" sz="22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並計算平均值，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然後使用該平均值來</a:t>
            </a:r>
            <a:r>
              <a:rPr lang="zh-CN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月的粉絲數目。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0620-E6F4-4842-B51A-AC0AAF52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在下表中，計算每個月之間粉絲數目的變化。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99784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95324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1A9D2-35D3-4113-8F0B-C7A49CD5C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在下表中，計算每個月之間粉絲數目的變化。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80711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982575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211D-E8B9-4A77-B602-A6A919A26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2724372" y="2859613"/>
            <a:ext cx="74914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我們可</a:t>
            </a:r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運用試算表應用程式</a:t>
            </a:r>
            <a:endParaRPr lang="en-US" altLang="zh-TW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（例如</a:t>
            </a:r>
            <a:r>
              <a:rPr lang="en-US" altLang="zh-TW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MS Excel</a:t>
            </a:r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）計算這些變化。</a:t>
            </a:r>
            <a:endParaRPr lang="zh-CN" altLang="en-US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25FD3-DA08-46DB-B7EC-255EA50DE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9D89-C8F1-420C-82E5-534D1CBD6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</a:t>
            </a:r>
            <a:endParaRPr lang="en-US" altLang="zh-CN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6241" y="1643239"/>
            <a:ext cx="52214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把數據輸入到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MS Excel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如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右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圖所示。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D6D6-797C-4A32-A633-3DBE6BA5A0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44" y="1613135"/>
            <a:ext cx="3350458" cy="40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C053A-E2D2-4ADD-BDCD-8989D8487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829C2-CC59-45C0-8C48-FC053AD5B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6" y="1639126"/>
            <a:ext cx="70300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欄：變化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，輸入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	=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B3 – B2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這意思是：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當前數目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–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前月數目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將游標放在儲存格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的右下角，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讓它變成「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+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」號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將填滿控點，基於儲存格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越過要填滿的儲存格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C4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17174-2E39-48A9-A1F2-FBBBF70D37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91" y="2249200"/>
            <a:ext cx="3539805" cy="272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792D3BB-D944-4FF7-B0BA-E4E88C9D2038}"/>
              </a:ext>
            </a:extLst>
          </p:cNvPr>
          <p:cNvSpPr/>
          <p:nvPr/>
        </p:nvSpPr>
        <p:spPr>
          <a:xfrm>
            <a:off x="10594564" y="3390900"/>
            <a:ext cx="378232" cy="2905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3E2E03-3FF5-4B79-85EB-EE9D44F86E36}"/>
              </a:ext>
            </a:extLst>
          </p:cNvPr>
          <p:cNvCxnSpPr>
            <a:cxnSpLocks/>
          </p:cNvCxnSpPr>
          <p:nvPr/>
        </p:nvCxnSpPr>
        <p:spPr>
          <a:xfrm>
            <a:off x="10781347" y="3715844"/>
            <a:ext cx="0" cy="1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CBDE3-8CF8-47F7-97EC-EECD1DC5C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以下討論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四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種可能的建模方法，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以預測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在未來的粉絲數目。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6" y="2936557"/>
            <a:ext cx="103880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方法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只考慮最近兩個月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月）之間的變化。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82382" y="990584"/>
            <a:ext cx="9627235" cy="5001369"/>
            <a:chOff x="1997650" y="2052430"/>
            <a:chExt cx="9627235" cy="4671160"/>
          </a:xfrm>
        </p:grpSpPr>
        <p:sp>
          <p:nvSpPr>
            <p:cNvPr id="6" name="矩形 5"/>
            <p:cNvSpPr/>
            <p:nvPr/>
          </p:nvSpPr>
          <p:spPr>
            <a:xfrm>
              <a:off x="1997650" y="2497987"/>
              <a:ext cx="9627235" cy="4225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監察社交媒體粉絲數目的趨勢十分重要，因為這提供了有關公眾對歌手的興趣和支持度的寶貴資訊。在當今的數位世界中，歌手的社交媒體存在感會影響他們的工作機會和整體人氣。作為幾位歌手的經理人，預測這些趨勢對於制定市場策略、演唱會宣傳和公關工作至關重要。</a:t>
              </a:r>
            </a:p>
            <a:p>
              <a:pPr algn="just"/>
              <a:endPara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想像一下，你是一位負責監察幾位歌手社交媒體粉絲數目的經理人。你的工作包括預測每位歌手在不久的將來將擁有多少粉絲。這些預測不僅有助於你評估他們的表現，還能促進與潛在合作伙伴的討論。</a:t>
              </a:r>
            </a:p>
            <a:p>
              <a:pPr algn="just"/>
              <a:endPara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通過數學建模，你將分析粉絲數目的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歷史數據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，以進行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預測</a:t>
              </a:r>
              <a:r>
                <a:rPr 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並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識別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各種趨勢中的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形態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。準備好成為一位能夠利用社交媒體數據取得成功的專業經理人吧！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86551" y="2052430"/>
              <a:ext cx="825867" cy="4455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</a:rPr>
                <a:t>背景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D839FB-D259-4FD8-A8DF-F2E290E0D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43" y="4960885"/>
            <a:ext cx="1439179" cy="15081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E1D0D-AE59-4D3A-BEB0-5E059DA22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15994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54429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5329599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865D3-993E-49C7-8BA1-2F8002C3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47552"/>
              </p:ext>
            </p:extLst>
          </p:nvPr>
        </p:nvGraphicFramePr>
        <p:xfrm>
          <a:off x="3058258" y="2836550"/>
          <a:ext cx="3710354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TW" sz="24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325173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00999" y="4740886"/>
            <a:ext cx="75900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+ 138 = 2791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+ 138×2 = 2929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32E3-3312-45DF-8031-CA423312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599090" y="1713185"/>
            <a:ext cx="111547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16945"/>
              </p:ext>
            </p:extLst>
          </p:nvPr>
        </p:nvGraphicFramePr>
        <p:xfrm>
          <a:off x="4240823" y="3264303"/>
          <a:ext cx="3710354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十月到十一月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6705575" y="3752926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4789206" y="5050302"/>
            <a:ext cx="2774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+ 138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68932-3CBB-49E0-8419-036C15E85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6491" y="2138294"/>
              <a:ext cx="30099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這個模型易於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理解。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這個模型可以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反映歌手當前的</a:t>
              </a:r>
              <a:endParaRPr lang="en-US" altLang="zh-TW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受歡迎程度。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5848350" y="2205628"/>
            <a:ext cx="5301714" cy="4084033"/>
            <a:chOff x="6374448" y="1706563"/>
            <a:chExt cx="3748723" cy="4084033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374448" y="2004944"/>
              <a:ext cx="3305175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這個模型忽視了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包含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較早月份的整體趨勢。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最近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兩個月之間的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變化可能因特殊事件而異常高或低，這可能導致高估或低估。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3.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304800"/>
              <a:endParaRPr 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973E5-5147-43DF-A0FB-BA5345B8E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這個方法考慮了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每個月之間的所有變化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它計算這些變化的平均值，以得出每個月的平均變化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等於這個每月的平均變化。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4B9EF-E3C5-46F7-A290-B3197FDBE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70D9F460-7E95-4ACF-A9F8-DB822C99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527121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BE2A-1828-46C6-A5DC-BC3657DBD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25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53FDC2-1B8E-49A9-9A96-93FD8CB45E64}"/>
              </a:ext>
            </a:extLst>
          </p:cNvPr>
          <p:cNvSpPr/>
          <p:nvPr/>
        </p:nvSpPr>
        <p:spPr>
          <a:xfrm>
            <a:off x="4133118" y="2933701"/>
            <a:ext cx="1399467" cy="3149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3160339-8DAF-42E4-8D8A-15E07F4B1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98241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2933701"/>
            <a:ext cx="1399467" cy="3149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282706" y="3296767"/>
            <a:ext cx="75900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+ 158 = 2811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+ 158×2 = 2969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B9A7FA6-ADA7-4B5F-B2B0-CA4A4CE17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64174"/>
              </p:ext>
            </p:extLst>
          </p:nvPr>
        </p:nvGraphicFramePr>
        <p:xfrm>
          <a:off x="4165597" y="3097650"/>
          <a:ext cx="3860806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1726451" imgH="393529" progId="Equation.DSMT4">
                  <p:embed/>
                </p:oleObj>
              </mc:Choice>
              <mc:Fallback>
                <p:oleObj name="Equation" r:id="rId3" imgW="1726451" imgH="393529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B9A7FA6-ADA7-4B5F-B2B0-CA4A4CE17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597" y="3097650"/>
                        <a:ext cx="3860806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463F6-BE2A-4B88-A632-748BE489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2987334" y="3619829"/>
            <a:ext cx="80027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+ 158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84D15-8C96-4C56-88B5-1ABEB6CEE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59A68-BE2B-4735-9891-D4ABC536B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66823" y="2205628"/>
            <a:ext cx="3552436" cy="3733800"/>
            <a:chOff x="2119223" y="1706563"/>
            <a:chExt cx="3552436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119223" y="1706563"/>
              <a:ext cx="3454806" cy="3733800"/>
              <a:chOff x="2060169" y="1657350"/>
              <a:chExt cx="3454806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60169" y="2142246"/>
                <a:ext cx="444906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3" y="1965019"/>
              <a:ext cx="350043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這個模型考慮了較長時間的每個月之間的變化，提供了一個對於整體趨勢的更全面</a:t>
              </a:r>
              <a:r>
                <a:rPr lang="zh-CN" altLang="en-US" sz="22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分析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考慮較長的時間範圍可以減低短期波動的影響。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01268" y="2205628"/>
            <a:ext cx="3669503" cy="3733800"/>
            <a:chOff x="6453668" y="1706563"/>
            <a:chExt cx="36695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53668" y="2034700"/>
              <a:ext cx="30789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因為這個模型依賴較長時間的歷史數據，所以可能無法完全反映歌手當前的受歡迎程度。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D083B-3423-4D47-96C9-A7629D78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這個方法只考慮月份之間的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最近三個變化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月，以及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它計算這些變化的平均值，以獲得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這段時間內的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每月的平均變化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等於這個每月的平均變化。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BE4E9-F252-4CFE-AEC4-B0B338DD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活動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</a:t>
              </a:r>
              <a:endParaRPr lang="en-US" altLang="zh-TW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並進行簡單的預測。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9B9A1C-0507-4123-83E1-B46CED2F8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4540003"/>
            <a:ext cx="1838890" cy="1926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61FAE-415B-4A2F-B485-84307C5CD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2F90A7F-7AD2-4F8D-A6A8-526A6125F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032158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133D2557-2B10-4C30-84A2-72C58B23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46197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4132385"/>
            <a:ext cx="1399467" cy="19506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68971" y="3331273"/>
            <a:ext cx="75900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+ 166 = 2819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+ 166×2 = 2985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04583E1-D8C5-4E2C-B22B-E41145CD4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29555"/>
              </p:ext>
            </p:extLst>
          </p:nvPr>
        </p:nvGraphicFramePr>
        <p:xfrm>
          <a:off x="4201066" y="3136010"/>
          <a:ext cx="3352512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3" imgW="1459866" imgH="393529" progId="Equation.DSMT4">
                  <p:embed/>
                </p:oleObj>
              </mc:Choice>
              <mc:Fallback>
                <p:oleObj name="Equation" r:id="rId3" imgW="1459866" imgH="393529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04583E1-D8C5-4E2C-B22B-E41145CD4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066" y="3136010"/>
                        <a:ext cx="3352512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3039093" y="4141396"/>
            <a:ext cx="78646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+ 166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2EB1E-8065-4863-8B92-D36008FE7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50100-2251-4F27-9EF7-F959E4D63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1252" y="2191459"/>
              <a:ext cx="310562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考慮最近的變化可以反映歌手當前的受歡迎程度。</a:t>
              </a:r>
            </a:p>
            <a:p>
              <a:pPr marL="609600" indent="-304800"/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四個月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時間範圍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的平均變化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可以減低短期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異常變化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的影響。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3650453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考慮最近三個變化的理由不明確。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共同的假設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限制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假設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47" y="2279492"/>
              <a:ext cx="330517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這些模型假設粉絲數目以單一規律變化並遵循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線性模式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284968" y="2205628"/>
            <a:ext cx="3685803" cy="3733800"/>
            <a:chOff x="6437368" y="1706563"/>
            <a:chExt cx="36858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限制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37368" y="3288592"/>
              <a:ext cx="300577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這些模型未考慮一些重要因素，例如歌手的發帖頻率和公開露面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情況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494389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以下，我們嘗試納入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「權」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的概念來分析模型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7" y="2026492"/>
            <a:ext cx="103880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例如，模型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只考慮最近兩個月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月）之間的變化。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因此，這一個變化的權設定為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而其他所有變化的權則定為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D610A1C6-E55A-421F-9C3A-694E4A03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879554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56731FE-7594-49DD-A2FA-1BCF1B506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535358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55959" y="1760440"/>
            <a:ext cx="109537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了每個月之間的所有變化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因此，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所有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變化的權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都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定為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B85170F7-7480-4C55-B97E-B7F6F5D68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062431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B70F0A15-ECB7-4990-A54F-5A03A0BE0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20825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8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8" y="1760440"/>
            <a:ext cx="105662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月份之間的最近三個變化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在下表中，寫出各個變化所對應的權。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25CFD274-CAD2-4F08-A724-8126ABDA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89403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9925CBD-892F-45AC-AA9C-EAFD370E7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017949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0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7" y="1760440"/>
            <a:ext cx="105507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月份之間的最近三個變化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在下表中，寫出各個變化所對應的權。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25CFD274-CAD2-4F08-A724-8126ABDA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85344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9925CBD-892F-45AC-AA9C-EAFD370E7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31658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4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這個方法考慮了各個月份之間變化的權。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它計算這些變化的加權平均值，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以獲得每月的加權平均變化。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BE4E9-F252-4CFE-AEC4-B0B338DD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998950" y="196529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你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認為有哪些因素</a:t>
            </a:r>
            <a:endParaRPr lang="en-US" altLang="zh-TW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可能影響歌手在社交媒體上的粉絲數目？</a:t>
            </a:r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79386F28-D3F3-44EA-AFBD-2EA19F11BE13}"/>
              </a:ext>
            </a:extLst>
          </p:cNvPr>
          <p:cNvSpPr/>
          <p:nvPr/>
        </p:nvSpPr>
        <p:spPr>
          <a:xfrm>
            <a:off x="998948" y="3287109"/>
            <a:ext cx="10525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•	</a:t>
            </a:r>
            <a:r>
              <a:rPr lang="zh-TW" altLang="en-US" sz="2400" b="1" spc="500" dirty="0">
                <a:solidFill>
                  <a:srgbClr val="E3B87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與歌手本身相關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的因素，</a:t>
            </a:r>
            <a:b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</a:b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例如歌手的年齡、個人魅力、公開露面次數。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•	</a:t>
            </a:r>
            <a:r>
              <a:rPr lang="zh-TW" altLang="en-US" sz="2400" b="1" spc="500" dirty="0">
                <a:solidFill>
                  <a:srgbClr val="E3B87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與社交媒體相關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的因素，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例如帖文質素、發帖頻率、與粉絲在社交媒體上的互動、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社交媒體的演算法。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36950-5319-40F8-927E-84E970B3B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21" y="5213353"/>
            <a:ext cx="1439179" cy="15081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66ECD-91A5-4C32-8EB3-95690171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提出這些變化的權，並完成下表。試解釋你的答案。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6675756-77C3-4B72-AC7E-8294C5DCD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78071"/>
              </p:ext>
            </p:extLst>
          </p:nvPr>
        </p:nvGraphicFramePr>
        <p:xfrm>
          <a:off x="2001438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F918DA6D-BA95-45D5-A0F4-A3852E1F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139383"/>
              </p:ext>
            </p:extLst>
          </p:nvPr>
        </p:nvGraphicFramePr>
        <p:xfrm>
          <a:off x="6096000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4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提出這些變化的權，並完成下表。試解釋你的答案。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6675756-77C3-4B72-AC7E-8294C5DCD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7449"/>
              </p:ext>
            </p:extLst>
          </p:nvPr>
        </p:nvGraphicFramePr>
        <p:xfrm>
          <a:off x="2001438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F918DA6D-BA95-45D5-A0F4-A3852E1F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96283"/>
              </p:ext>
            </p:extLst>
          </p:nvPr>
        </p:nvGraphicFramePr>
        <p:xfrm>
          <a:off x="6096000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0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34303" y="2862254"/>
            <a:ext cx="10071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為了反映較近期數據對預測的影響程度，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最近的變化設定為最高的權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第二和第三最近的變化分別設定為權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這表明它們的影響程度較低。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這些月份以外的變化設定為權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因為它們被視作不再相關。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42</a:t>
            </a:fld>
            <a:endParaRPr lang="en-US"/>
          </a:p>
        </p:txBody>
      </p:sp>
      <p:sp>
        <p:nvSpPr>
          <p:cNvPr id="5" name="矩形 67">
            <a:extLst>
              <a:ext uri="{FF2B5EF4-FFF2-40B4-BE49-F238E27FC236}">
                <a16:creationId xmlns:a16="http://schemas.microsoft.com/office/drawing/2014/main" id="{737B7E85-D06F-6508-155C-2C1B0829676C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試解釋你的答案。</a:t>
            </a:r>
          </a:p>
        </p:txBody>
      </p:sp>
    </p:spTree>
    <p:extLst>
      <p:ext uri="{BB962C8B-B14F-4D97-AF65-F5344CB8AC3E}">
        <p14:creationId xmlns:p14="http://schemas.microsoft.com/office/powerpoint/2010/main" val="5344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68971" y="3331273"/>
            <a:ext cx="75900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+ 161 = 2814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2653+161×2 = 2975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A5BEB26-406B-4734-8551-EE41956C54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99387"/>
              </p:ext>
            </p:extLst>
          </p:nvPr>
        </p:nvGraphicFramePr>
        <p:xfrm>
          <a:off x="4018097" y="3122440"/>
          <a:ext cx="4609756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993900" imgH="393700" progId="Equation.DSMT4">
                  <p:embed/>
                </p:oleObj>
              </mc:Choice>
              <mc:Fallback>
                <p:oleObj name="Equation" r:id="rId3" imgW="1993900" imgH="3937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A5BEB26-406B-4734-8551-EE41956C54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097" y="3122440"/>
                        <a:ext cx="4609756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2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探索適用於線性趨勢的建模方法。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2987334" y="3619829"/>
            <a:ext cx="78646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+ 161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  <a:p>
            <a:endParaRPr lang="en-US" altLang="zh-CN" sz="2600" i="1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endParaRPr lang="en-US" altLang="zh-CN" sz="2600" i="1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2EB1E-8065-4863-8B92-D36008FE7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50100-2251-4F27-9EF7-F959E4D63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活動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14C3CD6-1178-477B-A7FC-B73B4FB6C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2D108-4632-4E84-B111-20EC60AD2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圖顯示了歌手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社交媒體粉絲數目。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2878553" y="2824784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7C8E-DD83-45BC-A71C-E2FCB89C9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62709" y="5146091"/>
            <a:ext cx="92665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使用在活動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中的模型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來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的粉絲數目是否合適？試解釋你的答案。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2878553" y="1749600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F65F-B59B-4C84-B5DA-DE446539E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47</a:t>
            </a:fld>
            <a:endParaRPr lang="en-US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81500561-D1BC-47E4-89D9-15AD1AD4CB5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8F313DB8-B104-4773-88D2-705C601E5EC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52ED35F5-13E7-4404-8E8F-CE685BE1E05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6605619" y="1212005"/>
            <a:ext cx="47947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使用在活動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中的模型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來預測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的粉絲數目是否合適？試解釋你的</a:t>
            </a:r>
            <a:r>
              <a:rPr lang="zh-TW" altLang="en-US" sz="2600" spc="50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答案</a:t>
            </a:r>
            <a:r>
              <a:rPr lang="zh-TW" altLang="en-US" sz="2600" spc="500"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532979" y="2078160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矩形 67">
            <a:extLst>
              <a:ext uri="{FF2B5EF4-FFF2-40B4-BE49-F238E27FC236}">
                <a16:creationId xmlns:a16="http://schemas.microsoft.com/office/drawing/2014/main" id="{76CC4DF7-F3D3-4BE8-8499-FFEA8F7CE7B9}"/>
              </a:ext>
            </a:extLst>
          </p:cNvPr>
          <p:cNvSpPr/>
          <p:nvPr/>
        </p:nvSpPr>
        <p:spPr>
          <a:xfrm>
            <a:off x="6605619" y="3056994"/>
            <a:ext cx="47947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有別於活動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的數據，歌手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的粉絲數目的每月變化值明顯不一。</a:t>
            </a: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而且，該圖顯示粉絲數目的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增長呈加速趨勢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考慮到這一個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非線性的趨勢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可能不適合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用以進行預測。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92E1-0E9F-450C-9716-9622BC540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48</a:t>
            </a:fld>
            <a:endParaRPr lang="en-US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6B1AD75D-2C5F-4859-90B3-A3483FFEBDB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F442EAF6-C59E-4DB1-A096-E685176DD3B4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28C677C8-D91F-4159-9470-6A5389E3990E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在下表中，計算每個月之間粉絲數目的百分變化。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把答案準確至兩位小數。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505693"/>
              </p:ext>
            </p:extLst>
          </p:nvPr>
        </p:nvGraphicFramePr>
        <p:xfrm>
          <a:off x="1688123" y="2710269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26600"/>
              </p:ext>
            </p:extLst>
          </p:nvPr>
        </p:nvGraphicFramePr>
        <p:xfrm>
          <a:off x="6125307" y="2710269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39F6F-6378-48D0-9DA3-E50F2A553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49</a:t>
            </a:fld>
            <a:endParaRPr lang="en-US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02A8E56D-C42A-4E72-BFD7-751C9F2295A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16D5BEE-C69B-4AA7-B844-A449DD9F0DE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BDD07B2E-F813-4624-B358-D94E77741D5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6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998950" y="196529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下表顯示了歌手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A</a:t>
            </a:r>
            <a:r>
              <a:rPr lang="en-US" altLang="zh-TW" sz="28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和歌手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TW" sz="28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社交媒體粉絲數目。</a:t>
            </a:r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0FAFC8-C59E-4C9C-9FDF-33C517AF6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98490"/>
              </p:ext>
            </p:extLst>
          </p:nvPr>
        </p:nvGraphicFramePr>
        <p:xfrm>
          <a:off x="1824853" y="3349263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D76E6-0A48-4F26-BBBB-268A35F5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</a:t>
            </a:fld>
            <a:endParaRPr lang="en-US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7AB7E2AD-A4DC-4D9C-AF83-D6D02E867D4A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76D782C2-A220-4A58-A454-8E492C60E8A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9EA62C53-E59D-4CBF-BCC6-614EBCFCB6E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在下表中，計算每個月之間粉絲數目的百分變化。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把答案準確至兩位小數。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27169"/>
              </p:ext>
            </p:extLst>
          </p:nvPr>
        </p:nvGraphicFramePr>
        <p:xfrm>
          <a:off x="1688123" y="2710269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109350"/>
              </p:ext>
            </p:extLst>
          </p:nvPr>
        </p:nvGraphicFramePr>
        <p:xfrm>
          <a:off x="6125307" y="2710269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39F6F-6378-48D0-9DA3-E50F2A553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50</a:t>
            </a:fld>
            <a:endParaRPr lang="en-US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02A8E56D-C42A-4E72-BFD7-751C9F2295A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16D5BEE-C69B-4AA7-B844-A449DD9F0DE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BDD07B2E-F813-4624-B358-D94E77741D5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4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2539267" y="3044271"/>
            <a:ext cx="74914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我們可</a:t>
            </a:r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運用試算表應用程式</a:t>
            </a:r>
            <a:endParaRPr lang="en-US" altLang="zh-TW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（例如</a:t>
            </a:r>
            <a:r>
              <a:rPr lang="en-US" altLang="zh-TW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MS Excel</a:t>
            </a:r>
            <a:r>
              <a:rPr lang="zh-TW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）計算這些變化。</a:t>
            </a:r>
            <a:endParaRPr lang="zh-CN" altLang="en-US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D39E0-0D2D-4259-AC24-07DA1F23F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8488D-76EF-4357-8216-0B22EC633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51</a:t>
            </a:fld>
            <a:endParaRPr lang="en-US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FB58D5-7A75-4BB2-9D04-C05142169B38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D221AB93-3A5B-47E0-A17F-CB7272D1300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F8EAAAE9-37F9-4F5B-9864-D0768BC16A9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5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</a:t>
            </a:r>
            <a:endParaRPr lang="en-US" altLang="zh-CN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52134"/>
            <a:ext cx="52214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把數據輸入到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MS Excel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如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右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圖所示。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8EA58C-14C5-42CB-94B2-66CB20E76D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72" y="1552861"/>
            <a:ext cx="3321574" cy="418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BE46B-BDF5-4F20-BD4A-C4DDB0457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4E9A9-CCD9-4356-9A07-F963E8C8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52</a:t>
            </a:fld>
            <a:endParaRPr lang="en-US"/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7779EC55-DF22-495E-A946-8B39816E4007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ADF92EC6-4370-4B91-A7BB-ADAFCD94ABC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E7101FFB-B5B8-48D0-A023-5B1B8E4F3A1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39126"/>
            <a:ext cx="8213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欄：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，輸入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	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(B3 – B2)/B2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這意思是：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B46A8F6B-DC82-4289-B6A0-6C6BD80B0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46807"/>
              </p:ext>
            </p:extLst>
          </p:nvPr>
        </p:nvGraphicFramePr>
        <p:xfrm>
          <a:off x="2643449" y="4155377"/>
          <a:ext cx="3757274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7274">
                  <a:extLst>
                    <a:ext uri="{9D8B030D-6E8A-4147-A177-3AD203B41FA5}">
                      <a16:colId xmlns:a16="http://schemas.microsoft.com/office/drawing/2014/main" val="1451248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當前數目 </a:t>
                      </a:r>
                      <a:r>
                        <a:rPr lang="en-US" altLang="zh-TW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–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前月數目</a:t>
                      </a:r>
                      <a:endParaRPr 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9063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前月數目</a:t>
                      </a:r>
                      <a:endParaRPr 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441348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45BB7-5C31-4B48-B512-51E417D9F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53</a:t>
            </a:fld>
            <a:endParaRPr 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535BA0AE-F92F-426B-B896-F7667B84A85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68566574-27BE-4250-B05E-C825D254DB5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5F3B48D0-32CF-4D52-AC3E-ABE86B158B6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2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44248"/>
            <a:ext cx="8213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欄：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運用「選單」內的工具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設定格式為百分數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顯示兩位小數</a:t>
            </a: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9" name="Canvas 29">
            <a:extLst>
              <a:ext uri="{FF2B5EF4-FFF2-40B4-BE49-F238E27FC236}">
                <a16:creationId xmlns:a16="http://schemas.microsoft.com/office/drawing/2014/main" id="{9C875CB7-E0E8-4735-8BFB-788C4D389295}"/>
              </a:ext>
            </a:extLst>
          </p:cNvPr>
          <p:cNvGrpSpPr/>
          <p:nvPr/>
        </p:nvGrpSpPr>
        <p:grpSpPr>
          <a:xfrm>
            <a:off x="7129462" y="2612156"/>
            <a:ext cx="3474061" cy="1633687"/>
            <a:chOff x="0" y="0"/>
            <a:chExt cx="1590675" cy="7308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492D9C-61F2-4BAF-BD6A-0AA5C0AAB80E}"/>
                </a:ext>
              </a:extLst>
            </p:cNvPr>
            <p:cNvSpPr/>
            <p:nvPr/>
          </p:nvSpPr>
          <p:spPr>
            <a:xfrm>
              <a:off x="0" y="0"/>
              <a:ext cx="1590675" cy="730885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E931B0-E840-4051-9E3F-4BCCF6CB3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67" y="57039"/>
              <a:ext cx="993775" cy="50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D888BB-CDE6-45A2-8858-469117194ED4}"/>
                </a:ext>
              </a:extLst>
            </p:cNvPr>
            <p:cNvSpPr/>
            <p:nvPr/>
          </p:nvSpPr>
          <p:spPr>
            <a:xfrm>
              <a:off x="684084" y="36065"/>
              <a:ext cx="349583" cy="2879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E062A8-ADB6-47F5-940C-FE2EC523EB27}"/>
                </a:ext>
              </a:extLst>
            </p:cNvPr>
            <p:cNvSpPr/>
            <p:nvPr/>
          </p:nvSpPr>
          <p:spPr>
            <a:xfrm>
              <a:off x="299290" y="298458"/>
              <a:ext cx="615110" cy="2879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77EA8-44C1-4643-A159-4E39A078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54</a:t>
            </a:fld>
            <a:endParaRPr lang="en-US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C02C693C-1CB4-4A96-903E-C3E3FA19A41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4E47E181-C6AD-441B-B002-D52692BD125F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3EDFE709-914E-4507-B5F9-ADC81553DBC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8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9C2F87F-C6D4-43D3-8686-BA2AF82B6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15" y="2008617"/>
            <a:ext cx="3353948" cy="2480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9865" y="1647869"/>
            <a:ext cx="8213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步驟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欄：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將游標放在儲存格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的右下角，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讓它變成「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+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」號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將填滿控點，基於儲存格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越過要填滿的儲存格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C4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92D3BB-D944-4FF7-B0BA-E4E88C9D2038}"/>
              </a:ext>
            </a:extLst>
          </p:cNvPr>
          <p:cNvSpPr/>
          <p:nvPr/>
        </p:nvSpPr>
        <p:spPr>
          <a:xfrm>
            <a:off x="10717659" y="3004036"/>
            <a:ext cx="378232" cy="2905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3E2E03-3FF5-4B79-85EB-EE9D44F86E36}"/>
              </a:ext>
            </a:extLst>
          </p:cNvPr>
          <p:cNvCxnSpPr>
            <a:cxnSpLocks/>
          </p:cNvCxnSpPr>
          <p:nvPr/>
        </p:nvCxnSpPr>
        <p:spPr>
          <a:xfrm>
            <a:off x="10904442" y="3328980"/>
            <a:ext cx="0" cy="1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20F053-7C0E-403B-8714-25FDF161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55</a:t>
            </a:fld>
            <a:endParaRPr lang="en-US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8036D3EA-4D66-4BB5-9143-5F3DBD2C9A3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D7E9D501-5248-4064-AE4C-549DC852544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9DEBD862-39D0-4269-BB56-A99447EE96E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以下討論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四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種可能的建模方法，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以預測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在未來的粉絲數目。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6" y="2936557"/>
            <a:ext cx="103880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方法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只考慮最近兩個月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月）之間的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DC0B8E-0B5E-40A1-987B-6B06C1691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56</a:t>
            </a:fld>
            <a:endParaRPr lang="en-US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11E941CF-A4FD-4442-86C5-B6329BAC6148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D5646595-373E-4867-B6BE-820CB333ED4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F9B959CE-35C8-463A-AC33-CEB69BFEF75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D94C41-C760-42C7-89A3-4CACAFF38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EDE806E5-FD89-48D6-9CF5-22B0E011B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24121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5DEBD6-9924-4F95-9DDB-15EEBC302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17921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891994" y="5354744"/>
            <a:ext cx="1904959" cy="751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C3DBC320-7D99-4696-AF4F-FACF84A7F125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0D9B5A36-1EEA-492E-BA70-D52673C821C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728C4388-46F0-435B-9042-7BBCA853231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D19C2F5C-F43C-4F79-85B0-26F827F17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80192"/>
              </p:ext>
            </p:extLst>
          </p:nvPr>
        </p:nvGraphicFramePr>
        <p:xfrm>
          <a:off x="2785630" y="2836550"/>
          <a:ext cx="4378569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3(b).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325173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754873" y="4941615"/>
            <a:ext cx="9130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+ 21.93%) = 2664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+ 21.93%)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= 3248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28EB-B5B8-4DA2-B741-DB1AAB26B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58</a:t>
            </a:fld>
            <a:endParaRPr lang="en-US"/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A10DCC11-5485-49A2-9D58-38587301EDC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2A3A327-3B80-4609-8046-3CABBE13B8A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8312A745-C81E-4527-B9C4-9A6ACF14372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4DCCC749-9E57-4EE3-BB80-B5414DF30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02483"/>
              </p:ext>
            </p:extLst>
          </p:nvPr>
        </p:nvGraphicFramePr>
        <p:xfrm>
          <a:off x="2785630" y="3336882"/>
          <a:ext cx="4378569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825505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矩形 67">
            <a:extLst>
              <a:ext uri="{FF2B5EF4-FFF2-40B4-BE49-F238E27FC236}">
                <a16:creationId xmlns:a16="http://schemas.microsoft.com/office/drawing/2014/main" id="{A56D12FC-CC34-4D71-8F2E-C1DC3ED629F4}"/>
              </a:ext>
            </a:extLst>
          </p:cNvPr>
          <p:cNvSpPr/>
          <p:nvPr/>
        </p:nvSpPr>
        <p:spPr>
          <a:xfrm>
            <a:off x="3150866" y="5074985"/>
            <a:ext cx="41176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+ 21.93%)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  <a:p>
            <a:endParaRPr lang="en-US" altLang="zh-CN" sz="2600" i="1" spc="500" baseline="30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0D951-F12C-4484-BA1B-1638EE2DC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59</a:t>
            </a:fld>
            <a:endParaRPr lang="en-US"/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E44A98C2-2C5B-4247-AC73-B4A9B9498F9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D75F54E-CA20-4349-9F1C-DABB32D1DA2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63">
              <a:extLst>
                <a:ext uri="{FF2B5EF4-FFF2-40B4-BE49-F238E27FC236}">
                  <a16:creationId xmlns:a16="http://schemas.microsoft.com/office/drawing/2014/main" id="{26BBB970-5151-48B2-9B03-D84422788F4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6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36506" y="3958778"/>
            <a:ext cx="10761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(a).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如果我們只能使用這些數據來預測歌手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在往後月份的社交媒體粉絲數目，我們需要作出哪些假設？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按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(a)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的假設，預測歌手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社交媒體粉絲數目，並解釋你的答案。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45A51-7394-4A14-A97D-AFE24C717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10" y="2594965"/>
            <a:ext cx="1439179" cy="15081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BF6D5-53D3-4162-8BCB-2AEC24D58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61CF607F-26B0-4C21-BEBD-30AD93F80218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2A1B8C4C-78E0-44CE-8A55-0809AB25400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AE68F68F-D21C-4A2A-B49C-174CD61CBE4C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C93BF6A-B7EB-407C-8504-529C3CF4A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356278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0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6491" y="2138294"/>
              <a:ext cx="30099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這個模型易於理解。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這個模型可以反映歌手當前的受歡迎程度。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427363" y="2188629"/>
            <a:ext cx="4926447" cy="4154984"/>
            <a:chOff x="6524425" y="1689564"/>
            <a:chExt cx="3598746" cy="4154984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524425" y="1689564"/>
              <a:ext cx="3239507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這個模型忽視了包含較早月份的整體趨勢。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最近兩個月之間的百分變化可能因特殊事件而異常高或低，這可能導致高估或低估。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3.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304800"/>
              <a:endParaRPr 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91DF46-A25C-4E56-A75C-6EA509742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60</a:t>
            </a:fld>
            <a:endParaRPr lang="en-US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C92EC08D-1AA5-4FD5-B142-B42BC444E1B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199A3DA8-ADDD-4E80-A078-FE0FF97D745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EBD5323F-7B73-423C-AA9A-D7B91E2B7BA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44062" y="1793557"/>
            <a:ext cx="1100503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這個方法考慮了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每個月之間的所有</a:t>
            </a:r>
            <a:r>
              <a:rPr lang="zh-CN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變化的平均值，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以得出每個月的平均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並假設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月之間的百分變化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等於這個每月的平均百分變化。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434CA-D370-485B-83BF-CD062AE5D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61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B44E18D1-BD8C-483E-BEC5-C39DB290083F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CCBB71D2-1AED-4D70-9E68-9C2DE30CC87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A56D06B8-A077-4238-8001-F34BE13C943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9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DA78E-B39E-47DC-B31F-CE97C11C2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62</a:t>
            </a:fld>
            <a:endParaRPr lang="en-US"/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67FB6AC3-8D07-4460-A9DD-8DD847A06AB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833EC7A9-2470-4081-8387-3FF9EC42660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27050FD0-B97C-49AF-9B94-682DC2BDE727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1C2BB436-8647-41EE-94D5-952D18053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79927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3D8F01F5-0CAA-4670-8CD0-C32367C6B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50784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DAEB511F-2BF8-4E8A-ABDD-F5B3CEBE064A}"/>
              </a:ext>
            </a:extLst>
          </p:cNvPr>
          <p:cNvSpPr/>
          <p:nvPr/>
        </p:nvSpPr>
        <p:spPr>
          <a:xfrm>
            <a:off x="3851032" y="2883877"/>
            <a:ext cx="2187046" cy="3199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B441AA-FF82-4DFF-B809-29EE4293FFA6}"/>
              </a:ext>
            </a:extLst>
          </p:cNvPr>
          <p:cNvSpPr/>
          <p:nvPr/>
        </p:nvSpPr>
        <p:spPr>
          <a:xfrm>
            <a:off x="8688905" y="2883877"/>
            <a:ext cx="2187046" cy="3199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441938" y="3452044"/>
            <a:ext cx="876487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平均百分變化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+ 21.26%) = 2650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+ 21.26%)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= 3213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C30EACD-AC56-47CC-B45B-4E51D81DD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81157"/>
              </p:ext>
            </p:extLst>
          </p:nvPr>
        </p:nvGraphicFramePr>
        <p:xfrm>
          <a:off x="4026875" y="3216847"/>
          <a:ext cx="6184103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3" imgW="2768600" imgH="393700" progId="Equation.DSMT4">
                  <p:embed/>
                </p:oleObj>
              </mc:Choice>
              <mc:Fallback>
                <p:oleObj name="Equation" r:id="rId3" imgW="2768600" imgH="3937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C30EACD-AC56-47CC-B45B-4E51D81DD3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6875" y="3216847"/>
                        <a:ext cx="6184103" cy="892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C30462-6C2C-48D1-9AB0-11174F365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63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CDA6719E-F371-486A-9196-6978AE31D50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344772E3-7DBC-4148-8985-2337A40AC469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B240C0D-979A-4569-ABC8-2EDFD524FC3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53B570FE-38BD-4B2F-AD65-90489BA4AD84}"/>
              </a:ext>
            </a:extLst>
          </p:cNvPr>
          <p:cNvSpPr/>
          <p:nvPr/>
        </p:nvSpPr>
        <p:spPr>
          <a:xfrm>
            <a:off x="2802316" y="3567499"/>
            <a:ext cx="85514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+ 21.26%)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F557-260A-476C-B73D-AD1F4563B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137FD-17DB-47BD-B0F9-C38B95C7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64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157CF533-CE6A-45FD-ADF2-AE6D9D4CE5B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894D91FB-4F8D-4DBE-91AA-98AA7FDEA3A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83F3393-41C9-4E58-B7C6-855204F8E8D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9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602830" cy="3733800"/>
            <a:chOff x="2068829" y="1706563"/>
            <a:chExt cx="360283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3" y="1965019"/>
              <a:ext cx="350043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這個模型考慮了較長時間的每個月之間的百分變化，提供了一個對於整體趨勢的更全面分析。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考慮較長的時間範圍可以減低短期異常變化的影響。</a:t>
              </a:r>
              <a:endParaRPr lang="zh-TW" altLang="en-US" sz="22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4461982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因為這個模型依賴較長時間的歷史數據，所以可能無法完全反映歌手當前的受歡迎程度。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EE9FC-C09F-40FE-B37B-D749D4CFA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65</a:t>
            </a:fld>
            <a:endParaRPr lang="en-US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34E67A53-3CE7-4BDE-9FD8-1AFEAD39A8F3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B4323D43-BCC1-4A41-A373-5DF39BBBF5C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D5DD64AF-F003-44C0-93E7-D21A50688130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這個方法只考慮月份之間的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最近三個</a:t>
            </a:r>
            <a:r>
              <a:rPr lang="zh-CN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（即從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月，以及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它計算這些百分變化的平均值，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以獲得這段時間內的每月的平均百分變化，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並假設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月之間的百分變化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等於這個平均百分變化。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CC6D6-DC30-46E1-B7B0-D9B39282C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66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425B268-D112-4AD7-B1A5-0202A7796C9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BFBBD98-14D1-4B76-BEDE-D858D18081C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5D092063-B6A0-499E-B472-4F639583953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5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圈出用於預測的數據。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D102D-3202-442F-8C4A-2A6343328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32FACAA9-473D-4045-B415-E0FEDE96A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77107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8630394-3825-4DD4-A255-CC80A3373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286403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68B441AA-FF82-4DFF-B809-29EE4293FFA6}"/>
              </a:ext>
            </a:extLst>
          </p:cNvPr>
          <p:cNvSpPr/>
          <p:nvPr/>
        </p:nvSpPr>
        <p:spPr>
          <a:xfrm>
            <a:off x="8688905" y="4149969"/>
            <a:ext cx="2187046" cy="1933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A22733EA-4503-46E1-BB5F-4386177525D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8AC75A62-8B19-4826-A66A-279CD8145A5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9F013791-D992-4B49-B5D6-F02281EB2C9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4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512277" y="3452044"/>
            <a:ext cx="85913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平均百分變化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+ 21.67%) = 2658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+ 21.67%)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= 3235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93FE3AB-575A-429B-B69E-924AD63B1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796843"/>
              </p:ext>
            </p:extLst>
          </p:nvPr>
        </p:nvGraphicFramePr>
        <p:xfrm>
          <a:off x="4079628" y="3236621"/>
          <a:ext cx="5610327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2501900" imgH="393700" progId="Equation.DSMT4">
                  <p:embed/>
                </p:oleObj>
              </mc:Choice>
              <mc:Fallback>
                <p:oleObj name="Equation" r:id="rId3" imgW="2501900" imgH="3937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93FE3AB-575A-429B-B69E-924AD63B19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628" y="3236621"/>
                        <a:ext cx="5610327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F976C-FAE2-430B-9B6B-56F36545D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68</a:t>
            </a:fld>
            <a:endParaRPr lang="en-US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C05B721F-46AE-4F83-8447-F6FFB5D2A0B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B74B9D08-4061-48A8-9CCE-32690F05759D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C7D61EA8-9856-4CC9-A130-CC93B169C87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6A578B8-E427-4D35-A608-F364B4261B4C}"/>
              </a:ext>
            </a:extLst>
          </p:cNvPr>
          <p:cNvSpPr/>
          <p:nvPr/>
        </p:nvSpPr>
        <p:spPr>
          <a:xfrm>
            <a:off x="2656935" y="4336956"/>
            <a:ext cx="86796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+ 21.67%)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10D59-5E31-46B5-9F30-8817F0F8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9F6C2-38D0-4648-B44E-8C4577FE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69</a:t>
            </a:fld>
            <a:endParaRPr lang="en-US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C48A0F09-8FA1-47F3-907F-485619F3DAF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DA61D694-18F4-4895-907E-49BD185E1DC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F68BE21A-7F12-468D-8465-2784763E96B3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187915" y="3825177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2(a).	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我們需要作出的</a:t>
            </a:r>
            <a:r>
              <a:rPr 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假設</a:t>
            </a:r>
            <a:r>
              <a:rPr lang="zh-CN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C11F4383-AC9E-4105-8CA3-6B17389F0756}"/>
              </a:ext>
            </a:extLst>
          </p:cNvPr>
          <p:cNvSpPr/>
          <p:nvPr/>
        </p:nvSpPr>
        <p:spPr>
          <a:xfrm>
            <a:off x="2339944" y="4575235"/>
            <a:ext cx="7512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1.	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主要的影響因素是</a:t>
            </a:r>
            <a:r>
              <a:rPr lang="zh-CN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之前的粉絲數目</a:t>
            </a:r>
            <a:r>
              <a:rPr lang="zh-CN" altLang="en-US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2.	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穩定的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增長模式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3.	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線性增長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，而歌手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CN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指數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增長</a:t>
            </a:r>
            <a:r>
              <a:rPr lang="zh-CN" altLang="en-US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F1D91-8F2C-445F-A849-FB38836BE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CE51AF28-F8EE-47CB-875E-6042129CB8C5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A62D6D81-9389-42E5-9D6A-ECA8300804D9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05925CFB-7891-49F9-878E-E0816A6AB17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28187048-C949-4826-9F5A-DED04B9EB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39831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1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有什麼優點和缺點？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1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優點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1" y="1965019"/>
              <a:ext cx="330517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考慮最近的百分變化可以反映歌手當前的受歡迎程度。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考慮四個月時間範圍的平均百分變化可以減低短期異常變化的影響。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3650453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缺點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考慮最近三個百分變化的理由不明確。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這個模型假設了粉絲數目是以單一規律變化。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F64B6-2052-49C1-9D22-141906A47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70</a:t>
            </a:fld>
            <a:endParaRPr lang="en-US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3C3E760C-8AA8-4F4C-A3FD-FB2CE4F631EC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AC7FBB26-90A3-40BB-8561-867F21569B1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C0FE4389-DB39-407E-9CA5-0E51D0AA9DE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8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與建模方法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相似，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這個方法考慮了各個月份之間百分變化的權。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它計算這些百分變化的加權平均值，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以獲得每月的加權平均百分變化。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CC6D6-DC30-46E1-B7B0-D9B39282C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71</a:t>
            </a:fld>
            <a:endParaRPr lang="en-US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0252B5C6-122C-42AB-AEDD-950A11A052B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C36609D-223B-44F3-9CC7-138002A2829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145D85D1-B00B-42DC-A33C-E25A843CBC28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提出這些變化的權，並完成下表。試解釋你的答案。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1261EA8-BDE3-4562-9A66-34BFE0E8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296680"/>
              </p:ext>
            </p:extLst>
          </p:nvPr>
        </p:nvGraphicFramePr>
        <p:xfrm>
          <a:off x="1227042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5341717-0FE5-42C7-8564-AFCD57EEA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23873"/>
              </p:ext>
            </p:extLst>
          </p:nvPr>
        </p:nvGraphicFramePr>
        <p:xfrm>
          <a:off x="6077707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38F0D7A4-E4A3-43A7-9D19-5C3033F47D0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086614C5-94EF-4067-BD6C-6026ABD5F7F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9B4AF90B-5E5A-4DB8-837A-6AF43757C8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提出這些變化的權，並完成下表。試解釋你的答案。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1261EA8-BDE3-4562-9A66-34BFE0E8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85994"/>
              </p:ext>
            </p:extLst>
          </p:nvPr>
        </p:nvGraphicFramePr>
        <p:xfrm>
          <a:off x="1227042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5341717-0FE5-42C7-8564-AFCD57EEA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97211"/>
              </p:ext>
            </p:extLst>
          </p:nvPr>
        </p:nvGraphicFramePr>
        <p:xfrm>
          <a:off x="6077707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百分變化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權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38F0D7A4-E4A3-43A7-9D19-5C3033F47D0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086614C5-94EF-4067-BD6C-6026ABD5F7F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9B4AF90B-5E5A-4DB8-837A-6AF43757C8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3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34303" y="2764602"/>
            <a:ext cx="10071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為了反映較近期數據對預測的影響程度，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最近的百分變化設定為最高的權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第二和第三最近的百分變化分別設定為權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這表明它們的影響程度較低。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這些月份以外的百分變化設定為權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因為它們被視作不再相關。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74</a:t>
            </a:fld>
            <a:endParaRPr lang="en-US"/>
          </a:p>
        </p:txBody>
      </p:sp>
      <p:sp>
        <p:nvSpPr>
          <p:cNvPr id="2" name="矩形 67">
            <a:extLst>
              <a:ext uri="{FF2B5EF4-FFF2-40B4-BE49-F238E27FC236}">
                <a16:creationId xmlns:a16="http://schemas.microsoft.com/office/drawing/2014/main" id="{820C8585-3CDD-46E0-F36F-BD81CB3AB439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試解釋你的答案。</a:t>
            </a: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3B8BB346-92D1-479B-A802-B4F285F529A6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69B13B76-6124-44F3-B34E-D3A427F05B9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63">
              <a:extLst>
                <a:ext uri="{FF2B5EF4-FFF2-40B4-BE49-F238E27FC236}">
                  <a16:creationId xmlns:a16="http://schemas.microsoft.com/office/drawing/2014/main" id="{10E1E0CF-14CB-4B60-8824-5F6C3F7D5169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2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592588" y="3331273"/>
            <a:ext cx="93311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平均百分變化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+ 21.74%) 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2660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+ 21.74%)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= 3238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75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C6FEAE1-9C3C-41DA-A7F1-534921E98A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18811"/>
              </p:ext>
            </p:extLst>
          </p:nvPr>
        </p:nvGraphicFramePr>
        <p:xfrm>
          <a:off x="4088916" y="3122381"/>
          <a:ext cx="7024390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3" imgW="3048000" imgH="393700" progId="Equation.DSMT4">
                  <p:embed/>
                </p:oleObj>
              </mc:Choice>
              <mc:Fallback>
                <p:oleObj name="Equation" r:id="rId3" imgW="3048000" imgH="3937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C6FEAE1-9C3C-41DA-A7F1-534921E98A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916" y="3122381"/>
                        <a:ext cx="7024390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">
            <a:extLst>
              <a:ext uri="{FF2B5EF4-FFF2-40B4-BE49-F238E27FC236}">
                <a16:creationId xmlns:a16="http://schemas.microsoft.com/office/drawing/2014/main" id="{654B5E09-FDD4-4740-B0AF-E0193311926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26094A52-FD54-47C6-83E7-3481737A95B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134B226-24B4-4692-9E1B-B3D40EB114F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1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由此，制定一個數學模型（模型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以數學方式表達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個月的粉絲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數目。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6A578B8-E427-4D35-A608-F364B4261B4C}"/>
              </a:ext>
            </a:extLst>
          </p:cNvPr>
          <p:cNvSpPr/>
          <p:nvPr/>
        </p:nvSpPr>
        <p:spPr>
          <a:xfrm>
            <a:off x="3989862" y="3967608"/>
            <a:ext cx="45902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+ 21.74%)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10D59-5E31-46B5-9F30-8817F0F8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9F6C2-38D0-4648-B44E-8C4577FE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76</a:t>
            </a:fld>
            <a:endParaRPr lang="en-US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CED94F61-9CD9-445E-854F-B5B8C6C053E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DAF196B2-F681-4859-B9BC-9A3588A9C41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D6F40C3D-1418-4185-AD84-20EDEF3410B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4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有什麼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共同的假設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限制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假設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47" y="2279492"/>
              <a:ext cx="28178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這些模型假設粉絲數目以單一規律變化並遵循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指數趨勢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284968" y="2205628"/>
            <a:ext cx="3685803" cy="3733800"/>
            <a:chOff x="6437368" y="1706563"/>
            <a:chExt cx="36858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限制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37368" y="3288592"/>
              <a:ext cx="300577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這些模型未考慮一些重要因素，例如歌手的發帖頻率和公開露面。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77</a:t>
            </a:fld>
            <a:endParaRPr lang="en-US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4E79D-AFFB-46A6-BAF6-596C03A26ED6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52CB533A-3ADC-4119-ABFD-A149CFD8328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A582A37D-AE16-4BF8-897F-98DEB92FE1E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探索適用於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指數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7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活動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</a:t>
              </a:r>
              <a:endParaRPr lang="en-US" altLang="zh-CN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  <a:p>
              <a:pPr algn="ctr"/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趨勢。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2D108-4632-4E84-B111-20EC60AD2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F78B1-96AB-407E-9E49-E3D61DEE7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" y="4213830"/>
            <a:ext cx="234575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圖顯示了歌手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社交媒體粉絲數目。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79</a:t>
            </a:fld>
            <a:endParaRPr lang="en-US"/>
          </a:p>
        </p:txBody>
      </p:sp>
      <p:grpSp>
        <p:nvGrpSpPr>
          <p:cNvPr id="16" name="Canvas 1">
            <a:extLst>
              <a:ext uri="{FF2B5EF4-FFF2-40B4-BE49-F238E27FC236}">
                <a16:creationId xmlns:a16="http://schemas.microsoft.com/office/drawing/2014/main" id="{D1032720-027D-468E-AB7C-26AA7481D32E}"/>
              </a:ext>
            </a:extLst>
          </p:cNvPr>
          <p:cNvGrpSpPr/>
          <p:nvPr/>
        </p:nvGrpSpPr>
        <p:grpSpPr>
          <a:xfrm>
            <a:off x="2666914" y="2751491"/>
            <a:ext cx="5840431" cy="3448263"/>
            <a:chOff x="0" y="0"/>
            <a:chExt cx="5274310" cy="29260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04817-B6A4-42E2-BA72-570FEA36A0FF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8" name="Text Box 1030079615">
              <a:extLst>
                <a:ext uri="{FF2B5EF4-FFF2-40B4-BE49-F238E27FC236}">
                  <a16:creationId xmlns:a16="http://schemas.microsoft.com/office/drawing/2014/main" id="{9EAF1597-824B-4824-A186-0FF1D68D780C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031667353">
              <a:extLst>
                <a:ext uri="{FF2B5EF4-FFF2-40B4-BE49-F238E27FC236}">
                  <a16:creationId xmlns:a16="http://schemas.microsoft.com/office/drawing/2014/main" id="{B28C3609-CD3A-48ED-933C-3A07620D45F9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6FF558-8CF6-47EC-A581-A6B15BC7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20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187915" y="379000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預測歌手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月份的社交媒體粉絲數目，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並解釋你的答案。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DA423CB7-6A0A-4D3A-9487-B35C7A1E8119}"/>
              </a:ext>
            </a:extLst>
          </p:cNvPr>
          <p:cNvSpPr/>
          <p:nvPr/>
        </p:nvSpPr>
        <p:spPr>
          <a:xfrm>
            <a:off x="1983584" y="4835570"/>
            <a:ext cx="902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對於歌手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，每個月的粉絲數目比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前一個月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多 </a:t>
            </a:r>
            <a:r>
              <a:rPr lang="en-US" altLang="zh-TW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25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月的社交媒體粉絲數目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 130 + 25 = 155</a:t>
            </a:r>
            <a:endParaRPr lang="en-US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47CB5-84C0-494F-A115-A6AE5D59B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93F13AF8-1E27-4D7E-AB23-A6E02650143E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A9CDD30-4119-478B-90D1-5D7BD131FF8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AF9EC20E-2AA9-4F81-9F0E-EC6BC3B7587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CE68AE2-EA95-4B65-AE0D-338332EEA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84056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8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3" y="4925664"/>
            <a:ext cx="104058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提出你對以上趨勢的觀察。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由此作出建模的假設，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80</a:t>
            </a:fld>
            <a:endParaRPr lang="en-US"/>
          </a:p>
        </p:txBody>
      </p:sp>
      <p:grpSp>
        <p:nvGrpSpPr>
          <p:cNvPr id="16" name="Canvas 1">
            <a:extLst>
              <a:ext uri="{FF2B5EF4-FFF2-40B4-BE49-F238E27FC236}">
                <a16:creationId xmlns:a16="http://schemas.microsoft.com/office/drawing/2014/main" id="{D1032720-027D-468E-AB7C-26AA7481D32E}"/>
              </a:ext>
            </a:extLst>
          </p:cNvPr>
          <p:cNvGrpSpPr/>
          <p:nvPr/>
        </p:nvGrpSpPr>
        <p:grpSpPr>
          <a:xfrm>
            <a:off x="2751475" y="1596866"/>
            <a:ext cx="5840431" cy="3448263"/>
            <a:chOff x="0" y="0"/>
            <a:chExt cx="5274310" cy="29260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04817-B6A4-42E2-BA72-570FEA36A0FF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8" name="Text Box 1030079615">
              <a:extLst>
                <a:ext uri="{FF2B5EF4-FFF2-40B4-BE49-F238E27FC236}">
                  <a16:creationId xmlns:a16="http://schemas.microsoft.com/office/drawing/2014/main" id="{9EAF1597-824B-4824-A186-0FF1D68D780C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031667353">
              <a:extLst>
                <a:ext uri="{FF2B5EF4-FFF2-40B4-BE49-F238E27FC236}">
                  <a16:creationId xmlns:a16="http://schemas.microsoft.com/office/drawing/2014/main" id="{B28C3609-CD3A-48ED-933C-3A07620D45F9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6FF558-8CF6-47EC-A581-A6B15BC7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67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925664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提出你對以上趨勢的觀察。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81</a:t>
            </a:fld>
            <a:endParaRPr lang="en-US"/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EA10312-7293-9740-A427-72D47ACD1AFC}"/>
              </a:ext>
            </a:extLst>
          </p:cNvPr>
          <p:cNvSpPr/>
          <p:nvPr/>
        </p:nvSpPr>
        <p:spPr>
          <a:xfrm>
            <a:off x="1413614" y="5528655"/>
            <a:ext cx="88310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觀察：歌手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的粉絲數目每經歷三個月差異不大的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小幅增長後，便會出現一次顯著增長。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组合 1">
            <a:extLst>
              <a:ext uri="{FF2B5EF4-FFF2-40B4-BE49-F238E27FC236}">
                <a16:creationId xmlns:a16="http://schemas.microsoft.com/office/drawing/2014/main" id="{649FE7A1-B888-42AE-8A51-07ACC5AB351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BF9BE8C1-F703-46D1-8C18-3C060BF7384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63">
              <a:extLst>
                <a:ext uri="{FF2B5EF4-FFF2-40B4-BE49-F238E27FC236}">
                  <a16:creationId xmlns:a16="http://schemas.microsoft.com/office/drawing/2014/main" id="{7D6D59F8-A9B1-4947-9E7B-6D307E95B3D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  <p:grpSp>
        <p:nvGrpSpPr>
          <p:cNvPr id="24" name="Canvas 1">
            <a:extLst>
              <a:ext uri="{FF2B5EF4-FFF2-40B4-BE49-F238E27FC236}">
                <a16:creationId xmlns:a16="http://schemas.microsoft.com/office/drawing/2014/main" id="{60EE4C51-E7C1-4E43-B061-0826A4A31BC7}"/>
              </a:ext>
            </a:extLst>
          </p:cNvPr>
          <p:cNvGrpSpPr/>
          <p:nvPr/>
        </p:nvGrpSpPr>
        <p:grpSpPr>
          <a:xfrm>
            <a:off x="2751475" y="1596866"/>
            <a:ext cx="5840431" cy="3448263"/>
            <a:chOff x="0" y="0"/>
            <a:chExt cx="5274310" cy="292608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687C30-9382-4CFA-B2AD-F7D01AA39A0B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6" name="Text Box 1030079615">
              <a:extLst>
                <a:ext uri="{FF2B5EF4-FFF2-40B4-BE49-F238E27FC236}">
                  <a16:creationId xmlns:a16="http://schemas.microsoft.com/office/drawing/2014/main" id="{5339C0D1-C3CC-4A44-8CD7-C0CA726947CB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031667353">
              <a:extLst>
                <a:ext uri="{FF2B5EF4-FFF2-40B4-BE49-F238E27FC236}">
                  <a16:creationId xmlns:a16="http://schemas.microsoft.com/office/drawing/2014/main" id="{932D61FF-3E7D-4C6D-855F-B59F92BD5E12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22FB1C-0BA8-4FC3-AD4F-78E6C72D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038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82</a:t>
            </a:fld>
            <a:endParaRPr lang="en-US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413614" y="2892312"/>
            <a:ext cx="91700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假設：這個趨勢遵循過去所觀察到的規律，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以及較近期的數據有較高的重要性（權）。</a:t>
            </a:r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1469 – 933 = 536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2289 – 1521 = 768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3089 – 2449 = 640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3185 – 3089 = 96</a:t>
            </a: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EE06678C-D29C-4EC8-8EC9-DFDF058CB32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55BF2916-2A11-4814-8C99-D31D585C3FE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63">
              <a:extLst>
                <a:ext uri="{FF2B5EF4-FFF2-40B4-BE49-F238E27FC236}">
                  <a16:creationId xmlns:a16="http://schemas.microsoft.com/office/drawing/2014/main" id="{40F393BD-CD0F-4CEF-8E95-3C7E0A6B169C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5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83</a:t>
            </a:fld>
            <a:endParaRPr lang="en-US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413614" y="2892312"/>
            <a:ext cx="91700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3185 + 96 = 3281</a:t>
            </a: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5BEE4902-1139-C64B-A7E7-CC0A892F5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6762" y="3808205"/>
          <a:ext cx="5574194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3" imgW="2438400" imgH="393700" progId="Equation.DSMT4">
                  <p:embed/>
                </p:oleObj>
              </mc:Choice>
              <mc:Fallback>
                <p:oleObj r:id="rId3" imgW="2438400" imgH="393700" progId="Equation.DSMT4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5BEE4902-1139-C64B-A7E7-CC0A892F5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762" y="3808205"/>
                        <a:ext cx="5574194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1">
            <a:extLst>
              <a:ext uri="{FF2B5EF4-FFF2-40B4-BE49-F238E27FC236}">
                <a16:creationId xmlns:a16="http://schemas.microsoft.com/office/drawing/2014/main" id="{F799802A-A6F7-486F-B1CB-686D8169AEC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B3068F6-D715-4508-AB3D-CC67BAE82944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9F605CFF-4BF3-41A8-BF5F-6294807FDCA7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1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下圖顯示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媒體粉絲數目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84</a:t>
            </a:fld>
            <a:endParaRPr lang="en-US"/>
          </a:p>
        </p:txBody>
      </p:sp>
      <p:grpSp>
        <p:nvGrpSpPr>
          <p:cNvPr id="22" name="Canvas 1">
            <a:extLst>
              <a:ext uri="{FF2B5EF4-FFF2-40B4-BE49-F238E27FC236}">
                <a16:creationId xmlns:a16="http://schemas.microsoft.com/office/drawing/2014/main" id="{BB40EB31-C80D-BB4A-AE2B-B808C01F7860}"/>
              </a:ext>
            </a:extLst>
          </p:cNvPr>
          <p:cNvGrpSpPr/>
          <p:nvPr/>
        </p:nvGrpSpPr>
        <p:grpSpPr>
          <a:xfrm>
            <a:off x="2542824" y="2694409"/>
            <a:ext cx="6067776" cy="3573268"/>
            <a:chOff x="0" y="0"/>
            <a:chExt cx="5274310" cy="292608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787BD7F-05BE-CE4E-A954-33F7938AD363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4" name="Text Box 670264066">
              <a:extLst>
                <a:ext uri="{FF2B5EF4-FFF2-40B4-BE49-F238E27FC236}">
                  <a16:creationId xmlns:a16="http://schemas.microsoft.com/office/drawing/2014/main" id="{79C89896-E8C7-B746-8E62-683CED506159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112432197">
              <a:extLst>
                <a:ext uri="{FF2B5EF4-FFF2-40B4-BE49-F238E27FC236}">
                  <a16:creationId xmlns:a16="http://schemas.microsoft.com/office/drawing/2014/main" id="{82751CF9-F50E-224F-B603-DB63A4D7660C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095545483">
              <a:extLst>
                <a:ext uri="{FF2B5EF4-FFF2-40B4-BE49-F238E27FC236}">
                  <a16:creationId xmlns:a16="http://schemas.microsoft.com/office/drawing/2014/main" id="{8F603FAF-05B4-7043-8E53-17AA9817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id="{F8832989-67A3-40BD-8BF8-A3B39547CA9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B76EB28C-3728-4FCE-9581-95BA95C43B3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B4C6C18B-F7A4-44E3-98E2-64A7F929D2B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1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925664"/>
            <a:ext cx="102703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對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以上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趨勢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觀察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85</a:t>
            </a:fld>
            <a:endParaRPr lang="en-US"/>
          </a:p>
        </p:txBody>
      </p:sp>
      <p:grpSp>
        <p:nvGrpSpPr>
          <p:cNvPr id="12" name="Canvas 1">
            <a:extLst>
              <a:ext uri="{FF2B5EF4-FFF2-40B4-BE49-F238E27FC236}">
                <a16:creationId xmlns:a16="http://schemas.microsoft.com/office/drawing/2014/main" id="{31DFEC14-7DDB-0941-BF09-06E60D132D80}"/>
              </a:ext>
            </a:extLst>
          </p:cNvPr>
          <p:cNvGrpSpPr/>
          <p:nvPr/>
        </p:nvGrpSpPr>
        <p:grpSpPr>
          <a:xfrm>
            <a:off x="2587556" y="1585457"/>
            <a:ext cx="6023043" cy="3340207"/>
            <a:chOff x="0" y="0"/>
            <a:chExt cx="5274310" cy="29260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910-E15F-3743-95A1-502D7FCDB661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4" name="Text Box 670264066">
              <a:extLst>
                <a:ext uri="{FF2B5EF4-FFF2-40B4-BE49-F238E27FC236}">
                  <a16:creationId xmlns:a16="http://schemas.microsoft.com/office/drawing/2014/main" id="{04F1EA92-4FC5-1544-9472-F5335CFF9197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112432197">
              <a:extLst>
                <a:ext uri="{FF2B5EF4-FFF2-40B4-BE49-F238E27FC236}">
                  <a16:creationId xmlns:a16="http://schemas.microsoft.com/office/drawing/2014/main" id="{7268D6E6-1ED8-3B41-AFFA-57852C052434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95545483">
              <a:extLst>
                <a:ext uri="{FF2B5EF4-FFF2-40B4-BE49-F238E27FC236}">
                  <a16:creationId xmlns:a16="http://schemas.microsoft.com/office/drawing/2014/main" id="{8FB2C031-CDA3-1440-A1B0-0D0EE1295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id="{0F8E4533-F997-4E8F-84D8-377C80AD982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07B209B8-FE37-4705-9450-57299621940A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E16127C9-C6A3-4287-9913-4ECC29F8933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807133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對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以上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趨勢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觀察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86</a:t>
            </a:fld>
            <a:endParaRPr lang="en-US"/>
          </a:p>
        </p:txBody>
      </p:sp>
      <p:grpSp>
        <p:nvGrpSpPr>
          <p:cNvPr id="12" name="Canvas 1">
            <a:extLst>
              <a:ext uri="{FF2B5EF4-FFF2-40B4-BE49-F238E27FC236}">
                <a16:creationId xmlns:a16="http://schemas.microsoft.com/office/drawing/2014/main" id="{31DFEC14-7DDB-0941-BF09-06E60D132D80}"/>
              </a:ext>
            </a:extLst>
          </p:cNvPr>
          <p:cNvGrpSpPr/>
          <p:nvPr/>
        </p:nvGrpSpPr>
        <p:grpSpPr>
          <a:xfrm>
            <a:off x="2587556" y="1585457"/>
            <a:ext cx="6023043" cy="3340207"/>
            <a:chOff x="0" y="0"/>
            <a:chExt cx="5274310" cy="29260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910-E15F-3743-95A1-502D7FCDB661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4" name="Text Box 670264066">
              <a:extLst>
                <a:ext uri="{FF2B5EF4-FFF2-40B4-BE49-F238E27FC236}">
                  <a16:creationId xmlns:a16="http://schemas.microsoft.com/office/drawing/2014/main" id="{04F1EA92-4FC5-1544-9472-F5335CFF9197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數目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112432197">
              <a:extLst>
                <a:ext uri="{FF2B5EF4-FFF2-40B4-BE49-F238E27FC236}">
                  <a16:creationId xmlns:a16="http://schemas.microsoft.com/office/drawing/2014/main" id="{7268D6E6-1ED8-3B41-AFFA-57852C052434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95545483">
              <a:extLst>
                <a:ext uri="{FF2B5EF4-FFF2-40B4-BE49-F238E27FC236}">
                  <a16:creationId xmlns:a16="http://schemas.microsoft.com/office/drawing/2014/main" id="{8FB2C031-CDA3-1440-A1B0-0D0EE1295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67">
            <a:extLst>
              <a:ext uri="{FF2B5EF4-FFF2-40B4-BE49-F238E27FC236}">
                <a16:creationId xmlns:a16="http://schemas.microsoft.com/office/drawing/2014/main" id="{3956D826-6A60-8844-9D01-CCDE187E7E75}"/>
              </a:ext>
            </a:extLst>
          </p:cNvPr>
          <p:cNvSpPr/>
          <p:nvPr/>
        </p:nvSpPr>
        <p:spPr>
          <a:xfrm>
            <a:off x="1041937" y="5410124"/>
            <a:ext cx="10083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觀察：從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月之間，歌手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的粉絲數目呈現下跌的趨勢，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但沒有展示明確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規律。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但從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月開始，粉絲數目以指數趨勢下跌。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64E891EF-CC69-4133-9E74-5A756DE4A06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FF7897EB-999E-4F6B-8674-799B38F77A5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8372A938-AE22-41B8-8E41-AC14E2E969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87</a:t>
            </a:fld>
            <a:endParaRPr lang="en-US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287305" y="2672239"/>
            <a:ext cx="99953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由於從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月之間的變化沒有展示明確的規律，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故在制定模型時，先把這些數據剔除，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再假設粉絲數目會繼續沿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月後的規律持續下降。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考慮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變化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B59193BA-9313-9D48-881C-B2C555790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1322"/>
              </p:ext>
            </p:extLst>
          </p:nvPr>
        </p:nvGraphicFramePr>
        <p:xfrm>
          <a:off x="5444427" y="4331060"/>
          <a:ext cx="362322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r:id="rId3" imgW="1981200" imgH="393700" progId="Equation.DSMT4">
                  <p:embed/>
                </p:oleObj>
              </mc:Choice>
              <mc:Fallback>
                <p:oleObj r:id="rId3" imgW="1981200" imgH="393700" progId="Equation.DSMT4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B59193BA-9313-9D48-881C-B2C555790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4331060"/>
                        <a:ext cx="3623226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1ECF85A2-EEE0-1248-ABCC-F4C037C0F4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839868"/>
              </p:ext>
            </p:extLst>
          </p:nvPr>
        </p:nvGraphicFramePr>
        <p:xfrm>
          <a:off x="5444427" y="5108054"/>
          <a:ext cx="362322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5" imgW="1981200" imgH="393700" progId="Equation.DSMT4">
                  <p:embed/>
                </p:oleObj>
              </mc:Choice>
              <mc:Fallback>
                <p:oleObj r:id="rId5" imgW="1981200" imgH="393700" progId="Equation.DSMT4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1ECF85A2-EEE0-1248-ABCC-F4C037C0F4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5108054"/>
                        <a:ext cx="3623226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D7B7109C-5D7C-0045-AC0E-A00D71413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171577"/>
              </p:ext>
            </p:extLst>
          </p:nvPr>
        </p:nvGraphicFramePr>
        <p:xfrm>
          <a:off x="5444427" y="5885048"/>
          <a:ext cx="3646452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r:id="rId7" imgW="1993900" imgH="393700" progId="Equation.DSMT4">
                  <p:embed/>
                </p:oleObj>
              </mc:Choice>
              <mc:Fallback>
                <p:oleObj r:id="rId7" imgW="1993900" imgH="393700" progId="Equation.DSMT4">
                  <p:embed/>
                  <p:pic>
                    <p:nvPicPr>
                      <p:cNvPr id="12" name="物件 11">
                        <a:extLst>
                          <a:ext uri="{FF2B5EF4-FFF2-40B4-BE49-F238E27FC236}">
                            <a16:creationId xmlns:a16="http://schemas.microsoft.com/office/drawing/2014/main" id="{D7B7109C-5D7C-0045-AC0E-A00D714136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5885048"/>
                        <a:ext cx="3646452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C4C70E5F-9FA9-47B0-A226-701E0368567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19E0F6E2-32F7-4DB7-A815-F8402118AA9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339C8A13-5662-4F85-AD2E-023E57F5EFA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  <p:sp>
        <p:nvSpPr>
          <p:cNvPr id="15" name="矩形 67">
            <a:extLst>
              <a:ext uri="{FF2B5EF4-FFF2-40B4-BE49-F238E27FC236}">
                <a16:creationId xmlns:a16="http://schemas.microsoft.com/office/drawing/2014/main" id="{0546034A-C735-40CF-966E-AFC8917B9FDE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28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88</a:t>
            </a:fld>
            <a:endParaRPr lang="en-US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C4C70E5F-9FA9-47B0-A226-701E0368567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19E0F6E2-32F7-4DB7-A815-F8402118AA9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339C8A13-5662-4F85-AD2E-023E57F5EFA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進一步探索較複雜的趨勢。</a:t>
              </a:r>
            </a:p>
          </p:txBody>
        </p:sp>
      </p:grpSp>
      <p:sp>
        <p:nvSpPr>
          <p:cNvPr id="15" name="矩形 67">
            <a:extLst>
              <a:ext uri="{FF2B5EF4-FFF2-40B4-BE49-F238E27FC236}">
                <a16:creationId xmlns:a16="http://schemas.microsoft.com/office/drawing/2014/main" id="{E4636024-6136-4916-9DA9-07AE99DB2FFB}"/>
              </a:ext>
            </a:extLst>
          </p:cNvPr>
          <p:cNvSpPr/>
          <p:nvPr/>
        </p:nvSpPr>
        <p:spPr>
          <a:xfrm>
            <a:off x="1413614" y="2892312"/>
            <a:ext cx="91700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1216(1 – 12.0%) = 1070</a:t>
            </a: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1216(1 – 12.0%)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 = 942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F82ACA55-DD27-43FB-B355-C226BBFA9DA3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假設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預測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粉絲數目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2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D86D5-AA64-4D51-B8BE-397EF3002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E1EC857B-76B9-4F84-BF9D-FB1022EF0B3E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DA644E9C-C9D9-4DCD-8B0F-BE032A97322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E739C0A3-4EC9-4280-A7F8-7DC3A434A459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初步分析建模情境並進行簡單的預測。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DA5F3E8-BCFD-4326-B3F1-06E50D61A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84142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  <p:sp>
        <p:nvSpPr>
          <p:cNvPr id="15" name="矩形 67">
            <a:extLst>
              <a:ext uri="{FF2B5EF4-FFF2-40B4-BE49-F238E27FC236}">
                <a16:creationId xmlns:a16="http://schemas.microsoft.com/office/drawing/2014/main" id="{6D7BE300-81E5-41B5-A04B-AF1BCB5BE3EF}"/>
              </a:ext>
            </a:extLst>
          </p:cNvPr>
          <p:cNvSpPr/>
          <p:nvPr/>
        </p:nvSpPr>
        <p:spPr>
          <a:xfrm>
            <a:off x="1187915" y="379000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預測歌手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月份的社交媒體粉絲數目，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並解釋你的答案。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矩形 67">
            <a:extLst>
              <a:ext uri="{FF2B5EF4-FFF2-40B4-BE49-F238E27FC236}">
                <a16:creationId xmlns:a16="http://schemas.microsoft.com/office/drawing/2014/main" id="{A76C4380-3FF7-43C7-90F4-F4571A741604}"/>
              </a:ext>
            </a:extLst>
          </p:cNvPr>
          <p:cNvSpPr/>
          <p:nvPr/>
        </p:nvSpPr>
        <p:spPr>
          <a:xfrm>
            <a:off x="1983584" y="4835570"/>
            <a:ext cx="902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對於歌手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，每個月的粉絲數目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前一個月</a:t>
            </a:r>
            <a:r>
              <a:rPr lang="zh-CN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 </a:t>
            </a:r>
            <a:r>
              <a:rPr lang="zh-CN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倍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月的社交媒體粉絲數目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 320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2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= 640</a:t>
            </a:r>
            <a:endParaRPr lang="en-US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  <p:tag name="KSO_WPP_MARK_KEY" val="33e6f285-e3ee-4a88-9c42-f59bb95e410b"/>
  <p:tag name="COMMONDATA" val="eyJjb3VudCI6MiwiaGRpZCI6IjBlMzU2ZGM5ZDQ4OGQ5NTgzOTYzNGRjNWVjM2YyNTY2IiwidXNlckNvdW50IjoyfQ=="/>
</p:tagLst>
</file>

<file path=ppt/theme/theme1.xml><?xml version="1.0" encoding="utf-8"?>
<a:theme xmlns:a="http://schemas.openxmlformats.org/drawingml/2006/main" name="Office 主题​​">
  <a:themeElements>
    <a:clrScheme name="中性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4D4D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思源宋体S 思源黑体 L">
      <a:majorFont>
        <a:latin typeface="思源黑体 CN Normal"/>
        <a:ea typeface="思源宋体 CN SemiBold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中性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8520</Words>
  <Application>Microsoft Office PowerPoint</Application>
  <PresentationFormat>Widescreen</PresentationFormat>
  <Paragraphs>1195</Paragraphs>
  <Slides>88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思源宋体 CN SemiBold</vt:lpstr>
      <vt:lpstr>新細明體</vt:lpstr>
      <vt:lpstr>思源黑体 CN Light</vt:lpstr>
      <vt:lpstr>Times New Roman</vt:lpstr>
      <vt:lpstr>Calibri Light</vt:lpstr>
      <vt:lpstr>Wingdings</vt:lpstr>
      <vt:lpstr>Arial</vt:lpstr>
      <vt:lpstr>Calibri</vt:lpstr>
      <vt:lpstr>Office 主题​​</vt:lpstr>
      <vt:lpstr>1_Custom Design</vt:lpstr>
      <vt:lpstr>Custom Design</vt:lpstr>
      <vt:lpstr>Equation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WAN, Ka-ling</cp:lastModifiedBy>
  <cp:revision>199</cp:revision>
  <dcterms:created xsi:type="dcterms:W3CDTF">2020-07-29T04:25:00Z</dcterms:created>
  <dcterms:modified xsi:type="dcterms:W3CDTF">2026-03-03T02:52:08Z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v1.0_mb_NjwIRYN7422lvHGaev13mQ==</vt:lpwstr>
  </property>
  <property fmtid="{D5CDD505-2E9C-101B-9397-08002B2CF9AE}" pid="4" name="ICV">
    <vt:lpwstr>49A0DA2A33974D9AA7D0AAE1B4A06399_11</vt:lpwstr>
  </property>
</Properties>
</file>