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7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8" r:id="rId3"/>
    <p:sldId id="260" r:id="rId4"/>
    <p:sldId id="279" r:id="rId5"/>
    <p:sldId id="280" r:id="rId6"/>
    <p:sldId id="281" r:id="rId7"/>
    <p:sldId id="283" r:id="rId8"/>
    <p:sldId id="292" r:id="rId9"/>
    <p:sldId id="326" r:id="rId10"/>
    <p:sldId id="294" r:id="rId11"/>
    <p:sldId id="293" r:id="rId12"/>
    <p:sldId id="295" r:id="rId13"/>
    <p:sldId id="318" r:id="rId14"/>
    <p:sldId id="319" r:id="rId15"/>
    <p:sldId id="328" r:id="rId16"/>
    <p:sldId id="320" r:id="rId17"/>
    <p:sldId id="296" r:id="rId18"/>
    <p:sldId id="297" r:id="rId19"/>
    <p:sldId id="299" r:id="rId20"/>
    <p:sldId id="301" r:id="rId21"/>
    <p:sldId id="302" r:id="rId22"/>
    <p:sldId id="329" r:id="rId23"/>
    <p:sldId id="304" r:id="rId24"/>
    <p:sldId id="330" r:id="rId25"/>
    <p:sldId id="331" r:id="rId26"/>
    <p:sldId id="322" r:id="rId27"/>
    <p:sldId id="332" r:id="rId28"/>
    <p:sldId id="324" r:id="rId29"/>
    <p:sldId id="333" r:id="rId30"/>
    <p:sldId id="321" r:id="rId31"/>
  </p:sldIdLst>
  <p:sldSz cx="12192000" cy="6858000"/>
  <p:notesSz cx="6858000" cy="9144000"/>
  <p:embeddedFontLst>
    <p:embeddedFont>
      <p:font typeface="Yet R" panose="02020500000000000000" charset="-127"/>
      <p:regular r:id="rId34"/>
    </p:embeddedFont>
    <p:embeddedFont>
      <p:font typeface="汉仪文黑-55简" panose="02020500000000000000" charset="-12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DE3"/>
    <a:srgbClr val="FDF1C8"/>
    <a:srgbClr val="2C5475"/>
    <a:srgbClr val="3A6C9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412" autoAdjust="0"/>
  </p:normalViewPr>
  <p:slideViewPr>
    <p:cSldViewPr snapToGrid="0">
      <p:cViewPr varScale="1">
        <p:scale>
          <a:sx n="69" d="100"/>
          <a:sy n="69" d="100"/>
        </p:scale>
        <p:origin x="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文黑-55简" panose="00020600040101010101" charset="-122"/>
              <a:ea typeface="汉仪文黑-55简" panose="00020600040101010101" charset="-122"/>
              <a:cs typeface="汉仪文黑-55简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汉仪文黑-55简" panose="00020600040101010101" charset="-122"/>
              </a:rPr>
              <a:t>2026/3/12</a:t>
            </a:fld>
            <a:endParaRPr lang="zh-CN" altLang="en-US">
              <a:latin typeface="汉仪文黑-55简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文黑-55简" panose="00020600040101010101" charset="-122"/>
              <a:ea typeface="汉仪文黑-55简" panose="00020600040101010101" charset="-122"/>
              <a:cs typeface="汉仪文黑-55简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汉仪文黑-55简" panose="00020600040101010101" charset="-122"/>
              </a:rPr>
              <a:t>‹#›</a:t>
            </a:fld>
            <a:endParaRPr lang="zh-CN" altLang="en-US">
              <a:latin typeface="汉仪文黑-55简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文黑-55简" panose="00020600040101010101" charset="-122"/>
                <a:ea typeface="汉仪文黑-55简" panose="00020600040101010101" charset="-122"/>
                <a:cs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文黑-55简" panose="00020600040101010101" charset="-122"/>
                <a:ea typeface="汉仪文黑-55简" panose="00020600040101010101" charset="-122"/>
                <a:cs typeface="汉仪文黑-55简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文黑-55简" panose="00020600040101010101" charset="-122"/>
                <a:ea typeface="汉仪文黑-55简" panose="00020600040101010101" charset="-122"/>
                <a:cs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文黑-55简" panose="00020600040101010101" charset="-122"/>
                <a:ea typeface="汉仪文黑-55简" panose="00020600040101010101" charset="-122"/>
                <a:cs typeface="汉仪文黑-55简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文黑-55简" panose="00020600040101010101" charset="-122"/>
        <a:ea typeface="汉仪文黑-55简" panose="00020600040101010101" charset="-122"/>
        <a:cs typeface="汉仪文黑-55简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文黑-55简" panose="00020600040101010101" charset="-122"/>
        <a:ea typeface="汉仪文黑-55简" panose="00020600040101010101" charset="-122"/>
        <a:cs typeface="汉仪文黑-55简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文黑-55简" panose="00020600040101010101" charset="-122"/>
        <a:ea typeface="汉仪文黑-55简" panose="00020600040101010101" charset="-122"/>
        <a:cs typeface="汉仪文黑-55简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文黑-55简" panose="00020600040101010101" charset="-122"/>
        <a:ea typeface="汉仪文黑-55简" panose="00020600040101010101" charset="-122"/>
        <a:cs typeface="汉仪文黑-55简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文黑-55简" panose="00020600040101010101" charset="-122"/>
        <a:ea typeface="汉仪文黑-55简" panose="00020600040101010101" charset="-122"/>
        <a:cs typeface="汉仪文黑-55简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634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04800"/>
                <a:endParaRPr lang="zh-HK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04800"/>
                <a:r>
                  <a:rPr lang="zh-TW" altLang="zh-HK" sz="1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若取</a:t>
                </a:r>
                <a:r>
                  <a:rPr lang="zh-TW" altLang="zh-HK" sz="1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zh-HK" sz="1800" i="1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altLang="zh-HK" sz="1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zh-TW" altLang="zh-HK" sz="1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，問題</a:t>
                </a:r>
                <a:r>
                  <a:rPr lang="en-US" altLang="zh-HK" sz="1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2 </a:t>
                </a:r>
                <a:r>
                  <a:rPr lang="zh-TW" altLang="zh-HK" sz="1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的模型可更新為</a:t>
                </a:r>
                <a:endParaRPr lang="zh-TW" altLang="zh-HK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r>
                  <a:rPr lang="en-GB" altLang="zh-HK" sz="18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	</a:t>
                </a:r>
                <a:r>
                  <a:rPr lang="en-US" altLang="zh-HK" sz="1800" i="0">
                    <a:effectLst/>
                    <a:latin typeface="Cambria Math" panose="020405030504060302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𝑃</a:t>
                </a:r>
                <a:r>
                  <a:rPr lang="zh-TW" altLang="zh-HK" sz="1800" i="0">
                    <a:effectLst/>
                    <a:latin typeface="Cambria Math" panose="020405030504060302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_</a:t>
                </a:r>
                <a:r>
                  <a:rPr lang="en-US" altLang="zh-HK" sz="1800" i="0">
                    <a:effectLst/>
                    <a:latin typeface="Cambria Math" panose="020405030504060302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𝑛</a:t>
                </a:r>
                <a:r>
                  <a:rPr lang="en-US" altLang="zh-HK" sz="18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= ,  </a:t>
                </a:r>
                <a:r>
                  <a:rPr lang="en-US" altLang="zh-HK" sz="1800" i="1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n</a:t>
                </a:r>
                <a:r>
                  <a:rPr lang="en-US" altLang="zh-HK" sz="18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= 1, 2, 3, 4, 5  </a:t>
                </a:r>
                <a:r>
                  <a:rPr lang="zh-TW" altLang="zh-HK" sz="18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及</a:t>
                </a:r>
                <a:r>
                  <a:rPr lang="en-US" altLang="zh-HK" sz="18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 </a:t>
                </a:r>
                <a:r>
                  <a:rPr lang="en-US" altLang="zh-HK" sz="1800" i="0">
                    <a:effectLst/>
                    <a:latin typeface="Cambria Math" panose="020405030504060302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𝑃</a:t>
                </a:r>
                <a:r>
                  <a:rPr lang="zh-TW" altLang="zh-HK" sz="1800" i="0">
                    <a:effectLst/>
                    <a:latin typeface="Cambria Math" panose="020405030504060302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_</a:t>
                </a:r>
                <a:r>
                  <a:rPr lang="en-US" altLang="zh-HK" sz="1800" i="0">
                    <a:effectLst/>
                    <a:latin typeface="Cambria Math" panose="020405030504060302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6</a:t>
                </a:r>
                <a:r>
                  <a:rPr lang="en-US" altLang="zh-HK" sz="18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= 1</a:t>
                </a:r>
                <a:endParaRPr lang="zh-HK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469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265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340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062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392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汉仪文黑-55简" panose="00020600040101010101" charset="-122"/>
                <a:ea typeface="汉仪文黑-55简" panose="00020600040101010101" charset="-122"/>
                <a:cs typeface="汉仪文黑-55简" panose="0002060004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汉仪文黑-55简" panose="00020600040101010101" charset="-122"/>
                <a:ea typeface="汉仪文黑-55简" panose="00020600040101010101" charset="-122"/>
                <a:cs typeface="汉仪文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汉仪文黑-55简" panose="00020600040101010101" charset="-122"/>
                <a:ea typeface="汉仪文黑-55简" panose="00020600040101010101" charset="-122"/>
                <a:cs typeface="汉仪文黑-55简" panose="0002060004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文黑-55简" panose="00020600040101010101" charset="-122"/>
          <a:ea typeface="汉仪文黑-55简" panose="00020600040101010101" charset="-122"/>
          <a:cs typeface="汉仪文黑-55简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文黑-55简" panose="00020600040101010101" charset="-122"/>
          <a:ea typeface="汉仪文黑-55简" panose="00020600040101010101" charset="-122"/>
          <a:cs typeface="汉仪文黑-55简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文黑-55简" panose="00020600040101010101" charset="-122"/>
          <a:ea typeface="汉仪文黑-55简" panose="00020600040101010101" charset="-122"/>
          <a:cs typeface="汉仪文黑-55简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文黑-55简" panose="00020600040101010101" charset="-122"/>
          <a:ea typeface="汉仪文黑-55简" panose="00020600040101010101" charset="-122"/>
          <a:cs typeface="汉仪文黑-55简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文黑-55简" panose="00020600040101010101" charset="-122"/>
          <a:ea typeface="汉仪文黑-55简" panose="00020600040101010101" charset="-122"/>
          <a:cs typeface="汉仪文黑-55简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文黑-55简" panose="00020600040101010101" charset="-122"/>
          <a:ea typeface="汉仪文黑-55简" panose="00020600040101010101" charset="-122"/>
          <a:cs typeface="汉仪文黑-55简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5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21.bin"/><Relationship Id="rId3" Type="http://schemas.openxmlformats.org/officeDocument/2006/relationships/image" Target="../media/image5.png"/><Relationship Id="rId7" Type="http://schemas.openxmlformats.org/officeDocument/2006/relationships/image" Target="../media/image29.wmf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hyperlink" Target="https://www.wolframalpha.com/" TargetMode="External"/><Relationship Id="rId9" Type="http://schemas.openxmlformats.org/officeDocument/2006/relationships/image" Target="../media/image32.png"/><Relationship Id="rId1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oleObject" Target="../embeddings/oleObject2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wmf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6.png"/><Relationship Id="rId10" Type="http://schemas.openxmlformats.org/officeDocument/2006/relationships/image" Target="../media/image36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pcjcybq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oleObject" Target="../embeddings/oleObject2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0.wmf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6.png"/><Relationship Id="rId10" Type="http://schemas.openxmlformats.org/officeDocument/2006/relationships/image" Target="../media/image41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7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5.png"/><Relationship Id="rId9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0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5.png"/><Relationship Id="rId9" Type="http://schemas.openxmlformats.org/officeDocument/2006/relationships/image" Target="../media/image4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5.pn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3.png"/><Relationship Id="rId4" Type="http://schemas.openxmlformats.org/officeDocument/2006/relationships/image" Target="../media/image6.png"/><Relationship Id="rId9" Type="http://schemas.openxmlformats.org/officeDocument/2006/relationships/image" Target="../media/image5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5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6.png"/><Relationship Id="rId4" Type="http://schemas.openxmlformats.org/officeDocument/2006/relationships/image" Target="../media/image6.png"/><Relationship Id="rId9" Type="http://schemas.openxmlformats.org/officeDocument/2006/relationships/image" Target="../media/image5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1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4">
            <a:extLst>
              <a:ext uri="{FF2B5EF4-FFF2-40B4-BE49-F238E27FC236}">
                <a16:creationId xmlns:a16="http://schemas.microsoft.com/office/drawing/2014/main" id="{758B4A02-DFF3-4AA9-AB24-D0DC2C41C6CF}"/>
              </a:ext>
            </a:extLst>
          </p:cNvPr>
          <p:cNvSpPr/>
          <p:nvPr/>
        </p:nvSpPr>
        <p:spPr>
          <a:xfrm>
            <a:off x="1344705" y="1748118"/>
            <a:ext cx="5980605" cy="3315657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4000"/>
            </a:blip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文黑-55简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00512" y="2321771"/>
            <a:ext cx="4722796" cy="221445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TW" altLang="en-US" sz="6000" b="1" spc="110" dirty="0">
                <a:solidFill>
                  <a:srgbClr val="2C5475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抽奖游戏的数学模型</a:t>
            </a:r>
            <a:endParaRPr lang="zh-CN" altLang="en-US" sz="60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96B82F-DF9E-4AC3-B680-233D93058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49" y="850329"/>
            <a:ext cx="2961934" cy="51573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561455-5F74-468D-848A-5E7B76150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2" y="5266757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4BAC54-F125-4ABD-B2BD-98C8B4413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180">
            <a:off x="419021" y="5266758"/>
            <a:ext cx="72000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20" cy="1323439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1" y="1190580"/>
            <a:ext cx="9773696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我们从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40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名获得满星角色的玩家那里收集了数据。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下表总结了每位玩家为获得满星角色所进行的抽奖次数。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若以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下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表的数据建立所需要的数学模型，除了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之前提及的假设，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你还会作出什么假设以简化问题？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8829814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根据所提供的数据建立抽奖游戏的数学模型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1</a:t>
            </a: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7F34A2-7E07-4595-8ABE-36F7AFA0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883682"/>
              </p:ext>
            </p:extLst>
          </p:nvPr>
        </p:nvGraphicFramePr>
        <p:xfrm>
          <a:off x="1873928" y="2759900"/>
          <a:ext cx="7874654" cy="2133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343898">
                  <a:extLst>
                    <a:ext uri="{9D8B030D-6E8A-4147-A177-3AD203B41FA5}">
                      <a16:colId xmlns:a16="http://schemas.microsoft.com/office/drawing/2014/main" val="2247634635"/>
                    </a:ext>
                  </a:extLst>
                </a:gridCol>
                <a:gridCol w="4033822">
                  <a:extLst>
                    <a:ext uri="{9D8B030D-6E8A-4147-A177-3AD203B41FA5}">
                      <a16:colId xmlns:a16="http://schemas.microsoft.com/office/drawing/2014/main" val="2654864761"/>
                    </a:ext>
                  </a:extLst>
                </a:gridCol>
                <a:gridCol w="1496934">
                  <a:extLst>
                    <a:ext uri="{9D8B030D-6E8A-4147-A177-3AD203B41FA5}">
                      <a16:colId xmlns:a16="http://schemas.microsoft.com/office/drawing/2014/main" val="3212018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+mn-ea"/>
                          <a:ea typeface="+mn-ea"/>
                        </a:rPr>
                        <a:t>抽奖次数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+mn-ea"/>
                          <a:ea typeface="+mn-ea"/>
                        </a:rPr>
                        <a:t>划记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+mn-ea"/>
                          <a:ea typeface="+mn-ea"/>
                        </a:rPr>
                        <a:t>频数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115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strike="sngStrike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43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566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896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962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2930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strike="sngStrike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	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21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698185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2E307D88-610B-4B7C-8D68-8311A777AB83}"/>
              </a:ext>
            </a:extLst>
          </p:cNvPr>
          <p:cNvSpPr txBox="1"/>
          <p:nvPr/>
        </p:nvSpPr>
        <p:spPr>
          <a:xfrm>
            <a:off x="1873928" y="5139381"/>
            <a:ext cx="88044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	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每次抽奖为独立事件</a:t>
            </a:r>
          </a:p>
          <a:p>
            <a:pPr indent="0">
              <a:buNone/>
            </a:pP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	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该 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40 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名玩家是随机抽样的</a:t>
            </a:r>
          </a:p>
        </p:txBody>
      </p:sp>
    </p:spTree>
    <p:extLst>
      <p:ext uri="{BB962C8B-B14F-4D97-AF65-F5344CB8AC3E}">
        <p14:creationId xmlns:p14="http://schemas.microsoft.com/office/powerpoint/2010/main" val="173718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39"/>
            <a:ext cx="10596621" cy="1562205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2" y="1287520"/>
            <a:ext cx="9773696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我们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假设了在第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1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至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5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次的抽奖中，每次获得该满星角色的概率相同，设此概率为 </a:t>
            </a:r>
            <a:r>
              <a:rPr lang="en-US" altLang="zh-TW" sz="2000" b="1" i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p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。</a:t>
            </a: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试运用 </a:t>
            </a:r>
            <a:r>
              <a:rPr lang="en-US" altLang="zh-TW" sz="2000" b="1" i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p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及根据你制定的假设，建立一个数学模型，描述分别以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1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至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次抽奖获得该满星角色的机会有多大，其中 </a:t>
            </a:r>
            <a:r>
              <a:rPr lang="en-US" altLang="zh-TW" sz="2000" b="1" i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&lt; 6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8535346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根据所提供的数据建立抽奖游戏的数学模型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6A75853B-BAAF-49C0-A2AE-6BA2C4684470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4CA1DE9-319C-49DC-82EF-4032060878AE}"/>
                  </a:ext>
                </a:extLst>
              </p:cNvPr>
              <p:cNvSpPr txBox="1"/>
              <p:nvPr/>
            </p:nvSpPr>
            <p:spPr>
              <a:xfrm>
                <a:off x="2088397" y="3323711"/>
                <a:ext cx="9240864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0"/>
                <a:r>
                  <a:rPr lang="zh-TW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设</a:t>
                </a:r>
                <a:r>
                  <a:rPr lang="zh-TW" altLang="zh-HK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为在第</a:t>
                </a:r>
                <a:r>
                  <a:rPr lang="en-US" altLang="zh-TW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800" i="1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n </a:t>
                </a:r>
                <a:r>
                  <a:rPr lang="zh-TW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次才获得该满星角色的概率，</a:t>
                </a:r>
                <a:endParaRPr lang="en-US" altLang="zh-TW" sz="28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:r>
                  <a:rPr lang="zh-TW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所需的数学模型为：</a:t>
                </a:r>
                <a:endParaRPr lang="en-US" altLang="zh-TW" sz="28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:endParaRPr lang="zh-TW" altLang="zh-HK" sz="2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HK" sz="28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(1−</m:t>
                    </m:r>
                    <m:r>
                      <a:rPr lang="en-US" altLang="zh-HK" sz="28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zh-TW" altLang="zh-HK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HK" sz="28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altLang="zh-HK" sz="28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HK" sz="28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, </a:t>
                </a:r>
                <a:r>
                  <a:rPr lang="en-US" altLang="zh-HK" sz="2800" i="1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n</a:t>
                </a:r>
                <a:r>
                  <a:rPr lang="en-US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1, 2, 3, 4, 5  </a:t>
                </a:r>
                <a:r>
                  <a:rPr lang="zh-TW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及</a:t>
                </a:r>
                <a:r>
                  <a:rPr lang="zh-TW" altLang="zh-HK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TW" sz="28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0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HK" sz="28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HK" sz="28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1</a:t>
                </a:r>
                <a:endParaRPr lang="zh-TW" altLang="zh-HK" sz="2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4CA1DE9-319C-49DC-82EF-403206087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397" y="3323711"/>
                <a:ext cx="9240864" cy="2246769"/>
              </a:xfrm>
              <a:prstGeom prst="rect">
                <a:avLst/>
              </a:prstGeom>
              <a:blipFill>
                <a:blip r:embed="rId4"/>
                <a:stretch>
                  <a:fillRect t="-2981" b="-62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2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4">
            <a:extLst>
              <a:ext uri="{FF2B5EF4-FFF2-40B4-BE49-F238E27FC236}">
                <a16:creationId xmlns:a16="http://schemas.microsoft.com/office/drawing/2014/main" id="{31774A50-B72F-4BCD-BCE4-5A7EF333D4EE}"/>
              </a:ext>
            </a:extLst>
          </p:cNvPr>
          <p:cNvSpPr/>
          <p:nvPr/>
        </p:nvSpPr>
        <p:spPr>
          <a:xfrm>
            <a:off x="797689" y="1135364"/>
            <a:ext cx="10596621" cy="1562205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3.	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若需要求解问题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2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的数学模型，我们需要估算 </a:t>
            </a:r>
            <a:r>
              <a:rPr lang="en-US" altLang="zh-TW" sz="2000" b="1" i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p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的值。试根据以下情况及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		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表一的数据，估算 </a:t>
            </a:r>
            <a:r>
              <a:rPr lang="en-US" altLang="zh-TW" sz="2000" b="1" i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p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的值。 </a:t>
            </a:r>
          </a:p>
          <a:p>
            <a:pPr lvl="0">
              <a:buClrTx/>
              <a:buSzTx/>
              <a:buFontTx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	(a)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只需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1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次抽奖便获得该满星角色； </a:t>
            </a:r>
          </a:p>
          <a:p>
            <a:pPr lvl="0">
              <a:buClrTx/>
              <a:buSzTx/>
              <a:buFontTx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	(b)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恰好 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2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次抽奖才获得该满星角色。</a:t>
            </a:r>
          </a:p>
        </p:txBody>
      </p:sp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8951106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根据所提供的数据建立抽奖游戏的数学模型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id="{446C5AED-7974-491C-9568-4C3A29EDF3AE}"/>
              </a:ext>
            </a:extLst>
          </p:cNvPr>
          <p:cNvSpPr txBox="1"/>
          <p:nvPr/>
        </p:nvSpPr>
        <p:spPr>
          <a:xfrm>
            <a:off x="1252500" y="3101388"/>
            <a:ext cx="7874654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根据以下获得满星角色所需抽奖次数的相对频数，估算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的值。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BD86790F-CF57-47DA-AC10-A970F2E498D9}"/>
              </a:ext>
            </a:extLst>
          </p:cNvPr>
          <p:cNvSpPr txBox="1"/>
          <p:nvPr/>
        </p:nvSpPr>
        <p:spPr>
          <a:xfrm>
            <a:off x="1481838" y="3996043"/>
            <a:ext cx="234673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(a) </a:t>
            </a: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只需  </a:t>
            </a:r>
            <a:r>
              <a:rPr lang="en-US" altLang="zh-TW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1  </a:t>
            </a: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次。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A9AE4-39EF-4195-BD31-32E0D3627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6009ABA-EE71-4272-BCAA-F4497AC8F3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804535"/>
              </p:ext>
            </p:extLst>
          </p:nvPr>
        </p:nvGraphicFramePr>
        <p:xfrm>
          <a:off x="1576431" y="4648177"/>
          <a:ext cx="874286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" name="Equation" r:id="rId5" imgW="469696" imgH="393529" progId="Equation.DSMT4">
                  <p:embed/>
                </p:oleObj>
              </mc:Choice>
              <mc:Fallback>
                <p:oleObj name="Equation" r:id="rId5" imgW="469696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431" y="4648177"/>
                        <a:ext cx="874286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A022B7A0-645B-435B-83C6-4E8EFC6E7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3C0703F-FB0F-4355-9AD5-0F9DB0C23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341110"/>
              </p:ext>
            </p:extLst>
          </p:nvPr>
        </p:nvGraphicFramePr>
        <p:xfrm>
          <a:off x="2509799" y="4663216"/>
          <a:ext cx="480000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" name="Equation" r:id="rId7" imgW="253890" imgH="393529" progId="Equation.DSMT4">
                  <p:embed/>
                </p:oleObj>
              </mc:Choice>
              <mc:Fallback>
                <p:oleObj name="Equation" r:id="rId7" imgW="25389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799" y="4663216"/>
                        <a:ext cx="480000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7">
            <a:extLst>
              <a:ext uri="{FF2B5EF4-FFF2-40B4-BE49-F238E27FC236}">
                <a16:creationId xmlns:a16="http://schemas.microsoft.com/office/drawing/2014/main" id="{C43D0D41-1AC6-4F78-B32B-9A90A61308AA}"/>
              </a:ext>
            </a:extLst>
          </p:cNvPr>
          <p:cNvSpPr txBox="1"/>
          <p:nvPr/>
        </p:nvSpPr>
        <p:spPr>
          <a:xfrm>
            <a:off x="5922579" y="3914029"/>
            <a:ext cx="2686428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(b) </a:t>
            </a: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恰好  </a:t>
            </a:r>
            <a:r>
              <a:rPr lang="en-US" altLang="zh-TW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2  </a:t>
            </a: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次。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B610D1C-205E-4F44-90E0-0A4FD734F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1B02DA2-225B-4A4F-8E78-8048FEB956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608495"/>
              </p:ext>
            </p:extLst>
          </p:nvPr>
        </p:nvGraphicFramePr>
        <p:xfrm>
          <a:off x="5922579" y="4369779"/>
          <a:ext cx="1611429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" name="Equation" r:id="rId9" imgW="863225" imgH="393529" progId="Equation.DSMT4">
                  <p:embed/>
                </p:oleObj>
              </mc:Choice>
              <mc:Fallback>
                <p:oleObj name="Equation" r:id="rId9" imgW="863225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579" y="4369779"/>
                        <a:ext cx="1611429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8">
            <a:extLst>
              <a:ext uri="{FF2B5EF4-FFF2-40B4-BE49-F238E27FC236}">
                <a16:creationId xmlns:a16="http://schemas.microsoft.com/office/drawing/2014/main" id="{4B7CAEFA-94C3-4610-84E6-5D0FC67C1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091A479-E011-4435-96BC-B205FC1D9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064922"/>
              </p:ext>
            </p:extLst>
          </p:nvPr>
        </p:nvGraphicFramePr>
        <p:xfrm>
          <a:off x="5393232" y="5150488"/>
          <a:ext cx="1971429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" name="Equation" r:id="rId11" imgW="1054100" imgH="393700" progId="Equation.DSMT4">
                  <p:embed/>
                </p:oleObj>
              </mc:Choice>
              <mc:Fallback>
                <p:oleObj name="Equation" r:id="rId11" imgW="10541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3232" y="5150488"/>
                        <a:ext cx="1971429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0">
            <a:extLst>
              <a:ext uri="{FF2B5EF4-FFF2-40B4-BE49-F238E27FC236}">
                <a16:creationId xmlns:a16="http://schemas.microsoft.com/office/drawing/2014/main" id="{0650C750-2464-4109-B8E1-9FBD711D3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物件 3">
            <a:extLst>
              <a:ext uri="{FF2B5EF4-FFF2-40B4-BE49-F238E27FC236}">
                <a16:creationId xmlns:a16="http://schemas.microsoft.com/office/drawing/2014/main" id="{8E91B0E7-BDE6-4015-9AB3-72E8B07474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107917"/>
              </p:ext>
            </p:extLst>
          </p:nvPr>
        </p:nvGraphicFramePr>
        <p:xfrm>
          <a:off x="7794196" y="5312842"/>
          <a:ext cx="1241044" cy="40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" r:id="rId13" imgW="635000" imgH="203200" progId="Equation.DSMT4">
                  <p:embed/>
                </p:oleObj>
              </mc:Choice>
              <mc:Fallback>
                <p:oleObj r:id="rId13" imgW="635000" imgH="203200" progId="Equation.DSMT4">
                  <p:embed/>
                  <p:pic>
                    <p:nvPicPr>
                      <p:cNvPr id="17" name="物件 3">
                        <a:extLst>
                          <a:ext uri="{FF2B5EF4-FFF2-40B4-BE49-F238E27FC236}">
                            <a16:creationId xmlns:a16="http://schemas.microsoft.com/office/drawing/2014/main" id="{888657B8-DF67-483C-9402-3FAAE944C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196" y="5312842"/>
                        <a:ext cx="1241044" cy="405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6">
            <a:extLst>
              <a:ext uri="{FF2B5EF4-FFF2-40B4-BE49-F238E27FC236}">
                <a16:creationId xmlns:a16="http://schemas.microsoft.com/office/drawing/2014/main" id="{C39D0D4B-29F9-4C0D-A80A-895009F10FCE}"/>
              </a:ext>
            </a:extLst>
          </p:cNvPr>
          <p:cNvSpPr txBox="1"/>
          <p:nvPr/>
        </p:nvSpPr>
        <p:spPr>
          <a:xfrm>
            <a:off x="9017882" y="526475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或</a:t>
            </a:r>
            <a:endParaRPr kumimoji="1" lang="zh-HK" altLang="en-US" sz="2400" dirty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6" name="物件 15">
            <a:extLst>
              <a:ext uri="{FF2B5EF4-FFF2-40B4-BE49-F238E27FC236}">
                <a16:creationId xmlns:a16="http://schemas.microsoft.com/office/drawing/2014/main" id="{EEE6C7DD-1B77-49CE-84E0-72B8FA98D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398430"/>
              </p:ext>
            </p:extLst>
          </p:nvPr>
        </p:nvGraphicFramePr>
        <p:xfrm>
          <a:off x="9464776" y="5287254"/>
          <a:ext cx="1269406" cy="40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1" r:id="rId15" imgW="647700" imgH="203200" progId="Equation.DSMT4">
                  <p:embed/>
                </p:oleObj>
              </mc:Choice>
              <mc:Fallback>
                <p:oleObj r:id="rId15" imgW="647700" imgH="203200" progId="Equation.DSMT4">
                  <p:embed/>
                  <p:pic>
                    <p:nvPicPr>
                      <p:cNvPr id="22" name="物件 15">
                        <a:extLst>
                          <a:ext uri="{FF2B5EF4-FFF2-40B4-BE49-F238E27FC236}">
                            <a16:creationId xmlns:a16="http://schemas.microsoft.com/office/drawing/2014/main" id="{63BD01CB-E86C-4F03-8C56-9D39544661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4776" y="5287254"/>
                        <a:ext cx="1269406" cy="407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>
            <a:extLst>
              <a:ext uri="{FF2B5EF4-FFF2-40B4-BE49-F238E27FC236}">
                <a16:creationId xmlns:a16="http://schemas.microsoft.com/office/drawing/2014/main" id="{1AD99866-2871-4986-82DB-4856627E3ACD}"/>
              </a:ext>
            </a:extLst>
          </p:cNvPr>
          <p:cNvSpPr txBox="1"/>
          <p:nvPr/>
        </p:nvSpPr>
        <p:spPr>
          <a:xfrm>
            <a:off x="9372717" y="4878184"/>
            <a:ext cx="1848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符合表一数据</a:t>
            </a:r>
            <a:r>
              <a:rPr lang="zh-TW" alt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0" name="文本框 6">
            <a:extLst>
              <a:ext uri="{FF2B5EF4-FFF2-40B4-BE49-F238E27FC236}">
                <a16:creationId xmlns:a16="http://schemas.microsoft.com/office/drawing/2014/main" id="{09C96BE3-FE68-451A-A82B-172079892A44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80514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8" grpId="0"/>
      <p:bldP spid="2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19" cy="1559260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1" y="1301850"/>
            <a:ext cx="9773696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若考虑抽奖次数较多的情况，我们将会得出较高阶的方程。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我们可以使用网上的计算工具，例如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  <a:hlinkClick r:id="rId4"/>
              </a:rPr>
              <a:t>https://www.wolframalpha.com/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来解方程。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以恰好抽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3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次才获得该满星角色的方程                           作为例子：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8969299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根据所提供的数据建立抽奖游戏的数学模型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ACE0085-DA07-45AC-BD31-74E74EF9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097" y="44621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A202EFA-F2A5-4E90-BB56-FC95179971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763338"/>
              </p:ext>
            </p:extLst>
          </p:nvPr>
        </p:nvGraphicFramePr>
        <p:xfrm>
          <a:off x="6095999" y="1978967"/>
          <a:ext cx="18478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6" imgW="926698" imgH="393529" progId="Equation.DSMT4">
                  <p:embed/>
                </p:oleObj>
              </mc:Choice>
              <mc:Fallback>
                <p:oleObj name="Equation" r:id="rId6" imgW="926698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9" y="1978967"/>
                        <a:ext cx="1847850" cy="80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任意多边形 1">
            <a:extLst>
              <a:ext uri="{FF2B5EF4-FFF2-40B4-BE49-F238E27FC236}">
                <a16:creationId xmlns:a16="http://schemas.microsoft.com/office/drawing/2014/main" id="{9D2D459D-0F0B-4F93-B359-EC109B5A201D}"/>
              </a:ext>
            </a:extLst>
          </p:cNvPr>
          <p:cNvSpPr/>
          <p:nvPr/>
        </p:nvSpPr>
        <p:spPr>
          <a:xfrm>
            <a:off x="-1096594" y="3244782"/>
            <a:ext cx="3258185" cy="422719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131" h="6657">
                <a:moveTo>
                  <a:pt x="1278" y="0"/>
                </a:moveTo>
                <a:cubicBezTo>
                  <a:pt x="3406" y="0"/>
                  <a:pt x="5131" y="1490"/>
                  <a:pt x="5131" y="3329"/>
                </a:cubicBezTo>
                <a:cubicBezTo>
                  <a:pt x="5131" y="5167"/>
                  <a:pt x="3406" y="6657"/>
                  <a:pt x="1278" y="6657"/>
                </a:cubicBezTo>
                <a:cubicBezTo>
                  <a:pt x="846" y="6657"/>
                  <a:pt x="430" y="6596"/>
                  <a:pt x="42" y="6482"/>
                </a:cubicBezTo>
                <a:lnTo>
                  <a:pt x="0" y="6470"/>
                </a:lnTo>
                <a:lnTo>
                  <a:pt x="0" y="187"/>
                </a:lnTo>
                <a:lnTo>
                  <a:pt x="42" y="175"/>
                </a:lnTo>
                <a:cubicBezTo>
                  <a:pt x="430" y="61"/>
                  <a:pt x="846" y="0"/>
                  <a:pt x="1278" y="0"/>
                </a:cubicBezTo>
                <a:close/>
              </a:path>
            </a:pathLst>
          </a:custGeom>
          <a:noFill/>
          <a:ln>
            <a:solidFill>
              <a:srgbClr val="B5CDE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汉仪文黑-55简" panose="00020600040101010101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50132B-ADC8-4F73-814D-DA853AC0C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28" y="3390751"/>
            <a:ext cx="720000" cy="720000"/>
          </a:xfrm>
          <a:prstGeom prst="rect">
            <a:avLst/>
          </a:prstGeom>
        </p:spPr>
      </p:pic>
      <p:grpSp>
        <p:nvGrpSpPr>
          <p:cNvPr id="20" name="组合 10">
            <a:extLst>
              <a:ext uri="{FF2B5EF4-FFF2-40B4-BE49-F238E27FC236}">
                <a16:creationId xmlns:a16="http://schemas.microsoft.com/office/drawing/2014/main" id="{DAF481AC-D064-43A0-8010-F23B32C12F71}"/>
              </a:ext>
            </a:extLst>
          </p:cNvPr>
          <p:cNvGrpSpPr/>
          <p:nvPr/>
        </p:nvGrpSpPr>
        <p:grpSpPr>
          <a:xfrm>
            <a:off x="1791014" y="3002982"/>
            <a:ext cx="8161655" cy="845185"/>
            <a:chOff x="7900" y="5967"/>
            <a:chExt cx="12853" cy="1331"/>
          </a:xfrm>
        </p:grpSpPr>
        <p:sp>
          <p:nvSpPr>
            <p:cNvPr id="21" name="文本框 11">
              <a:extLst>
                <a:ext uri="{FF2B5EF4-FFF2-40B4-BE49-F238E27FC236}">
                  <a16:creationId xmlns:a16="http://schemas.microsoft.com/office/drawing/2014/main" id="{4894EF7F-EADE-4194-8C4C-25F338A3DFDF}"/>
                </a:ext>
              </a:extLst>
            </p:cNvPr>
            <p:cNvSpPr txBox="1"/>
            <p:nvPr/>
          </p:nvSpPr>
          <p:spPr>
            <a:xfrm>
              <a:off x="7900" y="5967"/>
              <a:ext cx="2503" cy="6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indent="0" algn="ctr">
                <a:buNone/>
              </a:pPr>
              <a:r>
                <a:rPr lang="zh-CN" altLang="en-US" sz="2000" b="1" spc="110" dirty="0">
                  <a:solidFill>
                    <a:srgbClr val="2C5475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rPr>
                <a:t>步骤</a:t>
              </a:r>
              <a:r>
                <a:rPr lang="en-US" altLang="zh-CN" sz="2000" b="1" spc="110" dirty="0">
                  <a:solidFill>
                    <a:srgbClr val="2C5475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rPr>
                <a:t> </a:t>
              </a:r>
              <a:r>
                <a:rPr lang="en-US" altLang="zh-CN" sz="2000" b="1" spc="110" dirty="0" err="1">
                  <a:solidFill>
                    <a:srgbClr val="2C5475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rPr>
                <a:t>i</a:t>
              </a:r>
              <a:endParaRPr lang="zh-CN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endParaRPr>
            </a:p>
          </p:txBody>
        </p:sp>
        <p:sp>
          <p:nvSpPr>
            <p:cNvPr id="22" name="文本框 12">
              <a:extLst>
                <a:ext uri="{FF2B5EF4-FFF2-40B4-BE49-F238E27FC236}">
                  <a16:creationId xmlns:a16="http://schemas.microsoft.com/office/drawing/2014/main" id="{87FE15BD-7845-4903-B7F4-955897D5BC63}"/>
                </a:ext>
              </a:extLst>
            </p:cNvPr>
            <p:cNvSpPr txBox="1"/>
            <p:nvPr/>
          </p:nvSpPr>
          <p:spPr>
            <a:xfrm>
              <a:off x="7900" y="6716"/>
              <a:ext cx="12853" cy="5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/>
              <a:r>
                <a:rPr lang="zh-TW" altLang="en-US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点选「数学输入」和「</a:t>
              </a:r>
              <a:r>
                <a:rPr lang="en-GB" sz="18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</a:t>
              </a:r>
              <a:r>
                <a:rPr lang="zh-TW" altLang="en-US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」工具栏</a:t>
              </a:r>
              <a:endParaRPr 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Canvas 27">
            <a:extLst>
              <a:ext uri="{FF2B5EF4-FFF2-40B4-BE49-F238E27FC236}">
                <a16:creationId xmlns:a16="http://schemas.microsoft.com/office/drawing/2014/main" id="{F8D5C4BE-7B8E-44CD-BBF1-FD8FB0FD0EF3}"/>
              </a:ext>
            </a:extLst>
          </p:cNvPr>
          <p:cNvGrpSpPr/>
          <p:nvPr/>
        </p:nvGrpSpPr>
        <p:grpSpPr>
          <a:xfrm>
            <a:off x="5620925" y="2918763"/>
            <a:ext cx="6282314" cy="2776167"/>
            <a:chOff x="0" y="0"/>
            <a:chExt cx="4679950" cy="206167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891CCE-12F9-4204-B67C-E95678307F8C}"/>
                </a:ext>
              </a:extLst>
            </p:cNvPr>
            <p:cNvSpPr/>
            <p:nvPr/>
          </p:nvSpPr>
          <p:spPr>
            <a:xfrm>
              <a:off x="0" y="0"/>
              <a:ext cx="4679950" cy="2061210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7DB3BF6-3A15-4D24-8C4F-F4B7E3AF4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715"/>
              <a:ext cx="4679950" cy="146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 Box 142775235">
              <a:extLst>
                <a:ext uri="{FF2B5EF4-FFF2-40B4-BE49-F238E27FC236}">
                  <a16:creationId xmlns:a16="http://schemas.microsoft.com/office/drawing/2014/main" id="{B31B00F8-9E9A-411D-A144-8289F1D19A8E}"/>
                </a:ext>
              </a:extLst>
            </p:cNvPr>
            <p:cNvSpPr txBox="1"/>
            <p:nvPr/>
          </p:nvSpPr>
          <p:spPr>
            <a:xfrm>
              <a:off x="388192" y="36023"/>
              <a:ext cx="799465" cy="3600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数学输入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FC89ACC-E6BD-4640-907A-B10545DC0F62}"/>
                </a:ext>
              </a:extLst>
            </p:cNvPr>
            <p:cNvCxnSpPr/>
            <p:nvPr/>
          </p:nvCxnSpPr>
          <p:spPr>
            <a:xfrm>
              <a:off x="785288" y="318008"/>
              <a:ext cx="0" cy="6540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1428375129">
              <a:extLst>
                <a:ext uri="{FF2B5EF4-FFF2-40B4-BE49-F238E27FC236}">
                  <a16:creationId xmlns:a16="http://schemas.microsoft.com/office/drawing/2014/main" id="{017AB40A-4652-4FE3-9431-84925BE41D6A}"/>
                </a:ext>
              </a:extLst>
            </p:cNvPr>
            <p:cNvSpPr txBox="1"/>
            <p:nvPr/>
          </p:nvSpPr>
          <p:spPr>
            <a:xfrm>
              <a:off x="862647" y="1701677"/>
              <a:ext cx="342265" cy="3600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幂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43059312">
              <a:extLst>
                <a:ext uri="{FF2B5EF4-FFF2-40B4-BE49-F238E27FC236}">
                  <a16:creationId xmlns:a16="http://schemas.microsoft.com/office/drawing/2014/main" id="{88D97D79-49B8-45C7-96A7-B122D7BD571F}"/>
                </a:ext>
              </a:extLst>
            </p:cNvPr>
            <p:cNvSpPr txBox="1"/>
            <p:nvPr/>
          </p:nvSpPr>
          <p:spPr>
            <a:xfrm>
              <a:off x="224290" y="1701344"/>
              <a:ext cx="494665" cy="3600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分</a:t>
              </a:r>
              <a:r>
                <a:rPr lang="zh-CN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数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1CE45C8-7BEF-4F57-95BA-118E498C46EE}"/>
                </a:ext>
              </a:extLst>
            </p:cNvPr>
            <p:cNvCxnSpPr/>
            <p:nvPr/>
          </p:nvCxnSpPr>
          <p:spPr>
            <a:xfrm flipV="1">
              <a:off x="526208" y="1463081"/>
              <a:ext cx="72000" cy="25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F1EA588-BC75-4C4D-B6F1-72097F746B8B}"/>
                </a:ext>
              </a:extLst>
            </p:cNvPr>
            <p:cNvCxnSpPr/>
            <p:nvPr/>
          </p:nvCxnSpPr>
          <p:spPr>
            <a:xfrm flipH="1" flipV="1">
              <a:off x="931936" y="1463170"/>
              <a:ext cx="72000" cy="25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B40DFCA-F37E-4CC6-A288-8EE35398F518}"/>
                </a:ext>
              </a:extLst>
            </p:cNvPr>
            <p:cNvCxnSpPr/>
            <p:nvPr/>
          </p:nvCxnSpPr>
          <p:spPr>
            <a:xfrm>
              <a:off x="3545741" y="318008"/>
              <a:ext cx="0" cy="6540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873859663">
              <a:extLst>
                <a:ext uri="{FF2B5EF4-FFF2-40B4-BE49-F238E27FC236}">
                  <a16:creationId xmlns:a16="http://schemas.microsoft.com/office/drawing/2014/main" id="{D08B5AB9-2B29-4AED-BE8D-3C0FC87559AF}"/>
                </a:ext>
              </a:extLst>
            </p:cNvPr>
            <p:cNvSpPr txBox="1"/>
            <p:nvPr/>
          </p:nvSpPr>
          <p:spPr>
            <a:xfrm>
              <a:off x="3364302" y="36011"/>
              <a:ext cx="647065" cy="36004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工具栏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A5E5575-0D86-4908-928F-D255622364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95" y="5058267"/>
            <a:ext cx="720000" cy="720000"/>
          </a:xfrm>
          <a:prstGeom prst="rect">
            <a:avLst/>
          </a:prstGeom>
        </p:spPr>
      </p:pic>
      <p:grpSp>
        <p:nvGrpSpPr>
          <p:cNvPr id="35" name="组合 10">
            <a:extLst>
              <a:ext uri="{FF2B5EF4-FFF2-40B4-BE49-F238E27FC236}">
                <a16:creationId xmlns:a16="http://schemas.microsoft.com/office/drawing/2014/main" id="{CC3FD3A2-D6E7-4316-AD48-9A2C551066EF}"/>
              </a:ext>
            </a:extLst>
          </p:cNvPr>
          <p:cNvGrpSpPr/>
          <p:nvPr/>
        </p:nvGrpSpPr>
        <p:grpSpPr>
          <a:xfrm>
            <a:off x="2585716" y="5143546"/>
            <a:ext cx="8161655" cy="1122045"/>
            <a:chOff x="7900" y="5967"/>
            <a:chExt cx="12853" cy="1767"/>
          </a:xfrm>
        </p:grpSpPr>
        <p:sp>
          <p:nvSpPr>
            <p:cNvPr id="36" name="文本框 11">
              <a:extLst>
                <a:ext uri="{FF2B5EF4-FFF2-40B4-BE49-F238E27FC236}">
                  <a16:creationId xmlns:a16="http://schemas.microsoft.com/office/drawing/2014/main" id="{E8BDFE4A-C5FB-4031-97DE-AFD29A909B81}"/>
                </a:ext>
              </a:extLst>
            </p:cNvPr>
            <p:cNvSpPr txBox="1"/>
            <p:nvPr/>
          </p:nvSpPr>
          <p:spPr>
            <a:xfrm>
              <a:off x="7900" y="5967"/>
              <a:ext cx="2503" cy="6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indent="0" algn="ctr">
                <a:buNone/>
              </a:pPr>
              <a:r>
                <a:rPr lang="zh-CN" altLang="en-US" sz="2000" b="1" spc="110" dirty="0">
                  <a:solidFill>
                    <a:srgbClr val="2C5475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rPr>
                <a:t>步骤</a:t>
              </a:r>
              <a:r>
                <a:rPr lang="en-US" altLang="zh-CN" sz="2000" b="1" spc="110" dirty="0">
                  <a:solidFill>
                    <a:srgbClr val="2C5475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rPr>
                <a:t> ii</a:t>
              </a:r>
              <a:endParaRPr lang="zh-CN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endParaRPr>
            </a:p>
          </p:txBody>
        </p:sp>
        <p:sp>
          <p:nvSpPr>
            <p:cNvPr id="37" name="文本框 12">
              <a:extLst>
                <a:ext uri="{FF2B5EF4-FFF2-40B4-BE49-F238E27FC236}">
                  <a16:creationId xmlns:a16="http://schemas.microsoft.com/office/drawing/2014/main" id="{7389A5EE-C954-43F7-A6DC-F55FB3CA2A62}"/>
                </a:ext>
              </a:extLst>
            </p:cNvPr>
            <p:cNvSpPr txBox="1"/>
            <p:nvPr/>
          </p:nvSpPr>
          <p:spPr>
            <a:xfrm>
              <a:off x="7900" y="6716"/>
              <a:ext cx="12853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/>
              <a:r>
                <a:rPr lang="zh-CN" altLang="en-US" kern="100" dirty="0"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输入方程</a:t>
              </a:r>
              <a:endParaRPr lang="en-US" altLang="zh-CN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lvl="0"/>
              <a:r>
                <a:rPr lang="zh-CN" altLang="en-US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（分别以</a:t>
              </a:r>
              <a:r>
                <a:rPr lang="zh-TW" altLang="en-US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「幂」和「分数」工具来输入                        </a:t>
              </a:r>
              <a:r>
                <a:rPr lang="zh-CN" altLang="en-US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和             ）</a:t>
              </a:r>
              <a:endParaRPr 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10">
            <a:extLst>
              <a:ext uri="{FF2B5EF4-FFF2-40B4-BE49-F238E27FC236}">
                <a16:creationId xmlns:a16="http://schemas.microsoft.com/office/drawing/2014/main" id="{179581E9-40A5-423B-A90C-C620759C2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498" y="59851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9011C6A-5CDF-4AFD-89E7-5BDB8BFBA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767700"/>
              </p:ext>
            </p:extLst>
          </p:nvPr>
        </p:nvGraphicFramePr>
        <p:xfrm>
          <a:off x="6647983" y="5800176"/>
          <a:ext cx="1074663" cy="50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11" imgW="482391" imgH="228501" progId="Equation.DSMT4">
                  <p:embed/>
                </p:oleObj>
              </mc:Choice>
              <mc:Fallback>
                <p:oleObj name="Equation" r:id="rId11" imgW="482391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7983" y="5800176"/>
                        <a:ext cx="1074663" cy="505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FCA3F36D-E43A-47BB-BF77-A75A70978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013347"/>
              </p:ext>
            </p:extLst>
          </p:nvPr>
        </p:nvGraphicFramePr>
        <p:xfrm>
          <a:off x="8146771" y="5643939"/>
          <a:ext cx="466065" cy="782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13" imgW="228501" imgH="393529" progId="Equation.DSMT4">
                  <p:embed/>
                </p:oleObj>
              </mc:Choice>
              <mc:Fallback>
                <p:oleObj name="Equation" r:id="rId13" imgW="228501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771" y="5643939"/>
                        <a:ext cx="466065" cy="7829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本框 6">
            <a:extLst>
              <a:ext uri="{FF2B5EF4-FFF2-40B4-BE49-F238E27FC236}">
                <a16:creationId xmlns:a16="http://schemas.microsoft.com/office/drawing/2014/main" id="{69FF0A59-71FA-4E16-B91B-D538E95CCB58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8149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10224662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根据所提供的数据建立抽奖游戏的数学模型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ACE0085-DA07-45AC-BD31-74E74EF9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097" y="44621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组合 10">
            <a:extLst>
              <a:ext uri="{FF2B5EF4-FFF2-40B4-BE49-F238E27FC236}">
                <a16:creationId xmlns:a16="http://schemas.microsoft.com/office/drawing/2014/main" id="{DAF481AC-D064-43A0-8010-F23B32C12F71}"/>
              </a:ext>
            </a:extLst>
          </p:cNvPr>
          <p:cNvGrpSpPr/>
          <p:nvPr/>
        </p:nvGrpSpPr>
        <p:grpSpPr>
          <a:xfrm>
            <a:off x="2169227" y="1822104"/>
            <a:ext cx="8161655" cy="845185"/>
            <a:chOff x="7900" y="5967"/>
            <a:chExt cx="12853" cy="1331"/>
          </a:xfrm>
        </p:grpSpPr>
        <p:sp>
          <p:nvSpPr>
            <p:cNvPr id="21" name="文本框 11">
              <a:extLst>
                <a:ext uri="{FF2B5EF4-FFF2-40B4-BE49-F238E27FC236}">
                  <a16:creationId xmlns:a16="http://schemas.microsoft.com/office/drawing/2014/main" id="{4894EF7F-EADE-4194-8C4C-25F338A3DFDF}"/>
                </a:ext>
              </a:extLst>
            </p:cNvPr>
            <p:cNvSpPr txBox="1"/>
            <p:nvPr/>
          </p:nvSpPr>
          <p:spPr>
            <a:xfrm>
              <a:off x="7900" y="5967"/>
              <a:ext cx="2503" cy="6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indent="0" algn="ctr">
                <a:buNone/>
              </a:pPr>
              <a:r>
                <a:rPr lang="zh-CN" altLang="en-US" sz="2000" b="1" spc="110" dirty="0">
                  <a:solidFill>
                    <a:srgbClr val="2C5475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rPr>
                <a:t>步骤</a:t>
              </a:r>
              <a:r>
                <a:rPr lang="en-US" altLang="zh-CN" sz="2000" b="1" spc="110" dirty="0">
                  <a:solidFill>
                    <a:srgbClr val="2C5475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rPr>
                <a:t> iii</a:t>
              </a:r>
              <a:endParaRPr lang="zh-CN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endParaRPr>
            </a:p>
          </p:txBody>
        </p:sp>
        <p:sp>
          <p:nvSpPr>
            <p:cNvPr id="22" name="文本框 12">
              <a:extLst>
                <a:ext uri="{FF2B5EF4-FFF2-40B4-BE49-F238E27FC236}">
                  <a16:creationId xmlns:a16="http://schemas.microsoft.com/office/drawing/2014/main" id="{87FE15BD-7845-4903-B7F4-955897D5BC63}"/>
                </a:ext>
              </a:extLst>
            </p:cNvPr>
            <p:cNvSpPr txBox="1"/>
            <p:nvPr/>
          </p:nvSpPr>
          <p:spPr>
            <a:xfrm>
              <a:off x="7900" y="6716"/>
              <a:ext cx="12853" cy="5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/>
              <a:r>
                <a:rPr lang="zh-TW" altLang="en-US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按键盘上的「输入」键，可得出方程的解</a:t>
              </a:r>
              <a:endParaRPr 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任意多边形 1">
            <a:extLst>
              <a:ext uri="{FF2B5EF4-FFF2-40B4-BE49-F238E27FC236}">
                <a16:creationId xmlns:a16="http://schemas.microsoft.com/office/drawing/2014/main" id="{9070A4FA-9300-4A5F-8CA1-691E8F283ECB}"/>
              </a:ext>
            </a:extLst>
          </p:cNvPr>
          <p:cNvSpPr/>
          <p:nvPr/>
        </p:nvSpPr>
        <p:spPr>
          <a:xfrm>
            <a:off x="-896453" y="2149652"/>
            <a:ext cx="3258185" cy="422719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131" h="6657">
                <a:moveTo>
                  <a:pt x="1278" y="0"/>
                </a:moveTo>
                <a:cubicBezTo>
                  <a:pt x="3406" y="0"/>
                  <a:pt x="5131" y="1490"/>
                  <a:pt x="5131" y="3329"/>
                </a:cubicBezTo>
                <a:cubicBezTo>
                  <a:pt x="5131" y="5167"/>
                  <a:pt x="3406" y="6657"/>
                  <a:pt x="1278" y="6657"/>
                </a:cubicBezTo>
                <a:cubicBezTo>
                  <a:pt x="846" y="6657"/>
                  <a:pt x="430" y="6596"/>
                  <a:pt x="42" y="6482"/>
                </a:cubicBezTo>
                <a:lnTo>
                  <a:pt x="0" y="6470"/>
                </a:lnTo>
                <a:lnTo>
                  <a:pt x="0" y="187"/>
                </a:lnTo>
                <a:lnTo>
                  <a:pt x="42" y="175"/>
                </a:lnTo>
                <a:cubicBezTo>
                  <a:pt x="430" y="61"/>
                  <a:pt x="846" y="0"/>
                  <a:pt x="1278" y="0"/>
                </a:cubicBezTo>
                <a:close/>
              </a:path>
            </a:pathLst>
          </a:custGeom>
          <a:noFill/>
          <a:ln>
            <a:solidFill>
              <a:srgbClr val="B5CDE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汉仪文黑-55简" panose="00020600040101010101" charset="-122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443045B-8C5D-4019-94BD-8E0EA4DE9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4" y="2149652"/>
            <a:ext cx="720000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3903E3-8FBD-4101-9B06-BB6AF02692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07" y="2984600"/>
            <a:ext cx="8519967" cy="19724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6">
            <a:extLst>
              <a:ext uri="{FF2B5EF4-FFF2-40B4-BE49-F238E27FC236}">
                <a16:creationId xmlns:a16="http://schemas.microsoft.com/office/drawing/2014/main" id="{0E999516-4A3B-496F-BED7-A7A83040A3B0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5657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4">
            <a:extLst>
              <a:ext uri="{FF2B5EF4-FFF2-40B4-BE49-F238E27FC236}">
                <a16:creationId xmlns:a16="http://schemas.microsoft.com/office/drawing/2014/main" id="{FB6CA40E-A974-4A66-ACA0-FDBB963BF9B4}"/>
              </a:ext>
            </a:extLst>
          </p:cNvPr>
          <p:cNvSpPr/>
          <p:nvPr/>
        </p:nvSpPr>
        <p:spPr>
          <a:xfrm>
            <a:off x="939572" y="1222248"/>
            <a:ext cx="10802659" cy="691369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indent="457200">
              <a:buClrTx/>
              <a:buSzTx/>
              <a:buFontTx/>
            </a:pPr>
            <a:r>
              <a:rPr lang="zh-TW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就所得的</a:t>
            </a:r>
            <a:r>
              <a:rPr lang="en-US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TW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个方程的解，请按 </a:t>
            </a:r>
            <a:r>
              <a:rPr lang="en-US" altLang="zh-HK" sz="2000" b="1" i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p </a:t>
            </a:r>
            <a:r>
              <a:rPr lang="zh-TW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在模型中的定义和表一的数据，</a:t>
            </a:r>
            <a:endParaRPr lang="en-US" altLang="zh-TW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 indent="457200">
              <a:buClrTx/>
              <a:buSzTx/>
              <a:buFontTx/>
            </a:pPr>
            <a:r>
              <a:rPr lang="zh-TW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判断它们是否配合问题情境。</a:t>
            </a:r>
            <a:endParaRPr lang="zh-CN" altLang="en-US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+mn-ea"/>
            </a:endParaRPr>
          </a:p>
        </p:txBody>
      </p:sp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10224662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根据所提供的数据建立抽奖游戏的数学模型</a:t>
            </a: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ACE0085-DA07-45AC-BD31-74E74EF9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097" y="44621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文本框 11">
            <a:extLst>
              <a:ext uri="{FF2B5EF4-FFF2-40B4-BE49-F238E27FC236}">
                <a16:creationId xmlns:a16="http://schemas.microsoft.com/office/drawing/2014/main" id="{4894EF7F-EADE-4194-8C4C-25F338A3DFDF}"/>
              </a:ext>
            </a:extLst>
          </p:cNvPr>
          <p:cNvSpPr txBox="1"/>
          <p:nvPr/>
        </p:nvSpPr>
        <p:spPr>
          <a:xfrm>
            <a:off x="2015172" y="2087059"/>
            <a:ext cx="158940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indent="0" algn="ctr">
              <a:buNone/>
            </a:pPr>
            <a:r>
              <a:rPr lang="zh-CN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步骤</a:t>
            </a:r>
            <a:r>
              <a:rPr lang="en-US" altLang="zh-CN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iii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34" name="任意多边形 1">
            <a:extLst>
              <a:ext uri="{FF2B5EF4-FFF2-40B4-BE49-F238E27FC236}">
                <a16:creationId xmlns:a16="http://schemas.microsoft.com/office/drawing/2014/main" id="{9070A4FA-9300-4A5F-8CA1-691E8F283ECB}"/>
              </a:ext>
            </a:extLst>
          </p:cNvPr>
          <p:cNvSpPr/>
          <p:nvPr/>
        </p:nvSpPr>
        <p:spPr>
          <a:xfrm>
            <a:off x="-896453" y="2149652"/>
            <a:ext cx="3258185" cy="422719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131" h="6657">
                <a:moveTo>
                  <a:pt x="1278" y="0"/>
                </a:moveTo>
                <a:cubicBezTo>
                  <a:pt x="3406" y="0"/>
                  <a:pt x="5131" y="1490"/>
                  <a:pt x="5131" y="3329"/>
                </a:cubicBezTo>
                <a:cubicBezTo>
                  <a:pt x="5131" y="5167"/>
                  <a:pt x="3406" y="6657"/>
                  <a:pt x="1278" y="6657"/>
                </a:cubicBezTo>
                <a:cubicBezTo>
                  <a:pt x="846" y="6657"/>
                  <a:pt x="430" y="6596"/>
                  <a:pt x="42" y="6482"/>
                </a:cubicBezTo>
                <a:lnTo>
                  <a:pt x="0" y="6470"/>
                </a:lnTo>
                <a:lnTo>
                  <a:pt x="0" y="187"/>
                </a:lnTo>
                <a:lnTo>
                  <a:pt x="42" y="175"/>
                </a:lnTo>
                <a:cubicBezTo>
                  <a:pt x="430" y="61"/>
                  <a:pt x="846" y="0"/>
                  <a:pt x="1278" y="0"/>
                </a:cubicBezTo>
                <a:close/>
              </a:path>
            </a:pathLst>
          </a:custGeom>
          <a:noFill/>
          <a:ln>
            <a:solidFill>
              <a:srgbClr val="B5CDE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汉仪文黑-55简" panose="00020600040101010101" charset="-122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443045B-8C5D-4019-94BD-8E0EA4DE9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4" y="2149652"/>
            <a:ext cx="720000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3903E3-8FBD-4101-9B06-BB6AF02692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35" y="2485839"/>
            <a:ext cx="8519967" cy="19724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6">
            <a:extLst>
              <a:ext uri="{FF2B5EF4-FFF2-40B4-BE49-F238E27FC236}">
                <a16:creationId xmlns:a16="http://schemas.microsoft.com/office/drawing/2014/main" id="{0E999516-4A3B-496F-BED7-A7A83040A3B0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4.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DDBCBFD-EFC7-42B7-AB11-524141C15095}"/>
                  </a:ext>
                </a:extLst>
              </p:cNvPr>
              <p:cNvSpPr txBox="1"/>
              <p:nvPr/>
            </p:nvSpPr>
            <p:spPr>
              <a:xfrm>
                <a:off x="2112462" y="4620442"/>
                <a:ext cx="9345086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607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由于</a:t>
                </a:r>
                <a:r>
                  <a:rPr lang="en-US" altLang="zh-TW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000" i="1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是概率，因此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HK" sz="2000" b="0" i="1" kern="100" smtClean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 1.2796&gt;1</m:t>
                    </m:r>
                  </m:oMath>
                </a14:m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并不合理。</a:t>
                </a:r>
              </a:p>
              <a:p>
                <a:pPr marL="304800"/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若</a:t>
                </a:r>
                <a:r>
                  <a:rPr lang="en-US" altLang="zh-TW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HK" sz="2000" b="0" i="1" kern="100" smtClean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 0.58739</m:t>
                    </m:r>
                  </m:oMath>
                </a14:m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，表一的频数理应更大，因此以此作估算值并不配合问题情境。</a:t>
                </a:r>
              </a:p>
              <a:p>
                <a:pPr marL="304800"/>
                <a:endParaRPr lang="en-US" altLang="zh-TW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:r>
                  <a:rPr lang="zh-TW" altLang="en-US" sz="20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考虑 </a:t>
                </a:r>
                <a14:m>
                  <m:oMath xmlns:m="http://schemas.openxmlformats.org/officeDocument/2006/math">
                    <m:r>
                      <a:rPr lang="en-US" altLang="zh-HK" sz="2000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HK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HK" sz="20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HK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a:rPr lang="en-US" altLang="zh-HK" sz="2000" b="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zh-HK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0.13305</m:t>
                    </m:r>
                  </m:oMath>
                </a14:m>
                <a:r>
                  <a:rPr lang="en-US" altLang="zh-HK" sz="20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GB" sz="20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由于</a:t>
                </a:r>
                <a:r>
                  <a:rPr lang="en-US" altLang="zh-TW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GB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40 </a:t>
                </a:r>
                <a:r>
                  <a:rPr lang="en-GB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en-GB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0.13305 = 5.322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，这个</a:t>
                </a:r>
                <a:r>
                  <a:rPr lang="zh-TW" altLang="en-US" sz="20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数值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与表一的数据相若，因此</a:t>
                </a:r>
                <a:r>
                  <a:rPr lang="en-US" altLang="zh-TW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HK" sz="2000" b="0" i="1" kern="100" smtClean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a:rPr lang="en-US" altLang="zh-HK" sz="20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 0.13305</m:t>
                    </m:r>
                  </m:oMath>
                </a14:m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可视为配合问题情境的估算值。</a:t>
                </a:r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DDBCBFD-EFC7-42B7-AB11-524141C15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62" y="4620442"/>
                <a:ext cx="9345086" cy="1631216"/>
              </a:xfrm>
              <a:prstGeom prst="rect">
                <a:avLst/>
              </a:prstGeom>
              <a:blipFill>
                <a:blip r:embed="rId6"/>
                <a:stretch>
                  <a:fillRect t="-2239" r="-326" b="-559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7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4">
            <a:extLst>
              <a:ext uri="{FF2B5EF4-FFF2-40B4-BE49-F238E27FC236}">
                <a16:creationId xmlns:a16="http://schemas.microsoft.com/office/drawing/2014/main" id="{04F07C88-9908-4D45-8BD7-C38DD3A1C23E}"/>
              </a:ext>
            </a:extLst>
          </p:cNvPr>
          <p:cNvSpPr/>
          <p:nvPr/>
        </p:nvSpPr>
        <p:spPr>
          <a:xfrm>
            <a:off x="732640" y="1183939"/>
            <a:ext cx="10726719" cy="691369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9837204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根据所提供的数据建立抽奖游戏的数学模型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ACE0085-DA07-45AC-BD31-74E74EF9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097" y="44621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文本框 7">
            <a:extLst>
              <a:ext uri="{FF2B5EF4-FFF2-40B4-BE49-F238E27FC236}">
                <a16:creationId xmlns:a16="http://schemas.microsoft.com/office/drawing/2014/main" id="{0F2212C4-6FF0-4D94-AE68-B6EF2F738F64}"/>
              </a:ext>
            </a:extLst>
          </p:cNvPr>
          <p:cNvSpPr txBox="1"/>
          <p:nvPr/>
        </p:nvSpPr>
        <p:spPr>
          <a:xfrm>
            <a:off x="1262417" y="1341614"/>
            <a:ext cx="9507568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根据以下获得满星角色所需抽奖次数的相对频数，找出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的估算值。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F86B2C8E-760E-46D1-B74A-786240C9DD51}"/>
              </a:ext>
            </a:extLst>
          </p:cNvPr>
          <p:cNvSpPr txBox="1"/>
          <p:nvPr/>
        </p:nvSpPr>
        <p:spPr>
          <a:xfrm>
            <a:off x="1386521" y="2195802"/>
            <a:ext cx="234673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(c)(</a:t>
            </a:r>
            <a:r>
              <a:rPr lang="en-US" altLang="zh-TW" sz="2000" b="1" spc="110" dirty="0" err="1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i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) </a:t>
            </a:r>
            <a:r>
              <a:rPr lang="zh-CN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恰好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4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</a:t>
            </a: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sp>
        <p:nvSpPr>
          <p:cNvPr id="15" name="文本框 7">
            <a:extLst>
              <a:ext uri="{FF2B5EF4-FFF2-40B4-BE49-F238E27FC236}">
                <a16:creationId xmlns:a16="http://schemas.microsoft.com/office/drawing/2014/main" id="{47E22CF2-0615-4763-8333-B34C885A7872}"/>
              </a:ext>
            </a:extLst>
          </p:cNvPr>
          <p:cNvSpPr txBox="1"/>
          <p:nvPr/>
        </p:nvSpPr>
        <p:spPr>
          <a:xfrm>
            <a:off x="1386521" y="4347542"/>
            <a:ext cx="234673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(c)(ii) </a:t>
            </a:r>
            <a:r>
              <a:rPr lang="zh-CN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恰好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5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</a:t>
            </a: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5CC8ABF6-1396-4925-A4CC-08E6F9D0F56B}"/>
              </a:ext>
            </a:extLst>
          </p:cNvPr>
          <p:cNvSpPr txBox="1"/>
          <p:nvPr/>
        </p:nvSpPr>
        <p:spPr>
          <a:xfrm>
            <a:off x="1386521" y="2775872"/>
            <a:ext cx="5594882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pt-BR" altLang="zh-TW" sz="2000" i="1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pt-BR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0.104 </a:t>
            </a:r>
            <a:r>
              <a:rPr lang="zh-TW" altLang="pt-BR" sz="2000" spc="110" dirty="0">
                <a:latin typeface="+mn-ea"/>
                <a:cs typeface="汉仪文黑-55简" panose="00020600040101010101" charset="-122"/>
                <a:sym typeface="+mn-ea"/>
              </a:rPr>
              <a:t>或</a:t>
            </a:r>
            <a:endParaRPr lang="en-US" altLang="zh-TW" sz="2000" spc="110" dirty="0">
              <a:latin typeface="+mn-ea"/>
              <a:cs typeface="汉仪文黑-55简" panose="00020600040101010101" charset="-122"/>
              <a:sym typeface="+mn-ea"/>
            </a:endParaRPr>
          </a:p>
          <a:p>
            <a:r>
              <a:rPr lang="pt-BR" altLang="zh-TW" sz="2000" i="1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pt-BR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0.449 </a:t>
            </a:r>
            <a:r>
              <a:rPr lang="en-US" altLang="zh-HK" sz="2000" dirty="0">
                <a:latin typeface="Times New Roman" panose="02020603050405020304" pitchFamily="18" charset="0"/>
              </a:rPr>
              <a:t>(</a:t>
            </a:r>
            <a:r>
              <a:rPr lang="zh-TW" altLang="zh-H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不符合表一数据，不配合问题情境</a:t>
            </a:r>
            <a:r>
              <a:rPr lang="en-US" altLang="zh-HK" sz="2000" dirty="0">
                <a:latin typeface="Times New Roman" panose="02020603050405020304" pitchFamily="18" charset="0"/>
              </a:rPr>
              <a:t>)</a:t>
            </a:r>
            <a:endParaRPr lang="zh-HK" altLang="en-US" sz="2000" dirty="0"/>
          </a:p>
          <a:p>
            <a:pPr indent="0">
              <a:buNone/>
            </a:pPr>
            <a:endParaRPr lang="zh-CN" altLang="en-US" sz="2000" b="1" spc="110" dirty="0"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7">
            <a:extLst>
              <a:ext uri="{FF2B5EF4-FFF2-40B4-BE49-F238E27FC236}">
                <a16:creationId xmlns:a16="http://schemas.microsoft.com/office/drawing/2014/main" id="{95ADE768-966C-43C0-A7B8-4C0C5129705A}"/>
              </a:ext>
            </a:extLst>
          </p:cNvPr>
          <p:cNvSpPr txBox="1"/>
          <p:nvPr/>
        </p:nvSpPr>
        <p:spPr>
          <a:xfrm>
            <a:off x="1419179" y="4837816"/>
            <a:ext cx="5594882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pt-BR" altLang="zh-TW" sz="2000" i="1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 </a:t>
            </a:r>
            <a:r>
              <a:rPr lang="pt-BR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 0.132 </a:t>
            </a:r>
            <a:r>
              <a:rPr lang="zh-CN" altLang="en-US" sz="2000" spc="11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或</a:t>
            </a:r>
            <a:endParaRPr lang="en-US" altLang="zh-TW" sz="2000" i="1" spc="11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pt-BR" altLang="zh-TW" sz="2000" i="1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 </a:t>
            </a:r>
            <a:r>
              <a:rPr lang="pt-BR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 0.282 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不符合表一数据，不配合问题情境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  <a:p>
            <a:pPr indent="0">
              <a:buNone/>
            </a:pPr>
            <a:r>
              <a:rPr lang="pt-BR" altLang="zh-TW" sz="2000" i="1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 </a:t>
            </a:r>
            <a:r>
              <a:rPr lang="pt-BR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 1.47 </a:t>
            </a:r>
            <a:r>
              <a:rPr lang="zh-TW" altLang="en-US" sz="2000" spc="110" dirty="0">
                <a:latin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sz="2000" spc="110" dirty="0">
                <a:latin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(&gt;1</a:t>
            </a:r>
            <a:r>
              <a:rPr lang="zh-TW" altLang="en-US" sz="2000" spc="110" dirty="0">
                <a:latin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，不符合概率定义</a:t>
            </a:r>
            <a:r>
              <a:rPr lang="en-US" altLang="zh-TW" sz="2000" spc="110" dirty="0">
                <a:latin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sz="2000" spc="110" dirty="0"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79C3F6EF-D175-47E3-BFB8-126B4FF6DCEB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1425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4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1"/>
            <a:ext cx="10726719" cy="973476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1" y="1301850"/>
            <a:ext cx="10250208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457200" indent="-457200">
              <a:buAutoNum type="alphaLcParenBoth"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我们在问题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3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和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4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中得到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5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个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的估算值，试建议一个综合所有估算值的方法。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marL="457200" indent="-457200">
              <a:buAutoNum type="alphaLcParenBoth"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利用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(a)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的估算，更新在问题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2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的模型。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9773696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根据所提供的数据建立抽奖游戏的数学模型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4B201-A83C-40B5-9F60-2C1A846B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677379CD-6B3B-4FE2-98D3-F211BC9F981F}"/>
              </a:ext>
            </a:extLst>
          </p:cNvPr>
          <p:cNvGrpSpPr/>
          <p:nvPr/>
        </p:nvGrpSpPr>
        <p:grpSpPr>
          <a:xfrm>
            <a:off x="156637" y="2417893"/>
            <a:ext cx="7340991" cy="3693319"/>
            <a:chOff x="214512" y="2417893"/>
            <a:chExt cx="7340991" cy="36933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3D3A67-49B9-4C00-8B0C-FC3FCAFAF333}"/>
                </a:ext>
              </a:extLst>
            </p:cNvPr>
            <p:cNvSpPr txBox="1"/>
            <p:nvPr/>
          </p:nvSpPr>
          <p:spPr>
            <a:xfrm>
              <a:off x="214512" y="2417893"/>
              <a:ext cx="7340991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  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在以上的结果中，其中较配合问题情境的 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个  </a:t>
              </a:r>
              <a:r>
                <a:rPr lang="en-US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的估算值为：</a:t>
              </a:r>
              <a:endPara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	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0.104, 0.113,      , 0.132, 0.133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TW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     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我们可以取数据组中的中位数     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作为  </a:t>
              </a:r>
              <a:r>
                <a:rPr lang="en-US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值的估算。 </a:t>
              </a:r>
              <a:endPara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r>
                <a:rPr lang="en-US" altLang="zh-TW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      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亦可以它们的平均值，</a:t>
              </a:r>
            </a:p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(0.104407 + 0.112702 + 0.125 + 0.132318 + 0.133049) ÷ 5</a:t>
              </a:r>
            </a:p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= 0.121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作为  </a:t>
              </a:r>
              <a:r>
                <a:rPr lang="en-US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的估算值。</a:t>
              </a:r>
            </a:p>
            <a:p>
              <a:endParaRPr lang="en-US" b="1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endParaRPr lang="en-US" b="1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endParaRPr lang="en-US" b="1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3540E30E-F4B0-4D8D-8269-1FE1690BF2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1444660"/>
                </p:ext>
              </p:extLst>
            </p:nvPr>
          </p:nvGraphicFramePr>
          <p:xfrm>
            <a:off x="3779813" y="2817123"/>
            <a:ext cx="210387" cy="654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8" name="Equation" r:id="rId6" imgW="139639" imgH="393529" progId="Equation.DSMT4">
                    <p:embed/>
                  </p:oleObj>
                </mc:Choice>
                <mc:Fallback>
                  <p:oleObj name="Equation" r:id="rId6" imgW="139639" imgH="393529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813" y="2817123"/>
                          <a:ext cx="210387" cy="6545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B5CD6278-16F1-4E07-8DBF-6042917B0A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7622399"/>
                </p:ext>
              </p:extLst>
            </p:nvPr>
          </p:nvGraphicFramePr>
          <p:xfrm>
            <a:off x="3779813" y="3608203"/>
            <a:ext cx="228568" cy="7110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9" name="Equation" r:id="rId6" imgW="139639" imgH="393529" progId="Equation.DSMT4">
                    <p:embed/>
                  </p:oleObj>
                </mc:Choice>
                <mc:Fallback>
                  <p:oleObj name="Equation" r:id="rId6" imgW="139639" imgH="393529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3540E30E-F4B0-4D8D-8269-1FE1690BF2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813" y="3608203"/>
                          <a:ext cx="228568" cy="7110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CD119994-FEEB-47A4-BEAE-8659F497E3FC}"/>
              </a:ext>
            </a:extLst>
          </p:cNvPr>
          <p:cNvGrpSpPr/>
          <p:nvPr/>
        </p:nvGrpSpPr>
        <p:grpSpPr>
          <a:xfrm>
            <a:off x="7249152" y="2423995"/>
            <a:ext cx="4942848" cy="3939771"/>
            <a:chOff x="7665840" y="2341643"/>
            <a:chExt cx="4496648" cy="39397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F5ED67-1294-4EC2-B138-76717BA4BBCC}"/>
                </a:ext>
              </a:extLst>
            </p:cNvPr>
            <p:cNvSpPr txBox="1"/>
            <p:nvPr/>
          </p:nvSpPr>
          <p:spPr>
            <a:xfrm>
              <a:off x="7665840" y="2341643"/>
              <a:ext cx="2958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(b)  </a:t>
              </a:r>
              <a:r>
                <a:rPr lang="zh-TW" altLang="en-US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利用问题</a:t>
              </a:r>
              <a:r>
                <a:rPr lang="en-US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(a)</a:t>
              </a:r>
              <a:r>
                <a:rPr lang="zh-TW" altLang="en-US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，</a:t>
              </a:r>
              <a:endParaRPr 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866EB6FA-826F-4CA9-93A5-2B19AC8554F4}"/>
                </a:ext>
              </a:extLst>
            </p:cNvPr>
            <p:cNvGrpSpPr/>
            <p:nvPr/>
          </p:nvGrpSpPr>
          <p:grpSpPr>
            <a:xfrm>
              <a:off x="7704784" y="2691796"/>
              <a:ext cx="4457704" cy="3589618"/>
              <a:chOff x="7683543" y="3518622"/>
              <a:chExt cx="4188100" cy="321598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12">
                    <a:extLst>
                      <a:ext uri="{FF2B5EF4-FFF2-40B4-BE49-F238E27FC236}">
                        <a16:creationId xmlns:a16="http://schemas.microsoft.com/office/drawing/2014/main" id="{DFF07309-45D1-41AE-BE48-C2A5AE2FFB1A}"/>
                      </a:ext>
                    </a:extLst>
                  </p:cNvPr>
                  <p:cNvSpPr txBox="1"/>
                  <p:nvPr/>
                </p:nvSpPr>
                <p:spPr>
                  <a:xfrm>
                    <a:off x="7683543" y="3673882"/>
                    <a:ext cx="4188100" cy="30607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04800"/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若取 </a:t>
                    </a:r>
                    <a:r>
                      <a:rPr lang="en-US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TW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 </a:t>
                    </a:r>
                    <a:r>
                      <a:rPr lang="en-GB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=    </a:t>
                    </a:r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，</a:t>
                    </a:r>
                    <a:r>
                      <a:rPr lang="en-US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问题</a:t>
                    </a:r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 </a:t>
                    </a:r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的模型可更新为</a:t>
                    </a:r>
                    <a:endPara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304800"/>
                    <a:endParaRPr lang="zh-TW" altLang="zh-HK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GB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HK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r>
                      <a:rPr lang="en-US" altLang="zh-HK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=                  ,  </a:t>
                    </a:r>
                    <a:r>
                      <a:rPr lang="en-US" altLang="zh-HK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= 1, 2, 3, 4, 5  </a:t>
                    </a:r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及</a:t>
                    </a:r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</a:p>
                  <a:p>
                    <a:endPara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HK" b="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a14:m>
                    <a:r>
                      <a:rPr lang="en-US" altLang="zh-HK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= 1</a:t>
                    </a:r>
                    <a:endParaRPr lang="zh-HK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dirty="0"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</a:t>
                    </a:r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若取 </a:t>
                    </a:r>
                    <a:r>
                      <a:rPr lang="en-US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GB" altLang="zh-HK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GB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= 0.121</a:t>
                    </a:r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，问题</a:t>
                    </a:r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 </a:t>
                    </a:r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的模型可更新为</a:t>
                    </a:r>
                    <a:endPara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zh-TW" altLang="zh-HK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HK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= (0.121)(0.879) </a:t>
                    </a:r>
                    <a:r>
                      <a:rPr lang="en-US" altLang="zh-HK" i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 </a:t>
                    </a:r>
                    <a:r>
                      <a:rPr lang="en-US" altLang="zh-HK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</a:t>
                    </a:r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 </a:t>
                    </a:r>
                    <a:r>
                      <a:rPr lang="en-US" altLang="zh-HK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= 1, 2, 3, 4, 5  </a:t>
                    </a:r>
                    <a:r>
                      <a:rPr lang="zh-TW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及  </a:t>
                    </a:r>
                    <a:r>
                      <a:rPr lang="en-US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</a:t>
                    </a:r>
                  </a:p>
                  <a:p>
                    <a:endParaRPr lang="en-US" altLang="zh-TW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zh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HK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</m:oMath>
                    </a14:m>
                    <a:r>
                      <a:rPr lang="en-US" altLang="zh-HK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= 1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b="1" dirty="0">
                      <a:latin typeface="新細明體" panose="02020500000000000000" pitchFamily="18" charset="-120"/>
                      <a:ea typeface="新細明體" panose="02020500000000000000" pitchFamily="18" charset="-120"/>
                    </a:endParaRPr>
                  </a:p>
                </p:txBody>
              </p:sp>
            </mc:Choice>
            <mc:Fallback>
              <p:sp>
                <p:nvSpPr>
                  <p:cNvPr id="26" name="TextBox 12">
                    <a:extLst>
                      <a:ext uri="{FF2B5EF4-FFF2-40B4-BE49-F238E27FC236}">
                        <a16:creationId xmlns:a16="http://schemas.microsoft.com/office/drawing/2014/main" id="{DFF07309-45D1-41AE-BE48-C2A5AE2FFB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3543" y="3673882"/>
                    <a:ext cx="4188100" cy="306072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071"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" name="Object 4">
                    <a:extLst>
                      <a:ext uri="{FF2B5EF4-FFF2-40B4-BE49-F238E27FC236}">
                        <a16:creationId xmlns:a16="http://schemas.microsoft.com/office/drawing/2014/main" id="{DB725C98-5325-40BB-8998-90B91CAB6AFD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155120574"/>
                      </p:ext>
                    </p:extLst>
                  </p:nvPr>
                </p:nvGraphicFramePr>
                <p:xfrm>
                  <a:off x="8566620" y="4063870"/>
                  <a:ext cx="786786" cy="61194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420" name="Equation" r:id="rId9" imgW="495085" imgH="393529" progId="Equation.DSMT4">
                          <p:embed/>
                        </p:oleObj>
                      </mc:Choice>
                      <mc:Fallback>
                        <p:oleObj name="Equation" r:id="rId9" imgW="495085" imgH="393529" progId="Equation.DSMT4">
                          <p:embed/>
                          <p:pic>
                            <p:nvPicPr>
                              <p:cNvPr id="0" name="Object 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566620" y="4063870"/>
                                <a:ext cx="786786" cy="61194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" name="Object 4">
                    <a:extLst>
                      <a:ext uri="{FF2B5EF4-FFF2-40B4-BE49-F238E27FC236}">
                        <a16:creationId xmlns:a16="http://schemas.microsoft.com/office/drawing/2014/main" id="{DB725C98-5325-40BB-8998-90B91CAB6AFD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155120574"/>
                      </p:ext>
                    </p:extLst>
                  </p:nvPr>
                </p:nvGraphicFramePr>
                <p:xfrm>
                  <a:off x="8566620" y="4063870"/>
                  <a:ext cx="786786" cy="61194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404" name="Equation" r:id="rId11" imgW="495085" imgH="393529" progId="Equation.DSMT4">
                          <p:embed/>
                        </p:oleObj>
                      </mc:Choice>
                      <mc:Fallback>
                        <p:oleObj name="Equation" r:id="rId11" imgW="495085" imgH="393529" progId="Equation.DSMT4">
                          <p:embed/>
                          <p:pic>
                            <p:nvPicPr>
                              <p:cNvPr id="0" name="Object 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566620" y="4063870"/>
                                <a:ext cx="786786" cy="61194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8" name="Object 22">
                    <a:extLst>
                      <a:ext uri="{FF2B5EF4-FFF2-40B4-BE49-F238E27FC236}">
                        <a16:creationId xmlns:a16="http://schemas.microsoft.com/office/drawing/2014/main" id="{DC376B6C-6EE9-4342-9074-FDD87153ABF7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4289546"/>
                      </p:ext>
                    </p:extLst>
                  </p:nvPr>
                </p:nvGraphicFramePr>
                <p:xfrm>
                  <a:off x="8841596" y="3518622"/>
                  <a:ext cx="193450" cy="60183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421" name="Equation" r:id="rId6" imgW="139639" imgH="393529" progId="Equation.DSMT4">
                          <p:embed/>
                        </p:oleObj>
                      </mc:Choice>
                      <mc:Fallback>
                        <p:oleObj name="Equation" r:id="rId6" imgW="139639" imgH="393529" progId="Equation.DSMT4">
                          <p:embed/>
                          <p:pic>
                            <p:nvPicPr>
                              <p:cNvPr id="23" name="Object 22">
                                <a:extLst>
                                  <a:ext uri="{FF2B5EF4-FFF2-40B4-BE49-F238E27FC236}">
                                    <a16:creationId xmlns:a16="http://schemas.microsoft.com/office/drawing/2014/main" id="{B5CD6278-16F1-4E07-8DBF-6042917B0AC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841596" y="3518622"/>
                                <a:ext cx="193450" cy="601836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8" name="Object 22">
                    <a:extLst>
                      <a:ext uri="{FF2B5EF4-FFF2-40B4-BE49-F238E27FC236}">
                        <a16:creationId xmlns:a16="http://schemas.microsoft.com/office/drawing/2014/main" id="{DC376B6C-6EE9-4342-9074-FDD87153ABF7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4289546"/>
                      </p:ext>
                    </p:extLst>
                  </p:nvPr>
                </p:nvGraphicFramePr>
                <p:xfrm>
                  <a:off x="8841596" y="3518622"/>
                  <a:ext cx="193450" cy="60183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417" name="Equation" r:id="rId13" imgW="139639" imgH="393529" progId="Equation.DSMT4">
                          <p:embed/>
                        </p:oleObj>
                      </mc:Choice>
                      <mc:Fallback>
                        <p:oleObj name="Equation" r:id="rId13" imgW="139639" imgH="393529" progId="Equation.DSMT4">
                          <p:embed/>
                          <p:pic>
                            <p:nvPicPr>
                              <p:cNvPr id="23" name="Object 22">
                                <a:extLst>
                                  <a:ext uri="{FF2B5EF4-FFF2-40B4-BE49-F238E27FC236}">
                                    <a16:creationId xmlns:a16="http://schemas.microsoft.com/office/drawing/2014/main" id="{B5CD6278-16F1-4E07-8DBF-6042917B0AC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841596" y="3518622"/>
                                <a:ext cx="193450" cy="601836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  <p:sp>
        <p:nvSpPr>
          <p:cNvPr id="42" name="文本框 6">
            <a:extLst>
              <a:ext uri="{FF2B5EF4-FFF2-40B4-BE49-F238E27FC236}">
                <a16:creationId xmlns:a16="http://schemas.microsoft.com/office/drawing/2014/main" id="{B83E4F20-4BEE-416F-BC3A-6E8CE5767E13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5</a:t>
            </a: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4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19" cy="791190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1" y="1335813"/>
            <a:ext cx="977369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问题 </a:t>
            </a:r>
            <a:r>
              <a:rPr lang="en-US" altLang="zh-TW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5 </a:t>
            </a: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中的模型有什么限制</a:t>
            </a:r>
            <a:r>
              <a:rPr lang="zh-CN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56D1C0A0-46D1-4B78-8987-68BE8A29C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575A8B1-DC5E-464B-8B93-B1E4973B1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A35AD1-47A5-4C2F-8A8C-79738EC99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A32A8F4A-6CF7-4376-8BB8-A0EC8D605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661CE584-345C-4CBF-B15E-E557CB4F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任意多边形 1">
            <a:extLst>
              <a:ext uri="{FF2B5EF4-FFF2-40B4-BE49-F238E27FC236}">
                <a16:creationId xmlns:a16="http://schemas.microsoft.com/office/drawing/2014/main" id="{60ADC6A2-C43E-4E48-94CB-0693D7051F08}"/>
              </a:ext>
            </a:extLst>
          </p:cNvPr>
          <p:cNvSpPr/>
          <p:nvPr/>
        </p:nvSpPr>
        <p:spPr>
          <a:xfrm>
            <a:off x="0" y="2218087"/>
            <a:ext cx="3258185" cy="422719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131" h="6657">
                <a:moveTo>
                  <a:pt x="1278" y="0"/>
                </a:moveTo>
                <a:cubicBezTo>
                  <a:pt x="3406" y="0"/>
                  <a:pt x="5131" y="1490"/>
                  <a:pt x="5131" y="3329"/>
                </a:cubicBezTo>
                <a:cubicBezTo>
                  <a:pt x="5131" y="5167"/>
                  <a:pt x="3406" y="6657"/>
                  <a:pt x="1278" y="6657"/>
                </a:cubicBezTo>
                <a:cubicBezTo>
                  <a:pt x="846" y="6657"/>
                  <a:pt x="430" y="6596"/>
                  <a:pt x="42" y="6482"/>
                </a:cubicBezTo>
                <a:lnTo>
                  <a:pt x="0" y="6470"/>
                </a:lnTo>
                <a:lnTo>
                  <a:pt x="0" y="187"/>
                </a:lnTo>
                <a:lnTo>
                  <a:pt x="42" y="175"/>
                </a:lnTo>
                <a:cubicBezTo>
                  <a:pt x="430" y="61"/>
                  <a:pt x="846" y="0"/>
                  <a:pt x="1278" y="0"/>
                </a:cubicBezTo>
                <a:close/>
              </a:path>
            </a:pathLst>
          </a:custGeom>
          <a:noFill/>
          <a:ln>
            <a:solidFill>
              <a:srgbClr val="B5CDE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汉仪文黑-55简" panose="00020600040101010101" charset="-122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007C67B-12F4-4311-99E7-C3F27DE14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24" y="2733023"/>
            <a:ext cx="720000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6B67D30-A3A4-4251-BA80-472ABBC7A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42" y="4369441"/>
            <a:ext cx="720000" cy="720000"/>
          </a:xfrm>
          <a:prstGeom prst="rect">
            <a:avLst/>
          </a:prstGeom>
        </p:spPr>
      </p:pic>
      <p:grpSp>
        <p:nvGrpSpPr>
          <p:cNvPr id="35" name="组合 10">
            <a:extLst>
              <a:ext uri="{FF2B5EF4-FFF2-40B4-BE49-F238E27FC236}">
                <a16:creationId xmlns:a16="http://schemas.microsoft.com/office/drawing/2014/main" id="{4D4559C7-9A95-4A20-B33D-7E02AB302B28}"/>
              </a:ext>
            </a:extLst>
          </p:cNvPr>
          <p:cNvGrpSpPr/>
          <p:nvPr/>
        </p:nvGrpSpPr>
        <p:grpSpPr>
          <a:xfrm>
            <a:off x="3627242" y="2601435"/>
            <a:ext cx="8248383" cy="3168724"/>
            <a:chOff x="7900" y="5967"/>
            <a:chExt cx="12853" cy="4419"/>
          </a:xfrm>
        </p:grpSpPr>
        <p:sp>
          <p:nvSpPr>
            <p:cNvPr id="36" name="文本框 11">
              <a:extLst>
                <a:ext uri="{FF2B5EF4-FFF2-40B4-BE49-F238E27FC236}">
                  <a16:creationId xmlns:a16="http://schemas.microsoft.com/office/drawing/2014/main" id="{4E3053A1-A0EC-4073-BB90-F6CD24439B7F}"/>
                </a:ext>
              </a:extLst>
            </p:cNvPr>
            <p:cNvSpPr txBox="1"/>
            <p:nvPr/>
          </p:nvSpPr>
          <p:spPr>
            <a:xfrm>
              <a:off x="7900" y="5967"/>
              <a:ext cx="2503" cy="6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indent="0" algn="ctr">
                <a:buNone/>
              </a:pPr>
              <a:r>
                <a:rPr lang="zh-TW" altLang="en-US" sz="2000" b="1" spc="110" dirty="0">
                  <a:solidFill>
                    <a:srgbClr val="2C5475"/>
                  </a:solidFill>
                  <a:latin typeface="+mn-ea"/>
                  <a:cs typeface="汉仪文黑-55简" panose="00020600040101010101" charset="-122"/>
                  <a:sym typeface="+mn-ea"/>
                </a:rPr>
                <a:t>限制</a:t>
              </a:r>
              <a:endParaRPr lang="zh-CN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endParaRPr>
            </a:p>
          </p:txBody>
        </p:sp>
        <p:sp>
          <p:nvSpPr>
            <p:cNvPr id="37" name="文本框 12">
              <a:extLst>
                <a:ext uri="{FF2B5EF4-FFF2-40B4-BE49-F238E27FC236}">
                  <a16:creationId xmlns:a16="http://schemas.microsoft.com/office/drawing/2014/main" id="{E4F49A1C-21E2-4AB1-8D77-CE3071B0AD39}"/>
                </a:ext>
              </a:extLst>
            </p:cNvPr>
            <p:cNvSpPr txBox="1"/>
            <p:nvPr/>
          </p:nvSpPr>
          <p:spPr>
            <a:xfrm>
              <a:off x="7900" y="6716"/>
              <a:ext cx="12853" cy="36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648970" indent="-342900">
                <a:spcBef>
                  <a:spcPts val="600"/>
                </a:spcBef>
                <a:spcAft>
                  <a:spcPts val="0"/>
                </a:spcAft>
                <a:buAutoNum type="arabicPeriod"/>
              </a:pPr>
              <a:r>
                <a:rPr lang="zh-TW" altLang="en-US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由于没有提供确实的获奖概率，我们只能假设每次</a:t>
              </a:r>
              <a:r>
                <a:rPr lang="zh-TW" altLang="en-US" sz="2000" kern="1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抽</a:t>
              </a:r>
              <a:r>
                <a:rPr lang="zh-TW" altLang="en-US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奖的概率相同，及从表一的数据估算 </a:t>
              </a:r>
              <a:r>
                <a:rPr lang="en-US" altLang="zh-TW" sz="2000" i="1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p</a:t>
              </a:r>
              <a:r>
                <a:rPr lang="en-US" altLang="zh-TW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的值以建立模型，而且在问题 </a:t>
              </a:r>
              <a:r>
                <a:rPr lang="en-US" altLang="zh-TW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5 </a:t>
              </a:r>
              <a:r>
                <a:rPr lang="zh-TW" altLang="en-US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所运用的综合方法并非唯一的方法。</a:t>
              </a:r>
              <a:endParaRPr lang="en-US" altLang="zh-TW" sz="20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306070">
                <a:spcBef>
                  <a:spcPts val="600"/>
                </a:spcBef>
                <a:spcAft>
                  <a:spcPts val="0"/>
                </a:spcAft>
              </a:pPr>
              <a:endParaRPr lang="zh-TW" altLang="zh-HK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647700" indent="-342900">
                <a:buAutoNum type="arabicPeriod" startAt="2"/>
              </a:pPr>
              <a:r>
                <a:rPr lang="zh-TW" altLang="zh-HK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模型的建立只依赖</a:t>
              </a:r>
              <a:r>
                <a:rPr lang="en-US" altLang="zh-TW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r>
                <a:rPr lang="en-GB" altLang="zh-HK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40 </a:t>
              </a:r>
              <a:r>
                <a:rPr lang="zh-TW" altLang="zh-HK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位玩家的数据，</a:t>
              </a:r>
              <a:r>
                <a:rPr lang="zh-TW" altLang="en-US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若有更多随机抽样数据可更准确反映抽奖的概率</a:t>
              </a:r>
              <a:r>
                <a:rPr lang="zh-TW" altLang="zh-HK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。</a:t>
              </a:r>
              <a:endParaRPr lang="en-US" altLang="zh-TW" sz="20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647700" indent="-342900">
                <a:buAutoNum type="arabicPeriod" startAt="2"/>
              </a:pPr>
              <a:endParaRPr lang="zh-TW" altLang="zh-HK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609600" indent="-304800"/>
              <a:r>
                <a:rPr lang="en-GB" altLang="zh-HK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3.	</a:t>
              </a:r>
              <a:r>
                <a:rPr lang="zh-TW" altLang="zh-HK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模型未考虑玩家中途放弃抽奖而没有中奖的情况。</a:t>
              </a:r>
              <a:endParaRPr lang="zh-TW" altLang="zh-HK" sz="2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文本框 4">
            <a:extLst>
              <a:ext uri="{FF2B5EF4-FFF2-40B4-BE49-F238E27FC236}">
                <a16:creationId xmlns:a16="http://schemas.microsoft.com/office/drawing/2014/main" id="{FB07675C-9CC5-47C6-9483-D35360083AB4}"/>
              </a:ext>
            </a:extLst>
          </p:cNvPr>
          <p:cNvSpPr txBox="1"/>
          <p:nvPr/>
        </p:nvSpPr>
        <p:spPr>
          <a:xfrm>
            <a:off x="732640" y="393912"/>
            <a:ext cx="10023184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根据所提供的数据建立抽奖游戏的数学模型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C6657DE6-A58B-4943-B3BB-1D3AA3836E29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9562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4">
            <a:extLst>
              <a:ext uri="{FF2B5EF4-FFF2-40B4-BE49-F238E27FC236}">
                <a16:creationId xmlns:a16="http://schemas.microsoft.com/office/drawing/2014/main" id="{688CE47C-8B01-465F-8B5A-F58CC850E598}"/>
              </a:ext>
            </a:extLst>
          </p:cNvPr>
          <p:cNvSpPr/>
          <p:nvPr/>
        </p:nvSpPr>
        <p:spPr>
          <a:xfrm>
            <a:off x="732641" y="4889832"/>
            <a:ext cx="10519798" cy="979132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19" cy="1133573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1" y="1301850"/>
            <a:ext cx="9773696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试利用模拟抽奖游戏的连结：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  <a:hlinkClick r:id="rId3"/>
              </a:rPr>
              <a:t>https://www.geogebra.org/m/pcjcybqb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，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收集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20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次获得满星角色所需抽奖次数的数据，加至下表中原有的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40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名玩家的数据，组成共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60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名玩家的抽奖数据。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10413780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根据所提供的数据建立抽奖游戏的数学模型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7F34A2-7E07-4595-8ABE-36F7AFA0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01789"/>
              </p:ext>
            </p:extLst>
          </p:nvPr>
        </p:nvGraphicFramePr>
        <p:xfrm>
          <a:off x="1481838" y="2556089"/>
          <a:ext cx="7874654" cy="2133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343898">
                  <a:extLst>
                    <a:ext uri="{9D8B030D-6E8A-4147-A177-3AD203B41FA5}">
                      <a16:colId xmlns:a16="http://schemas.microsoft.com/office/drawing/2014/main" val="2247634635"/>
                    </a:ext>
                  </a:extLst>
                </a:gridCol>
                <a:gridCol w="4033822">
                  <a:extLst>
                    <a:ext uri="{9D8B030D-6E8A-4147-A177-3AD203B41FA5}">
                      <a16:colId xmlns:a16="http://schemas.microsoft.com/office/drawing/2014/main" val="2654864761"/>
                    </a:ext>
                  </a:extLst>
                </a:gridCol>
                <a:gridCol w="1496934">
                  <a:extLst>
                    <a:ext uri="{9D8B030D-6E8A-4147-A177-3AD203B41FA5}">
                      <a16:colId xmlns:a16="http://schemas.microsoft.com/office/drawing/2014/main" val="3212018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+mn-ea"/>
                          <a:ea typeface="+mn-ea"/>
                        </a:rPr>
                        <a:t>抽奖次数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+mn-ea"/>
                          <a:ea typeface="+mn-ea"/>
                        </a:rPr>
                        <a:t>划记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+mn-ea"/>
                          <a:ea typeface="+mn-ea"/>
                        </a:rPr>
                        <a:t>频数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115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strike="sngStrike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43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566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896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962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2930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strike="sngStrike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	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698185"/>
                  </a:ext>
                </a:extLst>
              </a:tr>
            </a:tbl>
          </a:graphicData>
        </a:graphic>
      </p:graphicFrame>
      <p:sp>
        <p:nvSpPr>
          <p:cNvPr id="13" name="文本框 7">
            <a:extLst>
              <a:ext uri="{FF2B5EF4-FFF2-40B4-BE49-F238E27FC236}">
                <a16:creationId xmlns:a16="http://schemas.microsoft.com/office/drawing/2014/main" id="{446C5AED-7974-491C-9568-4C3A29EDF3AE}"/>
              </a:ext>
            </a:extLst>
          </p:cNvPr>
          <p:cNvSpPr txBox="1"/>
          <p:nvPr/>
        </p:nvSpPr>
        <p:spPr>
          <a:xfrm>
            <a:off x="955327" y="5030616"/>
            <a:ext cx="10206859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根据以上的数据再次计算 </a:t>
            </a:r>
            <a:r>
              <a:rPr lang="en-US" altLang="zh-TW" sz="2000" b="1" i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p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的估算值及更新数学模型，描述分别以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1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至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6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次抽奖获得该满星角色的机会有多大。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565AF441-1E53-4FD9-BB07-00393C78D47F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4396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692830" y="1353681"/>
            <a:ext cx="10726719" cy="4704715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2" y="1603976"/>
            <a:ext cx="9773696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8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你是否想过在游戏中获得奖品的机会有多大？欢迎来到有关概率的数学建模活动！你将通过数学模型了解游戏的获奖概率，以装备自己能够运用数学作出明智的决策。</a:t>
            </a:r>
            <a:endParaRPr lang="zh-CN" altLang="en-US" sz="28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1225283" y="601799"/>
            <a:ext cx="4901248" cy="53213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TW" altLang="en-US" sz="2600" b="1" spc="110" dirty="0">
                <a:solidFill>
                  <a:srgbClr val="2C5475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研究在游戏中获</a:t>
            </a:r>
            <a:r>
              <a:rPr lang="zh-CN" altLang="en-US" sz="2600" b="1" spc="110" dirty="0">
                <a:solidFill>
                  <a:srgbClr val="2C5475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得</a:t>
            </a:r>
            <a:r>
              <a:rPr lang="zh-TW" altLang="en-US" sz="2600" b="1" spc="110" dirty="0">
                <a:solidFill>
                  <a:srgbClr val="2C5475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奖品的概率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9" name="文本框 7">
            <a:extLst>
              <a:ext uri="{FF2B5EF4-FFF2-40B4-BE49-F238E27FC236}">
                <a16:creationId xmlns:a16="http://schemas.microsoft.com/office/drawing/2014/main" id="{88BCCE8F-4E9B-4C5D-AAC8-029B07244685}"/>
              </a:ext>
            </a:extLst>
          </p:cNvPr>
          <p:cNvSpPr txBox="1"/>
          <p:nvPr/>
        </p:nvSpPr>
        <p:spPr>
          <a:xfrm>
            <a:off x="1209152" y="3707981"/>
            <a:ext cx="9773696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想象一下，你是一位玩家，希望了解在抽奖游戏中获得奖品的概率，你需要根据可用的数据来建立相关数学模型，当中便涉及应用概率的概念。此外，因应现实世界的复杂性，你将深入了解数学建模的相关假设和限制。</a:t>
            </a:r>
            <a:endParaRPr lang="zh-CN" altLang="en-US" sz="28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EFD7EA-2106-4FFF-BFA4-8EF3FD96A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3" y="5613956"/>
            <a:ext cx="720000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28208A-63EC-48F4-92BD-9CA045253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180">
            <a:off x="403792" y="561395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74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4000"/>
            </a:blip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文黑-55简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73061" y="1483999"/>
            <a:ext cx="6873361" cy="322960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TW" altLang="en-US" sz="5800" b="1" spc="110" dirty="0">
                <a:solidFill>
                  <a:srgbClr val="2C5475"/>
                </a:solidFill>
                <a:effectLst/>
                <a:latin typeface="+mn-ea"/>
                <a:cs typeface="汉仪文黑-55简" panose="00020600040101010101" charset="-122"/>
                <a:sym typeface="+mn-ea"/>
              </a:rPr>
              <a:t>根据更多的数据及较复杂的情景来建立数学模型</a:t>
            </a:r>
            <a:endParaRPr lang="zh-CN" altLang="en-US" sz="5800" b="1" spc="110" dirty="0">
              <a:solidFill>
                <a:srgbClr val="2C5475"/>
              </a:solidFill>
              <a:effectLst/>
              <a:latin typeface="+mn-ea"/>
              <a:cs typeface="汉仪文黑-55简" panose="00020600040101010101" charset="-122"/>
              <a:sym typeface="+mn-ea"/>
            </a:endParaRPr>
          </a:p>
        </p:txBody>
      </p:sp>
      <p:pic>
        <p:nvPicPr>
          <p:cNvPr id="8" name="图片 7" descr="watercolor-5013211_1280"/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91185" y="1304290"/>
            <a:ext cx="3778250" cy="35890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5434" y="1046380"/>
            <a:ext cx="3469752" cy="3106620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18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3.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0C7CA-1A57-47B2-9ED0-944689081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95" y="5687678"/>
            <a:ext cx="952500" cy="95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5E449B-C430-4388-A2B4-EC708C803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16" y="5687678"/>
            <a:ext cx="952500" cy="952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7D54FB-FA01-40DA-8C2D-C7CFE9383F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37" y="5674231"/>
            <a:ext cx="952500" cy="952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69D0EC-0E04-4598-907B-F5BB9A7454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58" y="5687678"/>
            <a:ext cx="952500" cy="952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0A731-5163-4756-AF74-9E71F1E4AF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79" y="568767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3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21" cy="1896458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14049" y="1260352"/>
            <a:ext cx="9773696" cy="17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在另一款游戏中，玩家有机会随机抽取一个稀有的满星角色。游戏开发者表示若玩家一直未能抽到该满星角色，「保证中奖机制」会确保玩家在第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76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次抽奖时必定会获得该满星角色。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在一个在线平台上，一些玩家报告了他们获得该满星角色所需的抽奖次数。下表和下图显示了共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374,018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名玩家所需的抽奖次数。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39" y="393912"/>
            <a:ext cx="10054965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根据更多的数据及较复杂的情景来建立数学模型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4B201-A83C-40B5-9F60-2C1A846B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EF6BB8-D202-4200-B47B-41E1841CB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779802"/>
              </p:ext>
            </p:extLst>
          </p:nvPr>
        </p:nvGraphicFramePr>
        <p:xfrm>
          <a:off x="962527" y="3243034"/>
          <a:ext cx="10266944" cy="83743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411704">
                  <a:extLst>
                    <a:ext uri="{9D8B030D-6E8A-4147-A177-3AD203B41FA5}">
                      <a16:colId xmlns:a16="http://schemas.microsoft.com/office/drawing/2014/main" val="3968941137"/>
                    </a:ext>
                  </a:extLst>
                </a:gridCol>
                <a:gridCol w="1010653">
                  <a:extLst>
                    <a:ext uri="{9D8B030D-6E8A-4147-A177-3AD203B41FA5}">
                      <a16:colId xmlns:a16="http://schemas.microsoft.com/office/drawing/2014/main" val="1473440353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1352249870"/>
                    </a:ext>
                  </a:extLst>
                </a:gridCol>
                <a:gridCol w="1122947">
                  <a:extLst>
                    <a:ext uri="{9D8B030D-6E8A-4147-A177-3AD203B41FA5}">
                      <a16:colId xmlns:a16="http://schemas.microsoft.com/office/drawing/2014/main" val="2893537725"/>
                    </a:ext>
                  </a:extLst>
                </a:gridCol>
                <a:gridCol w="545432">
                  <a:extLst>
                    <a:ext uri="{9D8B030D-6E8A-4147-A177-3AD203B41FA5}">
                      <a16:colId xmlns:a16="http://schemas.microsoft.com/office/drawing/2014/main" val="2901039221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val="3977262007"/>
                    </a:ext>
                  </a:extLst>
                </a:gridCol>
                <a:gridCol w="641684">
                  <a:extLst>
                    <a:ext uri="{9D8B030D-6E8A-4147-A177-3AD203B41FA5}">
                      <a16:colId xmlns:a16="http://schemas.microsoft.com/office/drawing/2014/main" val="3165351600"/>
                    </a:ext>
                  </a:extLst>
                </a:gridCol>
                <a:gridCol w="1026695">
                  <a:extLst>
                    <a:ext uri="{9D8B030D-6E8A-4147-A177-3AD203B41FA5}">
                      <a16:colId xmlns:a16="http://schemas.microsoft.com/office/drawing/2014/main" val="3994714513"/>
                    </a:ext>
                  </a:extLst>
                </a:gridCol>
                <a:gridCol w="1074821">
                  <a:extLst>
                    <a:ext uri="{9D8B030D-6E8A-4147-A177-3AD203B41FA5}">
                      <a16:colId xmlns:a16="http://schemas.microsoft.com/office/drawing/2014/main" val="3847741795"/>
                    </a:ext>
                  </a:extLst>
                </a:gridCol>
                <a:gridCol w="1299408">
                  <a:extLst>
                    <a:ext uri="{9D8B030D-6E8A-4147-A177-3AD203B41FA5}">
                      <a16:colId xmlns:a16="http://schemas.microsoft.com/office/drawing/2014/main" val="2174729016"/>
                    </a:ext>
                  </a:extLst>
                </a:gridCol>
              </a:tblGrid>
              <a:tr h="368227">
                <a:tc>
                  <a:txBody>
                    <a:bodyPr/>
                    <a:lstStyle/>
                    <a:p>
                      <a:pPr algn="just"/>
                      <a:r>
                        <a:rPr lang="zh-TW" sz="2000" kern="100" dirty="0">
                          <a:effectLst/>
                        </a:rPr>
                        <a:t>抽奖次数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1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2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3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…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51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…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74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75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76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76010"/>
                  </a:ext>
                </a:extLst>
              </a:tr>
              <a:tr h="469209">
                <a:tc>
                  <a:txBody>
                    <a:bodyPr/>
                    <a:lstStyle/>
                    <a:p>
                      <a:pPr algn="just"/>
                      <a:r>
                        <a:rPr lang="zh-TW" sz="2000" kern="100" dirty="0">
                          <a:effectLst/>
                        </a:rPr>
                        <a:t>频数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2,605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2,566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2,476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…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1,797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…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15</a:t>
                      </a:r>
                      <a:r>
                        <a:rPr lang="en-US" sz="2000" kern="100" dirty="0">
                          <a:effectLst/>
                        </a:rPr>
                        <a:t>,</a:t>
                      </a:r>
                      <a:r>
                        <a:rPr lang="en-GB" sz="2000" kern="100" dirty="0">
                          <a:effectLst/>
                        </a:rPr>
                        <a:t>312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27,084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</a:rPr>
                        <a:t>187,158</a:t>
                      </a:r>
                      <a:endParaRPr lang="en-US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827889"/>
                  </a:ext>
                </a:extLst>
              </a:tr>
            </a:tbl>
          </a:graphicData>
        </a:graphic>
      </p:graphicFrame>
      <p:grpSp>
        <p:nvGrpSpPr>
          <p:cNvPr id="20" name="Canvas 24">
            <a:extLst>
              <a:ext uri="{FF2B5EF4-FFF2-40B4-BE49-F238E27FC236}">
                <a16:creationId xmlns:a16="http://schemas.microsoft.com/office/drawing/2014/main" id="{6A80097B-9502-4B19-801E-86FEB89E9A91}"/>
              </a:ext>
            </a:extLst>
          </p:cNvPr>
          <p:cNvGrpSpPr/>
          <p:nvPr/>
        </p:nvGrpSpPr>
        <p:grpSpPr>
          <a:xfrm>
            <a:off x="3277198" y="4243104"/>
            <a:ext cx="5273675" cy="2394585"/>
            <a:chOff x="0" y="0"/>
            <a:chExt cx="5273675" cy="239458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1929A8-8513-411A-A801-F7CEF009A2BB}"/>
                </a:ext>
              </a:extLst>
            </p:cNvPr>
            <p:cNvSpPr/>
            <p:nvPr/>
          </p:nvSpPr>
          <p:spPr>
            <a:xfrm>
              <a:off x="0" y="0"/>
              <a:ext cx="5273675" cy="239458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2" name="Text Box 1044736698">
              <a:extLst>
                <a:ext uri="{FF2B5EF4-FFF2-40B4-BE49-F238E27FC236}">
                  <a16:creationId xmlns:a16="http://schemas.microsoft.com/office/drawing/2014/main" id="{8EC798E3-A503-4D06-8440-3D8DAF2F0F29}"/>
                </a:ext>
              </a:extLst>
            </p:cNvPr>
            <p:cNvSpPr txBox="1"/>
            <p:nvPr/>
          </p:nvSpPr>
          <p:spPr>
            <a:xfrm>
              <a:off x="2536833" y="2091055"/>
              <a:ext cx="799465" cy="30353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抽奖次数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275884205">
              <a:extLst>
                <a:ext uri="{FF2B5EF4-FFF2-40B4-BE49-F238E27FC236}">
                  <a16:creationId xmlns:a16="http://schemas.microsoft.com/office/drawing/2014/main" id="{520EB645-B65A-46C6-A5B0-153851D4B766}"/>
                </a:ext>
              </a:extLst>
            </p:cNvPr>
            <p:cNvSpPr txBox="1"/>
            <p:nvPr/>
          </p:nvSpPr>
          <p:spPr>
            <a:xfrm rot="16200000">
              <a:off x="-69162" y="830487"/>
              <a:ext cx="494665" cy="33909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频数</a:t>
              </a:r>
              <a:endParaRPr lang="en-US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6E67AE3-0BED-4191-8D71-6BF8A4796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81" y="3787"/>
              <a:ext cx="4963795" cy="208788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131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39" y="1183941"/>
            <a:ext cx="10726721" cy="2670427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14049" y="1271927"/>
            <a:ext cx="9773696" cy="232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zh-HK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参考活动 </a:t>
            </a:r>
            <a:r>
              <a:rPr lang="en-US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2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，先作出以下假设：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spcAft>
                <a:spcPts val="600"/>
              </a:spcAft>
              <a:buNone/>
            </a:pPr>
            <a:endParaRPr lang="en-US" altLang="zh-TW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spcAft>
                <a:spcPts val="600"/>
              </a:spcAft>
              <a:buNone/>
            </a:pPr>
            <a:endParaRPr lang="en-US" altLang="zh-TW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spcAft>
                <a:spcPts val="600"/>
              </a:spcAft>
              <a:buNone/>
            </a:pPr>
            <a:endParaRPr lang="en-US" altLang="zh-TW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spcAft>
                <a:spcPts val="600"/>
              </a:spcAft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建基于假设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ii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，设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为第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1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至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75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次抽奖时，每次抽奖获得该满星角色的概率。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spcAft>
                <a:spcPts val="600"/>
              </a:spcAft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建立一个数学模型，描述分别以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1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至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76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次抽奖获得该满星角色的机会有多大。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39" y="393912"/>
            <a:ext cx="10054965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根据更多的数据及较复杂的情景来建立数学模型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1.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4B201-A83C-40B5-9F60-2C1A846B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D2C79F6-8C4A-4183-94EC-62B8A9B11B39}"/>
              </a:ext>
            </a:extLst>
          </p:cNvPr>
          <p:cNvSpPr txBox="1"/>
          <p:nvPr/>
        </p:nvSpPr>
        <p:spPr>
          <a:xfrm>
            <a:off x="2427560" y="1741195"/>
            <a:ext cx="718498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每次抽奖为独立事件</a:t>
            </a:r>
          </a:p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	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在第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至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次，每次抽奖获得该满星角色的概率相同</a:t>
            </a:r>
          </a:p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	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该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374,018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名玩家是随机抽样的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1B8FCF3-17F4-4338-88B5-D984540618F6}"/>
                  </a:ext>
                </a:extLst>
              </p:cNvPr>
              <p:cNvSpPr txBox="1"/>
              <p:nvPr/>
            </p:nvSpPr>
            <p:spPr>
              <a:xfrm>
                <a:off x="2938292" y="4274208"/>
                <a:ext cx="6426425" cy="1675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0"/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设</a:t>
                </a:r>
                <a:r>
                  <a:rPr lang="zh-TW" altLang="zh-HK" sz="20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为在第</a:t>
                </a:r>
                <a:r>
                  <a:rPr lang="en-US" altLang="zh-TW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000" i="1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n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次才获得</a:t>
                </a:r>
                <a:r>
                  <a:rPr lang="zh-TW" altLang="en-US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该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满星角色的概率。</a:t>
                </a:r>
                <a:endParaRPr lang="en-US" altLang="zh-TW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:endParaRPr lang="zh-TW" altLang="zh-HK" sz="20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HK" sz="2000" b="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(1−</m:t>
                    </m:r>
                    <m:r>
                      <a:rPr lang="en-US" altLang="zh-HK" sz="2000" b="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zh-TW" altLang="zh-HK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HK" sz="2000" b="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altLang="zh-HK" sz="2000" b="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,  </a:t>
                </a:r>
                <a:r>
                  <a:rPr lang="en-US" altLang="zh-HK" sz="2000" i="1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n</a:t>
                </a:r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1, 2, 3…73, 74, 75      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及</a:t>
                </a:r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 </a:t>
                </a:r>
                <a:endParaRPr lang="en-US" altLang="zh-HK" sz="2000" i="1" kern="100" dirty="0">
                  <a:effectLst/>
                  <a:latin typeface="Cambria Math" panose="020405030504060302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:endParaRPr lang="en-US" altLang="zh-TW" sz="2000" i="1" kern="1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04800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76</m:t>
                        </m:r>
                      </m:sub>
                    </m:sSub>
                  </m:oMath>
                </a14:m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= 1</a:t>
                </a:r>
                <a:endParaRPr lang="zh-TW" altLang="zh-HK" sz="20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1B8FCF3-17F4-4338-88B5-D98454061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92" y="4274208"/>
                <a:ext cx="6426425" cy="1675471"/>
              </a:xfrm>
              <a:prstGeom prst="rect">
                <a:avLst/>
              </a:prstGeom>
              <a:blipFill>
                <a:blip r:embed="rId4"/>
                <a:stretch>
                  <a:fillRect t="-2182" b="-254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0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4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625033" y="1043463"/>
            <a:ext cx="10625560" cy="965646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2500" y="1091922"/>
            <a:ext cx="9998092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利用玩家于第 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1 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次抽奖便获得该满星角色的相对频数，作为 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 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的估算值。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marL="457200" indent="-457200">
              <a:spcAft>
                <a:spcPts val="600"/>
              </a:spcAft>
              <a:buAutoNum type="alphaLcParenBoth"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计算 </a:t>
            </a:r>
            <a:r>
              <a:rPr lang="en-US" altLang="zh-TW" sz="2000" b="1" i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p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的估算值并把该数值代入问题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1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的数学模型。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9429932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根据更多的数据及较复杂的情景来建立数学模型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34" r="34173" b="50000"/>
          <a:stretch>
            <a:fillRect/>
          </a:stretch>
        </p:blipFill>
        <p:spPr>
          <a:xfrm>
            <a:off x="372639" y="10728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238617" y="11320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2.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4B201-A83C-40B5-9F60-2C1A846B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文本框 7">
            <a:extLst>
              <a:ext uri="{FF2B5EF4-FFF2-40B4-BE49-F238E27FC236}">
                <a16:creationId xmlns:a16="http://schemas.microsoft.com/office/drawing/2014/main" id="{CFEFB8AB-63E9-4650-BF2F-7A4EB592BC02}"/>
              </a:ext>
            </a:extLst>
          </p:cNvPr>
          <p:cNvSpPr txBox="1"/>
          <p:nvPr/>
        </p:nvSpPr>
        <p:spPr>
          <a:xfrm>
            <a:off x="625033" y="2326872"/>
            <a:ext cx="936192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(a) 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利用玩家于第 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1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次抽奖便获得该满星角色的相对频数，作为其估算值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8E1DC21-6724-4D1B-BBFF-FA3938385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4DD34B9-026E-4EAF-BC16-3040A29E9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936627"/>
              </p:ext>
            </p:extLst>
          </p:nvPr>
        </p:nvGraphicFramePr>
        <p:xfrm>
          <a:off x="3069071" y="2800784"/>
          <a:ext cx="1440000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" name="Equation" r:id="rId6" imgW="774364" imgH="393529" progId="Equation.DSMT4">
                  <p:embed/>
                </p:oleObj>
              </mc:Choice>
              <mc:Fallback>
                <p:oleObj name="Equation" r:id="rId6" imgW="77436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071" y="2800784"/>
                        <a:ext cx="1440000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7">
            <a:extLst>
              <a:ext uri="{FF2B5EF4-FFF2-40B4-BE49-F238E27FC236}">
                <a16:creationId xmlns:a16="http://schemas.microsoft.com/office/drawing/2014/main" id="{85BDD5AD-5C6F-48B3-A623-8EE0F9532288}"/>
              </a:ext>
            </a:extLst>
          </p:cNvPr>
          <p:cNvSpPr txBox="1"/>
          <p:nvPr/>
        </p:nvSpPr>
        <p:spPr>
          <a:xfrm>
            <a:off x="1092640" y="3731740"/>
            <a:ext cx="1010860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由此，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代入</a:t>
            </a:r>
            <a:r>
              <a:rPr lang="zh-CN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数学模型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：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F34E5C-AD8A-44CE-BF6F-DDBA3C1A5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B105E56-0D7F-4D5A-917B-AF171592ECC3}"/>
                  </a:ext>
                </a:extLst>
              </p:cNvPr>
              <p:cNvSpPr txBox="1"/>
              <p:nvPr/>
            </p:nvSpPr>
            <p:spPr>
              <a:xfrm>
                <a:off x="1041696" y="4298780"/>
                <a:ext cx="1010860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0"/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设</a:t>
                </a:r>
                <a:r>
                  <a:rPr lang="zh-TW" altLang="zh-HK" sz="20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HK" sz="2000" b="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为在第</a:t>
                </a:r>
                <a:r>
                  <a:rPr lang="en-US" altLang="zh-TW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000" i="1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n 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次才获得</a:t>
                </a:r>
                <a:r>
                  <a:rPr lang="zh-TW" altLang="en-US" sz="2000" kern="100" dirty="0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该</a:t>
                </a:r>
                <a:r>
                  <a:rPr lang="zh-TW" altLang="zh-HK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满星角色的概率。</a:t>
                </a:r>
                <a:endParaRPr lang="en-US" altLang="zh-TW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:endParaRPr lang="en-US" altLang="zh-TW" sz="2000" kern="1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04800"/>
                <a:r>
                  <a:rPr lang="en-US" altLang="zh-TW" sz="20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					                                      </a:t>
                </a:r>
                <a:r>
                  <a:rPr lang="en-US" altLang="zh-TW" sz="2000" i="1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n = </a:t>
                </a:r>
                <a:r>
                  <a:rPr lang="pt-BR" altLang="zh-TW" sz="20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 2, 3…73, 74, 75  </a:t>
                </a:r>
                <a:r>
                  <a:rPr lang="zh-TW" altLang="pt-BR" sz="20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</a:t>
                </a:r>
                <a:r>
                  <a:rPr lang="zh-TW" altLang="pt-BR" sz="2000" i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i="1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  </a:t>
                </a:r>
              </a:p>
              <a:p>
                <a:pPr marL="304800"/>
                <a:endParaRPr lang="en-US" altLang="zh-TW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B105E56-0D7F-4D5A-917B-AF171592E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96" y="4298780"/>
                <a:ext cx="10108607" cy="1323439"/>
              </a:xfrm>
              <a:prstGeom prst="rect">
                <a:avLst/>
              </a:prstGeom>
              <a:blipFill>
                <a:blip r:embed="rId8"/>
                <a:stretch>
                  <a:fillRect t="-276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E517D3F-A275-4F68-A8E4-FEFE95334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689267"/>
              </p:ext>
            </p:extLst>
          </p:nvPr>
        </p:nvGraphicFramePr>
        <p:xfrm>
          <a:off x="4925735" y="4803471"/>
          <a:ext cx="2554286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" name="Equation" r:id="rId9" imgW="1371600" imgH="393700" progId="Equation.DSMT4">
                  <p:embed/>
                </p:oleObj>
              </mc:Choice>
              <mc:Fallback>
                <p:oleObj name="Equation" r:id="rId9" imgW="13716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5735" y="4803471"/>
                        <a:ext cx="2554286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>
            <a:extLst>
              <a:ext uri="{FF2B5EF4-FFF2-40B4-BE49-F238E27FC236}">
                <a16:creationId xmlns:a16="http://schemas.microsoft.com/office/drawing/2014/main" id="{FB9F4EDF-4011-47AE-8A28-BBB45DF750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719160"/>
              </p:ext>
            </p:extLst>
          </p:nvPr>
        </p:nvGraphicFramePr>
        <p:xfrm>
          <a:off x="1406049" y="4809172"/>
          <a:ext cx="3326044" cy="70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" name="Equation" r:id="rId11" imgW="1841400" imgH="393480" progId="Equation.DSMT4">
                  <p:embed/>
                </p:oleObj>
              </mc:Choice>
              <mc:Fallback>
                <p:oleObj name="Equation" r:id="rId11" imgW="184140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E33057D-928D-4582-B686-C2218B881C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049" y="4809172"/>
                        <a:ext cx="3326044" cy="7003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>
            <a:extLst>
              <a:ext uri="{FF2B5EF4-FFF2-40B4-BE49-F238E27FC236}">
                <a16:creationId xmlns:a16="http://schemas.microsoft.com/office/drawing/2014/main" id="{F7EEA60B-2206-46D9-9075-D5EB2693C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97560"/>
              </p:ext>
            </p:extLst>
          </p:nvPr>
        </p:nvGraphicFramePr>
        <p:xfrm>
          <a:off x="1372080" y="5689591"/>
          <a:ext cx="7778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" name="Equation" r:id="rId13" imgW="419040" imgH="228600" progId="Equation.DSMT4">
                  <p:embed/>
                </p:oleObj>
              </mc:Choice>
              <mc:Fallback>
                <p:oleObj name="Equation" r:id="rId13" imgW="419040" imgH="228600" progId="Equation.DSMT4">
                  <p:embed/>
                  <p:pic>
                    <p:nvPicPr>
                      <p:cNvPr id="24" name="Object 11">
                        <a:extLst>
                          <a:ext uri="{FF2B5EF4-FFF2-40B4-BE49-F238E27FC236}">
                            <a16:creationId xmlns:a16="http://schemas.microsoft.com/office/drawing/2014/main" id="{FB9F4EDF-4011-47AE-8A28-BBB45DF750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080" y="5689591"/>
                        <a:ext cx="7778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83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4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625032" y="1043463"/>
            <a:ext cx="10961225" cy="1130957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6075" y="1127123"/>
            <a:ext cx="10511084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(b)	(</a:t>
            </a:r>
            <a:r>
              <a:rPr lang="en-US" altLang="zh-TW" sz="2000" b="1" spc="110" dirty="0" err="1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i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运用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(a)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所建立的模型，估算需要恰好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51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次抽奖才获得该满星角色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	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的概率。</a:t>
            </a:r>
            <a:endParaRPr lang="en-US" altLang="zh-TW" sz="2000" b="1" spc="110" dirty="0">
              <a:solidFill>
                <a:srgbClr val="2C5475"/>
              </a:solidFill>
              <a:latin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    	(ii)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通过比较玩家需要恰好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51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次抽奖才获得该满星角色的相对频数，试以百分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	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误差来评估该模型的表现。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endParaRPr lang="zh-TW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9429932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根据更多的数据及较复杂的情景来建立数学模型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34" r="34173" b="50000"/>
          <a:stretch>
            <a:fillRect/>
          </a:stretch>
        </p:blipFill>
        <p:spPr>
          <a:xfrm>
            <a:off x="372639" y="10728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238617" y="11320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2.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4B201-A83C-40B5-9F60-2C1A846B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文本框 7">
            <a:extLst>
              <a:ext uri="{FF2B5EF4-FFF2-40B4-BE49-F238E27FC236}">
                <a16:creationId xmlns:a16="http://schemas.microsoft.com/office/drawing/2014/main" id="{CFEFB8AB-63E9-4650-BF2F-7A4EB592BC02}"/>
              </a:ext>
            </a:extLst>
          </p:cNvPr>
          <p:cNvSpPr txBox="1"/>
          <p:nvPr/>
        </p:nvSpPr>
        <p:spPr>
          <a:xfrm>
            <a:off x="532461" y="2416933"/>
            <a:ext cx="936192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(b) (</a:t>
            </a:r>
            <a:r>
              <a:rPr lang="en-US" altLang="zh-TW" sz="2000" b="1" spc="110" dirty="0" err="1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i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)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8E1DC21-6724-4D1B-BBFF-FA3938385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文本框 7">
            <a:extLst>
              <a:ext uri="{FF2B5EF4-FFF2-40B4-BE49-F238E27FC236}">
                <a16:creationId xmlns:a16="http://schemas.microsoft.com/office/drawing/2014/main" id="{85BDD5AD-5C6F-48B3-A623-8EE0F9532288}"/>
              </a:ext>
            </a:extLst>
          </p:cNvPr>
          <p:cNvSpPr txBox="1"/>
          <p:nvPr/>
        </p:nvSpPr>
        <p:spPr>
          <a:xfrm>
            <a:off x="532461" y="3558685"/>
            <a:ext cx="1010860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(b) (ii)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玩家恰好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51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次抽奖才获得该满星角色的相对频数为</a:t>
            </a:r>
            <a:endParaRPr lang="zh-CN" altLang="en-US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F34E5C-AD8A-44CE-BF6F-DDBA3C1A5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5">
            <a:extLst>
              <a:ext uri="{FF2B5EF4-FFF2-40B4-BE49-F238E27FC236}">
                <a16:creationId xmlns:a16="http://schemas.microsoft.com/office/drawing/2014/main" id="{555FAA3D-9A74-4AF4-88AB-0F1C34110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57447"/>
              </p:ext>
            </p:extLst>
          </p:nvPr>
        </p:nvGraphicFramePr>
        <p:xfrm>
          <a:off x="1069975" y="2674938"/>
          <a:ext cx="47275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7" name="Equation" r:id="rId6" imgW="2539800" imgH="393480" progId="Equation.DSMT4">
                  <p:embed/>
                </p:oleObj>
              </mc:Choice>
              <mc:Fallback>
                <p:oleObj name="Equation" r:id="rId6" imgW="253980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C18452E-1DA2-41F9-A1A0-7FAD2DEF90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2674938"/>
                        <a:ext cx="4727575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>
            <a:extLst>
              <a:ext uri="{FF2B5EF4-FFF2-40B4-BE49-F238E27FC236}">
                <a16:creationId xmlns:a16="http://schemas.microsoft.com/office/drawing/2014/main" id="{AFC1884E-E72A-4D6C-BF58-50EE80CD2D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591405"/>
              </p:ext>
            </p:extLst>
          </p:nvPr>
        </p:nvGraphicFramePr>
        <p:xfrm>
          <a:off x="7580654" y="3394076"/>
          <a:ext cx="2130905" cy="70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8" name="Equation" r:id="rId8" imgW="1168200" imgH="393480" progId="Equation.DSMT4">
                  <p:embed/>
                </p:oleObj>
              </mc:Choice>
              <mc:Fallback>
                <p:oleObj name="Equation" r:id="rId8" imgW="116820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88272B3-8045-443E-812C-C895457DD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654" y="3394076"/>
                        <a:ext cx="2130905" cy="706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7">
            <a:extLst>
              <a:ext uri="{FF2B5EF4-FFF2-40B4-BE49-F238E27FC236}">
                <a16:creationId xmlns:a16="http://schemas.microsoft.com/office/drawing/2014/main" id="{7B9E6F7D-BAE0-4AB5-8BD8-885E1511927A}"/>
              </a:ext>
            </a:extLst>
          </p:cNvPr>
          <p:cNvSpPr txBox="1"/>
          <p:nvPr/>
        </p:nvSpPr>
        <p:spPr>
          <a:xfrm>
            <a:off x="1687119" y="4053877"/>
            <a:ext cx="881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</a:rPr>
              <a:t>百分误差</a:t>
            </a:r>
          </a:p>
        </p:txBody>
      </p:sp>
      <p:graphicFrame>
        <p:nvGraphicFramePr>
          <p:cNvPr id="24" name="Object 12">
            <a:extLst>
              <a:ext uri="{FF2B5EF4-FFF2-40B4-BE49-F238E27FC236}">
                <a16:creationId xmlns:a16="http://schemas.microsoft.com/office/drawing/2014/main" id="{33A277DD-DB74-49A0-89E0-BFDEBBCCE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649052"/>
              </p:ext>
            </p:extLst>
          </p:nvPr>
        </p:nvGraphicFramePr>
        <p:xfrm>
          <a:off x="1687119" y="4600091"/>
          <a:ext cx="2333088" cy="104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9" name="Equation" r:id="rId10" imgW="1295280" imgH="583920" progId="Equation.DSMT4">
                  <p:embed/>
                </p:oleObj>
              </mc:Choice>
              <mc:Fallback>
                <p:oleObj name="Equation" r:id="rId10" imgW="1295280" imgH="5839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EFFED1C-1C04-4CB5-B563-24097D61B8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119" y="4600091"/>
                        <a:ext cx="2333088" cy="10404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本框 7">
            <a:extLst>
              <a:ext uri="{FF2B5EF4-FFF2-40B4-BE49-F238E27FC236}">
                <a16:creationId xmlns:a16="http://schemas.microsoft.com/office/drawing/2014/main" id="{FFFF8854-0E6D-4E8E-9AAE-3AD598F20B88}"/>
              </a:ext>
            </a:extLst>
          </p:cNvPr>
          <p:cNvSpPr txBox="1"/>
          <p:nvPr/>
        </p:nvSpPr>
        <p:spPr>
          <a:xfrm>
            <a:off x="732639" y="5918170"/>
            <a:ext cx="1010860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由于两者之间的百分误差值较少，所以模型对此情况作出了不错的描述。</a:t>
            </a:r>
            <a:endParaRPr lang="zh-CN" altLang="en-US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527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4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625032" y="1043463"/>
            <a:ext cx="10961225" cy="1130957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6075" y="1127123"/>
            <a:ext cx="10511084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(c)	(</a:t>
            </a:r>
            <a:r>
              <a:rPr lang="en-US" altLang="zh-TW" sz="2000" b="1" spc="110" dirty="0" err="1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i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运用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(a)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所建立的模型，估算需要恰好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74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次抽奖才获得该满星角色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	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的概率。</a:t>
            </a:r>
            <a:endParaRPr lang="en-US" altLang="zh-TW" sz="2000" b="1" spc="110" dirty="0">
              <a:solidFill>
                <a:srgbClr val="2C5475"/>
              </a:solidFill>
              <a:latin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    	(ii)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通过比较玩家需要恰好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74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次抽奖才获得该满星角色的相对频数，试以百分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	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误差来评估该模型的表现。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endParaRPr lang="zh-TW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9429932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根据更多的数据及较复杂的情景来建立数学模型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34" r="34173" b="50000"/>
          <a:stretch>
            <a:fillRect/>
          </a:stretch>
        </p:blipFill>
        <p:spPr>
          <a:xfrm>
            <a:off x="372639" y="10728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238617" y="11320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2.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4B201-A83C-40B5-9F60-2C1A846B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文本框 7">
            <a:extLst>
              <a:ext uri="{FF2B5EF4-FFF2-40B4-BE49-F238E27FC236}">
                <a16:creationId xmlns:a16="http://schemas.microsoft.com/office/drawing/2014/main" id="{CFEFB8AB-63E9-4650-BF2F-7A4EB592BC02}"/>
              </a:ext>
            </a:extLst>
          </p:cNvPr>
          <p:cNvSpPr txBox="1"/>
          <p:nvPr/>
        </p:nvSpPr>
        <p:spPr>
          <a:xfrm>
            <a:off x="532461" y="2416933"/>
            <a:ext cx="936192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(c) (</a:t>
            </a:r>
            <a:r>
              <a:rPr lang="en-US" altLang="zh-TW" sz="2000" b="1" spc="110" dirty="0" err="1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i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)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8E1DC21-6724-4D1B-BBFF-FA3938385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文本框 7">
            <a:extLst>
              <a:ext uri="{FF2B5EF4-FFF2-40B4-BE49-F238E27FC236}">
                <a16:creationId xmlns:a16="http://schemas.microsoft.com/office/drawing/2014/main" id="{85BDD5AD-5C6F-48B3-A623-8EE0F9532288}"/>
              </a:ext>
            </a:extLst>
          </p:cNvPr>
          <p:cNvSpPr txBox="1"/>
          <p:nvPr/>
        </p:nvSpPr>
        <p:spPr>
          <a:xfrm>
            <a:off x="532461" y="3558685"/>
            <a:ext cx="1010860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(c) (ii)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玩家恰好 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74 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次抽奖才获得该满星角色的相对频数为</a:t>
            </a:r>
            <a:endParaRPr lang="zh-CN" altLang="en-US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F34E5C-AD8A-44CE-BF6F-DDBA3C1A5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7B9E6F7D-BAE0-4AB5-8BD8-885E1511927A}"/>
              </a:ext>
            </a:extLst>
          </p:cNvPr>
          <p:cNvSpPr txBox="1"/>
          <p:nvPr/>
        </p:nvSpPr>
        <p:spPr>
          <a:xfrm>
            <a:off x="1687119" y="4086635"/>
            <a:ext cx="881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</a:rPr>
              <a:t>百分误差</a:t>
            </a:r>
          </a:p>
        </p:txBody>
      </p:sp>
      <p:sp>
        <p:nvSpPr>
          <p:cNvPr id="25" name="文本框 7">
            <a:extLst>
              <a:ext uri="{FF2B5EF4-FFF2-40B4-BE49-F238E27FC236}">
                <a16:creationId xmlns:a16="http://schemas.microsoft.com/office/drawing/2014/main" id="{FFFF8854-0E6D-4E8E-9AAE-3AD598F20B88}"/>
              </a:ext>
            </a:extLst>
          </p:cNvPr>
          <p:cNvSpPr txBox="1"/>
          <p:nvPr/>
        </p:nvSpPr>
        <p:spPr>
          <a:xfrm>
            <a:off x="732639" y="5918170"/>
            <a:ext cx="1010860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由于两者之间的百分误差值明显较大，所以模型对此情况作出的描述并不准确。</a:t>
            </a:r>
            <a:endParaRPr lang="zh-CN" altLang="en-US" sz="2000" b="1" spc="110" dirty="0">
              <a:solidFill>
                <a:srgbClr val="2C5475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graphicFrame>
        <p:nvGraphicFramePr>
          <p:cNvPr id="26" name="Object 2">
            <a:extLst>
              <a:ext uri="{FF2B5EF4-FFF2-40B4-BE49-F238E27FC236}">
                <a16:creationId xmlns:a16="http://schemas.microsoft.com/office/drawing/2014/main" id="{8A91971E-857E-42A1-A8E8-B58B9BA11B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35156"/>
              </p:ext>
            </p:extLst>
          </p:nvPr>
        </p:nvGraphicFramePr>
        <p:xfrm>
          <a:off x="1448805" y="2642044"/>
          <a:ext cx="47228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" name="Equation" r:id="rId6" imgW="2565360" imgH="393480" progId="Equation.DSMT4">
                  <p:embed/>
                </p:oleObj>
              </mc:Choice>
              <mc:Fallback>
                <p:oleObj name="Equation" r:id="rId6" imgW="256536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BDF01D3-A7B6-44AB-8434-725ED19B1E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8805" y="2642044"/>
                        <a:ext cx="4722812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>
            <a:extLst>
              <a:ext uri="{FF2B5EF4-FFF2-40B4-BE49-F238E27FC236}">
                <a16:creationId xmlns:a16="http://schemas.microsoft.com/office/drawing/2014/main" id="{43BA28B3-42E6-4F0F-BEB5-B80F63412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11928"/>
              </p:ext>
            </p:extLst>
          </p:nvPr>
        </p:nvGraphicFramePr>
        <p:xfrm>
          <a:off x="7663467" y="3375912"/>
          <a:ext cx="1906202" cy="68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0" name="Equation" r:id="rId8" imgW="1091880" imgH="393480" progId="Equation.DSMT4">
                  <p:embed/>
                </p:oleObj>
              </mc:Choice>
              <mc:Fallback>
                <p:oleObj name="Equation" r:id="rId8" imgW="109188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FAE6618-67EF-48B8-9B8F-45345E24B4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3467" y="3375912"/>
                        <a:ext cx="1906202" cy="682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7">
            <a:extLst>
              <a:ext uri="{FF2B5EF4-FFF2-40B4-BE49-F238E27FC236}">
                <a16:creationId xmlns:a16="http://schemas.microsoft.com/office/drawing/2014/main" id="{0D4C8819-DB3E-4421-ADA2-04D7A613E2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418478"/>
              </p:ext>
            </p:extLst>
          </p:nvPr>
        </p:nvGraphicFramePr>
        <p:xfrm>
          <a:off x="1687120" y="4640575"/>
          <a:ext cx="3089832" cy="101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1" name="Equation" r:id="rId10" imgW="1765080" imgH="583920" progId="Equation.DSMT4">
                  <p:embed/>
                </p:oleObj>
              </mc:Choice>
              <mc:Fallback>
                <p:oleObj name="Equation" r:id="rId10" imgW="1765080" imgH="58392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EF8CFEB-7812-4C1B-8EBC-7F971A778C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120" y="4640575"/>
                        <a:ext cx="3089832" cy="1018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25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1"/>
            <a:ext cx="10726719" cy="754772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0" y="1341085"/>
            <a:ext cx="977369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试根据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2(b)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和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2(c)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的结果，评价该数学模型，并作出解释。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39" y="393912"/>
            <a:ext cx="10250207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根据更多的数据及较复杂的情景来建立数学模型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3.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72FE20-0755-4F08-8D76-F67810F6ED0A}"/>
              </a:ext>
            </a:extLst>
          </p:cNvPr>
          <p:cNvSpPr txBox="1"/>
          <p:nvPr/>
        </p:nvSpPr>
        <p:spPr>
          <a:xfrm>
            <a:off x="1209149" y="2353169"/>
            <a:ext cx="99370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2(b) 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2(c) 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的结果可见，模型对于以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至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次抽奖获得该满星角色的情况有较准确的估算，但对于需要以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次抽奖获得该满星角色的情况则并不准确。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主要原因是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模型假设了「在第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次，每次抽奖获得该满星角色的概率相同」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，但数据显示玩家于第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次抽奖才成功获得该满星角色的频数明显高于第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至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次的频数，故模型对于描述玩家于第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次和     第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次才成功获得该满星角色的抽奖情况并不准确。</a:t>
            </a:r>
          </a:p>
        </p:txBody>
      </p:sp>
    </p:spTree>
    <p:extLst>
      <p:ext uri="{BB962C8B-B14F-4D97-AF65-F5344CB8AC3E}">
        <p14:creationId xmlns:p14="http://schemas.microsoft.com/office/powerpoint/2010/main" val="19711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19" cy="1080001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0365" y="1193842"/>
            <a:ext cx="9937269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游戏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开发者随后表示，若玩家一直未能抽到该满星角色，在第 </a:t>
            </a:r>
            <a:r>
              <a:rPr lang="en-US" altLang="zh-TW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74 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次抽奖时，获得该满星角色的概率会提高至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q</a:t>
            </a:r>
            <a:r>
              <a:rPr lang="en-US" altLang="zh-TW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，而且在第 </a:t>
            </a:r>
            <a:r>
              <a:rPr lang="en-US" altLang="zh-TW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75 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次抽奖时，其概率会进一步提高至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r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。</a:t>
            </a:r>
            <a:endParaRPr lang="en-US" altLang="zh-TW" sz="2000" b="1" spc="110" dirty="0">
              <a:solidFill>
                <a:srgbClr val="2C5475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试估算 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q</a:t>
            </a:r>
            <a:r>
              <a:rPr lang="en-US" altLang="zh-TW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zh-TW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和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r</a:t>
            </a:r>
            <a:r>
              <a:rPr lang="en-GB" altLang="zh-TW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的值。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10926860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根据更多的数据及较复杂的情景来建立数学模型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4.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7">
                <a:extLst>
                  <a:ext uri="{FF2B5EF4-FFF2-40B4-BE49-F238E27FC236}">
                    <a16:creationId xmlns:a16="http://schemas.microsoft.com/office/drawing/2014/main" id="{D8B2DED7-1984-4709-8EF9-74948C363B95}"/>
                  </a:ext>
                </a:extLst>
              </p:cNvPr>
              <p:cNvSpPr txBox="1"/>
              <p:nvPr/>
            </p:nvSpPr>
            <p:spPr>
              <a:xfrm>
                <a:off x="828502" y="2339203"/>
                <a:ext cx="10534994" cy="707886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square" rtlCol="0" anchor="t">
                <a:spAutoFit/>
              </a:bodyPr>
              <a:lstStyle/>
              <a:p>
                <a:pPr indent="0">
                  <a:buNone/>
                </a:pPr>
                <a:r>
                  <a:rPr lang="zh-TW" altLang="en-US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采用玩家于第 </a:t>
                </a:r>
                <a:r>
                  <a:rPr lang="en-US" altLang="zh-TW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74 </a:t>
                </a:r>
                <a:r>
                  <a:rPr lang="zh-TW" altLang="en-US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次抽奖才成功获得该满星角色的相对频数，作为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000" i="1" spc="110">
                            <a:latin typeface="Cambria Math" panose="02040503050406030204" pitchFamily="18" charset="0"/>
                            <a:cs typeface="汉仪文黑-55简" panose="00020600040101010101" charset="-122"/>
                          </a:rPr>
                        </m:ctrlPr>
                      </m:sSubPr>
                      <m:e>
                        <m:r>
                          <a:rPr lang="en-GB" altLang="zh-HK" sz="2000" b="0" i="1" spc="110">
                            <a:latin typeface="Cambria Math" panose="02040503050406030204" pitchFamily="18" charset="0"/>
                            <a:cs typeface="汉仪文黑-55简" panose="00020600040101010101" charset="-122"/>
                          </a:rPr>
                          <m:t>𝑃</m:t>
                        </m:r>
                      </m:e>
                      <m:sub>
                        <m:r>
                          <a:rPr lang="en-GB" altLang="zh-HK" sz="2000" b="0" i="1" spc="110">
                            <a:latin typeface="Cambria Math" panose="02040503050406030204" pitchFamily="18" charset="0"/>
                            <a:cs typeface="汉仪文黑-55简" panose="00020600040101010101" charset="-122"/>
                          </a:rPr>
                          <m:t>74</m:t>
                        </m:r>
                      </m:sub>
                    </m:sSub>
                  </m:oMath>
                </a14:m>
                <a:r>
                  <a:rPr lang="en-GB" altLang="zh-HK" sz="2000" spc="110" dirty="0">
                    <a:latin typeface="新細明體" panose="02020500000000000000" pitchFamily="18" charset="-120"/>
                    <a:cs typeface="汉仪文黑-55简" panose="00020600040101010101" charset="-122"/>
                  </a:rPr>
                  <a:t> </a:t>
                </a:r>
                <a:r>
                  <a:rPr lang="zh-TW" altLang="en-US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的估算值，从而求得 </a:t>
                </a:r>
                <a:r>
                  <a:rPr lang="en-US" altLang="zh-TW" sz="2000" i="1" spc="11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q</a:t>
                </a:r>
                <a:r>
                  <a:rPr lang="zh-TW" altLang="en-US" sz="2000" i="1" spc="11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。</a:t>
                </a:r>
                <a:endParaRPr lang="zh-CN" altLang="en-US" sz="2000" spc="110" dirty="0">
                  <a:effectLst/>
                  <a:uFillTx/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endParaRPr>
              </a:p>
            </p:txBody>
          </p:sp>
        </mc:Choice>
        <mc:Fallback>
          <p:sp>
            <p:nvSpPr>
              <p:cNvPr id="12" name="文本框 7">
                <a:extLst>
                  <a:ext uri="{FF2B5EF4-FFF2-40B4-BE49-F238E27FC236}">
                    <a16:creationId xmlns:a16="http://schemas.microsoft.com/office/drawing/2014/main" id="{D8B2DED7-1984-4709-8EF9-74948C363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02" y="2339203"/>
                <a:ext cx="10534994" cy="707886"/>
              </a:xfrm>
              <a:prstGeom prst="rect">
                <a:avLst/>
              </a:prstGeom>
              <a:blipFill>
                <a:blip r:embed="rId5"/>
                <a:stretch>
                  <a:fillRect l="-637" t="-5172" b="-14655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7">
            <a:extLst>
              <a:ext uri="{FF2B5EF4-FFF2-40B4-BE49-F238E27FC236}">
                <a16:creationId xmlns:a16="http://schemas.microsoft.com/office/drawing/2014/main" id="{B9EDEDBF-B7FC-44A4-BEF2-59D19A40666F}"/>
              </a:ext>
            </a:extLst>
          </p:cNvPr>
          <p:cNvSpPr txBox="1"/>
          <p:nvPr/>
        </p:nvSpPr>
        <p:spPr>
          <a:xfrm>
            <a:off x="828502" y="3331494"/>
            <a:ext cx="10534994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spc="110" dirty="0"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玩家恰好 </a:t>
            </a:r>
            <a:r>
              <a:rPr lang="en-US" altLang="zh-TW" sz="2000" spc="110" dirty="0"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74 </a:t>
            </a:r>
            <a:r>
              <a:rPr lang="zh-TW" altLang="en-US" sz="2000" spc="110" dirty="0"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次抽奖才获得该满星角色的相对频数为               ，所以</a:t>
            </a:r>
            <a:endParaRPr lang="zh-CN" altLang="en-US" sz="2000" spc="110" dirty="0"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graphicFrame>
        <p:nvGraphicFramePr>
          <p:cNvPr id="21" name="Object 12">
            <a:extLst>
              <a:ext uri="{FF2B5EF4-FFF2-40B4-BE49-F238E27FC236}">
                <a16:creationId xmlns:a16="http://schemas.microsoft.com/office/drawing/2014/main" id="{D84997F6-8D3C-46C8-84A9-03E1A8669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611199"/>
              </p:ext>
            </p:extLst>
          </p:nvPr>
        </p:nvGraphicFramePr>
        <p:xfrm>
          <a:off x="7133303" y="3285440"/>
          <a:ext cx="928944" cy="7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Equation" r:id="rId6" imgW="520560" imgH="393480" progId="Equation.DSMT4">
                  <p:embed/>
                </p:oleObj>
              </mc:Choice>
              <mc:Fallback>
                <p:oleObj name="Equation" r:id="rId6" imgW="520560" imgH="393480" progId="Equation.DSMT4">
                  <p:embed/>
                  <p:pic>
                    <p:nvPicPr>
                      <p:cNvPr id="21" name="Object 12">
                        <a:extLst>
                          <a:ext uri="{FF2B5EF4-FFF2-40B4-BE49-F238E27FC236}">
                            <a16:creationId xmlns:a16="http://schemas.microsoft.com/office/drawing/2014/main" id="{D84997F6-8D3C-46C8-84A9-03E1A8669A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303" y="3285440"/>
                        <a:ext cx="928944" cy="7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>
            <a:extLst>
              <a:ext uri="{FF2B5EF4-FFF2-40B4-BE49-F238E27FC236}">
                <a16:creationId xmlns:a16="http://schemas.microsoft.com/office/drawing/2014/main" id="{3E5B1A9E-6CAE-4F54-B872-BFC4F73DDF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379419"/>
              </p:ext>
            </p:extLst>
          </p:nvPr>
        </p:nvGraphicFramePr>
        <p:xfrm>
          <a:off x="4801699" y="4158415"/>
          <a:ext cx="2994599" cy="147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Equation" r:id="rId8" imgW="1739880" imgH="850680" progId="Equation.DSMT4">
                  <p:embed/>
                </p:oleObj>
              </mc:Choice>
              <mc:Fallback>
                <p:oleObj name="Equation" r:id="rId8" imgW="1739880" imgH="850680" progId="Equation.DSMT4">
                  <p:embed/>
                  <p:pic>
                    <p:nvPicPr>
                      <p:cNvPr id="24" name="Object 12">
                        <a:extLst>
                          <a:ext uri="{FF2B5EF4-FFF2-40B4-BE49-F238E27FC236}">
                            <a16:creationId xmlns:a16="http://schemas.microsoft.com/office/drawing/2014/main" id="{3E5B1A9E-6CAE-4F54-B872-BFC4F73DDF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699" y="4158415"/>
                        <a:ext cx="2994599" cy="14780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1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19" cy="1080001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0365" y="1193842"/>
            <a:ext cx="9937269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游戏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开发者随后表示，若玩家一直未能抽到该满星角色，在第 </a:t>
            </a:r>
            <a:r>
              <a:rPr lang="en-US" altLang="zh-TW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74 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次抽奖时，获得该满星角色的概率会提高至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q</a:t>
            </a:r>
            <a:r>
              <a:rPr lang="en-US" altLang="zh-TW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，而且在第 </a:t>
            </a:r>
            <a:r>
              <a:rPr lang="en-US" altLang="zh-TW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75 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次抽奖时，其概率会进一步提高至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r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。</a:t>
            </a:r>
            <a:endParaRPr lang="en-US" altLang="zh-TW" sz="2000" b="1" spc="110" dirty="0">
              <a:solidFill>
                <a:srgbClr val="2C5475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试估算 </a:t>
            </a:r>
            <a:r>
              <a:rPr lang="zh-TW" altLang="en-US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q</a:t>
            </a:r>
            <a:r>
              <a:rPr lang="en-US" altLang="zh-TW" sz="20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zh-TW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和 </a:t>
            </a:r>
            <a:r>
              <a:rPr lang="en-US" altLang="zh-TW" sz="2000" b="1" i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r</a:t>
            </a:r>
            <a:r>
              <a:rPr lang="en-GB" altLang="zh-TW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的值。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10534994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根据更多的数据及较复杂的情景来建立数学模型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4.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7">
                <a:extLst>
                  <a:ext uri="{FF2B5EF4-FFF2-40B4-BE49-F238E27FC236}">
                    <a16:creationId xmlns:a16="http://schemas.microsoft.com/office/drawing/2014/main" id="{D8B2DED7-1984-4709-8EF9-74948C363B95}"/>
                  </a:ext>
                </a:extLst>
              </p:cNvPr>
              <p:cNvSpPr txBox="1"/>
              <p:nvPr/>
            </p:nvSpPr>
            <p:spPr>
              <a:xfrm>
                <a:off x="828502" y="2339203"/>
                <a:ext cx="10534994" cy="707886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square" rtlCol="0" anchor="t">
                <a:spAutoFit/>
              </a:bodyPr>
              <a:lstStyle/>
              <a:p>
                <a:pPr indent="0">
                  <a:buNone/>
                </a:pPr>
                <a:r>
                  <a:rPr lang="zh-TW" altLang="en-US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采用玩家于第 </a:t>
                </a:r>
                <a:r>
                  <a:rPr lang="en-US" altLang="zh-TW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75 </a:t>
                </a:r>
                <a:r>
                  <a:rPr lang="zh-TW" altLang="en-US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次抽奖才成功获得该满星角色的相对频数，作为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HK" sz="2000" i="1" spc="110">
                            <a:latin typeface="Cambria Math" panose="02040503050406030204" pitchFamily="18" charset="0"/>
                            <a:cs typeface="汉仪文黑-55简" panose="00020600040101010101" charset="-122"/>
                          </a:rPr>
                        </m:ctrlPr>
                      </m:sSubPr>
                      <m:e>
                        <m:r>
                          <a:rPr lang="en-GB" altLang="zh-HK" sz="2000" b="0" i="1" spc="110">
                            <a:latin typeface="Cambria Math" panose="02040503050406030204" pitchFamily="18" charset="0"/>
                            <a:cs typeface="汉仪文黑-55简" panose="00020600040101010101" charset="-122"/>
                          </a:rPr>
                          <m:t>𝑃</m:t>
                        </m:r>
                      </m:e>
                      <m:sub>
                        <m:r>
                          <a:rPr lang="en-GB" altLang="zh-HK" sz="2000" b="0" i="1" spc="110">
                            <a:latin typeface="Cambria Math" panose="02040503050406030204" pitchFamily="18" charset="0"/>
                            <a:cs typeface="汉仪文黑-55简" panose="00020600040101010101" charset="-122"/>
                          </a:rPr>
                          <m:t>75</m:t>
                        </m:r>
                      </m:sub>
                    </m:sSub>
                  </m:oMath>
                </a14:m>
                <a:r>
                  <a:rPr lang="zh-TW" altLang="en-US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 的估算值，并用刚才 </a:t>
                </a:r>
                <a:r>
                  <a:rPr lang="en-US" altLang="zh-TW" sz="2000" i="1" spc="11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q </a:t>
                </a:r>
                <a:r>
                  <a:rPr lang="zh-TW" altLang="en-US" sz="2000" spc="11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的结果，</a:t>
                </a:r>
                <a:r>
                  <a:rPr lang="zh-TW" altLang="en-US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从而求得 </a:t>
                </a:r>
                <a:r>
                  <a:rPr lang="en-US" altLang="zh-TW" sz="2000" i="1" spc="11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r </a:t>
                </a:r>
                <a:r>
                  <a:rPr lang="zh-TW" altLang="en-US" sz="2000" spc="110" dirty="0">
                    <a:latin typeface="新細明體" panose="02020500000000000000" pitchFamily="18" charset="-120"/>
                    <a:cs typeface="汉仪文黑-55简" panose="00020600040101010101" charset="-122"/>
                    <a:sym typeface="+mn-ea"/>
                  </a:rPr>
                  <a:t>。</a:t>
                </a:r>
                <a:endParaRPr lang="zh-CN" altLang="en-US" sz="2000" spc="110" dirty="0">
                  <a:effectLst/>
                  <a:uFillTx/>
                  <a:latin typeface="新細明體" panose="02020500000000000000" pitchFamily="18" charset="-120"/>
                  <a:ea typeface="新細明體" panose="02020500000000000000" pitchFamily="18" charset="-120"/>
                  <a:cs typeface="汉仪文黑-55简" panose="00020600040101010101" charset="-122"/>
                  <a:sym typeface="+mn-ea"/>
                </a:endParaRPr>
              </a:p>
            </p:txBody>
          </p:sp>
        </mc:Choice>
        <mc:Fallback>
          <p:sp>
            <p:nvSpPr>
              <p:cNvPr id="12" name="文本框 7">
                <a:extLst>
                  <a:ext uri="{FF2B5EF4-FFF2-40B4-BE49-F238E27FC236}">
                    <a16:creationId xmlns:a16="http://schemas.microsoft.com/office/drawing/2014/main" id="{D8B2DED7-1984-4709-8EF9-74948C363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02" y="2339203"/>
                <a:ext cx="10534994" cy="707886"/>
              </a:xfrm>
              <a:prstGeom prst="rect">
                <a:avLst/>
              </a:prstGeom>
              <a:blipFill>
                <a:blip r:embed="rId5"/>
                <a:stretch>
                  <a:fillRect l="-637" t="-5172" b="-14655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7">
            <a:extLst>
              <a:ext uri="{FF2B5EF4-FFF2-40B4-BE49-F238E27FC236}">
                <a16:creationId xmlns:a16="http://schemas.microsoft.com/office/drawing/2014/main" id="{B9EDEDBF-B7FC-44A4-BEF2-59D19A40666F}"/>
              </a:ext>
            </a:extLst>
          </p:cNvPr>
          <p:cNvSpPr txBox="1"/>
          <p:nvPr/>
        </p:nvSpPr>
        <p:spPr>
          <a:xfrm>
            <a:off x="828502" y="3429000"/>
            <a:ext cx="10534994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spc="110" dirty="0"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玩家恰好 </a:t>
            </a:r>
            <a:r>
              <a:rPr lang="en-US" altLang="zh-TW" sz="2000" spc="110" dirty="0"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75 </a:t>
            </a:r>
            <a:r>
              <a:rPr lang="zh-TW" altLang="en-US" sz="2000" spc="110" dirty="0">
                <a:latin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次抽奖才获得该满星角色的相对频数为               ，所以</a:t>
            </a:r>
            <a:endParaRPr lang="zh-CN" altLang="en-US" sz="2000" spc="110" dirty="0"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graphicFrame>
        <p:nvGraphicFramePr>
          <p:cNvPr id="26" name="Object 17">
            <a:extLst>
              <a:ext uri="{FF2B5EF4-FFF2-40B4-BE49-F238E27FC236}">
                <a16:creationId xmlns:a16="http://schemas.microsoft.com/office/drawing/2014/main" id="{5F15BF94-0F74-4B85-BAEF-E9C7F2E648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731057"/>
              </p:ext>
            </p:extLst>
          </p:nvPr>
        </p:nvGraphicFramePr>
        <p:xfrm>
          <a:off x="7081838" y="3238530"/>
          <a:ext cx="935215" cy="70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Equation" r:id="rId6" imgW="520560" imgH="393480" progId="Equation.DSMT4">
                  <p:embed/>
                </p:oleObj>
              </mc:Choice>
              <mc:Fallback>
                <p:oleObj name="Equation" r:id="rId6" imgW="52056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6A94AE0-2BED-4133-9D51-04C9114DF9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838" y="3238530"/>
                        <a:ext cx="935215" cy="707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7">
            <a:extLst>
              <a:ext uri="{FF2B5EF4-FFF2-40B4-BE49-F238E27FC236}">
                <a16:creationId xmlns:a16="http://schemas.microsoft.com/office/drawing/2014/main" id="{F4E8F1D0-4F5A-4EF3-ADB5-BD09FCE42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50674"/>
              </p:ext>
            </p:extLst>
          </p:nvPr>
        </p:nvGraphicFramePr>
        <p:xfrm>
          <a:off x="3825424" y="4160256"/>
          <a:ext cx="4541152" cy="178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Equation" r:id="rId8" imgW="2552400" imgH="1002960" progId="Equation.DSMT4">
                  <p:embed/>
                </p:oleObj>
              </mc:Choice>
              <mc:Fallback>
                <p:oleObj name="Equation" r:id="rId8" imgW="2552400" imgH="10029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6A94AE0-2BED-4133-9D51-04C9114DF9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424" y="4160256"/>
                        <a:ext cx="4541152" cy="1786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9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231629"/>
            <a:ext cx="10726719" cy="683941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2500" y="1350118"/>
            <a:ext cx="993726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问题 </a:t>
            </a:r>
            <a:r>
              <a:rPr lang="en-US" altLang="zh-TW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2 </a:t>
            </a:r>
            <a:r>
              <a:rPr lang="zh-TW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中的模型有什么限制</a:t>
            </a:r>
            <a:r>
              <a:rPr lang="zh-CN" altLang="en-US" sz="20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10534994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根据更多的数据及较复杂的情景来建立数学模型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TW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5.</a:t>
            </a:r>
            <a:endParaRPr lang="en-US" altLang="zh-CN" sz="2000" b="1" spc="110" dirty="0">
              <a:solidFill>
                <a:schemeClr val="bg1"/>
              </a:solidFill>
              <a:effectLst/>
              <a:latin typeface="Yet R" panose="02030504000101010101" pitchFamily="18" charset="-127"/>
              <a:ea typeface="Yet R" panose="02030504000101010101" pitchFamily="18" charset="-127"/>
              <a:cs typeface="汉仪文黑-55简" panose="00020600040101010101" charset="-122"/>
              <a:sym typeface="+mn-ea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D8B2DED7-1984-4709-8EF9-74948C363B95}"/>
              </a:ext>
            </a:extLst>
          </p:cNvPr>
          <p:cNvSpPr txBox="1"/>
          <p:nvPr/>
        </p:nvSpPr>
        <p:spPr>
          <a:xfrm>
            <a:off x="828503" y="2339203"/>
            <a:ext cx="9813222" cy="21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 algn="just">
              <a:spcAft>
                <a:spcPts val="600"/>
              </a:spcAft>
              <a:buNone/>
            </a:pP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	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由于没有提供确实的获奖概率，模型中的 </a:t>
            </a:r>
            <a:r>
              <a:rPr lang="en-US" altLang="zh-TW" sz="2000" i="1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只是一个估算值，而且在问题 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	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所运用的方法并非唯一估算 </a:t>
            </a:r>
            <a:r>
              <a:rPr lang="en-US" altLang="zh-TW" sz="2000" i="1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值的方法。</a:t>
            </a:r>
          </a:p>
          <a:p>
            <a:pPr indent="0" algn="just">
              <a:spcAft>
                <a:spcPts val="600"/>
              </a:spcAft>
              <a:buNone/>
            </a:pP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	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没法应用于估算第 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74 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和 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75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次 的抽奖才成功获得该满星角色的情况。</a:t>
            </a:r>
          </a:p>
          <a:p>
            <a:pPr indent="0" algn="just">
              <a:spcAft>
                <a:spcPts val="600"/>
              </a:spcAft>
              <a:buNone/>
            </a:pP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	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模型假设了提供数据的 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374,018 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名玩家是随机抽样的，但我们难以确保这</a:t>
            </a: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假设真确。</a:t>
            </a:r>
          </a:p>
          <a:p>
            <a:pPr indent="0" algn="just">
              <a:spcAft>
                <a:spcPts val="600"/>
              </a:spcAft>
              <a:buNone/>
            </a:pPr>
            <a:r>
              <a:rPr lang="en-US" altLang="zh-TW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	</a:t>
            </a: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模型未考虑玩家中途放弃抽奖而没有中奖的情况。</a:t>
            </a:r>
          </a:p>
        </p:txBody>
      </p:sp>
    </p:spTree>
    <p:extLst>
      <p:ext uri="{BB962C8B-B14F-4D97-AF65-F5344CB8AC3E}">
        <p14:creationId xmlns:p14="http://schemas.microsoft.com/office/powerpoint/2010/main" val="22401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4000"/>
            </a:blip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文黑-55简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69435" y="2555061"/>
            <a:ext cx="7077131" cy="10874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TW" altLang="en-US" sz="5800" b="1" spc="110" dirty="0">
                <a:solidFill>
                  <a:srgbClr val="2C5475"/>
                </a:solidFill>
                <a:effectLst/>
                <a:latin typeface="+mn-ea"/>
                <a:cs typeface="汉仪文黑-55简" panose="00020600040101010101" charset="-122"/>
                <a:sym typeface="+mn-ea"/>
              </a:rPr>
              <a:t>重温概率的相关知识</a:t>
            </a:r>
            <a:endParaRPr lang="zh-CN" altLang="en-US" sz="5800" b="1" spc="110" dirty="0">
              <a:solidFill>
                <a:srgbClr val="2C5475"/>
              </a:solidFill>
              <a:effectLst/>
              <a:latin typeface="+mn-ea"/>
              <a:cs typeface="汉仪文黑-55简" panose="00020600040101010101" charset="-122"/>
              <a:sym typeface="+mn-ea"/>
            </a:endParaRPr>
          </a:p>
        </p:txBody>
      </p:sp>
      <p:pic>
        <p:nvPicPr>
          <p:cNvPr id="8" name="图片 7" descr="watercolor-5013211_1280"/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91185" y="1304290"/>
            <a:ext cx="3778250" cy="35890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5434" y="1046380"/>
            <a:ext cx="3469752" cy="3106620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18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0C7CA-1A57-47B2-9ED0-944689081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95" y="5687678"/>
            <a:ext cx="952500" cy="95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5E449B-C430-4388-A2B4-EC708C803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16" y="5687678"/>
            <a:ext cx="952500" cy="952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7D54FB-FA01-40DA-8C2D-C7CFE9383F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37" y="5674231"/>
            <a:ext cx="952500" cy="952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69D0EC-0E04-4598-907B-F5BB9A7454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58" y="5687678"/>
            <a:ext cx="952500" cy="952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0A731-5163-4756-AF74-9E71F1E4AF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79" y="5687678"/>
            <a:ext cx="9525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2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821325" y="1254772"/>
            <a:ext cx="10726719" cy="823055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0" y="1313962"/>
            <a:ext cx="977369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不少电玩游戏都会以道具或角色抽奖吸引玩家投入大量时间，请反思沉迷电玩的负面影响和如何建立健康的生活方式。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39" y="393912"/>
            <a:ext cx="9940615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根据更多的数据及较复杂的情景来建立数学模型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6</a:t>
            </a: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19591D1-72BA-4ECB-A676-ABD342C21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525" y="24354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文本框 7">
            <a:extLst>
              <a:ext uri="{FF2B5EF4-FFF2-40B4-BE49-F238E27FC236}">
                <a16:creationId xmlns:a16="http://schemas.microsoft.com/office/drawing/2014/main" id="{7F4711F7-02A2-4295-837A-B3C98E4DACCD}"/>
              </a:ext>
            </a:extLst>
          </p:cNvPr>
          <p:cNvSpPr txBox="1"/>
          <p:nvPr/>
        </p:nvSpPr>
        <p:spPr>
          <a:xfrm>
            <a:off x="1021781" y="2606082"/>
            <a:ext cx="10526263" cy="247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沉迷电玩有成瘾的潜在可能性，且可能会对生活的各个方面产生负面影响，包括学业、人际关系和身体健康，例如影响视力和长期睡眠不足。</a:t>
            </a:r>
            <a:endParaRPr lang="en-US" altLang="zh-TW" sz="2000" spc="11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spcAft>
                <a:spcPts val="600"/>
              </a:spcAft>
            </a:pPr>
            <a:endParaRPr lang="zh-TW" altLang="en-US" sz="2000" spc="11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spcAft>
                <a:spcPts val="600"/>
              </a:spcAft>
            </a:pPr>
            <a:r>
              <a:rPr lang="zh-TW" altLang="en-US" sz="2000" spc="11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要建立健康的生活方式，我们应为自己分配合适的时间于学业、兴趣、运动、与家人朋友相处、休息等各方面。我们可培养多元化的兴趣，例如运动和艺术，从不同的兴趣中找到满足感。</a:t>
            </a:r>
          </a:p>
          <a:p>
            <a:pPr indent="0">
              <a:spcAft>
                <a:spcPts val="600"/>
              </a:spcAft>
              <a:buNone/>
            </a:pPr>
            <a:endParaRPr lang="zh-TW" altLang="en-US" sz="2000" spc="11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66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19" cy="1559260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1" y="1301850"/>
            <a:ext cx="9773696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考虑一个投掷六面骰子的活动。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可能的结果是数字「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1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」、「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2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」、「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3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」、「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4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」、「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5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」和「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假设骰子是匀称的，这意味着每个数字出现的概率是相等的。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写出以下事件的概率。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6057695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重温概率的相关知识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1.</a:t>
            </a: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D54859A0-75D2-4EFE-B99D-D320557A5E60}"/>
              </a:ext>
            </a:extLst>
          </p:cNvPr>
          <p:cNvSpPr txBox="1"/>
          <p:nvPr/>
        </p:nvSpPr>
        <p:spPr>
          <a:xfrm>
            <a:off x="1319286" y="3418322"/>
            <a:ext cx="329260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(a)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掷出「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」的概率。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91A1C1E-A315-457B-B720-FE8C8445C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374714"/>
              </p:ext>
            </p:extLst>
          </p:nvPr>
        </p:nvGraphicFramePr>
        <p:xfrm>
          <a:off x="2460361" y="4272346"/>
          <a:ext cx="385714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5" imgW="139639" imgH="393529" progId="Equation.DSMT4">
                  <p:embed/>
                </p:oleObj>
              </mc:Choice>
              <mc:Fallback>
                <p:oleObj name="Equation" r:id="rId5" imgW="139639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361" y="4272346"/>
                        <a:ext cx="385714" cy="108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7">
            <a:extLst>
              <a:ext uri="{FF2B5EF4-FFF2-40B4-BE49-F238E27FC236}">
                <a16:creationId xmlns:a16="http://schemas.microsoft.com/office/drawing/2014/main" id="{F0FDC26D-DCEE-4218-94BE-E201B55A6CFF}"/>
              </a:ext>
            </a:extLst>
          </p:cNvPr>
          <p:cNvSpPr txBox="1"/>
          <p:nvPr/>
        </p:nvSpPr>
        <p:spPr>
          <a:xfrm>
            <a:off x="6162785" y="3418322"/>
            <a:ext cx="418907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(b)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掷出不是「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」的数字的概率。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2F58B85-90EC-49CB-82F6-97B8FE344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197711"/>
              </p:ext>
            </p:extLst>
          </p:nvPr>
        </p:nvGraphicFramePr>
        <p:xfrm>
          <a:off x="8257323" y="4272346"/>
          <a:ext cx="385714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7" imgW="139639" imgH="393529" progId="Equation.DSMT4">
                  <p:embed/>
                </p:oleObj>
              </mc:Choice>
              <mc:Fallback>
                <p:oleObj name="Equation" r:id="rId7" imgW="139639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7323" y="4272346"/>
                        <a:ext cx="385714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5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39"/>
            <a:ext cx="10726720" cy="1692027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2" y="1198918"/>
            <a:ext cx="9773696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你正在参加一个抽奖游戏，这个游戏涉及投掷在问题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1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中所描述的骰子，游戏的玩法</a:t>
            </a: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如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下： </a:t>
            </a:r>
          </a:p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- 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若你掷出「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」，游戏结束，并且你将会获得奖品；</a:t>
            </a:r>
          </a:p>
          <a:p>
            <a:pPr indent="0">
              <a:buNone/>
            </a:pP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- 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若你掷出其他数字，你必须继续投掷骰子，直到掷出「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」为止。</a:t>
            </a: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求需要以下投掷骰子次数而获奖的概率。</a:t>
            </a: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2.</a:t>
            </a: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D54859A0-75D2-4EFE-B99D-D320557A5E60}"/>
              </a:ext>
            </a:extLst>
          </p:cNvPr>
          <p:cNvSpPr txBox="1"/>
          <p:nvPr/>
        </p:nvSpPr>
        <p:spPr>
          <a:xfrm>
            <a:off x="532499" y="3136721"/>
            <a:ext cx="294438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400" b="1" spc="110" dirty="0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(a) </a:t>
            </a:r>
            <a:r>
              <a:rPr lang="en-US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P (</a:t>
            </a:r>
            <a:r>
              <a:rPr lang="zh-HK" altLang="en-US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只需 </a:t>
            </a:r>
            <a:r>
              <a:rPr lang="en-US" altLang="zh-HK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1 </a:t>
            </a:r>
            <a:r>
              <a:rPr lang="zh-HK" altLang="en-US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次</a:t>
            </a:r>
            <a:r>
              <a:rPr lang="en-US" altLang="zh-HK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) =</a:t>
            </a:r>
            <a:endParaRPr lang="zh-CN" altLang="en-US" sz="24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91A1C1E-A315-457B-B720-FE8C8445C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739462"/>
              </p:ext>
            </p:extLst>
          </p:nvPr>
        </p:nvGraphicFramePr>
        <p:xfrm>
          <a:off x="1713151" y="3816208"/>
          <a:ext cx="385714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91A1C1E-A315-457B-B720-FE8C8445C5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151" y="3816208"/>
                        <a:ext cx="385714" cy="108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7">
            <a:extLst>
              <a:ext uri="{FF2B5EF4-FFF2-40B4-BE49-F238E27FC236}">
                <a16:creationId xmlns:a16="http://schemas.microsoft.com/office/drawing/2014/main" id="{F0FDC26D-DCEE-4218-94BE-E201B55A6CFF}"/>
              </a:ext>
            </a:extLst>
          </p:cNvPr>
          <p:cNvSpPr txBox="1"/>
          <p:nvPr/>
        </p:nvSpPr>
        <p:spPr>
          <a:xfrm>
            <a:off x="4232270" y="3171631"/>
            <a:ext cx="308479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400" b="1" spc="110" dirty="0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(b) </a:t>
            </a:r>
            <a:r>
              <a:rPr lang="en-GB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P (</a:t>
            </a:r>
            <a:r>
              <a:rPr lang="zh-TW" altLang="en-US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恰好 </a:t>
            </a:r>
            <a:r>
              <a:rPr lang="en-US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2 </a:t>
            </a:r>
            <a:r>
              <a:rPr lang="zh-TW" altLang="en-US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次</a:t>
            </a:r>
            <a:r>
              <a:rPr lang="en-US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) = </a:t>
            </a:r>
            <a:endParaRPr lang="zh-CN" altLang="en-US" sz="24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9B180C-E3E8-4E5F-94F8-E75E92259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9024" y="48149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CF48B36-2453-491A-9EE9-9715AFA33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054422"/>
              </p:ext>
            </p:extLst>
          </p:nvPr>
        </p:nvGraphicFramePr>
        <p:xfrm>
          <a:off x="4786355" y="3735400"/>
          <a:ext cx="1002857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Equation" r:id="rId7" imgW="355292" imgH="393359" progId="Equation.DSMT4">
                  <p:embed/>
                </p:oleObj>
              </mc:Choice>
              <mc:Fallback>
                <p:oleObj name="Equation" r:id="rId7" imgW="355292" imgH="39335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55" y="3735400"/>
                        <a:ext cx="1002857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56D1C0A0-46D1-4B78-8987-68BE8A29C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8A00079-9E4C-4056-B907-1F01AEB5A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154982"/>
              </p:ext>
            </p:extLst>
          </p:nvPr>
        </p:nvGraphicFramePr>
        <p:xfrm>
          <a:off x="4753402" y="4896208"/>
          <a:ext cx="977143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9" imgW="342751" imgH="393529" progId="Equation.DSMT4">
                  <p:embed/>
                </p:oleObj>
              </mc:Choice>
              <mc:Fallback>
                <p:oleObj name="Equation" r:id="rId9" imgW="342751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402" y="4896208"/>
                        <a:ext cx="977143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7">
            <a:extLst>
              <a:ext uri="{FF2B5EF4-FFF2-40B4-BE49-F238E27FC236}">
                <a16:creationId xmlns:a16="http://schemas.microsoft.com/office/drawing/2014/main" id="{5C4963C4-AFBD-417B-9C19-9628A8D1DD60}"/>
              </a:ext>
            </a:extLst>
          </p:cNvPr>
          <p:cNvSpPr txBox="1"/>
          <p:nvPr/>
        </p:nvSpPr>
        <p:spPr>
          <a:xfrm>
            <a:off x="8155435" y="3122972"/>
            <a:ext cx="308479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TW" sz="2400" b="1" spc="110" dirty="0">
                <a:solidFill>
                  <a:srgbClr val="2C5475"/>
                </a:solidFill>
                <a:effectLst/>
                <a:uFillTx/>
                <a:latin typeface="+mn-ea"/>
                <a:cs typeface="汉仪文黑-55简" panose="00020600040101010101" charset="-122"/>
                <a:sym typeface="+mn-ea"/>
              </a:rPr>
              <a:t>(c) </a:t>
            </a:r>
            <a:r>
              <a:rPr lang="en-GB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P (</a:t>
            </a:r>
            <a:r>
              <a:rPr lang="zh-TW" altLang="en-US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恰好 </a:t>
            </a:r>
            <a:r>
              <a:rPr lang="en-US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3 </a:t>
            </a:r>
            <a:r>
              <a:rPr lang="zh-TW" altLang="en-US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次</a:t>
            </a:r>
            <a:r>
              <a:rPr lang="en-US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) =</a:t>
            </a:r>
            <a:endParaRPr lang="zh-CN" altLang="en-US" sz="24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C96523A3-DF50-4926-860D-39528BA81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ACE6ACC-4267-4BEF-9D3C-77714CC79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943043"/>
              </p:ext>
            </p:extLst>
          </p:nvPr>
        </p:nvGraphicFramePr>
        <p:xfrm>
          <a:off x="8476702" y="3714458"/>
          <a:ext cx="1645714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11" imgW="583947" imgH="393529" progId="Equation.DSMT4">
                  <p:embed/>
                </p:oleObj>
              </mc:Choice>
              <mc:Fallback>
                <p:oleObj name="Equation" r:id="rId11" imgW="583947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6702" y="3714458"/>
                        <a:ext cx="1645714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>
            <a:extLst>
              <a:ext uri="{FF2B5EF4-FFF2-40B4-BE49-F238E27FC236}">
                <a16:creationId xmlns:a16="http://schemas.microsoft.com/office/drawing/2014/main" id="{62FAC96A-1564-4B63-B8E0-361D00C67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C320AB8-8713-4C94-943A-98655D591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354211"/>
              </p:ext>
            </p:extLst>
          </p:nvPr>
        </p:nvGraphicFramePr>
        <p:xfrm>
          <a:off x="8385082" y="4973096"/>
          <a:ext cx="1182857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13" imgW="418918" imgH="393529" progId="Equation.DSMT4">
                  <p:embed/>
                </p:oleObj>
              </mc:Choice>
              <mc:Fallback>
                <p:oleObj name="Equation" r:id="rId13" imgW="418918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082" y="4973096"/>
                        <a:ext cx="1182857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4">
            <a:extLst>
              <a:ext uri="{FF2B5EF4-FFF2-40B4-BE49-F238E27FC236}">
                <a16:creationId xmlns:a16="http://schemas.microsoft.com/office/drawing/2014/main" id="{18E802AD-6AB0-F162-6A72-2A4FC6E0FD47}"/>
              </a:ext>
            </a:extLst>
          </p:cNvPr>
          <p:cNvSpPr txBox="1"/>
          <p:nvPr/>
        </p:nvSpPr>
        <p:spPr>
          <a:xfrm>
            <a:off x="732640" y="393912"/>
            <a:ext cx="6057695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重温概率的相关知识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54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19" cy="791190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2500" y="1315707"/>
            <a:ext cx="977369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求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在恰好需要 </a:t>
            </a:r>
            <a:r>
              <a:rPr lang="en-US" altLang="zh-TW" sz="2000" b="1" i="1" spc="110" dirty="0">
                <a:solidFill>
                  <a:srgbClr val="2C5475"/>
                </a:solidFill>
                <a:effectLst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次投掷骰子才掷出「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」的概率。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3.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6D1C0A0-46D1-4B78-8987-68BE8A29C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42E6692-6014-436F-95E2-4BE6BB5630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834812"/>
              </p:ext>
            </p:extLst>
          </p:nvPr>
        </p:nvGraphicFramePr>
        <p:xfrm>
          <a:off x="4544879" y="2889000"/>
          <a:ext cx="1748571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5" imgW="622030" imgH="393529" progId="Equation.DSMT4">
                  <p:embed/>
                </p:oleObj>
              </mc:Choice>
              <mc:Fallback>
                <p:oleObj name="Equation" r:id="rId5" imgW="622030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879" y="2889000"/>
                        <a:ext cx="1748571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670D067-11F0-4329-B90F-2B57C46DDA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070291"/>
              </p:ext>
            </p:extLst>
          </p:nvPr>
        </p:nvGraphicFramePr>
        <p:xfrm>
          <a:off x="4338691" y="4253896"/>
          <a:ext cx="1748571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7" imgW="622030" imgH="393529" progId="Equation.DSMT4">
                  <p:embed/>
                </p:oleObj>
              </mc:Choice>
              <mc:Fallback>
                <p:oleObj name="Equation" r:id="rId7" imgW="62203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91" y="4253896"/>
                        <a:ext cx="1748571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4">
            <a:extLst>
              <a:ext uri="{FF2B5EF4-FFF2-40B4-BE49-F238E27FC236}">
                <a16:creationId xmlns:a16="http://schemas.microsoft.com/office/drawing/2014/main" id="{DC4E37DF-9C90-7FD4-153C-6F7A1678B6F1}"/>
              </a:ext>
            </a:extLst>
          </p:cNvPr>
          <p:cNvSpPr txBox="1"/>
          <p:nvPr/>
        </p:nvSpPr>
        <p:spPr>
          <a:xfrm>
            <a:off x="732640" y="393912"/>
            <a:ext cx="6057695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重温概率的相关知识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EF388DC1-E906-4E4B-A2A8-CF4B8AF55C63}"/>
              </a:ext>
            </a:extLst>
          </p:cNvPr>
          <p:cNvSpPr txBox="1"/>
          <p:nvPr/>
        </p:nvSpPr>
        <p:spPr>
          <a:xfrm>
            <a:off x="4109909" y="2351660"/>
            <a:ext cx="308479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GB" altLang="zh-TW" sz="2400" b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 (</a:t>
            </a:r>
            <a:r>
              <a:rPr lang="zh-TW" altLang="en-US" sz="2400" b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恰好 </a:t>
            </a:r>
            <a:r>
              <a:rPr lang="en-US" altLang="zh-TW" sz="2400" b="1" i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TW" sz="2400" b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TW" altLang="en-US" sz="2400" b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次</a:t>
            </a:r>
            <a:r>
              <a:rPr lang="en-US" altLang="zh-TW" sz="2400" b="1" spc="110" dirty="0">
                <a:solidFill>
                  <a:srgbClr val="2C547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=</a:t>
            </a:r>
            <a:endParaRPr lang="zh-CN" altLang="en-US" sz="2400" b="1" spc="110" dirty="0">
              <a:solidFill>
                <a:srgbClr val="2C5475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862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40"/>
            <a:ext cx="10726719" cy="791190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1" y="1301850"/>
            <a:ext cx="9773696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利用问题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3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中的结果，计算在恰好需要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5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次投掷骰子获得奖品的概率。</a:t>
            </a:r>
            <a:endParaRPr lang="zh-CN" altLang="en-US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pic>
        <p:nvPicPr>
          <p:cNvPr id="9" name="图片 7" descr="watercolor-5013211_1280">
            <a:extLst>
              <a:ext uri="{FF2B5EF4-FFF2-40B4-BE49-F238E27FC236}">
                <a16:creationId xmlns:a16="http://schemas.microsoft.com/office/drawing/2014/main" id="{41E80F9A-9429-4198-91B1-5048ABA8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r="34173" b="50000"/>
          <a:stretch>
            <a:fillRect/>
          </a:stretch>
        </p:blipFill>
        <p:spPr>
          <a:xfrm>
            <a:off x="532499" y="1254772"/>
            <a:ext cx="720001" cy="683940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05E37A1-243E-45F0-A52E-5CC06EDB9046}"/>
              </a:ext>
            </a:extLst>
          </p:cNvPr>
          <p:cNvSpPr txBox="1"/>
          <p:nvPr/>
        </p:nvSpPr>
        <p:spPr>
          <a:xfrm>
            <a:off x="398477" y="1313962"/>
            <a:ext cx="988044" cy="427233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4.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6D1C0A0-46D1-4B78-8987-68BE8A29C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64F2973-EF22-4435-B6B3-3C373B9A51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153963"/>
              </p:ext>
            </p:extLst>
          </p:nvPr>
        </p:nvGraphicFramePr>
        <p:xfrm>
          <a:off x="4221694" y="2618525"/>
          <a:ext cx="16510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5" imgW="596880" imgH="393480" progId="Equation.DSMT4">
                  <p:embed/>
                </p:oleObj>
              </mc:Choice>
              <mc:Fallback>
                <p:oleObj name="Equation" r:id="rId5" imgW="5968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694" y="2618525"/>
                        <a:ext cx="1651000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A28085-4E9F-4489-871B-5633DEF52F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249944"/>
              </p:ext>
            </p:extLst>
          </p:nvPr>
        </p:nvGraphicFramePr>
        <p:xfrm>
          <a:off x="3761487" y="3818241"/>
          <a:ext cx="1369756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7" imgW="495085" imgH="393529" progId="Equation.DSMT4">
                  <p:embed/>
                </p:oleObj>
              </mc:Choice>
              <mc:Fallback>
                <p:oleObj name="Equation" r:id="rId7" imgW="495085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487" y="3818241"/>
                        <a:ext cx="1369756" cy="1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CD6EB1F-C2C7-4121-9AB5-EEE9F3F013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883546"/>
              </p:ext>
            </p:extLst>
          </p:nvPr>
        </p:nvGraphicFramePr>
        <p:xfrm>
          <a:off x="3761487" y="5268633"/>
          <a:ext cx="1489386" cy="463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9" imgW="583693" imgH="177646" progId="Equation.DSMT4">
                  <p:embed/>
                </p:oleObj>
              </mc:Choice>
              <mc:Fallback>
                <p:oleObj name="Equation" r:id="rId9" imgW="583693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487" y="5268633"/>
                        <a:ext cx="1489386" cy="463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4">
            <a:extLst>
              <a:ext uri="{FF2B5EF4-FFF2-40B4-BE49-F238E27FC236}">
                <a16:creationId xmlns:a16="http://schemas.microsoft.com/office/drawing/2014/main" id="{64BF5AB0-B61D-088D-D8EA-729E964854A1}"/>
              </a:ext>
            </a:extLst>
          </p:cNvPr>
          <p:cNvSpPr txBox="1"/>
          <p:nvPr/>
        </p:nvSpPr>
        <p:spPr>
          <a:xfrm>
            <a:off x="732640" y="393912"/>
            <a:ext cx="6057695" cy="56566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重温概率的相关知识</a:t>
            </a: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E9FBD408-DF40-4A3C-9994-FD83378336ED}"/>
              </a:ext>
            </a:extLst>
          </p:cNvPr>
          <p:cNvSpPr txBox="1"/>
          <p:nvPr/>
        </p:nvSpPr>
        <p:spPr>
          <a:xfrm>
            <a:off x="1817843" y="2841815"/>
            <a:ext cx="308479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GB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P (</a:t>
            </a:r>
            <a:r>
              <a:rPr lang="zh-TW" altLang="en-US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恰好 </a:t>
            </a:r>
            <a:r>
              <a:rPr lang="en-US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5 </a:t>
            </a:r>
            <a:r>
              <a:rPr lang="zh-TW" altLang="en-US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次</a:t>
            </a:r>
            <a:r>
              <a:rPr lang="en-US" altLang="zh-TW" sz="2400" b="1" spc="110" dirty="0">
                <a:solidFill>
                  <a:srgbClr val="2C5475"/>
                </a:solidFill>
                <a:latin typeface="+mn-ea"/>
                <a:cs typeface="汉仪文黑-55简" panose="00020600040101010101" charset="-122"/>
                <a:sym typeface="+mn-ea"/>
              </a:rPr>
              <a:t>) =</a:t>
            </a:r>
            <a:endParaRPr lang="zh-CN" altLang="en-US" sz="2400" b="1" spc="110" dirty="0">
              <a:solidFill>
                <a:srgbClr val="2C5475"/>
              </a:solidFill>
              <a:effectLst/>
              <a:uFillTx/>
              <a:latin typeface="+mn-ea"/>
              <a:cs typeface="汉仪文黑-55简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484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4000"/>
            </a:blip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文黑-55简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1141" y="1978124"/>
            <a:ext cx="7236688" cy="20160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TW" altLang="en-US" sz="5400" b="1" spc="110" dirty="0">
                <a:solidFill>
                  <a:srgbClr val="2C5475"/>
                </a:solidFill>
                <a:effectLst/>
                <a:latin typeface="+mn-ea"/>
                <a:cs typeface="汉仪文黑-55简" panose="00020600040101010101" charset="-122"/>
                <a:sym typeface="+mn-ea"/>
              </a:rPr>
              <a:t>根据所提供的数据建立抽奖游戏的数学模型</a:t>
            </a:r>
            <a:endParaRPr lang="zh-CN" altLang="en-US" sz="5400" b="1" spc="110" dirty="0">
              <a:solidFill>
                <a:srgbClr val="2C5475"/>
              </a:solidFill>
              <a:effectLst/>
              <a:latin typeface="+mn-ea"/>
              <a:cs typeface="汉仪文黑-55简" panose="00020600040101010101" charset="-122"/>
              <a:sym typeface="+mn-ea"/>
            </a:endParaRPr>
          </a:p>
        </p:txBody>
      </p:sp>
      <p:pic>
        <p:nvPicPr>
          <p:cNvPr id="8" name="图片 7" descr="watercolor-5013211_1280"/>
          <p:cNvPicPr>
            <a:picLocks noChangeAspect="1"/>
          </p:cNvPicPr>
          <p:nvPr/>
        </p:nvPicPr>
        <p:blipFill>
          <a:blip r:embed="rId3"/>
          <a:srcRect l="31234" r="34173" b="50000"/>
          <a:stretch>
            <a:fillRect/>
          </a:stretch>
        </p:blipFill>
        <p:spPr>
          <a:xfrm>
            <a:off x="591185" y="1304290"/>
            <a:ext cx="3778250" cy="35890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5434" y="1046380"/>
            <a:ext cx="3469752" cy="3106620"/>
          </a:xfrm>
          <a:prstGeom prst="rect">
            <a:avLst/>
          </a:prstGeom>
          <a:noFill/>
          <a:effectLst>
            <a:outerShdw dist="88900" dir="1560000" algn="ctr" rotWithShape="0">
              <a:schemeClr val="accent2">
                <a:lumMod val="75000"/>
                <a:alpha val="100000"/>
              </a:schemeClr>
            </a:outerShdw>
          </a:effectLst>
        </p:spPr>
        <p:txBody>
          <a:bodyPr wrap="square" rtlCol="0" anchor="t" anchorCtr="0">
            <a:sp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18000" b="1" spc="110" dirty="0">
                <a:solidFill>
                  <a:schemeClr val="bg1"/>
                </a:solidFill>
                <a:effectLst/>
                <a:latin typeface="Yet R" panose="02030504000101010101" pitchFamily="18" charset="-127"/>
                <a:ea typeface="Yet R" panose="02030504000101010101" pitchFamily="18" charset="-127"/>
                <a:cs typeface="汉仪文黑-55简" panose="00020600040101010101" charset="-122"/>
                <a:sym typeface="+mn-ea"/>
              </a:rPr>
              <a:t>2.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0C7CA-1A57-47B2-9ED0-944689081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95" y="5687678"/>
            <a:ext cx="952500" cy="95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5E449B-C430-4388-A2B4-EC708C803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16" y="5687678"/>
            <a:ext cx="952500" cy="952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7D54FB-FA01-40DA-8C2D-C7CFE9383F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37" y="5674231"/>
            <a:ext cx="952500" cy="952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69D0EC-0E04-4598-907B-F5BB9A7454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58" y="5687678"/>
            <a:ext cx="952500" cy="952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0A731-5163-4756-AF74-9E71F1E4AF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79" y="568767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3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each-5888269_1920"/>
          <p:cNvPicPr>
            <a:picLocks noChangeAspect="1"/>
          </p:cNvPicPr>
          <p:nvPr/>
        </p:nvPicPr>
        <p:blipFill>
          <a:blip r:embed="rId3"/>
          <a:srcRect t="28468" b="48069"/>
          <a:stretch>
            <a:fillRect/>
          </a:stretch>
        </p:blipFill>
        <p:spPr>
          <a:xfrm rot="10800000">
            <a:off x="0" y="6247765"/>
            <a:ext cx="12192000" cy="6102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961">
                <a:moveTo>
                  <a:pt x="0" y="0"/>
                </a:moveTo>
                <a:lnTo>
                  <a:pt x="19200" y="0"/>
                </a:lnTo>
                <a:lnTo>
                  <a:pt x="19200" y="961"/>
                </a:lnTo>
                <a:lnTo>
                  <a:pt x="0" y="9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>
            <a:off x="732640" y="1183939"/>
            <a:ext cx="10726720" cy="1938989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汉仪文黑-5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9152" y="1192248"/>
            <a:ext cx="9773696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在一个游戏中，玩家有机会随机抽取一个稀有的满星角色。游戏开发者表示若玩家一直未能抽到该满星角色，「保证中奖机制」会确保玩家在第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6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次抽奖时必定会获得该满星角色。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我们从 </a:t>
            </a:r>
            <a:r>
              <a:rPr lang="en-US" altLang="zh-TW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40 </a:t>
            </a: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名获得满星角色的玩家那里收集了数据。</a:t>
            </a:r>
            <a:endParaRPr lang="en-US" altLang="zh-TW" sz="2000" b="1" spc="110" dirty="0">
              <a:solidFill>
                <a:srgbClr val="2C5475"/>
              </a:solidFill>
              <a:effectLst/>
              <a:uFillTx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  <a:p>
            <a:pPr indent="0">
              <a:buNone/>
            </a:pPr>
            <a:r>
              <a:rPr lang="zh-TW" altLang="en-US" sz="2000" b="1" spc="110" dirty="0">
                <a:solidFill>
                  <a:srgbClr val="2C5475"/>
                </a:solidFill>
                <a:effectLst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下表总结了每位玩家为获得满星角色所进行的抽奖次数。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C60EEDAD-BE62-4C01-8BDE-46DA97080DFE}"/>
              </a:ext>
            </a:extLst>
          </p:cNvPr>
          <p:cNvSpPr txBox="1"/>
          <p:nvPr/>
        </p:nvSpPr>
        <p:spPr>
          <a:xfrm>
            <a:off x="732640" y="393912"/>
            <a:ext cx="8535346" cy="10491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spc="110" dirty="0">
                <a:solidFill>
                  <a:srgbClr val="2C5475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 </a:t>
            </a:r>
            <a:r>
              <a:rPr lang="zh-CN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丨</a:t>
            </a:r>
            <a:r>
              <a:rPr lang="zh-TW" altLang="en-US" sz="28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汉仪文黑-55简" panose="00020600040101010101" charset="-122"/>
                <a:sym typeface="+mn-ea"/>
              </a:rPr>
              <a:t>根据所提供的数据建立抽奖游戏的数学模型</a:t>
            </a:r>
          </a:p>
          <a:p>
            <a:pPr lvl="0">
              <a:lnSpc>
                <a:spcPct val="120000"/>
              </a:lnSpc>
            </a:pPr>
            <a:endParaRPr lang="zh-CN" altLang="en-US" sz="2600" b="1" spc="110" dirty="0">
              <a:solidFill>
                <a:srgbClr val="2C5475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汉仪文黑-55简" panose="00020600040101010101" charset="-122"/>
              <a:sym typeface="+mn-ea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A24514-5146-4FF0-BA63-2553CCFD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8C4B455A-03D0-4C08-B40B-FB66C637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42442"/>
              </p:ext>
            </p:extLst>
          </p:nvPr>
        </p:nvGraphicFramePr>
        <p:xfrm>
          <a:off x="2158672" y="3327538"/>
          <a:ext cx="7874654" cy="2133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343898">
                  <a:extLst>
                    <a:ext uri="{9D8B030D-6E8A-4147-A177-3AD203B41FA5}">
                      <a16:colId xmlns:a16="http://schemas.microsoft.com/office/drawing/2014/main" val="2247634635"/>
                    </a:ext>
                  </a:extLst>
                </a:gridCol>
                <a:gridCol w="4033822">
                  <a:extLst>
                    <a:ext uri="{9D8B030D-6E8A-4147-A177-3AD203B41FA5}">
                      <a16:colId xmlns:a16="http://schemas.microsoft.com/office/drawing/2014/main" val="2654864761"/>
                    </a:ext>
                  </a:extLst>
                </a:gridCol>
                <a:gridCol w="1496934">
                  <a:extLst>
                    <a:ext uri="{9D8B030D-6E8A-4147-A177-3AD203B41FA5}">
                      <a16:colId xmlns:a16="http://schemas.microsoft.com/office/drawing/2014/main" val="3212018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+mn-ea"/>
                          <a:ea typeface="+mn-ea"/>
                        </a:rPr>
                        <a:t>抽奖次数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+mn-ea"/>
                          <a:ea typeface="+mn-ea"/>
                        </a:rPr>
                        <a:t>划记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+mn-ea"/>
                          <a:ea typeface="+mn-ea"/>
                        </a:rPr>
                        <a:t>频数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115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strike="sngStrike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43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566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896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962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///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2930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000" strike="sngStrike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	</a:t>
                      </a:r>
                      <a:r>
                        <a:rPr lang="en-GB" sz="2000" strike="sngStrike" kern="100" dirty="0">
                          <a:effectLst/>
                          <a:latin typeface="+mn-ea"/>
                          <a:ea typeface="+mn-ea"/>
                        </a:rPr>
                        <a:t>////</a:t>
                      </a:r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	/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effectLst/>
                          <a:latin typeface="+mn-ea"/>
                          <a:ea typeface="+mn-ea"/>
                        </a:rPr>
                        <a:t>21</a:t>
                      </a:r>
                      <a:endParaRPr 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698185"/>
                  </a:ext>
                </a:extLst>
              </a:tr>
            </a:tbl>
          </a:graphicData>
        </a:graphic>
      </p:graphicFrame>
      <p:sp>
        <p:nvSpPr>
          <p:cNvPr id="13" name="圆角矩形 14">
            <a:extLst>
              <a:ext uri="{FF2B5EF4-FFF2-40B4-BE49-F238E27FC236}">
                <a16:creationId xmlns:a16="http://schemas.microsoft.com/office/drawing/2014/main" id="{02F5F824-FAB5-4154-A5C1-4D6E3B14C2C7}"/>
              </a:ext>
            </a:extLst>
          </p:cNvPr>
          <p:cNvSpPr/>
          <p:nvPr/>
        </p:nvSpPr>
        <p:spPr>
          <a:xfrm>
            <a:off x="732640" y="5657437"/>
            <a:ext cx="11075732" cy="1074440"/>
          </a:xfrm>
          <a:prstGeom prst="roundRect">
            <a:avLst>
              <a:gd name="adj" fmla="val 7426"/>
            </a:avLst>
          </a:prstGeom>
          <a:solidFill>
            <a:srgbClr val="FDF1C8">
              <a:alpha val="5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TW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我们的目标是建立一个数学模型以描述分别以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r>
              <a:rPr lang="en-GB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 </a:t>
            </a:r>
            <a:r>
              <a:rPr lang="zh-TW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至</a:t>
            </a:r>
            <a:r>
              <a:rPr lang="en-US" altLang="zh-TW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GB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 </a:t>
            </a:r>
            <a:r>
              <a:rPr lang="zh-TW" altLang="zh-HK" sz="2000" b="1" spc="110" dirty="0">
                <a:solidFill>
                  <a:srgbClr val="2C547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次抽奖获得该满星角色的机会有多大。</a:t>
            </a:r>
            <a:r>
              <a:rPr lang="zh-TW" altLang="en-US" sz="2000" b="1" spc="11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为了简化问题，假设在第</a:t>
            </a:r>
            <a:r>
              <a:rPr lang="en-US" altLang="zh-TW" sz="2000" b="1" spc="11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</a:t>
            </a:r>
            <a:r>
              <a:rPr lang="zh-TW" altLang="en-US" sz="2000" b="1" spc="11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次抽奖之前，每次抽奖获得该满星角色的概率相同。</a:t>
            </a:r>
            <a:endParaRPr lang="zh-CN" altLang="en-US" sz="2000" b="1" spc="110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6835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jb3VudCI6MSwiaGRpZCI6IjBlMzU2ZGM5ZDQ4OGQ5NTgzOTYzNGRjNWVjM2YyNTY2IiwidXNlckNvdW50IjoxfQ=="/>
  <p:tag name="KSO_WPP_MARK_KEY" val="704ea9c5-af93-4ee6-947a-9cd1fd28ad9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文黑-55简"/>
        <a:ea typeface=""/>
        <a:cs typeface=""/>
        <a:font script="Jpan" typeface="ＭＳ Ｐゴシック"/>
        <a:font script="Hang" typeface="맑은 고딕"/>
        <a:font script="Hans" typeface="汉仪文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文黑-55简"/>
        <a:ea typeface=""/>
        <a:cs typeface=""/>
        <a:font script="Jpan" typeface="ＭＳ Ｐゴシック"/>
        <a:font script="Hang" typeface="맑은 고딕"/>
        <a:font script="Hans" typeface="汉仪文黑-55简"/>
        <a:font script="Hant" typeface="新細明體"/>
        <a:font script="Arab" typeface="汉仪文黑-55简"/>
        <a:font script="Hebr" typeface="汉仪文黑-5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文黑-5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文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文黑-55简"/>
        <a:ea typeface=""/>
        <a:cs typeface=""/>
        <a:font script="Jpan" typeface="ＭＳ Ｐゴシック"/>
        <a:font script="Hang" typeface="맑은 고딕"/>
        <a:font script="Hans" typeface="汉仪文黑-55简"/>
        <a:font script="Hant" typeface="新細明體"/>
        <a:font script="Arab" typeface="汉仪文黑-55简"/>
        <a:font script="Hebr" typeface="汉仪文黑-5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文黑-5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文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文黑-55简"/>
        <a:ea typeface=""/>
        <a:cs typeface=""/>
        <a:font script="Jpan" typeface="ＭＳ Ｐゴシック"/>
        <a:font script="Hang" typeface="맑은 고딕"/>
        <a:font script="Hans" typeface="汉仪文黑-55简"/>
        <a:font script="Hant" typeface="新細明體"/>
        <a:font script="Arab" typeface="汉仪文黑-55简"/>
        <a:font script="Hebr" typeface="汉仪文黑-5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文黑-5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3863</Words>
  <Application>Microsoft Office PowerPoint</Application>
  <PresentationFormat>寬螢幕</PresentationFormat>
  <Paragraphs>305</Paragraphs>
  <Slides>30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40" baseType="lpstr">
      <vt:lpstr>汉仪文黑-55简</vt:lpstr>
      <vt:lpstr>Cambria Math</vt:lpstr>
      <vt:lpstr>新細明體</vt:lpstr>
      <vt:lpstr>Times New Roman</vt:lpstr>
      <vt:lpstr>Arial</vt:lpstr>
      <vt:lpstr>Yet R</vt:lpstr>
      <vt:lpstr>Calibri</vt:lpstr>
      <vt:lpstr>Office 主题</vt:lpstr>
      <vt:lpstr>Equation</vt:lpstr>
      <vt:lpstr>MathType 6.0 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jucher</dc:creator>
  <cp:lastModifiedBy>LAM, Ho-yeung</cp:lastModifiedBy>
  <cp:revision>194</cp:revision>
  <dcterms:created xsi:type="dcterms:W3CDTF">2022-10-08T02:46:00Z</dcterms:created>
  <dcterms:modified xsi:type="dcterms:W3CDTF">2026-03-12T07:21:45Z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98B35E804FFD4CF09E66236E07653E38_11</vt:lpwstr>
  </property>
  <property fmtid="{D5CDD505-2E9C-101B-9397-08002B2CF9AE}" pid="3" name="KSOProductBuildVer">
    <vt:lpwstr>2052-11.1.0.14309</vt:lpwstr>
  </property>
  <property fmtid="{D5CDD505-2E9C-101B-9397-08002B2CF9AE}" pid="4" name="KSOTemplateUUID">
    <vt:lpwstr>v1.0_mb_a6QF0SauOZFLj3mLpdMPBQ==</vt:lpwstr>
  </property>
</Properties>
</file>