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7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8" r:id="rId3"/>
    <p:sldId id="260" r:id="rId4"/>
    <p:sldId id="279" r:id="rId5"/>
    <p:sldId id="280" r:id="rId6"/>
    <p:sldId id="281" r:id="rId7"/>
    <p:sldId id="283" r:id="rId8"/>
    <p:sldId id="292" r:id="rId9"/>
    <p:sldId id="326" r:id="rId10"/>
    <p:sldId id="294" r:id="rId11"/>
    <p:sldId id="293" r:id="rId12"/>
    <p:sldId id="295" r:id="rId13"/>
    <p:sldId id="318" r:id="rId14"/>
    <p:sldId id="319" r:id="rId15"/>
    <p:sldId id="328" r:id="rId16"/>
    <p:sldId id="320" r:id="rId17"/>
    <p:sldId id="296" r:id="rId18"/>
    <p:sldId id="297" r:id="rId19"/>
    <p:sldId id="299" r:id="rId20"/>
    <p:sldId id="301" r:id="rId21"/>
    <p:sldId id="302" r:id="rId22"/>
    <p:sldId id="329" r:id="rId23"/>
    <p:sldId id="304" r:id="rId24"/>
    <p:sldId id="330" r:id="rId25"/>
    <p:sldId id="331" r:id="rId26"/>
    <p:sldId id="322" r:id="rId27"/>
    <p:sldId id="332" r:id="rId28"/>
    <p:sldId id="324" r:id="rId29"/>
    <p:sldId id="333" r:id="rId30"/>
    <p:sldId id="321" r:id="rId31"/>
  </p:sldIdLst>
  <p:sldSz cx="12192000" cy="6858000"/>
  <p:notesSz cx="6858000" cy="9144000"/>
  <p:embeddedFontLst>
    <p:embeddedFont>
      <p:font typeface="Yet R" panose="02020500000000000000" charset="-127"/>
      <p:regular r:id="rId34"/>
    </p:embeddedFont>
    <p:embeddedFont>
      <p:font typeface="汉仪文黑-55简" panose="02020500000000000000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DE3"/>
    <a:srgbClr val="FDF1C8"/>
    <a:srgbClr val="2C5475"/>
    <a:srgbClr val="3A6C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412" autoAdjust="0"/>
  </p:normalViewPr>
  <p:slideViewPr>
    <p:cSldViewPr snapToGrid="0">
      <p:cViewPr varScale="1">
        <p:scale>
          <a:sx n="69" d="100"/>
          <a:sy n="69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文黑-55简" panose="00020600040101010101" charset="-122"/>
              <a:ea typeface="汉仪文黑-55简" panose="00020600040101010101" charset="-122"/>
              <a:cs typeface="汉仪文黑-55简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文黑-55简" panose="00020600040101010101" charset="-122"/>
              </a:rPr>
              <a:t>2026/3/12</a:t>
            </a:fld>
            <a:endParaRPr lang="zh-CN" altLang="en-US">
              <a:latin typeface="汉仪文黑-55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文黑-55简" panose="00020600040101010101" charset="-122"/>
              <a:ea typeface="汉仪文黑-55简" panose="00020600040101010101" charset="-122"/>
              <a:cs typeface="汉仪文黑-55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文黑-55简" panose="00020600040101010101" charset="-122"/>
              </a:rPr>
              <a:t>‹#›</a:t>
            </a:fld>
            <a:endParaRPr lang="zh-CN" altLang="en-US">
              <a:latin typeface="汉仪文黑-55简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4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/>
                <a:endParaRPr lang="zh-HK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/>
                <a:r>
                  <a:rPr lang="zh-TW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若取</a:t>
                </a:r>
                <a:r>
                  <a:rPr lang="zh-TW" altLang="zh-HK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HK" sz="1800" i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altLang="zh-HK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zh-TW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，問題</a:t>
                </a:r>
                <a:r>
                  <a:rPr lang="en-US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2 </a:t>
                </a:r>
                <a:r>
                  <a:rPr lang="zh-TW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的模型可更新為</a:t>
                </a:r>
                <a:endParaRPr lang="zh-TW" altLang="zh-HK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en-GB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	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𝑃</a:t>
                </a:r>
                <a:r>
                  <a:rPr lang="zh-TW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_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𝑛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,  </a:t>
                </a:r>
                <a:r>
                  <a:rPr lang="en-US" altLang="zh-HK" sz="1800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1, 2, 3, 4, 5  </a:t>
                </a:r>
                <a:r>
                  <a:rPr lang="zh-TW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及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 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𝑃</a:t>
                </a:r>
                <a:r>
                  <a:rPr lang="zh-TW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_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1</a:t>
                </a:r>
                <a:endParaRPr lang="zh-HK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69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0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62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2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5.png"/><Relationship Id="rId7" Type="http://schemas.openxmlformats.org/officeDocument/2006/relationships/image" Target="../media/image28.wm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hyperlink" Target="https://www.wolframalpha.com/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6.png"/><Relationship Id="rId10" Type="http://schemas.openxmlformats.org/officeDocument/2006/relationships/image" Target="../media/image3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pcjcybq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wmf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6.png"/><Relationship Id="rId10" Type="http://schemas.openxmlformats.org/officeDocument/2006/relationships/image" Target="../media/image3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3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.png"/><Relationship Id="rId9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6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.png"/><Relationship Id="rId9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2.png"/><Relationship Id="rId4" Type="http://schemas.openxmlformats.org/officeDocument/2006/relationships/image" Target="../media/image6.png"/><Relationship Id="rId9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5.png"/><Relationship Id="rId4" Type="http://schemas.openxmlformats.org/officeDocument/2006/relationships/image" Target="../media/image6.png"/><Relationship Id="rId9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4">
            <a:extLst>
              <a:ext uri="{FF2B5EF4-FFF2-40B4-BE49-F238E27FC236}">
                <a16:creationId xmlns:a16="http://schemas.microsoft.com/office/drawing/2014/main" id="{758B4A02-DFF3-4AA9-AB24-D0DC2C41C6CF}"/>
              </a:ext>
            </a:extLst>
          </p:cNvPr>
          <p:cNvSpPr/>
          <p:nvPr/>
        </p:nvSpPr>
        <p:spPr>
          <a:xfrm>
            <a:off x="1344705" y="1748118"/>
            <a:ext cx="5980605" cy="331565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0512" y="2321771"/>
            <a:ext cx="4722796" cy="22144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60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抽獎遊戲的數學模型</a:t>
            </a:r>
            <a:endParaRPr lang="zh-CN" altLang="en-US" sz="60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6B82F-DF9E-4AC3-B680-233D9305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49" y="850329"/>
            <a:ext cx="2961934" cy="5157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61455-5F74-468D-848A-5E7B76150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2" y="52667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BAC54-F125-4ABD-B2BD-98C8B4413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180">
            <a:off x="419021" y="5266758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20" cy="132343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19058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我們從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40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名獲得滿星角色的玩家那裏收集了數據。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下表總結了每位玩家為獲得滿星角色所進行的抽獎次數。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若以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表的數據建立所需要的數學模型，除了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之前提及的假設，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你還會作出什麼假設以簡化問題？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829814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</a:t>
            </a: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7F34A2-7E07-4595-8ABE-36F7AFA0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83682"/>
              </p:ext>
            </p:extLst>
          </p:nvPr>
        </p:nvGraphicFramePr>
        <p:xfrm>
          <a:off x="1873928" y="2759900"/>
          <a:ext cx="7874654" cy="2133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43898">
                  <a:extLst>
                    <a:ext uri="{9D8B030D-6E8A-4147-A177-3AD203B41FA5}">
                      <a16:colId xmlns:a16="http://schemas.microsoft.com/office/drawing/2014/main" val="2247634635"/>
                    </a:ext>
                  </a:extLst>
                </a:gridCol>
                <a:gridCol w="4033822">
                  <a:extLst>
                    <a:ext uri="{9D8B030D-6E8A-4147-A177-3AD203B41FA5}">
                      <a16:colId xmlns:a16="http://schemas.microsoft.com/office/drawing/2014/main" val="2654864761"/>
                    </a:ext>
                  </a:extLst>
                </a:gridCol>
                <a:gridCol w="1496934">
                  <a:extLst>
                    <a:ext uri="{9D8B030D-6E8A-4147-A177-3AD203B41FA5}">
                      <a16:colId xmlns:a16="http://schemas.microsoft.com/office/drawing/2014/main" val="321201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抽獎次數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劃記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頻數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11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6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9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6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3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698185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2E307D88-610B-4B7C-8D68-8311A777AB83}"/>
              </a:ext>
            </a:extLst>
          </p:cNvPr>
          <p:cNvSpPr txBox="1"/>
          <p:nvPr/>
        </p:nvSpPr>
        <p:spPr>
          <a:xfrm>
            <a:off x="1873928" y="5139381"/>
            <a:ext cx="8804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每次抽獎為獨立事件</a:t>
            </a:r>
          </a:p>
          <a:p>
            <a:pPr indent="0"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該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名玩家是隨機抽樣的</a:t>
            </a:r>
          </a:p>
        </p:txBody>
      </p:sp>
    </p:spTree>
    <p:extLst>
      <p:ext uri="{BB962C8B-B14F-4D97-AF65-F5344CB8AC3E}">
        <p14:creationId xmlns:p14="http://schemas.microsoft.com/office/powerpoint/2010/main" val="17371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39"/>
            <a:ext cx="10596621" cy="156220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28752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我們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假設了在第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次的抽獎中，每次獲得該滿星角色的概率相同，設此概率為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。</a:t>
            </a: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試運用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p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及根據你制定的假設，建立一個數學模型，描述分別以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次抽獎獲得該滿星角色的機會有多大，其中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&lt; 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53534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6A75853B-BAAF-49C0-A2AE-6BA2C4684470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4CA1DE9-319C-49DC-82EF-4032060878AE}"/>
                  </a:ext>
                </a:extLst>
              </p:cNvPr>
              <p:cNvSpPr txBox="1"/>
              <p:nvPr/>
            </p:nvSpPr>
            <p:spPr>
              <a:xfrm>
                <a:off x="2088397" y="3323711"/>
                <a:ext cx="9240864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/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設</a:t>
                </a:r>
                <a:r>
                  <a:rPr lang="zh-TW" altLang="zh-HK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為在第</a:t>
                </a:r>
                <a:r>
                  <a:rPr lang="en-US" altLang="zh-TW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</a:t>
                </a:r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次才獲得該滿星角色的概率，</a:t>
                </a:r>
                <a:endParaRPr lang="en-US" altLang="zh-TW" sz="28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所需的數學模型為：</a:t>
                </a:r>
                <a:endParaRPr lang="en-US" altLang="zh-TW" sz="28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zh-TW" altLang="zh-HK" sz="2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HK" sz="28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1, 2, 3, 4, 5  </a:t>
                </a:r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及</a:t>
                </a:r>
                <a:r>
                  <a:rPr lang="zh-TW" altLang="zh-HK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8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</a:t>
                </a:r>
                <a:endParaRPr lang="zh-TW" altLang="zh-HK" sz="2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4CA1DE9-319C-49DC-82EF-403206087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97" y="3323711"/>
                <a:ext cx="9240864" cy="2246769"/>
              </a:xfrm>
              <a:prstGeom prst="rect">
                <a:avLst/>
              </a:prstGeom>
              <a:blipFill>
                <a:blip r:embed="rId4"/>
                <a:stretch>
                  <a:fillRect t="-2981" b="-62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2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4">
            <a:extLst>
              <a:ext uri="{FF2B5EF4-FFF2-40B4-BE49-F238E27FC236}">
                <a16:creationId xmlns:a16="http://schemas.microsoft.com/office/drawing/2014/main" id="{31774A50-B72F-4BCD-BCE4-5A7EF333D4EE}"/>
              </a:ext>
            </a:extLst>
          </p:cNvPr>
          <p:cNvSpPr/>
          <p:nvPr/>
        </p:nvSpPr>
        <p:spPr>
          <a:xfrm>
            <a:off x="797689" y="1135364"/>
            <a:ext cx="10596621" cy="156220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3.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若需要求解問題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的數學模型，我們需要估算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p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的值。試根據以下情況及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表一的數據，估算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的值。 </a:t>
            </a:r>
          </a:p>
          <a:p>
            <a:pPr lvl="0">
              <a:buClrTx/>
              <a:buSzTx/>
              <a:buFontTx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(a)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只需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次抽獎便獲得該滿星角色； </a:t>
            </a:r>
          </a:p>
          <a:p>
            <a:pPr lvl="0">
              <a:buClrTx/>
              <a:buSzTx/>
              <a:buFontTx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(b)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恰好 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次抽獎才獲得該滿星角色。</a:t>
            </a: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95110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446C5AED-7974-491C-9568-4C3A29EDF3AE}"/>
              </a:ext>
            </a:extLst>
          </p:cNvPr>
          <p:cNvSpPr txBox="1"/>
          <p:nvPr/>
        </p:nvSpPr>
        <p:spPr>
          <a:xfrm>
            <a:off x="1252500" y="3101388"/>
            <a:ext cx="7874654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根據以下獲得滿星角色所需抽獎次數的相對頻數，估算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的值。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BD86790F-CF57-47DA-AC10-A970F2E498D9}"/>
              </a:ext>
            </a:extLst>
          </p:cNvPr>
          <p:cNvSpPr txBox="1"/>
          <p:nvPr/>
        </p:nvSpPr>
        <p:spPr>
          <a:xfrm>
            <a:off x="1481838" y="3996043"/>
            <a:ext cx="234673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只需 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1 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A9AE4-39EF-4195-BD31-32E0D362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009ABA-EE71-4272-BCAA-F4497AC8F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04535"/>
              </p:ext>
            </p:extLst>
          </p:nvPr>
        </p:nvGraphicFramePr>
        <p:xfrm>
          <a:off x="1576431" y="4648177"/>
          <a:ext cx="87428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5" imgW="469696" imgH="393529" progId="Equation.DSMT4">
                  <p:embed/>
                </p:oleObj>
              </mc:Choice>
              <mc:Fallback>
                <p:oleObj name="Equation" r:id="rId5" imgW="46969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431" y="4648177"/>
                        <a:ext cx="874286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022B7A0-645B-435B-83C6-4E8EFC6E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3C0703F-FB0F-4355-9AD5-0F9DB0C23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41110"/>
              </p:ext>
            </p:extLst>
          </p:nvPr>
        </p:nvGraphicFramePr>
        <p:xfrm>
          <a:off x="2509799" y="4663216"/>
          <a:ext cx="48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7" imgW="253890" imgH="393529" progId="Equation.DSMT4">
                  <p:embed/>
                </p:oleObj>
              </mc:Choice>
              <mc:Fallback>
                <p:oleObj name="Equation" r:id="rId7" imgW="25389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799" y="4663216"/>
                        <a:ext cx="480000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7">
            <a:extLst>
              <a:ext uri="{FF2B5EF4-FFF2-40B4-BE49-F238E27FC236}">
                <a16:creationId xmlns:a16="http://schemas.microsoft.com/office/drawing/2014/main" id="{C43D0D41-1AC6-4F78-B32B-9A90A61308AA}"/>
              </a:ext>
            </a:extLst>
          </p:cNvPr>
          <p:cNvSpPr txBox="1"/>
          <p:nvPr/>
        </p:nvSpPr>
        <p:spPr>
          <a:xfrm>
            <a:off x="5922579" y="3914029"/>
            <a:ext cx="2686428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(b)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2 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B610D1C-205E-4F44-90E0-0A4FD734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1B02DA2-225B-4A4F-8E78-8048FEB95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08495"/>
              </p:ext>
            </p:extLst>
          </p:nvPr>
        </p:nvGraphicFramePr>
        <p:xfrm>
          <a:off x="5922579" y="4369779"/>
          <a:ext cx="16114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9" imgW="863225" imgH="393529" progId="Equation.DSMT4">
                  <p:embed/>
                </p:oleObj>
              </mc:Choice>
              <mc:Fallback>
                <p:oleObj name="Equation" r:id="rId9" imgW="86322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579" y="4369779"/>
                        <a:ext cx="1611429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4B7CAEFA-94C3-4610-84E6-5D0FC67C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091A479-E011-4435-96BC-B205FC1D9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64922"/>
              </p:ext>
            </p:extLst>
          </p:nvPr>
        </p:nvGraphicFramePr>
        <p:xfrm>
          <a:off x="5393232" y="5150488"/>
          <a:ext cx="19714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11" imgW="1054100" imgH="393700" progId="Equation.DSMT4">
                  <p:embed/>
                </p:oleObj>
              </mc:Choice>
              <mc:Fallback>
                <p:oleObj name="Equation" r:id="rId11" imgW="1054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232" y="5150488"/>
                        <a:ext cx="1971429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>
            <a:extLst>
              <a:ext uri="{FF2B5EF4-FFF2-40B4-BE49-F238E27FC236}">
                <a16:creationId xmlns:a16="http://schemas.microsoft.com/office/drawing/2014/main" id="{0650C750-2464-4109-B8E1-9FBD711D3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物件 3">
            <a:extLst>
              <a:ext uri="{FF2B5EF4-FFF2-40B4-BE49-F238E27FC236}">
                <a16:creationId xmlns:a16="http://schemas.microsoft.com/office/drawing/2014/main" id="{8E91B0E7-BDE6-4015-9AB3-72E8B0747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07917"/>
              </p:ext>
            </p:extLst>
          </p:nvPr>
        </p:nvGraphicFramePr>
        <p:xfrm>
          <a:off x="7794196" y="5312842"/>
          <a:ext cx="1241044" cy="40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r:id="rId13" imgW="635000" imgH="203200" progId="Equation.DSMT4">
                  <p:embed/>
                </p:oleObj>
              </mc:Choice>
              <mc:Fallback>
                <p:oleObj r:id="rId13" imgW="635000" imgH="203200" progId="Equation.DSMT4">
                  <p:embed/>
                  <p:pic>
                    <p:nvPicPr>
                      <p:cNvPr id="17" name="物件 3">
                        <a:extLst>
                          <a:ext uri="{FF2B5EF4-FFF2-40B4-BE49-F238E27FC236}">
                            <a16:creationId xmlns:a16="http://schemas.microsoft.com/office/drawing/2014/main" id="{888657B8-DF67-483C-9402-3FAAE944C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196" y="5312842"/>
                        <a:ext cx="1241044" cy="405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6">
            <a:extLst>
              <a:ext uri="{FF2B5EF4-FFF2-40B4-BE49-F238E27FC236}">
                <a16:creationId xmlns:a16="http://schemas.microsoft.com/office/drawing/2014/main" id="{C39D0D4B-29F9-4C0D-A80A-895009F10FCE}"/>
              </a:ext>
            </a:extLst>
          </p:cNvPr>
          <p:cNvSpPr txBox="1"/>
          <p:nvPr/>
        </p:nvSpPr>
        <p:spPr>
          <a:xfrm>
            <a:off x="9017882" y="52647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</a:t>
            </a:r>
            <a:endParaRPr kumimoji="1"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6" name="物件 15">
            <a:extLst>
              <a:ext uri="{FF2B5EF4-FFF2-40B4-BE49-F238E27FC236}">
                <a16:creationId xmlns:a16="http://schemas.microsoft.com/office/drawing/2014/main" id="{EEE6C7DD-1B77-49CE-84E0-72B8FA98D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98430"/>
              </p:ext>
            </p:extLst>
          </p:nvPr>
        </p:nvGraphicFramePr>
        <p:xfrm>
          <a:off x="9464776" y="5287254"/>
          <a:ext cx="1269406" cy="4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r:id="rId15" imgW="647700" imgH="203200" progId="Equation.DSMT4">
                  <p:embed/>
                </p:oleObj>
              </mc:Choice>
              <mc:Fallback>
                <p:oleObj r:id="rId15" imgW="647700" imgH="203200" progId="Equation.DSMT4">
                  <p:embed/>
                  <p:pic>
                    <p:nvPicPr>
                      <p:cNvPr id="22" name="物件 15">
                        <a:extLst>
                          <a:ext uri="{FF2B5EF4-FFF2-40B4-BE49-F238E27FC236}">
                            <a16:creationId xmlns:a16="http://schemas.microsoft.com/office/drawing/2014/main" id="{63BD01CB-E86C-4F03-8C56-9D39544661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776" y="5287254"/>
                        <a:ext cx="1269406" cy="407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1AD99866-2871-4986-82DB-4856627E3ACD}"/>
              </a:ext>
            </a:extLst>
          </p:cNvPr>
          <p:cNvSpPr txBox="1"/>
          <p:nvPr/>
        </p:nvSpPr>
        <p:spPr>
          <a:xfrm>
            <a:off x="9372717" y="4878184"/>
            <a:ext cx="1848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符合表一數據</a:t>
            </a:r>
            <a:r>
              <a:rPr lang="zh-TW" alt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09C96BE3-FE68-451A-A82B-172079892A44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051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8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55926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若考慮抽獎次數較多的情況，我們將會得出較高階的方程。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我們可以使用網上的計算工具，例如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  <a:hlinkClick r:id="rId4"/>
              </a:rPr>
              <a:t>https://www.wolframalpha.com/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來解方程。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以恰好抽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次才獲得該滿星角色的方程                           作為例子：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969299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202EFA-F2A5-4E90-BB56-FC9517997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63338"/>
              </p:ext>
            </p:extLst>
          </p:nvPr>
        </p:nvGraphicFramePr>
        <p:xfrm>
          <a:off x="6095999" y="1978967"/>
          <a:ext cx="1847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6" imgW="926698" imgH="393529" progId="Equation.DSMT4">
                  <p:embed/>
                </p:oleObj>
              </mc:Choice>
              <mc:Fallback>
                <p:oleObj name="Equation" r:id="rId6" imgW="92669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1978967"/>
                        <a:ext cx="184785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任意多边形 1">
            <a:extLst>
              <a:ext uri="{FF2B5EF4-FFF2-40B4-BE49-F238E27FC236}">
                <a16:creationId xmlns:a16="http://schemas.microsoft.com/office/drawing/2014/main" id="{9D2D459D-0F0B-4F93-B359-EC109B5A201D}"/>
              </a:ext>
            </a:extLst>
          </p:cNvPr>
          <p:cNvSpPr/>
          <p:nvPr/>
        </p:nvSpPr>
        <p:spPr>
          <a:xfrm>
            <a:off x="-1096594" y="3244782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0132B-ADC8-4F73-814D-DA853AC0C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28" y="3390751"/>
            <a:ext cx="720000" cy="720000"/>
          </a:xfrm>
          <a:prstGeom prst="rect">
            <a:avLst/>
          </a:prstGeom>
        </p:spPr>
      </p:pic>
      <p:grpSp>
        <p:nvGrpSpPr>
          <p:cNvPr id="20" name="组合 10">
            <a:extLst>
              <a:ext uri="{FF2B5EF4-FFF2-40B4-BE49-F238E27FC236}">
                <a16:creationId xmlns:a16="http://schemas.microsoft.com/office/drawing/2014/main" id="{DAF481AC-D064-43A0-8010-F23B32C12F71}"/>
              </a:ext>
            </a:extLst>
          </p:cNvPr>
          <p:cNvGrpSpPr/>
          <p:nvPr/>
        </p:nvGrpSpPr>
        <p:grpSpPr>
          <a:xfrm>
            <a:off x="1791014" y="3002982"/>
            <a:ext cx="8161655" cy="845185"/>
            <a:chOff x="7900" y="5967"/>
            <a:chExt cx="12853" cy="1331"/>
          </a:xfrm>
        </p:grpSpPr>
        <p:sp>
          <p:nvSpPr>
            <p:cNvPr id="21" name="文本框 11">
              <a:extLst>
                <a:ext uri="{FF2B5EF4-FFF2-40B4-BE49-F238E27FC236}">
                  <a16:creationId xmlns:a16="http://schemas.microsoft.com/office/drawing/2014/main" id="{4894EF7F-EADE-4194-8C4C-25F338A3DFDF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CN" altLang="en-US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步驟</a:t>
              </a:r>
              <a:r>
                <a:rPr lang="en-US" altLang="zh-CN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 </a:t>
              </a:r>
              <a:r>
                <a:rPr lang="en-US" altLang="zh-CN" sz="2000" b="1" spc="110" dirty="0" err="1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i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87FE15BD-7845-4903-B7F4-955897D5BC63}"/>
                </a:ext>
              </a:extLst>
            </p:cNvPr>
            <p:cNvSpPr txBox="1"/>
            <p:nvPr/>
          </p:nvSpPr>
          <p:spPr>
            <a:xfrm>
              <a:off x="7900" y="6716"/>
              <a:ext cx="12853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點選「數學輸入」和「</a:t>
              </a:r>
              <a:r>
                <a:rPr lang="en-GB" sz="18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</a:t>
              </a:r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」工具列</a:t>
              </a:r>
              <a:endParaRPr 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Canvas 27">
            <a:extLst>
              <a:ext uri="{FF2B5EF4-FFF2-40B4-BE49-F238E27FC236}">
                <a16:creationId xmlns:a16="http://schemas.microsoft.com/office/drawing/2014/main" id="{F8D5C4BE-7B8E-44CD-BBF1-FD8FB0FD0EF3}"/>
              </a:ext>
            </a:extLst>
          </p:cNvPr>
          <p:cNvGrpSpPr/>
          <p:nvPr/>
        </p:nvGrpSpPr>
        <p:grpSpPr>
          <a:xfrm>
            <a:off x="5620925" y="2918763"/>
            <a:ext cx="6282314" cy="2776167"/>
            <a:chOff x="0" y="0"/>
            <a:chExt cx="4679950" cy="20616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891CCE-12F9-4204-B67C-E95678307F8C}"/>
                </a:ext>
              </a:extLst>
            </p:cNvPr>
            <p:cNvSpPr/>
            <p:nvPr/>
          </p:nvSpPr>
          <p:spPr>
            <a:xfrm>
              <a:off x="0" y="0"/>
              <a:ext cx="4679950" cy="206121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DB3BF6-3A15-4D24-8C4F-F4B7E3AF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715"/>
              <a:ext cx="4679950" cy="146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Box 142775235">
              <a:extLst>
                <a:ext uri="{FF2B5EF4-FFF2-40B4-BE49-F238E27FC236}">
                  <a16:creationId xmlns:a16="http://schemas.microsoft.com/office/drawing/2014/main" id="{B31B00F8-9E9A-411D-A144-8289F1D19A8E}"/>
                </a:ext>
              </a:extLst>
            </p:cNvPr>
            <p:cNvSpPr txBox="1"/>
            <p:nvPr/>
          </p:nvSpPr>
          <p:spPr>
            <a:xfrm>
              <a:off x="388192" y="36023"/>
              <a:ext cx="799465" cy="3600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數學輸入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FC89ACC-E6BD-4640-907A-B10545DC0F62}"/>
                </a:ext>
              </a:extLst>
            </p:cNvPr>
            <p:cNvCxnSpPr/>
            <p:nvPr/>
          </p:nvCxnSpPr>
          <p:spPr>
            <a:xfrm>
              <a:off x="785288" y="318008"/>
              <a:ext cx="0" cy="654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428375129">
              <a:extLst>
                <a:ext uri="{FF2B5EF4-FFF2-40B4-BE49-F238E27FC236}">
                  <a16:creationId xmlns:a16="http://schemas.microsoft.com/office/drawing/2014/main" id="{017AB40A-4652-4FE3-9431-84925BE41D6A}"/>
                </a:ext>
              </a:extLst>
            </p:cNvPr>
            <p:cNvSpPr txBox="1"/>
            <p:nvPr/>
          </p:nvSpPr>
          <p:spPr>
            <a:xfrm>
              <a:off x="862647" y="1701677"/>
              <a:ext cx="342265" cy="3600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幂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43059312">
              <a:extLst>
                <a:ext uri="{FF2B5EF4-FFF2-40B4-BE49-F238E27FC236}">
                  <a16:creationId xmlns:a16="http://schemas.microsoft.com/office/drawing/2014/main" id="{88D97D79-49B8-45C7-96A7-B122D7BD571F}"/>
                </a:ext>
              </a:extLst>
            </p:cNvPr>
            <p:cNvSpPr txBox="1"/>
            <p:nvPr/>
          </p:nvSpPr>
          <p:spPr>
            <a:xfrm>
              <a:off x="224290" y="1701344"/>
              <a:ext cx="494665" cy="3600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分</a:t>
              </a:r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數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1CE45C8-7BEF-4F57-95BA-118E498C46EE}"/>
                </a:ext>
              </a:extLst>
            </p:cNvPr>
            <p:cNvCxnSpPr/>
            <p:nvPr/>
          </p:nvCxnSpPr>
          <p:spPr>
            <a:xfrm flipV="1">
              <a:off x="526208" y="1463081"/>
              <a:ext cx="72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F1EA588-BC75-4C4D-B6F1-72097F746B8B}"/>
                </a:ext>
              </a:extLst>
            </p:cNvPr>
            <p:cNvCxnSpPr/>
            <p:nvPr/>
          </p:nvCxnSpPr>
          <p:spPr>
            <a:xfrm flipH="1" flipV="1">
              <a:off x="931936" y="1463170"/>
              <a:ext cx="72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40DFCA-F37E-4CC6-A288-8EE35398F518}"/>
                </a:ext>
              </a:extLst>
            </p:cNvPr>
            <p:cNvCxnSpPr/>
            <p:nvPr/>
          </p:nvCxnSpPr>
          <p:spPr>
            <a:xfrm>
              <a:off x="3545741" y="318008"/>
              <a:ext cx="0" cy="654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873859663">
              <a:extLst>
                <a:ext uri="{FF2B5EF4-FFF2-40B4-BE49-F238E27FC236}">
                  <a16:creationId xmlns:a16="http://schemas.microsoft.com/office/drawing/2014/main" id="{D08B5AB9-2B29-4AED-BE8D-3C0FC87559AF}"/>
                </a:ext>
              </a:extLst>
            </p:cNvPr>
            <p:cNvSpPr txBox="1"/>
            <p:nvPr/>
          </p:nvSpPr>
          <p:spPr>
            <a:xfrm>
              <a:off x="3364302" y="36011"/>
              <a:ext cx="647065" cy="360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工具列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A5E5575-0D86-4908-928F-D25562236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95" y="5058267"/>
            <a:ext cx="720000" cy="720000"/>
          </a:xfrm>
          <a:prstGeom prst="rect">
            <a:avLst/>
          </a:prstGeom>
        </p:spPr>
      </p:pic>
      <p:grpSp>
        <p:nvGrpSpPr>
          <p:cNvPr id="35" name="组合 10">
            <a:extLst>
              <a:ext uri="{FF2B5EF4-FFF2-40B4-BE49-F238E27FC236}">
                <a16:creationId xmlns:a16="http://schemas.microsoft.com/office/drawing/2014/main" id="{CC3FD3A2-D6E7-4316-AD48-9A2C551066EF}"/>
              </a:ext>
            </a:extLst>
          </p:cNvPr>
          <p:cNvGrpSpPr/>
          <p:nvPr/>
        </p:nvGrpSpPr>
        <p:grpSpPr>
          <a:xfrm>
            <a:off x="2585716" y="5143546"/>
            <a:ext cx="8161655" cy="1122045"/>
            <a:chOff x="7900" y="5967"/>
            <a:chExt cx="12853" cy="1767"/>
          </a:xfrm>
        </p:grpSpPr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E8BDFE4A-C5FB-4031-97DE-AFD29A909B81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CN" altLang="en-US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步驟</a:t>
              </a:r>
              <a:r>
                <a:rPr lang="en-US" altLang="zh-CN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 ii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7389A5EE-C954-43F7-A6DC-F55FB3CA2A62}"/>
                </a:ext>
              </a:extLst>
            </p:cNvPr>
            <p:cNvSpPr txBox="1"/>
            <p:nvPr/>
          </p:nvSpPr>
          <p:spPr>
            <a:xfrm>
              <a:off x="7900" y="6716"/>
              <a:ext cx="12853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zh-CN" altLang="en-US" kern="100" dirty="0"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輸入方程</a:t>
              </a:r>
              <a:endParaRPr lang="en-US" altLang="zh-CN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lvl="0"/>
              <a:r>
                <a:rPr lang="zh-CN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（分別以</a:t>
              </a:r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「幂」和「分數」工具來輸入                        </a:t>
              </a:r>
              <a:r>
                <a:rPr lang="zh-CN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和             ）</a:t>
              </a:r>
              <a:endParaRPr 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179581E9-40A5-423B-A90C-C620759C2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498" y="59851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9011C6A-5CDF-4AFD-89E7-5BDB8BFBA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67700"/>
              </p:ext>
            </p:extLst>
          </p:nvPr>
        </p:nvGraphicFramePr>
        <p:xfrm>
          <a:off x="6647983" y="5800176"/>
          <a:ext cx="1074663" cy="50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1" imgW="482391" imgH="228501" progId="Equation.DSMT4">
                  <p:embed/>
                </p:oleObj>
              </mc:Choice>
              <mc:Fallback>
                <p:oleObj name="Equation" r:id="rId11" imgW="482391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983" y="5800176"/>
                        <a:ext cx="1074663" cy="505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FCA3F36D-E43A-47BB-BF77-A75A70978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13347"/>
              </p:ext>
            </p:extLst>
          </p:nvPr>
        </p:nvGraphicFramePr>
        <p:xfrm>
          <a:off x="8146771" y="5643939"/>
          <a:ext cx="466065" cy="78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3" imgW="228501" imgH="393529" progId="Equation.DSMT4">
                  <p:embed/>
                </p:oleObj>
              </mc:Choice>
              <mc:Fallback>
                <p:oleObj name="Equation" r:id="rId13" imgW="228501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771" y="5643939"/>
                        <a:ext cx="466065" cy="782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6">
            <a:extLst>
              <a:ext uri="{FF2B5EF4-FFF2-40B4-BE49-F238E27FC236}">
                <a16:creationId xmlns:a16="http://schemas.microsoft.com/office/drawing/2014/main" id="{69FF0A59-71FA-4E16-B91B-D538E95CCB58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8149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224662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组合 10">
            <a:extLst>
              <a:ext uri="{FF2B5EF4-FFF2-40B4-BE49-F238E27FC236}">
                <a16:creationId xmlns:a16="http://schemas.microsoft.com/office/drawing/2014/main" id="{DAF481AC-D064-43A0-8010-F23B32C12F71}"/>
              </a:ext>
            </a:extLst>
          </p:cNvPr>
          <p:cNvGrpSpPr/>
          <p:nvPr/>
        </p:nvGrpSpPr>
        <p:grpSpPr>
          <a:xfrm>
            <a:off x="2169227" y="1822104"/>
            <a:ext cx="8161655" cy="845185"/>
            <a:chOff x="7900" y="5967"/>
            <a:chExt cx="12853" cy="1331"/>
          </a:xfrm>
        </p:grpSpPr>
        <p:sp>
          <p:nvSpPr>
            <p:cNvPr id="21" name="文本框 11">
              <a:extLst>
                <a:ext uri="{FF2B5EF4-FFF2-40B4-BE49-F238E27FC236}">
                  <a16:creationId xmlns:a16="http://schemas.microsoft.com/office/drawing/2014/main" id="{4894EF7F-EADE-4194-8C4C-25F338A3DFDF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CN" altLang="en-US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步驟</a:t>
              </a:r>
              <a:r>
                <a:rPr lang="en-US" altLang="zh-CN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 iii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87FE15BD-7845-4903-B7F4-955897D5BC63}"/>
                </a:ext>
              </a:extLst>
            </p:cNvPr>
            <p:cNvSpPr txBox="1"/>
            <p:nvPr/>
          </p:nvSpPr>
          <p:spPr>
            <a:xfrm>
              <a:off x="7900" y="6716"/>
              <a:ext cx="12853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按鍵盤上的「輸入」鍵，可得出方程的解</a:t>
              </a:r>
              <a:endParaRPr 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任意多边形 1">
            <a:extLst>
              <a:ext uri="{FF2B5EF4-FFF2-40B4-BE49-F238E27FC236}">
                <a16:creationId xmlns:a16="http://schemas.microsoft.com/office/drawing/2014/main" id="{9070A4FA-9300-4A5F-8CA1-691E8F283ECB}"/>
              </a:ext>
            </a:extLst>
          </p:cNvPr>
          <p:cNvSpPr/>
          <p:nvPr/>
        </p:nvSpPr>
        <p:spPr>
          <a:xfrm>
            <a:off x="-896453" y="2149652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43045B-8C5D-4019-94BD-8E0EA4DE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4" y="2149652"/>
            <a:ext cx="720000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3903E3-8FBD-4101-9B06-BB6AF02692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07" y="2984600"/>
            <a:ext cx="8519967" cy="19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0E999516-4A3B-496F-BED7-A7A83040A3B0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657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4">
            <a:extLst>
              <a:ext uri="{FF2B5EF4-FFF2-40B4-BE49-F238E27FC236}">
                <a16:creationId xmlns:a16="http://schemas.microsoft.com/office/drawing/2014/main" id="{FB6CA40E-A974-4A66-ACA0-FDBB963BF9B4}"/>
              </a:ext>
            </a:extLst>
          </p:cNvPr>
          <p:cNvSpPr/>
          <p:nvPr/>
        </p:nvSpPr>
        <p:spPr>
          <a:xfrm>
            <a:off x="939572" y="1222248"/>
            <a:ext cx="10802659" cy="69136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indent="457200">
              <a:buClrTx/>
              <a:buSzTx/>
              <a:buFontTx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就所得的</a:t>
            </a:r>
            <a:r>
              <a:rPr lang="en-US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個方程的解，請按 </a:t>
            </a:r>
            <a:r>
              <a:rPr lang="en-US" altLang="zh-HK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 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在模型中的定義和表一的數據，</a:t>
            </a: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 indent="457200">
              <a:buClrTx/>
              <a:buSzTx/>
              <a:buFontTx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判斷它們是否配合問題情境。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+mn-ea"/>
            </a:endParaRP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22466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4894EF7F-EADE-4194-8C4C-25F338A3DFDF}"/>
              </a:ext>
            </a:extLst>
          </p:cNvPr>
          <p:cNvSpPr txBox="1"/>
          <p:nvPr/>
        </p:nvSpPr>
        <p:spPr>
          <a:xfrm>
            <a:off x="2015172" y="2087059"/>
            <a:ext cx="158940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indent="0" algn="ctr">
              <a:buNone/>
            </a:pP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步驟</a:t>
            </a:r>
            <a:r>
              <a:rPr lang="en-US" altLang="zh-CN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iii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34" name="任意多边形 1">
            <a:extLst>
              <a:ext uri="{FF2B5EF4-FFF2-40B4-BE49-F238E27FC236}">
                <a16:creationId xmlns:a16="http://schemas.microsoft.com/office/drawing/2014/main" id="{9070A4FA-9300-4A5F-8CA1-691E8F283ECB}"/>
              </a:ext>
            </a:extLst>
          </p:cNvPr>
          <p:cNvSpPr/>
          <p:nvPr/>
        </p:nvSpPr>
        <p:spPr>
          <a:xfrm>
            <a:off x="-896453" y="2149652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43045B-8C5D-4019-94BD-8E0EA4DE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4" y="2149652"/>
            <a:ext cx="720000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3903E3-8FBD-4101-9B06-BB6AF02692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5" y="2485839"/>
            <a:ext cx="8519967" cy="19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0E999516-4A3B-496F-BED7-A7A83040A3B0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DDBCBFD-EFC7-42B7-AB11-524141C15095}"/>
                  </a:ext>
                </a:extLst>
              </p:cNvPr>
              <p:cNvSpPr txBox="1"/>
              <p:nvPr/>
            </p:nvSpPr>
            <p:spPr>
              <a:xfrm>
                <a:off x="2112462" y="4620442"/>
                <a:ext cx="934508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607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由於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是概率，因此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1.2796&gt;1</m:t>
                    </m:r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並不合理。</a:t>
                </a:r>
              </a:p>
              <a:p>
                <a:pPr marL="304800"/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若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0.58739</m:t>
                    </m:r>
                  </m:oMath>
                </a14:m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，表一的頻數理應更大，因此以此作估算值並不配合問題情境。</a:t>
                </a:r>
              </a:p>
              <a:p>
                <a:pPr marL="304800"/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r>
                  <a:rPr lang="zh-TW" altLang="en-US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考慮 </a:t>
                </a:r>
                <a14:m>
                  <m:oMath xmlns:m="http://schemas.openxmlformats.org/officeDocument/2006/math">
                    <m:r>
                      <a:rPr lang="en-US" altLang="zh-HK" sz="20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HK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0.13305</m:t>
                    </m:r>
                  </m:oMath>
                </a14:m>
                <a:r>
                  <a:rPr lang="en-US" altLang="zh-HK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GB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由於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GB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40 </a:t>
                </a:r>
                <a:r>
                  <a:rPr lang="en-GB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GB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0.13305 = 5.322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，這個</a:t>
                </a:r>
                <a:r>
                  <a:rPr lang="zh-TW" altLang="en-US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數值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與表一的數據相若，因此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0.13305</m:t>
                    </m:r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可視為配合問題情境的估算值。</a:t>
                </a: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DDBCBFD-EFC7-42B7-AB11-524141C1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62" y="4620442"/>
                <a:ext cx="9345086" cy="1631216"/>
              </a:xfrm>
              <a:prstGeom prst="rect">
                <a:avLst/>
              </a:prstGeom>
              <a:blipFill>
                <a:blip r:embed="rId6"/>
                <a:stretch>
                  <a:fillRect t="-2239" r="-326" b="-559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7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4">
            <a:extLst>
              <a:ext uri="{FF2B5EF4-FFF2-40B4-BE49-F238E27FC236}">
                <a16:creationId xmlns:a16="http://schemas.microsoft.com/office/drawing/2014/main" id="{04F07C88-9908-4D45-8BD7-C38DD3A1C23E}"/>
              </a:ext>
            </a:extLst>
          </p:cNvPr>
          <p:cNvSpPr/>
          <p:nvPr/>
        </p:nvSpPr>
        <p:spPr>
          <a:xfrm>
            <a:off x="732640" y="1183939"/>
            <a:ext cx="10726719" cy="69136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837204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文本框 7">
            <a:extLst>
              <a:ext uri="{FF2B5EF4-FFF2-40B4-BE49-F238E27FC236}">
                <a16:creationId xmlns:a16="http://schemas.microsoft.com/office/drawing/2014/main" id="{0F2212C4-6FF0-4D94-AE68-B6EF2F738F64}"/>
              </a:ext>
            </a:extLst>
          </p:cNvPr>
          <p:cNvSpPr txBox="1"/>
          <p:nvPr/>
        </p:nvSpPr>
        <p:spPr>
          <a:xfrm>
            <a:off x="1262417" y="1341614"/>
            <a:ext cx="9507568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根據以下獲得滿星角色所需抽獎次數的相對頻數，找出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F86B2C8E-760E-46D1-B74A-786240C9DD51}"/>
              </a:ext>
            </a:extLst>
          </p:cNvPr>
          <p:cNvSpPr txBox="1"/>
          <p:nvPr/>
        </p:nvSpPr>
        <p:spPr>
          <a:xfrm>
            <a:off x="1386521" y="2195802"/>
            <a:ext cx="234673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(c)(</a:t>
            </a:r>
            <a:r>
              <a:rPr lang="en-US" altLang="zh-TW" sz="2000" b="1" spc="110" dirty="0" err="1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) 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恰好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47E22CF2-0615-4763-8333-B34C885A7872}"/>
              </a:ext>
            </a:extLst>
          </p:cNvPr>
          <p:cNvSpPr txBox="1"/>
          <p:nvPr/>
        </p:nvSpPr>
        <p:spPr>
          <a:xfrm>
            <a:off x="1386521" y="4347542"/>
            <a:ext cx="234673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(c)(ii) 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恰好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5CC8ABF6-1396-4925-A4CC-08E6F9D0F56B}"/>
              </a:ext>
            </a:extLst>
          </p:cNvPr>
          <p:cNvSpPr txBox="1"/>
          <p:nvPr/>
        </p:nvSpPr>
        <p:spPr>
          <a:xfrm>
            <a:off x="1386521" y="2775872"/>
            <a:ext cx="5594882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0.104 </a:t>
            </a:r>
            <a:r>
              <a:rPr lang="zh-TW" altLang="pt-BR" sz="2000" spc="110" dirty="0">
                <a:latin typeface="+mn-ea"/>
                <a:cs typeface="汉仪文黑-55简" panose="00020600040101010101" charset="-122"/>
                <a:sym typeface="+mn-ea"/>
              </a:rPr>
              <a:t>或</a:t>
            </a:r>
            <a:endParaRPr lang="en-US" altLang="zh-TW" sz="2000" spc="110" dirty="0">
              <a:latin typeface="+mn-ea"/>
              <a:cs typeface="汉仪文黑-55简" panose="00020600040101010101" charset="-122"/>
              <a:sym typeface="+mn-ea"/>
            </a:endParaRPr>
          </a:p>
          <a:p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0.449 </a:t>
            </a:r>
            <a:r>
              <a:rPr lang="en-US" altLang="zh-HK" sz="2000" dirty="0">
                <a:latin typeface="Times New Roman" panose="02020603050405020304" pitchFamily="18" charset="0"/>
              </a:rPr>
              <a:t>(</a:t>
            </a:r>
            <a:r>
              <a:rPr lang="zh-TW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不符合表一數據，不配合問題情境</a:t>
            </a:r>
            <a:r>
              <a:rPr lang="en-US" altLang="zh-HK" sz="2000" dirty="0">
                <a:latin typeface="Times New Roman" panose="02020603050405020304" pitchFamily="18" charset="0"/>
              </a:rPr>
              <a:t>)</a:t>
            </a:r>
            <a:endParaRPr lang="zh-HK" altLang="en-US" sz="2000" dirty="0"/>
          </a:p>
          <a:p>
            <a:pPr indent="0">
              <a:buNone/>
            </a:pPr>
            <a:endParaRPr lang="zh-CN" altLang="en-US" sz="2000" b="1" spc="110" dirty="0"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95ADE768-966C-43C0-A7B8-4C0C5129705A}"/>
              </a:ext>
            </a:extLst>
          </p:cNvPr>
          <p:cNvSpPr txBox="1"/>
          <p:nvPr/>
        </p:nvSpPr>
        <p:spPr>
          <a:xfrm>
            <a:off x="1419179" y="4837816"/>
            <a:ext cx="5594882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0.132 </a:t>
            </a:r>
            <a:r>
              <a:rPr lang="zh-CN" altLang="en-US" sz="2000" spc="11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或</a:t>
            </a:r>
            <a:endParaRPr lang="en-US" altLang="zh-TW" sz="2000" i="1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0.282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不符合表一數據，不配合問題情境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1.47 </a:t>
            </a:r>
            <a:r>
              <a:rPr lang="zh-TW" altLang="en-US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(&gt;1</a:t>
            </a:r>
            <a:r>
              <a:rPr lang="zh-TW" altLang="en-US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，不符合概率定義</a:t>
            </a:r>
            <a:r>
              <a:rPr lang="en-US" altLang="zh-TW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000" spc="110" dirty="0"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79C3F6EF-D175-47E3-BFB8-126B4FF6DCEB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425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1"/>
            <a:ext cx="10726719" cy="973476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1025020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457200" indent="-457200">
              <a:buAutoNum type="alphaLcParenBoth"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我們在問題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中得到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個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的估算值，試建議一個綜合所有估算值的方法。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marL="457200" indent="-457200">
              <a:buAutoNum type="alphaLcParenBoth"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利用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的估算，更新在問題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的模型。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77369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677379CD-6B3B-4FE2-98D3-F211BC9F981F}"/>
              </a:ext>
            </a:extLst>
          </p:cNvPr>
          <p:cNvGrpSpPr/>
          <p:nvPr/>
        </p:nvGrpSpPr>
        <p:grpSpPr>
          <a:xfrm>
            <a:off x="156637" y="2417893"/>
            <a:ext cx="7340991" cy="3693319"/>
            <a:chOff x="214512" y="2417893"/>
            <a:chExt cx="7340991" cy="36933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3D3A67-49B9-4C00-8B0C-FC3FCAFAF333}"/>
                </a:ext>
              </a:extLst>
            </p:cNvPr>
            <p:cNvSpPr txBox="1"/>
            <p:nvPr/>
          </p:nvSpPr>
          <p:spPr>
            <a:xfrm>
              <a:off x="214512" y="2417893"/>
              <a:ext cx="734099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在以上的結果中，其中較配合問題情境的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  </a:t>
              </a:r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的估算值為：</a:t>
              </a:r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0.104, 0.113,      , 0.132, 0.133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 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我們可以取數據組中的中位數    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作為  </a:t>
              </a:r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值的估算。 </a:t>
              </a:r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  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亦可以它們的平均值，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(0.104407 + 0.112702 + 0.125 + 0.132318 + 0.133049) ÷ 5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0.121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作為  </a:t>
              </a:r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的估算值。</a:t>
              </a:r>
            </a:p>
            <a:p>
              <a:endParaRPr lang="en-US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endParaRPr lang="en-US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endParaRPr lang="en-US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3540E30E-F4B0-4D8D-8269-1FE1690BF2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1444660"/>
                </p:ext>
              </p:extLst>
            </p:nvPr>
          </p:nvGraphicFramePr>
          <p:xfrm>
            <a:off x="3779813" y="2817123"/>
            <a:ext cx="210387" cy="654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4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813" y="2817123"/>
                          <a:ext cx="210387" cy="6545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B5CD6278-16F1-4E07-8DBF-6042917B0A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7622399"/>
                </p:ext>
              </p:extLst>
            </p:nvPr>
          </p:nvGraphicFramePr>
          <p:xfrm>
            <a:off x="3779813" y="3608203"/>
            <a:ext cx="228568" cy="711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3540E30E-F4B0-4D8D-8269-1FE1690BF2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813" y="3608203"/>
                          <a:ext cx="228568" cy="7110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CD119994-FEEB-47A4-BEAE-8659F497E3FC}"/>
              </a:ext>
            </a:extLst>
          </p:cNvPr>
          <p:cNvGrpSpPr/>
          <p:nvPr/>
        </p:nvGrpSpPr>
        <p:grpSpPr>
          <a:xfrm>
            <a:off x="7249152" y="2423995"/>
            <a:ext cx="4942848" cy="4216770"/>
            <a:chOff x="7665840" y="2341643"/>
            <a:chExt cx="4496648" cy="42167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F5ED67-1294-4EC2-B138-76717BA4BBCC}"/>
                </a:ext>
              </a:extLst>
            </p:cNvPr>
            <p:cNvSpPr txBox="1"/>
            <p:nvPr/>
          </p:nvSpPr>
          <p:spPr>
            <a:xfrm>
              <a:off x="7665840" y="2341643"/>
              <a:ext cx="2958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(b)  </a:t>
              </a:r>
              <a:r>
                <a:rPr lang="zh-TW" alt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利用問題</a:t>
              </a:r>
              <a:r>
                <a:rPr 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(a)</a:t>
              </a:r>
              <a:r>
                <a:rPr lang="zh-TW" alt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，</a:t>
              </a:r>
              <a:endParaRPr 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866EB6FA-826F-4CA9-93A5-2B19AC8554F4}"/>
                </a:ext>
              </a:extLst>
            </p:cNvPr>
            <p:cNvGrpSpPr/>
            <p:nvPr/>
          </p:nvGrpSpPr>
          <p:grpSpPr>
            <a:xfrm>
              <a:off x="7704784" y="2691796"/>
              <a:ext cx="4457704" cy="3866617"/>
              <a:chOff x="7683543" y="3518622"/>
              <a:chExt cx="4188100" cy="346415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12">
                    <a:extLst>
                      <a:ext uri="{FF2B5EF4-FFF2-40B4-BE49-F238E27FC236}">
                        <a16:creationId xmlns:a16="http://schemas.microsoft.com/office/drawing/2014/main" id="{DFF07309-45D1-41AE-BE48-C2A5AE2FFB1A}"/>
                      </a:ext>
                    </a:extLst>
                  </p:cNvPr>
                  <p:cNvSpPr txBox="1"/>
                  <p:nvPr/>
                </p:nvSpPr>
                <p:spPr>
                  <a:xfrm>
                    <a:off x="7683543" y="3673882"/>
                    <a:ext cx="4188100" cy="3308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04800"/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若取 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TW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</a:t>
                    </a:r>
                    <a:r>
                      <a:rPr lang="en-GB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 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，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問題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的模型可更新為</a:t>
                    </a:r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304800"/>
                    <a:endParaRPr lang="zh-TW" altLang="zh-HK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GB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                 ,  </a:t>
                    </a:r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1, 2, 3, 4, 5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及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a14:m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1</a:t>
                    </a:r>
                    <a:endParaRPr lang="zh-HK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dirty="0"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若取 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GB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0.121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，問題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的模型可更新為</a:t>
                    </a:r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TW" altLang="zh-HK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(0.121)(0.879) </a:t>
                    </a:r>
                    <a:r>
                      <a:rPr lang="en-US" altLang="zh-HK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 </a:t>
                    </a:r>
                    <a:r>
                      <a:rPr lang="en-US" altLang="zh-HK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 </a:t>
                    </a:r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1, 2, 3, 4, 5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及  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</a:t>
                    </a:r>
                  </a:p>
                  <a:p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oMath>
                    </a14:m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1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b="1" dirty="0"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</p:txBody>
              </p:sp>
            </mc:Choice>
            <mc:Fallback>
              <p:sp>
                <p:nvSpPr>
                  <p:cNvPr id="26" name="TextBox 12">
                    <a:extLst>
                      <a:ext uri="{FF2B5EF4-FFF2-40B4-BE49-F238E27FC236}">
                        <a16:creationId xmlns:a16="http://schemas.microsoft.com/office/drawing/2014/main" id="{DFF07309-45D1-41AE-BE48-C2A5AE2FFB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3543" y="3673882"/>
                    <a:ext cx="4188100" cy="330889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992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" name="Object 4">
                    <a:extLst>
                      <a:ext uri="{FF2B5EF4-FFF2-40B4-BE49-F238E27FC236}">
                        <a16:creationId xmlns:a16="http://schemas.microsoft.com/office/drawing/2014/main" id="{DB725C98-5325-40BB-8998-90B91CAB6AF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55120574"/>
                      </p:ext>
                    </p:extLst>
                  </p:nvPr>
                </p:nvGraphicFramePr>
                <p:xfrm>
                  <a:off x="8566620" y="4063870"/>
                  <a:ext cx="786786" cy="61194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16" name="Equation" r:id="rId9" imgW="495085" imgH="393529" progId="Equation.DSMT4">
                          <p:embed/>
                        </p:oleObj>
                      </mc:Choice>
                      <mc:Fallback>
                        <p:oleObj name="Equation" r:id="rId9" imgW="495085" imgH="393529" progId="Equation.DSMT4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566620" y="4063870"/>
                                <a:ext cx="786786" cy="6119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" name="Object 4">
                    <a:extLst>
                      <a:ext uri="{FF2B5EF4-FFF2-40B4-BE49-F238E27FC236}">
                        <a16:creationId xmlns:a16="http://schemas.microsoft.com/office/drawing/2014/main" id="{DB725C98-5325-40BB-8998-90B91CAB6AF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55120574"/>
                      </p:ext>
                    </p:extLst>
                  </p:nvPr>
                </p:nvGraphicFramePr>
                <p:xfrm>
                  <a:off x="8566620" y="4063870"/>
                  <a:ext cx="786786" cy="61194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04" name="Equation" r:id="rId11" imgW="495085" imgH="393529" progId="Equation.DSMT4">
                          <p:embed/>
                        </p:oleObj>
                      </mc:Choice>
                      <mc:Fallback>
                        <p:oleObj name="Equation" r:id="rId11" imgW="495085" imgH="393529" progId="Equation.DSMT4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566620" y="4063870"/>
                                <a:ext cx="786786" cy="6119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8" name="Object 22">
                    <a:extLst>
                      <a:ext uri="{FF2B5EF4-FFF2-40B4-BE49-F238E27FC236}">
                        <a16:creationId xmlns:a16="http://schemas.microsoft.com/office/drawing/2014/main" id="{DC376B6C-6EE9-4342-9074-FDD87153ABF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4289546"/>
                      </p:ext>
                    </p:extLst>
                  </p:nvPr>
                </p:nvGraphicFramePr>
                <p:xfrm>
                  <a:off x="8841596" y="3518622"/>
                  <a:ext cx="193450" cy="60183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17" name="Equation" r:id="rId6" imgW="139639" imgH="393529" progId="Equation.DSMT4">
                          <p:embed/>
                        </p:oleObj>
                      </mc:Choice>
                      <mc:Fallback>
                        <p:oleObj name="Equation" r:id="rId6" imgW="139639" imgH="393529" progId="Equation.DSMT4">
                          <p:embed/>
                          <p:pic>
                            <p:nvPicPr>
                              <p:cNvPr id="23" name="Object 22">
                                <a:extLst>
                                  <a:ext uri="{FF2B5EF4-FFF2-40B4-BE49-F238E27FC236}">
                                    <a16:creationId xmlns:a16="http://schemas.microsoft.com/office/drawing/2014/main" id="{B5CD6278-16F1-4E07-8DBF-6042917B0AC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41596" y="3518622"/>
                                <a:ext cx="193450" cy="60183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8" name="Object 22">
                    <a:extLst>
                      <a:ext uri="{FF2B5EF4-FFF2-40B4-BE49-F238E27FC236}">
                        <a16:creationId xmlns:a16="http://schemas.microsoft.com/office/drawing/2014/main" id="{DC376B6C-6EE9-4342-9074-FDD87153ABF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4289546"/>
                      </p:ext>
                    </p:extLst>
                  </p:nvPr>
                </p:nvGraphicFramePr>
                <p:xfrm>
                  <a:off x="8841596" y="3518622"/>
                  <a:ext cx="193450" cy="60183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17" name="Equation" r:id="rId6" imgW="139639" imgH="393529" progId="Equation.DSMT4">
                          <p:embed/>
                        </p:oleObj>
                      </mc:Choice>
                      <mc:Fallback>
                        <p:oleObj name="Equation" r:id="rId6" imgW="139639" imgH="393529" progId="Equation.DSMT4">
                          <p:embed/>
                          <p:pic>
                            <p:nvPicPr>
                              <p:cNvPr id="23" name="Object 22">
                                <a:extLst>
                                  <a:ext uri="{FF2B5EF4-FFF2-40B4-BE49-F238E27FC236}">
                                    <a16:creationId xmlns:a16="http://schemas.microsoft.com/office/drawing/2014/main" id="{B5CD6278-16F1-4E07-8DBF-6042917B0AC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41596" y="3518622"/>
                                <a:ext cx="193450" cy="60183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p:sp>
        <p:nvSpPr>
          <p:cNvPr id="42" name="文本框 6">
            <a:extLst>
              <a:ext uri="{FF2B5EF4-FFF2-40B4-BE49-F238E27FC236}">
                <a16:creationId xmlns:a16="http://schemas.microsoft.com/office/drawing/2014/main" id="{B83E4F20-4BEE-416F-BC3A-6E8CE5767E13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5</a:t>
            </a: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4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79119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35813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問題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中的模型有什麼限制</a:t>
            </a:r>
            <a:r>
              <a:rPr lang="zh-CN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575A8B1-DC5E-464B-8B93-B1E4973B1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35AD1-47A5-4C2F-8A8C-79738EC9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32A8F4A-6CF7-4376-8BB8-A0EC8D60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61CE584-345C-4CBF-B15E-E557CB4F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任意多边形 1">
            <a:extLst>
              <a:ext uri="{FF2B5EF4-FFF2-40B4-BE49-F238E27FC236}">
                <a16:creationId xmlns:a16="http://schemas.microsoft.com/office/drawing/2014/main" id="{60ADC6A2-C43E-4E48-94CB-0693D7051F08}"/>
              </a:ext>
            </a:extLst>
          </p:cNvPr>
          <p:cNvSpPr/>
          <p:nvPr/>
        </p:nvSpPr>
        <p:spPr>
          <a:xfrm>
            <a:off x="0" y="2218087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007C67B-12F4-4311-99E7-C3F27DE14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24" y="2733023"/>
            <a:ext cx="720000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B67D30-A3A4-4251-BA80-472ABBC7A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42" y="4369441"/>
            <a:ext cx="720000" cy="720000"/>
          </a:xfrm>
          <a:prstGeom prst="rect">
            <a:avLst/>
          </a:prstGeom>
        </p:spPr>
      </p:pic>
      <p:grpSp>
        <p:nvGrpSpPr>
          <p:cNvPr id="35" name="组合 10">
            <a:extLst>
              <a:ext uri="{FF2B5EF4-FFF2-40B4-BE49-F238E27FC236}">
                <a16:creationId xmlns:a16="http://schemas.microsoft.com/office/drawing/2014/main" id="{4D4559C7-9A95-4A20-B33D-7E02AB302B28}"/>
              </a:ext>
            </a:extLst>
          </p:cNvPr>
          <p:cNvGrpSpPr/>
          <p:nvPr/>
        </p:nvGrpSpPr>
        <p:grpSpPr>
          <a:xfrm>
            <a:off x="3627242" y="2601435"/>
            <a:ext cx="8248383" cy="3168724"/>
            <a:chOff x="7900" y="5967"/>
            <a:chExt cx="12853" cy="4419"/>
          </a:xfrm>
        </p:grpSpPr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4E3053A1-A0EC-4073-BB90-F6CD24439B7F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TW" altLang="en-US" sz="2000" b="1" spc="110" dirty="0">
                  <a:solidFill>
                    <a:srgbClr val="2C5475"/>
                  </a:solidFill>
                  <a:latin typeface="+mn-ea"/>
                  <a:cs typeface="汉仪文黑-55简" panose="00020600040101010101" charset="-122"/>
                  <a:sym typeface="+mn-ea"/>
                </a:rPr>
                <a:t>限制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E4F49A1C-21E2-4AB1-8D77-CE3071B0AD39}"/>
                </a:ext>
              </a:extLst>
            </p:cNvPr>
            <p:cNvSpPr txBox="1"/>
            <p:nvPr/>
          </p:nvSpPr>
          <p:spPr>
            <a:xfrm>
              <a:off x="7900" y="6716"/>
              <a:ext cx="12853" cy="3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648970" indent="-342900">
                <a:spcBef>
                  <a:spcPts val="600"/>
                </a:spcBef>
                <a:spcAft>
                  <a:spcPts val="0"/>
                </a:spcAft>
                <a:buAutoNum type="arabicPeriod"/>
              </a:pP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由於沒有提供確實的獲獎概率，我們只能</a:t>
              </a:r>
              <a:r>
                <a:rPr lang="zh-TW" altLang="en-US" sz="20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假設每次</a:t>
              </a:r>
              <a:r>
                <a:rPr lang="zh-TW" altLang="en-US" sz="2000" kern="10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抽</a:t>
              </a:r>
              <a:r>
                <a:rPr lang="zh-TW" altLang="en-US" sz="20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獎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的概率相同，及從表一的數據估算 </a:t>
              </a:r>
              <a:r>
                <a:rPr lang="en-US" altLang="zh-TW" sz="20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的值以建立模型，而且在問題 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5 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所運用的綜合方法並非唯一的方法。</a:t>
              </a:r>
              <a:endParaRPr lang="en-US" altLang="zh-TW" sz="20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06070">
                <a:spcBef>
                  <a:spcPts val="600"/>
                </a:spcBef>
                <a:spcAft>
                  <a:spcPts val="0"/>
                </a:spcAft>
              </a:pPr>
              <a:endParaRPr lang="zh-TW" altLang="zh-HK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647700" indent="-342900">
                <a:buAutoNum type="arabicPeriod" startAt="2"/>
              </a:pP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模型的建立只依賴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en-GB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40 </a:t>
              </a: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位玩家的數據，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若有更多隨機抽樣數據可更準確反映抽獎的概率</a:t>
              </a: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647700" indent="-342900">
                <a:buAutoNum type="arabicPeriod" startAt="2"/>
              </a:pPr>
              <a:endParaRPr lang="zh-TW" altLang="zh-HK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609600" indent="-304800"/>
              <a:r>
                <a:rPr lang="en-GB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3.	</a:t>
              </a: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模型未考慮玩家中途放棄抽獎而沒有中獎的情況。</a:t>
              </a:r>
              <a:endParaRPr lang="zh-TW" altLang="zh-HK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文本框 4">
            <a:extLst>
              <a:ext uri="{FF2B5EF4-FFF2-40B4-BE49-F238E27FC236}">
                <a16:creationId xmlns:a16="http://schemas.microsoft.com/office/drawing/2014/main" id="{FB07675C-9CC5-47C6-9483-D35360083AB4}"/>
              </a:ext>
            </a:extLst>
          </p:cNvPr>
          <p:cNvSpPr txBox="1"/>
          <p:nvPr/>
        </p:nvSpPr>
        <p:spPr>
          <a:xfrm>
            <a:off x="732640" y="393912"/>
            <a:ext cx="10023184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C6657DE6-A58B-4943-B3BB-1D3AA3836E29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9562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4">
            <a:extLst>
              <a:ext uri="{FF2B5EF4-FFF2-40B4-BE49-F238E27FC236}">
                <a16:creationId xmlns:a16="http://schemas.microsoft.com/office/drawing/2014/main" id="{688CE47C-8B01-465F-8B5A-F58CC850E598}"/>
              </a:ext>
            </a:extLst>
          </p:cNvPr>
          <p:cNvSpPr/>
          <p:nvPr/>
        </p:nvSpPr>
        <p:spPr>
          <a:xfrm>
            <a:off x="732641" y="4889832"/>
            <a:ext cx="10519798" cy="979132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133573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試利用模擬抽獎遊戲的連結：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  <a:hlinkClick r:id="rId3"/>
              </a:rPr>
              <a:t>https://www.geogebra.org/m/pcjcybqb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收集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20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次獲得滿星角色所需抽獎次數的數據，加至下表中原有的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40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名玩家的數據，組成共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60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名玩家的抽獎數據。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413780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7F34A2-7E07-4595-8ABE-36F7AFA0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01789"/>
              </p:ext>
            </p:extLst>
          </p:nvPr>
        </p:nvGraphicFramePr>
        <p:xfrm>
          <a:off x="1481838" y="2556089"/>
          <a:ext cx="7874654" cy="2133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43898">
                  <a:extLst>
                    <a:ext uri="{9D8B030D-6E8A-4147-A177-3AD203B41FA5}">
                      <a16:colId xmlns:a16="http://schemas.microsoft.com/office/drawing/2014/main" val="2247634635"/>
                    </a:ext>
                  </a:extLst>
                </a:gridCol>
                <a:gridCol w="4033822">
                  <a:extLst>
                    <a:ext uri="{9D8B030D-6E8A-4147-A177-3AD203B41FA5}">
                      <a16:colId xmlns:a16="http://schemas.microsoft.com/office/drawing/2014/main" val="2654864761"/>
                    </a:ext>
                  </a:extLst>
                </a:gridCol>
                <a:gridCol w="1496934">
                  <a:extLst>
                    <a:ext uri="{9D8B030D-6E8A-4147-A177-3AD203B41FA5}">
                      <a16:colId xmlns:a16="http://schemas.microsoft.com/office/drawing/2014/main" val="321201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抽獎次數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劃記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頻數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11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6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9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6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3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698185"/>
                  </a:ext>
                </a:extLst>
              </a:tr>
            </a:tbl>
          </a:graphicData>
        </a:graphic>
      </p:graphicFrame>
      <p:sp>
        <p:nvSpPr>
          <p:cNvPr id="13" name="文本框 7">
            <a:extLst>
              <a:ext uri="{FF2B5EF4-FFF2-40B4-BE49-F238E27FC236}">
                <a16:creationId xmlns:a16="http://schemas.microsoft.com/office/drawing/2014/main" id="{446C5AED-7974-491C-9568-4C3A29EDF3AE}"/>
              </a:ext>
            </a:extLst>
          </p:cNvPr>
          <p:cNvSpPr txBox="1"/>
          <p:nvPr/>
        </p:nvSpPr>
        <p:spPr>
          <a:xfrm>
            <a:off x="955327" y="5030616"/>
            <a:ext cx="1020685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根據以上的數據再次計算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的估算值及更新數學模型，描述分別以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6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次抽獎獲得該滿星角色的機會有多大。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565AF441-1E53-4FD9-BB07-00393C78D47F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4396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92830" y="1353681"/>
            <a:ext cx="10726719" cy="470471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603976"/>
            <a:ext cx="9773696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8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你是否想過在遊戲中獲得獎品的機會有多大？歡迎來到有關概率的數學建模活動！你將通過數學模型了解遊戲的獲獎概率，以裝備自己能夠運用數學作出明智的決策。</a:t>
            </a:r>
            <a:endParaRPr lang="zh-CN" altLang="en-US" sz="28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1225283" y="601799"/>
            <a:ext cx="4901248" cy="53213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26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研究在遊戲中獲</a:t>
            </a:r>
            <a:r>
              <a:rPr lang="zh-CN" altLang="en-US" sz="26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得</a:t>
            </a:r>
            <a:r>
              <a:rPr lang="zh-TW" altLang="en-US" sz="26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獎品的概率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88BCCE8F-4E9B-4C5D-AAC8-029B07244685}"/>
              </a:ext>
            </a:extLst>
          </p:cNvPr>
          <p:cNvSpPr txBox="1"/>
          <p:nvPr/>
        </p:nvSpPr>
        <p:spPr>
          <a:xfrm>
            <a:off x="1209152" y="3707981"/>
            <a:ext cx="9773696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想像一下，你是一位玩家，希望了解在抽獎遊戲中獲得獎品的概率，你需要根據可用的數據來建立相關數學模型，當中便涉及應用概率的概念。此外，因應現實世界的複雜性，你將深入了解數學建模的相關假設和限制。</a:t>
            </a:r>
            <a:endParaRPr lang="zh-CN" altLang="en-US" sz="28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EFD7EA-2106-4FFF-BFA4-8EF3FD96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3" y="5613956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28208A-63EC-48F4-92BD-9CA045253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180">
            <a:off x="403792" y="56139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3061" y="1483999"/>
            <a:ext cx="6873361" cy="322960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5800" b="1" spc="110" dirty="0">
                <a:solidFill>
                  <a:srgbClr val="2C5475"/>
                </a:solidFill>
                <a:effectLst/>
                <a:latin typeface="+mn-ea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5800" b="1" spc="110" dirty="0">
              <a:solidFill>
                <a:srgbClr val="2C5475"/>
              </a:solidFill>
              <a:effectLst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8" name="图片 7" descr="watercolor-5013211_1280"/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91185" y="1304290"/>
            <a:ext cx="3778250" cy="358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434" y="1046380"/>
            <a:ext cx="3469752" cy="3106620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18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0C7CA-1A57-47B2-9ED0-94468908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5" y="5687678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E449B-C430-4388-A2B4-EC708C80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6" y="5687678"/>
            <a:ext cx="95250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D54FB-FA01-40DA-8C2D-C7CFE9383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7" y="5674231"/>
            <a:ext cx="95250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D0EC-0E04-4598-907B-F5BB9A745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8" y="5687678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731-5163-4756-AF74-9E71F1E4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79" y="56876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3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21" cy="1896458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4049" y="1260352"/>
            <a:ext cx="9773696" cy="1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在另一款遊戲中，玩家有機會隨機抽取一個稀有的滿星角色。遊戲開發者表示若玩家一直未能抽到該滿星角色，「保證中獎機制」會確保玩家在第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76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次抽獎時必定會獲得該滿星角色。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在一個在線平台上，一些玩家報告了他們獲得該滿星角色所需的抽獎次數。下表和下圖顯示了共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374,018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名玩家所需的抽獎次數。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1005496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F6BB8-D202-4200-B47B-41E1841CB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79802"/>
              </p:ext>
            </p:extLst>
          </p:nvPr>
        </p:nvGraphicFramePr>
        <p:xfrm>
          <a:off x="962527" y="3243034"/>
          <a:ext cx="10266944" cy="83743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11704">
                  <a:extLst>
                    <a:ext uri="{9D8B030D-6E8A-4147-A177-3AD203B41FA5}">
                      <a16:colId xmlns:a16="http://schemas.microsoft.com/office/drawing/2014/main" val="3968941137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1473440353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1352249870"/>
                    </a:ext>
                  </a:extLst>
                </a:gridCol>
                <a:gridCol w="1122947">
                  <a:extLst>
                    <a:ext uri="{9D8B030D-6E8A-4147-A177-3AD203B41FA5}">
                      <a16:colId xmlns:a16="http://schemas.microsoft.com/office/drawing/2014/main" val="2893537725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290103922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3977262007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3165351600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3994714513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3847741795"/>
                    </a:ext>
                  </a:extLst>
                </a:gridCol>
                <a:gridCol w="1299408">
                  <a:extLst>
                    <a:ext uri="{9D8B030D-6E8A-4147-A177-3AD203B41FA5}">
                      <a16:colId xmlns:a16="http://schemas.microsoft.com/office/drawing/2014/main" val="2174729016"/>
                    </a:ext>
                  </a:extLst>
                </a:gridCol>
              </a:tblGrid>
              <a:tr h="368227"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>
                          <a:effectLst/>
                        </a:rPr>
                        <a:t>抽獎次數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</a:rPr>
                        <a:t>1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</a:rPr>
                        <a:t>2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</a:rPr>
                        <a:t>3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51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74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75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76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76010"/>
                  </a:ext>
                </a:extLst>
              </a:tr>
              <a:tr h="469209"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</a:rPr>
                        <a:t>頻數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</a:rPr>
                        <a:t>2,605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</a:rPr>
                        <a:t>2,566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</a:rPr>
                        <a:t>2,476</a:t>
                      </a:r>
                      <a:endParaRPr lang="en-US" sz="200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1,797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15</a:t>
                      </a:r>
                      <a:r>
                        <a:rPr lang="en-US" sz="2000" kern="100" dirty="0">
                          <a:effectLst/>
                        </a:rPr>
                        <a:t>,</a:t>
                      </a:r>
                      <a:r>
                        <a:rPr lang="en-GB" sz="2000" kern="100" dirty="0">
                          <a:effectLst/>
                        </a:rPr>
                        <a:t>312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27,084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187,158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827889"/>
                  </a:ext>
                </a:extLst>
              </a:tr>
            </a:tbl>
          </a:graphicData>
        </a:graphic>
      </p:graphicFrame>
      <p:grpSp>
        <p:nvGrpSpPr>
          <p:cNvPr id="20" name="Canvas 24">
            <a:extLst>
              <a:ext uri="{FF2B5EF4-FFF2-40B4-BE49-F238E27FC236}">
                <a16:creationId xmlns:a16="http://schemas.microsoft.com/office/drawing/2014/main" id="{6A80097B-9502-4B19-801E-86FEB89E9A91}"/>
              </a:ext>
            </a:extLst>
          </p:cNvPr>
          <p:cNvGrpSpPr/>
          <p:nvPr/>
        </p:nvGrpSpPr>
        <p:grpSpPr>
          <a:xfrm>
            <a:off x="3277198" y="4243104"/>
            <a:ext cx="5273675" cy="2394585"/>
            <a:chOff x="0" y="0"/>
            <a:chExt cx="5273675" cy="23945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1929A8-8513-411A-A801-F7CEF009A2BB}"/>
                </a:ext>
              </a:extLst>
            </p:cNvPr>
            <p:cNvSpPr/>
            <p:nvPr/>
          </p:nvSpPr>
          <p:spPr>
            <a:xfrm>
              <a:off x="0" y="0"/>
              <a:ext cx="5273675" cy="239458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2" name="Text Box 1044736698">
              <a:extLst>
                <a:ext uri="{FF2B5EF4-FFF2-40B4-BE49-F238E27FC236}">
                  <a16:creationId xmlns:a16="http://schemas.microsoft.com/office/drawing/2014/main" id="{8EC798E3-A503-4D06-8440-3D8DAF2F0F29}"/>
                </a:ext>
              </a:extLst>
            </p:cNvPr>
            <p:cNvSpPr txBox="1"/>
            <p:nvPr/>
          </p:nvSpPr>
          <p:spPr>
            <a:xfrm>
              <a:off x="2536833" y="2091055"/>
              <a:ext cx="799465" cy="3035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抽獎次數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75884205">
              <a:extLst>
                <a:ext uri="{FF2B5EF4-FFF2-40B4-BE49-F238E27FC236}">
                  <a16:creationId xmlns:a16="http://schemas.microsoft.com/office/drawing/2014/main" id="{520EB645-B65A-46C6-A5B0-153851D4B766}"/>
                </a:ext>
              </a:extLst>
            </p:cNvPr>
            <p:cNvSpPr txBox="1"/>
            <p:nvPr/>
          </p:nvSpPr>
          <p:spPr>
            <a:xfrm rot="16200000">
              <a:off x="-69162" y="830487"/>
              <a:ext cx="494665" cy="3390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頻數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E67AE3-0BED-4191-8D71-6BF8A479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81" y="3787"/>
              <a:ext cx="4963795" cy="20878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31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39" y="1183941"/>
            <a:ext cx="10726721" cy="267042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4049" y="1271927"/>
            <a:ext cx="9773696" cy="23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zh-HK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參考活動 </a:t>
            </a:r>
            <a:r>
              <a:rPr lang="en-US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，先作出以下假設：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建基於假設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ii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，設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為第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75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次抽獎時，每次抽獎獲得該滿星角色的概率。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建立一個數學模型，描述分別以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76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次抽獎獲得該滿星角色的機會有多大。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1005496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D2C79F6-8C4A-4183-94EC-62B8A9B11B39}"/>
              </a:ext>
            </a:extLst>
          </p:cNvPr>
          <p:cNvSpPr txBox="1"/>
          <p:nvPr/>
        </p:nvSpPr>
        <p:spPr>
          <a:xfrm>
            <a:off x="2427560" y="1741195"/>
            <a:ext cx="71849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每次抽獎為獨立事件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	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在第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次，每次抽獎獲得該滿星角色的概率相同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	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該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374,018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名玩家是隨機抽樣的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B8FCF3-17F4-4338-88B5-D984540618F6}"/>
                  </a:ext>
                </a:extLst>
              </p:cNvPr>
              <p:cNvSpPr txBox="1"/>
              <p:nvPr/>
            </p:nvSpPr>
            <p:spPr>
              <a:xfrm>
                <a:off x="2938292" y="4274208"/>
                <a:ext cx="6426425" cy="1675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/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設</a:t>
                </a:r>
                <a:r>
                  <a:rPr lang="zh-TW" altLang="zh-HK" sz="20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為在第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次才獲得</a:t>
                </a:r>
                <a:r>
                  <a:rPr lang="zh-TW" altLang="en-US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該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滿星角色的概率。</a:t>
                </a:r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zh-TW" altLang="zh-HK" sz="20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, 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1, 2, 3…73, 74, 75      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及</a:t>
                </a:r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</a:t>
                </a:r>
                <a:endParaRPr lang="en-US" altLang="zh-HK" sz="2000" i="1" kern="100" dirty="0">
                  <a:effectLst/>
                  <a:latin typeface="Cambria Math" panose="020405030504060302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en-US" altLang="zh-TW" sz="20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76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</a:t>
                </a:r>
                <a:endParaRPr lang="zh-TW" altLang="zh-HK" sz="20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B8FCF3-17F4-4338-88B5-D98454061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92" y="4274208"/>
                <a:ext cx="6426425" cy="1675471"/>
              </a:xfrm>
              <a:prstGeom prst="rect">
                <a:avLst/>
              </a:prstGeom>
              <a:blipFill>
                <a:blip r:embed="rId4"/>
                <a:stretch>
                  <a:fillRect t="-2182" b="-254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0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25033" y="1043463"/>
            <a:ext cx="10625560" cy="965646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00" y="1091922"/>
            <a:ext cx="9998092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利用玩家於第 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次抽獎便獲得該滿星角色的相對頻數，作為 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marL="457200" indent="-457200">
              <a:spcAft>
                <a:spcPts val="600"/>
              </a:spcAft>
              <a:buAutoNum type="alphaLcParenBoth"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計算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的估算值並把該數值代入問題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的數學模型。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42993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372639" y="10728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238617" y="11320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CFEFB8AB-63E9-4650-BF2F-7A4EB592BC02}"/>
              </a:ext>
            </a:extLst>
          </p:cNvPr>
          <p:cNvSpPr txBox="1"/>
          <p:nvPr/>
        </p:nvSpPr>
        <p:spPr>
          <a:xfrm>
            <a:off x="625033" y="2326872"/>
            <a:ext cx="936192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(a) 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利用玩家於第 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次抽獎便獲得該滿星角色的相對頻數，作為其估算值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1DC21-6724-4D1B-BBFF-FA39383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DD34B9-026E-4EAF-BC16-3040A29E9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936627"/>
              </p:ext>
            </p:extLst>
          </p:nvPr>
        </p:nvGraphicFramePr>
        <p:xfrm>
          <a:off x="3069071" y="2800784"/>
          <a:ext cx="144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6" imgW="774364" imgH="393529" progId="Equation.DSMT4">
                  <p:embed/>
                </p:oleObj>
              </mc:Choice>
              <mc:Fallback>
                <p:oleObj name="Equation" r:id="rId6" imgW="77436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071" y="2800784"/>
                        <a:ext cx="1440000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7">
            <a:extLst>
              <a:ext uri="{FF2B5EF4-FFF2-40B4-BE49-F238E27FC236}">
                <a16:creationId xmlns:a16="http://schemas.microsoft.com/office/drawing/2014/main" id="{85BDD5AD-5C6F-48B3-A623-8EE0F9532288}"/>
              </a:ext>
            </a:extLst>
          </p:cNvPr>
          <p:cNvSpPr txBox="1"/>
          <p:nvPr/>
        </p:nvSpPr>
        <p:spPr>
          <a:xfrm>
            <a:off x="1092640" y="3731740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由此，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代入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數學模型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：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34E5C-AD8A-44CE-BF6F-DDBA3C1A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B105E56-0D7F-4D5A-917B-AF171592ECC3}"/>
                  </a:ext>
                </a:extLst>
              </p:cNvPr>
              <p:cNvSpPr txBox="1"/>
              <p:nvPr/>
            </p:nvSpPr>
            <p:spPr>
              <a:xfrm>
                <a:off x="1041696" y="4298780"/>
                <a:ext cx="1010860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/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設</a:t>
                </a:r>
                <a:r>
                  <a:rPr lang="zh-TW" altLang="zh-HK" sz="20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為在第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次才獲得</a:t>
                </a:r>
                <a:r>
                  <a:rPr lang="zh-TW" altLang="en-US" sz="2000" kern="100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該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滿星角色的概率。</a:t>
                </a:r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					                                      </a:t>
                </a:r>
                <a:r>
                  <a:rPr lang="en-US" altLang="zh-TW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= </a:t>
                </a:r>
                <a:r>
                  <a:rPr lang="pt-BR" altLang="zh-TW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2, 3…73, 74, 75  </a:t>
                </a:r>
                <a:r>
                  <a:rPr lang="zh-TW" altLang="pt-BR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</a:t>
                </a:r>
                <a:r>
                  <a:rPr lang="zh-TW" altLang="pt-BR" sz="2000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 </a:t>
                </a:r>
              </a:p>
              <a:p>
                <a:pPr marL="304800"/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B105E56-0D7F-4D5A-917B-AF171592E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96" y="4298780"/>
                <a:ext cx="10108607" cy="1323439"/>
              </a:xfrm>
              <a:prstGeom prst="rect">
                <a:avLst/>
              </a:prstGeom>
              <a:blipFill>
                <a:blip r:embed="rId8"/>
                <a:stretch>
                  <a:fillRect t="-27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517D3F-A275-4F68-A8E4-FEFE95334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89267"/>
              </p:ext>
            </p:extLst>
          </p:nvPr>
        </p:nvGraphicFramePr>
        <p:xfrm>
          <a:off x="4925735" y="4803471"/>
          <a:ext cx="255428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9" imgW="1371600" imgH="393700" progId="Equation.DSMT4">
                  <p:embed/>
                </p:oleObj>
              </mc:Choice>
              <mc:Fallback>
                <p:oleObj name="Equation" r:id="rId9" imgW="13716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735" y="4803471"/>
                        <a:ext cx="2554286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FB9F4EDF-4011-47AE-8A28-BBB45DF75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19160"/>
              </p:ext>
            </p:extLst>
          </p:nvPr>
        </p:nvGraphicFramePr>
        <p:xfrm>
          <a:off x="1406049" y="4809172"/>
          <a:ext cx="3326044" cy="70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11" imgW="1841400" imgH="393480" progId="Equation.DSMT4">
                  <p:embed/>
                </p:oleObj>
              </mc:Choice>
              <mc:Fallback>
                <p:oleObj name="Equation" r:id="rId11" imgW="18414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33057D-928D-4582-B686-C2218B881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049" y="4809172"/>
                        <a:ext cx="3326044" cy="700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F7EEA60B-2206-46D9-9075-D5EB2693C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7560"/>
              </p:ext>
            </p:extLst>
          </p:nvPr>
        </p:nvGraphicFramePr>
        <p:xfrm>
          <a:off x="1372080" y="5689591"/>
          <a:ext cx="777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FB9F4EDF-4011-47AE-8A28-BBB45DF750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080" y="5689591"/>
                        <a:ext cx="7778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8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25032" y="1043463"/>
            <a:ext cx="10961225" cy="113095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075" y="1127123"/>
            <a:ext cx="10511084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(b)	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運用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所建立的模型，估算需要恰好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51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的概率。</a:t>
            </a: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    	(ii)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通過比較玩家需要恰好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51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次抽獎才獲得該滿星角色的相對頻數，試以百分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誤差來評估該模型的表現。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zh-TW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42993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372639" y="10728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238617" y="11320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CFEFB8AB-63E9-4650-BF2F-7A4EB592BC02}"/>
              </a:ext>
            </a:extLst>
          </p:cNvPr>
          <p:cNvSpPr txBox="1"/>
          <p:nvPr/>
        </p:nvSpPr>
        <p:spPr>
          <a:xfrm>
            <a:off x="532461" y="2416933"/>
            <a:ext cx="936192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(b) 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1DC21-6724-4D1B-BBFF-FA39383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85BDD5AD-5C6F-48B3-A623-8EE0F9532288}"/>
              </a:ext>
            </a:extLst>
          </p:cNvPr>
          <p:cNvSpPr txBox="1"/>
          <p:nvPr/>
        </p:nvSpPr>
        <p:spPr>
          <a:xfrm>
            <a:off x="532461" y="3558685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(b) (ii)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51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次抽獎才獲得該滿星角色的相對頻數為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34E5C-AD8A-44CE-BF6F-DDBA3C1A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555FAA3D-9A74-4AF4-88AB-0F1C34110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7447"/>
              </p:ext>
            </p:extLst>
          </p:nvPr>
        </p:nvGraphicFramePr>
        <p:xfrm>
          <a:off x="1069975" y="2674938"/>
          <a:ext cx="47275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6" imgW="2539800" imgH="393480" progId="Equation.DSMT4">
                  <p:embed/>
                </p:oleObj>
              </mc:Choice>
              <mc:Fallback>
                <p:oleObj name="Equation" r:id="rId6" imgW="25398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C18452E-1DA2-41F9-A1A0-7FAD2DEF9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2674938"/>
                        <a:ext cx="472757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AFC1884E-E72A-4D6C-BF58-50EE80CD2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91405"/>
              </p:ext>
            </p:extLst>
          </p:nvPr>
        </p:nvGraphicFramePr>
        <p:xfrm>
          <a:off x="7580654" y="3394076"/>
          <a:ext cx="2130905" cy="70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8" imgW="1168200" imgH="393480" progId="Equation.DSMT4">
                  <p:embed/>
                </p:oleObj>
              </mc:Choice>
              <mc:Fallback>
                <p:oleObj name="Equation" r:id="rId8" imgW="11682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88272B3-8045-443E-812C-C895457DD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4" y="3394076"/>
                        <a:ext cx="2130905" cy="706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7">
            <a:extLst>
              <a:ext uri="{FF2B5EF4-FFF2-40B4-BE49-F238E27FC236}">
                <a16:creationId xmlns:a16="http://schemas.microsoft.com/office/drawing/2014/main" id="{7B9E6F7D-BAE0-4AB5-8BD8-885E1511927A}"/>
              </a:ext>
            </a:extLst>
          </p:cNvPr>
          <p:cNvSpPr txBox="1"/>
          <p:nvPr/>
        </p:nvSpPr>
        <p:spPr>
          <a:xfrm>
            <a:off x="1687119" y="4053877"/>
            <a:ext cx="881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</a:rPr>
              <a:t>百分誤差</a:t>
            </a:r>
          </a:p>
        </p:txBody>
      </p:sp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33A277DD-DB74-49A0-89E0-BFDEBBCCE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49052"/>
              </p:ext>
            </p:extLst>
          </p:nvPr>
        </p:nvGraphicFramePr>
        <p:xfrm>
          <a:off x="1687119" y="4600091"/>
          <a:ext cx="2333088" cy="104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Equation" r:id="rId10" imgW="1295280" imgH="583920" progId="Equation.DSMT4">
                  <p:embed/>
                </p:oleObj>
              </mc:Choice>
              <mc:Fallback>
                <p:oleObj name="Equation" r:id="rId10" imgW="1295280" imgH="583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EFFED1C-1C04-4CB5-B563-24097D61B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19" y="4600091"/>
                        <a:ext cx="2333088" cy="1040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7">
            <a:extLst>
              <a:ext uri="{FF2B5EF4-FFF2-40B4-BE49-F238E27FC236}">
                <a16:creationId xmlns:a16="http://schemas.microsoft.com/office/drawing/2014/main" id="{FFFF8854-0E6D-4E8E-9AAE-3AD598F20B88}"/>
              </a:ext>
            </a:extLst>
          </p:cNvPr>
          <p:cNvSpPr txBox="1"/>
          <p:nvPr/>
        </p:nvSpPr>
        <p:spPr>
          <a:xfrm>
            <a:off x="732639" y="5918170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由於兩者之間的百分誤差值較少，所以模型對此情況作出了不錯的描述。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52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25032" y="1043463"/>
            <a:ext cx="10961225" cy="113095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075" y="1127123"/>
            <a:ext cx="10511084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(c)	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運用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所建立的模型，估算需要恰好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的概率。</a:t>
            </a: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    	(ii)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通過比較玩家需要恰好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次抽獎才獲得該滿星角色的相對頻數，試以百分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誤差來評估該模型的表現。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zh-TW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42993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372639" y="10728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238617" y="11320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CFEFB8AB-63E9-4650-BF2F-7A4EB592BC02}"/>
              </a:ext>
            </a:extLst>
          </p:cNvPr>
          <p:cNvSpPr txBox="1"/>
          <p:nvPr/>
        </p:nvSpPr>
        <p:spPr>
          <a:xfrm>
            <a:off x="532461" y="2416933"/>
            <a:ext cx="936192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(c) 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1DC21-6724-4D1B-BBFF-FA39383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85BDD5AD-5C6F-48B3-A623-8EE0F9532288}"/>
              </a:ext>
            </a:extLst>
          </p:cNvPr>
          <p:cNvSpPr txBox="1"/>
          <p:nvPr/>
        </p:nvSpPr>
        <p:spPr>
          <a:xfrm>
            <a:off x="532461" y="3558685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(c) (ii)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次抽獎才獲得該滿星角色的相對頻數為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34E5C-AD8A-44CE-BF6F-DDBA3C1A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7B9E6F7D-BAE0-4AB5-8BD8-885E1511927A}"/>
              </a:ext>
            </a:extLst>
          </p:cNvPr>
          <p:cNvSpPr txBox="1"/>
          <p:nvPr/>
        </p:nvSpPr>
        <p:spPr>
          <a:xfrm>
            <a:off x="1687119" y="4086635"/>
            <a:ext cx="881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</a:rPr>
              <a:t>百分誤差</a:t>
            </a:r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FFFF8854-0E6D-4E8E-9AAE-3AD598F20B88}"/>
              </a:ext>
            </a:extLst>
          </p:cNvPr>
          <p:cNvSpPr txBox="1"/>
          <p:nvPr/>
        </p:nvSpPr>
        <p:spPr>
          <a:xfrm>
            <a:off x="732639" y="5918170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由於兩者之間的百分誤差值明顯較大，所以模型對此情況作出的描述並不準確。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8A91971E-857E-42A1-A8E8-B58B9BA11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5156"/>
              </p:ext>
            </p:extLst>
          </p:nvPr>
        </p:nvGraphicFramePr>
        <p:xfrm>
          <a:off x="1448805" y="2642044"/>
          <a:ext cx="47228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6" imgW="2565360" imgH="393480" progId="Equation.DSMT4">
                  <p:embed/>
                </p:oleObj>
              </mc:Choice>
              <mc:Fallback>
                <p:oleObj name="Equation" r:id="rId6" imgW="25653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BDF01D3-A7B6-44AB-8434-725ED19B1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805" y="2642044"/>
                        <a:ext cx="4722812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43BA28B3-42E6-4F0F-BEB5-B80F63412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11928"/>
              </p:ext>
            </p:extLst>
          </p:nvPr>
        </p:nvGraphicFramePr>
        <p:xfrm>
          <a:off x="7663467" y="3375912"/>
          <a:ext cx="1906202" cy="68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8" imgW="1091880" imgH="393480" progId="Equation.DSMT4">
                  <p:embed/>
                </p:oleObj>
              </mc:Choice>
              <mc:Fallback>
                <p:oleObj name="Equation" r:id="rId8" imgW="10918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FAE6618-67EF-48B8-9B8F-45345E24B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467" y="3375912"/>
                        <a:ext cx="1906202" cy="682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>
            <a:extLst>
              <a:ext uri="{FF2B5EF4-FFF2-40B4-BE49-F238E27FC236}">
                <a16:creationId xmlns:a16="http://schemas.microsoft.com/office/drawing/2014/main" id="{0D4C8819-DB3E-4421-ADA2-04D7A613E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18478"/>
              </p:ext>
            </p:extLst>
          </p:nvPr>
        </p:nvGraphicFramePr>
        <p:xfrm>
          <a:off x="1687120" y="4640575"/>
          <a:ext cx="3089832" cy="101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10" imgW="1765080" imgH="583920" progId="Equation.DSMT4">
                  <p:embed/>
                </p:oleObj>
              </mc:Choice>
              <mc:Fallback>
                <p:oleObj name="Equation" r:id="rId10" imgW="1765080" imgH="5839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EF8CFEB-7812-4C1B-8EBC-7F971A778C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20" y="4640575"/>
                        <a:ext cx="3089832" cy="1018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2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1"/>
            <a:ext cx="10726719" cy="754772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0" y="1341085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試根據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2(b)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2(c)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的結果，評價該數學模型，並作出解釋。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10250207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2FE20-0755-4F08-8D76-F67810F6ED0A}"/>
              </a:ext>
            </a:extLst>
          </p:cNvPr>
          <p:cNvSpPr txBox="1"/>
          <p:nvPr/>
        </p:nvSpPr>
        <p:spPr>
          <a:xfrm>
            <a:off x="1209149" y="2353169"/>
            <a:ext cx="9937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2(b) 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2(c) 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的結果可見，模型對於以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次抽獎獲得該滿星角色的情況有較準確的估算，但對於需要以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次抽獎獲得該滿星角色的情況則並不準確。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主要原因是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模型假設了「在第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次，每次抽獎獲得該滿星角色的概率相同」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，但數據顯示玩家於第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次抽獎才成功獲得該滿星角色的頻數明顯高於第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次的頻數，故模型對於描述玩家於第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次和     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次才成功獲得該滿星角色的抽獎情況並不準確。</a:t>
            </a:r>
          </a:p>
        </p:txBody>
      </p:sp>
    </p:spTree>
    <p:extLst>
      <p:ext uri="{BB962C8B-B14F-4D97-AF65-F5344CB8AC3E}">
        <p14:creationId xmlns:p14="http://schemas.microsoft.com/office/powerpoint/2010/main" val="19711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080001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0365" y="1193842"/>
            <a:ext cx="9937269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遊戲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開發者隨後表示，若玩家一直未能抽到該滿星角色，在第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次抽獎時，獲得該滿星角色的概率會提高至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，而且在第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75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次抽獎時，其概率會進一步提高至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TW" sz="2000" b="1" spc="110" dirty="0">
              <a:solidFill>
                <a:srgbClr val="2C547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試估算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和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的值。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926860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/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rtlCol="0" anchor="t">
                <a:spAutoFit/>
              </a:bodyPr>
              <a:lstStyle/>
              <a:p>
                <a:pPr indent="0">
                  <a:buNone/>
                </a:pP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採用玩家於第 </a:t>
                </a:r>
                <a:r>
                  <a:rPr lang="en-US" altLang="zh-TW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74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次抽獎才成功獲得該滿星角色的相對頻數，作為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</m:ctrlPr>
                      </m:sSubPr>
                      <m:e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𝑃</m:t>
                        </m:r>
                      </m:e>
                      <m:sub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74</m:t>
                        </m:r>
                      </m:sub>
                    </m:sSub>
                  </m:oMath>
                </a14:m>
                <a:r>
                  <a:rPr lang="en-GB" altLang="zh-HK" sz="2000" spc="110" dirty="0">
                    <a:latin typeface="新細明體" panose="02020500000000000000" pitchFamily="18" charset="-120"/>
                    <a:cs typeface="汉仪文黑-55简" panose="00020600040101010101" charset="-122"/>
                  </a:rPr>
                  <a:t>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的估算值，從而求得 </a:t>
                </a:r>
                <a:r>
                  <a:rPr lang="en-US" altLang="zh-TW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q</a:t>
                </a:r>
                <a:r>
                  <a:rPr lang="zh-TW" altLang="en-US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。</a:t>
                </a:r>
                <a:endParaRPr lang="zh-CN" altLang="en-US" sz="2000" spc="110" dirty="0">
                  <a:effectLst/>
                  <a:uFillTx/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blipFill>
                <a:blip r:embed="rId5"/>
                <a:stretch>
                  <a:fillRect l="-637" t="-5172" b="-1465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7">
            <a:extLst>
              <a:ext uri="{FF2B5EF4-FFF2-40B4-BE49-F238E27FC236}">
                <a16:creationId xmlns:a16="http://schemas.microsoft.com/office/drawing/2014/main" id="{B9EDEDBF-B7FC-44A4-BEF2-59D19A40666F}"/>
              </a:ext>
            </a:extLst>
          </p:cNvPr>
          <p:cNvSpPr txBox="1"/>
          <p:nvPr/>
        </p:nvSpPr>
        <p:spPr>
          <a:xfrm>
            <a:off x="828502" y="3331494"/>
            <a:ext cx="10534994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次抽獎才獲得該滿星角色的相對頻數為               ，所以</a:t>
            </a:r>
            <a:endParaRPr lang="zh-CN" altLang="en-US" sz="2000" spc="110" dirty="0"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D84997F6-8D3C-46C8-84A9-03E1A8669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11199"/>
              </p:ext>
            </p:extLst>
          </p:nvPr>
        </p:nvGraphicFramePr>
        <p:xfrm>
          <a:off x="7133303" y="3285440"/>
          <a:ext cx="928944" cy="7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D84997F6-8D3C-46C8-84A9-03E1A8669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03" y="3285440"/>
                        <a:ext cx="928944" cy="7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3E5B1A9E-6CAE-4F54-B872-BFC4F73DD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79419"/>
              </p:ext>
            </p:extLst>
          </p:nvPr>
        </p:nvGraphicFramePr>
        <p:xfrm>
          <a:off x="4801699" y="4158415"/>
          <a:ext cx="2994599" cy="14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8" imgW="1739880" imgH="850680" progId="Equation.DSMT4">
                  <p:embed/>
                </p:oleObj>
              </mc:Choice>
              <mc:Fallback>
                <p:oleObj name="Equation" r:id="rId8" imgW="1739880" imgH="850680" progId="Equation.DSMT4">
                  <p:embed/>
                  <p:pic>
                    <p:nvPicPr>
                      <p:cNvPr id="24" name="Object 12">
                        <a:extLst>
                          <a:ext uri="{FF2B5EF4-FFF2-40B4-BE49-F238E27FC236}">
                            <a16:creationId xmlns:a16="http://schemas.microsoft.com/office/drawing/2014/main" id="{3E5B1A9E-6CAE-4F54-B872-BFC4F73DDF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699" y="4158415"/>
                        <a:ext cx="2994599" cy="1478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1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080001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0365" y="1193842"/>
            <a:ext cx="9937269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遊戲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開發者隨後表示，若玩家一直未能抽到該滿星角色，在第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次抽獎時，獲得該滿星角色的概率會提高至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，而且在第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75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次抽獎時，其概率會進一步提高至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TW" sz="2000" b="1" spc="110" dirty="0">
              <a:solidFill>
                <a:srgbClr val="2C547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試估算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和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的值。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534994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/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rtlCol="0" anchor="t">
                <a:spAutoFit/>
              </a:bodyPr>
              <a:lstStyle/>
              <a:p>
                <a:pPr indent="0">
                  <a:buNone/>
                </a:pP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採用玩家於第 </a:t>
                </a:r>
                <a:r>
                  <a:rPr lang="en-US" altLang="zh-TW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75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次抽獎才成功獲得該滿星角色的相對頻數，作為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</m:ctrlPr>
                      </m:sSubPr>
                      <m:e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𝑃</m:t>
                        </m:r>
                      </m:e>
                      <m:sub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75</m:t>
                        </m:r>
                      </m:sub>
                    </m:sSub>
                  </m:oMath>
                </a14:m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 的估算值，並用剛才 </a:t>
                </a:r>
                <a:r>
                  <a:rPr lang="en-US" altLang="zh-TW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q </a:t>
                </a:r>
                <a:r>
                  <a:rPr lang="zh-TW" altLang="en-US" sz="2000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的結果，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從而求得 </a:t>
                </a:r>
                <a:r>
                  <a:rPr lang="en-US" altLang="zh-TW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。</a:t>
                </a:r>
                <a:endParaRPr lang="zh-CN" altLang="en-US" sz="2000" spc="110" dirty="0">
                  <a:effectLst/>
                  <a:uFillTx/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blipFill>
                <a:blip r:embed="rId5"/>
                <a:stretch>
                  <a:fillRect l="-637" t="-5172" b="-1465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7">
            <a:extLst>
              <a:ext uri="{FF2B5EF4-FFF2-40B4-BE49-F238E27FC236}">
                <a16:creationId xmlns:a16="http://schemas.microsoft.com/office/drawing/2014/main" id="{B9EDEDBF-B7FC-44A4-BEF2-59D19A40666F}"/>
              </a:ext>
            </a:extLst>
          </p:cNvPr>
          <p:cNvSpPr txBox="1"/>
          <p:nvPr/>
        </p:nvSpPr>
        <p:spPr>
          <a:xfrm>
            <a:off x="828502" y="3429000"/>
            <a:ext cx="10534994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75 </a:t>
            </a: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次抽獎才獲得該滿星角色的相對頻數為               ，所以</a:t>
            </a:r>
            <a:endParaRPr lang="zh-CN" altLang="en-US" sz="2000" spc="110" dirty="0"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26" name="Object 17">
            <a:extLst>
              <a:ext uri="{FF2B5EF4-FFF2-40B4-BE49-F238E27FC236}">
                <a16:creationId xmlns:a16="http://schemas.microsoft.com/office/drawing/2014/main" id="{5F15BF94-0F74-4B85-BAEF-E9C7F2E64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731057"/>
              </p:ext>
            </p:extLst>
          </p:nvPr>
        </p:nvGraphicFramePr>
        <p:xfrm>
          <a:off x="7081838" y="3238530"/>
          <a:ext cx="935215" cy="7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6A94AE0-2BED-4133-9D51-04C9114DF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8" y="3238530"/>
                        <a:ext cx="935215" cy="707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id="{F4E8F1D0-4F5A-4EF3-ADB5-BD09FCE42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50674"/>
              </p:ext>
            </p:extLst>
          </p:nvPr>
        </p:nvGraphicFramePr>
        <p:xfrm>
          <a:off x="3825424" y="4160256"/>
          <a:ext cx="4541152" cy="178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8" imgW="2552400" imgH="1002960" progId="Equation.DSMT4">
                  <p:embed/>
                </p:oleObj>
              </mc:Choice>
              <mc:Fallback>
                <p:oleObj name="Equation" r:id="rId8" imgW="2552400" imgH="1002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6A94AE0-2BED-4133-9D51-04C9114DF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424" y="4160256"/>
                        <a:ext cx="4541152" cy="178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9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231629"/>
            <a:ext cx="10726719" cy="683941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00" y="1350118"/>
            <a:ext cx="993726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問題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中的模型有什麼限制</a:t>
            </a:r>
            <a:r>
              <a:rPr lang="zh-CN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534994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TW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5.</a:t>
            </a:r>
            <a:endParaRPr lang="en-US" altLang="zh-CN" sz="2000" b="1" spc="110" dirty="0">
              <a:solidFill>
                <a:schemeClr val="bg1"/>
              </a:solidFill>
              <a:effectLst/>
              <a:latin typeface="Yet R" panose="02030504000101010101" pitchFamily="18" charset="-127"/>
              <a:ea typeface="Yet R" panose="02030504000101010101" pitchFamily="18" charset="-127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8B2DED7-1984-4709-8EF9-74948C363B95}"/>
              </a:ext>
            </a:extLst>
          </p:cNvPr>
          <p:cNvSpPr txBox="1"/>
          <p:nvPr/>
        </p:nvSpPr>
        <p:spPr>
          <a:xfrm>
            <a:off x="828503" y="2339203"/>
            <a:ext cx="9813222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由於沒有提供確實的獲獎概率，模型中的 </a:t>
            </a:r>
            <a:r>
              <a:rPr lang="en-US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只是一個估算值，而且在問題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所運用的方法並非唯一估算 </a:t>
            </a:r>
            <a:r>
              <a:rPr lang="en-US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值的方法。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沒法應用於估算第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74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75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次 的抽獎才成功獲得該滿星角色的情況。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模型假設了提供數據的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374,018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名玩家是隨機抽樣的，但我們難以確保這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假設真確。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模型未考慮玩家中途放棄抽獎而沒有中獎的情況。</a:t>
            </a:r>
          </a:p>
        </p:txBody>
      </p:sp>
    </p:spTree>
    <p:extLst>
      <p:ext uri="{BB962C8B-B14F-4D97-AF65-F5344CB8AC3E}">
        <p14:creationId xmlns:p14="http://schemas.microsoft.com/office/powerpoint/2010/main" val="22401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9435" y="2555061"/>
            <a:ext cx="7077131" cy="10874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5800" b="1" spc="110" dirty="0">
                <a:solidFill>
                  <a:srgbClr val="2C5475"/>
                </a:solidFill>
                <a:effectLst/>
                <a:latin typeface="+mn-ea"/>
                <a:cs typeface="汉仪文黑-55简" panose="00020600040101010101" charset="-122"/>
                <a:sym typeface="+mn-ea"/>
              </a:rPr>
              <a:t>重溫概率的相關知識</a:t>
            </a:r>
            <a:endParaRPr lang="zh-CN" altLang="en-US" sz="5800" b="1" spc="110" dirty="0">
              <a:solidFill>
                <a:srgbClr val="2C5475"/>
              </a:solidFill>
              <a:effectLst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8" name="图片 7" descr="watercolor-5013211_1280"/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91185" y="1304290"/>
            <a:ext cx="3778250" cy="358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434" y="1046380"/>
            <a:ext cx="3469752" cy="3106620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18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0C7CA-1A57-47B2-9ED0-94468908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5" y="5687678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E449B-C430-4388-A2B4-EC708C80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6" y="5687678"/>
            <a:ext cx="95250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D54FB-FA01-40DA-8C2D-C7CFE9383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7" y="5674231"/>
            <a:ext cx="95250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D0EC-0E04-4598-907B-F5BB9A745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8" y="5687678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731-5163-4756-AF74-9E71F1E4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79" y="5687678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821325" y="1254772"/>
            <a:ext cx="10726719" cy="82305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0" y="1313962"/>
            <a:ext cx="977369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不少電玩遊戲都會以道具或角色抽獎吸引玩家投入大量時間，請反思沉迷電玩的負面影響和如何建立健康的生活方式。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9940615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根據更多的數據及較複雜的情景來建立數學模型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6</a:t>
            </a: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19591D1-72BA-4ECB-A676-ABD342C2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24354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7F4711F7-02A2-4295-837A-B3C98E4DACCD}"/>
              </a:ext>
            </a:extLst>
          </p:cNvPr>
          <p:cNvSpPr txBox="1"/>
          <p:nvPr/>
        </p:nvSpPr>
        <p:spPr>
          <a:xfrm>
            <a:off x="1021781" y="2606082"/>
            <a:ext cx="10526263" cy="24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沉迷電玩有成癮的潛在可能性，且可能會對生活的各個方面產生負面影響，包括學業、人際關係和身體健康，例如影響視力和長期睡眠不足。</a:t>
            </a:r>
            <a:endParaRPr lang="en-US" altLang="zh-TW" sz="2000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Aft>
                <a:spcPts val="600"/>
              </a:spcAft>
            </a:pPr>
            <a:endParaRPr lang="zh-TW" altLang="en-US" sz="2000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Aft>
                <a:spcPts val="600"/>
              </a:spcAft>
            </a:pP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要建立健康的生活方式，我們應為自己分配合適的時間於學業、興趣、運動、與家人朋友相處、休息等各方面。我們可培養多元化的興趣，例如運動和藝術，從不同的興趣中找到滿足感。</a:t>
            </a:r>
          </a:p>
          <a:p>
            <a:pPr indent="0">
              <a:spcAft>
                <a:spcPts val="600"/>
              </a:spcAft>
              <a:buNone/>
            </a:pPr>
            <a:endParaRPr lang="zh-TW" altLang="en-US" sz="2000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66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55926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考慮一個投擲六面骰子的活動。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可能的結果是數字「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」和「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假設骰子是勻稱的，這意味著每個數字出現的概率是相等的。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寫出以下事件的概率。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605769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重溫概率的相關知識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1.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54859A0-75D2-4EFE-B99D-D320557A5E60}"/>
              </a:ext>
            </a:extLst>
          </p:cNvPr>
          <p:cNvSpPr txBox="1"/>
          <p:nvPr/>
        </p:nvSpPr>
        <p:spPr>
          <a:xfrm>
            <a:off x="1319286" y="3418322"/>
            <a:ext cx="329260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擲出「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1A1C1E-A315-457B-B720-FE8C8445C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74714"/>
              </p:ext>
            </p:extLst>
          </p:nvPr>
        </p:nvGraphicFramePr>
        <p:xfrm>
          <a:off x="2460361" y="4272346"/>
          <a:ext cx="38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361" y="4272346"/>
                        <a:ext cx="385714" cy="108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7">
            <a:extLst>
              <a:ext uri="{FF2B5EF4-FFF2-40B4-BE49-F238E27FC236}">
                <a16:creationId xmlns:a16="http://schemas.microsoft.com/office/drawing/2014/main" id="{F0FDC26D-DCEE-4218-94BE-E201B55A6CFF}"/>
              </a:ext>
            </a:extLst>
          </p:cNvPr>
          <p:cNvSpPr txBox="1"/>
          <p:nvPr/>
        </p:nvSpPr>
        <p:spPr>
          <a:xfrm>
            <a:off x="6162785" y="3418322"/>
            <a:ext cx="418907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(b)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擲出不是「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」的數字的概率。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F58B85-90EC-49CB-82F6-97B8FE34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197711"/>
              </p:ext>
            </p:extLst>
          </p:nvPr>
        </p:nvGraphicFramePr>
        <p:xfrm>
          <a:off x="8257323" y="4272346"/>
          <a:ext cx="38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323" y="4272346"/>
                        <a:ext cx="385714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5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39"/>
            <a:ext cx="10726720" cy="169202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198918"/>
            <a:ext cx="977369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你正在參加一個抽獎遊戲，這個遊戲涉及投擲在問題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中所描述的骰子，遊戲的玩法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如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下： </a:t>
            </a:r>
          </a:p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-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若你擲出「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」，遊戲結束，並且你將會獲得獎品；</a:t>
            </a:r>
          </a:p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-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若你擲出其他數字，你必須繼續投擲骰子，直到擲出「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」為止。</a:t>
            </a: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求需要以下投擲骰子次數而獲獎的概率。</a:t>
            </a: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54859A0-75D2-4EFE-B99D-D320557A5E60}"/>
              </a:ext>
            </a:extLst>
          </p:cNvPr>
          <p:cNvSpPr txBox="1"/>
          <p:nvPr/>
        </p:nvSpPr>
        <p:spPr>
          <a:xfrm>
            <a:off x="532499" y="3136721"/>
            <a:ext cx="29443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4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(a)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HK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只需 </a:t>
            </a:r>
            <a:r>
              <a:rPr lang="en-US" altLang="zh-HK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1 </a:t>
            </a:r>
            <a:r>
              <a:rPr lang="zh-HK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HK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1A1C1E-A315-457B-B720-FE8C8445C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39462"/>
              </p:ext>
            </p:extLst>
          </p:nvPr>
        </p:nvGraphicFramePr>
        <p:xfrm>
          <a:off x="1713151" y="3816208"/>
          <a:ext cx="38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91A1C1E-A315-457B-B720-FE8C8445C5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151" y="3816208"/>
                        <a:ext cx="385714" cy="108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7">
            <a:extLst>
              <a:ext uri="{FF2B5EF4-FFF2-40B4-BE49-F238E27FC236}">
                <a16:creationId xmlns:a16="http://schemas.microsoft.com/office/drawing/2014/main" id="{F0FDC26D-DCEE-4218-94BE-E201B55A6CFF}"/>
              </a:ext>
            </a:extLst>
          </p:cNvPr>
          <p:cNvSpPr txBox="1"/>
          <p:nvPr/>
        </p:nvSpPr>
        <p:spPr>
          <a:xfrm>
            <a:off x="4232270" y="3171631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4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(b) </a:t>
            </a:r>
            <a:r>
              <a:rPr lang="en-GB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 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B180C-E3E8-4E5F-94F8-E75E9225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9024" y="4814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F48B36-2453-491A-9EE9-9715AFA33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54422"/>
              </p:ext>
            </p:extLst>
          </p:nvPr>
        </p:nvGraphicFramePr>
        <p:xfrm>
          <a:off x="4786355" y="3735400"/>
          <a:ext cx="100285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7" imgW="355292" imgH="393359" progId="Equation.DSMT4">
                  <p:embed/>
                </p:oleObj>
              </mc:Choice>
              <mc:Fallback>
                <p:oleObj name="Equation" r:id="rId7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55" y="3735400"/>
                        <a:ext cx="1002857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8A00079-9E4C-4056-B907-1F01AEB5A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54982"/>
              </p:ext>
            </p:extLst>
          </p:nvPr>
        </p:nvGraphicFramePr>
        <p:xfrm>
          <a:off x="4753402" y="4896208"/>
          <a:ext cx="977143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402" y="4896208"/>
                        <a:ext cx="977143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7">
            <a:extLst>
              <a:ext uri="{FF2B5EF4-FFF2-40B4-BE49-F238E27FC236}">
                <a16:creationId xmlns:a16="http://schemas.microsoft.com/office/drawing/2014/main" id="{5C4963C4-AFBD-417B-9C19-9628A8D1DD60}"/>
              </a:ext>
            </a:extLst>
          </p:cNvPr>
          <p:cNvSpPr txBox="1"/>
          <p:nvPr/>
        </p:nvSpPr>
        <p:spPr>
          <a:xfrm>
            <a:off x="8155435" y="3122972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4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(c) </a:t>
            </a:r>
            <a:r>
              <a:rPr lang="en-GB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96523A3-DF50-4926-860D-39528BA8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ACE6ACC-4267-4BEF-9D3C-77714CC7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43043"/>
              </p:ext>
            </p:extLst>
          </p:nvPr>
        </p:nvGraphicFramePr>
        <p:xfrm>
          <a:off x="8476702" y="3714458"/>
          <a:ext cx="164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02" y="3714458"/>
                        <a:ext cx="1645714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62FAC96A-1564-4B63-B8E0-361D00C6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C320AB8-8713-4C94-943A-98655D591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54211"/>
              </p:ext>
            </p:extLst>
          </p:nvPr>
        </p:nvGraphicFramePr>
        <p:xfrm>
          <a:off x="8385082" y="4973096"/>
          <a:ext cx="118285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13" imgW="418918" imgH="393529" progId="Equation.DSMT4">
                  <p:embed/>
                </p:oleObj>
              </mc:Choice>
              <mc:Fallback>
                <p:oleObj name="Equation" r:id="rId13" imgW="41891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082" y="4973096"/>
                        <a:ext cx="1182857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18E802AD-6AB0-F162-6A72-2A4FC6E0FD47}"/>
              </a:ext>
            </a:extLst>
          </p:cNvPr>
          <p:cNvSpPr txBox="1"/>
          <p:nvPr/>
        </p:nvSpPr>
        <p:spPr>
          <a:xfrm>
            <a:off x="732640" y="393912"/>
            <a:ext cx="605769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重溫概率的相關知識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5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79119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00" y="1315707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求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在恰好需要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次投擲骰子才擲出「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2E6692-6014-436F-95E2-4BE6BB563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34812"/>
              </p:ext>
            </p:extLst>
          </p:nvPr>
        </p:nvGraphicFramePr>
        <p:xfrm>
          <a:off x="4544879" y="2889000"/>
          <a:ext cx="1748571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5" imgW="622030" imgH="393529" progId="Equation.DSMT4">
                  <p:embed/>
                </p:oleObj>
              </mc:Choice>
              <mc:Fallback>
                <p:oleObj name="Equation" r:id="rId5" imgW="62203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879" y="2889000"/>
                        <a:ext cx="1748571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670D067-11F0-4329-B90F-2B57C46DD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070291"/>
              </p:ext>
            </p:extLst>
          </p:nvPr>
        </p:nvGraphicFramePr>
        <p:xfrm>
          <a:off x="4338691" y="4253896"/>
          <a:ext cx="1748571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7" imgW="622030" imgH="393529" progId="Equation.DSMT4">
                  <p:embed/>
                </p:oleObj>
              </mc:Choice>
              <mc:Fallback>
                <p:oleObj name="Equation" r:id="rId7" imgW="62203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91" y="4253896"/>
                        <a:ext cx="1748571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DC4E37DF-9C90-7FD4-153C-6F7A1678B6F1}"/>
              </a:ext>
            </a:extLst>
          </p:cNvPr>
          <p:cNvSpPr txBox="1"/>
          <p:nvPr/>
        </p:nvSpPr>
        <p:spPr>
          <a:xfrm>
            <a:off x="732640" y="393912"/>
            <a:ext cx="605769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重溫概率的相關知識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EF388DC1-E906-4E4B-A2A8-CF4B8AF55C63}"/>
              </a:ext>
            </a:extLst>
          </p:cNvPr>
          <p:cNvSpPr txBox="1"/>
          <p:nvPr/>
        </p:nvSpPr>
        <p:spPr>
          <a:xfrm>
            <a:off x="4109909" y="2351660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GB" altLang="zh-TW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恰好 </a:t>
            </a:r>
            <a:r>
              <a:rPr lang="en-US" altLang="zh-TW" sz="24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TW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86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79119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利用問題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中的結果，計算在恰好需要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次投擲骰子獲得獎品的概率。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4F2973-EF22-4435-B6B3-3C373B9A5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53963"/>
              </p:ext>
            </p:extLst>
          </p:nvPr>
        </p:nvGraphicFramePr>
        <p:xfrm>
          <a:off x="4221694" y="2618525"/>
          <a:ext cx="1651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694" y="2618525"/>
                        <a:ext cx="16510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A28085-4E9F-4489-871B-5633DEF52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49944"/>
              </p:ext>
            </p:extLst>
          </p:nvPr>
        </p:nvGraphicFramePr>
        <p:xfrm>
          <a:off x="3761487" y="3818241"/>
          <a:ext cx="1369756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87" y="3818241"/>
                        <a:ext cx="1369756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CD6EB1F-C2C7-4121-9AB5-EEE9F3F01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83546"/>
              </p:ext>
            </p:extLst>
          </p:nvPr>
        </p:nvGraphicFramePr>
        <p:xfrm>
          <a:off x="3761487" y="5268633"/>
          <a:ext cx="1489386" cy="46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9" imgW="583693" imgH="177646" progId="Equation.DSMT4">
                  <p:embed/>
                </p:oleObj>
              </mc:Choice>
              <mc:Fallback>
                <p:oleObj name="Equation" r:id="rId9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87" y="5268633"/>
                        <a:ext cx="1489386" cy="463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64BF5AB0-B61D-088D-D8EA-729E964854A1}"/>
              </a:ext>
            </a:extLst>
          </p:cNvPr>
          <p:cNvSpPr txBox="1"/>
          <p:nvPr/>
        </p:nvSpPr>
        <p:spPr>
          <a:xfrm>
            <a:off x="732640" y="393912"/>
            <a:ext cx="6057695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重溫概率的相關知識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E9FBD408-DF40-4A3C-9994-FD83378336ED}"/>
              </a:ext>
            </a:extLst>
          </p:cNvPr>
          <p:cNvSpPr txBox="1"/>
          <p:nvPr/>
        </p:nvSpPr>
        <p:spPr>
          <a:xfrm>
            <a:off x="1817843" y="2841815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GB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48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1141" y="1978124"/>
            <a:ext cx="7236688" cy="20160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5400" b="1" spc="110" dirty="0">
                <a:solidFill>
                  <a:srgbClr val="2C5475"/>
                </a:solidFill>
                <a:effectLst/>
                <a:latin typeface="+mn-ea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  <a:endParaRPr lang="zh-CN" altLang="en-US" sz="5400" b="1" spc="110" dirty="0">
              <a:solidFill>
                <a:srgbClr val="2C5475"/>
              </a:solidFill>
              <a:effectLst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8" name="图片 7" descr="watercolor-5013211_1280"/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91185" y="1304290"/>
            <a:ext cx="3778250" cy="358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434" y="1046380"/>
            <a:ext cx="3469752" cy="3106620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18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0C7CA-1A57-47B2-9ED0-94468908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5" y="5687678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E449B-C430-4388-A2B4-EC708C80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6" y="5687678"/>
            <a:ext cx="95250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D54FB-FA01-40DA-8C2D-C7CFE9383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7" y="5674231"/>
            <a:ext cx="95250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D0EC-0E04-4598-907B-F5BB9A745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8" y="5687678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731-5163-4756-AF74-9E71F1E4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79" y="56876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39"/>
            <a:ext cx="10726720" cy="193898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192248"/>
            <a:ext cx="977369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在一個遊戲中，玩家有機會隨機抽取一個稀有的滿星角色。遊戲開發者表示若玩家一直未能抽到該滿星角色，「保證中獎機制」會確保玩家在第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次抽獎時必定會獲得該滿星角色。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我們從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40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名獲得滿星角色的玩家那裏收集了數據。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下表總結了每位玩家為獲得滿星角色所進行的抽獎次數。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53534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根據所提供的數據建立抽獎遊戲的數學模型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8C4B455A-03D0-4C08-B40B-FB66C637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42442"/>
              </p:ext>
            </p:extLst>
          </p:nvPr>
        </p:nvGraphicFramePr>
        <p:xfrm>
          <a:off x="2158672" y="3327538"/>
          <a:ext cx="7874654" cy="2133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43898">
                  <a:extLst>
                    <a:ext uri="{9D8B030D-6E8A-4147-A177-3AD203B41FA5}">
                      <a16:colId xmlns:a16="http://schemas.microsoft.com/office/drawing/2014/main" val="2247634635"/>
                    </a:ext>
                  </a:extLst>
                </a:gridCol>
                <a:gridCol w="4033822">
                  <a:extLst>
                    <a:ext uri="{9D8B030D-6E8A-4147-A177-3AD203B41FA5}">
                      <a16:colId xmlns:a16="http://schemas.microsoft.com/office/drawing/2014/main" val="2654864761"/>
                    </a:ext>
                  </a:extLst>
                </a:gridCol>
                <a:gridCol w="1496934">
                  <a:extLst>
                    <a:ext uri="{9D8B030D-6E8A-4147-A177-3AD203B41FA5}">
                      <a16:colId xmlns:a16="http://schemas.microsoft.com/office/drawing/2014/main" val="321201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抽獎次數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劃記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+mn-ea"/>
                          <a:ea typeface="+mn-ea"/>
                        </a:rPr>
                        <a:t>頻數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11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6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9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6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3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>
                          <a:effectLst/>
                          <a:latin typeface="+mn-ea"/>
                          <a:ea typeface="+mn-ea"/>
                        </a:rPr>
                        <a:t>	/</a:t>
                      </a:r>
                      <a:endParaRPr lang="en-US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698185"/>
                  </a:ext>
                </a:extLst>
              </a:tr>
            </a:tbl>
          </a:graphicData>
        </a:graphic>
      </p:graphicFrame>
      <p:sp>
        <p:nvSpPr>
          <p:cNvPr id="13" name="圆角矩形 14">
            <a:extLst>
              <a:ext uri="{FF2B5EF4-FFF2-40B4-BE49-F238E27FC236}">
                <a16:creationId xmlns:a16="http://schemas.microsoft.com/office/drawing/2014/main" id="{02F5F824-FAB5-4154-A5C1-4D6E3B14C2C7}"/>
              </a:ext>
            </a:extLst>
          </p:cNvPr>
          <p:cNvSpPr/>
          <p:nvPr/>
        </p:nvSpPr>
        <p:spPr>
          <a:xfrm>
            <a:off x="732640" y="5657437"/>
            <a:ext cx="11075732" cy="107444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我們的目標是建立一個數學模型以描述分別以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GB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 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GB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 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次抽獎獲得該滿星角色的機會有多大。</a:t>
            </a:r>
            <a:r>
              <a:rPr lang="zh-TW" altLang="en-US" sz="2000" b="1" spc="11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為了簡化問題，假設在第</a:t>
            </a:r>
            <a:r>
              <a:rPr lang="en-US" altLang="zh-TW" sz="2000" b="1" spc="11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zh-TW" altLang="en-US" sz="2000" b="1" spc="11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次抽獎之前，每次抽獎獲得該滿星角色的概率相同。</a:t>
            </a:r>
            <a:endParaRPr lang="zh-CN" altLang="en-US" sz="2000" b="1" spc="11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6835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jBlMzU2ZGM5ZDQ4OGQ5NTgzOTYzNGRjNWVjM2YyNTY2IiwidXNlckNvdW50IjoxfQ=="/>
  <p:tag name="KSO_WPP_MARK_KEY" val="704ea9c5-af93-4ee6-947a-9cd1fd28ad9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汉仪文黑-55简"/>
        <a:font script="Hebr" typeface="汉仪文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文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汉仪文黑-55简"/>
        <a:font script="Hebr" typeface="汉仪文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文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汉仪文黑-55简"/>
        <a:font script="Hebr" typeface="汉仪文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文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3219</Words>
  <Application>Microsoft Office PowerPoint</Application>
  <PresentationFormat>寬螢幕</PresentationFormat>
  <Paragraphs>305</Paragraphs>
  <Slides>30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新細明體</vt:lpstr>
      <vt:lpstr>Cambria Math</vt:lpstr>
      <vt:lpstr>汉仪文黑-55简</vt:lpstr>
      <vt:lpstr>Times New Roman</vt:lpstr>
      <vt:lpstr>Arial</vt:lpstr>
      <vt:lpstr>Calibri</vt:lpstr>
      <vt:lpstr>Yet R</vt:lpstr>
      <vt:lpstr>Office 主题</vt:lpstr>
      <vt:lpstr>Equation</vt:lpstr>
      <vt:lpstr>MathType 6.0 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jucher</dc:creator>
  <cp:lastModifiedBy>LAM, Ho-yeung</cp:lastModifiedBy>
  <cp:revision>193</cp:revision>
  <dcterms:created xsi:type="dcterms:W3CDTF">2022-10-08T02:46:00Z</dcterms:created>
  <dcterms:modified xsi:type="dcterms:W3CDTF">2026-03-12T06:54:30Z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98B35E804FFD4CF09E66236E07653E38_11</vt:lpwstr>
  </property>
  <property fmtid="{D5CDD505-2E9C-101B-9397-08002B2CF9AE}" pid="3" name="KSOProductBuildVer">
    <vt:lpwstr>2052-11.1.0.14309</vt:lpwstr>
  </property>
  <property fmtid="{D5CDD505-2E9C-101B-9397-08002B2CF9AE}" pid="4" name="KSOTemplateUUID">
    <vt:lpwstr>v1.0_mb_a6QF0SauOZFLj3mLpdMPBQ==</vt:lpwstr>
  </property>
</Properties>
</file>