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handoutMasterIdLst>
    <p:handoutMasterId r:id="rId9"/>
  </p:handoutMasterIdLst>
  <p:sldIdLst>
    <p:sldId id="266" r:id="rId2"/>
    <p:sldId id="267" r:id="rId3"/>
    <p:sldId id="268" r:id="rId4"/>
    <p:sldId id="260" r:id="rId5"/>
    <p:sldId id="261" r:id="rId6"/>
    <p:sldId id="265" r:id="rId7"/>
    <p:sldId id="263" r:id="rId8"/>
  </p:sldIdLst>
  <p:sldSz cx="12192000" cy="6858000"/>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6" d="100"/>
          <a:sy n="66" d="100"/>
        </p:scale>
        <p:origin x="560"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8E940EA3-CC03-446F-B0E3-58115088D5D2}" type="datetimeFigureOut">
              <a:rPr lang="en-US" smtClean="0"/>
              <a:pPr/>
              <a:t>3/16/2022</a:t>
            </a:fld>
            <a:endParaRPr lang="en-US"/>
          </a:p>
        </p:txBody>
      </p:sp>
      <p:sp>
        <p:nvSpPr>
          <p:cNvPr id="4" name="頁尾版面配置區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5" name="投影片編號版面配置區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CEF60D35-7BFF-4D76-BE5E-89F7C25BA5FC}" type="slidenum">
              <a:rPr lang="en-US" smtClean="0"/>
              <a:pPr/>
              <a:t>‹#›</a:t>
            </a:fld>
            <a:endParaRPr lang="en-US"/>
          </a:p>
        </p:txBody>
      </p:sp>
    </p:spTree>
    <p:extLst>
      <p:ext uri="{BB962C8B-B14F-4D97-AF65-F5344CB8AC3E}">
        <p14:creationId xmlns:p14="http://schemas.microsoft.com/office/powerpoint/2010/main" val="291210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93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13810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07511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832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6824967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0F7F47CF-67C9-420C-80A5-E2069FF0C2DF}" type="datetimeFigureOut">
              <a:rPr lang="en-US"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39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7189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pPr/>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28582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pPr/>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029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C5CECA-2D3A-4680-9B49-752200DE467C}" type="datetimeFigureOut">
              <a:rPr lang="en-US" smtClean="0"/>
              <a:pPr/>
              <a:t>3/16/2022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734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5BB1C6-BF8F-4481-8AB2-603A1C8A906A}" type="datetimeFigureOut">
              <a:rPr lang="en-US" smtClean="0"/>
              <a:pPr/>
              <a:t>3/16/2022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50184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2EF78E3-FDA3-4D28-AAA2-0B81F349A39D}" type="datetimeFigureOut">
              <a:rPr lang="en-US" smtClean="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027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5BB1C6-BF8F-4481-8AB2-603A1C8A906A}" type="datetimeFigureOut">
              <a:rPr lang="en-US" smtClean="0"/>
              <a:pPr/>
              <a:t>3/16/2022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07597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db.gov.hk/tc/curriculum-development/kla/pe/Doing_Physical_Activities_at_Home/res/fitness_ex_intro.html"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700471" y="4362765"/>
            <a:ext cx="8454553" cy="678019"/>
          </a:xfrm>
        </p:spPr>
        <p:txBody>
          <a:bodyPr>
            <a:normAutofit/>
          </a:bodyPr>
          <a:lstStyle/>
          <a:p>
            <a:pPr algn="r"/>
            <a:r>
              <a:rPr lang="en-US" altLang="zh-TW" sz="2000" b="1" dirty="0"/>
              <a:t>PE Section, Curriculum Development Institute, EDB</a:t>
            </a:r>
            <a:endParaRPr lang="en-US" sz="2000" b="1" dirty="0"/>
          </a:p>
        </p:txBody>
      </p:sp>
      <p:sp>
        <p:nvSpPr>
          <p:cNvPr id="5" name="標題 1">
            <a:extLst>
              <a:ext uri="{FF2B5EF4-FFF2-40B4-BE49-F238E27FC236}">
                <a16:creationId xmlns:a16="http://schemas.microsoft.com/office/drawing/2014/main" id="{05D34B6B-35DD-4451-A174-2146A141D8FD}"/>
              </a:ext>
            </a:extLst>
          </p:cNvPr>
          <p:cNvSpPr>
            <a:spLocks noGrp="1"/>
          </p:cNvSpPr>
          <p:nvPr>
            <p:ph type="ctrTitle"/>
          </p:nvPr>
        </p:nvSpPr>
        <p:spPr>
          <a:xfrm>
            <a:off x="391886" y="2190789"/>
            <a:ext cx="10763137" cy="2189186"/>
          </a:xfrm>
        </p:spPr>
        <p:txBody>
          <a:bodyPr>
            <a:normAutofit fontScale="90000"/>
          </a:bodyPr>
          <a:lstStyle/>
          <a:p>
            <a:pPr algn="r"/>
            <a:r>
              <a:rPr lang="en-US" sz="6700" b="1" dirty="0">
                <a:solidFill>
                  <a:schemeClr val="tx1"/>
                </a:solidFill>
              </a:rPr>
              <a:t>Doing Physical Activities at Home</a:t>
            </a:r>
            <a:r>
              <a:rPr lang="en-US" altLang="zh-TW" sz="6700" b="1" dirty="0">
                <a:solidFill>
                  <a:schemeClr val="tx1"/>
                </a:solidFill>
              </a:rPr>
              <a:t/>
            </a:r>
            <a:br>
              <a:rPr lang="en-US" altLang="zh-TW" sz="6700" b="1" dirty="0">
                <a:solidFill>
                  <a:schemeClr val="tx1"/>
                </a:solidFill>
              </a:rPr>
            </a:br>
            <a:r>
              <a:rPr lang="en-US" altLang="zh-TW" sz="6700" b="1" dirty="0">
                <a:solidFill>
                  <a:schemeClr val="tx1"/>
                </a:solidFill>
              </a:rPr>
              <a:t>(For Secondary Schools)</a:t>
            </a:r>
            <a:r>
              <a:rPr lang="en-US" altLang="zh-TW" sz="7200" b="1" dirty="0">
                <a:solidFill>
                  <a:schemeClr val="tx1"/>
                </a:solidFill>
              </a:rPr>
              <a:t/>
            </a:r>
            <a:br>
              <a:rPr lang="en-US" altLang="zh-TW" sz="7200" b="1" dirty="0">
                <a:solidFill>
                  <a:schemeClr val="tx1"/>
                </a:solidFill>
              </a:rPr>
            </a:br>
            <a:r>
              <a:rPr lang="en-US" altLang="zh-TW" sz="5300" b="1" dirty="0">
                <a:solidFill>
                  <a:srgbClr val="7030A0"/>
                </a:solidFill>
              </a:rPr>
              <a:t>Physical Fitness (Basic Level)</a:t>
            </a:r>
            <a:endParaRPr lang="en-US" sz="7200" b="1" dirty="0">
              <a:solidFill>
                <a:srgbClr val="7030A0"/>
              </a:solidFill>
            </a:endParaRPr>
          </a:p>
        </p:txBody>
      </p:sp>
    </p:spTree>
    <p:extLst>
      <p:ext uri="{BB962C8B-B14F-4D97-AF65-F5344CB8AC3E}">
        <p14:creationId xmlns:p14="http://schemas.microsoft.com/office/powerpoint/2010/main" val="80198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625" y="408214"/>
            <a:ext cx="10396882" cy="1151965"/>
          </a:xfrm>
        </p:spPr>
        <p:txBody>
          <a:bodyPr>
            <a:normAutofit/>
          </a:bodyPr>
          <a:lstStyle/>
          <a:p>
            <a:r>
              <a:rPr lang="en-US" altLang="zh-TW" b="1" dirty="0">
                <a:solidFill>
                  <a:schemeClr val="tx1"/>
                </a:solidFill>
              </a:rPr>
              <a:t>Preface</a:t>
            </a:r>
            <a:endParaRPr lang="en-US" b="1" dirty="0">
              <a:solidFill>
                <a:schemeClr val="tx1"/>
              </a:solidFill>
            </a:endParaRPr>
          </a:p>
        </p:txBody>
      </p:sp>
      <p:sp>
        <p:nvSpPr>
          <p:cNvPr id="3" name="內容版面配置區 2"/>
          <p:cNvSpPr>
            <a:spLocks noGrp="1"/>
          </p:cNvSpPr>
          <p:nvPr>
            <p:ph sz="quarter" idx="13"/>
          </p:nvPr>
        </p:nvSpPr>
        <p:spPr>
          <a:xfrm>
            <a:off x="747962" y="1742142"/>
            <a:ext cx="10870408" cy="4829574"/>
          </a:xfrm>
        </p:spPr>
        <p:txBody>
          <a:bodyPr>
            <a:normAutofit fontScale="92500"/>
          </a:bodyPr>
          <a:lstStyle/>
          <a:p>
            <a:pPr algn="just"/>
            <a:r>
              <a:rPr lang="en-US" altLang="zh-TW" sz="2800" dirty="0"/>
              <a:t>	</a:t>
            </a:r>
            <a:r>
              <a:rPr lang="en-US" altLang="zh-HK" sz="2600" dirty="0">
                <a:solidFill>
                  <a:schemeClr val="tx1"/>
                </a:solidFill>
                <a:latin typeface="Arial" panose="020B0604020202020204" pitchFamily="34" charset="0"/>
                <a:cs typeface="Arial" panose="020B0604020202020204" pitchFamily="34" charset="0"/>
              </a:rPr>
              <a:t>Department of Health indicated that maintaining regular physical activity starting from childhood to adult stage will bring about tremendous health benefits and enhance physical fitness, such as increased cardiorespiratory fitness and muscular strength; reduced body fatness; lower risks of developing cancer, cardiovascular diseases and diabetes; enhanced bone health; and building resilience and reducing symptoms of depression.  Besides, to maintain a healthy lifestyle could build up good body resistance.</a:t>
            </a:r>
          </a:p>
          <a:p>
            <a:pPr algn="just"/>
            <a:r>
              <a:rPr lang="en-US" altLang="zh-HK" sz="2600" dirty="0">
                <a:solidFill>
                  <a:schemeClr val="tx1"/>
                </a:solidFill>
                <a:latin typeface="Arial" panose="020B0604020202020204" pitchFamily="34" charset="0"/>
                <a:cs typeface="Arial" panose="020B0604020202020204" pitchFamily="34" charset="0"/>
              </a:rPr>
              <a:t>	 The </a:t>
            </a:r>
            <a:r>
              <a:rPr lang="en-US" altLang="zh-TW" sz="2600" dirty="0">
                <a:solidFill>
                  <a:schemeClr val="tx1"/>
                </a:solidFill>
                <a:latin typeface="Arial" panose="020B0604020202020204" pitchFamily="34" charset="0"/>
                <a:cs typeface="Arial" panose="020B0604020202020204" pitchFamily="34" charset="0"/>
              </a:rPr>
              <a:t>Curriculum</a:t>
            </a:r>
            <a:r>
              <a:rPr lang="zh-TW" altLang="en-US" sz="2600" dirty="0">
                <a:solidFill>
                  <a:schemeClr val="tx1"/>
                </a:solidFill>
                <a:latin typeface="Arial" panose="020B0604020202020204" pitchFamily="34" charset="0"/>
                <a:cs typeface="Arial" panose="020B0604020202020204" pitchFamily="34" charset="0"/>
              </a:rPr>
              <a:t> </a:t>
            </a:r>
            <a:r>
              <a:rPr lang="en-US" altLang="zh-TW" sz="2600" dirty="0">
                <a:solidFill>
                  <a:schemeClr val="tx1"/>
                </a:solidFill>
                <a:latin typeface="Arial" panose="020B0604020202020204" pitchFamily="34" charset="0"/>
                <a:cs typeface="Arial" panose="020B0604020202020204" pitchFamily="34" charset="0"/>
              </a:rPr>
              <a:t>Development Institute of Education Bureau developed</a:t>
            </a:r>
            <a:r>
              <a:rPr lang="en-US" altLang="zh-HK" sz="2600" dirty="0">
                <a:solidFill>
                  <a:schemeClr val="tx1"/>
                </a:solidFill>
                <a:latin typeface="Arial" panose="020B0604020202020204" pitchFamily="34" charset="0"/>
                <a:cs typeface="Arial" panose="020B0604020202020204" pitchFamily="34" charset="0"/>
              </a:rPr>
              <a:t> a series of learning and teaching materials for teachers’ reference in encouraging   </a:t>
            </a:r>
            <a:r>
              <a:rPr lang="en-US" altLang="zh-HK" sz="2600" dirty="0" smtClean="0">
                <a:solidFill>
                  <a:schemeClr val="tx1"/>
                </a:solidFill>
                <a:latin typeface="Arial" panose="020B0604020202020204" pitchFamily="34" charset="0"/>
                <a:cs typeface="Arial" panose="020B0604020202020204" pitchFamily="34" charset="0"/>
              </a:rPr>
              <a:t>students </a:t>
            </a:r>
            <a:r>
              <a:rPr lang="en-US" altLang="zh-HK" sz="2600" dirty="0">
                <a:solidFill>
                  <a:schemeClr val="tx1"/>
                </a:solidFill>
                <a:latin typeface="Arial" panose="020B0604020202020204" pitchFamily="34" charset="0"/>
                <a:cs typeface="Arial" panose="020B0604020202020204" pitchFamily="34" charset="0"/>
              </a:rPr>
              <a:t>to do individual physical fitness activities at </a:t>
            </a:r>
            <a:r>
              <a:rPr lang="en-US" altLang="zh-HK" sz="2600" dirty="0" smtClean="0">
                <a:solidFill>
                  <a:schemeClr val="tx1"/>
                </a:solidFill>
                <a:latin typeface="Arial" panose="020B0604020202020204" pitchFamily="34" charset="0"/>
                <a:cs typeface="Arial" panose="020B0604020202020204" pitchFamily="34" charset="0"/>
              </a:rPr>
              <a:t>home.  Also</a:t>
            </a:r>
            <a:r>
              <a:rPr lang="en-US" altLang="zh-HK" sz="2600" dirty="0">
                <a:solidFill>
                  <a:schemeClr val="tx1"/>
                </a:solidFill>
                <a:latin typeface="Arial" panose="020B0604020202020204" pitchFamily="34" charset="0"/>
                <a:cs typeface="Arial" panose="020B0604020202020204" pitchFamily="34" charset="0"/>
              </a:rPr>
              <a:t>, parents should provide necessary support to or take part in the activities with their children. </a:t>
            </a:r>
            <a:r>
              <a:rPr lang="en-US" altLang="zh-HK" sz="2600" dirty="0" smtClean="0">
                <a:solidFill>
                  <a:schemeClr val="tx1"/>
                </a:solidFill>
                <a:latin typeface="Arial" panose="020B0604020202020204" pitchFamily="34" charset="0"/>
                <a:cs typeface="Arial" panose="020B0604020202020204" pitchFamily="34" charset="0"/>
              </a:rPr>
              <a:t> It </a:t>
            </a:r>
            <a:r>
              <a:rPr lang="en-US" altLang="zh-HK" sz="2600" dirty="0">
                <a:solidFill>
                  <a:schemeClr val="tx1"/>
                </a:solidFill>
                <a:latin typeface="Arial" panose="020B0604020202020204" pitchFamily="34" charset="0"/>
                <a:cs typeface="Arial" panose="020B0604020202020204" pitchFamily="34" charset="0"/>
              </a:rPr>
              <a:t>could foster parent-child relationship and help them maintain a good health condition which leads to a healthy lifestyle.</a:t>
            </a:r>
            <a:endParaRPr lang="zh-HK" altLang="en-US" sz="2600" dirty="0">
              <a:solidFill>
                <a:schemeClr val="tx1"/>
              </a:solidFill>
              <a:latin typeface="Arial" panose="020B0604020202020204" pitchFamily="34" charset="0"/>
              <a:cs typeface="Arial" panose="020B0604020202020204" pitchFamily="34" charset="0"/>
            </a:endParaRPr>
          </a:p>
        </p:txBody>
      </p:sp>
      <p:pic>
        <p:nvPicPr>
          <p:cNvPr id="5" name="內容版面配置區 3" descr="A close up of a logo&#10;&#10;Description automatically generated">
            <a:extLst>
              <a:ext uri="{FF2B5EF4-FFF2-40B4-BE49-F238E27FC236}">
                <a16:creationId xmlns:a16="http://schemas.microsoft.com/office/drawing/2014/main" id="{C7648D06-24DF-4D39-AA87-612719A89FC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398208" y="33367"/>
            <a:ext cx="1901657" cy="1901657"/>
          </a:xfrm>
          <a:prstGeom prst="rect">
            <a:avLst/>
          </a:prstGeom>
        </p:spPr>
      </p:pic>
    </p:spTree>
    <p:extLst>
      <p:ext uri="{BB962C8B-B14F-4D97-AF65-F5344CB8AC3E}">
        <p14:creationId xmlns:p14="http://schemas.microsoft.com/office/powerpoint/2010/main" val="7621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683625" y="1857813"/>
            <a:ext cx="10734839" cy="4988430"/>
          </a:xfrm>
        </p:spPr>
        <p:txBody>
          <a:bodyPr>
            <a:normAutofit fontScale="92500" lnSpcReduction="20000"/>
          </a:bodyPr>
          <a:lstStyle/>
          <a:p>
            <a:pPr marL="285750" indent="-285750" algn="just">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To wear proper clothing and footwear during activities.</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Exercises should be carried out individually or on a rotation basis.  Adequate distance should be maintained with other people.</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Before activities, the floor should be ensured smooth and dry; indoor area should be kept well ventilated; adequate space and safe environment should be arranged; any glass windows, doors, </a:t>
            </a:r>
            <a:r>
              <a:rPr lang="en-US" altLang="zh-HK" sz="1900" dirty="0" smtClean="0">
                <a:solidFill>
                  <a:schemeClr val="tx1"/>
                </a:solidFill>
                <a:latin typeface="Arial" panose="020B0604020202020204" pitchFamily="34" charset="0"/>
                <a:cs typeface="Arial" panose="020B0604020202020204" pitchFamily="34" charset="0"/>
              </a:rPr>
              <a:t>table, chairs, lights</a:t>
            </a:r>
            <a:r>
              <a:rPr lang="en-US" altLang="zh-HK" sz="1900" dirty="0">
                <a:solidFill>
                  <a:schemeClr val="tx1"/>
                </a:solidFill>
                <a:latin typeface="Arial" panose="020B0604020202020204" pitchFamily="34" charset="0"/>
                <a:cs typeface="Arial" panose="020B0604020202020204" pitchFamily="34" charset="0"/>
              </a:rPr>
              <a:t>, </a:t>
            </a:r>
            <a:r>
              <a:rPr lang="en-US" altLang="zh-HK" sz="1900" dirty="0" smtClean="0">
                <a:solidFill>
                  <a:schemeClr val="tx1"/>
                </a:solidFill>
                <a:latin typeface="Arial" panose="020B0604020202020204" pitchFamily="34" charset="0"/>
                <a:cs typeface="Arial" panose="020B0604020202020204" pitchFamily="34" charset="0"/>
              </a:rPr>
              <a:t>fans </a:t>
            </a:r>
            <a:r>
              <a:rPr lang="en-US" altLang="zh-HK" sz="1900" dirty="0">
                <a:solidFill>
                  <a:schemeClr val="tx1"/>
                </a:solidFill>
                <a:latin typeface="Arial" panose="020B0604020202020204" pitchFamily="34" charset="0"/>
                <a:cs typeface="Arial" panose="020B0604020202020204" pitchFamily="34" charset="0"/>
              </a:rPr>
              <a:t>and sharp edges, etc. which are in close vicinity to the activity area should be installed with protective devices or be temporarily removed;  all equipment must be checked for safety before use.</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Students should do adequate warm-up exercises at the beginning of the activity.</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The intensity</a:t>
            </a:r>
            <a:r>
              <a:rPr lang="en-US" altLang="zh-HK" sz="1900" b="1" baseline="30000" dirty="0">
                <a:solidFill>
                  <a:schemeClr val="tx1"/>
                </a:solidFill>
                <a:latin typeface="Arial" panose="020B0604020202020204" pitchFamily="34" charset="0"/>
                <a:cs typeface="Arial" panose="020B0604020202020204" pitchFamily="34" charset="0"/>
              </a:rPr>
              <a:t>1</a:t>
            </a:r>
            <a:r>
              <a:rPr lang="en-US" altLang="zh-HK" sz="1900" dirty="0">
                <a:solidFill>
                  <a:schemeClr val="tx1"/>
                </a:solidFill>
                <a:latin typeface="Arial" panose="020B0604020202020204" pitchFamily="34" charset="0"/>
                <a:cs typeface="Arial" panose="020B0604020202020204" pitchFamily="34" charset="0"/>
              </a:rPr>
              <a:t>, duration and frequency of exercises should be arranged according to the personal health and fitness conditions.</a:t>
            </a: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It</a:t>
            </a:r>
            <a:r>
              <a:rPr lang="zh-TW" altLang="en-US" sz="1900" dirty="0">
                <a:solidFill>
                  <a:schemeClr val="tx1"/>
                </a:solidFill>
                <a:latin typeface="Arial" panose="020B0604020202020204" pitchFamily="34" charset="0"/>
                <a:cs typeface="Arial" panose="020B0604020202020204" pitchFamily="34" charset="0"/>
              </a:rPr>
              <a:t> </a:t>
            </a:r>
            <a:r>
              <a:rPr lang="en-US" altLang="zh-TW" sz="1900" dirty="0">
                <a:solidFill>
                  <a:schemeClr val="tx1"/>
                </a:solidFill>
                <a:latin typeface="Arial" panose="020B0604020202020204" pitchFamily="34" charset="0"/>
                <a:cs typeface="Arial" panose="020B0604020202020204" pitchFamily="34" charset="0"/>
              </a:rPr>
              <a:t>should be started from the lowest </a:t>
            </a:r>
            <a:r>
              <a:rPr lang="en-US" altLang="zh-TW" sz="1900" dirty="0" smtClean="0">
                <a:solidFill>
                  <a:schemeClr val="tx1"/>
                </a:solidFill>
                <a:latin typeface="Arial" panose="020B0604020202020204" pitchFamily="34" charset="0"/>
                <a:cs typeface="Arial" panose="020B0604020202020204" pitchFamily="34" charset="0"/>
              </a:rPr>
              <a:t>level of difficulty.  </a:t>
            </a:r>
            <a:r>
              <a:rPr lang="en-US" altLang="zh-TW" sz="1900" dirty="0">
                <a:solidFill>
                  <a:schemeClr val="tx1"/>
                </a:solidFill>
                <a:latin typeface="Arial" panose="020B0604020202020204" pitchFamily="34" charset="0"/>
                <a:cs typeface="Arial" panose="020B0604020202020204" pitchFamily="34" charset="0"/>
              </a:rPr>
              <a:t>The </a:t>
            </a:r>
            <a:r>
              <a:rPr lang="en-US" altLang="zh-HK" sz="1900" dirty="0">
                <a:solidFill>
                  <a:schemeClr val="tx1"/>
                </a:solidFill>
                <a:latin typeface="Arial" panose="020B0604020202020204" pitchFamily="34" charset="0"/>
                <a:cs typeface="Arial" panose="020B0604020202020204" pitchFamily="34" charset="0"/>
              </a:rPr>
              <a:t>intensity, duration and </a:t>
            </a:r>
            <a:r>
              <a:rPr lang="en-US" altLang="zh-HK" sz="1900" dirty="0" smtClean="0">
                <a:solidFill>
                  <a:schemeClr val="tx1"/>
                </a:solidFill>
                <a:latin typeface="Arial" panose="020B0604020202020204" pitchFamily="34" charset="0"/>
                <a:cs typeface="Arial" panose="020B0604020202020204" pitchFamily="34" charset="0"/>
              </a:rPr>
              <a:t>number of repetitions should </a:t>
            </a:r>
            <a:r>
              <a:rPr lang="en-US" altLang="zh-HK" sz="1900" dirty="0">
                <a:solidFill>
                  <a:schemeClr val="tx1"/>
                </a:solidFill>
                <a:latin typeface="Arial" panose="020B0604020202020204" pitchFamily="34" charset="0"/>
                <a:cs typeface="Arial" panose="020B0604020202020204" pitchFamily="34" charset="0"/>
              </a:rPr>
              <a:t>be increased </a:t>
            </a:r>
            <a:r>
              <a:rPr lang="en-US" altLang="zh-TW" sz="1900" dirty="0">
                <a:solidFill>
                  <a:schemeClr val="tx1"/>
                </a:solidFill>
                <a:latin typeface="Arial" panose="020B0604020202020204" pitchFamily="34" charset="0"/>
                <a:cs typeface="Arial" panose="020B0604020202020204" pitchFamily="34" charset="0"/>
              </a:rPr>
              <a:t>gradually.  N</a:t>
            </a:r>
            <a:r>
              <a:rPr lang="en-US" altLang="zh-HK" sz="1900" dirty="0">
                <a:solidFill>
                  <a:schemeClr val="tx1"/>
                </a:solidFill>
                <a:latin typeface="Arial" panose="020B0604020202020204" pitchFamily="34" charset="0"/>
                <a:cs typeface="Arial" panose="020B0604020202020204" pitchFamily="34" charset="0"/>
              </a:rPr>
              <a:t>atural breathing instead of “holding breath” should also be reminded</a:t>
            </a:r>
            <a:r>
              <a:rPr lang="en-US" altLang="zh-HK" sz="1900" dirty="0" smtClean="0">
                <a:solidFill>
                  <a:schemeClr val="tx1"/>
                </a:solidFill>
                <a:latin typeface="Arial" panose="020B0604020202020204" pitchFamily="34" charset="0"/>
                <a:cs typeface="Arial" panose="020B0604020202020204" pitchFamily="34" charset="0"/>
              </a:rPr>
              <a:t>.</a:t>
            </a:r>
          </a:p>
          <a:p>
            <a:pPr marL="28575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Pay attention to the voice volume when engaging in activities to avoid disturbing others.</a:t>
            </a:r>
            <a:endParaRPr lang="en-US" altLang="zh-HK" sz="1900" dirty="0">
              <a:solidFill>
                <a:schemeClr val="tx1"/>
              </a:solidFill>
              <a:latin typeface="Arial" panose="020B0604020202020204" pitchFamily="34" charset="0"/>
              <a:cs typeface="Arial" panose="020B0604020202020204" pitchFamily="34" charset="0"/>
            </a:endParaRP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To drink water after the activity for replenishment.</a:t>
            </a:r>
            <a:r>
              <a:rPr lang="en-US" altLang="zh-HK" sz="1900" dirty="0">
                <a:solidFill>
                  <a:schemeClr val="tx1"/>
                </a:solidFill>
                <a:latin typeface="Arial" panose="020B0604020202020204" pitchFamily="34" charset="0"/>
                <a:cs typeface="Arial" panose="020B0604020202020204" pitchFamily="34" charset="0"/>
              </a:rPr>
              <a:t>  Personal hygiene should be observed.</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If feeling unwell during or after the activity, students should stop immediately and seek medical or professional assistance.</a:t>
            </a:r>
          </a:p>
          <a:p>
            <a:pPr marL="354013" indent="-354013" algn="just">
              <a:spcBef>
                <a:spcPts val="900"/>
              </a:spcBef>
              <a:buNone/>
            </a:pPr>
            <a:r>
              <a:rPr lang="en-US" altLang="zh-HK" sz="1100" b="1" dirty="0">
                <a:solidFill>
                  <a:schemeClr val="tx1"/>
                </a:solidFill>
                <a:latin typeface="Arial" panose="020B0604020202020204" pitchFamily="34" charset="0"/>
                <a:cs typeface="Arial" panose="020B0604020202020204" pitchFamily="34" charset="0"/>
              </a:rPr>
              <a:t>Note</a:t>
            </a:r>
            <a:r>
              <a:rPr lang="en-US" altLang="zh-HK" sz="1100" b="1" baseline="30000" dirty="0">
                <a:solidFill>
                  <a:schemeClr val="tx1"/>
                </a:solidFill>
                <a:latin typeface="Arial" panose="020B0604020202020204" pitchFamily="34" charset="0"/>
                <a:cs typeface="Arial" panose="020B0604020202020204" pitchFamily="34" charset="0"/>
              </a:rPr>
              <a:t>1</a:t>
            </a:r>
            <a:r>
              <a:rPr lang="en-US" altLang="zh-HK" sz="1100" b="1" dirty="0">
                <a:solidFill>
                  <a:schemeClr val="tx1"/>
                </a:solidFill>
                <a:latin typeface="Arial" panose="020B0604020202020204" pitchFamily="34" charset="0"/>
                <a:cs typeface="Arial" panose="020B0604020202020204" pitchFamily="34" charset="0"/>
              </a:rPr>
              <a:t>:</a:t>
            </a:r>
            <a:r>
              <a:rPr lang="en-US" altLang="zh-HK" sz="1100" b="1" dirty="0">
                <a:solidFill>
                  <a:schemeClr val="tx1"/>
                </a:solidFill>
              </a:rPr>
              <a:t>The intensity of physical activities can be classified into low, moderate and vigorous levels: “Low-intensity physical activities” are simple, light and easy to do.  “Moderate-intensity physical activities” will slightly speed up breathing and heart rate and cause mild sweating without exertion (e.g. one can still talk with ease while exercising).  “Vigorous-intensity physical activities” will greatly speed up breathing and heart rate and cause profuse sweating and exertion (e.g. one cannot or finds it difficult to talk with ease while exercising).</a:t>
            </a:r>
            <a:endParaRPr lang="en-US" altLang="zh-HK" sz="1100" b="1" dirty="0">
              <a:solidFill>
                <a:schemeClr val="tx1"/>
              </a:solidFill>
              <a:latin typeface="Arial" panose="020B0604020202020204" pitchFamily="34" charset="0"/>
              <a:cs typeface="Arial" panose="020B0604020202020204" pitchFamily="34" charset="0"/>
            </a:endParaRPr>
          </a:p>
        </p:txBody>
      </p:sp>
      <p:sp>
        <p:nvSpPr>
          <p:cNvPr id="4" name="標題 1">
            <a:extLst>
              <a:ext uri="{FF2B5EF4-FFF2-40B4-BE49-F238E27FC236}">
                <a16:creationId xmlns:a16="http://schemas.microsoft.com/office/drawing/2014/main" id="{A05D0DE2-D757-4338-9487-CFD1EC8BAC52}"/>
              </a:ext>
            </a:extLst>
          </p:cNvPr>
          <p:cNvSpPr txBox="1">
            <a:spLocks/>
          </p:cNvSpPr>
          <p:nvPr/>
        </p:nvSpPr>
        <p:spPr>
          <a:xfrm>
            <a:off x="683625" y="408214"/>
            <a:ext cx="10396882" cy="115196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a:solidFill>
                  <a:schemeClr val="tx1"/>
                </a:solidFill>
              </a:rPr>
              <a:t>Safety Measures</a:t>
            </a:r>
          </a:p>
        </p:txBody>
      </p:sp>
    </p:spTree>
    <p:extLst>
      <p:ext uri="{BB962C8B-B14F-4D97-AF65-F5344CB8AC3E}">
        <p14:creationId xmlns:p14="http://schemas.microsoft.com/office/powerpoint/2010/main" val="93008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066800" y="988920"/>
            <a:ext cx="10058400" cy="3566160"/>
          </a:xfrm>
        </p:spPr>
        <p:txBody>
          <a:bodyPr>
            <a:normAutofit/>
          </a:bodyPr>
          <a:lstStyle/>
          <a:p>
            <a:pPr algn="ctr"/>
            <a:r>
              <a:rPr lang="en-US" altLang="zh-TW" sz="4800" b="1" dirty="0">
                <a:solidFill>
                  <a:schemeClr val="tx1"/>
                </a:solidFill>
              </a:rPr>
              <a:t>Learning and Teaching Resources</a:t>
            </a:r>
            <a:r>
              <a:rPr lang="en-US" sz="4800" b="1" dirty="0">
                <a:solidFill>
                  <a:schemeClr val="tx1"/>
                </a:solidFill>
              </a:rPr>
              <a:t> </a:t>
            </a:r>
            <a:br>
              <a:rPr lang="en-US" sz="4800" b="1" dirty="0">
                <a:solidFill>
                  <a:schemeClr val="tx1"/>
                </a:solidFill>
              </a:rPr>
            </a:br>
            <a:r>
              <a:rPr lang="en-US" sz="4800" b="1" dirty="0">
                <a:solidFill>
                  <a:schemeClr val="tx1"/>
                </a:solidFill>
              </a:rPr>
              <a:t>Physical Fitness Exercise </a:t>
            </a:r>
            <a:r>
              <a:rPr lang="en-US" altLang="zh-TW" sz="4800" b="1" dirty="0">
                <a:solidFill>
                  <a:schemeClr val="tx1"/>
                </a:solidFill>
              </a:rPr>
              <a:t>(Basic level)</a:t>
            </a:r>
            <a:endParaRPr lang="en-US" sz="4800" b="1" dirty="0">
              <a:solidFill>
                <a:schemeClr val="tx1"/>
              </a:solidFill>
            </a:endParaRPr>
          </a:p>
        </p:txBody>
      </p:sp>
      <p:pic>
        <p:nvPicPr>
          <p:cNvPr id="8" name="Picture 7" descr="A close up of a logo&#10;&#10;Description automatically generated">
            <a:extLst>
              <a:ext uri="{FF2B5EF4-FFF2-40B4-BE49-F238E27FC236}">
                <a16:creationId xmlns:a16="http://schemas.microsoft.com/office/drawing/2014/main" id="{D3510EC0-7730-495A-A9C0-6C8C429C9335}"/>
              </a:ext>
            </a:extLst>
          </p:cNvPr>
          <p:cNvPicPr>
            <a:picLocks noChangeAspect="1"/>
          </p:cNvPicPr>
          <p:nvPr/>
        </p:nvPicPr>
        <p:blipFill>
          <a:blip r:embed="rId2"/>
          <a:stretch>
            <a:fillRect/>
          </a:stretch>
        </p:blipFill>
        <p:spPr>
          <a:xfrm>
            <a:off x="4995641" y="628444"/>
            <a:ext cx="2261677" cy="2299689"/>
          </a:xfrm>
          <a:prstGeom prst="rect">
            <a:avLst/>
          </a:prstGeom>
        </p:spPr>
      </p:pic>
    </p:spTree>
    <p:extLst>
      <p:ext uri="{BB962C8B-B14F-4D97-AF65-F5344CB8AC3E}">
        <p14:creationId xmlns:p14="http://schemas.microsoft.com/office/powerpoint/2010/main" val="125618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015720" y="1814846"/>
            <a:ext cx="10115700" cy="4440675"/>
          </a:xfrm>
        </p:spPr>
        <p:txBody>
          <a:bodyPr>
            <a:normAutofit/>
          </a:bodyPr>
          <a:lstStyle/>
          <a:p>
            <a:pPr marL="0" indent="0">
              <a:buNone/>
            </a:pPr>
            <a:r>
              <a:rPr lang="en-US" altLang="zh-HK" dirty="0">
                <a:solidFill>
                  <a:schemeClr val="tx1"/>
                </a:solidFill>
                <a:latin typeface="Arial" panose="020B0604020202020204" pitchFamily="34" charset="0"/>
                <a:cs typeface="Arial" panose="020B0604020202020204" pitchFamily="34" charset="0"/>
              </a:rPr>
              <a:t>Instructions</a:t>
            </a:r>
            <a:r>
              <a:rPr lang="zh-HK" altLang="en-US" dirty="0">
                <a:solidFill>
                  <a:schemeClr val="tx1"/>
                </a:solidFill>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altLang="zh-HK" dirty="0">
                <a:solidFill>
                  <a:schemeClr val="tx1"/>
                </a:solidFill>
                <a:latin typeface="Arial" panose="020B0604020202020204" pitchFamily="34" charset="0"/>
                <a:cs typeface="Arial" panose="020B0604020202020204" pitchFamily="34" charset="0"/>
              </a:rPr>
              <a:t>There are 30 items </a:t>
            </a:r>
            <a:r>
              <a:rPr lang="en-US" altLang="zh-HK" dirty="0" smtClean="0">
                <a:solidFill>
                  <a:schemeClr val="tx1"/>
                </a:solidFill>
                <a:latin typeface="Arial" panose="020B0604020202020204" pitchFamily="34" charset="0"/>
                <a:cs typeface="Arial" panose="020B0604020202020204" pitchFamily="34" charset="0"/>
              </a:rPr>
              <a:t>of physical</a:t>
            </a:r>
            <a:r>
              <a:rPr lang="zh-TW" altLang="en-US" dirty="0" smtClean="0">
                <a:solidFill>
                  <a:schemeClr val="tx1"/>
                </a:solidFill>
                <a:latin typeface="Arial" panose="020B0604020202020204" pitchFamily="34" charset="0"/>
                <a:cs typeface="Arial" panose="020B0604020202020204" pitchFamily="34" charset="0"/>
              </a:rPr>
              <a:t> </a:t>
            </a:r>
            <a:r>
              <a:rPr lang="en-US" altLang="zh-HK" dirty="0">
                <a:solidFill>
                  <a:schemeClr val="tx1"/>
                </a:solidFill>
                <a:latin typeface="Arial" panose="020B0604020202020204" pitchFamily="34" charset="0"/>
                <a:cs typeface="Arial" panose="020B0604020202020204" pitchFamily="34" charset="0"/>
              </a:rPr>
              <a:t>fitness exercises in three categories, namely “Physical Fitness Training without Equipment”, “Physical Fitness Training with Simple Equipment” and “Physical Fitness Training with </a:t>
            </a:r>
            <a:r>
              <a:rPr lang="en-US" altLang="zh-TW" dirty="0">
                <a:solidFill>
                  <a:schemeClr val="tx1"/>
                </a:solidFill>
                <a:latin typeface="Arial" panose="020B0604020202020204" pitchFamily="34" charset="0"/>
                <a:cs typeface="Arial" panose="020B0604020202020204" pitchFamily="34" charset="0"/>
              </a:rPr>
              <a:t>Specific</a:t>
            </a:r>
            <a:r>
              <a:rPr lang="en-US" altLang="zh-HK" dirty="0">
                <a:solidFill>
                  <a:schemeClr val="tx1"/>
                </a:solidFill>
                <a:latin typeface="Arial" panose="020B0604020202020204" pitchFamily="34" charset="0"/>
                <a:cs typeface="Arial" panose="020B0604020202020204" pitchFamily="34" charset="0"/>
              </a:rPr>
              <a:t> Equipment”.</a:t>
            </a:r>
          </a:p>
          <a:p>
            <a:pPr algn="just">
              <a:buFont typeface="Arial" panose="020B0604020202020204" pitchFamily="34" charset="0"/>
              <a:buChar char="•"/>
            </a:pPr>
            <a:r>
              <a:rPr lang="en-US" altLang="zh-HK" dirty="0" smtClean="0">
                <a:solidFill>
                  <a:schemeClr val="tx1"/>
                </a:solidFill>
                <a:latin typeface="Arial" panose="020B0604020202020204" pitchFamily="34" charset="0"/>
                <a:cs typeface="Arial" panose="020B0604020202020204" pitchFamily="34" charset="0"/>
              </a:rPr>
              <a:t>If students do not have previous </a:t>
            </a:r>
            <a:r>
              <a:rPr lang="en-US" altLang="zh-HK" dirty="0">
                <a:solidFill>
                  <a:schemeClr val="tx1"/>
                </a:solidFill>
                <a:latin typeface="Arial" panose="020B0604020202020204" pitchFamily="34" charset="0"/>
                <a:cs typeface="Arial" panose="020B0604020202020204" pitchFamily="34" charset="0"/>
              </a:rPr>
              <a:t>experience in circuit training </a:t>
            </a:r>
            <a:r>
              <a:rPr lang="en-US" altLang="zh-TW" dirty="0">
                <a:solidFill>
                  <a:schemeClr val="tx1"/>
                </a:solidFill>
                <a:latin typeface="Arial" panose="020B0604020202020204" pitchFamily="34" charset="0"/>
                <a:cs typeface="Arial" panose="020B0604020202020204" pitchFamily="34" charset="0"/>
              </a:rPr>
              <a:t>or </a:t>
            </a:r>
            <a:r>
              <a:rPr lang="en-US" altLang="zh-TW" dirty="0" smtClean="0">
                <a:solidFill>
                  <a:schemeClr val="tx1"/>
                </a:solidFill>
                <a:latin typeface="Arial" panose="020B0604020202020204" pitchFamily="34" charset="0"/>
                <a:cs typeface="Arial" panose="020B0604020202020204" pitchFamily="34" charset="0"/>
              </a:rPr>
              <a:t>their homes do not equipped with such equipment, </a:t>
            </a:r>
            <a:r>
              <a:rPr lang="en-US" altLang="zh-TW" dirty="0">
                <a:solidFill>
                  <a:schemeClr val="tx1"/>
                </a:solidFill>
                <a:latin typeface="Arial" panose="020B0604020202020204" pitchFamily="34" charset="0"/>
                <a:cs typeface="Arial" panose="020B0604020202020204" pitchFamily="34" charset="0"/>
              </a:rPr>
              <a:t>they should select </a:t>
            </a:r>
            <a:r>
              <a:rPr lang="en-US" altLang="zh-TW" dirty="0" smtClean="0">
                <a:solidFill>
                  <a:schemeClr val="tx1"/>
                </a:solidFill>
                <a:latin typeface="Arial" panose="020B0604020202020204" pitchFamily="34" charset="0"/>
                <a:cs typeface="Arial" panose="020B0604020202020204" pitchFamily="34" charset="0"/>
              </a:rPr>
              <a:t>exercises </a:t>
            </a:r>
            <a:r>
              <a:rPr lang="en-US" altLang="zh-TW" dirty="0">
                <a:solidFill>
                  <a:schemeClr val="tx1"/>
                </a:solidFill>
                <a:latin typeface="Arial" panose="020B0604020202020204" pitchFamily="34" charset="0"/>
                <a:cs typeface="Arial" panose="020B0604020202020204" pitchFamily="34" charset="0"/>
              </a:rPr>
              <a:t>from the </a:t>
            </a:r>
            <a:r>
              <a:rPr lang="en-US" altLang="zh-HK" dirty="0">
                <a:solidFill>
                  <a:schemeClr val="tx1"/>
                </a:solidFill>
                <a:latin typeface="Arial" panose="020B0604020202020204" pitchFamily="34" charset="0"/>
                <a:cs typeface="Arial" panose="020B0604020202020204" pitchFamily="34" charset="0"/>
              </a:rPr>
              <a:t>“Physical Fitness Training without Equipment</a:t>
            </a:r>
            <a:r>
              <a:rPr lang="en-US" altLang="zh-HK" dirty="0" smtClean="0">
                <a:solidFill>
                  <a:schemeClr val="tx1"/>
                </a:solidFill>
                <a:latin typeface="Arial" panose="020B0604020202020204" pitchFamily="34" charset="0"/>
                <a:cs typeface="Arial" panose="020B0604020202020204" pitchFamily="34" charset="0"/>
              </a:rPr>
              <a:t>” according to their ability.</a:t>
            </a:r>
            <a:endParaRPr lang="en-US" altLang="zh-HK" dirty="0">
              <a:solidFill>
                <a:schemeClr val="tx1"/>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altLang="zh-HK" dirty="0" smtClean="0">
                <a:solidFill>
                  <a:schemeClr val="tx1"/>
                </a:solidFill>
                <a:latin typeface="Arial" panose="020B0604020202020204" pitchFamily="34" charset="0"/>
                <a:cs typeface="Arial" panose="020B0604020202020204" pitchFamily="34" charset="0"/>
              </a:rPr>
              <a:t>Each of the exercise lasts </a:t>
            </a:r>
            <a:r>
              <a:rPr lang="en-US" altLang="zh-HK" dirty="0">
                <a:solidFill>
                  <a:schemeClr val="tx1"/>
                </a:solidFill>
                <a:latin typeface="Arial" panose="020B0604020202020204" pitchFamily="34" charset="0"/>
                <a:cs typeface="Arial" panose="020B0604020202020204" pitchFamily="34" charset="0"/>
              </a:rPr>
              <a:t>for 30 seconds, with demonstrations in three different difficulty levels ranging from easy to advanced (as shown from left-hand-side to right-hand-side).  Students can choose from one for practice according to their ability and strive to complete it.</a:t>
            </a:r>
          </a:p>
          <a:p>
            <a:pPr algn="just">
              <a:buFont typeface="Arial" panose="020B0604020202020204" pitchFamily="34" charset="0"/>
              <a:buChar char="•"/>
            </a:pPr>
            <a:r>
              <a:rPr lang="en-US" altLang="zh-HK" dirty="0">
                <a:solidFill>
                  <a:schemeClr val="tx1"/>
                </a:solidFill>
                <a:latin typeface="Arial" panose="020B0604020202020204" pitchFamily="34" charset="0"/>
                <a:cs typeface="Arial" panose="020B0604020202020204" pitchFamily="34" charset="0"/>
              </a:rPr>
              <a:t>In combining different exercises into a routine, different body parts should be trained alternatively.  Do not </a:t>
            </a:r>
            <a:r>
              <a:rPr lang="en-US" altLang="zh-HK" dirty="0" smtClean="0">
                <a:solidFill>
                  <a:schemeClr val="tx1"/>
                </a:solidFill>
                <a:latin typeface="Arial" panose="020B0604020202020204" pitchFamily="34" charset="0"/>
                <a:cs typeface="Arial" panose="020B0604020202020204" pitchFamily="34" charset="0"/>
              </a:rPr>
              <a:t>repeat </a:t>
            </a:r>
            <a:r>
              <a:rPr lang="en-US" altLang="zh-HK" dirty="0">
                <a:solidFill>
                  <a:schemeClr val="tx1"/>
                </a:solidFill>
                <a:latin typeface="Arial" panose="020B0604020202020204" pitchFamily="34" charset="0"/>
                <a:cs typeface="Arial" panose="020B0604020202020204" pitchFamily="34" charset="0"/>
              </a:rPr>
              <a:t>doing exercises for one specific body part consecutively.</a:t>
            </a:r>
            <a:endParaRPr lang="zh-HK" altLang="en-US" dirty="0">
              <a:solidFill>
                <a:schemeClr val="tx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F57AD191-3EAF-4C33-BCD5-E044DFC87583}"/>
              </a:ext>
            </a:extLst>
          </p:cNvPr>
          <p:cNvSpPr/>
          <p:nvPr/>
        </p:nvSpPr>
        <p:spPr>
          <a:xfrm>
            <a:off x="1101491" y="1006083"/>
            <a:ext cx="9057623" cy="646331"/>
          </a:xfrm>
          <a:prstGeom prst="rect">
            <a:avLst/>
          </a:prstGeom>
        </p:spPr>
        <p:txBody>
          <a:bodyPr wrap="square">
            <a:spAutoFit/>
          </a:bodyPr>
          <a:lstStyle/>
          <a:p>
            <a:r>
              <a:rPr lang="en-US" altLang="zh-TW" u="sng" dirty="0" smtClean="0">
                <a:hlinkClick r:id="rId2"/>
              </a:rPr>
              <a:t>https://</a:t>
            </a:r>
            <a:r>
              <a:rPr lang="en-US" altLang="zh-TW" u="sng" dirty="0" smtClean="0">
                <a:hlinkClick r:id="rId2"/>
              </a:rPr>
              <a:t>www.edb.gov.hk/tc/curriculum-development/kla/pe/Doing_Physical_Activities_at_Home/res/fitness_ex_intro.html</a:t>
            </a:r>
            <a:r>
              <a:rPr lang="en-US" altLang="zh-TW" u="sng" dirty="0" smtClean="0"/>
              <a:t>  </a:t>
            </a:r>
            <a:r>
              <a:rPr lang="en-US" altLang="zh-TW" u="sng" dirty="0" smtClean="0">
                <a:solidFill>
                  <a:schemeClr val="bg2">
                    <a:lumMod val="50000"/>
                  </a:schemeClr>
                </a:solidFill>
              </a:rPr>
              <a:t>(</a:t>
            </a:r>
            <a:r>
              <a:rPr lang="en-US" altLang="zh-TW" u="sng" dirty="0" smtClean="0">
                <a:solidFill>
                  <a:schemeClr val="bg2">
                    <a:lumMod val="50000"/>
                  </a:schemeClr>
                </a:solidFill>
              </a:rPr>
              <a:t>Chi  </a:t>
            </a:r>
            <a:r>
              <a:rPr lang="en-US" altLang="zh-TW" u="sng" dirty="0" smtClean="0">
                <a:solidFill>
                  <a:schemeClr val="bg2">
                    <a:lumMod val="50000"/>
                  </a:schemeClr>
                </a:solidFill>
              </a:rPr>
              <a:t>Only)</a:t>
            </a:r>
          </a:p>
        </p:txBody>
      </p:sp>
      <p:sp>
        <p:nvSpPr>
          <p:cNvPr id="8" name="標題 1">
            <a:extLst>
              <a:ext uri="{FF2B5EF4-FFF2-40B4-BE49-F238E27FC236}">
                <a16:creationId xmlns:a16="http://schemas.microsoft.com/office/drawing/2014/main" id="{7182D8B5-BFF7-495D-9C30-036A6EE67F9A}"/>
              </a:ext>
            </a:extLst>
          </p:cNvPr>
          <p:cNvSpPr txBox="1">
            <a:spLocks/>
          </p:cNvSpPr>
          <p:nvPr/>
        </p:nvSpPr>
        <p:spPr>
          <a:xfrm>
            <a:off x="827004" y="256674"/>
            <a:ext cx="10703829" cy="86320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HK" b="1" dirty="0">
                <a:solidFill>
                  <a:schemeClr val="tx1"/>
                </a:solidFill>
              </a:rPr>
              <a:t>Physical Fitness Exercise </a:t>
            </a:r>
            <a:r>
              <a:rPr lang="en-US" altLang="zh-TW" b="1" dirty="0">
                <a:solidFill>
                  <a:schemeClr val="tx1"/>
                </a:solidFill>
              </a:rPr>
              <a:t>(Basic level)</a:t>
            </a:r>
            <a:endParaRPr lang="en-US"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3034" y="103856"/>
            <a:ext cx="1363508" cy="1363508"/>
          </a:xfrm>
          <a:prstGeom prst="rect">
            <a:avLst/>
          </a:prstGeom>
        </p:spPr>
      </p:pic>
    </p:spTree>
    <p:extLst>
      <p:ext uri="{BB962C8B-B14F-4D97-AF65-F5344CB8AC3E}">
        <p14:creationId xmlns:p14="http://schemas.microsoft.com/office/powerpoint/2010/main" val="103516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文字方塊 10"/>
          <p:cNvSpPr txBox="1"/>
          <p:nvPr/>
        </p:nvSpPr>
        <p:spPr>
          <a:xfrm>
            <a:off x="941073" y="1890544"/>
            <a:ext cx="10209010" cy="1785104"/>
          </a:xfrm>
          <a:prstGeom prst="rect">
            <a:avLst/>
          </a:prstGeom>
          <a:noFill/>
        </p:spPr>
        <p:txBody>
          <a:bodyPr wrap="square" rtlCol="0">
            <a:spAutoFit/>
          </a:bodyPr>
          <a:lstStyle/>
          <a:p>
            <a:r>
              <a:rPr lang="en-US" altLang="zh-HK" sz="2000" dirty="0">
                <a:latin typeface="Arial" panose="020B0604020202020204" pitchFamily="34" charset="0"/>
                <a:cs typeface="Arial" panose="020B0604020202020204" pitchFamily="34" charset="0"/>
              </a:rPr>
              <a:t>Students should </a:t>
            </a:r>
            <a:r>
              <a:rPr lang="en-US" altLang="zh-HK" sz="2000" dirty="0" smtClean="0">
                <a:latin typeface="Arial" panose="020B0604020202020204" pitchFamily="34" charset="0"/>
                <a:cs typeface="Arial" panose="020B0604020202020204" pitchFamily="34" charset="0"/>
              </a:rPr>
              <a:t>adjust </a:t>
            </a:r>
            <a:r>
              <a:rPr lang="en-US" altLang="zh-HK" sz="2000" dirty="0">
                <a:latin typeface="Arial" panose="020B0604020202020204" pitchFamily="34" charset="0"/>
                <a:cs typeface="Arial" panose="020B0604020202020204" pitchFamily="34" charset="0"/>
              </a:rPr>
              <a:t>the </a:t>
            </a:r>
            <a:r>
              <a:rPr lang="en-US" altLang="zh-HK" sz="2000" dirty="0" smtClean="0">
                <a:latin typeface="Arial" panose="020B0604020202020204" pitchFamily="34" charset="0"/>
                <a:cs typeface="Arial" panose="020B0604020202020204" pitchFamily="34" charset="0"/>
              </a:rPr>
              <a:t>intensity, duration and number </a:t>
            </a:r>
            <a:r>
              <a:rPr lang="en-US" altLang="zh-HK" sz="2000" dirty="0">
                <a:latin typeface="Arial" panose="020B0604020202020204" pitchFamily="34" charset="0"/>
                <a:cs typeface="Arial" panose="020B0604020202020204" pitchFamily="34" charset="0"/>
              </a:rPr>
              <a:t>of </a:t>
            </a:r>
            <a:r>
              <a:rPr lang="en-US" altLang="zh-HK" sz="2000" dirty="0" smtClean="0">
                <a:latin typeface="Arial" panose="020B0604020202020204" pitchFamily="34" charset="0"/>
                <a:cs typeface="Arial" panose="020B0604020202020204" pitchFamily="34" charset="0"/>
              </a:rPr>
              <a:t>repetitions progressively.</a:t>
            </a:r>
            <a:endParaRPr lang="en-US" altLang="zh-HK" sz="2000" strike="sngStrike" dirty="0">
              <a:latin typeface="Arial" panose="020B0604020202020204" pitchFamily="34" charset="0"/>
              <a:cs typeface="Arial" panose="020B0604020202020204" pitchFamily="34" charset="0"/>
            </a:endParaRPr>
          </a:p>
          <a:p>
            <a:pPr>
              <a:spcBef>
                <a:spcPts val="1200"/>
              </a:spcBef>
            </a:pPr>
            <a:r>
              <a:rPr lang="en-US" altLang="zh-HK" sz="2000" b="1" dirty="0">
                <a:latin typeface="Arial" panose="020B0604020202020204" pitchFamily="34" charset="0"/>
                <a:cs typeface="Arial" panose="020B0604020202020204" pitchFamily="34" charset="0"/>
              </a:rPr>
              <a:t>Example:</a:t>
            </a:r>
          </a:p>
          <a:p>
            <a:pPr marL="1263650" indent="-1263650"/>
            <a:r>
              <a:rPr lang="en-US" altLang="zh-HK" sz="2000" dirty="0">
                <a:latin typeface="Arial" panose="020B0604020202020204" pitchFamily="34" charset="0"/>
                <a:cs typeface="Arial" panose="020B0604020202020204" pitchFamily="34" charset="0"/>
              </a:rPr>
              <a:t>Sequence: A1-A4-A8-A2-A6-A9-A5-A10 (1 set).  Do 3 sets with 10 seconds rest between each exercise and with 5 minutes rest between each set.  The whole training normally takes 30 minutes.</a:t>
            </a:r>
            <a:endParaRPr lang="zh-HK" altLang="en-US" dirty="0">
              <a:latin typeface="Arial" panose="020B0604020202020204" pitchFamily="34" charset="0"/>
              <a:cs typeface="Arial" panose="020B0604020202020204" pitchFamily="34" charset="0"/>
            </a:endParaRPr>
          </a:p>
        </p:txBody>
      </p:sp>
      <p:pic>
        <p:nvPicPr>
          <p:cNvPr id="19" name="Picture 18" descr="A close up of a logo&#10;&#10;Description automatically generated">
            <a:extLst>
              <a:ext uri="{FF2B5EF4-FFF2-40B4-BE49-F238E27FC236}">
                <a16:creationId xmlns:a16="http://schemas.microsoft.com/office/drawing/2014/main" id="{B6DF4622-B98A-4D13-835B-1508180602EF}"/>
              </a:ext>
            </a:extLst>
          </p:cNvPr>
          <p:cNvPicPr>
            <a:picLocks noChangeAspect="1"/>
          </p:cNvPicPr>
          <p:nvPr/>
        </p:nvPicPr>
        <p:blipFill>
          <a:blip r:embed="rId3"/>
          <a:stretch>
            <a:fillRect/>
          </a:stretch>
        </p:blipFill>
        <p:spPr>
          <a:xfrm>
            <a:off x="10539935" y="156130"/>
            <a:ext cx="1531223" cy="1556958"/>
          </a:xfrm>
          <a:prstGeom prst="rect">
            <a:avLst/>
          </a:prstGeom>
        </p:spPr>
      </p:pic>
      <p:sp>
        <p:nvSpPr>
          <p:cNvPr id="37" name="標題 1">
            <a:extLst>
              <a:ext uri="{FF2B5EF4-FFF2-40B4-BE49-F238E27FC236}">
                <a16:creationId xmlns:a16="http://schemas.microsoft.com/office/drawing/2014/main" id="{F3AB0F69-2480-448E-866B-018C3A646A5D}"/>
              </a:ext>
            </a:extLst>
          </p:cNvPr>
          <p:cNvSpPr>
            <a:spLocks noGrp="1"/>
          </p:cNvSpPr>
          <p:nvPr>
            <p:ph type="title"/>
          </p:nvPr>
        </p:nvSpPr>
        <p:spPr>
          <a:xfrm>
            <a:off x="907215" y="97429"/>
            <a:ext cx="10703829" cy="1151965"/>
          </a:xfrm>
        </p:spPr>
        <p:txBody>
          <a:bodyPr>
            <a:normAutofit/>
          </a:bodyPr>
          <a:lstStyle/>
          <a:p>
            <a:r>
              <a:rPr lang="en-US" altLang="zh-HK" b="1" dirty="0">
                <a:solidFill>
                  <a:schemeClr val="tx1"/>
                </a:solidFill>
              </a:rPr>
              <a:t>Physical Fitness Exercise </a:t>
            </a:r>
            <a:r>
              <a:rPr lang="en-US" altLang="zh-TW" b="1" dirty="0">
                <a:solidFill>
                  <a:schemeClr val="tx1"/>
                </a:solidFill>
              </a:rPr>
              <a:t>(Basic level)</a:t>
            </a:r>
            <a:endParaRPr lang="en-US" b="1" dirty="0">
              <a:solidFill>
                <a:schemeClr val="tx1"/>
              </a:solidFill>
            </a:endParaRPr>
          </a:p>
        </p:txBody>
      </p:sp>
      <p:pic>
        <p:nvPicPr>
          <p:cNvPr id="30" name="圖片 29" descr="ppt_secE_BL.png"/>
          <p:cNvPicPr>
            <a:picLocks noChangeAspect="1"/>
          </p:cNvPicPr>
          <p:nvPr/>
        </p:nvPicPr>
        <p:blipFill>
          <a:blip r:embed="rId4"/>
          <a:stretch>
            <a:fillRect/>
          </a:stretch>
        </p:blipFill>
        <p:spPr>
          <a:xfrm>
            <a:off x="122140" y="3890444"/>
            <a:ext cx="12069860" cy="2172003"/>
          </a:xfrm>
          <a:prstGeom prst="rect">
            <a:avLst/>
          </a:prstGeom>
        </p:spPr>
      </p:pic>
    </p:spTree>
    <p:extLst>
      <p:ext uri="{BB962C8B-B14F-4D97-AF65-F5344CB8AC3E}">
        <p14:creationId xmlns:p14="http://schemas.microsoft.com/office/powerpoint/2010/main" val="121291414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edb.gov.hk/attachment/tc/curriculum-development/4-key-tasks/moral-civic/mpd2019/WS_4_Optimistic_4.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23276" y="1646807"/>
            <a:ext cx="3071382" cy="3123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616335"/>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265</TotalTime>
  <Words>735</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新細明體</vt:lpstr>
      <vt:lpstr>Arial</vt:lpstr>
      <vt:lpstr>Calibri</vt:lpstr>
      <vt:lpstr>Calibri Light</vt:lpstr>
      <vt:lpstr>回顧</vt:lpstr>
      <vt:lpstr>Doing Physical Activities at Home (For Secondary Schools) Physical Fitness (Basic Level)</vt:lpstr>
      <vt:lpstr>Preface</vt:lpstr>
      <vt:lpstr>PowerPoint Presentation</vt:lpstr>
      <vt:lpstr>Learning and Teaching Resources  Physical Fitness Exercise (Basic level)</vt:lpstr>
      <vt:lpstr>PowerPoint Presentation</vt:lpstr>
      <vt:lpstr>Physical Fitness Exercise (Basic level)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在家進行體適能活動的建議</dc:title>
  <dc:creator>CHO, Wing-chi Gigi</dc:creator>
  <cp:lastModifiedBy>CHAU, Chi-kong</cp:lastModifiedBy>
  <cp:revision>122</cp:revision>
  <cp:lastPrinted>2020-03-20T09:29:33Z</cp:lastPrinted>
  <dcterms:created xsi:type="dcterms:W3CDTF">2020-02-05T01:11:23Z</dcterms:created>
  <dcterms:modified xsi:type="dcterms:W3CDTF">2022-03-16T08:49:24Z</dcterms:modified>
</cp:coreProperties>
</file>