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2" r:id="rId1"/>
  </p:sldMasterIdLst>
  <p:notesMasterIdLst>
    <p:notesMasterId r:id="rId8"/>
  </p:notesMasterIdLst>
  <p:sldIdLst>
    <p:sldId id="256" r:id="rId2"/>
    <p:sldId id="264" r:id="rId3"/>
    <p:sldId id="265" r:id="rId4"/>
    <p:sldId id="260" r:id="rId5"/>
    <p:sldId id="261" r:id="rId6"/>
    <p:sldId id="263" r:id="rId7"/>
  </p:sldIdLst>
  <p:sldSz cx="12192000" cy="6858000"/>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660"/>
  </p:normalViewPr>
  <p:slideViewPr>
    <p:cSldViewPr snapToGrid="0">
      <p:cViewPr varScale="1">
        <p:scale>
          <a:sx n="66" d="100"/>
          <a:sy n="66" d="100"/>
        </p:scale>
        <p:origin x="484" y="32"/>
      </p:cViewPr>
      <p:guideLst>
        <p:guide orient="horz" pos="2160"/>
        <p:guide pos="3840"/>
      </p:guideLst>
    </p:cSldViewPr>
  </p:slideViewPr>
  <p:notesTextViewPr>
    <p:cViewPr>
      <p:scale>
        <a:sx n="1" d="1"/>
        <a:sy n="1" d="1"/>
      </p:scale>
      <p:origin x="0" y="0"/>
    </p:cViewPr>
  </p:notesTextViewPr>
  <p:sorterViewPr>
    <p:cViewPr>
      <p:scale>
        <a:sx n="200" d="100"/>
        <a:sy n="200" d="100"/>
      </p:scale>
      <p:origin x="0" y="-115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zh-HK" altLang="en-US"/>
          </a:p>
        </p:txBody>
      </p:sp>
      <p:sp>
        <p:nvSpPr>
          <p:cNvPr id="3" name="日期版面配置區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8E68D756-30A5-4FD9-8290-82E6E7AC42A4}" type="datetimeFigureOut">
              <a:rPr lang="zh-HK" altLang="en-US" smtClean="0"/>
              <a:pPr/>
              <a:t>16/3/2022</a:t>
            </a:fld>
            <a:endParaRPr lang="zh-HK" altLang="en-US"/>
          </a:p>
        </p:txBody>
      </p:sp>
      <p:sp>
        <p:nvSpPr>
          <p:cNvPr id="4" name="投影片圖像版面配置區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440" tIns="45720" rIns="91440" bIns="45720" rtlCol="0" anchor="ctr"/>
          <a:lstStyle/>
          <a:p>
            <a:endParaRPr lang="zh-HK" altLang="en-US"/>
          </a:p>
        </p:txBody>
      </p:sp>
      <p:sp>
        <p:nvSpPr>
          <p:cNvPr id="5" name="備忘稿版面配置區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6" name="頁尾版面配置區 5"/>
          <p:cNvSpPr>
            <a:spLocks noGrp="1"/>
          </p:cNvSpPr>
          <p:nvPr>
            <p:ph type="ftr" sz="quarter" idx="4"/>
          </p:nvPr>
        </p:nvSpPr>
        <p:spPr>
          <a:xfrm>
            <a:off x="0" y="9377318"/>
            <a:ext cx="2945659" cy="495347"/>
          </a:xfrm>
          <a:prstGeom prst="rect">
            <a:avLst/>
          </a:prstGeom>
        </p:spPr>
        <p:txBody>
          <a:bodyPr vert="horz" lIns="91440" tIns="45720" rIns="91440" bIns="45720" rtlCol="0" anchor="b"/>
          <a:lstStyle>
            <a:lvl1pPr algn="l">
              <a:defRPr sz="1200"/>
            </a:lvl1pPr>
          </a:lstStyle>
          <a:p>
            <a:endParaRPr lang="zh-HK" altLang="en-US"/>
          </a:p>
        </p:txBody>
      </p:sp>
      <p:sp>
        <p:nvSpPr>
          <p:cNvPr id="7" name="投影片編號版面配置區 6"/>
          <p:cNvSpPr>
            <a:spLocks noGrp="1"/>
          </p:cNvSpPr>
          <p:nvPr>
            <p:ph type="sldNum" sz="quarter" idx="5"/>
          </p:nvPr>
        </p:nvSpPr>
        <p:spPr>
          <a:xfrm>
            <a:off x="3850443" y="9377318"/>
            <a:ext cx="2945659" cy="495347"/>
          </a:xfrm>
          <a:prstGeom prst="rect">
            <a:avLst/>
          </a:prstGeom>
        </p:spPr>
        <p:txBody>
          <a:bodyPr vert="horz" lIns="91440" tIns="45720" rIns="91440" bIns="45720" rtlCol="0" anchor="b"/>
          <a:lstStyle>
            <a:lvl1pPr algn="r">
              <a:defRPr sz="1200"/>
            </a:lvl1pPr>
          </a:lstStyle>
          <a:p>
            <a:fld id="{06C38A52-5C58-45AC-B245-0D48F0525E10}" type="slidenum">
              <a:rPr lang="zh-HK" altLang="en-US" smtClean="0"/>
              <a:pPr/>
              <a:t>‹#›</a:t>
            </a:fld>
            <a:endParaRPr lang="zh-HK" altLang="en-US"/>
          </a:p>
        </p:txBody>
      </p:sp>
    </p:spTree>
    <p:extLst>
      <p:ext uri="{BB962C8B-B14F-4D97-AF65-F5344CB8AC3E}">
        <p14:creationId xmlns:p14="http://schemas.microsoft.com/office/powerpoint/2010/main" val="1305695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按一下以編輯母片副標題樣式</a:t>
            </a:r>
            <a:endParaRPr lang="en-US" dirty="0"/>
          </a:p>
        </p:txBody>
      </p:sp>
      <p:sp>
        <p:nvSpPr>
          <p:cNvPr id="4" name="Date Placeholder 3"/>
          <p:cNvSpPr>
            <a:spLocks noGrp="1"/>
          </p:cNvSpPr>
          <p:nvPr>
            <p:ph type="dt" sz="half" idx="10"/>
          </p:nvPr>
        </p:nvSpPr>
        <p:spPr/>
        <p:txBody>
          <a:bodyPr/>
          <a:lstStyle/>
          <a:p>
            <a:fld id="{832E4EC9-C400-4F95-A379-781616A38165}" type="datetime1">
              <a:rPr lang="en-US" altLang="zh-HK" smtClean="0"/>
              <a:pPr/>
              <a:t>3/16/2022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6931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D0F7D860-863E-417B-9BE1-DAB92CCC0485}" type="datetime1">
              <a:rPr lang="en-US" altLang="zh-HK" smtClean="0"/>
              <a:pPr/>
              <a:t>3/16/2022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91381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7FE88655-BA9F-4371-9012-BCEB2EBDE8B2}" type="datetime1">
              <a:rPr lang="en-US" altLang="zh-HK" smtClean="0"/>
              <a:pPr/>
              <a:t>3/16/2022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10751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12" name="Content Placeholder 2"/>
          <p:cNvSpPr>
            <a:spLocks noGrp="1"/>
          </p:cNvSpPr>
          <p:nvPr>
            <p:ph sz="quarter" idx="13"/>
          </p:nvPr>
        </p:nvSpPr>
        <p:spPr>
          <a:xfrm>
            <a:off x="685800" y="2063396"/>
            <a:ext cx="10394707" cy="3311189"/>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C30F2B05-7B59-433F-9A8A-05B1540DFE3A}" type="datetime1">
              <a:rPr lang="en-US" altLang="zh-HK" smtClean="0"/>
              <a:pPr/>
              <a:t>3/16/2022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3832415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B68AD4BE-A8E1-4CEA-8763-631B6EF284AC}" type="datetime1">
              <a:rPr lang="en-US" altLang="zh-HK" smtClean="0"/>
              <a:pPr/>
              <a:t>3/16/2022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68249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7FC0A32C-359E-44E4-A6F0-10ADFE9798DF}" type="datetime1">
              <a:rPr lang="en-US" altLang="zh-HK" smtClean="0"/>
              <a:pPr/>
              <a:t>3/16/2022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9391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ECDC9B3B-9E05-4001-B56B-78EAAAD2D6D5}" type="datetime1">
              <a:rPr lang="en-US" altLang="zh-HK" smtClean="0"/>
              <a:pPr/>
              <a:t>3/16/2022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5718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1097280" y="2582334"/>
            <a:ext cx="4937760" cy="337820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6217920" y="2582334"/>
            <a:ext cx="4937760" cy="337820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EA6B9F61-B3E6-4824-90FD-F7C5893CDFA5}" type="datetime1">
              <a:rPr lang="en-US" altLang="zh-HK" smtClean="0"/>
              <a:pPr/>
              <a:t>3/16/2022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53285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9A1C2308-E806-4C72-8E21-03159AA755E0}" type="datetime1">
              <a:rPr lang="en-US" altLang="zh-HK" smtClean="0"/>
              <a:pPr/>
              <a:t>3/16/2022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60299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7088CCC-0088-44D7-AA7A-D121931A1402}" type="datetime1">
              <a:rPr lang="en-US" altLang="zh-HK" smtClean="0"/>
              <a:pPr/>
              <a:t>3/16/2022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57349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2A62183-C9CB-4629-A622-3F582BC35974}" type="datetime1">
              <a:rPr lang="en-US" altLang="zh-HK" smtClean="0"/>
              <a:pPr/>
              <a:t>3/16/2022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65018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F2F85E40-495C-4D92-8178-5FE4A1E30E2A}" type="datetime1">
              <a:rPr lang="en-US" altLang="zh-HK" smtClean="0"/>
              <a:pPr/>
              <a:t>3/16/2022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40275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B0492FC-FB39-4DF2-B07A-C63B79F4AC11}" type="datetime1">
              <a:rPr lang="en-US" altLang="zh-HK" smtClean="0"/>
              <a:pPr/>
              <a:t>3/16/2022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3075972"/>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edb.gov.hk/tc/curriculum-development/kla/pe/Doing_Physical_Activities_at_Home/res/fitness_ex_intro.html" TargetMode="Externa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2293495" y="2151352"/>
            <a:ext cx="8861528" cy="2189186"/>
          </a:xfrm>
        </p:spPr>
        <p:txBody>
          <a:bodyPr>
            <a:normAutofit fontScale="90000"/>
          </a:bodyPr>
          <a:lstStyle/>
          <a:p>
            <a:pPr algn="r"/>
            <a:r>
              <a:rPr lang="en-US" altLang="zh-TW" sz="5400" b="1" dirty="0">
                <a:solidFill>
                  <a:schemeClr val="tx1"/>
                </a:solidFill>
              </a:rPr>
              <a:t>Doing Physical Activities at Home</a:t>
            </a:r>
            <a:br>
              <a:rPr lang="en-US" altLang="zh-TW" sz="5400" b="1" dirty="0">
                <a:solidFill>
                  <a:schemeClr val="tx1"/>
                </a:solidFill>
              </a:rPr>
            </a:br>
            <a:r>
              <a:rPr lang="en-US" altLang="zh-TW" sz="5400" b="1" dirty="0">
                <a:solidFill>
                  <a:schemeClr val="tx1"/>
                </a:solidFill>
              </a:rPr>
              <a:t>(For Primary Schools)</a:t>
            </a:r>
            <a:br>
              <a:rPr lang="en-US" altLang="zh-TW" sz="5400" b="1" dirty="0">
                <a:solidFill>
                  <a:schemeClr val="tx1"/>
                </a:solidFill>
              </a:rPr>
            </a:br>
            <a:r>
              <a:rPr lang="en-US" altLang="zh-TW" sz="5300" b="1" dirty="0">
                <a:solidFill>
                  <a:srgbClr val="7030A0"/>
                </a:solidFill>
              </a:rPr>
              <a:t>Physical Fitness</a:t>
            </a:r>
            <a:endParaRPr lang="en-US" sz="5300" b="1" dirty="0">
              <a:solidFill>
                <a:srgbClr val="7030A0"/>
              </a:solidFill>
            </a:endParaRPr>
          </a:p>
        </p:txBody>
      </p:sp>
      <p:sp>
        <p:nvSpPr>
          <p:cNvPr id="3" name="副標題 2"/>
          <p:cNvSpPr>
            <a:spLocks noGrp="1"/>
          </p:cNvSpPr>
          <p:nvPr>
            <p:ph type="subTitle" idx="1"/>
          </p:nvPr>
        </p:nvSpPr>
        <p:spPr>
          <a:xfrm>
            <a:off x="2580640" y="4362765"/>
            <a:ext cx="8574383" cy="678019"/>
          </a:xfrm>
        </p:spPr>
        <p:txBody>
          <a:bodyPr>
            <a:normAutofit/>
          </a:bodyPr>
          <a:lstStyle/>
          <a:p>
            <a:pPr algn="r"/>
            <a:r>
              <a:rPr lang="en-US" altLang="zh-TW" b="1" dirty="0"/>
              <a:t>PE Section, Curriculum Development Institute, EDB</a:t>
            </a:r>
          </a:p>
        </p:txBody>
      </p:sp>
      <p:sp>
        <p:nvSpPr>
          <p:cNvPr id="5" name="投影片編號版面配置區 4"/>
          <p:cNvSpPr>
            <a:spLocks noGrp="1"/>
          </p:cNvSpPr>
          <p:nvPr>
            <p:ph type="sldNum" sz="quarter" idx="12"/>
          </p:nvPr>
        </p:nvSpPr>
        <p:spPr/>
        <p:txBody>
          <a:bodyPr/>
          <a:lstStyle/>
          <a:p>
            <a:fld id="{6D22F896-40B5-4ADD-8801-0D06FADFA095}" type="slidenum">
              <a:rPr lang="en-US" smtClean="0"/>
              <a:pPr/>
              <a:t>1</a:t>
            </a:fld>
            <a:endParaRPr lang="en-US" dirty="0"/>
          </a:p>
        </p:txBody>
      </p:sp>
    </p:spTree>
    <p:extLst>
      <p:ext uri="{BB962C8B-B14F-4D97-AF65-F5344CB8AC3E}">
        <p14:creationId xmlns:p14="http://schemas.microsoft.com/office/powerpoint/2010/main" val="3030976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3625" y="408214"/>
            <a:ext cx="10396882" cy="1151965"/>
          </a:xfrm>
        </p:spPr>
        <p:txBody>
          <a:bodyPr>
            <a:normAutofit/>
          </a:bodyPr>
          <a:lstStyle/>
          <a:p>
            <a:r>
              <a:rPr lang="en-US" altLang="zh-TW" b="1" dirty="0">
                <a:solidFill>
                  <a:schemeClr val="tx1"/>
                </a:solidFill>
              </a:rPr>
              <a:t>Preface</a:t>
            </a:r>
            <a:endParaRPr lang="en-US" b="1" dirty="0">
              <a:solidFill>
                <a:schemeClr val="tx1"/>
              </a:solidFill>
            </a:endParaRPr>
          </a:p>
        </p:txBody>
      </p:sp>
      <p:sp>
        <p:nvSpPr>
          <p:cNvPr id="3" name="內容版面配置區 2"/>
          <p:cNvSpPr>
            <a:spLocks noGrp="1"/>
          </p:cNvSpPr>
          <p:nvPr>
            <p:ph sz="quarter" idx="13"/>
          </p:nvPr>
        </p:nvSpPr>
        <p:spPr>
          <a:xfrm>
            <a:off x="573395" y="1662980"/>
            <a:ext cx="10870408" cy="4652362"/>
          </a:xfrm>
        </p:spPr>
        <p:txBody>
          <a:bodyPr>
            <a:normAutofit/>
          </a:bodyPr>
          <a:lstStyle/>
          <a:p>
            <a:pPr algn="just"/>
            <a:r>
              <a:rPr lang="en-US" altLang="zh-TW" sz="2800" dirty="0"/>
              <a:t>	</a:t>
            </a:r>
            <a:r>
              <a:rPr lang="en-US" altLang="zh-HK" sz="2400" dirty="0">
                <a:solidFill>
                  <a:schemeClr val="tx1"/>
                </a:solidFill>
                <a:latin typeface="Arial" panose="020B0604020202020204" pitchFamily="34" charset="0"/>
                <a:cs typeface="Arial" panose="020B0604020202020204" pitchFamily="34" charset="0"/>
              </a:rPr>
              <a:t>Department of Health indicated that maintaining regular physical activity starting from childhood to adult stage will bring about tremendous health benefits and enhance physical fitness, such as increased cardiorespiratory fitness and muscular strength; reduced body fatness; lower risks of developing cancer, cardiovascular diseases and diabetes; enhanced bone health; and building resilience and reducing symptoms of depression.  Besides, to maintain a healthy lifestyle could build up good body resistance.</a:t>
            </a:r>
          </a:p>
          <a:p>
            <a:pPr algn="just"/>
            <a:r>
              <a:rPr lang="en-US" altLang="zh-HK" sz="2400" dirty="0">
                <a:solidFill>
                  <a:schemeClr val="tx1"/>
                </a:solidFill>
                <a:latin typeface="Arial" panose="020B0604020202020204" pitchFamily="34" charset="0"/>
                <a:cs typeface="Arial" panose="020B0604020202020204" pitchFamily="34" charset="0"/>
              </a:rPr>
              <a:t>	 The </a:t>
            </a:r>
            <a:r>
              <a:rPr lang="en-US" altLang="zh-TW" sz="2400" dirty="0">
                <a:solidFill>
                  <a:schemeClr val="tx1"/>
                </a:solidFill>
                <a:latin typeface="Arial" panose="020B0604020202020204" pitchFamily="34" charset="0"/>
                <a:cs typeface="Arial" panose="020B0604020202020204" pitchFamily="34" charset="0"/>
              </a:rPr>
              <a:t>Curriculum</a:t>
            </a:r>
            <a:r>
              <a:rPr lang="zh-TW" altLang="en-US" sz="2400" dirty="0">
                <a:solidFill>
                  <a:schemeClr val="tx1"/>
                </a:solidFill>
                <a:latin typeface="Arial" panose="020B0604020202020204" pitchFamily="34" charset="0"/>
                <a:cs typeface="Arial" panose="020B0604020202020204" pitchFamily="34" charset="0"/>
              </a:rPr>
              <a:t> </a:t>
            </a:r>
            <a:r>
              <a:rPr lang="en-US" altLang="zh-TW" sz="2400" dirty="0">
                <a:solidFill>
                  <a:schemeClr val="tx1"/>
                </a:solidFill>
                <a:latin typeface="Arial" panose="020B0604020202020204" pitchFamily="34" charset="0"/>
                <a:cs typeface="Arial" panose="020B0604020202020204" pitchFamily="34" charset="0"/>
              </a:rPr>
              <a:t>Development Institute of Education Bureau developed</a:t>
            </a:r>
            <a:r>
              <a:rPr lang="en-US" altLang="zh-HK" sz="2400" dirty="0">
                <a:solidFill>
                  <a:schemeClr val="tx1"/>
                </a:solidFill>
                <a:latin typeface="Arial" panose="020B0604020202020204" pitchFamily="34" charset="0"/>
                <a:cs typeface="Arial" panose="020B0604020202020204" pitchFamily="34" charset="0"/>
              </a:rPr>
              <a:t> a series of learning and teaching materials for teachers’ reference.  It aims to encourage students to do individual physical fitness </a:t>
            </a:r>
            <a:r>
              <a:rPr lang="en-US" altLang="zh-HK" sz="2400">
                <a:solidFill>
                  <a:schemeClr val="tx1"/>
                </a:solidFill>
                <a:latin typeface="Arial" panose="020B0604020202020204" pitchFamily="34" charset="0"/>
                <a:cs typeface="Arial" panose="020B0604020202020204" pitchFamily="34" charset="0"/>
              </a:rPr>
              <a:t>activities </a:t>
            </a:r>
            <a:r>
              <a:rPr lang="en-US" altLang="zh-HK" sz="2400" smtClean="0">
                <a:solidFill>
                  <a:schemeClr val="tx1"/>
                </a:solidFill>
                <a:latin typeface="Arial" panose="020B0604020202020204" pitchFamily="34" charset="0"/>
                <a:cs typeface="Arial" panose="020B0604020202020204" pitchFamily="34" charset="0"/>
              </a:rPr>
              <a:t>at home.  </a:t>
            </a:r>
            <a:r>
              <a:rPr lang="en-US" altLang="zh-HK" sz="2400" dirty="0">
                <a:solidFill>
                  <a:schemeClr val="tx1"/>
                </a:solidFill>
                <a:latin typeface="Arial" panose="020B0604020202020204" pitchFamily="34" charset="0"/>
                <a:cs typeface="Arial" panose="020B0604020202020204" pitchFamily="34" charset="0"/>
              </a:rPr>
              <a:t>Also, parents should provide necessary support to or take part in the activities with their children. It could foster parent-child relationship and help them maintain a good health condition which leads to a healthy lifestyle.</a:t>
            </a:r>
            <a:endParaRPr lang="zh-HK" altLang="en-US" sz="2400" dirty="0">
              <a:solidFill>
                <a:schemeClr val="tx1"/>
              </a:solidFill>
              <a:latin typeface="Arial" panose="020B0604020202020204" pitchFamily="34" charset="0"/>
              <a:cs typeface="Arial" panose="020B0604020202020204" pitchFamily="34" charset="0"/>
            </a:endParaRPr>
          </a:p>
        </p:txBody>
      </p:sp>
      <p:pic>
        <p:nvPicPr>
          <p:cNvPr id="5" name="內容版面配置區 3" descr="A close up of a logo&#10;&#10;Description automatically generated">
            <a:extLst>
              <a:ext uri="{FF2B5EF4-FFF2-40B4-BE49-F238E27FC236}">
                <a16:creationId xmlns:a16="http://schemas.microsoft.com/office/drawing/2014/main" id="{C7648D06-24DF-4D39-AA87-612719A89FC4}"/>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0398208" y="33367"/>
            <a:ext cx="1901657" cy="1901657"/>
          </a:xfrm>
          <a:prstGeom prst="rect">
            <a:avLst/>
          </a:prstGeom>
        </p:spPr>
      </p:pic>
    </p:spTree>
    <p:extLst>
      <p:ext uri="{BB962C8B-B14F-4D97-AF65-F5344CB8AC3E}">
        <p14:creationId xmlns:p14="http://schemas.microsoft.com/office/powerpoint/2010/main" val="76215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3"/>
          </p:nvPr>
        </p:nvSpPr>
        <p:spPr>
          <a:xfrm>
            <a:off x="600498" y="1869451"/>
            <a:ext cx="10734839" cy="4988430"/>
          </a:xfrm>
        </p:spPr>
        <p:txBody>
          <a:bodyPr>
            <a:normAutofit fontScale="92500" lnSpcReduction="20000"/>
          </a:bodyPr>
          <a:lstStyle/>
          <a:p>
            <a:pPr marL="285750" indent="-285750" algn="just">
              <a:buFont typeface="Arial" panose="020B0604020202020204" pitchFamily="34" charset="0"/>
              <a:buChar char="•"/>
            </a:pPr>
            <a:r>
              <a:rPr lang="en-US" altLang="zh-HK" sz="1900" dirty="0">
                <a:solidFill>
                  <a:schemeClr val="tx1"/>
                </a:solidFill>
                <a:latin typeface="Arial" panose="020B0604020202020204" pitchFamily="34" charset="0"/>
                <a:cs typeface="Arial" panose="020B0604020202020204" pitchFamily="34" charset="0"/>
              </a:rPr>
              <a:t>To wear proper clothing and footwear during activities.</a:t>
            </a:r>
          </a:p>
          <a:p>
            <a:pPr marL="285750" indent="-285750" algn="just">
              <a:spcBef>
                <a:spcPts val="900"/>
              </a:spcBef>
              <a:buFont typeface="Arial" panose="020B0604020202020204" pitchFamily="34" charset="0"/>
              <a:buChar char="•"/>
            </a:pPr>
            <a:r>
              <a:rPr lang="en-US" altLang="zh-HK" sz="1900" dirty="0">
                <a:solidFill>
                  <a:schemeClr val="tx1"/>
                </a:solidFill>
                <a:latin typeface="Arial" panose="020B0604020202020204" pitchFamily="34" charset="0"/>
                <a:cs typeface="Arial" panose="020B0604020202020204" pitchFamily="34" charset="0"/>
              </a:rPr>
              <a:t>Exercises should be carried out individually or on a rotation basis.  Adequate distance should be maintained with other people.</a:t>
            </a:r>
          </a:p>
          <a:p>
            <a:pPr marL="285750" indent="-285750" algn="just">
              <a:spcBef>
                <a:spcPts val="900"/>
              </a:spcBef>
              <a:buFont typeface="Arial" panose="020B0604020202020204" pitchFamily="34" charset="0"/>
              <a:buChar char="•"/>
            </a:pPr>
            <a:r>
              <a:rPr lang="en-US" altLang="zh-HK" sz="1900" dirty="0">
                <a:solidFill>
                  <a:schemeClr val="tx1"/>
                </a:solidFill>
                <a:latin typeface="Arial" panose="020B0604020202020204" pitchFamily="34" charset="0"/>
                <a:cs typeface="Arial" panose="020B0604020202020204" pitchFamily="34" charset="0"/>
              </a:rPr>
              <a:t>Before activities, the floor should be ensured smooth and dry; indoor area should be kept well ventilated; adequate space and safe environment should be arranged; any glass windows, doors</a:t>
            </a:r>
            <a:r>
              <a:rPr lang="en-US" altLang="zh-HK" sz="1900" dirty="0" smtClean="0">
                <a:solidFill>
                  <a:schemeClr val="tx1"/>
                </a:solidFill>
                <a:latin typeface="Arial" panose="020B0604020202020204" pitchFamily="34" charset="0"/>
                <a:cs typeface="Arial" panose="020B0604020202020204" pitchFamily="34" charset="0"/>
              </a:rPr>
              <a:t>, tables, chairs, lights, </a:t>
            </a:r>
            <a:r>
              <a:rPr lang="en-US" altLang="zh-HK" sz="1900" dirty="0">
                <a:solidFill>
                  <a:schemeClr val="tx1"/>
                </a:solidFill>
                <a:latin typeface="Arial" panose="020B0604020202020204" pitchFamily="34" charset="0"/>
                <a:cs typeface="Arial" panose="020B0604020202020204" pitchFamily="34" charset="0"/>
              </a:rPr>
              <a:t>fans and sharp edges, etc. which are in close vicinity to the activity area should be installed with protective devices or be temporarily removed;  all equipment must be checked for safety before use.</a:t>
            </a:r>
            <a:endParaRPr lang="zh-HK" altLang="en-US" sz="1900" dirty="0">
              <a:solidFill>
                <a:schemeClr val="tx1"/>
              </a:solidFill>
              <a:latin typeface="Arial" panose="020B0604020202020204" pitchFamily="34" charset="0"/>
              <a:cs typeface="Arial" panose="020B0604020202020204" pitchFamily="34" charset="0"/>
            </a:endParaRPr>
          </a:p>
          <a:p>
            <a:pPr marL="285750" indent="-285750" algn="just">
              <a:spcBef>
                <a:spcPts val="900"/>
              </a:spcBef>
              <a:buFont typeface="Arial" panose="020B0604020202020204" pitchFamily="34" charset="0"/>
              <a:buChar char="•"/>
            </a:pPr>
            <a:r>
              <a:rPr lang="en-US" altLang="zh-HK" sz="1900" dirty="0">
                <a:solidFill>
                  <a:schemeClr val="tx1"/>
                </a:solidFill>
                <a:latin typeface="Arial" panose="020B0604020202020204" pitchFamily="34" charset="0"/>
                <a:cs typeface="Arial" panose="020B0604020202020204" pitchFamily="34" charset="0"/>
              </a:rPr>
              <a:t>Students should do adequate warm-up exercises at the beginning of the activity.</a:t>
            </a:r>
            <a:endParaRPr lang="zh-HK" altLang="en-US" sz="1900" dirty="0">
              <a:solidFill>
                <a:schemeClr val="tx1"/>
              </a:solidFill>
              <a:latin typeface="Arial" panose="020B0604020202020204" pitchFamily="34" charset="0"/>
              <a:cs typeface="Arial" panose="020B0604020202020204" pitchFamily="34" charset="0"/>
            </a:endParaRPr>
          </a:p>
          <a:p>
            <a:pPr marL="285750" indent="-285750" algn="just">
              <a:spcBef>
                <a:spcPts val="900"/>
              </a:spcBef>
              <a:buFont typeface="Arial" panose="020B0604020202020204" pitchFamily="34" charset="0"/>
              <a:buChar char="•"/>
            </a:pPr>
            <a:r>
              <a:rPr lang="en-US" altLang="zh-HK" sz="1900" dirty="0">
                <a:solidFill>
                  <a:schemeClr val="tx1"/>
                </a:solidFill>
                <a:latin typeface="Arial" panose="020B0604020202020204" pitchFamily="34" charset="0"/>
                <a:cs typeface="Arial" panose="020B0604020202020204" pitchFamily="34" charset="0"/>
              </a:rPr>
              <a:t>The intensity</a:t>
            </a:r>
            <a:r>
              <a:rPr lang="en-US" altLang="zh-HK" sz="1900" b="1" baseline="30000" dirty="0">
                <a:solidFill>
                  <a:schemeClr val="tx1"/>
                </a:solidFill>
                <a:latin typeface="Arial" panose="020B0604020202020204" pitchFamily="34" charset="0"/>
                <a:cs typeface="Arial" panose="020B0604020202020204" pitchFamily="34" charset="0"/>
              </a:rPr>
              <a:t>1</a:t>
            </a:r>
            <a:r>
              <a:rPr lang="en-US" altLang="zh-HK" sz="1900" dirty="0">
                <a:solidFill>
                  <a:schemeClr val="tx1"/>
                </a:solidFill>
                <a:latin typeface="Arial" panose="020B0604020202020204" pitchFamily="34" charset="0"/>
                <a:cs typeface="Arial" panose="020B0604020202020204" pitchFamily="34" charset="0"/>
              </a:rPr>
              <a:t>, duration and frequency of exercises should be arranged according to the personal health and fitness conditions.</a:t>
            </a:r>
          </a:p>
          <a:p>
            <a:pPr marL="285750" lvl="0" indent="-285750" algn="just">
              <a:spcBef>
                <a:spcPts val="900"/>
              </a:spcBef>
              <a:buFont typeface="Arial" panose="020B0604020202020204" pitchFamily="34" charset="0"/>
              <a:buChar char="•"/>
            </a:pPr>
            <a:r>
              <a:rPr lang="en-US" altLang="zh-TW" sz="1900" dirty="0">
                <a:solidFill>
                  <a:schemeClr val="tx1"/>
                </a:solidFill>
                <a:latin typeface="Arial" panose="020B0604020202020204" pitchFamily="34" charset="0"/>
                <a:cs typeface="Arial" panose="020B0604020202020204" pitchFamily="34" charset="0"/>
              </a:rPr>
              <a:t>It</a:t>
            </a:r>
            <a:r>
              <a:rPr lang="zh-TW" altLang="en-US" sz="1900" dirty="0">
                <a:solidFill>
                  <a:schemeClr val="tx1"/>
                </a:solidFill>
                <a:latin typeface="Arial" panose="020B0604020202020204" pitchFamily="34" charset="0"/>
                <a:cs typeface="Arial" panose="020B0604020202020204" pitchFamily="34" charset="0"/>
              </a:rPr>
              <a:t> </a:t>
            </a:r>
            <a:r>
              <a:rPr lang="en-US" altLang="zh-TW" sz="1900" dirty="0">
                <a:solidFill>
                  <a:schemeClr val="tx1"/>
                </a:solidFill>
                <a:latin typeface="Arial" panose="020B0604020202020204" pitchFamily="34" charset="0"/>
                <a:cs typeface="Arial" panose="020B0604020202020204" pitchFamily="34" charset="0"/>
              </a:rPr>
              <a:t>should be started from the lowest </a:t>
            </a:r>
            <a:r>
              <a:rPr lang="en-US" altLang="zh-TW" sz="1900" dirty="0" smtClean="0">
                <a:solidFill>
                  <a:schemeClr val="tx1"/>
                </a:solidFill>
                <a:latin typeface="Arial" panose="020B0604020202020204" pitchFamily="34" charset="0"/>
                <a:cs typeface="Arial" panose="020B0604020202020204" pitchFamily="34" charset="0"/>
              </a:rPr>
              <a:t>level of difficulty.  </a:t>
            </a:r>
            <a:r>
              <a:rPr lang="en-US" altLang="zh-TW" sz="1900" dirty="0">
                <a:solidFill>
                  <a:schemeClr val="tx1"/>
                </a:solidFill>
                <a:latin typeface="Arial" panose="020B0604020202020204" pitchFamily="34" charset="0"/>
                <a:cs typeface="Arial" panose="020B0604020202020204" pitchFamily="34" charset="0"/>
              </a:rPr>
              <a:t>The </a:t>
            </a:r>
            <a:r>
              <a:rPr lang="en-US" altLang="zh-HK" sz="1900" dirty="0">
                <a:solidFill>
                  <a:schemeClr val="tx1"/>
                </a:solidFill>
                <a:latin typeface="Arial" panose="020B0604020202020204" pitchFamily="34" charset="0"/>
                <a:cs typeface="Arial" panose="020B0604020202020204" pitchFamily="34" charset="0"/>
              </a:rPr>
              <a:t>intensity, duration and number of repetitions should be increased </a:t>
            </a:r>
            <a:r>
              <a:rPr lang="en-US" altLang="zh-TW" sz="1900" dirty="0">
                <a:solidFill>
                  <a:schemeClr val="tx1"/>
                </a:solidFill>
                <a:latin typeface="Arial" panose="020B0604020202020204" pitchFamily="34" charset="0"/>
                <a:cs typeface="Arial" panose="020B0604020202020204" pitchFamily="34" charset="0"/>
              </a:rPr>
              <a:t>gradually.  N</a:t>
            </a:r>
            <a:r>
              <a:rPr lang="en-US" altLang="zh-HK" sz="1900" dirty="0">
                <a:solidFill>
                  <a:schemeClr val="tx1"/>
                </a:solidFill>
                <a:latin typeface="Arial" panose="020B0604020202020204" pitchFamily="34" charset="0"/>
                <a:cs typeface="Arial" panose="020B0604020202020204" pitchFamily="34" charset="0"/>
              </a:rPr>
              <a:t>atural breathing instead of “holding breath” should also be reminded</a:t>
            </a:r>
            <a:r>
              <a:rPr lang="en-US" altLang="zh-HK" sz="1900" dirty="0" smtClean="0">
                <a:solidFill>
                  <a:schemeClr val="tx1"/>
                </a:solidFill>
                <a:latin typeface="Arial" panose="020B0604020202020204" pitchFamily="34" charset="0"/>
                <a:cs typeface="Arial" panose="020B0604020202020204" pitchFamily="34" charset="0"/>
              </a:rPr>
              <a:t>.</a:t>
            </a:r>
          </a:p>
          <a:p>
            <a:pPr marL="285750" indent="-285750" algn="just">
              <a:spcBef>
                <a:spcPts val="900"/>
              </a:spcBef>
              <a:buFont typeface="Arial" panose="020B0604020202020204" pitchFamily="34" charset="0"/>
              <a:buChar char="•"/>
            </a:pPr>
            <a:r>
              <a:rPr lang="en-US" altLang="zh-TW" sz="1900" dirty="0">
                <a:solidFill>
                  <a:schemeClr val="tx1"/>
                </a:solidFill>
                <a:latin typeface="Arial" panose="020B0604020202020204" pitchFamily="34" charset="0"/>
                <a:cs typeface="Arial" panose="020B0604020202020204" pitchFamily="34" charset="0"/>
              </a:rPr>
              <a:t>Pay attention to the voice volume when engaging in activities to avoid disturbing others.</a:t>
            </a:r>
            <a:endParaRPr lang="en-US" altLang="zh-HK" sz="1900" dirty="0">
              <a:solidFill>
                <a:schemeClr val="tx1"/>
              </a:solidFill>
              <a:latin typeface="Arial" panose="020B0604020202020204" pitchFamily="34" charset="0"/>
              <a:cs typeface="Arial" panose="020B0604020202020204" pitchFamily="34" charset="0"/>
            </a:endParaRPr>
          </a:p>
          <a:p>
            <a:pPr marL="285750" lvl="0" indent="-285750" algn="just">
              <a:spcBef>
                <a:spcPts val="900"/>
              </a:spcBef>
              <a:buFont typeface="Arial" panose="020B0604020202020204" pitchFamily="34" charset="0"/>
              <a:buChar char="•"/>
            </a:pPr>
            <a:r>
              <a:rPr lang="en-US" altLang="zh-TW" sz="1900" dirty="0">
                <a:solidFill>
                  <a:schemeClr val="tx1"/>
                </a:solidFill>
                <a:latin typeface="Arial" panose="020B0604020202020204" pitchFamily="34" charset="0"/>
                <a:cs typeface="Arial" panose="020B0604020202020204" pitchFamily="34" charset="0"/>
              </a:rPr>
              <a:t>To drink water after the activity for replenishment.</a:t>
            </a:r>
            <a:r>
              <a:rPr lang="en-US" altLang="zh-HK" sz="1900" dirty="0">
                <a:solidFill>
                  <a:schemeClr val="tx1"/>
                </a:solidFill>
                <a:latin typeface="Arial" panose="020B0604020202020204" pitchFamily="34" charset="0"/>
                <a:cs typeface="Arial" panose="020B0604020202020204" pitchFamily="34" charset="0"/>
              </a:rPr>
              <a:t>  Personal hygiene should be observed.</a:t>
            </a:r>
          </a:p>
          <a:p>
            <a:pPr marL="285750" indent="-285750" algn="just">
              <a:spcBef>
                <a:spcPts val="900"/>
              </a:spcBef>
              <a:buFont typeface="Arial" panose="020B0604020202020204" pitchFamily="34" charset="0"/>
              <a:buChar char="•"/>
            </a:pPr>
            <a:r>
              <a:rPr lang="en-US" altLang="zh-HK" sz="1900" dirty="0">
                <a:solidFill>
                  <a:schemeClr val="tx1"/>
                </a:solidFill>
                <a:latin typeface="Arial" panose="020B0604020202020204" pitchFamily="34" charset="0"/>
                <a:cs typeface="Arial" panose="020B0604020202020204" pitchFamily="34" charset="0"/>
              </a:rPr>
              <a:t>If feeling unwell during or after the activity, students should stop immediately and seek medical or professional assistance.</a:t>
            </a:r>
          </a:p>
          <a:p>
            <a:pPr marL="354013" indent="-354013" algn="just">
              <a:spcBef>
                <a:spcPts val="900"/>
              </a:spcBef>
              <a:buNone/>
            </a:pPr>
            <a:r>
              <a:rPr lang="en-US" altLang="zh-HK" sz="1100" b="1" dirty="0">
                <a:solidFill>
                  <a:schemeClr val="tx1"/>
                </a:solidFill>
                <a:latin typeface="Arial" panose="020B0604020202020204" pitchFamily="34" charset="0"/>
                <a:cs typeface="Arial" panose="020B0604020202020204" pitchFamily="34" charset="0"/>
              </a:rPr>
              <a:t>Note</a:t>
            </a:r>
            <a:r>
              <a:rPr lang="en-US" altLang="zh-HK" sz="1100" b="1" baseline="30000" dirty="0">
                <a:solidFill>
                  <a:schemeClr val="tx1"/>
                </a:solidFill>
                <a:latin typeface="Arial" panose="020B0604020202020204" pitchFamily="34" charset="0"/>
                <a:cs typeface="Arial" panose="020B0604020202020204" pitchFamily="34" charset="0"/>
              </a:rPr>
              <a:t>1</a:t>
            </a:r>
            <a:r>
              <a:rPr lang="en-US" altLang="zh-HK" sz="1100" b="1" dirty="0">
                <a:solidFill>
                  <a:schemeClr val="tx1"/>
                </a:solidFill>
                <a:latin typeface="Arial" panose="020B0604020202020204" pitchFamily="34" charset="0"/>
                <a:cs typeface="Arial" panose="020B0604020202020204" pitchFamily="34" charset="0"/>
              </a:rPr>
              <a:t>:</a:t>
            </a:r>
            <a:r>
              <a:rPr lang="en-US" altLang="zh-HK" sz="1100" b="1" dirty="0">
                <a:solidFill>
                  <a:schemeClr val="tx1"/>
                </a:solidFill>
              </a:rPr>
              <a:t>The intensity of physical activities can be classified into low, moderate and vigorous levels: “Low-intensity physical activities” are simple, light and easy to do.  “Moderate-intensity physical activities” will slightly speed up breathing and heart rate and cause mild sweating without exertion (e.g. one can still talk with ease while exercising).  “Vigorous-intensity physical activities” will greatly speed up breathing and heart rate and cause profuse sweating and exertion (e.g. one cannot or finds it difficult to talk with ease while exercising).</a:t>
            </a:r>
            <a:endParaRPr lang="en-US" altLang="zh-HK" sz="1100" b="1" dirty="0">
              <a:solidFill>
                <a:schemeClr val="tx1"/>
              </a:solidFill>
              <a:latin typeface="Arial" panose="020B0604020202020204" pitchFamily="34" charset="0"/>
              <a:cs typeface="Arial" panose="020B0604020202020204" pitchFamily="34" charset="0"/>
            </a:endParaRPr>
          </a:p>
        </p:txBody>
      </p:sp>
      <p:sp>
        <p:nvSpPr>
          <p:cNvPr id="4" name="標題 1">
            <a:extLst>
              <a:ext uri="{FF2B5EF4-FFF2-40B4-BE49-F238E27FC236}">
                <a16:creationId xmlns:a16="http://schemas.microsoft.com/office/drawing/2014/main" id="{A05D0DE2-D757-4338-9487-CFD1EC8BAC52}"/>
              </a:ext>
            </a:extLst>
          </p:cNvPr>
          <p:cNvSpPr txBox="1">
            <a:spLocks/>
          </p:cNvSpPr>
          <p:nvPr/>
        </p:nvSpPr>
        <p:spPr>
          <a:xfrm>
            <a:off x="683625" y="59080"/>
            <a:ext cx="10396882" cy="1151965"/>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b="1" dirty="0">
                <a:solidFill>
                  <a:schemeClr val="tx1"/>
                </a:solidFill>
              </a:rPr>
              <a:t>Safety Measures</a:t>
            </a:r>
          </a:p>
        </p:txBody>
      </p:sp>
    </p:spTree>
    <p:extLst>
      <p:ext uri="{BB962C8B-B14F-4D97-AF65-F5344CB8AC3E}">
        <p14:creationId xmlns:p14="http://schemas.microsoft.com/office/powerpoint/2010/main" val="930080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p:nvPr>
        </p:nvSpPr>
        <p:spPr/>
        <p:txBody>
          <a:bodyPr>
            <a:normAutofit/>
          </a:bodyPr>
          <a:lstStyle/>
          <a:p>
            <a:pPr algn="ctr"/>
            <a:r>
              <a:rPr lang="en-US" altLang="zh-TW" sz="5400" b="1" dirty="0">
                <a:solidFill>
                  <a:schemeClr val="tx1"/>
                </a:solidFill>
              </a:rPr>
              <a:t>Learning and Teaching Resources</a:t>
            </a:r>
            <a:r>
              <a:rPr lang="en-US" sz="5400" b="1" dirty="0">
                <a:solidFill>
                  <a:schemeClr val="tx1"/>
                </a:solidFill>
              </a:rPr>
              <a:t> – Physical Fitness Activities</a:t>
            </a:r>
            <a:endParaRPr lang="en-US" sz="5400" dirty="0">
              <a:solidFill>
                <a:schemeClr val="tx1"/>
              </a:solidFill>
            </a:endParaRPr>
          </a:p>
        </p:txBody>
      </p:sp>
      <p:sp>
        <p:nvSpPr>
          <p:cNvPr id="5" name="副標題 4"/>
          <p:cNvSpPr>
            <a:spLocks noGrp="1"/>
          </p:cNvSpPr>
          <p:nvPr>
            <p:ph type="subTitle" idx="1"/>
          </p:nvPr>
        </p:nvSpPr>
        <p:spPr/>
        <p:txBody>
          <a:bodyPr/>
          <a:lstStyle/>
          <a:p>
            <a:endParaRPr lang="en-US" dirty="0"/>
          </a:p>
        </p:txBody>
      </p:sp>
      <p:sp>
        <p:nvSpPr>
          <p:cNvPr id="2" name="投影片編號版面配置區 1"/>
          <p:cNvSpPr>
            <a:spLocks noGrp="1"/>
          </p:cNvSpPr>
          <p:nvPr>
            <p:ph type="sldNum" sz="quarter" idx="12"/>
          </p:nvPr>
        </p:nvSpPr>
        <p:spPr/>
        <p:txBody>
          <a:bodyPr/>
          <a:lstStyle/>
          <a:p>
            <a:fld id="{6D22F896-40B5-4ADD-8801-0D06FADFA095}" type="slidenum">
              <a:rPr lang="en-US" smtClean="0"/>
              <a:pPr/>
              <a:t>4</a:t>
            </a:fld>
            <a:endParaRPr lang="en-US" dirty="0"/>
          </a:p>
        </p:txBody>
      </p:sp>
      <p:pic>
        <p:nvPicPr>
          <p:cNvPr id="4100" name="Picture 4" descr="*">
            <a:extLst>
              <a:ext uri="{FF2B5EF4-FFF2-40B4-BE49-F238E27FC236}">
                <a16:creationId xmlns:a16="http://schemas.microsoft.com/office/drawing/2014/main" id="{DEE11ABC-F8A0-49DC-92C3-B59DC2367F69}"/>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5055470" y="628444"/>
            <a:ext cx="2081059" cy="2116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61844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33296" y="83427"/>
            <a:ext cx="10396882" cy="1151965"/>
          </a:xfrm>
        </p:spPr>
        <p:txBody>
          <a:bodyPr/>
          <a:lstStyle/>
          <a:p>
            <a:r>
              <a:rPr lang="en-US" altLang="zh-HK" b="1" dirty="0">
                <a:solidFill>
                  <a:schemeClr val="tx1"/>
                </a:solidFill>
                <a:cs typeface="Times New Roman" panose="02020603050405020304" pitchFamily="18" charset="0"/>
              </a:rPr>
              <a:t>Physical Fitness Activities</a:t>
            </a:r>
            <a:endParaRPr lang="en-US" b="1" dirty="0">
              <a:solidFill>
                <a:schemeClr val="tx1"/>
              </a:solidFill>
              <a:cs typeface="Times New Roman" panose="02020603050405020304" pitchFamily="18" charset="0"/>
            </a:endParaRPr>
          </a:p>
        </p:txBody>
      </p:sp>
      <p:sp>
        <p:nvSpPr>
          <p:cNvPr id="3" name="內容版面配置區 2"/>
          <p:cNvSpPr>
            <a:spLocks noGrp="1"/>
          </p:cNvSpPr>
          <p:nvPr>
            <p:ph sz="quarter" idx="13"/>
          </p:nvPr>
        </p:nvSpPr>
        <p:spPr>
          <a:xfrm>
            <a:off x="806907" y="1165442"/>
            <a:ext cx="10897709" cy="4582219"/>
          </a:xfrm>
        </p:spPr>
        <p:txBody>
          <a:bodyPr>
            <a:normAutofit/>
          </a:bodyPr>
          <a:lstStyle/>
          <a:p>
            <a:r>
              <a:rPr lang="en-US" u="sng" dirty="0">
                <a:hlinkClick r:id="rId2"/>
              </a:rPr>
              <a:t>https://</a:t>
            </a:r>
            <a:r>
              <a:rPr lang="en-US" u="sng" dirty="0" smtClean="0">
                <a:hlinkClick r:id="rId2"/>
              </a:rPr>
              <a:t>www.edb.gov.hk/tc/curriculum-development/kla/pe/Doing_Physical_Activities_at_Home/res/fitness_ex_intro.html</a:t>
            </a:r>
            <a:r>
              <a:rPr lang="en-US" u="sng" dirty="0" smtClean="0"/>
              <a:t> </a:t>
            </a:r>
            <a:r>
              <a:rPr lang="en-US" altLang="zh-TW" sz="1800" u="sng" dirty="0" smtClean="0">
                <a:solidFill>
                  <a:srgbClr val="0070C0"/>
                </a:solidFill>
              </a:rPr>
              <a:t>(</a:t>
            </a:r>
            <a:r>
              <a:rPr lang="en-US" altLang="zh-TW" sz="1800" u="sng" dirty="0" smtClean="0">
                <a:solidFill>
                  <a:srgbClr val="0070C0"/>
                </a:solidFill>
              </a:rPr>
              <a:t>Chi only)</a:t>
            </a:r>
            <a:endParaRPr lang="zh-TW" altLang="zh-TW" sz="1800" dirty="0" smtClean="0">
              <a:solidFill>
                <a:srgbClr val="0070C0"/>
              </a:solidFill>
            </a:endParaRPr>
          </a:p>
          <a:p>
            <a:pPr marL="0" indent="0">
              <a:buNone/>
            </a:pPr>
            <a:r>
              <a:rPr lang="en-US" altLang="zh-HK" dirty="0" smtClean="0">
                <a:solidFill>
                  <a:schemeClr val="tx1"/>
                </a:solidFill>
                <a:latin typeface="Arial" panose="020B0604020202020204" pitchFamily="34" charset="0"/>
                <a:cs typeface="Arial" panose="020B0604020202020204" pitchFamily="34" charset="0"/>
              </a:rPr>
              <a:t>Instructions</a:t>
            </a:r>
            <a:r>
              <a:rPr lang="en-US" altLang="zh-HK" dirty="0">
                <a:solidFill>
                  <a:schemeClr val="tx1"/>
                </a:solidFill>
                <a:latin typeface="Arial" panose="020B0604020202020204" pitchFamily="34" charset="0"/>
                <a:cs typeface="Arial" panose="020B0604020202020204" pitchFamily="34" charset="0"/>
              </a:rPr>
              <a:t>:</a:t>
            </a:r>
            <a:endParaRPr lang="en-US" dirty="0">
              <a:solidFill>
                <a:schemeClr val="tx1"/>
              </a:solidFill>
            </a:endParaRPr>
          </a:p>
          <a:p>
            <a:pPr algn="just">
              <a:buFont typeface="Arial" panose="020B0604020202020204" pitchFamily="34" charset="0"/>
              <a:buChar char="•"/>
            </a:pPr>
            <a:r>
              <a:rPr lang="en-US" altLang="zh-TW" sz="1800" u="sng" dirty="0">
                <a:solidFill>
                  <a:schemeClr val="tx1"/>
                </a:solidFill>
                <a:latin typeface="Arial" panose="020B0604020202020204" pitchFamily="34" charset="0"/>
                <a:cs typeface="Arial" panose="020B0604020202020204" pitchFamily="34" charset="0"/>
              </a:rPr>
              <a:t>U</a:t>
            </a:r>
            <a:r>
              <a:rPr lang="en-US" altLang="zh-HK" sz="1800" u="sng" dirty="0">
                <a:solidFill>
                  <a:schemeClr val="tx1"/>
                </a:solidFill>
                <a:latin typeface="Arial" panose="020B0604020202020204" pitchFamily="34" charset="0"/>
                <a:cs typeface="Arial" panose="020B0604020202020204" pitchFamily="34" charset="0"/>
              </a:rPr>
              <a:t>nder the guidance of parents</a:t>
            </a:r>
            <a:r>
              <a:rPr lang="en-US" altLang="zh-HK" sz="1800" dirty="0">
                <a:solidFill>
                  <a:schemeClr val="tx1"/>
                </a:solidFill>
                <a:latin typeface="Arial" panose="020B0604020202020204" pitchFamily="34" charset="0"/>
                <a:cs typeface="Arial" panose="020B0604020202020204" pitchFamily="34" charset="0"/>
              </a:rPr>
              <a:t>, primary students should select exercises from the “Physical Fitness Training without Equipment” according to their abilities.</a:t>
            </a:r>
          </a:p>
          <a:p>
            <a:pPr marL="91440" lvl="1" indent="-91440" algn="just">
              <a:spcBef>
                <a:spcPts val="1200"/>
              </a:spcBef>
              <a:spcAft>
                <a:spcPts val="200"/>
              </a:spcAft>
              <a:buSzPct val="100000"/>
              <a:buFont typeface="Arial" panose="020B0604020202020204" pitchFamily="34" charset="0"/>
              <a:buChar char="•"/>
            </a:pPr>
            <a:r>
              <a:rPr lang="en-US" altLang="zh-TW" dirty="0">
                <a:solidFill>
                  <a:schemeClr val="tx1"/>
                </a:solidFill>
                <a:latin typeface="Arial" panose="020B0604020202020204" pitchFamily="34" charset="0"/>
                <a:cs typeface="Arial" panose="020B0604020202020204" pitchFamily="34" charset="0"/>
              </a:rPr>
              <a:t>Each movement should be repeated for 8-10 times (adjustments, i.e. increasing or decreasing repetitions, can be made according to personal abilities), then taking a break for 30 seconds. S</a:t>
            </a:r>
            <a:r>
              <a:rPr lang="en-US" altLang="zh-HK" dirty="0">
                <a:solidFill>
                  <a:schemeClr val="tx1"/>
                </a:solidFill>
                <a:latin typeface="Arial" panose="020B0604020202020204" pitchFamily="34" charset="0"/>
                <a:cs typeface="Arial" panose="020B0604020202020204" pitchFamily="34" charset="0"/>
              </a:rPr>
              <a:t>tudents can choose suitable exercises in the video clips according to their abilities.</a:t>
            </a:r>
            <a:r>
              <a:rPr lang="en-US" altLang="zh-TW" dirty="0">
                <a:solidFill>
                  <a:schemeClr val="tx1"/>
                </a:solidFill>
                <a:latin typeface="Arial" panose="020B0604020202020204" pitchFamily="34" charset="0"/>
                <a:cs typeface="Arial" panose="020B0604020202020204" pitchFamily="34" charset="0"/>
              </a:rPr>
              <a:t>  Example of movement sequence (Complete the following exercises in sequence)</a:t>
            </a:r>
            <a:r>
              <a:rPr lang="zh-TW" altLang="en-US" dirty="0">
                <a:solidFill>
                  <a:schemeClr val="tx1"/>
                </a:solidFill>
                <a:latin typeface="Arial" panose="020B0604020202020204" pitchFamily="34" charset="0"/>
                <a:cs typeface="Arial" panose="020B0604020202020204" pitchFamily="34" charset="0"/>
              </a:rPr>
              <a:t>： </a:t>
            </a:r>
            <a:r>
              <a:rPr lang="en-US" altLang="zh-TW" dirty="0">
                <a:solidFill>
                  <a:schemeClr val="tx1"/>
                </a:solidFill>
                <a:latin typeface="Arial" panose="020B0604020202020204" pitchFamily="34" charset="0"/>
                <a:cs typeface="Arial" panose="020B0604020202020204" pitchFamily="34" charset="0"/>
              </a:rPr>
              <a:t>A5-A9-A3-A4-A8-A6</a:t>
            </a:r>
          </a:p>
          <a:p>
            <a:pPr marL="91440" lvl="1" indent="-91440" algn="just">
              <a:spcBef>
                <a:spcPts val="1200"/>
              </a:spcBef>
              <a:spcAft>
                <a:spcPts val="200"/>
              </a:spcAft>
              <a:buSzPct val="100000"/>
              <a:buFont typeface="Arial" panose="020B0604020202020204" pitchFamily="34" charset="0"/>
              <a:buChar char="•"/>
            </a:pPr>
            <a:r>
              <a:rPr lang="en-US" altLang="zh-TW" dirty="0">
                <a:solidFill>
                  <a:schemeClr val="tx1"/>
                </a:solidFill>
                <a:latin typeface="Arial" panose="020B0604020202020204" pitchFamily="34" charset="0"/>
                <a:cs typeface="Arial" panose="020B0604020202020204" pitchFamily="34" charset="0"/>
              </a:rPr>
              <a:t>Taking a break for 5 minutes after one round</a:t>
            </a:r>
            <a:r>
              <a:rPr lang="en-US" altLang="zh-TW" dirty="0" smtClean="0">
                <a:solidFill>
                  <a:schemeClr val="tx1"/>
                </a:solidFill>
                <a:latin typeface="Arial" panose="020B0604020202020204" pitchFamily="34" charset="0"/>
                <a:cs typeface="Arial" panose="020B0604020202020204" pitchFamily="34" charset="0"/>
              </a:rPr>
              <a:t>.  </a:t>
            </a:r>
            <a:r>
              <a:rPr lang="en-US" altLang="zh-TW" dirty="0">
                <a:solidFill>
                  <a:schemeClr val="tx1"/>
                </a:solidFill>
                <a:latin typeface="Arial" panose="020B0604020202020204" pitchFamily="34" charset="0"/>
                <a:cs typeface="Arial" panose="020B0604020202020204" pitchFamily="34" charset="0"/>
              </a:rPr>
              <a:t>May continue for another round or </a:t>
            </a:r>
            <a:r>
              <a:rPr lang="en-US" altLang="zh-TW" dirty="0" smtClean="0">
                <a:solidFill>
                  <a:schemeClr val="tx1"/>
                </a:solidFill>
                <a:latin typeface="Arial" panose="020B0604020202020204" pitchFamily="34" charset="0"/>
                <a:cs typeface="Arial" panose="020B0604020202020204" pitchFamily="34" charset="0"/>
              </a:rPr>
              <a:t>more.</a:t>
            </a:r>
            <a:endParaRPr lang="en-US" altLang="zh-TW" sz="2400" dirty="0">
              <a:solidFill>
                <a:schemeClr val="tx1"/>
              </a:solidFill>
              <a:latin typeface="Arial" panose="020B0604020202020204" pitchFamily="34" charset="0"/>
              <a:cs typeface="Arial" panose="020B0604020202020204" pitchFamily="34" charset="0"/>
            </a:endParaRPr>
          </a:p>
        </p:txBody>
      </p:sp>
      <p:sp>
        <p:nvSpPr>
          <p:cNvPr id="23" name="投影片編號版面配置區 22"/>
          <p:cNvSpPr>
            <a:spLocks noGrp="1"/>
          </p:cNvSpPr>
          <p:nvPr>
            <p:ph type="sldNum" sz="quarter" idx="12"/>
          </p:nvPr>
        </p:nvSpPr>
        <p:spPr/>
        <p:txBody>
          <a:bodyPr/>
          <a:lstStyle/>
          <a:p>
            <a:fld id="{6D22F896-40B5-4ADD-8801-0D06FADFA095}" type="slidenum">
              <a:rPr lang="en-US" smtClean="0"/>
              <a:pPr/>
              <a:t>5</a:t>
            </a:fld>
            <a:endParaRPr lang="en-US" dirty="0"/>
          </a:p>
        </p:txBody>
      </p:sp>
      <p:pic>
        <p:nvPicPr>
          <p:cNvPr id="43" name="圖片 42" descr="ppt_pri_eng.png"/>
          <p:cNvPicPr>
            <a:picLocks noChangeAspect="1"/>
          </p:cNvPicPr>
          <p:nvPr/>
        </p:nvPicPr>
        <p:blipFill>
          <a:blip r:embed="rId3"/>
          <a:srcRect t="4253" r="1348" b="7647"/>
          <a:stretch>
            <a:fillRect/>
          </a:stretch>
        </p:blipFill>
        <p:spPr>
          <a:xfrm>
            <a:off x="1330827" y="4443422"/>
            <a:ext cx="9535293" cy="1896417"/>
          </a:xfrm>
          <a:prstGeom prst="rect">
            <a:avLst/>
          </a:prstGeom>
        </p:spPr>
      </p:pic>
      <p:pic>
        <p:nvPicPr>
          <p:cNvPr id="5" name="Picture 4"/>
          <p:cNvPicPr>
            <a:picLocks noChangeAspect="1"/>
          </p:cNvPicPr>
          <p:nvPr/>
        </p:nvPicPr>
        <p:blipFill>
          <a:blip r:embed="rId4"/>
          <a:stretch>
            <a:fillRect/>
          </a:stretch>
        </p:blipFill>
        <p:spPr>
          <a:xfrm>
            <a:off x="10549288" y="169582"/>
            <a:ext cx="1291826" cy="1291826"/>
          </a:xfrm>
          <a:prstGeom prst="rect">
            <a:avLst/>
          </a:prstGeom>
        </p:spPr>
      </p:pic>
    </p:spTree>
    <p:extLst>
      <p:ext uri="{BB962C8B-B14F-4D97-AF65-F5344CB8AC3E}">
        <p14:creationId xmlns:p14="http://schemas.microsoft.com/office/powerpoint/2010/main" val="10351683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6D22F896-40B5-4ADD-8801-0D06FADFA095}" type="slidenum">
              <a:rPr lang="en-US" smtClean="0"/>
              <a:pPr/>
              <a:t>6</a:t>
            </a:fld>
            <a:endParaRPr lang="en-US" dirty="0"/>
          </a:p>
        </p:txBody>
      </p:sp>
      <p:pic>
        <p:nvPicPr>
          <p:cNvPr id="5122" name="Picture 2" descr="*">
            <a:extLst>
              <a:ext uri="{FF2B5EF4-FFF2-40B4-BE49-F238E27FC236}">
                <a16:creationId xmlns:a16="http://schemas.microsoft.com/office/drawing/2014/main" id="{7DA9181A-F9CA-4AE8-A304-9C83FEAFCEE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406754" y="1711184"/>
            <a:ext cx="3378491" cy="3435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4616335"/>
      </p:ext>
    </p:extLst>
  </p:cSld>
  <p:clrMapOvr>
    <a:masterClrMapping/>
  </p:clrMapOvr>
  <p:timing>
    <p:tnLst>
      <p:par>
        <p:cTn id="1" dur="indefinite" restart="never" nodeType="tmRoot"/>
      </p:par>
    </p:tnLst>
  </p:timing>
</p:sld>
</file>

<file path=ppt/theme/theme1.xml><?xml version="1.0" encoding="utf-8"?>
<a:theme xmlns:a="http://schemas.openxmlformats.org/drawingml/2006/main" name="回顧">
  <a:themeElements>
    <a:clrScheme name="回顧">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回顧">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756</TotalTime>
  <Words>630</Words>
  <Application>Microsoft Office PowerPoint</Application>
  <PresentationFormat>Widescreen</PresentationFormat>
  <Paragraphs>27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新細明體</vt:lpstr>
      <vt:lpstr>Arial</vt:lpstr>
      <vt:lpstr>Calibri</vt:lpstr>
      <vt:lpstr>Calibri Light</vt:lpstr>
      <vt:lpstr>Times New Roman</vt:lpstr>
      <vt:lpstr>回顧</vt:lpstr>
      <vt:lpstr>Doing Physical Activities at Home (For Primary Schools) Physical Fitness</vt:lpstr>
      <vt:lpstr>Preface</vt:lpstr>
      <vt:lpstr>PowerPoint Presentation</vt:lpstr>
      <vt:lpstr>Learning and Teaching Resources – Physical Fitness Activities</vt:lpstr>
      <vt:lpstr>Physical Fitness Activities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在家進行體適能活動的建議</dc:title>
  <dc:creator>CHO, Wing-chi Gigi</dc:creator>
  <cp:lastModifiedBy>CHAU, Chi-kong</cp:lastModifiedBy>
  <cp:revision>90</cp:revision>
  <cp:lastPrinted>2020-05-03T09:15:32Z</cp:lastPrinted>
  <dcterms:created xsi:type="dcterms:W3CDTF">2020-02-05T01:11:23Z</dcterms:created>
  <dcterms:modified xsi:type="dcterms:W3CDTF">2022-03-16T08:47:14Z</dcterms:modified>
</cp:coreProperties>
</file>