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6" r:id="rId2"/>
    <p:sldId id="259" r:id="rId3"/>
    <p:sldId id="283" r:id="rId4"/>
    <p:sldId id="260" r:id="rId5"/>
    <p:sldId id="303" r:id="rId6"/>
    <p:sldId id="257" r:id="rId7"/>
    <p:sldId id="305" r:id="rId8"/>
    <p:sldId id="261" r:id="rId9"/>
    <p:sldId id="262" r:id="rId10"/>
    <p:sldId id="263" r:id="rId11"/>
    <p:sldId id="284" r:id="rId12"/>
    <p:sldId id="264" r:id="rId13"/>
    <p:sldId id="291" r:id="rId14"/>
    <p:sldId id="292" r:id="rId15"/>
    <p:sldId id="293" r:id="rId16"/>
    <p:sldId id="294" r:id="rId17"/>
    <p:sldId id="295" r:id="rId18"/>
    <p:sldId id="296" r:id="rId19"/>
    <p:sldId id="297" r:id="rId20"/>
    <p:sldId id="317" r:id="rId21"/>
    <p:sldId id="318" r:id="rId22"/>
    <p:sldId id="319" r:id="rId23"/>
    <p:sldId id="320" r:id="rId24"/>
    <p:sldId id="321" r:id="rId25"/>
    <p:sldId id="322" r:id="rId26"/>
    <p:sldId id="323" r:id="rId27"/>
    <p:sldId id="324" r:id="rId28"/>
    <p:sldId id="325" r:id="rId29"/>
    <p:sldId id="326" r:id="rId30"/>
    <p:sldId id="327" r:id="rId31"/>
    <p:sldId id="328" r:id="rId32"/>
    <p:sldId id="329" r:id="rId33"/>
    <p:sldId id="330" r:id="rId34"/>
    <p:sldId id="331" r:id="rId35"/>
  </p:sldIdLst>
  <p:sldSz cx="9144000" cy="6858000" type="screen4x3"/>
  <p:notesSz cx="6858000" cy="9144000"/>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AD"/>
    <a:srgbClr val="006D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30" autoAdjust="0"/>
    <p:restoredTop sz="96391" autoAdjust="0"/>
  </p:normalViewPr>
  <p:slideViewPr>
    <p:cSldViewPr snapToGrid="0" snapToObjects="1">
      <p:cViewPr varScale="1">
        <p:scale>
          <a:sx n="77" d="100"/>
          <a:sy n="77" d="100"/>
        </p:scale>
        <p:origin x="84" y="522"/>
      </p:cViewPr>
      <p:guideLst>
        <p:guide orient="horz" pos="2160"/>
        <p:guide pos="2880"/>
      </p:guideLst>
    </p:cSldViewPr>
  </p:slideViewPr>
  <p:outlineViewPr>
    <p:cViewPr>
      <p:scale>
        <a:sx n="33" d="100"/>
        <a:sy n="33" d="100"/>
      </p:scale>
      <p:origin x="328"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C46B55-62D9-0F41-BC47-304FAF785C52}" type="datetimeFigureOut">
              <a:rPr kumimoji="1" lang="zh-TW" altLang="en-US" smtClean="0"/>
              <a:t>2020/6/29</a:t>
            </a:fld>
            <a:endParaRPr kumimoji="1"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D6990B-DB6A-C14B-A7FD-024B5123F023}" type="slidenum">
              <a:rPr kumimoji="1" lang="zh-TW" altLang="en-US" smtClean="0"/>
              <a:t>‹#›</a:t>
            </a:fld>
            <a:endParaRPr kumimoji="1" lang="zh-TW" altLang="en-US"/>
          </a:p>
        </p:txBody>
      </p:sp>
    </p:spTree>
    <p:extLst>
      <p:ext uri="{BB962C8B-B14F-4D97-AF65-F5344CB8AC3E}">
        <p14:creationId xmlns:p14="http://schemas.microsoft.com/office/powerpoint/2010/main" val="1456232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DDCEB3-CAC4-AA47-85D1-1DF3EB2F8EB3}" type="datetimeFigureOut">
              <a:rPr kumimoji="1" lang="zh-TW" altLang="en-US" smtClean="0"/>
              <a:t>2020/6/29</a:t>
            </a:fld>
            <a:endParaRPr kumimoji="1" lang="zh-TW" altLang="en-US"/>
          </a:p>
        </p:txBody>
      </p:sp>
      <p:sp>
        <p:nvSpPr>
          <p:cNvPr id="4" name="投影片影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91AEF7-A788-AF4F-9728-C9724F650778}" type="slidenum">
              <a:rPr kumimoji="1" lang="zh-TW" altLang="en-US" smtClean="0"/>
              <a:t>‹#›</a:t>
            </a:fld>
            <a:endParaRPr kumimoji="1" lang="zh-TW" altLang="en-US"/>
          </a:p>
        </p:txBody>
      </p:sp>
    </p:spTree>
    <p:extLst>
      <p:ext uri="{BB962C8B-B14F-4D97-AF65-F5344CB8AC3E}">
        <p14:creationId xmlns:p14="http://schemas.microsoft.com/office/powerpoint/2010/main" val="27757967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a:t>
            </a:fld>
            <a:endParaRPr kumimoji="1" lang="zh-TW" altLang="en-US"/>
          </a:p>
        </p:txBody>
      </p:sp>
    </p:spTree>
    <p:extLst>
      <p:ext uri="{BB962C8B-B14F-4D97-AF65-F5344CB8AC3E}">
        <p14:creationId xmlns:p14="http://schemas.microsoft.com/office/powerpoint/2010/main" val="3075475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2</a:t>
            </a:fld>
            <a:endParaRPr kumimoji="1" lang="zh-TW" altLang="en-US"/>
          </a:p>
        </p:txBody>
      </p:sp>
    </p:spTree>
    <p:extLst>
      <p:ext uri="{BB962C8B-B14F-4D97-AF65-F5344CB8AC3E}">
        <p14:creationId xmlns:p14="http://schemas.microsoft.com/office/powerpoint/2010/main" val="3595178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5</a:t>
            </a:fld>
            <a:endParaRPr kumimoji="1" lang="zh-TW" altLang="en-US"/>
          </a:p>
        </p:txBody>
      </p:sp>
    </p:spTree>
    <p:extLst>
      <p:ext uri="{BB962C8B-B14F-4D97-AF65-F5344CB8AC3E}">
        <p14:creationId xmlns:p14="http://schemas.microsoft.com/office/powerpoint/2010/main" val="3083392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6</a:t>
            </a:fld>
            <a:endParaRPr kumimoji="1" lang="zh-TW" altLang="en-US"/>
          </a:p>
        </p:txBody>
      </p:sp>
    </p:spTree>
    <p:extLst>
      <p:ext uri="{BB962C8B-B14F-4D97-AF65-F5344CB8AC3E}">
        <p14:creationId xmlns:p14="http://schemas.microsoft.com/office/powerpoint/2010/main" val="3782187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11</a:t>
            </a:fld>
            <a:endParaRPr kumimoji="1" lang="zh-TW" altLang="en-US"/>
          </a:p>
        </p:txBody>
      </p:sp>
    </p:spTree>
    <p:extLst>
      <p:ext uri="{BB962C8B-B14F-4D97-AF65-F5344CB8AC3E}">
        <p14:creationId xmlns:p14="http://schemas.microsoft.com/office/powerpoint/2010/main" val="1172513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91AEF7-A788-AF4F-9728-C9724F650778}" type="slidenum">
              <a:rPr kumimoji="1" lang="zh-TW" altLang="en-US" smtClean="0"/>
              <a:t>13</a:t>
            </a:fld>
            <a:endParaRPr kumimoji="1" lang="zh-TW" altLang="en-US"/>
          </a:p>
        </p:txBody>
      </p:sp>
    </p:spTree>
    <p:extLst>
      <p:ext uri="{BB962C8B-B14F-4D97-AF65-F5344CB8AC3E}">
        <p14:creationId xmlns:p14="http://schemas.microsoft.com/office/powerpoint/2010/main" val="3324916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91AEF7-A788-AF4F-9728-C9724F650778}" type="slidenum">
              <a:rPr kumimoji="1" lang="zh-TW" altLang="en-US" smtClean="0"/>
              <a:t>17</a:t>
            </a:fld>
            <a:endParaRPr kumimoji="1" lang="zh-TW" altLang="en-US"/>
          </a:p>
        </p:txBody>
      </p:sp>
    </p:spTree>
    <p:extLst>
      <p:ext uri="{BB962C8B-B14F-4D97-AF65-F5344CB8AC3E}">
        <p14:creationId xmlns:p14="http://schemas.microsoft.com/office/powerpoint/2010/main" val="4215407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91AEF7-A788-AF4F-9728-C9724F650778}" type="slidenum">
              <a:rPr kumimoji="1" lang="zh-TW" altLang="en-US" smtClean="0"/>
              <a:t>19</a:t>
            </a:fld>
            <a:endParaRPr kumimoji="1" lang="zh-TW" altLang="en-US"/>
          </a:p>
        </p:txBody>
      </p:sp>
    </p:spTree>
    <p:extLst>
      <p:ext uri="{BB962C8B-B14F-4D97-AF65-F5344CB8AC3E}">
        <p14:creationId xmlns:p14="http://schemas.microsoft.com/office/powerpoint/2010/main" val="909686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22</a:t>
            </a:fld>
            <a:endParaRPr kumimoji="1" lang="zh-TW" altLang="en-US"/>
          </a:p>
        </p:txBody>
      </p:sp>
    </p:spTree>
    <p:extLst>
      <p:ext uri="{BB962C8B-B14F-4D97-AF65-F5344CB8AC3E}">
        <p14:creationId xmlns:p14="http://schemas.microsoft.com/office/powerpoint/2010/main" val="3260971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30"/>
            <a:ext cx="7772400" cy="1470025"/>
          </a:xfrm>
        </p:spPr>
        <p:txBody>
          <a:bodyPr/>
          <a:lstStyle/>
          <a:p>
            <a:r>
              <a:rPr kumimoji="1" lang="zh-TW" altLang="en-US"/>
              <a:t>按一下以編輯母片標題樣式</a:t>
            </a:r>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a:t>按一下以編輯母片子標題樣式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80085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52395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74643"/>
            <a:ext cx="2057400" cy="5851525"/>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457200" y="274643"/>
            <a:ext cx="6019800" cy="5851525"/>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718212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792891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a:t>按一下以編輯母片標題樣式</a:t>
            </a:r>
          </a:p>
        </p:txBody>
      </p:sp>
      <p:sp>
        <p:nvSpPr>
          <p:cNvPr id="3" name="文字版面配置區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a:t>按一下以編輯母片文字樣式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669166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395418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a:t>按一下以編輯母片標題樣式</a:t>
            </a:r>
          </a:p>
        </p:txBody>
      </p:sp>
      <p:sp>
        <p:nvSpPr>
          <p:cNvPr id="3" name="文字版面配置區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62678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28798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85102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6" y="273050"/>
            <a:ext cx="3008313" cy="1162050"/>
          </a:xfr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609011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1"/>
            <a:ext cx="5486400" cy="566738"/>
          </a:xfr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8544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2"/>
          </p:nvPr>
        </p:nvSpPr>
        <p:spPr>
          <a:xfrm>
            <a:off x="457200" y="635635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3"/>
          </p:nvPr>
        </p:nvSpPr>
        <p:spPr>
          <a:xfrm>
            <a:off x="3124200" y="635635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6553200" y="635635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167343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jp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9" name="TextBox 3"/>
          <p:cNvSpPr txBox="1"/>
          <p:nvPr/>
        </p:nvSpPr>
        <p:spPr>
          <a:xfrm>
            <a:off x="461683" y="979741"/>
            <a:ext cx="6343154" cy="830997"/>
          </a:xfrm>
          <a:prstGeom prst="rect">
            <a:avLst/>
          </a:prstGeom>
          <a:gradFill flip="none" rotWithShape="1">
            <a:gsLst>
              <a:gs pos="47000">
                <a:srgbClr val="4BACC6">
                  <a:lumMod val="20000"/>
                  <a:lumOff val="80000"/>
                </a:srgbClr>
              </a:gs>
              <a:gs pos="100000">
                <a:sysClr val="window" lastClr="FFFFFF"/>
              </a:gs>
            </a:gsLst>
            <a:lin ang="0" scaled="1"/>
            <a:tileRect/>
          </a:gradFill>
          <a:ln w="25400" cap="flat" cmpd="sng" algn="ctr">
            <a:solidFill>
              <a:sysClr val="window" lastClr="FFFFFF"/>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BiauKai"/>
                <a:cs typeface="Times New Roman" panose="02020603050405020304" pitchFamily="18" charset="0"/>
              </a:rPr>
              <a:t>The Battle of the Bogue</a:t>
            </a:r>
            <a:r>
              <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a:cs typeface="Times New Roman" panose="02020603050405020304" pitchFamily="18" charset="0"/>
              </a:rPr>
              <a:t>：</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CN" sz="2400" b="1" noProof="0" dirty="0">
                <a:solidFill>
                  <a:srgbClr val="548DD4"/>
                </a:solidFill>
                <a:latin typeface="Times New Roman" panose="02020603050405020304" pitchFamily="18" charset="0"/>
                <a:ea typeface="新細明體"/>
                <a:cs typeface="Times New Roman" panose="02020603050405020304" pitchFamily="18" charset="0"/>
              </a:rPr>
              <a:t>Weaknesses </a:t>
            </a:r>
            <a:r>
              <a:rPr lang="en-US" altLang="zh-CN" sz="2400" b="1" dirty="0">
                <a:solidFill>
                  <a:srgbClr val="548DD4"/>
                </a:solidFill>
                <a:latin typeface="Times New Roman" panose="02020603050405020304" pitchFamily="18" charset="0"/>
                <a:ea typeface="新細明體"/>
                <a:cs typeface="Times New Roman" panose="02020603050405020304" pitchFamily="18" charset="0"/>
              </a:rPr>
              <a:t>of the Guangdong</a:t>
            </a:r>
            <a:r>
              <a:rPr lang="zh-CN" altLang="en-US" sz="2400" b="1" dirty="0">
                <a:solidFill>
                  <a:srgbClr val="548DD4"/>
                </a:solidFill>
                <a:latin typeface="Times New Roman" panose="02020603050405020304" pitchFamily="18" charset="0"/>
                <a:ea typeface="新細明體"/>
                <a:cs typeface="Times New Roman" panose="02020603050405020304" pitchFamily="18" charset="0"/>
              </a:rPr>
              <a:t> </a:t>
            </a:r>
            <a:r>
              <a:rPr lang="en-US" altLang="zh-CN" sz="2400" b="1" dirty="0">
                <a:solidFill>
                  <a:srgbClr val="548DD4"/>
                </a:solidFill>
                <a:latin typeface="Times New Roman" panose="02020603050405020304" pitchFamily="18" charset="0"/>
                <a:ea typeface="新細明體"/>
                <a:cs typeface="Times New Roman" panose="02020603050405020304" pitchFamily="18" charset="0"/>
              </a:rPr>
              <a:t>Coastal Defense</a:t>
            </a:r>
            <a:endParaRPr kumimoji="0" lang="zh-HK" altLang="en-US" sz="24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sp>
        <p:nvSpPr>
          <p:cNvPr id="2" name="矩形 1"/>
          <p:cNvSpPr/>
          <p:nvPr/>
        </p:nvSpPr>
        <p:spPr>
          <a:xfrm>
            <a:off x="461685" y="1839260"/>
            <a:ext cx="2202078" cy="461665"/>
          </a:xfrm>
          <a:prstGeom prst="rect">
            <a:avLst/>
          </a:prstGeom>
        </p:spPr>
        <p:txBody>
          <a:bodyPr wrap="none">
            <a:spAutoFit/>
          </a:bodyPr>
          <a:lstStyle/>
          <a:p>
            <a:pPr marL="342900" lvl="0" indent="-342900">
              <a:spcAft>
                <a:spcPts val="0"/>
              </a:spcAft>
              <a:buFont typeface="+mj-lt"/>
              <a:buAutoNum type="romanUcPeriod"/>
            </a:pPr>
            <a:r>
              <a:rPr lang="en-US" altLang="zh-TW" sz="2400" b="1" dirty="0">
                <a:solidFill>
                  <a:srgbClr val="E36C0A"/>
                </a:solidFill>
                <a:latin typeface="Times New Roman" panose="02020603050405020304" pitchFamily="18" charset="0"/>
                <a:ea typeface="BiauKai"/>
                <a:cs typeface="Times New Roman" panose="02020603050405020304" pitchFamily="18" charset="0"/>
              </a:rPr>
              <a:t>Introduction</a:t>
            </a:r>
            <a:endParaRPr lang="zh-HK" altLang="zh-TW" sz="2400" kern="100" dirty="0">
              <a:latin typeface="Times New Roman" panose="02020603050405020304" pitchFamily="18" charset="0"/>
              <a:cs typeface="Times New Roman" panose="02020603050405020304" pitchFamily="18" charset="0"/>
            </a:endParaRPr>
          </a:p>
        </p:txBody>
      </p:sp>
      <p:sp>
        <p:nvSpPr>
          <p:cNvPr id="13" name="Rectangle 3"/>
          <p:cNvSpPr/>
          <p:nvPr/>
        </p:nvSpPr>
        <p:spPr>
          <a:xfrm>
            <a:off x="461685" y="2299595"/>
            <a:ext cx="8249387" cy="2421834"/>
          </a:xfrm>
          <a:prstGeom prst="rect">
            <a:avLst/>
          </a:prstGeom>
          <a:solidFill>
            <a:srgbClr val="F79646">
              <a:lumMod val="20000"/>
              <a:lumOff val="80000"/>
            </a:srgbClr>
          </a:solidFill>
        </p:spPr>
        <p:txBody>
          <a:bodyPr wrap="square">
            <a:noAutofit/>
          </a:bodyPr>
          <a:lstStyle/>
          <a:p>
            <a:r>
              <a:rPr lang="en-HK" sz="1500" dirty="0">
                <a:latin typeface="Times New Roman" panose="02020603050405020304" pitchFamily="18" charset="0"/>
                <a:cs typeface="Times New Roman" panose="02020603050405020304" pitchFamily="18" charset="0"/>
              </a:rPr>
              <a:t>During the Qing </a:t>
            </a:r>
            <a:r>
              <a:rPr lang="en-HK" sz="1500" dirty="0" smtClean="0">
                <a:latin typeface="Times New Roman" panose="02020603050405020304" pitchFamily="18" charset="0"/>
                <a:cs typeface="Times New Roman" panose="02020603050405020304" pitchFamily="18" charset="0"/>
              </a:rPr>
              <a:t>Dynasty, </a:t>
            </a:r>
            <a:r>
              <a:rPr lang="en-HK" sz="1500" dirty="0">
                <a:latin typeface="Times New Roman" panose="02020603050405020304" pitchFamily="18" charset="0"/>
                <a:cs typeface="Times New Roman" panose="02020603050405020304" pitchFamily="18" charset="0"/>
              </a:rPr>
              <a:t>since the time of the </a:t>
            </a:r>
            <a:r>
              <a:rPr lang="en-HK" sz="1500" dirty="0" smtClean="0">
                <a:latin typeface="Times New Roman" panose="02020603050405020304" pitchFamily="18" charset="0"/>
                <a:cs typeface="Times New Roman" panose="02020603050405020304" pitchFamily="18" charset="0"/>
              </a:rPr>
              <a:t>Emperor Qianlong (</a:t>
            </a:r>
            <a:r>
              <a:rPr lang="zh-TW" altLang="en-US" sz="1500" dirty="0" smtClean="0">
                <a:latin typeface="Times New Roman" panose="02020603050405020304" pitchFamily="18" charset="0"/>
                <a:cs typeface="Times New Roman" panose="02020603050405020304" pitchFamily="18" charset="0"/>
              </a:rPr>
              <a:t>乾隆帝</a:t>
            </a:r>
            <a:r>
              <a:rPr lang="en-HK" sz="1500" dirty="0" smtClean="0">
                <a:latin typeface="Times New Roman" panose="02020603050405020304" pitchFamily="18" charset="0"/>
                <a:cs typeface="Times New Roman" panose="02020603050405020304" pitchFamily="18" charset="0"/>
              </a:rPr>
              <a:t>), Europeans </a:t>
            </a:r>
            <a:r>
              <a:rPr lang="en-HK" sz="1500" dirty="0">
                <a:latin typeface="Times New Roman" panose="02020603050405020304" pitchFamily="18" charset="0"/>
                <a:cs typeface="Times New Roman" panose="02020603050405020304" pitchFamily="18" charset="0"/>
              </a:rPr>
              <a:t>and American merchants were limited to the port of Guangzhou. </a:t>
            </a:r>
            <a:r>
              <a:rPr lang="en-HK" sz="1500" dirty="0" smtClean="0">
                <a:latin typeface="Times New Roman" panose="02020603050405020304" pitchFamily="18" charset="0"/>
                <a:cs typeface="Times New Roman" panose="02020603050405020304" pitchFamily="18" charset="0"/>
              </a:rPr>
              <a:t>When these foreign ships sailed towards Guangzhou from the Pearl River, they had to pass a series of forts. The narrow waterway of the “Bogue” </a:t>
            </a:r>
            <a:r>
              <a:rPr lang="en-US" altLang="zh-TW" sz="1500" dirty="0" smtClean="0">
                <a:latin typeface="Times New Roman" panose="02020603050405020304" pitchFamily="18" charset="0"/>
                <a:cs typeface="Times New Roman" panose="02020603050405020304" pitchFamily="18" charset="0"/>
              </a:rPr>
              <a:t>(</a:t>
            </a:r>
            <a:r>
              <a:rPr lang="zh-TW" altLang="en-US" sz="1500" dirty="0" smtClean="0">
                <a:latin typeface="Times New Roman" panose="02020603050405020304" pitchFamily="18" charset="0"/>
                <a:cs typeface="Times New Roman" panose="02020603050405020304" pitchFamily="18" charset="0"/>
              </a:rPr>
              <a:t>虎門</a:t>
            </a:r>
            <a:r>
              <a:rPr lang="en-US" altLang="zh-TW" sz="1500" dirty="0" smtClean="0">
                <a:latin typeface="Times New Roman" panose="02020603050405020304" pitchFamily="18" charset="0"/>
                <a:cs typeface="Times New Roman" panose="02020603050405020304" pitchFamily="18" charset="0"/>
              </a:rPr>
              <a:t>) </a:t>
            </a:r>
            <a:r>
              <a:rPr lang="en-HK" sz="1500" dirty="0" smtClean="0">
                <a:latin typeface="Times New Roman" panose="02020603050405020304" pitchFamily="18" charset="0"/>
                <a:cs typeface="Times New Roman" panose="02020603050405020304" pitchFamily="18" charset="0"/>
              </a:rPr>
              <a:t>was one of the most substantially defended areas. Forts on both sides of this waterway defended it tightly. The Qing Dynasty ruled that no foreign armed ships were permitted to enter the Bogue. Otherwise the ships would be bombarded. The Bogue became the battleground for the First Opium War with Britain from the early to mid 1840s. The result of this battle was the crushing defeat of the Qing army. The </a:t>
            </a:r>
            <a:r>
              <a:rPr lang="en-HK" sz="1500" dirty="0">
                <a:latin typeface="Times New Roman" panose="02020603050405020304" pitchFamily="18" charset="0"/>
                <a:cs typeface="Times New Roman" panose="02020603050405020304" pitchFamily="18" charset="0"/>
              </a:rPr>
              <a:t>Battle of the Bogue was the </a:t>
            </a:r>
            <a:r>
              <a:rPr lang="en-HK" sz="1500" dirty="0" smtClean="0">
                <a:latin typeface="Times New Roman" panose="02020603050405020304" pitchFamily="18" charset="0"/>
                <a:cs typeface="Times New Roman" panose="02020603050405020304" pitchFamily="18" charset="0"/>
              </a:rPr>
              <a:t>First Opium </a:t>
            </a:r>
            <a:r>
              <a:rPr lang="en-HK" sz="1500" dirty="0">
                <a:latin typeface="Times New Roman" panose="02020603050405020304" pitchFamily="18" charset="0"/>
                <a:cs typeface="Times New Roman" panose="02020603050405020304" pitchFamily="18" charset="0"/>
              </a:rPr>
              <a:t>War’s most important military campaign. The results of this battle forced the Qing </a:t>
            </a:r>
            <a:r>
              <a:rPr lang="en-HK" sz="1500" dirty="0" smtClean="0">
                <a:latin typeface="Times New Roman" panose="02020603050405020304" pitchFamily="18" charset="0"/>
                <a:cs typeface="Times New Roman" panose="02020603050405020304" pitchFamily="18" charset="0"/>
              </a:rPr>
              <a:t>Dynasty to </a:t>
            </a:r>
            <a:r>
              <a:rPr lang="en-HK" sz="1500" dirty="0">
                <a:latin typeface="Times New Roman" panose="02020603050405020304" pitchFamily="18" charset="0"/>
                <a:cs typeface="Times New Roman" panose="02020603050405020304" pitchFamily="18" charset="0"/>
              </a:rPr>
              <a:t>open more ports to foreign trade, marking the beginning of Chinese modern history. </a:t>
            </a:r>
          </a:p>
        </p:txBody>
      </p:sp>
      <p:sp>
        <p:nvSpPr>
          <p:cNvPr id="5" name="矩形 4"/>
          <p:cNvSpPr/>
          <p:nvPr/>
        </p:nvSpPr>
        <p:spPr>
          <a:xfrm>
            <a:off x="461685" y="4748621"/>
            <a:ext cx="7159396" cy="461665"/>
          </a:xfrm>
          <a:prstGeom prst="rect">
            <a:avLst/>
          </a:prstGeom>
        </p:spPr>
        <p:txBody>
          <a:bodyPr wrap="none">
            <a:spAutoFit/>
          </a:bodyPr>
          <a:lstStyle/>
          <a:p>
            <a:pPr lvl="0">
              <a:spcAft>
                <a:spcPts val="0"/>
              </a:spcAft>
            </a:pPr>
            <a:r>
              <a:rPr lang="en-US" altLang="zh-TW" sz="2400" b="1" dirty="0">
                <a:solidFill>
                  <a:srgbClr val="E36C0A"/>
                </a:solidFill>
                <a:latin typeface="Times New Roman" panose="02020603050405020304" pitchFamily="18" charset="0"/>
                <a:ea typeface="BiauKai"/>
                <a:cs typeface="Times New Roman" panose="02020603050405020304" pitchFamily="18" charset="0"/>
              </a:rPr>
              <a:t>II.</a:t>
            </a:r>
            <a:r>
              <a:rPr lang="zh-TW" altLang="en-US" sz="2400" b="1" dirty="0">
                <a:solidFill>
                  <a:srgbClr val="E36C0A"/>
                </a:solidFill>
                <a:latin typeface="Times New Roman" panose="02020603050405020304" pitchFamily="18" charset="0"/>
                <a:ea typeface="BiauKai"/>
                <a:cs typeface="Times New Roman" panose="02020603050405020304" pitchFamily="18" charset="0"/>
              </a:rPr>
              <a:t> </a:t>
            </a:r>
            <a:r>
              <a:rPr lang="en-US" altLang="zh-TW" sz="2400" b="1" dirty="0">
                <a:solidFill>
                  <a:srgbClr val="E36C0A"/>
                </a:solidFill>
                <a:latin typeface="Times New Roman" panose="02020603050405020304" pitchFamily="18" charset="0"/>
                <a:ea typeface="BiauKai"/>
                <a:cs typeface="Times New Roman" panose="02020603050405020304" pitchFamily="18" charset="0"/>
              </a:rPr>
              <a:t>The Circumstances behind the Battle of the Bogue</a:t>
            </a:r>
            <a:endParaRPr lang="zh-HK" altLang="zh-TW" sz="1400" kern="100" dirty="0">
              <a:latin typeface="Times New Roman" panose="02020603050405020304" pitchFamily="18" charset="0"/>
              <a:cs typeface="Times New Roman" panose="02020603050405020304" pitchFamily="18" charset="0"/>
            </a:endParaRPr>
          </a:p>
        </p:txBody>
      </p:sp>
      <p:sp>
        <p:nvSpPr>
          <p:cNvPr id="10" name="矩形 9"/>
          <p:cNvSpPr/>
          <p:nvPr/>
        </p:nvSpPr>
        <p:spPr>
          <a:xfrm>
            <a:off x="461685" y="5149299"/>
            <a:ext cx="8249387" cy="1708160"/>
          </a:xfrm>
          <a:prstGeom prst="rect">
            <a:avLst/>
          </a:prstGeom>
        </p:spPr>
        <p:txBody>
          <a:bodyPr wrap="square">
            <a:spAutoFit/>
          </a:bodyPr>
          <a:lstStyle/>
          <a:p>
            <a:r>
              <a:rPr lang="en-US" altLang="zh-HK" sz="1500" dirty="0">
                <a:latin typeface="Times New Roman" panose="02020603050405020304" pitchFamily="18" charset="0"/>
                <a:cs typeface="Times New Roman" panose="02020603050405020304" pitchFamily="18" charset="0"/>
              </a:rPr>
              <a:t>In order to open up China‘s market and solving the trade deficit problem, the British smuggled opium to China and causing serious harm to Chinese society. Lin </a:t>
            </a:r>
            <a:r>
              <a:rPr lang="en-US" altLang="zh-HK" sz="1500" dirty="0" err="1">
                <a:latin typeface="Times New Roman" panose="02020603050405020304" pitchFamily="18" charset="0"/>
                <a:cs typeface="Times New Roman" panose="02020603050405020304" pitchFamily="18" charset="0"/>
              </a:rPr>
              <a:t>Zexu</a:t>
            </a:r>
            <a:r>
              <a:rPr lang="en-US" altLang="zh-HK" sz="1500" dirty="0">
                <a:latin typeface="Times New Roman" panose="02020603050405020304" pitchFamily="18" charset="0"/>
                <a:cs typeface="Times New Roman" panose="02020603050405020304" pitchFamily="18" charset="0"/>
              </a:rPr>
              <a:t> </a:t>
            </a:r>
            <a:r>
              <a:rPr lang="en-US" altLang="zh-HK" sz="1500" dirty="0" smtClean="0">
                <a:latin typeface="Times New Roman" panose="02020603050405020304" pitchFamily="18" charset="0"/>
                <a:cs typeface="Times New Roman" panose="02020603050405020304" pitchFamily="18" charset="0"/>
              </a:rPr>
              <a:t>(</a:t>
            </a:r>
            <a:r>
              <a:rPr lang="zh-TW" altLang="en-US" sz="1500" dirty="0" smtClean="0">
                <a:latin typeface="Times New Roman" panose="02020603050405020304" pitchFamily="18" charset="0"/>
                <a:cs typeface="Times New Roman" panose="02020603050405020304" pitchFamily="18" charset="0"/>
              </a:rPr>
              <a:t>林則徐</a:t>
            </a:r>
            <a:r>
              <a:rPr lang="en-US" altLang="zh-TW" sz="1500" dirty="0" smtClean="0">
                <a:latin typeface="Times New Roman" panose="02020603050405020304" pitchFamily="18" charset="0"/>
                <a:cs typeface="Times New Roman" panose="02020603050405020304" pitchFamily="18" charset="0"/>
              </a:rPr>
              <a:t>)</a:t>
            </a:r>
            <a:r>
              <a:rPr lang="zh-TW" altLang="en-US" sz="1500" dirty="0" smtClean="0">
                <a:latin typeface="Times New Roman" panose="02020603050405020304" pitchFamily="18" charset="0"/>
                <a:cs typeface="Times New Roman" panose="02020603050405020304" pitchFamily="18" charset="0"/>
              </a:rPr>
              <a:t> </a:t>
            </a:r>
            <a:r>
              <a:rPr lang="en-US" altLang="zh-HK" sz="1500" dirty="0">
                <a:latin typeface="Times New Roman" panose="02020603050405020304" pitchFamily="18" charset="0"/>
                <a:cs typeface="Times New Roman" panose="02020603050405020304" pitchFamily="18" charset="0"/>
              </a:rPr>
              <a:t>submitted a memorial to Emperor </a:t>
            </a:r>
            <a:r>
              <a:rPr lang="en-US" altLang="zh-HK" sz="1500" dirty="0" err="1">
                <a:latin typeface="Times New Roman" panose="02020603050405020304" pitchFamily="18" charset="0"/>
                <a:cs typeface="Times New Roman" panose="02020603050405020304" pitchFamily="18" charset="0"/>
              </a:rPr>
              <a:t>Daoguang</a:t>
            </a:r>
            <a:r>
              <a:rPr lang="en-US" altLang="zh-HK" sz="1500" dirty="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a:t>
            </a:r>
            <a:r>
              <a:rPr lang="zh-TW" altLang="en-US" sz="1500" dirty="0">
                <a:latin typeface="Times New Roman" panose="02020603050405020304" pitchFamily="18" charset="0"/>
                <a:cs typeface="Times New Roman" panose="02020603050405020304" pitchFamily="18" charset="0"/>
              </a:rPr>
              <a:t>道光帝</a:t>
            </a:r>
            <a:r>
              <a:rPr lang="en-US" altLang="zh-TW" sz="1500" dirty="0">
                <a:latin typeface="Times New Roman" panose="02020603050405020304" pitchFamily="18" charset="0"/>
                <a:cs typeface="Times New Roman" panose="02020603050405020304" pitchFamily="18" charset="0"/>
              </a:rPr>
              <a:t>)</a:t>
            </a:r>
            <a:r>
              <a:rPr lang="en-US" altLang="zh-HK" sz="1500" dirty="0">
                <a:latin typeface="Times New Roman" panose="02020603050405020304" pitchFamily="18" charset="0"/>
                <a:cs typeface="Times New Roman" panose="02020603050405020304" pitchFamily="18" charset="0"/>
              </a:rPr>
              <a:t> condemning a suggestion that the trade be legalized.</a:t>
            </a:r>
            <a:r>
              <a:rPr lang="zh-TW" altLang="zh-HK" sz="1500" dirty="0">
                <a:latin typeface="Times New Roman" panose="02020603050405020304" pitchFamily="18" charset="0"/>
                <a:cs typeface="Times New Roman" panose="02020603050405020304" pitchFamily="18" charset="0"/>
              </a:rPr>
              <a:t> Emperor Daoguang agreed with Lin and appointed him to Guangdong to take measures that would eliminate the opium trade. Facing the Chinese government's anti-smoking policy, the British government waited for the opportunity to launch the Opium War</a:t>
            </a:r>
            <a:r>
              <a:rPr lang="zh-TW" altLang="zh-HK" sz="1500" dirty="0" smtClean="0">
                <a:latin typeface="Times New Roman" panose="02020603050405020304" pitchFamily="18" charset="0"/>
                <a:cs typeface="Times New Roman" panose="02020603050405020304" pitchFamily="18" charset="0"/>
              </a:rPr>
              <a:t>.</a:t>
            </a:r>
            <a:r>
              <a:rPr lang="en-US" altLang="zh-TW" sz="1500" dirty="0" smtClean="0">
                <a:latin typeface="Times New Roman" panose="02020603050405020304" pitchFamily="18" charset="0"/>
                <a:cs typeface="Times New Roman" panose="02020603050405020304" pitchFamily="18" charset="0"/>
              </a:rPr>
              <a:t> </a:t>
            </a:r>
            <a:r>
              <a:rPr lang="en-HK" sz="1500" dirty="0" smtClean="0">
                <a:latin typeface="Times New Roman" panose="02020603050405020304" pitchFamily="18" charset="0"/>
                <a:cs typeface="Times New Roman" panose="02020603050405020304" pitchFamily="18" charset="0"/>
              </a:rPr>
              <a:t>To </a:t>
            </a:r>
            <a:r>
              <a:rPr lang="en-HK" sz="1500" dirty="0">
                <a:latin typeface="Times New Roman" panose="02020603050405020304" pitchFamily="18" charset="0"/>
                <a:cs typeface="Times New Roman" panose="02020603050405020304" pitchFamily="18" charset="0"/>
              </a:rPr>
              <a:t>understand the circumstances behind the Battle of the Bogue, one must first understand the terrain of the battlefield and </a:t>
            </a:r>
            <a:r>
              <a:rPr lang="en-HK" sz="1500" dirty="0" smtClean="0">
                <a:latin typeface="Times New Roman" panose="02020603050405020304" pitchFamily="18" charset="0"/>
                <a:cs typeface="Times New Roman" panose="02020603050405020304" pitchFamily="18" charset="0"/>
              </a:rPr>
              <a:t>the Qing </a:t>
            </a:r>
            <a:r>
              <a:rPr lang="en-HK" sz="1500" dirty="0">
                <a:latin typeface="Times New Roman" panose="02020603050405020304" pitchFamily="18" charset="0"/>
                <a:cs typeface="Times New Roman" panose="02020603050405020304" pitchFamily="18" charset="0"/>
              </a:rPr>
              <a:t>army deployments.</a:t>
            </a:r>
          </a:p>
        </p:txBody>
      </p:sp>
    </p:spTree>
    <p:extLst>
      <p:ext uri="{BB962C8B-B14F-4D97-AF65-F5344CB8AC3E}">
        <p14:creationId xmlns:p14="http://schemas.microsoft.com/office/powerpoint/2010/main" val="4269226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25" name="TextBox 15"/>
          <p:cNvSpPr txBox="1"/>
          <p:nvPr/>
        </p:nvSpPr>
        <p:spPr>
          <a:xfrm>
            <a:off x="457533" y="1414179"/>
            <a:ext cx="2596587" cy="1708160"/>
          </a:xfrm>
          <a:prstGeom prst="rect">
            <a:avLst/>
          </a:prstGeom>
          <a:solidFill>
            <a:srgbClr val="8064A2">
              <a:lumMod val="40000"/>
              <a:lumOff val="60000"/>
            </a:srgbClr>
          </a:solidFill>
        </p:spPr>
        <p:txBody>
          <a:bodyPr wrap="square" rtlCol="0">
            <a:spAutoFit/>
          </a:bodyPr>
          <a:lstStyle/>
          <a:p>
            <a:r>
              <a:rPr lang="en-HK" sz="1500" b="1" dirty="0">
                <a:latin typeface="Times New Roman" panose="02020603050405020304" pitchFamily="18" charset="0"/>
                <a:ea typeface="Tahoma" panose="020B0604030504040204" pitchFamily="34" charset="0"/>
                <a:cs typeface="Times New Roman" panose="02020603050405020304" pitchFamily="18" charset="0"/>
              </a:rPr>
              <a:t>Quiz: </a:t>
            </a:r>
            <a:r>
              <a:rPr lang="en-US" sz="1500" dirty="0" smtClean="0">
                <a:latin typeface="Times New Roman" panose="02020603050405020304" pitchFamily="18" charset="0"/>
                <a:ea typeface="Tahoma" panose="020B0604030504040204" pitchFamily="34" charset="0"/>
                <a:cs typeface="Times New Roman" panose="02020603050405020304" pitchFamily="18" charset="0"/>
              </a:rPr>
              <a:t>British </a:t>
            </a:r>
            <a:r>
              <a:rPr lang="en-US" sz="1500" dirty="0">
                <a:latin typeface="Times New Roman" panose="02020603050405020304" pitchFamily="18" charset="0"/>
                <a:ea typeface="Tahoma" panose="020B0604030504040204" pitchFamily="34" charset="0"/>
                <a:cs typeface="Times New Roman" panose="02020603050405020304" pitchFamily="18" charset="0"/>
              </a:rPr>
              <a:t>army had 3 battleships each with 74 cannons in </a:t>
            </a:r>
            <a:r>
              <a:rPr lang="en-US" sz="1500" dirty="0" smtClean="0">
                <a:latin typeface="Times New Roman" panose="02020603050405020304" pitchFamily="18" charset="0"/>
                <a:ea typeface="Tahoma" panose="020B0604030504040204" pitchFamily="34" charset="0"/>
                <a:cs typeface="Times New Roman" panose="02020603050405020304" pitchFamily="18" charset="0"/>
              </a:rPr>
              <a:t>total in the Battle of Bogue. </a:t>
            </a:r>
            <a:r>
              <a:rPr lang="en-US" sz="1500" dirty="0">
                <a:latin typeface="Times New Roman" panose="02020603050405020304" pitchFamily="18" charset="0"/>
                <a:ea typeface="Tahoma" panose="020B0604030504040204" pitchFamily="34" charset="0"/>
                <a:cs typeface="Times New Roman" panose="02020603050405020304" pitchFamily="18" charset="0"/>
              </a:rPr>
              <a:t>From the image, please find </a:t>
            </a:r>
            <a:r>
              <a:rPr lang="en-US" sz="1500" dirty="0" smtClean="0">
                <a:latin typeface="Times New Roman" panose="02020603050405020304" pitchFamily="18" charset="0"/>
                <a:ea typeface="Tahoma" panose="020B0604030504040204" pitchFamily="34" charset="0"/>
                <a:cs typeface="Times New Roman" panose="02020603050405020304" pitchFamily="18" charset="0"/>
              </a:rPr>
              <a:t>another two </a:t>
            </a:r>
            <a:r>
              <a:rPr lang="en-US" sz="1500" dirty="0">
                <a:latin typeface="Times New Roman" panose="02020603050405020304" pitchFamily="18" charset="0"/>
                <a:ea typeface="Tahoma" panose="020B0604030504040204" pitchFamily="34" charset="0"/>
                <a:cs typeface="Times New Roman" panose="02020603050405020304" pitchFamily="18" charset="0"/>
              </a:rPr>
              <a:t>ships other than the HMS Wellesley and</a:t>
            </a:r>
            <a:r>
              <a:rPr lang="en-HK" sz="1500" dirty="0">
                <a:latin typeface="Times New Roman" panose="02020603050405020304" pitchFamily="18" charset="0"/>
                <a:ea typeface="Tahoma" panose="020B0604030504040204" pitchFamily="34" charset="0"/>
                <a:cs typeface="Times New Roman" panose="02020603050405020304" pitchFamily="18" charset="0"/>
              </a:rPr>
              <a:t> fill them in </a:t>
            </a:r>
            <a:r>
              <a:rPr lang="en-HK" sz="1500" dirty="0" smtClean="0">
                <a:latin typeface="Times New Roman" panose="02020603050405020304" pitchFamily="18" charset="0"/>
                <a:ea typeface="Tahoma" panose="020B0604030504040204" pitchFamily="34" charset="0"/>
                <a:cs typeface="Times New Roman" panose="02020603050405020304" pitchFamily="18" charset="0"/>
              </a:rPr>
              <a:t>the </a:t>
            </a:r>
            <a:r>
              <a:rPr lang="en-HK" sz="1500" dirty="0">
                <a:latin typeface="Times New Roman" panose="02020603050405020304" pitchFamily="18" charset="0"/>
                <a:ea typeface="Tahoma" panose="020B0604030504040204" pitchFamily="34" charset="0"/>
                <a:cs typeface="Times New Roman" panose="02020603050405020304" pitchFamily="18" charset="0"/>
              </a:rPr>
              <a:t>table below.</a:t>
            </a:r>
          </a:p>
        </p:txBody>
      </p:sp>
      <p:grpSp>
        <p:nvGrpSpPr>
          <p:cNvPr id="26" name="群組 25"/>
          <p:cNvGrpSpPr/>
          <p:nvPr/>
        </p:nvGrpSpPr>
        <p:grpSpPr>
          <a:xfrm>
            <a:off x="3496831" y="1358736"/>
            <a:ext cx="5382895" cy="3471545"/>
            <a:chOff x="0" y="0"/>
            <a:chExt cx="4624781" cy="3153074"/>
          </a:xfrm>
        </p:grpSpPr>
        <p:pic>
          <p:nvPicPr>
            <p:cNvPr id="27" name="Picture 2"/>
            <p:cNvPicPr>
              <a:picLocks noChangeAspect="1" noChangeArrowheads="1"/>
            </p:cNvPicPr>
            <p:nvPr/>
          </p:nvPicPr>
          <p:blipFill>
            <a:blip r:embed="rId3" cstate="print"/>
            <a:srcRect/>
            <a:stretch>
              <a:fillRect/>
            </a:stretch>
          </p:blipFill>
          <p:spPr bwMode="auto">
            <a:xfrm>
              <a:off x="0" y="0"/>
              <a:ext cx="4509120" cy="3056181"/>
            </a:xfrm>
            <a:prstGeom prst="rect">
              <a:avLst/>
            </a:prstGeom>
            <a:noFill/>
            <a:ln w="38100">
              <a:solidFill>
                <a:srgbClr val="00B050"/>
              </a:solidFill>
              <a:miter lim="800000"/>
              <a:headEnd/>
              <a:tailEnd/>
            </a:ln>
            <a:effectLst>
              <a:outerShdw blurRad="50800" dist="38100" dir="2700000" algn="tl" rotWithShape="0">
                <a:prstClr val="black">
                  <a:alpha val="40000"/>
                </a:prstClr>
              </a:outerShdw>
            </a:effectLst>
          </p:spPr>
        </p:pic>
        <p:sp>
          <p:nvSpPr>
            <p:cNvPr id="28" name="TextBox 18"/>
            <p:cNvSpPr txBox="1"/>
            <p:nvPr/>
          </p:nvSpPr>
          <p:spPr>
            <a:xfrm>
              <a:off x="0" y="68342"/>
              <a:ext cx="2640388" cy="281731"/>
            </a:xfrm>
            <a:prstGeom prst="rect">
              <a:avLst/>
            </a:prstGeom>
            <a:noFill/>
          </p:spPr>
          <p:txBody>
            <a:bodyPr wrap="square" rtlCol="0">
              <a:noAutofit/>
            </a:bodyPr>
            <a:lstStyle/>
            <a:p>
              <a:pPr>
                <a:spcAft>
                  <a:spcPts val="0"/>
                </a:spcAft>
              </a:pPr>
              <a:r>
                <a:rPr lang="en-US" sz="1600" kern="1200" dirty="0">
                  <a:solidFill>
                    <a:srgbClr val="000000"/>
                  </a:solidFill>
                  <a:effectLst/>
                  <a:latin typeface="Times New Roman"/>
                  <a:ea typeface="新細明體"/>
                  <a:cs typeface="Times New Roman"/>
                </a:rPr>
                <a:t>HMS Wellesley</a:t>
              </a:r>
              <a:endParaRPr lang="zh-HK" sz="1600" dirty="0">
                <a:effectLst/>
                <a:latin typeface="Times New Roman"/>
                <a:ea typeface="新細明體"/>
                <a:cs typeface="Times New Roman"/>
              </a:endParaRPr>
            </a:p>
          </p:txBody>
        </p:sp>
        <p:sp>
          <p:nvSpPr>
            <p:cNvPr id="29" name="TextBox 20"/>
            <p:cNvSpPr txBox="1"/>
            <p:nvPr/>
          </p:nvSpPr>
          <p:spPr>
            <a:xfrm>
              <a:off x="2035395" y="2736111"/>
              <a:ext cx="2589386" cy="416963"/>
            </a:xfrm>
            <a:prstGeom prst="rect">
              <a:avLst/>
            </a:prstGeom>
            <a:noFill/>
          </p:spPr>
          <p:txBody>
            <a:bodyPr wrap="square" rtlCol="0">
              <a:noAutofit/>
            </a:bodyPr>
            <a:lstStyle/>
            <a:p>
              <a:pPr>
                <a:spcAft>
                  <a:spcPts val="0"/>
                </a:spcAft>
              </a:pPr>
              <a:r>
                <a:rPr lang="en-US" altLang="zh-CN" sz="1200" dirty="0">
                  <a:solidFill>
                    <a:srgbClr val="000000"/>
                  </a:solidFill>
                  <a:latin typeface="Times New Roman"/>
                  <a:ea typeface="新細明體"/>
                  <a:cs typeface="Times New Roman"/>
                </a:rPr>
                <a:t>Image source: W</a:t>
              </a:r>
              <a:r>
                <a:rPr lang="en-US" sz="1200" kern="1200" dirty="0">
                  <a:solidFill>
                    <a:srgbClr val="000000"/>
                  </a:solidFill>
                  <a:effectLst/>
                  <a:latin typeface="Times New Roman"/>
                  <a:ea typeface="新細明體"/>
                  <a:cs typeface="Times New Roman"/>
                </a:rPr>
                <a:t>ikipedia: HMS Wellesley</a:t>
              </a:r>
              <a:endParaRPr lang="zh-HK" sz="1200" dirty="0">
                <a:effectLst/>
                <a:latin typeface="Times New Roman"/>
                <a:ea typeface="新細明體"/>
                <a:cs typeface="Times New Roman"/>
              </a:endParaRPr>
            </a:p>
          </p:txBody>
        </p:sp>
      </p:grpSp>
      <p:graphicFrame>
        <p:nvGraphicFramePr>
          <p:cNvPr id="3" name="Table 2">
            <a:extLst>
              <a:ext uri="{FF2B5EF4-FFF2-40B4-BE49-F238E27FC236}">
                <a16:creationId xmlns:a16="http://schemas.microsoft.com/office/drawing/2014/main" id="{4501653F-FB83-4E25-BAE9-FFFB7776F772}"/>
              </a:ext>
            </a:extLst>
          </p:cNvPr>
          <p:cNvGraphicFramePr>
            <a:graphicFrameLocks noGrp="1"/>
          </p:cNvGraphicFramePr>
          <p:nvPr>
            <p:extLst>
              <p:ext uri="{D42A27DB-BD31-4B8C-83A1-F6EECF244321}">
                <p14:modId xmlns:p14="http://schemas.microsoft.com/office/powerpoint/2010/main" val="3869341604"/>
              </p:ext>
            </p:extLst>
          </p:nvPr>
        </p:nvGraphicFramePr>
        <p:xfrm>
          <a:off x="457851" y="3758055"/>
          <a:ext cx="2596587" cy="2144452"/>
        </p:xfrm>
        <a:graphic>
          <a:graphicData uri="http://schemas.openxmlformats.org/drawingml/2006/table">
            <a:tbl>
              <a:tblPr firstRow="1" bandRow="1">
                <a:tableStyleId>{F5AB1C69-6EDB-4FF4-983F-18BD219EF322}</a:tableStyleId>
              </a:tblPr>
              <a:tblGrid>
                <a:gridCol w="2596587">
                  <a:extLst>
                    <a:ext uri="{9D8B030D-6E8A-4147-A177-3AD203B41FA5}">
                      <a16:colId xmlns:a16="http://schemas.microsoft.com/office/drawing/2014/main" val="1227910034"/>
                    </a:ext>
                  </a:extLst>
                </a:gridCol>
              </a:tblGrid>
              <a:tr h="536113">
                <a:tc>
                  <a:txBody>
                    <a:bodyPr/>
                    <a:lstStyle/>
                    <a:p>
                      <a:pPr algn="ctr">
                        <a:spcAft>
                          <a:spcPts val="0"/>
                        </a:spcAft>
                      </a:pPr>
                      <a:r>
                        <a:rPr lang="en-US" altLang="zh-HK" sz="1300" kern="100" dirty="0">
                          <a:effectLst/>
                          <a:latin typeface="Times New Roman" panose="02020603050405020304" pitchFamily="18" charset="0"/>
                          <a:cs typeface="Times New Roman" panose="02020603050405020304" pitchFamily="18" charset="0"/>
                        </a:rPr>
                        <a:t>Battleship</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3738213306"/>
                  </a:ext>
                </a:extLst>
              </a:tr>
              <a:tr h="536113">
                <a:tc>
                  <a:txBody>
                    <a:bodyPr/>
                    <a:lstStyle/>
                    <a:p>
                      <a:pPr marL="0" lvl="0" indent="0" algn="ctr">
                        <a:buFont typeface="Times New Roman" panose="02020603050405020304" pitchFamily="18" charset="0"/>
                        <a:buNone/>
                      </a:pPr>
                      <a:r>
                        <a:rPr lang="en-US" altLang="zh-HK" sz="1300" kern="100" dirty="0">
                          <a:effectLst/>
                          <a:latin typeface="Times New Roman" panose="02020603050405020304" pitchFamily="18" charset="0"/>
                          <a:cs typeface="Times New Roman" panose="02020603050405020304" pitchFamily="18" charset="0"/>
                        </a:rPr>
                        <a:t>1. HMS</a:t>
                      </a:r>
                      <a:r>
                        <a:rPr lang="en-US" altLang="zh-HK" sz="1300" kern="100" baseline="0" dirty="0">
                          <a:effectLst/>
                          <a:latin typeface="Times New Roman" panose="02020603050405020304" pitchFamily="18" charset="0"/>
                          <a:cs typeface="Times New Roman" panose="02020603050405020304" pitchFamily="18" charset="0"/>
                        </a:rPr>
                        <a:t> </a:t>
                      </a:r>
                      <a:r>
                        <a:rPr lang="en-US" altLang="zh-HK" sz="1300" kern="100" dirty="0">
                          <a:effectLst/>
                          <a:latin typeface="Times New Roman" panose="02020603050405020304" pitchFamily="18" charset="0"/>
                          <a:cs typeface="Times New Roman" panose="02020603050405020304" pitchFamily="18" charset="0"/>
                        </a:rPr>
                        <a:t>Wellesley</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3329629308"/>
                  </a:ext>
                </a:extLst>
              </a:tr>
              <a:tr h="536113">
                <a:tc>
                  <a:txBody>
                    <a:bodyPr/>
                    <a:lstStyle/>
                    <a:p>
                      <a:pPr marL="0" lvl="0" indent="0" algn="ctr">
                        <a:buFont typeface="Times New Roman" panose="02020603050405020304" pitchFamily="18" charset="0"/>
                        <a:buNone/>
                      </a:pPr>
                      <a:r>
                        <a:rPr lang="en-US" altLang="zh-TW" sz="1300" kern="100" dirty="0">
                          <a:solidFill>
                            <a:srgbClr val="FF0000"/>
                          </a:solidFill>
                          <a:effectLst/>
                          <a:latin typeface="Times New Roman" panose="02020603050405020304" pitchFamily="18" charset="0"/>
                          <a:cs typeface="Times New Roman" panose="02020603050405020304" pitchFamily="18" charset="0"/>
                        </a:rPr>
                        <a:t>2. HMS Blenheim</a:t>
                      </a:r>
                      <a:endParaRPr lang="en-HK" sz="1200"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2871627233"/>
                  </a:ext>
                </a:extLst>
              </a:tr>
              <a:tr h="536113">
                <a:tc>
                  <a:txBody>
                    <a:bodyPr/>
                    <a:lstStyle/>
                    <a:p>
                      <a:pPr marL="0" lvl="0" indent="0" algn="ctr">
                        <a:buFont typeface="Times New Roman" panose="02020603050405020304" pitchFamily="18" charset="0"/>
                        <a:buNone/>
                      </a:pPr>
                      <a:r>
                        <a:rPr lang="en-US" altLang="zh-TW" sz="1300" kern="100" dirty="0">
                          <a:solidFill>
                            <a:srgbClr val="FF0000"/>
                          </a:solidFill>
                          <a:effectLst/>
                          <a:latin typeface="Times New Roman" panose="02020603050405020304" pitchFamily="18" charset="0"/>
                          <a:cs typeface="Times New Roman" panose="02020603050405020304" pitchFamily="18" charset="0"/>
                        </a:rPr>
                        <a:t>3. HMS Melville</a:t>
                      </a:r>
                      <a:endParaRPr lang="en-HK" sz="1200" kern="100" dirty="0">
                        <a:solidFill>
                          <a:srgbClr val="FF000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1733265670"/>
                  </a:ext>
                </a:extLst>
              </a:tr>
            </a:tbl>
          </a:graphicData>
        </a:graphic>
      </p:graphicFrame>
    </p:spTree>
    <p:extLst>
      <p:ext uri="{BB962C8B-B14F-4D97-AF65-F5344CB8AC3E}">
        <p14:creationId xmlns:p14="http://schemas.microsoft.com/office/powerpoint/2010/main" val="120877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7" name="TextBox 2"/>
          <p:cNvSpPr txBox="1"/>
          <p:nvPr/>
        </p:nvSpPr>
        <p:spPr>
          <a:xfrm>
            <a:off x="499669" y="1210682"/>
            <a:ext cx="1875396" cy="338554"/>
          </a:xfrm>
          <a:prstGeom prst="rect">
            <a:avLst/>
          </a:prstGeom>
          <a:solidFill>
            <a:srgbClr val="F79646">
              <a:lumMod val="40000"/>
              <a:lumOff val="60000"/>
            </a:srgbClr>
          </a:solidFill>
          <a:ln w="25400" cap="flat" cmpd="sng" algn="ctr">
            <a:no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Cannon structure</a:t>
            </a:r>
            <a:endParaRPr kumimoji="0" lang="zh-HK" altLang="en-US" sz="16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sp>
        <p:nvSpPr>
          <p:cNvPr id="10" name="TextBox 3"/>
          <p:cNvSpPr txBox="1"/>
          <p:nvPr/>
        </p:nvSpPr>
        <p:spPr>
          <a:xfrm>
            <a:off x="499669" y="1674706"/>
            <a:ext cx="2617427" cy="923330"/>
          </a:xfrm>
          <a:prstGeom prst="rect">
            <a:avLst/>
          </a:prstGeom>
          <a:solidFill>
            <a:srgbClr val="4BACC6">
              <a:lumMod val="20000"/>
              <a:lumOff val="80000"/>
            </a:srgbClr>
          </a:solidFill>
        </p:spPr>
        <p:txBody>
          <a:bodyPr wrap="square" rtlCol="0">
            <a:spAutoFit/>
          </a:bodyPr>
          <a:lstStyle/>
          <a:p>
            <a:r>
              <a:rPr lang="en-HK" dirty="0">
                <a:latin typeface="Times New Roman" panose="02020603050405020304" pitchFamily="18" charset="0"/>
                <a:cs typeface="Times New Roman" panose="02020603050405020304" pitchFamily="18" charset="0"/>
              </a:rPr>
              <a:t>Please examine the cannon installation and outfitting</a:t>
            </a:r>
          </a:p>
        </p:txBody>
      </p:sp>
      <p:pic>
        <p:nvPicPr>
          <p:cNvPr id="11" name="Picture 2"/>
          <p:cNvPicPr>
            <a:picLocks noChangeAspect="1" noChangeArrowheads="1"/>
          </p:cNvPicPr>
          <p:nvPr/>
        </p:nvPicPr>
        <p:blipFill>
          <a:blip r:embed="rId4" cstate="print"/>
          <a:srcRect/>
          <a:stretch>
            <a:fillRect/>
          </a:stretch>
        </p:blipFill>
        <p:spPr bwMode="auto">
          <a:xfrm>
            <a:off x="3312496" y="588678"/>
            <a:ext cx="5541645" cy="4526056"/>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13" name="TextBox 4"/>
          <p:cNvSpPr txBox="1"/>
          <p:nvPr/>
        </p:nvSpPr>
        <p:spPr>
          <a:xfrm>
            <a:off x="6092328" y="596974"/>
            <a:ext cx="2761813" cy="663464"/>
          </a:xfrm>
          <a:prstGeom prst="rect">
            <a:avLst/>
          </a:prstGeom>
          <a:solidFill>
            <a:srgbClr val="EEECE1">
              <a:lumMod val="90000"/>
            </a:srgbClr>
          </a:solidFill>
        </p:spPr>
        <p:txBody>
          <a:bodyPr wrap="square" rtlCol="0">
            <a:noAutofit/>
          </a:bodyPr>
          <a:lstStyle/>
          <a:p>
            <a:r>
              <a:rPr lang="en-HK" sz="1400" dirty="0" err="1">
                <a:latin typeface="Times New Roman" panose="02020603050405020304" pitchFamily="18" charset="0"/>
                <a:cs typeface="Times New Roman" panose="02020603050405020304" pitchFamily="18" charset="0"/>
              </a:rPr>
              <a:t>Britishcast</a:t>
            </a:r>
            <a:r>
              <a:rPr lang="en-HK" sz="1400" dirty="0">
                <a:latin typeface="Times New Roman" panose="02020603050405020304" pitchFamily="18" charset="0"/>
                <a:cs typeface="Times New Roman" panose="02020603050405020304" pitchFamily="18" charset="0"/>
              </a:rPr>
              <a:t> 6 pound </a:t>
            </a:r>
            <a:r>
              <a:rPr lang="en-US" sz="1400" dirty="0" smtClean="0">
                <a:latin typeface="Times New Roman" panose="02020603050405020304" pitchFamily="18" charset="0"/>
                <a:cs typeface="Times New Roman" panose="02020603050405020304" pitchFamily="18" charset="0"/>
              </a:rPr>
              <a:t>muzzle</a:t>
            </a:r>
            <a:r>
              <a:rPr lang="en-US" sz="1400" dirty="0" smtClean="0">
                <a:solidFill>
                  <a:srgbClr val="7030A0"/>
                </a:solidFill>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loading </a:t>
            </a:r>
            <a:r>
              <a:rPr lang="en-US" sz="1400" dirty="0">
                <a:latin typeface="Times New Roman" panose="02020603050405020304" pitchFamily="18" charset="0"/>
                <a:cs typeface="Times New Roman" panose="02020603050405020304" pitchFamily="18" charset="0"/>
              </a:rPr>
              <a:t>cannon </a:t>
            </a:r>
            <a:r>
              <a:rPr lang="en-US" sz="1400" dirty="0" smtClean="0">
                <a:latin typeface="Times New Roman" panose="02020603050405020304" pitchFamily="18" charset="0"/>
                <a:cs typeface="Times New Roman" panose="02020603050405020304" pitchFamily="18" charset="0"/>
              </a:rPr>
              <a:t>(</a:t>
            </a:r>
            <a:r>
              <a:rPr lang="en-US" altLang="zh-HK" sz="1400" dirty="0" smtClean="0">
                <a:latin typeface="Times New Roman" panose="02020603050405020304" pitchFamily="18" charset="0"/>
                <a:cs typeface="Times New Roman" panose="02020603050405020304" pitchFamily="18" charset="0"/>
              </a:rPr>
              <a:t>Exhibit of </a:t>
            </a:r>
            <a:r>
              <a:rPr lang="en-US" sz="1400" dirty="0" smtClean="0">
                <a:latin typeface="Times New Roman" panose="02020603050405020304" pitchFamily="18" charset="0"/>
                <a:cs typeface="Times New Roman" panose="02020603050405020304" pitchFamily="18" charset="0"/>
              </a:rPr>
              <a:t>The</a:t>
            </a:r>
            <a:r>
              <a:rPr lang="en-US" sz="1400" dirty="0" smtClean="0">
                <a:solidFill>
                  <a:srgbClr val="7030A0"/>
                </a:solidFill>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Hong </a:t>
            </a:r>
            <a:r>
              <a:rPr lang="en-US" sz="1400" dirty="0">
                <a:latin typeface="Times New Roman" panose="02020603050405020304" pitchFamily="18" charset="0"/>
                <a:cs typeface="Times New Roman" panose="02020603050405020304" pitchFamily="18" charset="0"/>
              </a:rPr>
              <a:t>Kong </a:t>
            </a:r>
            <a:r>
              <a:rPr lang="en-US" altLang="zh-TW" sz="1400" dirty="0" smtClean="0">
                <a:latin typeface="Times New Roman" panose="02020603050405020304" pitchFamily="18" charset="0"/>
                <a:cs typeface="Times New Roman" panose="02020603050405020304" pitchFamily="18" charset="0"/>
              </a:rPr>
              <a:t>Museum </a:t>
            </a:r>
            <a:r>
              <a:rPr lang="en-US" altLang="zh-TW" sz="1400" dirty="0" smtClean="0">
                <a:latin typeface="Times New Roman" panose="02020603050405020304" pitchFamily="18" charset="0"/>
                <a:cs typeface="Times New Roman" panose="02020603050405020304" pitchFamily="18" charset="0"/>
              </a:rPr>
              <a:t>of </a:t>
            </a:r>
            <a:r>
              <a:rPr lang="en-US" sz="1400" dirty="0" smtClean="0">
                <a:latin typeface="Times New Roman" panose="02020603050405020304" pitchFamily="18" charset="0"/>
                <a:cs typeface="Times New Roman" panose="02020603050405020304" pitchFamily="18" charset="0"/>
              </a:rPr>
              <a:t>History)</a:t>
            </a:r>
            <a:endParaRPr lang="en-HK" sz="1400" dirty="0">
              <a:latin typeface="Times New Roman" panose="02020603050405020304" pitchFamily="18" charset="0"/>
              <a:cs typeface="Times New Roman" panose="02020603050405020304" pitchFamily="18" charset="0"/>
            </a:endParaRPr>
          </a:p>
        </p:txBody>
      </p:sp>
      <p:sp>
        <p:nvSpPr>
          <p:cNvPr id="15" name="TextBox 8"/>
          <p:cNvSpPr txBox="1"/>
          <p:nvPr/>
        </p:nvSpPr>
        <p:spPr>
          <a:xfrm>
            <a:off x="499669" y="4098119"/>
            <a:ext cx="2617427" cy="1590861"/>
          </a:xfrm>
          <a:prstGeom prst="rect">
            <a:avLst/>
          </a:prstGeom>
          <a:solidFill>
            <a:srgbClr val="4F81BD">
              <a:lumMod val="40000"/>
              <a:lumOff val="60000"/>
            </a:srgbClr>
          </a:solidFill>
        </p:spPr>
        <p:txBody>
          <a:bodyPr wrap="square" rtlCol="0">
            <a:noAutofit/>
          </a:bodyPr>
          <a:lstStyle/>
          <a:p>
            <a:r>
              <a:rPr lang="en-HK" sz="1600" dirty="0">
                <a:latin typeface="Times New Roman" panose="02020603050405020304" pitchFamily="18" charset="0"/>
                <a:cs typeface="Times New Roman" panose="02020603050405020304" pitchFamily="18" charset="0"/>
              </a:rPr>
              <a:t>The wheels were relatively small because they were installed onto </a:t>
            </a:r>
            <a:r>
              <a:rPr lang="en-HK" sz="1600" dirty="0" smtClean="0">
                <a:latin typeface="Times New Roman" panose="02020603050405020304" pitchFamily="18" charset="0"/>
                <a:cs typeface="Times New Roman" panose="02020603050405020304" pitchFamily="18" charset="0"/>
              </a:rPr>
              <a:t>the ships </a:t>
            </a:r>
            <a:r>
              <a:rPr lang="en-HK" sz="1600" dirty="0">
                <a:latin typeface="Times New Roman" panose="02020603050405020304" pitchFamily="18" charset="0"/>
                <a:cs typeface="Times New Roman" panose="02020603050405020304" pitchFamily="18" charset="0"/>
              </a:rPr>
              <a:t>and therefore did not need to be moved much.</a:t>
            </a:r>
          </a:p>
        </p:txBody>
      </p:sp>
      <p:sp>
        <p:nvSpPr>
          <p:cNvPr id="17" name="TextBox 7"/>
          <p:cNvSpPr txBox="1"/>
          <p:nvPr/>
        </p:nvSpPr>
        <p:spPr>
          <a:xfrm>
            <a:off x="499669" y="3011243"/>
            <a:ext cx="2617427" cy="956351"/>
          </a:xfrm>
          <a:prstGeom prst="rect">
            <a:avLst/>
          </a:prstGeom>
          <a:solidFill>
            <a:srgbClr val="4F81BD">
              <a:lumMod val="40000"/>
              <a:lumOff val="60000"/>
            </a:srgbClr>
          </a:solidFill>
        </p:spPr>
        <p:txBody>
          <a:bodyPr wrap="square" rtlCol="0">
            <a:noAutofit/>
          </a:bodyPr>
          <a:lstStyle/>
          <a:p>
            <a:r>
              <a:rPr lang="en-HK" sz="1600" dirty="0">
                <a:latin typeface="Times New Roman" panose="02020603050405020304" pitchFamily="18" charset="0"/>
                <a:cs typeface="Times New Roman" panose="02020603050405020304" pitchFamily="18" charset="0"/>
              </a:rPr>
              <a:t>“Trunnions” fixed the cannon barrel on </a:t>
            </a:r>
            <a:r>
              <a:rPr lang="en-HK" sz="1600" dirty="0" smtClean="0">
                <a:latin typeface="Times New Roman" panose="02020603050405020304" pitchFamily="18" charset="0"/>
                <a:cs typeface="Times New Roman" panose="02020603050405020304" pitchFamily="18" charset="0"/>
              </a:rPr>
              <a:t>the top </a:t>
            </a:r>
            <a:r>
              <a:rPr lang="en-HK" sz="1600" dirty="0">
                <a:latin typeface="Times New Roman" panose="02020603050405020304" pitchFamily="18" charset="0"/>
                <a:cs typeface="Times New Roman" panose="02020603050405020304" pitchFamily="18" charset="0"/>
              </a:rPr>
              <a:t>of the gun carriage.</a:t>
            </a:r>
          </a:p>
        </p:txBody>
      </p:sp>
      <p:sp>
        <p:nvSpPr>
          <p:cNvPr id="21" name="TextBox 9"/>
          <p:cNvSpPr txBox="1"/>
          <p:nvPr/>
        </p:nvSpPr>
        <p:spPr>
          <a:xfrm>
            <a:off x="4749189" y="5688980"/>
            <a:ext cx="1200352" cy="368551"/>
          </a:xfrm>
          <a:prstGeom prst="rect">
            <a:avLst/>
          </a:prstGeom>
          <a:solidFill>
            <a:srgbClr val="1F497D">
              <a:lumMod val="20000"/>
              <a:lumOff val="80000"/>
            </a:srgbClr>
          </a:solidFill>
        </p:spPr>
        <p:txBody>
          <a:bodyPr wrap="square" rtlCol="0">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altLang="zh-HK" sz="1600" dirty="0">
                <a:solidFill>
                  <a:srgbClr val="000000"/>
                </a:solidFill>
                <a:latin typeface="Times New Roman" panose="02020603050405020304" pitchFamily="18" charset="0"/>
                <a:ea typeface="新細明體"/>
                <a:cs typeface="Times New Roman" panose="02020603050405020304" pitchFamily="18" charset="0"/>
              </a:rPr>
              <a:t>Gunpowder</a:t>
            </a:r>
            <a:endParaRPr kumimoji="0" lang="zh-HK"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23" name="TextBox 6"/>
          <p:cNvSpPr txBox="1"/>
          <p:nvPr/>
        </p:nvSpPr>
        <p:spPr>
          <a:xfrm>
            <a:off x="6257443" y="5141672"/>
            <a:ext cx="2817215" cy="1535919"/>
          </a:xfrm>
          <a:prstGeom prst="rect">
            <a:avLst/>
          </a:prstGeom>
          <a:solidFill>
            <a:srgbClr val="4F81BD">
              <a:lumMod val="40000"/>
              <a:lumOff val="60000"/>
            </a:srgbClr>
          </a:solidFill>
        </p:spPr>
        <p:txBody>
          <a:bodyPr wrap="square" rtlCol="0">
            <a:noAutofit/>
          </a:bodyPr>
          <a:lstStyle/>
          <a:p>
            <a:r>
              <a:rPr lang="en-HK" sz="1400" dirty="0">
                <a:latin typeface="Times New Roman" panose="02020603050405020304" pitchFamily="18" charset="0"/>
                <a:cs typeface="Times New Roman" panose="02020603050405020304" pitchFamily="18" charset="0"/>
              </a:rPr>
              <a:t>The gun carriage was made of </a:t>
            </a:r>
            <a:r>
              <a:rPr lang="en-HK" sz="1400" dirty="0" smtClean="0">
                <a:latin typeface="Times New Roman" panose="02020603050405020304" pitchFamily="18" charset="0"/>
                <a:cs typeface="Times New Roman" panose="02020603050405020304" pitchFamily="18" charset="0"/>
              </a:rPr>
              <a:t>wood </a:t>
            </a:r>
            <a:r>
              <a:rPr lang="en-HK" sz="1400" dirty="0">
                <a:latin typeface="Times New Roman" panose="02020603050405020304" pitchFamily="18" charset="0"/>
                <a:cs typeface="Times New Roman" panose="02020603050405020304" pitchFamily="18" charset="0"/>
              </a:rPr>
              <a:t>instead of metal. </a:t>
            </a:r>
            <a:r>
              <a:rPr lang="en-HK" sz="1400" dirty="0" smtClean="0">
                <a:latin typeface="Times New Roman" panose="02020603050405020304" pitchFamily="18" charset="0"/>
                <a:cs typeface="Times New Roman" panose="02020603050405020304" pitchFamily="18" charset="0"/>
              </a:rPr>
              <a:t>Other than saving </a:t>
            </a:r>
            <a:r>
              <a:rPr lang="en-HK" sz="1400" dirty="0">
                <a:latin typeface="Times New Roman" panose="02020603050405020304" pitchFamily="18" charset="0"/>
                <a:cs typeface="Times New Roman" panose="02020603050405020304" pitchFamily="18" charset="0"/>
              </a:rPr>
              <a:t>money (wood was cheaper), it could prevent disintegrated metal pieces (</a:t>
            </a:r>
            <a:r>
              <a:rPr lang="en-HK" sz="1400" dirty="0" err="1" smtClean="0">
                <a:latin typeface="Times New Roman" panose="02020603050405020304" pitchFamily="18" charset="0"/>
                <a:cs typeface="Times New Roman" panose="02020603050405020304" pitchFamily="18" charset="0"/>
              </a:rPr>
              <a:t>shrapnels</a:t>
            </a:r>
            <a:r>
              <a:rPr lang="en-HK" sz="1400" dirty="0" smtClean="0">
                <a:latin typeface="Times New Roman" panose="02020603050405020304" pitchFamily="18" charset="0"/>
                <a:cs typeface="Times New Roman" panose="02020603050405020304" pitchFamily="18" charset="0"/>
              </a:rPr>
              <a:t>) </a:t>
            </a:r>
            <a:r>
              <a:rPr lang="en-HK" sz="1400" dirty="0">
                <a:latin typeface="Times New Roman" panose="02020603050405020304" pitchFamily="18" charset="0"/>
                <a:cs typeface="Times New Roman" panose="02020603050405020304" pitchFamily="18" charset="0"/>
              </a:rPr>
              <a:t>from injuring the soldiers operating the cannons during a bombardment. </a:t>
            </a:r>
          </a:p>
        </p:txBody>
      </p:sp>
      <p:cxnSp>
        <p:nvCxnSpPr>
          <p:cNvPr id="24" name="Straight Arrow Connector 15"/>
          <p:cNvCxnSpPr/>
          <p:nvPr/>
        </p:nvCxnSpPr>
        <p:spPr>
          <a:xfrm>
            <a:off x="7943204" y="2981217"/>
            <a:ext cx="58525" cy="2153840"/>
          </a:xfrm>
          <a:prstGeom prst="straightConnector1">
            <a:avLst/>
          </a:prstGeom>
          <a:ln w="28575" cmpd="sng">
            <a:solidFill>
              <a:srgbClr val="FF66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15"/>
          <p:cNvCxnSpPr>
            <a:cxnSpLocks/>
            <a:endCxn id="21" idx="0"/>
          </p:cNvCxnSpPr>
          <p:nvPr/>
        </p:nvCxnSpPr>
        <p:spPr>
          <a:xfrm rot="10800000" flipV="1">
            <a:off x="5349366" y="4628850"/>
            <a:ext cx="1493023" cy="1060130"/>
          </a:xfrm>
          <a:prstGeom prst="bentConnector2">
            <a:avLst/>
          </a:prstGeom>
          <a:ln w="28575" cmpd="sng">
            <a:solidFill>
              <a:srgbClr val="FF66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15"/>
          <p:cNvCxnSpPr/>
          <p:nvPr/>
        </p:nvCxnSpPr>
        <p:spPr>
          <a:xfrm rot="10800000" flipV="1">
            <a:off x="2938682" y="4178702"/>
            <a:ext cx="2917687" cy="1667721"/>
          </a:xfrm>
          <a:prstGeom prst="bentConnector3">
            <a:avLst>
              <a:gd name="adj1" fmla="val 50000"/>
            </a:avLst>
          </a:prstGeom>
          <a:ln w="28575" cmpd="sng">
            <a:solidFill>
              <a:srgbClr val="FF66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8" name="TextBox 5"/>
          <p:cNvSpPr txBox="1"/>
          <p:nvPr/>
        </p:nvSpPr>
        <p:spPr>
          <a:xfrm>
            <a:off x="2126580" y="5799226"/>
            <a:ext cx="2529438" cy="992727"/>
          </a:xfrm>
          <a:prstGeom prst="rect">
            <a:avLst/>
          </a:prstGeom>
          <a:solidFill>
            <a:srgbClr val="1F497D">
              <a:lumMod val="20000"/>
              <a:lumOff val="80000"/>
            </a:srgbClr>
          </a:solidFill>
          <a:ln>
            <a:noFill/>
          </a:ln>
        </p:spPr>
        <p:txBody>
          <a:bodyPr wrap="square" rtlCol="0">
            <a:noAutofit/>
          </a:bodyPr>
          <a:lstStyle/>
          <a:p>
            <a:r>
              <a:rPr lang="en-US" sz="1600" dirty="0">
                <a:latin typeface="Times New Roman" panose="02020603050405020304" pitchFamily="18" charset="0"/>
                <a:cs typeface="Times New Roman" panose="02020603050405020304" pitchFamily="18" charset="0"/>
              </a:rPr>
              <a:t>“6</a:t>
            </a:r>
            <a:r>
              <a:rPr lang="en-HK" sz="1600" dirty="0">
                <a:latin typeface="Times New Roman" panose="02020603050405020304" pitchFamily="18" charset="0"/>
                <a:cs typeface="Times New Roman" panose="02020603050405020304" pitchFamily="18" charset="0"/>
              </a:rPr>
              <a:t> pound cannon” means that this cannon’s iron artillery shells weighed 6 pounds each. </a:t>
            </a:r>
          </a:p>
        </p:txBody>
      </p:sp>
      <p:cxnSp>
        <p:nvCxnSpPr>
          <p:cNvPr id="50" name="Straight Arrow Connector 15"/>
          <p:cNvCxnSpPr/>
          <p:nvPr/>
        </p:nvCxnSpPr>
        <p:spPr>
          <a:xfrm rot="10800000" flipV="1">
            <a:off x="3117093" y="2130743"/>
            <a:ext cx="2632075" cy="1380462"/>
          </a:xfrm>
          <a:prstGeom prst="bentConnector3">
            <a:avLst>
              <a:gd name="adj1" fmla="val 50000"/>
            </a:avLst>
          </a:prstGeom>
          <a:ln w="28575" cmpd="sng">
            <a:solidFill>
              <a:srgbClr val="FF66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15"/>
          <p:cNvCxnSpPr/>
          <p:nvPr/>
        </p:nvCxnSpPr>
        <p:spPr>
          <a:xfrm rot="10800000" flipV="1">
            <a:off x="3117097" y="3690833"/>
            <a:ext cx="2271107" cy="749093"/>
          </a:xfrm>
          <a:prstGeom prst="bentConnector3">
            <a:avLst>
              <a:gd name="adj1" fmla="val 50000"/>
            </a:avLst>
          </a:prstGeom>
          <a:ln w="28575" cmpd="sng">
            <a:solidFill>
              <a:srgbClr val="FF6600"/>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44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1" grpId="0" animBg="1"/>
      <p:bldP spid="23" grpId="0" animBg="1"/>
      <p:bldP spid="4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22" name="TextBox 4"/>
          <p:cNvSpPr txBox="1"/>
          <p:nvPr/>
        </p:nvSpPr>
        <p:spPr>
          <a:xfrm>
            <a:off x="565377" y="1252666"/>
            <a:ext cx="1085293" cy="923330"/>
          </a:xfrm>
          <a:prstGeom prst="rect">
            <a:avLst/>
          </a:prstGeom>
          <a:solidFill>
            <a:srgbClr val="FCD5B5"/>
          </a:solidFill>
          <a:ln w="25400" cap="flat" cmpd="sng" algn="ctr">
            <a:no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000000"/>
                </a:solidFill>
                <a:effectLst/>
                <a:uLnTx/>
                <a:uFillTx/>
                <a:latin typeface="Times New Roman"/>
                <a:ea typeface="新細明體"/>
                <a:cs typeface="Times New Roman"/>
              </a:rPr>
              <a:t>Cannons on</a:t>
            </a:r>
            <a:r>
              <a:rPr kumimoji="0" lang="en-US" altLang="zh-CN" b="1" i="0" u="none" strike="noStrike" kern="1200" cap="none" spc="0" normalizeH="0" noProof="0" dirty="0">
                <a:ln>
                  <a:noFill/>
                </a:ln>
                <a:solidFill>
                  <a:srgbClr val="000000"/>
                </a:solidFill>
                <a:effectLst/>
                <a:uLnTx/>
                <a:uFillTx/>
                <a:latin typeface="Times New Roman"/>
                <a:ea typeface="新細明體"/>
                <a:cs typeface="Times New Roman"/>
              </a:rPr>
              <a:t> a Ship</a:t>
            </a:r>
            <a:endParaRPr kumimoji="0" lang="zh-HK" altLang="en-US" b="0" i="0" u="none" strike="noStrike" kern="0" cap="none" spc="0" normalizeH="0" baseline="0" noProof="0" dirty="0">
              <a:ln>
                <a:noFill/>
              </a:ln>
              <a:solidFill>
                <a:sysClr val="window" lastClr="FFFFFF"/>
              </a:solidFill>
              <a:effectLst/>
              <a:uLnTx/>
              <a:uFillTx/>
              <a:latin typeface="Times New Roman"/>
              <a:ea typeface="新細明體"/>
            </a:endParaRPr>
          </a:p>
        </p:txBody>
      </p:sp>
      <p:pic>
        <p:nvPicPr>
          <p:cNvPr id="23" name="Picture 2"/>
          <p:cNvPicPr/>
          <p:nvPr/>
        </p:nvPicPr>
        <p:blipFill>
          <a:blip r:embed="rId3" cstate="print"/>
          <a:srcRect/>
          <a:stretch>
            <a:fillRect/>
          </a:stretch>
        </p:blipFill>
        <p:spPr bwMode="auto">
          <a:xfrm>
            <a:off x="1735435" y="984478"/>
            <a:ext cx="6681768" cy="2592398"/>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pic>
        <p:nvPicPr>
          <p:cNvPr id="24" name="Picture 3"/>
          <p:cNvPicPr>
            <a:picLocks noChangeAspect="1" noChangeArrowheads="1"/>
          </p:cNvPicPr>
          <p:nvPr/>
        </p:nvPicPr>
        <p:blipFill>
          <a:blip r:embed="rId4" cstate="print"/>
          <a:srcRect/>
          <a:stretch>
            <a:fillRect/>
          </a:stretch>
        </p:blipFill>
        <p:spPr bwMode="auto">
          <a:xfrm>
            <a:off x="4523459" y="3725157"/>
            <a:ext cx="3893744" cy="2979820"/>
          </a:xfrm>
          <a:prstGeom prst="rect">
            <a:avLst/>
          </a:prstGeom>
          <a:noFill/>
          <a:ln w="28575" cmpd="sng">
            <a:solidFill>
              <a:schemeClr val="bg1"/>
            </a:solidFill>
            <a:miter lim="800000"/>
            <a:headEnd/>
            <a:tailEnd/>
          </a:ln>
          <a:effectLst>
            <a:outerShdw blurRad="50800" dist="38100" dir="2700000" algn="tl" rotWithShape="0">
              <a:prstClr val="black">
                <a:alpha val="40000"/>
              </a:prstClr>
            </a:outerShdw>
          </a:effectLst>
        </p:spPr>
      </p:pic>
      <p:sp>
        <p:nvSpPr>
          <p:cNvPr id="30" name="TextBox 2"/>
          <p:cNvSpPr txBox="1"/>
          <p:nvPr/>
        </p:nvSpPr>
        <p:spPr>
          <a:xfrm>
            <a:off x="565371" y="3757903"/>
            <a:ext cx="3706204" cy="2592398"/>
          </a:xfrm>
          <a:prstGeom prst="rect">
            <a:avLst/>
          </a:prstGeom>
          <a:solidFill>
            <a:srgbClr val="4BACC6">
              <a:lumMod val="20000"/>
              <a:lumOff val="80000"/>
            </a:srgbClr>
          </a:solidFill>
        </p:spPr>
        <p:txBody>
          <a:bodyPr wrap="square" rtlCol="0">
            <a:noAutofit/>
          </a:bodyPr>
          <a:lstStyle/>
          <a:p>
            <a:r>
              <a:rPr lang="en-HK" sz="1500" dirty="0">
                <a:latin typeface="Times New Roman" panose="02020603050405020304" pitchFamily="18" charset="0"/>
                <a:cs typeface="Times New Roman" panose="02020603050405020304" pitchFamily="18" charset="0"/>
              </a:rPr>
              <a:t>When operating, cannons could easily break away from the artillery cart due to recoil. Therefore, coarse hemp rope needed to be used to tie the cannon to the artillery cart.</a:t>
            </a:r>
          </a:p>
          <a:p>
            <a:endParaRPr lang="en-HK" sz="1500" dirty="0">
              <a:latin typeface="Times New Roman" panose="02020603050405020304" pitchFamily="18" charset="0"/>
              <a:cs typeface="Times New Roman" panose="02020603050405020304" pitchFamily="18" charset="0"/>
            </a:endParaRPr>
          </a:p>
          <a:p>
            <a:r>
              <a:rPr lang="en-HK" sz="1500" dirty="0">
                <a:latin typeface="Times New Roman" panose="02020603050405020304" pitchFamily="18" charset="0"/>
                <a:cs typeface="Times New Roman" panose="02020603050405020304" pitchFamily="18" charset="0"/>
              </a:rPr>
              <a:t>Hemp rope also had another use. Soldiers could put it through the iron ring on both sides of the cannon and hold the rope tightly to control the recoil distance after firing. </a:t>
            </a:r>
          </a:p>
        </p:txBody>
      </p:sp>
      <p:sp>
        <p:nvSpPr>
          <p:cNvPr id="31" name="矩形 30"/>
          <p:cNvSpPr/>
          <p:nvPr/>
        </p:nvSpPr>
        <p:spPr>
          <a:xfrm>
            <a:off x="4520009" y="4333254"/>
            <a:ext cx="1031987" cy="1761922"/>
          </a:xfrm>
          <a:prstGeom prst="rect">
            <a:avLst/>
          </a:prstGeom>
          <a:noFill/>
          <a:ln w="28575" cmpd="sng">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32" name="Oval 7"/>
          <p:cNvSpPr/>
          <p:nvPr/>
        </p:nvSpPr>
        <p:spPr>
          <a:xfrm>
            <a:off x="5305616" y="4919917"/>
            <a:ext cx="492760" cy="43995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cxnSp>
        <p:nvCxnSpPr>
          <p:cNvPr id="33" name="直線接點 32"/>
          <p:cNvCxnSpPr>
            <a:endCxn id="31" idx="0"/>
          </p:cNvCxnSpPr>
          <p:nvPr/>
        </p:nvCxnSpPr>
        <p:spPr>
          <a:xfrm>
            <a:off x="4208610" y="2983990"/>
            <a:ext cx="827399" cy="1349262"/>
          </a:xfrm>
          <a:prstGeom prst="line">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3949667" y="2561978"/>
            <a:ext cx="342900" cy="390525"/>
          </a:xfrm>
          <a:prstGeom prst="rect">
            <a:avLst/>
          </a:prstGeom>
          <a:noFill/>
          <a:ln w="28575" cmpd="sng">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9" name="文字方塊 8"/>
          <p:cNvSpPr txBox="1"/>
          <p:nvPr/>
        </p:nvSpPr>
        <p:spPr>
          <a:xfrm>
            <a:off x="5526621" y="4625869"/>
            <a:ext cx="910827" cy="338554"/>
          </a:xfrm>
          <a:prstGeom prst="rect">
            <a:avLst/>
          </a:prstGeom>
          <a:noFill/>
        </p:spPr>
        <p:txBody>
          <a:bodyPr wrap="none" rtlCol="0">
            <a:spAutoFit/>
          </a:bodyPr>
          <a:lstStyle/>
          <a:p>
            <a:r>
              <a:rPr lang="en-US" altLang="zh-CN" sz="1600" dirty="0">
                <a:solidFill>
                  <a:srgbClr val="FFFFFF"/>
                </a:solidFill>
                <a:latin typeface="Times New Roman" panose="02020603050405020304" pitchFamily="18" charset="0"/>
                <a:ea typeface="新細明體"/>
                <a:cs typeface="Times New Roman" panose="02020603050405020304" pitchFamily="18" charset="0"/>
              </a:rPr>
              <a:t>Iron ring</a:t>
            </a:r>
            <a:endParaRPr kumimoji="1" lang="zh-TW"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86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8" name="TextBox 6"/>
          <p:cNvSpPr txBox="1"/>
          <p:nvPr/>
        </p:nvSpPr>
        <p:spPr>
          <a:xfrm>
            <a:off x="570517" y="1061049"/>
            <a:ext cx="8025107" cy="1290117"/>
          </a:xfrm>
          <a:prstGeom prst="rect">
            <a:avLst/>
          </a:prstGeom>
          <a:solidFill>
            <a:srgbClr val="C0504D">
              <a:lumMod val="20000"/>
              <a:lumOff val="80000"/>
            </a:srgbClr>
          </a:solidFill>
        </p:spPr>
        <p:txBody>
          <a:bodyPr wrap="square" rtlCol="0">
            <a:noAutofit/>
          </a:bodyPr>
          <a:lstStyle/>
          <a:p>
            <a:r>
              <a:rPr lang="en-HK" sz="1500" dirty="0">
                <a:latin typeface="Times New Roman" panose="02020603050405020304" pitchFamily="18" charset="0"/>
                <a:cs typeface="Times New Roman" panose="02020603050405020304" pitchFamily="18" charset="0"/>
              </a:rPr>
              <a:t>In the Napoleonic war </a:t>
            </a:r>
            <a:r>
              <a:rPr lang="en-HK" sz="1500" dirty="0" smtClean="0">
                <a:latin typeface="Times New Roman" panose="02020603050405020304" pitchFamily="18" charset="0"/>
                <a:cs typeface="Times New Roman" panose="02020603050405020304" pitchFamily="18" charset="0"/>
              </a:rPr>
              <a:t>(1803-1815</a:t>
            </a:r>
            <a:r>
              <a:rPr lang="en-HK" sz="1500" dirty="0">
                <a:latin typeface="Times New Roman" panose="02020603050405020304" pitchFamily="18" charset="0"/>
                <a:cs typeface="Times New Roman" panose="02020603050405020304" pitchFamily="18" charset="0"/>
              </a:rPr>
              <a:t>), British soldiers already divided their ships into different grades depending on their loads. Since cannons were mostly placed inside </a:t>
            </a:r>
            <a:r>
              <a:rPr lang="en-HK" sz="1500" dirty="0" smtClean="0">
                <a:latin typeface="Times New Roman" panose="02020603050405020304" pitchFamily="18" charset="0"/>
                <a:cs typeface="Times New Roman" panose="02020603050405020304" pitchFamily="18" charset="0"/>
              </a:rPr>
              <a:t>the ship </a:t>
            </a:r>
            <a:r>
              <a:rPr lang="en-HK" sz="1500" dirty="0">
                <a:latin typeface="Times New Roman" panose="02020603050405020304" pitchFamily="18" charset="0"/>
                <a:cs typeface="Times New Roman" panose="02020603050405020304" pitchFamily="18" charset="0"/>
              </a:rPr>
              <a:t>holds, the more space a ship’s hold had, the more cannons there would be inside. For example, in the best grade of warship, the hold of that ship had three levels. In contrast, the third grade of warship only had two levels.</a:t>
            </a:r>
          </a:p>
        </p:txBody>
      </p:sp>
      <p:sp>
        <p:nvSpPr>
          <p:cNvPr id="10" name="TextBox 9"/>
          <p:cNvSpPr txBox="1"/>
          <p:nvPr/>
        </p:nvSpPr>
        <p:spPr>
          <a:xfrm>
            <a:off x="570517" y="2462153"/>
            <a:ext cx="8025107" cy="896655"/>
          </a:xfrm>
          <a:prstGeom prst="rect">
            <a:avLst/>
          </a:prstGeom>
          <a:solidFill>
            <a:srgbClr val="8064A2">
              <a:lumMod val="40000"/>
              <a:lumOff val="60000"/>
            </a:srgbClr>
          </a:solidFill>
        </p:spPr>
        <p:txBody>
          <a:bodyPr wrap="square" rtlCol="0">
            <a:noAutofit/>
          </a:bodyPr>
          <a:lstStyle/>
          <a:p>
            <a:r>
              <a:rPr lang="en-HK" sz="1500" b="1" dirty="0">
                <a:latin typeface="Times New Roman" panose="02020603050405020304" pitchFamily="18" charset="0"/>
                <a:cs typeface="Times New Roman" panose="02020603050405020304" pitchFamily="18" charset="0"/>
              </a:rPr>
              <a:t>Quiz: </a:t>
            </a:r>
            <a:r>
              <a:rPr lang="en-HK" sz="1500" dirty="0" smtClean="0">
                <a:latin typeface="Times New Roman" panose="02020603050405020304" pitchFamily="18" charset="0"/>
                <a:cs typeface="Times New Roman" panose="02020603050405020304" pitchFamily="18" charset="0"/>
              </a:rPr>
              <a:t>Among the </a:t>
            </a:r>
            <a:r>
              <a:rPr lang="en-HK" sz="1500" dirty="0">
                <a:latin typeface="Times New Roman" panose="02020603050405020304" pitchFamily="18" charset="0"/>
                <a:cs typeface="Times New Roman" panose="02020603050405020304" pitchFamily="18" charset="0"/>
              </a:rPr>
              <a:t>British warships in the Battle of the Bogue, which grade did </a:t>
            </a:r>
            <a:r>
              <a:rPr lang="en-HK" sz="1500" dirty="0" smtClean="0">
                <a:latin typeface="Times New Roman" panose="02020603050405020304" pitchFamily="18" charset="0"/>
                <a:cs typeface="Times New Roman" panose="02020603050405020304" pitchFamily="18" charset="0"/>
              </a:rPr>
              <a:t>the strongest </a:t>
            </a:r>
            <a:r>
              <a:rPr lang="en-HK" sz="1500" dirty="0">
                <a:latin typeface="Times New Roman" panose="02020603050405020304" pitchFamily="18" charset="0"/>
                <a:cs typeface="Times New Roman" panose="02020603050405020304" pitchFamily="18" charset="0"/>
              </a:rPr>
              <a:t>warships (HMS Wellesley, for instance) belong to?</a:t>
            </a:r>
            <a:endParaRPr lang="en-HK" sz="1500" dirty="0">
              <a:highlight>
                <a:srgbClr val="FFFF00"/>
              </a:highlight>
              <a:latin typeface="Times New Roman" panose="02020603050405020304" pitchFamily="18" charset="0"/>
              <a:cs typeface="Times New Roman" panose="02020603050405020304" pitchFamily="18" charset="0"/>
            </a:endParaRPr>
          </a:p>
        </p:txBody>
      </p:sp>
      <p:sp>
        <p:nvSpPr>
          <p:cNvPr id="12" name="文字方塊 11"/>
          <p:cNvSpPr txBox="1"/>
          <p:nvPr/>
        </p:nvSpPr>
        <p:spPr>
          <a:xfrm>
            <a:off x="660518" y="3015908"/>
            <a:ext cx="7822963" cy="342900"/>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HK" sz="1500" dirty="0">
                <a:solidFill>
                  <a:srgbClr val="FF0000"/>
                </a:solidFill>
                <a:latin typeface="Times New Roman" panose="02020603050405020304" pitchFamily="18" charset="0"/>
                <a:ea typeface="新細明體"/>
                <a:cs typeface="Times New Roman" panose="02020603050405020304" pitchFamily="18" charset="0"/>
              </a:rPr>
              <a:t>Third grade</a:t>
            </a:r>
            <a:endParaRPr kumimoji="0" lang="zh-HK" altLang="en-US" sz="15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rPr>
              <a:t> </a:t>
            </a:r>
            <a:endParaRPr kumimoji="0" lang="zh-HK" altLang="en-US" sz="15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7BE0ECC-50C5-4EF4-A970-7DA0B28BF93E}"/>
              </a:ext>
            </a:extLst>
          </p:cNvPr>
          <p:cNvGraphicFramePr>
            <a:graphicFrameLocks noGrp="1"/>
          </p:cNvGraphicFramePr>
          <p:nvPr>
            <p:extLst>
              <p:ext uri="{D42A27DB-BD31-4B8C-83A1-F6EECF244321}">
                <p14:modId xmlns:p14="http://schemas.microsoft.com/office/powerpoint/2010/main" val="1478080414"/>
              </p:ext>
            </p:extLst>
          </p:nvPr>
        </p:nvGraphicFramePr>
        <p:xfrm>
          <a:off x="570516" y="3499192"/>
          <a:ext cx="8025107" cy="3174739"/>
        </p:xfrm>
        <a:graphic>
          <a:graphicData uri="http://schemas.openxmlformats.org/drawingml/2006/table">
            <a:tbl>
              <a:tblPr firstRow="1" bandRow="1">
                <a:tableStyleId>{F5AB1C69-6EDB-4FF4-983F-18BD219EF322}</a:tableStyleId>
              </a:tblPr>
              <a:tblGrid>
                <a:gridCol w="1353225">
                  <a:extLst>
                    <a:ext uri="{9D8B030D-6E8A-4147-A177-3AD203B41FA5}">
                      <a16:colId xmlns:a16="http://schemas.microsoft.com/office/drawing/2014/main" val="3839974932"/>
                    </a:ext>
                  </a:extLst>
                </a:gridCol>
                <a:gridCol w="804734">
                  <a:extLst>
                    <a:ext uri="{9D8B030D-6E8A-4147-A177-3AD203B41FA5}">
                      <a16:colId xmlns:a16="http://schemas.microsoft.com/office/drawing/2014/main" val="326001494"/>
                    </a:ext>
                  </a:extLst>
                </a:gridCol>
                <a:gridCol w="1243102">
                  <a:extLst>
                    <a:ext uri="{9D8B030D-6E8A-4147-A177-3AD203B41FA5}">
                      <a16:colId xmlns:a16="http://schemas.microsoft.com/office/drawing/2014/main" val="1155124383"/>
                    </a:ext>
                  </a:extLst>
                </a:gridCol>
                <a:gridCol w="1158394">
                  <a:extLst>
                    <a:ext uri="{9D8B030D-6E8A-4147-A177-3AD203B41FA5}">
                      <a16:colId xmlns:a16="http://schemas.microsoft.com/office/drawing/2014/main" val="2654730896"/>
                    </a:ext>
                  </a:extLst>
                </a:gridCol>
                <a:gridCol w="804734">
                  <a:extLst>
                    <a:ext uri="{9D8B030D-6E8A-4147-A177-3AD203B41FA5}">
                      <a16:colId xmlns:a16="http://schemas.microsoft.com/office/drawing/2014/main" val="3868648731"/>
                    </a:ext>
                  </a:extLst>
                </a:gridCol>
                <a:gridCol w="804734">
                  <a:extLst>
                    <a:ext uri="{9D8B030D-6E8A-4147-A177-3AD203B41FA5}">
                      <a16:colId xmlns:a16="http://schemas.microsoft.com/office/drawing/2014/main" val="1495154186"/>
                    </a:ext>
                  </a:extLst>
                </a:gridCol>
                <a:gridCol w="884519">
                  <a:extLst>
                    <a:ext uri="{9D8B030D-6E8A-4147-A177-3AD203B41FA5}">
                      <a16:colId xmlns:a16="http://schemas.microsoft.com/office/drawing/2014/main" val="482298505"/>
                    </a:ext>
                  </a:extLst>
                </a:gridCol>
                <a:gridCol w="971665">
                  <a:extLst>
                    <a:ext uri="{9D8B030D-6E8A-4147-A177-3AD203B41FA5}">
                      <a16:colId xmlns:a16="http://schemas.microsoft.com/office/drawing/2014/main" val="805260097"/>
                    </a:ext>
                  </a:extLst>
                </a:gridCol>
              </a:tblGrid>
              <a:tr h="889465">
                <a:tc>
                  <a:txBody>
                    <a:bodyPr/>
                    <a:lstStyle/>
                    <a:p>
                      <a:pPr>
                        <a:spcAft>
                          <a:spcPts val="0"/>
                        </a:spcAft>
                      </a:pPr>
                      <a:r>
                        <a:rPr lang="en-US" altLang="zh-HK" sz="1500" kern="100" dirty="0">
                          <a:effectLst/>
                          <a:latin typeface="Times New Roman" panose="02020603050405020304" pitchFamily="18" charset="0"/>
                          <a:cs typeface="Times New Roman" panose="02020603050405020304" pitchFamily="18" charset="0"/>
                        </a:rPr>
                        <a:t>Warship Grade</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sz="1500" kern="100" dirty="0">
                          <a:effectLst/>
                          <a:latin typeface="Times New Roman" panose="02020603050405020304" pitchFamily="18" charset="0"/>
                          <a:cs typeface="Times New Roman" panose="02020603050405020304" pitchFamily="18" charset="0"/>
                        </a:rPr>
                        <a:t>42</a:t>
                      </a:r>
                      <a:r>
                        <a:rPr lang="en-US" altLang="zh-HK" sz="1500" kern="100" dirty="0">
                          <a:effectLst/>
                          <a:latin typeface="Times New Roman" panose="02020603050405020304" pitchFamily="18" charset="0"/>
                          <a:cs typeface="Times New Roman" panose="02020603050405020304" pitchFamily="18" charset="0"/>
                        </a:rPr>
                        <a:t> pound cannon</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sz="1500" kern="100" dirty="0">
                          <a:effectLst/>
                          <a:latin typeface="Times New Roman" panose="02020603050405020304" pitchFamily="18" charset="0"/>
                          <a:cs typeface="Times New Roman" panose="02020603050405020304" pitchFamily="18" charset="0"/>
                        </a:rPr>
                        <a:t>32 pound cannon</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sz="1500" kern="100" dirty="0">
                          <a:effectLst/>
                          <a:latin typeface="Times New Roman" panose="02020603050405020304" pitchFamily="18" charset="0"/>
                          <a:cs typeface="Times New Roman" panose="02020603050405020304" pitchFamily="18" charset="0"/>
                        </a:rPr>
                        <a:t>24 pound cannon</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sz="1500" kern="100" dirty="0">
                          <a:effectLst/>
                          <a:latin typeface="Times New Roman" panose="02020603050405020304" pitchFamily="18" charset="0"/>
                          <a:cs typeface="Times New Roman" panose="02020603050405020304" pitchFamily="18" charset="0"/>
                        </a:rPr>
                        <a:t>18 pound cannon</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sz="1500" kern="100" dirty="0">
                          <a:effectLst/>
                          <a:latin typeface="Times New Roman" panose="02020603050405020304" pitchFamily="18" charset="0"/>
                          <a:cs typeface="Times New Roman" panose="02020603050405020304" pitchFamily="18" charset="0"/>
                        </a:rPr>
                        <a:t>12 pound cannon</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sz="1500" kern="100" dirty="0">
                          <a:effectLst/>
                          <a:latin typeface="Times New Roman" panose="02020603050405020304" pitchFamily="18" charset="0"/>
                          <a:cs typeface="Times New Roman" panose="02020603050405020304" pitchFamily="18" charset="0"/>
                        </a:rPr>
                        <a:t>9 pound cannon</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altLang="zh-HK" sz="1500" kern="100" dirty="0">
                          <a:effectLst/>
                          <a:latin typeface="Times New Roman" panose="02020603050405020304" pitchFamily="18" charset="0"/>
                          <a:cs typeface="Times New Roman" panose="02020603050405020304" pitchFamily="18" charset="0"/>
                        </a:rPr>
                        <a:t>Total cannons</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3156606803"/>
                  </a:ext>
                </a:extLst>
              </a:tr>
              <a:tr h="761758">
                <a:tc>
                  <a:txBody>
                    <a:bodyPr/>
                    <a:lstStyle/>
                    <a:p>
                      <a:pPr>
                        <a:spcAft>
                          <a:spcPts val="0"/>
                        </a:spcAft>
                      </a:pPr>
                      <a:r>
                        <a:rPr lang="en-US" altLang="zh-HK" sz="1500" kern="100" dirty="0">
                          <a:effectLst/>
                          <a:latin typeface="Times New Roman" panose="02020603050405020304" pitchFamily="18" charset="0"/>
                          <a:cs typeface="Times New Roman" panose="02020603050405020304" pitchFamily="18" charset="0"/>
                        </a:rPr>
                        <a:t>First grade</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sz="1500" kern="100">
                          <a:effectLst/>
                          <a:latin typeface="Times New Roman" panose="02020603050405020304" pitchFamily="18" charset="0"/>
                          <a:cs typeface="Times New Roman" panose="02020603050405020304" pitchFamily="18" charset="0"/>
                        </a:rPr>
                        <a:t>28</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endParaRPr lang="en-HK" sz="1500" kern="100">
                        <a:effectLst/>
                        <a:latin typeface="Times New Roman" panose="02020603050405020304" pitchFamily="18" charset="0"/>
                        <a:cs typeface="Times New Roman" panose="02020603050405020304" pitchFamily="18" charset="0"/>
                      </a:endParaRPr>
                    </a:p>
                  </a:txBody>
                  <a:tcPr/>
                </a:tc>
                <a:tc>
                  <a:txBody>
                    <a:bodyPr/>
                    <a:lstStyle/>
                    <a:p>
                      <a:pPr>
                        <a:spcAft>
                          <a:spcPts val="0"/>
                        </a:spcAft>
                      </a:pPr>
                      <a:r>
                        <a:rPr lang="en-US" sz="1500" kern="100">
                          <a:effectLst/>
                          <a:latin typeface="Times New Roman" panose="02020603050405020304" pitchFamily="18" charset="0"/>
                          <a:cs typeface="Times New Roman" panose="02020603050405020304" pitchFamily="18" charset="0"/>
                        </a:rPr>
                        <a:t>28</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endParaRPr lang="en-HK" sz="1500" kern="100">
                        <a:effectLst/>
                        <a:latin typeface="Times New Roman" panose="02020603050405020304" pitchFamily="18" charset="0"/>
                        <a:cs typeface="Times New Roman" panose="02020603050405020304" pitchFamily="18" charset="0"/>
                      </a:endParaRPr>
                    </a:p>
                  </a:txBody>
                  <a:tcPr/>
                </a:tc>
                <a:tc>
                  <a:txBody>
                    <a:bodyPr/>
                    <a:lstStyle/>
                    <a:p>
                      <a:pPr>
                        <a:spcAft>
                          <a:spcPts val="0"/>
                        </a:spcAft>
                      </a:pPr>
                      <a:r>
                        <a:rPr lang="en-US" sz="1500" kern="100">
                          <a:effectLst/>
                          <a:latin typeface="Times New Roman" panose="02020603050405020304" pitchFamily="18" charset="0"/>
                          <a:cs typeface="Times New Roman" panose="02020603050405020304" pitchFamily="18" charset="0"/>
                        </a:rPr>
                        <a:t>30</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sz="1500" kern="100">
                          <a:effectLst/>
                          <a:latin typeface="Times New Roman" panose="02020603050405020304" pitchFamily="18" charset="0"/>
                          <a:cs typeface="Times New Roman" panose="02020603050405020304" pitchFamily="18" charset="0"/>
                        </a:rPr>
                        <a:t>18</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sz="1500" kern="100">
                          <a:effectLst/>
                          <a:latin typeface="Times New Roman" panose="02020603050405020304" pitchFamily="18" charset="0"/>
                          <a:cs typeface="Times New Roman" panose="02020603050405020304" pitchFamily="18" charset="0"/>
                        </a:rPr>
                        <a:t>104</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3064500363"/>
                  </a:ext>
                </a:extLst>
              </a:tr>
              <a:tr h="761758">
                <a:tc>
                  <a:txBody>
                    <a:bodyPr/>
                    <a:lstStyle/>
                    <a:p>
                      <a:pPr>
                        <a:spcAft>
                          <a:spcPts val="0"/>
                        </a:spcAft>
                      </a:pPr>
                      <a:r>
                        <a:rPr lang="en-US" altLang="zh-HK" sz="1500" kern="100" dirty="0">
                          <a:effectLst/>
                          <a:latin typeface="Times New Roman" panose="02020603050405020304" pitchFamily="18" charset="0"/>
                          <a:cs typeface="Times New Roman" panose="02020603050405020304" pitchFamily="18" charset="0"/>
                        </a:rPr>
                        <a:t>Second grade</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endParaRPr lang="en-HK" sz="1500" kern="100">
                        <a:effectLst/>
                        <a:latin typeface="Times New Roman" panose="02020603050405020304" pitchFamily="18" charset="0"/>
                        <a:cs typeface="Times New Roman" panose="02020603050405020304" pitchFamily="18" charset="0"/>
                      </a:endParaRPr>
                    </a:p>
                  </a:txBody>
                  <a:tcPr/>
                </a:tc>
                <a:tc>
                  <a:txBody>
                    <a:bodyPr/>
                    <a:lstStyle/>
                    <a:p>
                      <a:pPr>
                        <a:spcAft>
                          <a:spcPts val="0"/>
                        </a:spcAft>
                      </a:pPr>
                      <a:r>
                        <a:rPr lang="en-US" sz="1500" kern="100">
                          <a:effectLst/>
                          <a:latin typeface="Times New Roman" panose="02020603050405020304" pitchFamily="18" charset="0"/>
                          <a:cs typeface="Times New Roman" panose="02020603050405020304" pitchFamily="18" charset="0"/>
                        </a:rPr>
                        <a:t>28</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endParaRPr lang="en-HK" sz="1500" kern="100">
                        <a:effectLst/>
                        <a:latin typeface="Times New Roman" panose="02020603050405020304" pitchFamily="18" charset="0"/>
                        <a:cs typeface="Times New Roman" panose="02020603050405020304" pitchFamily="18" charset="0"/>
                      </a:endParaRPr>
                    </a:p>
                  </a:txBody>
                  <a:tcPr/>
                </a:tc>
                <a:tc>
                  <a:txBody>
                    <a:bodyPr/>
                    <a:lstStyle/>
                    <a:p>
                      <a:pPr>
                        <a:spcAft>
                          <a:spcPts val="0"/>
                        </a:spcAft>
                      </a:pPr>
                      <a:r>
                        <a:rPr lang="en-US" sz="1500" kern="100">
                          <a:effectLst/>
                          <a:latin typeface="Times New Roman" panose="02020603050405020304" pitchFamily="18" charset="0"/>
                          <a:cs typeface="Times New Roman" panose="02020603050405020304" pitchFamily="18" charset="0"/>
                        </a:rPr>
                        <a:t>30</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sz="1500" kern="100">
                          <a:effectLst/>
                          <a:latin typeface="Times New Roman" panose="02020603050405020304" pitchFamily="18" charset="0"/>
                          <a:cs typeface="Times New Roman" panose="02020603050405020304" pitchFamily="18" charset="0"/>
                        </a:rPr>
                        <a:t>40</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endParaRPr lang="en-HK" sz="1500" kern="100">
                        <a:effectLst/>
                        <a:latin typeface="Times New Roman" panose="02020603050405020304" pitchFamily="18" charset="0"/>
                        <a:cs typeface="Times New Roman" panose="02020603050405020304" pitchFamily="18" charset="0"/>
                      </a:endParaRPr>
                    </a:p>
                  </a:txBody>
                  <a:tcPr/>
                </a:tc>
                <a:tc>
                  <a:txBody>
                    <a:bodyPr/>
                    <a:lstStyle/>
                    <a:p>
                      <a:pPr>
                        <a:spcAft>
                          <a:spcPts val="0"/>
                        </a:spcAft>
                      </a:pPr>
                      <a:r>
                        <a:rPr lang="en-US" sz="1500" kern="100">
                          <a:effectLst/>
                          <a:latin typeface="Times New Roman" panose="02020603050405020304" pitchFamily="18" charset="0"/>
                          <a:cs typeface="Times New Roman" panose="02020603050405020304" pitchFamily="18" charset="0"/>
                        </a:rPr>
                        <a:t>98</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2657420395"/>
                  </a:ext>
                </a:extLst>
              </a:tr>
              <a:tr h="761758">
                <a:tc>
                  <a:txBody>
                    <a:bodyPr/>
                    <a:lstStyle/>
                    <a:p>
                      <a:pPr>
                        <a:spcAft>
                          <a:spcPts val="0"/>
                        </a:spcAft>
                      </a:pPr>
                      <a:r>
                        <a:rPr lang="en-US" sz="1500" kern="100" dirty="0">
                          <a:effectLst/>
                          <a:latin typeface="Times New Roman" panose="02020603050405020304" pitchFamily="18" charset="0"/>
                          <a:cs typeface="Times New Roman" panose="02020603050405020304" pitchFamily="18" charset="0"/>
                        </a:rPr>
                        <a:t>Third grade</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endParaRPr lang="en-HK" sz="1500" kern="100">
                        <a:effectLst/>
                        <a:latin typeface="Times New Roman" panose="02020603050405020304" pitchFamily="18" charset="0"/>
                        <a:cs typeface="Times New Roman" panose="02020603050405020304" pitchFamily="18" charset="0"/>
                      </a:endParaRPr>
                    </a:p>
                  </a:txBody>
                  <a:tcPr/>
                </a:tc>
                <a:tc>
                  <a:txBody>
                    <a:bodyPr/>
                    <a:lstStyle/>
                    <a:p>
                      <a:pPr>
                        <a:spcAft>
                          <a:spcPts val="0"/>
                        </a:spcAft>
                      </a:pPr>
                      <a:r>
                        <a:rPr lang="en-US" sz="1500" kern="100" dirty="0">
                          <a:effectLst/>
                          <a:latin typeface="Times New Roman" panose="02020603050405020304" pitchFamily="18" charset="0"/>
                          <a:cs typeface="Times New Roman" panose="02020603050405020304" pitchFamily="18" charset="0"/>
                        </a:rPr>
                        <a:t>28</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endParaRPr lang="en-HK" sz="1500" kern="100">
                        <a:effectLst/>
                        <a:latin typeface="Times New Roman" panose="02020603050405020304" pitchFamily="18" charset="0"/>
                        <a:cs typeface="Times New Roman" panose="02020603050405020304" pitchFamily="18" charset="0"/>
                      </a:endParaRPr>
                    </a:p>
                  </a:txBody>
                  <a:tcPr/>
                </a:tc>
                <a:tc>
                  <a:txBody>
                    <a:bodyPr/>
                    <a:lstStyle/>
                    <a:p>
                      <a:pPr>
                        <a:spcAft>
                          <a:spcPts val="0"/>
                        </a:spcAft>
                      </a:pPr>
                      <a:r>
                        <a:rPr lang="en-US" sz="1500" kern="100" dirty="0">
                          <a:effectLst/>
                          <a:latin typeface="Times New Roman" panose="02020603050405020304" pitchFamily="18" charset="0"/>
                          <a:cs typeface="Times New Roman" panose="02020603050405020304" pitchFamily="18" charset="0"/>
                        </a:rPr>
                        <a:t>28</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endParaRPr lang="en-HK" sz="1500" kern="100">
                        <a:effectLst/>
                        <a:latin typeface="Times New Roman" panose="02020603050405020304" pitchFamily="18" charset="0"/>
                        <a:cs typeface="Times New Roman" panose="02020603050405020304" pitchFamily="18" charset="0"/>
                      </a:endParaRPr>
                    </a:p>
                  </a:txBody>
                  <a:tcPr/>
                </a:tc>
                <a:tc>
                  <a:txBody>
                    <a:bodyPr/>
                    <a:lstStyle/>
                    <a:p>
                      <a:pPr>
                        <a:spcAft>
                          <a:spcPts val="0"/>
                        </a:spcAft>
                      </a:pPr>
                      <a:r>
                        <a:rPr lang="en-US" sz="1500" kern="100">
                          <a:effectLst/>
                          <a:latin typeface="Times New Roman" panose="02020603050405020304" pitchFamily="18" charset="0"/>
                          <a:cs typeface="Times New Roman" panose="02020603050405020304" pitchFamily="18" charset="0"/>
                        </a:rPr>
                        <a:t>18</a:t>
                      </a:r>
                      <a:endParaRPr lang="en-HK" sz="15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sz="1500" kern="100" dirty="0">
                          <a:effectLst/>
                          <a:latin typeface="Times New Roman" panose="02020603050405020304" pitchFamily="18" charset="0"/>
                          <a:cs typeface="Times New Roman" panose="02020603050405020304" pitchFamily="18" charset="0"/>
                        </a:rPr>
                        <a:t>74</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400528190"/>
                  </a:ext>
                </a:extLst>
              </a:tr>
            </a:tbl>
          </a:graphicData>
        </a:graphic>
      </p:graphicFrame>
      <p:sp>
        <p:nvSpPr>
          <p:cNvPr id="3" name="Rectangle 246">
            <a:extLst>
              <a:ext uri="{FF2B5EF4-FFF2-40B4-BE49-F238E27FC236}">
                <a16:creationId xmlns:a16="http://schemas.microsoft.com/office/drawing/2014/main" id="{18FC1A0B-E952-4D56-828A-62FE76A10D81}"/>
              </a:ext>
            </a:extLst>
          </p:cNvPr>
          <p:cNvSpPr>
            <a:spLocks noChangeArrowheads="1"/>
          </p:cNvSpPr>
          <p:nvPr/>
        </p:nvSpPr>
        <p:spPr bwMode="auto">
          <a:xfrm>
            <a:off x="570517" y="3499669"/>
            <a:ext cx="12734056" cy="806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HK"/>
          </a:p>
        </p:txBody>
      </p:sp>
    </p:spTree>
    <p:extLst>
      <p:ext uri="{BB962C8B-B14F-4D97-AF65-F5344CB8AC3E}">
        <p14:creationId xmlns:p14="http://schemas.microsoft.com/office/powerpoint/2010/main" val="421588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6" name="TextBox 12"/>
          <p:cNvSpPr txBox="1"/>
          <p:nvPr/>
        </p:nvSpPr>
        <p:spPr>
          <a:xfrm>
            <a:off x="871238" y="2126679"/>
            <a:ext cx="1793311" cy="646331"/>
          </a:xfrm>
          <a:prstGeom prst="rect">
            <a:avLst/>
          </a:prstGeom>
          <a:solidFill>
            <a:srgbClr val="F79646">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srgbClr val="000000"/>
                </a:solidFill>
                <a:effectLst/>
                <a:uLnTx/>
                <a:uFillTx/>
                <a:latin typeface="Times New Roman"/>
                <a:ea typeface="新細明體"/>
                <a:cs typeface="Times New Roman"/>
              </a:rPr>
              <a:t>Qing Dynasty navy warship</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p:txBody>
      </p:sp>
      <p:pic>
        <p:nvPicPr>
          <p:cNvPr id="8" name="Picture 2"/>
          <p:cNvPicPr>
            <a:picLocks noChangeAspect="1" noChangeArrowheads="1"/>
          </p:cNvPicPr>
          <p:nvPr/>
        </p:nvPicPr>
        <p:blipFill>
          <a:blip r:embed="rId3" cstate="print"/>
          <a:srcRect/>
          <a:stretch>
            <a:fillRect/>
          </a:stretch>
        </p:blipFill>
        <p:spPr bwMode="auto">
          <a:xfrm>
            <a:off x="3071218" y="128054"/>
            <a:ext cx="5667375" cy="3142157"/>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11" name="TextBox 13"/>
          <p:cNvSpPr txBox="1"/>
          <p:nvPr/>
        </p:nvSpPr>
        <p:spPr>
          <a:xfrm>
            <a:off x="592537" y="3404067"/>
            <a:ext cx="8212995" cy="755165"/>
          </a:xfrm>
          <a:prstGeom prst="rect">
            <a:avLst/>
          </a:prstGeom>
          <a:solidFill>
            <a:srgbClr val="4BACC6">
              <a:lumMod val="20000"/>
              <a:lumOff val="80000"/>
            </a:srgbClr>
          </a:solidFill>
        </p:spPr>
        <p:txBody>
          <a:bodyPr wrap="square" rtlCol="0">
            <a:noAutofit/>
          </a:bodyPr>
          <a:lstStyle/>
          <a:p>
            <a:r>
              <a:rPr lang="en-HK" sz="1500" dirty="0">
                <a:latin typeface="Times New Roman" panose="02020603050405020304" pitchFamily="18" charset="0"/>
                <a:cs typeface="Times New Roman" panose="02020603050405020304" pitchFamily="18" charset="0"/>
              </a:rPr>
              <a:t>The Qing </a:t>
            </a:r>
            <a:r>
              <a:rPr lang="en-HK" sz="1500" dirty="0" smtClean="0">
                <a:latin typeface="Times New Roman" panose="02020603050405020304" pitchFamily="18" charset="0"/>
                <a:cs typeface="Times New Roman" panose="02020603050405020304" pitchFamily="18" charset="0"/>
              </a:rPr>
              <a:t>Dynasty </a:t>
            </a:r>
            <a:r>
              <a:rPr lang="en-HK" sz="1500" dirty="0">
                <a:latin typeface="Times New Roman" panose="02020603050405020304" pitchFamily="18" charset="0"/>
                <a:cs typeface="Times New Roman" panose="02020603050405020304" pitchFamily="18" charset="0"/>
              </a:rPr>
              <a:t>naval warships were all basically fishing boats which had been remodelled into small warships. Even if they had cannons, cannons could only be placed on the deck and each ship would not have more than 20 cannons.</a:t>
            </a:r>
          </a:p>
        </p:txBody>
      </p:sp>
      <p:sp>
        <p:nvSpPr>
          <p:cNvPr id="14" name="TextBox 9"/>
          <p:cNvSpPr txBox="1"/>
          <p:nvPr/>
        </p:nvSpPr>
        <p:spPr>
          <a:xfrm>
            <a:off x="3749953" y="4272086"/>
            <a:ext cx="5055585" cy="1857735"/>
          </a:xfrm>
          <a:prstGeom prst="rect">
            <a:avLst/>
          </a:prstGeom>
          <a:solidFill>
            <a:srgbClr val="F79646">
              <a:lumMod val="40000"/>
              <a:lumOff val="60000"/>
            </a:srgbClr>
          </a:solidFill>
        </p:spPr>
        <p:txBody>
          <a:bodyPr wrap="square" rtlCol="0">
            <a:noAutofit/>
          </a:bodyPr>
          <a:lstStyle/>
          <a:p>
            <a:r>
              <a:rPr lang="en-HK" sz="1200" dirty="0">
                <a:latin typeface="Times New Roman" panose="02020603050405020304" pitchFamily="18" charset="0"/>
                <a:cs typeface="Times New Roman" panose="02020603050405020304" pitchFamily="18" charset="0"/>
              </a:rPr>
              <a:t>Guan </a:t>
            </a:r>
            <a:r>
              <a:rPr lang="en-HK" sz="1200" dirty="0" err="1">
                <a:latin typeface="Times New Roman" panose="02020603050405020304" pitchFamily="18" charset="0"/>
                <a:cs typeface="Times New Roman" panose="02020603050405020304" pitchFamily="18" charset="0"/>
              </a:rPr>
              <a:t>Tianpei</a:t>
            </a:r>
            <a:r>
              <a:rPr lang="en-HK" sz="1200" dirty="0">
                <a:latin typeface="Times New Roman" panose="02020603050405020304" pitchFamily="18" charset="0"/>
                <a:cs typeface="Times New Roman" panose="02020603050405020304" pitchFamily="18" charset="0"/>
              </a:rPr>
              <a:t> (</a:t>
            </a:r>
            <a:r>
              <a:rPr lang="zh-TW" altLang="en-US" sz="1200" dirty="0">
                <a:latin typeface="Times New Roman" panose="02020603050405020304" pitchFamily="18" charset="0"/>
                <a:cs typeface="Times New Roman" panose="02020603050405020304" pitchFamily="18" charset="0"/>
              </a:rPr>
              <a:t>關天培</a:t>
            </a:r>
            <a:r>
              <a:rPr lang="en-HK" sz="1200" dirty="0">
                <a:latin typeface="Times New Roman" panose="02020603050405020304" pitchFamily="18" charset="0"/>
                <a:cs typeface="Times New Roman" panose="02020603050405020304" pitchFamily="18" charset="0"/>
              </a:rPr>
              <a:t>) ’s Career</a:t>
            </a:r>
          </a:p>
          <a:p>
            <a:r>
              <a:rPr lang="en-US" sz="1200" dirty="0">
                <a:latin typeface="Times New Roman" panose="02020603050405020304" pitchFamily="18" charset="0"/>
                <a:cs typeface="Times New Roman" panose="02020603050405020304" pitchFamily="18" charset="0"/>
              </a:rPr>
              <a:t>1781: He was born in Jiangsu province and had a m</a:t>
            </a:r>
            <a:r>
              <a:rPr lang="en-HK" sz="1200" dirty="0" err="1">
                <a:latin typeface="Times New Roman" panose="02020603050405020304" pitchFamily="18" charset="0"/>
                <a:cs typeface="Times New Roman" panose="02020603050405020304" pitchFamily="18" charset="0"/>
              </a:rPr>
              <a:t>ilitary</a:t>
            </a:r>
            <a:r>
              <a:rPr lang="en-HK" sz="1200" dirty="0">
                <a:latin typeface="Times New Roman" panose="02020603050405020304" pitchFamily="18" charset="0"/>
                <a:cs typeface="Times New Roman" panose="02020603050405020304" pitchFamily="18" charset="0"/>
              </a:rPr>
              <a:t> family background.</a:t>
            </a:r>
          </a:p>
          <a:p>
            <a:r>
              <a:rPr lang="en-US" sz="1200" dirty="0">
                <a:latin typeface="Times New Roman" panose="02020603050405020304" pitchFamily="18" charset="0"/>
                <a:cs typeface="Times New Roman" panose="02020603050405020304" pitchFamily="18" charset="0"/>
              </a:rPr>
              <a:t>1834: He became Guangdong navy commander.</a:t>
            </a:r>
            <a:endParaRPr lang="en-HK"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1839</a:t>
            </a:r>
            <a:r>
              <a:rPr lang="en-HK" sz="1200" dirty="0">
                <a:latin typeface="Times New Roman" panose="02020603050405020304" pitchFamily="18" charset="0"/>
                <a:cs typeface="Times New Roman" panose="02020603050405020304" pitchFamily="18" charset="0"/>
              </a:rPr>
              <a:t>: After Commissioner Li </a:t>
            </a:r>
            <a:r>
              <a:rPr lang="en-HK" sz="1200" dirty="0" err="1">
                <a:latin typeface="Times New Roman" panose="02020603050405020304" pitchFamily="18" charset="0"/>
                <a:cs typeface="Times New Roman" panose="02020603050405020304" pitchFamily="18" charset="0"/>
              </a:rPr>
              <a:t>Zexu</a:t>
            </a:r>
            <a:r>
              <a:rPr lang="en-HK" sz="1200" dirty="0">
                <a:latin typeface="Times New Roman" panose="02020603050405020304" pitchFamily="18" charset="0"/>
                <a:cs typeface="Times New Roman" panose="02020603050405020304" pitchFamily="18" charset="0"/>
              </a:rPr>
              <a:t> banned the smoking of opium at     </a:t>
            </a:r>
          </a:p>
          <a:p>
            <a:r>
              <a:rPr lang="en-HK" sz="1200" dirty="0">
                <a:latin typeface="Times New Roman" panose="02020603050405020304" pitchFamily="18" charset="0"/>
                <a:cs typeface="Times New Roman" panose="02020603050405020304" pitchFamily="18" charset="0"/>
              </a:rPr>
              <a:t>          Guangdong, Guan </a:t>
            </a:r>
            <a:r>
              <a:rPr lang="en-HK" sz="1200" dirty="0" err="1">
                <a:latin typeface="Times New Roman" panose="02020603050405020304" pitchFamily="18" charset="0"/>
                <a:cs typeface="Times New Roman" panose="02020603050405020304" pitchFamily="18" charset="0"/>
              </a:rPr>
              <a:t>Tianpei</a:t>
            </a:r>
            <a:r>
              <a:rPr lang="en-HK" sz="1200" dirty="0">
                <a:latin typeface="Times New Roman" panose="02020603050405020304" pitchFamily="18" charset="0"/>
                <a:cs typeface="Times New Roman" panose="02020603050405020304" pitchFamily="18" charset="0"/>
              </a:rPr>
              <a:t> strengthened the </a:t>
            </a:r>
            <a:r>
              <a:rPr lang="en-HK" sz="1200" dirty="0" err="1">
                <a:latin typeface="Times New Roman" panose="02020603050405020304" pitchFamily="18" charset="0"/>
                <a:cs typeface="Times New Roman" panose="02020603050405020304" pitchFamily="18" charset="0"/>
              </a:rPr>
              <a:t>defense</a:t>
            </a:r>
            <a:r>
              <a:rPr lang="en-HK" sz="1200" dirty="0">
                <a:latin typeface="Times New Roman" panose="02020603050405020304" pitchFamily="18" charset="0"/>
                <a:cs typeface="Times New Roman" panose="02020603050405020304" pitchFamily="18" charset="0"/>
              </a:rPr>
              <a:t> of the Bogue.</a:t>
            </a:r>
          </a:p>
          <a:p>
            <a:r>
              <a:rPr lang="en-HK" sz="1200" dirty="0">
                <a:latin typeface="Times New Roman" panose="02020603050405020304" pitchFamily="18" charset="0"/>
                <a:cs typeface="Times New Roman" panose="02020603050405020304" pitchFamily="18" charset="0"/>
              </a:rPr>
              <a:t>          The Bogue’s defensive network consisting of three defensive lines</a:t>
            </a:r>
          </a:p>
          <a:p>
            <a:r>
              <a:rPr lang="en-HK" sz="1200" dirty="0">
                <a:latin typeface="Times New Roman" panose="02020603050405020304" pitchFamily="18" charset="0"/>
                <a:cs typeface="Times New Roman" panose="02020603050405020304" pitchFamily="18" charset="0"/>
              </a:rPr>
              <a:t>          was precisely Guan </a:t>
            </a:r>
            <a:r>
              <a:rPr lang="en-HK" sz="1200" dirty="0" err="1">
                <a:latin typeface="Times New Roman" panose="02020603050405020304" pitchFamily="18" charset="0"/>
                <a:cs typeface="Times New Roman" panose="02020603050405020304" pitchFamily="18" charset="0"/>
              </a:rPr>
              <a:t>Tianpei’s</a:t>
            </a:r>
            <a:r>
              <a:rPr lang="en-HK" sz="1200" dirty="0">
                <a:latin typeface="Times New Roman" panose="02020603050405020304" pitchFamily="18" charset="0"/>
                <a:cs typeface="Times New Roman" panose="02020603050405020304" pitchFamily="18" charset="0"/>
              </a:rPr>
              <a:t> masterpiece. Emperor </a:t>
            </a:r>
            <a:r>
              <a:rPr lang="en-HK" sz="1200" dirty="0" err="1">
                <a:latin typeface="Times New Roman" panose="02020603050405020304" pitchFamily="18" charset="0"/>
                <a:cs typeface="Times New Roman" panose="02020603050405020304" pitchFamily="18" charset="0"/>
              </a:rPr>
              <a:t>Daoguang</a:t>
            </a:r>
            <a:r>
              <a:rPr lang="en-HK" sz="1200" dirty="0">
                <a:latin typeface="Times New Roman" panose="02020603050405020304" pitchFamily="18" charset="0"/>
                <a:cs typeface="Times New Roman" panose="02020603050405020304" pitchFamily="18" charset="0"/>
              </a:rPr>
              <a:t> praised</a:t>
            </a:r>
          </a:p>
          <a:p>
            <a:r>
              <a:rPr lang="en-HK" sz="1200" dirty="0">
                <a:latin typeface="Times New Roman" panose="02020603050405020304" pitchFamily="18" charset="0"/>
                <a:cs typeface="Times New Roman" panose="02020603050405020304" pitchFamily="18" charset="0"/>
              </a:rPr>
              <a:t>           his contributions and awarded him the title of  </a:t>
            </a:r>
            <a:r>
              <a:rPr lang="en-HK" sz="1200" dirty="0" err="1">
                <a:latin typeface="Times New Roman" panose="02020603050405020304" pitchFamily="18" charset="0"/>
                <a:cs typeface="Times New Roman" panose="02020603050405020304" pitchFamily="18" charset="0"/>
              </a:rPr>
              <a:t>Baturu</a:t>
            </a:r>
            <a:r>
              <a:rPr lang="en-HK" sz="1200" dirty="0">
                <a:latin typeface="Times New Roman" panose="02020603050405020304" pitchFamily="18" charset="0"/>
                <a:cs typeface="Times New Roman" panose="02020603050405020304" pitchFamily="18" charset="0"/>
              </a:rPr>
              <a:t> (</a:t>
            </a:r>
            <a:r>
              <a:rPr lang="zh-TW" altLang="en-US" sz="1200" dirty="0">
                <a:latin typeface="Times New Roman" panose="02020603050405020304" pitchFamily="18" charset="0"/>
                <a:cs typeface="Times New Roman" panose="02020603050405020304" pitchFamily="18" charset="0"/>
              </a:rPr>
              <a:t>巴圖魯 </a:t>
            </a:r>
            <a:r>
              <a:rPr lang="en-HK" sz="1200" dirty="0">
                <a:latin typeface="Times New Roman" panose="02020603050405020304" pitchFamily="18" charset="0"/>
                <a:cs typeface="Times New Roman" panose="02020603050405020304" pitchFamily="18" charset="0"/>
              </a:rPr>
              <a:t>meaning</a:t>
            </a:r>
          </a:p>
          <a:p>
            <a:r>
              <a:rPr lang="en-HK" sz="1200" dirty="0">
                <a:latin typeface="Times New Roman" panose="02020603050405020304" pitchFamily="18" charset="0"/>
                <a:cs typeface="Times New Roman" panose="02020603050405020304" pitchFamily="18" charset="0"/>
              </a:rPr>
              <a:t>          “warrior” in Manchu)</a:t>
            </a:r>
            <a:r>
              <a:rPr lang="en-US" sz="1200" dirty="0">
                <a:latin typeface="Times New Roman" panose="02020603050405020304" pitchFamily="18" charset="0"/>
                <a:cs typeface="Times New Roman" panose="02020603050405020304" pitchFamily="18" charset="0"/>
              </a:rPr>
              <a:t>.</a:t>
            </a:r>
            <a:r>
              <a:rPr lang="zh-TW" altLang="en-US" sz="1200" dirty="0">
                <a:latin typeface="Times New Roman" panose="02020603050405020304" pitchFamily="18" charset="0"/>
                <a:cs typeface="Times New Roman" panose="02020603050405020304" pitchFamily="18" charset="0"/>
              </a:rPr>
              <a:t> </a:t>
            </a:r>
            <a:endParaRPr lang="en-HK" sz="1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23284" y="3061200"/>
            <a:ext cx="2914795" cy="342862"/>
          </a:xfrm>
          <a:prstGeom prst="rect">
            <a:avLst/>
          </a:prstGeom>
          <a:noFill/>
        </p:spPr>
        <p:txBody>
          <a:bodyPr wrap="square" rtlCol="0">
            <a:noAutofit/>
          </a:bodyPr>
          <a:lstStyle/>
          <a:p>
            <a:pPr>
              <a:spcAft>
                <a:spcPts val="0"/>
              </a:spcAft>
            </a:pPr>
            <a:r>
              <a:rPr lang="en-US" altLang="zh-CN" sz="1200" dirty="0">
                <a:solidFill>
                  <a:srgbClr val="000000"/>
                </a:solidFill>
                <a:latin typeface="Times New Roman" panose="02020603050405020304" pitchFamily="18" charset="0"/>
                <a:ea typeface="新細明體"/>
                <a:cs typeface="Times New Roman" panose="02020603050405020304" pitchFamily="18" charset="0"/>
              </a:rPr>
              <a:t>Model</a:t>
            </a:r>
            <a:r>
              <a:rPr lang="en-US" altLang="zh-CN" sz="1200" kern="1200" dirty="0">
                <a:solidFill>
                  <a:srgbClr val="000000"/>
                </a:solidFill>
                <a:effectLst/>
                <a:latin typeface="Times New Roman" panose="02020603050405020304" pitchFamily="18" charset="0"/>
                <a:ea typeface="新細明體"/>
                <a:cs typeface="Times New Roman" panose="02020603050405020304" pitchFamily="18" charset="0"/>
              </a:rPr>
              <a:t> </a:t>
            </a:r>
            <a:r>
              <a:rPr lang="en-US" altLang="zh-CN" sz="1200" dirty="0">
                <a:solidFill>
                  <a:srgbClr val="000000"/>
                </a:solidFill>
                <a:latin typeface="Times New Roman" panose="02020603050405020304" pitchFamily="18" charset="0"/>
                <a:ea typeface="新細明體"/>
                <a:cs typeface="Times New Roman" panose="02020603050405020304" pitchFamily="18" charset="0"/>
              </a:rPr>
              <a:t>from the Macau Maritime </a:t>
            </a:r>
            <a:r>
              <a:rPr lang="en-US" altLang="zh-CN" sz="1200" kern="1200" dirty="0">
                <a:solidFill>
                  <a:srgbClr val="000000"/>
                </a:solidFill>
                <a:effectLst/>
                <a:latin typeface="Times New Roman" panose="02020603050405020304" pitchFamily="18" charset="0"/>
                <a:ea typeface="新細明體"/>
                <a:cs typeface="Times New Roman" panose="02020603050405020304" pitchFamily="18" charset="0"/>
              </a:rPr>
              <a:t>Museum</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17" name="TextBox 11"/>
          <p:cNvSpPr txBox="1"/>
          <p:nvPr/>
        </p:nvSpPr>
        <p:spPr>
          <a:xfrm>
            <a:off x="3749953" y="6153570"/>
            <a:ext cx="5186229" cy="593942"/>
          </a:xfrm>
          <a:prstGeom prst="rect">
            <a:avLst/>
          </a:prstGeom>
          <a:solidFill>
            <a:srgbClr val="8064A2">
              <a:lumMod val="40000"/>
              <a:lumOff val="60000"/>
            </a:srgbClr>
          </a:solidFill>
          <a:ln w="9525" cap="flat" cmpd="sng" algn="ctr">
            <a:solidFill>
              <a:sysClr val="window" lastClr="FFFFFF"/>
            </a:solidFill>
            <a:prstDash val="solid"/>
          </a:ln>
          <a:effectLst/>
        </p:spPr>
        <p:txBody>
          <a:bodyPr wrap="square" rtlCol="0">
            <a:noAutofit/>
          </a:bodyPr>
          <a:lstStyle/>
          <a:p>
            <a:r>
              <a:rPr lang="en-HK" sz="1500" b="1" dirty="0" smtClean="0">
                <a:latin typeface="Times New Roman" panose="02020603050405020304" pitchFamily="18" charset="0"/>
                <a:cs typeface="Times New Roman" panose="02020603050405020304" pitchFamily="18" charset="0"/>
              </a:rPr>
              <a:t>Think: </a:t>
            </a:r>
            <a:r>
              <a:rPr lang="en-HK" sz="1500" dirty="0">
                <a:latin typeface="Times New Roman" panose="02020603050405020304" pitchFamily="18" charset="0"/>
                <a:cs typeface="Times New Roman" panose="02020603050405020304" pitchFamily="18" charset="0"/>
              </a:rPr>
              <a:t>When the warships of the two armies exchanged fire in the battle, which side do you think would win? </a:t>
            </a:r>
            <a:endParaRPr lang="zh-HK" altLang="en-US" sz="1500" dirty="0">
              <a:latin typeface="Times New Roman" panose="02020603050405020304" pitchFamily="18" charset="0"/>
              <a:cs typeface="Times New Roman" panose="02020603050405020304" pitchFamily="18" charset="0"/>
            </a:endParaRPr>
          </a:p>
        </p:txBody>
      </p:sp>
      <p:sp>
        <p:nvSpPr>
          <p:cNvPr id="13" name="矩形 1">
            <a:extLst>
              <a:ext uri="{FF2B5EF4-FFF2-40B4-BE49-F238E27FC236}">
                <a16:creationId xmlns:a16="http://schemas.microsoft.com/office/drawing/2014/main" id="{0D6E12F7-24AE-4638-8252-DCFBC61B2504}"/>
              </a:ext>
            </a:extLst>
          </p:cNvPr>
          <p:cNvSpPr/>
          <p:nvPr/>
        </p:nvSpPr>
        <p:spPr>
          <a:xfrm>
            <a:off x="223284" y="1010782"/>
            <a:ext cx="2668772" cy="707886"/>
          </a:xfrm>
          <a:prstGeom prst="rect">
            <a:avLst/>
          </a:prstGeom>
        </p:spPr>
        <p:txBody>
          <a:bodyPr wrap="square">
            <a:spAutoFit/>
          </a:bodyPr>
          <a:lstStyle/>
          <a:p>
            <a:pPr marL="342900" lvl="0" indent="-342900">
              <a:spcAft>
                <a:spcPts val="0"/>
              </a:spcAft>
              <a:buFont typeface="Times New Roman"/>
              <a:buAutoNum type="arabicPeriod"/>
            </a:pPr>
            <a:r>
              <a:rPr lang="en-US" altLang="zh-TW" sz="2000" b="1" kern="100" dirty="0">
                <a:latin typeface="Times New Roman"/>
                <a:cs typeface="Times New Roman"/>
              </a:rPr>
              <a:t>The Military Power of the Qing Army</a:t>
            </a:r>
            <a:endParaRPr lang="zh-HK" altLang="zh-TW" sz="2000" kern="100" dirty="0">
              <a:cs typeface="Times New Roman"/>
            </a:endParaRPr>
          </a:p>
        </p:txBody>
      </p:sp>
      <p:grpSp>
        <p:nvGrpSpPr>
          <p:cNvPr id="7" name="Group 6">
            <a:extLst>
              <a:ext uri="{FF2B5EF4-FFF2-40B4-BE49-F238E27FC236}">
                <a16:creationId xmlns:a16="http://schemas.microsoft.com/office/drawing/2014/main" id="{979140EA-B5F6-4420-9D76-417858AF76C6}"/>
              </a:ext>
            </a:extLst>
          </p:cNvPr>
          <p:cNvGrpSpPr/>
          <p:nvPr/>
        </p:nvGrpSpPr>
        <p:grpSpPr>
          <a:xfrm>
            <a:off x="645015" y="4293083"/>
            <a:ext cx="2881396" cy="2151631"/>
            <a:chOff x="645015" y="4293083"/>
            <a:chExt cx="2881396" cy="2151631"/>
          </a:xfrm>
        </p:grpSpPr>
        <p:pic>
          <p:nvPicPr>
            <p:cNvPr id="12" name="圖片 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015" y="4293083"/>
              <a:ext cx="2881396" cy="2151631"/>
            </a:xfrm>
            <a:prstGeom prst="rect">
              <a:avLst/>
            </a:prstGeom>
            <a:noFill/>
            <a:ln w="57150">
              <a:solidFill>
                <a:srgbClr val="F6862A"/>
              </a:solidFill>
              <a:miter lim="800000"/>
              <a:headEnd/>
              <a:tailEnd/>
            </a:ln>
            <a:effectLst>
              <a:outerShdw blurRad="50800" dist="38100" dir="2700000" algn="tl" rotWithShape="0">
                <a:prstClr val="black">
                  <a:alpha val="40000"/>
                </a:prstClr>
              </a:outerShdw>
            </a:effectLst>
            <a:extLst>
              <a:ext uri="{FAA26D3D-D897-4be2-8F04-BA451C77F1D7}">
                <ma14:placeholderFlag xmlns="" xmlns:ma14="http://schemas.microsoft.com/office/mac/drawingml/2011/main"/>
              </a:ext>
            </a:extLst>
          </p:spPr>
        </p:pic>
        <p:sp>
          <p:nvSpPr>
            <p:cNvPr id="3" name="TextBox 2">
              <a:extLst>
                <a:ext uri="{FF2B5EF4-FFF2-40B4-BE49-F238E27FC236}">
                  <a16:creationId xmlns:a16="http://schemas.microsoft.com/office/drawing/2014/main" id="{4CF5C275-1DD0-4C0F-9537-9E0499F00470}"/>
                </a:ext>
              </a:extLst>
            </p:cNvPr>
            <p:cNvSpPr txBox="1"/>
            <p:nvPr/>
          </p:nvSpPr>
          <p:spPr>
            <a:xfrm>
              <a:off x="995411" y="4461002"/>
              <a:ext cx="2142668" cy="823302"/>
            </a:xfrm>
            <a:prstGeom prst="rect">
              <a:avLst/>
            </a:prstGeom>
            <a:solidFill>
              <a:schemeClr val="bg1"/>
            </a:solidFill>
          </p:spPr>
          <p:txBody>
            <a:bodyPr wrap="square" rtlCol="0">
              <a:spAutoFit/>
            </a:bodyPr>
            <a:lstStyle/>
            <a:p>
              <a:pPr algn="ctr"/>
              <a:r>
                <a:rPr lang="en-US" sz="950" dirty="0">
                  <a:latin typeface="Times New Roman" panose="02020603050405020304" pitchFamily="18" charset="0"/>
                  <a:cs typeface="Times New Roman" panose="02020603050405020304" pitchFamily="18" charset="0"/>
                </a:rPr>
                <a:t>My army at the Pearl River Delta has already arranged cannons in a triple gateway formation. It can probably </a:t>
              </a:r>
              <a:r>
                <a:rPr lang="en-US" sz="950" dirty="0" smtClean="0">
                  <a:latin typeface="Times New Roman" panose="02020603050405020304" pitchFamily="18" charset="0"/>
                  <a:cs typeface="Times New Roman" panose="02020603050405020304" pitchFamily="18" charset="0"/>
                </a:rPr>
                <a:t>stop </a:t>
              </a:r>
              <a:r>
                <a:rPr lang="en-US" sz="950" dirty="0">
                  <a:latin typeface="Times New Roman" panose="02020603050405020304" pitchFamily="18" charset="0"/>
                  <a:cs typeface="Times New Roman" panose="02020603050405020304" pitchFamily="18" charset="0"/>
                </a:rPr>
                <a:t>the British from advancing into Guangzhou effectively. </a:t>
              </a:r>
              <a:endParaRPr lang="en-HK" sz="95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2CD1D40-389D-48C8-9CCC-AFDE85AC358B}"/>
                </a:ext>
              </a:extLst>
            </p:cNvPr>
            <p:cNvSpPr txBox="1"/>
            <p:nvPr/>
          </p:nvSpPr>
          <p:spPr>
            <a:xfrm>
              <a:off x="3097852" y="4909350"/>
              <a:ext cx="142500" cy="309848"/>
            </a:xfrm>
            <a:prstGeom prst="rect">
              <a:avLst/>
            </a:prstGeom>
            <a:solidFill>
              <a:schemeClr val="bg1"/>
            </a:solidFill>
          </p:spPr>
          <p:txBody>
            <a:bodyPr wrap="square" rtlCol="0">
              <a:spAutoFit/>
            </a:bodyPr>
            <a:lstStyle/>
            <a:p>
              <a:pPr algn="ctr"/>
              <a:endParaRPr lang="en-HK" sz="9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69813048-1CE1-44F3-974F-6D8129AA48CC}"/>
                </a:ext>
              </a:extLst>
            </p:cNvPr>
            <p:cNvSpPr txBox="1"/>
            <p:nvPr/>
          </p:nvSpPr>
          <p:spPr>
            <a:xfrm>
              <a:off x="1504439" y="6153570"/>
              <a:ext cx="1198059" cy="276999"/>
            </a:xfrm>
            <a:prstGeom prst="rect">
              <a:avLst/>
            </a:prstGeom>
            <a:solidFill>
              <a:schemeClr val="bg1"/>
            </a:solid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Guan </a:t>
              </a:r>
              <a:r>
                <a:rPr lang="en-US" sz="1200" b="1" dirty="0" err="1">
                  <a:latin typeface="Times New Roman" panose="02020603050405020304" pitchFamily="18" charset="0"/>
                  <a:cs typeface="Times New Roman" panose="02020603050405020304" pitchFamily="18" charset="0"/>
                </a:rPr>
                <a:t>Tianpei</a:t>
              </a:r>
              <a:endParaRPr lang="en-HK" sz="12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BF1D980A-86B4-41AE-BF1B-2196B36F9969}"/>
                </a:ext>
              </a:extLst>
            </p:cNvPr>
            <p:cNvSpPr txBox="1"/>
            <p:nvPr/>
          </p:nvSpPr>
          <p:spPr>
            <a:xfrm>
              <a:off x="1495514" y="5971229"/>
              <a:ext cx="1602338" cy="230832"/>
            </a:xfrm>
            <a:prstGeom prst="rect">
              <a:avLst/>
            </a:prstGeom>
            <a:solidFill>
              <a:schemeClr val="bg1"/>
            </a:solid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Guangdong navy commander</a:t>
              </a:r>
              <a:endParaRPr lang="en-HK" sz="9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36397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pic>
        <p:nvPicPr>
          <p:cNvPr id="6" name="圖片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5947" y="455369"/>
            <a:ext cx="5182871" cy="3857625"/>
          </a:xfrm>
          <a:prstGeom prst="rect">
            <a:avLst/>
          </a:prstGeom>
          <a:noFill/>
          <a:ln w="76200">
            <a:solidFill>
              <a:srgbClr val="FFC000"/>
            </a:solidFill>
            <a:miter lim="800000"/>
            <a:headEnd/>
            <a:tailEnd/>
          </a:ln>
          <a:effectLst>
            <a:outerShdw blurRad="50800" dist="38100" dir="2700000" algn="tl" rotWithShape="0">
              <a:prstClr val="black">
                <a:alpha val="40000"/>
              </a:prstClr>
            </a:outerShdw>
          </a:effectLst>
          <a:extLst>
            <a:ext uri="{FAA26D3D-D897-4be2-8F04-BA451C77F1D7}">
              <ma14:placeholderFlag xmlns="" xmlns:ma14="http://schemas.microsoft.com/office/mac/drawingml/2011/main"/>
            </a:ext>
          </a:extLst>
        </p:spPr>
      </p:pic>
      <p:sp>
        <p:nvSpPr>
          <p:cNvPr id="7" name="TextBox 5"/>
          <p:cNvSpPr txBox="1"/>
          <p:nvPr/>
        </p:nvSpPr>
        <p:spPr>
          <a:xfrm>
            <a:off x="472371" y="3871355"/>
            <a:ext cx="2705100" cy="461665"/>
          </a:xfrm>
          <a:prstGeom prst="rect">
            <a:avLst/>
          </a:prstGeom>
          <a:noFill/>
        </p:spPr>
        <p:txBody>
          <a:bodyPr wrap="square" rtlCol="0">
            <a:spAutoFit/>
          </a:bodyPr>
          <a:lstStyle/>
          <a:p>
            <a:r>
              <a:rPr lang="en-HK" sz="1200" dirty="0">
                <a:latin typeface="Times New Roman" panose="02020603050405020304" pitchFamily="18" charset="0"/>
                <a:cs typeface="Times New Roman" panose="02020603050405020304" pitchFamily="18" charset="0"/>
              </a:rPr>
              <a:t>Image source: The First Opium </a:t>
            </a:r>
            <a:r>
              <a:rPr lang="en-HK" sz="1200" dirty="0" smtClean="0">
                <a:latin typeface="Times New Roman" panose="02020603050405020304" pitchFamily="18" charset="0"/>
                <a:cs typeface="Times New Roman" panose="02020603050405020304" pitchFamily="18" charset="0"/>
              </a:rPr>
              <a:t>War, </a:t>
            </a:r>
            <a:r>
              <a:rPr lang="en-HK" sz="1200" dirty="0">
                <a:latin typeface="Times New Roman" panose="02020603050405020304" pitchFamily="18" charset="0"/>
                <a:cs typeface="Times New Roman" panose="02020603050405020304" pitchFamily="18" charset="0"/>
              </a:rPr>
              <a:t>Wikipedia</a:t>
            </a:r>
          </a:p>
        </p:txBody>
      </p:sp>
      <p:sp>
        <p:nvSpPr>
          <p:cNvPr id="9" name="TextBox 2"/>
          <p:cNvSpPr txBox="1"/>
          <p:nvPr/>
        </p:nvSpPr>
        <p:spPr>
          <a:xfrm>
            <a:off x="472371" y="4509859"/>
            <a:ext cx="8207216" cy="1015663"/>
          </a:xfrm>
          <a:prstGeom prst="rect">
            <a:avLst/>
          </a:prstGeom>
          <a:solidFill>
            <a:srgbClr val="F79646">
              <a:lumMod val="20000"/>
              <a:lumOff val="80000"/>
            </a:srgbClr>
          </a:solidFill>
        </p:spPr>
        <p:txBody>
          <a:bodyPr wrap="square" rtlCol="0">
            <a:spAutoFit/>
          </a:bodyPr>
          <a:lstStyle/>
          <a:p>
            <a:r>
              <a:rPr lang="en-HK" sz="1500" dirty="0">
                <a:latin typeface="Times New Roman" panose="02020603050405020304" pitchFamily="18" charset="0"/>
                <a:cs typeface="Times New Roman" panose="02020603050405020304" pitchFamily="18" charset="0"/>
              </a:rPr>
              <a:t>The Qing navy’s small battleships had no way of defending themselves from the large British warships. The above watercolour image, from the British artist </a:t>
            </a:r>
            <a:r>
              <a:rPr lang="en-US" sz="1500" dirty="0">
                <a:latin typeface="Times New Roman" panose="02020603050405020304" pitchFamily="18" charset="0"/>
                <a:cs typeface="Times New Roman" panose="02020603050405020304" pitchFamily="18" charset="0"/>
              </a:rPr>
              <a:t>Edward Duncan which was painted in 1843 depicting the Battle of </a:t>
            </a:r>
            <a:r>
              <a:rPr lang="en-US" sz="1500" dirty="0" err="1">
                <a:latin typeface="Times New Roman" panose="02020603050405020304" pitchFamily="18" charset="0"/>
                <a:cs typeface="Times New Roman" panose="02020603050405020304" pitchFamily="18" charset="0"/>
              </a:rPr>
              <a:t>Shajiao</a:t>
            </a:r>
            <a:r>
              <a:rPr lang="en-US" sz="1500" dirty="0">
                <a:latin typeface="Times New Roman" panose="02020603050405020304" pitchFamily="18" charset="0"/>
                <a:cs typeface="Times New Roman" panose="02020603050405020304" pitchFamily="18" charset="0"/>
              </a:rPr>
              <a:t> Fort on 7 January1841, shows how the Qing battleships were rapidly destroyed by the British battleships.</a:t>
            </a:r>
            <a:endParaRPr lang="en-HK" sz="1500" dirty="0">
              <a:latin typeface="Times New Roman" panose="02020603050405020304" pitchFamily="18" charset="0"/>
              <a:cs typeface="Times New Roman" panose="02020603050405020304" pitchFamily="18" charset="0"/>
            </a:endParaRPr>
          </a:p>
        </p:txBody>
      </p:sp>
      <p:sp>
        <p:nvSpPr>
          <p:cNvPr id="11" name="TextBox 4"/>
          <p:cNvSpPr txBox="1"/>
          <p:nvPr/>
        </p:nvSpPr>
        <p:spPr>
          <a:xfrm>
            <a:off x="472371" y="5611029"/>
            <a:ext cx="8207216" cy="1043604"/>
          </a:xfrm>
          <a:prstGeom prst="rect">
            <a:avLst/>
          </a:prstGeom>
          <a:solidFill>
            <a:srgbClr val="4BACC6">
              <a:lumMod val="20000"/>
              <a:lumOff val="80000"/>
            </a:srgbClr>
          </a:solidFill>
        </p:spPr>
        <p:txBody>
          <a:bodyPr wrap="square" rtlCol="0">
            <a:noAutofit/>
          </a:bodyPr>
          <a:lstStyle/>
          <a:p>
            <a:r>
              <a:rPr lang="en-US" sz="1500" dirty="0">
                <a:latin typeface="Times New Roman" panose="02020603050405020304" pitchFamily="18" charset="0"/>
                <a:cs typeface="Times New Roman" panose="02020603050405020304" pitchFamily="18" charset="0"/>
              </a:rPr>
              <a:t>However, the Qing navy still had the Bogue forts. On February 26, having already passed the Bogue forts’ first defensive line, the British army at the </a:t>
            </a:r>
            <a:r>
              <a:rPr lang="en-US" sz="1500" dirty="0" err="1">
                <a:latin typeface="Times New Roman" panose="02020603050405020304" pitchFamily="18" charset="0"/>
                <a:cs typeface="Times New Roman" panose="02020603050405020304" pitchFamily="18" charset="0"/>
              </a:rPr>
              <a:t>Shajiao-Dajiao</a:t>
            </a:r>
            <a:r>
              <a:rPr lang="en-US" sz="1500" dirty="0">
                <a:latin typeface="Times New Roman" panose="02020603050405020304" pitchFamily="18" charset="0"/>
                <a:cs typeface="Times New Roman" panose="02020603050405020304" pitchFamily="18" charset="0"/>
              </a:rPr>
              <a:t> defensive line advanced towards the </a:t>
            </a:r>
            <a:r>
              <a:rPr lang="en-US" sz="1500" dirty="0" err="1">
                <a:latin typeface="Times New Roman" panose="02020603050405020304" pitchFamily="18" charset="0"/>
                <a:cs typeface="Times New Roman" panose="02020603050405020304" pitchFamily="18" charset="0"/>
              </a:rPr>
              <a:t>Weiyuan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Hengdang</a:t>
            </a:r>
            <a:r>
              <a:rPr lang="en-US" sz="1500" dirty="0">
                <a:latin typeface="Times New Roman" panose="02020603050405020304" pitchFamily="18" charset="0"/>
                <a:cs typeface="Times New Roman" panose="02020603050405020304" pitchFamily="18" charset="0"/>
              </a:rPr>
              <a:t> defensive line. However, this defensive line was also the most secure in the entire Bogue’s area, where the cannon allocation was the densest. </a:t>
            </a:r>
            <a:endParaRPr lang="en-HK"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101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5" name="文字方塊 4"/>
          <p:cNvSpPr txBox="1"/>
          <p:nvPr/>
        </p:nvSpPr>
        <p:spPr>
          <a:xfrm>
            <a:off x="318646" y="1208247"/>
            <a:ext cx="9144000" cy="461665"/>
          </a:xfrm>
          <a:prstGeom prst="rect">
            <a:avLst/>
          </a:prstGeom>
          <a:noFill/>
        </p:spPr>
        <p:txBody>
          <a:bodyPr wrap="square" rtlCol="0">
            <a:spAutoFit/>
          </a:bodyPr>
          <a:lstStyle/>
          <a:p>
            <a:pPr>
              <a:spcAft>
                <a:spcPts val="0"/>
              </a:spcAft>
            </a:pPr>
            <a:r>
              <a:rPr lang="en-US" altLang="zh-TW" sz="2400" b="1" dirty="0">
                <a:solidFill>
                  <a:srgbClr val="984806"/>
                </a:solidFill>
                <a:latin typeface="Times New Roman" panose="02020603050405020304" pitchFamily="18" charset="0"/>
                <a:cs typeface="Times New Roman" panose="02020603050405020304" pitchFamily="18" charset="0"/>
              </a:rPr>
              <a:t>E. The Fire of War Reignited: The Battle of </a:t>
            </a:r>
            <a:r>
              <a:rPr lang="en-US" altLang="zh-TW" sz="2400" b="1" dirty="0" err="1">
                <a:solidFill>
                  <a:srgbClr val="984806"/>
                </a:solidFill>
                <a:latin typeface="Times New Roman" panose="02020603050405020304" pitchFamily="18" charset="0"/>
                <a:cs typeface="Times New Roman" panose="02020603050405020304" pitchFamily="18" charset="0"/>
              </a:rPr>
              <a:t>Weiyuan</a:t>
            </a:r>
            <a:r>
              <a:rPr lang="en-US" altLang="zh-TW" sz="2400" b="1" dirty="0">
                <a:solidFill>
                  <a:srgbClr val="984806"/>
                </a:solidFill>
                <a:latin typeface="Times New Roman" panose="02020603050405020304" pitchFamily="18" charset="0"/>
                <a:cs typeface="Times New Roman" panose="02020603050405020304" pitchFamily="18" charset="0"/>
              </a:rPr>
              <a:t> Fort</a:t>
            </a:r>
            <a:endParaRPr lang="zh-TW" altLang="en-US" sz="2400" b="1" dirty="0">
              <a:solidFill>
                <a:srgbClr val="984806"/>
              </a:solidFill>
              <a:latin typeface="Times New Roman" panose="02020603050405020304" pitchFamily="18" charset="0"/>
              <a:cs typeface="Times New Roman" panose="02020603050405020304" pitchFamily="18" charset="0"/>
            </a:endParaRPr>
          </a:p>
        </p:txBody>
      </p:sp>
      <p:sp>
        <p:nvSpPr>
          <p:cNvPr id="6" name="TextBox 4"/>
          <p:cNvSpPr txBox="1"/>
          <p:nvPr/>
        </p:nvSpPr>
        <p:spPr>
          <a:xfrm>
            <a:off x="0" y="1716073"/>
            <a:ext cx="9144000" cy="307777"/>
          </a:xfrm>
          <a:prstGeom prst="rect">
            <a:avLst/>
          </a:prstGeom>
          <a:noFill/>
        </p:spPr>
        <p:txBody>
          <a:bodyPr wrap="square" rtlCol="0">
            <a:spAutoFit/>
          </a:bodyPr>
          <a:lstStyle/>
          <a:p>
            <a:pPr algn="ctr"/>
            <a:r>
              <a:rPr lang="en-HK" sz="1400" dirty="0">
                <a:latin typeface="Times New Roman" panose="02020603050405020304" pitchFamily="18" charset="0"/>
                <a:cs typeface="Times New Roman" panose="02020603050405020304" pitchFamily="18" charset="0"/>
              </a:rPr>
              <a:t>Cannon allocation: The </a:t>
            </a:r>
            <a:r>
              <a:rPr lang="en-HK" sz="1400" dirty="0" err="1">
                <a:latin typeface="Times New Roman" panose="02020603050405020304" pitchFamily="18" charset="0"/>
                <a:cs typeface="Times New Roman" panose="02020603050405020304" pitchFamily="18" charset="0"/>
              </a:rPr>
              <a:t>Weiyuan</a:t>
            </a:r>
            <a:r>
              <a:rPr lang="en-HK" sz="1400" dirty="0">
                <a:latin typeface="Times New Roman" panose="02020603050405020304" pitchFamily="18" charset="0"/>
                <a:cs typeface="Times New Roman" panose="02020603050405020304" pitchFamily="18" charset="0"/>
              </a:rPr>
              <a:t> waterway was defended tightly especially. </a:t>
            </a:r>
          </a:p>
        </p:txBody>
      </p:sp>
      <p:pic>
        <p:nvPicPr>
          <p:cNvPr id="9" name="Picture 2"/>
          <p:cNvPicPr>
            <a:picLocks noChangeAspect="1" noChangeArrowheads="1"/>
          </p:cNvPicPr>
          <p:nvPr/>
        </p:nvPicPr>
        <p:blipFill>
          <a:blip r:embed="rId3" cstate="print"/>
          <a:srcRect/>
          <a:stretch>
            <a:fillRect/>
          </a:stretch>
        </p:blipFill>
        <p:spPr bwMode="auto">
          <a:xfrm>
            <a:off x="3959166" y="3250426"/>
            <a:ext cx="5059895" cy="3270486"/>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pic>
        <p:nvPicPr>
          <p:cNvPr id="10" name="Picture 8" descr="G:\2014 War History for China\07虎門之戰\炮臺副本.png"/>
          <p:cNvPicPr>
            <a:picLocks noChangeAspect="1" noChangeArrowheads="1"/>
          </p:cNvPicPr>
          <p:nvPr/>
        </p:nvPicPr>
        <p:blipFill>
          <a:blip r:embed="rId4" cstate="print"/>
          <a:srcRect/>
          <a:stretch>
            <a:fillRect/>
          </a:stretch>
        </p:blipFill>
        <p:spPr bwMode="auto">
          <a:xfrm>
            <a:off x="6691444" y="5051888"/>
            <a:ext cx="370632" cy="219891"/>
          </a:xfrm>
          <a:prstGeom prst="rect">
            <a:avLst/>
          </a:prstGeom>
          <a:noFill/>
        </p:spPr>
      </p:pic>
      <p:pic>
        <p:nvPicPr>
          <p:cNvPr id="11" name="Picture 8" descr="G:\2014 War History for China\07虎門之戰\炮臺副本.png"/>
          <p:cNvPicPr>
            <a:picLocks noChangeAspect="1" noChangeArrowheads="1"/>
          </p:cNvPicPr>
          <p:nvPr/>
        </p:nvPicPr>
        <p:blipFill>
          <a:blip r:embed="rId4" cstate="print"/>
          <a:srcRect/>
          <a:stretch>
            <a:fillRect/>
          </a:stretch>
        </p:blipFill>
        <p:spPr bwMode="auto">
          <a:xfrm>
            <a:off x="6653691" y="4785128"/>
            <a:ext cx="408391" cy="242292"/>
          </a:xfrm>
          <a:prstGeom prst="rect">
            <a:avLst/>
          </a:prstGeom>
          <a:noFill/>
        </p:spPr>
      </p:pic>
      <p:pic>
        <p:nvPicPr>
          <p:cNvPr id="12" name="Picture 8" descr="G:\2014 War History for China\07虎門之戰\炮臺副本.png"/>
          <p:cNvPicPr>
            <a:picLocks noChangeAspect="1" noChangeArrowheads="1"/>
          </p:cNvPicPr>
          <p:nvPr/>
        </p:nvPicPr>
        <p:blipFill>
          <a:blip r:embed="rId4" cstate="print"/>
          <a:srcRect/>
          <a:stretch>
            <a:fillRect/>
          </a:stretch>
        </p:blipFill>
        <p:spPr bwMode="auto">
          <a:xfrm>
            <a:off x="6550558" y="4554353"/>
            <a:ext cx="408391" cy="242292"/>
          </a:xfrm>
          <a:prstGeom prst="rect">
            <a:avLst/>
          </a:prstGeom>
          <a:noFill/>
        </p:spPr>
      </p:pic>
      <p:pic>
        <p:nvPicPr>
          <p:cNvPr id="13" name="Picture 3"/>
          <p:cNvPicPr>
            <a:picLocks noChangeAspect="1" noChangeArrowheads="1"/>
          </p:cNvPicPr>
          <p:nvPr/>
        </p:nvPicPr>
        <p:blipFill>
          <a:blip r:embed="rId5" cstate="print"/>
          <a:srcRect/>
          <a:stretch>
            <a:fillRect/>
          </a:stretch>
        </p:blipFill>
        <p:spPr bwMode="auto">
          <a:xfrm>
            <a:off x="6170344" y="5297024"/>
            <a:ext cx="318769" cy="189121"/>
          </a:xfrm>
          <a:prstGeom prst="rect">
            <a:avLst/>
          </a:prstGeom>
          <a:noFill/>
          <a:ln w="9525">
            <a:noFill/>
            <a:miter lim="800000"/>
            <a:headEnd/>
            <a:tailEnd/>
          </a:ln>
          <a:effectLst/>
        </p:spPr>
      </p:pic>
      <p:pic>
        <p:nvPicPr>
          <p:cNvPr id="14" name="Picture 4"/>
          <p:cNvPicPr>
            <a:picLocks noChangeAspect="1" noChangeArrowheads="1"/>
          </p:cNvPicPr>
          <p:nvPr/>
        </p:nvPicPr>
        <p:blipFill>
          <a:blip r:embed="rId6" cstate="print"/>
          <a:srcRect/>
          <a:stretch>
            <a:fillRect/>
          </a:stretch>
        </p:blipFill>
        <p:spPr bwMode="auto">
          <a:xfrm>
            <a:off x="4595781" y="3706530"/>
            <a:ext cx="371897" cy="220642"/>
          </a:xfrm>
          <a:prstGeom prst="rect">
            <a:avLst/>
          </a:prstGeom>
          <a:noFill/>
          <a:ln w="9525">
            <a:noFill/>
            <a:miter lim="800000"/>
            <a:headEnd/>
            <a:tailEnd/>
          </a:ln>
          <a:effectLst/>
        </p:spPr>
      </p:pic>
      <p:pic>
        <p:nvPicPr>
          <p:cNvPr id="15" name="Picture 5"/>
          <p:cNvPicPr>
            <a:picLocks noChangeAspect="1" noChangeArrowheads="1"/>
          </p:cNvPicPr>
          <p:nvPr/>
        </p:nvPicPr>
        <p:blipFill>
          <a:blip r:embed="rId6" cstate="print"/>
          <a:srcRect/>
          <a:stretch>
            <a:fillRect/>
          </a:stretch>
        </p:blipFill>
        <p:spPr bwMode="auto">
          <a:xfrm>
            <a:off x="4373337" y="5150636"/>
            <a:ext cx="408391" cy="242293"/>
          </a:xfrm>
          <a:prstGeom prst="rect">
            <a:avLst/>
          </a:prstGeom>
          <a:noFill/>
          <a:ln w="9525">
            <a:noFill/>
            <a:miter lim="800000"/>
            <a:headEnd/>
            <a:tailEnd/>
          </a:ln>
          <a:effectLst/>
        </p:spPr>
      </p:pic>
      <p:pic>
        <p:nvPicPr>
          <p:cNvPr id="16" name="Picture 8" descr="G:\2014 War History for China\07虎門之戰\炮臺副本.png"/>
          <p:cNvPicPr>
            <a:picLocks noChangeAspect="1" noChangeArrowheads="1"/>
          </p:cNvPicPr>
          <p:nvPr/>
        </p:nvPicPr>
        <p:blipFill>
          <a:blip r:embed="rId4" cstate="print"/>
          <a:srcRect/>
          <a:stretch>
            <a:fillRect/>
          </a:stretch>
        </p:blipFill>
        <p:spPr bwMode="auto">
          <a:xfrm>
            <a:off x="5851569" y="5402780"/>
            <a:ext cx="370632" cy="219891"/>
          </a:xfrm>
          <a:prstGeom prst="rect">
            <a:avLst/>
          </a:prstGeom>
          <a:noFill/>
        </p:spPr>
      </p:pic>
      <p:sp>
        <p:nvSpPr>
          <p:cNvPr id="17" name="TextBox 16"/>
          <p:cNvSpPr txBox="1"/>
          <p:nvPr/>
        </p:nvSpPr>
        <p:spPr>
          <a:xfrm>
            <a:off x="6966213" y="4865088"/>
            <a:ext cx="1408860" cy="238580"/>
          </a:xfrm>
          <a:prstGeom prst="rect">
            <a:avLst/>
          </a:prstGeom>
          <a:noFill/>
        </p:spPr>
        <p:txBody>
          <a:bodyPr wrap="square" rtlCol="0">
            <a:noAutofit/>
          </a:bodyPr>
          <a:lstStyle/>
          <a:p>
            <a:pPr>
              <a:spcAft>
                <a:spcPts val="0"/>
              </a:spcAft>
            </a:pPr>
            <a:r>
              <a:rPr lang="en-US" altLang="zh-CN" sz="1600" kern="1200" dirty="0" err="1">
                <a:solidFill>
                  <a:srgbClr val="000000"/>
                </a:solidFill>
                <a:effectLst/>
                <a:latin typeface="Times New Roman" panose="02020603050405020304" pitchFamily="18" charset="0"/>
                <a:ea typeface="新細明體"/>
                <a:cs typeface="Times New Roman" panose="02020603050405020304" pitchFamily="18" charset="0"/>
              </a:rPr>
              <a:t>Weiyuan</a:t>
            </a:r>
            <a:r>
              <a:rPr lang="en-US" altLang="zh-CN" sz="1600" kern="1200" dirty="0">
                <a:solidFill>
                  <a:srgbClr val="000000"/>
                </a:solidFill>
                <a:effectLst/>
                <a:latin typeface="Times New Roman" panose="02020603050405020304" pitchFamily="18" charset="0"/>
                <a:ea typeface="新細明體"/>
                <a:cs typeface="Times New Roman" panose="02020603050405020304" pitchFamily="18" charset="0"/>
              </a:rPr>
              <a:t> fort</a:t>
            </a:r>
            <a:endParaRPr lang="zh-HK" sz="1600" dirty="0">
              <a:effectLst/>
              <a:latin typeface="Times New Roman" panose="02020603050405020304" pitchFamily="18" charset="0"/>
              <a:ea typeface="新細明體"/>
              <a:cs typeface="Times New Roman" panose="02020603050405020304" pitchFamily="18" charset="0"/>
            </a:endParaRPr>
          </a:p>
        </p:txBody>
      </p:sp>
      <p:sp>
        <p:nvSpPr>
          <p:cNvPr id="18" name="TextBox 17"/>
          <p:cNvSpPr txBox="1"/>
          <p:nvPr/>
        </p:nvSpPr>
        <p:spPr>
          <a:xfrm>
            <a:off x="6920809" y="4599256"/>
            <a:ext cx="2136559" cy="259787"/>
          </a:xfrm>
          <a:prstGeom prst="rect">
            <a:avLst/>
          </a:prstGeom>
          <a:noFill/>
        </p:spPr>
        <p:txBody>
          <a:bodyPr wrap="square" rtlCol="0">
            <a:noAutofit/>
          </a:bodyPr>
          <a:lstStyle/>
          <a:p>
            <a:pPr>
              <a:spcAft>
                <a:spcPts val="0"/>
              </a:spcAft>
            </a:pPr>
            <a:r>
              <a:rPr lang="en-US" altLang="zh-CN" sz="1600" dirty="0" err="1">
                <a:solidFill>
                  <a:srgbClr val="000000"/>
                </a:solidFill>
                <a:latin typeface="Times New Roman" panose="02020603050405020304" pitchFamily="18" charset="0"/>
                <a:ea typeface="新細明體"/>
                <a:cs typeface="Times New Roman" panose="02020603050405020304" pitchFamily="18" charset="0"/>
              </a:rPr>
              <a:t>Jingyuan</a:t>
            </a:r>
            <a:r>
              <a:rPr lang="en-US" altLang="zh-CN" sz="1600" dirty="0">
                <a:solidFill>
                  <a:srgbClr val="000000"/>
                </a:solidFill>
                <a:latin typeface="Times New Roman" panose="02020603050405020304" pitchFamily="18" charset="0"/>
                <a:ea typeface="新細明體"/>
                <a:cs typeface="Times New Roman" panose="02020603050405020304" pitchFamily="18" charset="0"/>
              </a:rPr>
              <a:t> fort </a:t>
            </a:r>
            <a:endParaRPr lang="zh-HK" sz="1600" dirty="0">
              <a:effectLst/>
              <a:latin typeface="Times New Roman" panose="02020603050405020304" pitchFamily="18" charset="0"/>
              <a:ea typeface="新細明體"/>
              <a:cs typeface="Times New Roman" panose="02020603050405020304" pitchFamily="18" charset="0"/>
            </a:endParaRPr>
          </a:p>
        </p:txBody>
      </p:sp>
      <p:sp>
        <p:nvSpPr>
          <p:cNvPr id="19" name="TextBox 18"/>
          <p:cNvSpPr txBox="1"/>
          <p:nvPr/>
        </p:nvSpPr>
        <p:spPr>
          <a:xfrm>
            <a:off x="6876757" y="4340029"/>
            <a:ext cx="1907025" cy="242292"/>
          </a:xfrm>
          <a:prstGeom prst="rect">
            <a:avLst/>
          </a:prstGeom>
          <a:noFill/>
        </p:spPr>
        <p:txBody>
          <a:bodyPr wrap="square" rtlCol="0">
            <a:noAutofit/>
          </a:bodyPr>
          <a:lstStyle/>
          <a:p>
            <a:pPr>
              <a:spcAft>
                <a:spcPts val="0"/>
              </a:spcAft>
            </a:pPr>
            <a:r>
              <a:rPr lang="en-US" altLang="zh-CN" sz="1600" dirty="0" err="1">
                <a:solidFill>
                  <a:srgbClr val="000000"/>
                </a:solidFill>
                <a:latin typeface="Times New Roman" panose="02020603050405020304" pitchFamily="18" charset="0"/>
                <a:ea typeface="新細明體"/>
                <a:cs typeface="Times New Roman" panose="02020603050405020304" pitchFamily="18" charset="0"/>
              </a:rPr>
              <a:t>Zhenyuan</a:t>
            </a:r>
            <a:r>
              <a:rPr lang="en-US" altLang="zh-CN" sz="1600" dirty="0">
                <a:solidFill>
                  <a:srgbClr val="000000"/>
                </a:solidFill>
                <a:latin typeface="Times New Roman" panose="02020603050405020304" pitchFamily="18" charset="0"/>
                <a:ea typeface="新細明體"/>
                <a:cs typeface="Times New Roman" panose="02020603050405020304" pitchFamily="18" charset="0"/>
              </a:rPr>
              <a:t> fort</a:t>
            </a:r>
            <a:endParaRPr lang="zh-HK" sz="1600" dirty="0">
              <a:effectLst/>
              <a:latin typeface="Times New Roman" panose="02020603050405020304" pitchFamily="18" charset="0"/>
              <a:ea typeface="新細明體"/>
              <a:cs typeface="Times New Roman" panose="02020603050405020304" pitchFamily="18" charset="0"/>
            </a:endParaRPr>
          </a:p>
        </p:txBody>
      </p:sp>
      <p:sp>
        <p:nvSpPr>
          <p:cNvPr id="20" name="TextBox 19"/>
          <p:cNvSpPr txBox="1"/>
          <p:nvPr/>
        </p:nvSpPr>
        <p:spPr>
          <a:xfrm>
            <a:off x="5358319" y="4942945"/>
            <a:ext cx="1436963" cy="321446"/>
          </a:xfrm>
          <a:prstGeom prst="rect">
            <a:avLst/>
          </a:prstGeom>
          <a:noFill/>
        </p:spPr>
        <p:txBody>
          <a:bodyPr wrap="square" rtlCol="0">
            <a:noAutofit/>
          </a:bodyPr>
          <a:lstStyle/>
          <a:p>
            <a:pPr>
              <a:spcAft>
                <a:spcPts val="0"/>
              </a:spcAft>
            </a:pPr>
            <a:r>
              <a:rPr lang="en-US" altLang="zh-CN" sz="1600" kern="1200" dirty="0" err="1">
                <a:solidFill>
                  <a:srgbClr val="000000"/>
                </a:solidFill>
                <a:effectLst/>
                <a:latin typeface="Times New Roman" panose="02020603050405020304" pitchFamily="18" charset="0"/>
                <a:ea typeface="新細明體"/>
                <a:cs typeface="Times New Roman" panose="02020603050405020304" pitchFamily="18" charset="0"/>
              </a:rPr>
              <a:t>Hengdang</a:t>
            </a:r>
            <a:r>
              <a:rPr lang="en-US" altLang="zh-CN" sz="1600" kern="1200" dirty="0">
                <a:solidFill>
                  <a:srgbClr val="000000"/>
                </a:solidFill>
                <a:effectLst/>
                <a:latin typeface="Times New Roman" panose="02020603050405020304" pitchFamily="18" charset="0"/>
                <a:ea typeface="新細明體"/>
                <a:cs typeface="Times New Roman" panose="02020603050405020304" pitchFamily="18" charset="0"/>
              </a:rPr>
              <a:t> fort</a:t>
            </a:r>
            <a:endParaRPr lang="zh-HK" sz="1600" dirty="0">
              <a:effectLst/>
              <a:latin typeface="Times New Roman" panose="02020603050405020304" pitchFamily="18" charset="0"/>
              <a:ea typeface="新細明體"/>
              <a:cs typeface="Times New Roman" panose="02020603050405020304" pitchFamily="18" charset="0"/>
            </a:endParaRPr>
          </a:p>
        </p:txBody>
      </p:sp>
      <p:sp>
        <p:nvSpPr>
          <p:cNvPr id="22" name="TextBox 21"/>
          <p:cNvSpPr txBox="1"/>
          <p:nvPr/>
        </p:nvSpPr>
        <p:spPr>
          <a:xfrm>
            <a:off x="3989611" y="4806748"/>
            <a:ext cx="1305054" cy="305525"/>
          </a:xfrm>
          <a:prstGeom prst="rect">
            <a:avLst/>
          </a:prstGeom>
          <a:noFill/>
        </p:spPr>
        <p:txBody>
          <a:bodyPr wrap="square" rtlCol="0">
            <a:noAutofit/>
          </a:bodyPr>
          <a:lstStyle/>
          <a:p>
            <a:pPr>
              <a:spcAft>
                <a:spcPts val="0"/>
              </a:spcAft>
            </a:pPr>
            <a:r>
              <a:rPr lang="en-US" altLang="zh-CN" sz="1600" kern="1200" dirty="0" err="1">
                <a:solidFill>
                  <a:srgbClr val="000000"/>
                </a:solidFill>
                <a:effectLst/>
                <a:latin typeface="Times New Roman" panose="02020603050405020304" pitchFamily="18" charset="0"/>
                <a:ea typeface="新細明體"/>
                <a:cs typeface="Times New Roman" panose="02020603050405020304" pitchFamily="18" charset="0"/>
              </a:rPr>
              <a:t>Gonggu</a:t>
            </a:r>
            <a:r>
              <a:rPr lang="en-US" altLang="zh-CN" sz="1600" kern="1200" dirty="0">
                <a:solidFill>
                  <a:srgbClr val="000000"/>
                </a:solidFill>
                <a:effectLst/>
                <a:latin typeface="Times New Roman" panose="02020603050405020304" pitchFamily="18" charset="0"/>
                <a:ea typeface="新細明體"/>
                <a:cs typeface="Times New Roman" panose="02020603050405020304" pitchFamily="18" charset="0"/>
              </a:rPr>
              <a:t> fort</a:t>
            </a:r>
            <a:endParaRPr lang="zh-HK" sz="1600" dirty="0">
              <a:effectLst/>
              <a:latin typeface="Times New Roman" panose="02020603050405020304" pitchFamily="18" charset="0"/>
              <a:ea typeface="新細明體"/>
              <a:cs typeface="Times New Roman" panose="02020603050405020304" pitchFamily="18" charset="0"/>
            </a:endParaRPr>
          </a:p>
        </p:txBody>
      </p:sp>
      <p:sp>
        <p:nvSpPr>
          <p:cNvPr id="23" name="TextBox 22"/>
          <p:cNvSpPr txBox="1"/>
          <p:nvPr/>
        </p:nvSpPr>
        <p:spPr>
          <a:xfrm>
            <a:off x="4890646" y="3444673"/>
            <a:ext cx="1119332" cy="291374"/>
          </a:xfrm>
          <a:prstGeom prst="rect">
            <a:avLst/>
          </a:prstGeom>
          <a:noFill/>
        </p:spPr>
        <p:txBody>
          <a:bodyPr wrap="square" rtlCol="0">
            <a:noAutofit/>
          </a:bodyPr>
          <a:lstStyle/>
          <a:p>
            <a:pPr>
              <a:spcAft>
                <a:spcPts val="0"/>
              </a:spcAft>
            </a:pPr>
            <a:r>
              <a:rPr lang="en-US" altLang="zh-CN" sz="1600" kern="1200" dirty="0" err="1">
                <a:solidFill>
                  <a:srgbClr val="000000"/>
                </a:solidFill>
                <a:effectLst/>
                <a:latin typeface="Times New Roman" panose="02020603050405020304" pitchFamily="18" charset="0"/>
                <a:ea typeface="新細明體"/>
                <a:cs typeface="Times New Roman" panose="02020603050405020304" pitchFamily="18" charset="0"/>
              </a:rPr>
              <a:t>Dahu</a:t>
            </a:r>
            <a:r>
              <a:rPr lang="en-US" altLang="zh-CN" sz="1600" kern="1200" dirty="0">
                <a:solidFill>
                  <a:srgbClr val="000000"/>
                </a:solidFill>
                <a:effectLst/>
                <a:latin typeface="Times New Roman" panose="02020603050405020304" pitchFamily="18" charset="0"/>
                <a:ea typeface="新細明體"/>
                <a:cs typeface="Times New Roman" panose="02020603050405020304" pitchFamily="18" charset="0"/>
              </a:rPr>
              <a:t> fort</a:t>
            </a:r>
            <a:endParaRPr lang="zh-HK" sz="1600" dirty="0">
              <a:effectLst/>
              <a:latin typeface="Times New Roman" panose="02020603050405020304" pitchFamily="18" charset="0"/>
              <a:ea typeface="新細明體"/>
              <a:cs typeface="Times New Roman" panose="02020603050405020304" pitchFamily="18" charset="0"/>
            </a:endParaRPr>
          </a:p>
        </p:txBody>
      </p:sp>
      <p:cxnSp>
        <p:nvCxnSpPr>
          <p:cNvPr id="24" name="Straight Arrow Connector 32"/>
          <p:cNvCxnSpPr/>
          <p:nvPr/>
        </p:nvCxnSpPr>
        <p:spPr>
          <a:xfrm flipH="1" flipV="1">
            <a:off x="5376625" y="5402781"/>
            <a:ext cx="793719" cy="749416"/>
          </a:xfrm>
          <a:prstGeom prst="straightConnector1">
            <a:avLst/>
          </a:prstGeom>
          <a:ln w="28575">
            <a:solidFill>
              <a:schemeClr val="tx2">
                <a:lumMod val="60000"/>
                <a:lumOff val="4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TextBox 34"/>
          <p:cNvSpPr txBox="1"/>
          <p:nvPr/>
        </p:nvSpPr>
        <p:spPr>
          <a:xfrm>
            <a:off x="6726887" y="5622676"/>
            <a:ext cx="2292175" cy="1088707"/>
          </a:xfrm>
          <a:prstGeom prst="rect">
            <a:avLst/>
          </a:prstGeom>
          <a:solidFill>
            <a:srgbClr val="FFFF99"/>
          </a:solidFill>
          <a:ln>
            <a:solidFill>
              <a:schemeClr val="tx2">
                <a:lumMod val="60000"/>
                <a:lumOff val="40000"/>
              </a:schemeClr>
            </a:solidFill>
          </a:ln>
        </p:spPr>
        <p:style>
          <a:lnRef idx="1">
            <a:schemeClr val="dk1"/>
          </a:lnRef>
          <a:fillRef idx="2">
            <a:schemeClr val="dk1"/>
          </a:fillRef>
          <a:effectRef idx="1">
            <a:schemeClr val="dk1"/>
          </a:effectRef>
          <a:fontRef idx="minor">
            <a:schemeClr val="dk1"/>
          </a:fontRef>
        </p:style>
        <p:txBody>
          <a:bodyPr wrap="square" rtlCol="0">
            <a:noAutofit/>
          </a:bodyPr>
          <a:lstStyle/>
          <a:p>
            <a:r>
              <a:rPr lang="en-HK" sz="1200" dirty="0">
                <a:latin typeface="Times New Roman" panose="02020603050405020304" pitchFamily="18" charset="0"/>
                <a:cs typeface="Times New Roman" panose="02020603050405020304" pitchFamily="18" charset="0"/>
              </a:rPr>
              <a:t>These riverways were relatively shallow and did not allow large warships to pass through easily. Hence, </a:t>
            </a:r>
            <a:r>
              <a:rPr lang="en-HK" sz="1200" dirty="0" err="1">
                <a:latin typeface="Times New Roman" panose="02020603050405020304" pitchFamily="18" charset="0"/>
                <a:cs typeface="Times New Roman" panose="02020603050405020304" pitchFamily="18" charset="0"/>
              </a:rPr>
              <a:t>defense</a:t>
            </a:r>
            <a:r>
              <a:rPr lang="en-HK" sz="1200" dirty="0">
                <a:latin typeface="Times New Roman" panose="02020603050405020304" pitchFamily="18" charset="0"/>
                <a:cs typeface="Times New Roman" panose="02020603050405020304" pitchFamily="18" charset="0"/>
              </a:rPr>
              <a:t> could be relatively relaxed.</a:t>
            </a:r>
          </a:p>
        </p:txBody>
      </p:sp>
      <p:sp>
        <p:nvSpPr>
          <p:cNvPr id="26" name="TextBox 35"/>
          <p:cNvSpPr txBox="1"/>
          <p:nvPr/>
        </p:nvSpPr>
        <p:spPr>
          <a:xfrm>
            <a:off x="5084591" y="4105927"/>
            <a:ext cx="1340274" cy="5174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noAutofit/>
          </a:bodyPr>
          <a:lstStyle/>
          <a:p>
            <a:pPr>
              <a:spcAft>
                <a:spcPts val="0"/>
              </a:spcAft>
            </a:pPr>
            <a:r>
              <a:rPr lang="en-US" altLang="zh-CN" sz="1500" kern="1200" dirty="0">
                <a:solidFill>
                  <a:srgbClr val="FFFFFF"/>
                </a:solidFill>
                <a:effectLst/>
                <a:latin typeface="Times New Roman" panose="02020603050405020304" pitchFamily="18" charset="0"/>
                <a:ea typeface="新細明體"/>
                <a:cs typeface="Times New Roman" panose="02020603050405020304" pitchFamily="18" charset="0"/>
              </a:rPr>
              <a:t>Main defensive zone</a:t>
            </a:r>
            <a:endParaRPr lang="zh-HK" sz="1500" dirty="0">
              <a:effectLst/>
              <a:latin typeface="Times New Roman" panose="02020603050405020304" pitchFamily="18" charset="0"/>
              <a:ea typeface="新細明體"/>
              <a:cs typeface="Times New Roman" panose="02020603050405020304" pitchFamily="18" charset="0"/>
            </a:endParaRPr>
          </a:p>
        </p:txBody>
      </p:sp>
      <p:cxnSp>
        <p:nvCxnSpPr>
          <p:cNvPr id="27" name="Straight Arrow Connector 32"/>
          <p:cNvCxnSpPr>
            <a:cxnSpLocks/>
            <a:stCxn id="25" idx="1"/>
          </p:cNvCxnSpPr>
          <p:nvPr/>
        </p:nvCxnSpPr>
        <p:spPr>
          <a:xfrm flipH="1" flipV="1">
            <a:off x="6170345" y="6152196"/>
            <a:ext cx="556542" cy="14834"/>
          </a:xfrm>
          <a:prstGeom prst="straightConnector1">
            <a:avLst/>
          </a:prstGeom>
          <a:ln w="28575">
            <a:solidFill>
              <a:schemeClr val="tx2">
                <a:lumMod val="60000"/>
                <a:lumOff val="4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8" name="TextBox 20"/>
          <p:cNvSpPr txBox="1"/>
          <p:nvPr/>
        </p:nvSpPr>
        <p:spPr>
          <a:xfrm>
            <a:off x="4764245" y="5359039"/>
            <a:ext cx="1229906" cy="311006"/>
          </a:xfrm>
          <a:prstGeom prst="rect">
            <a:avLst/>
          </a:prstGeom>
          <a:noFill/>
        </p:spPr>
        <p:txBody>
          <a:bodyPr wrap="square" rtlCol="0">
            <a:noAutofit/>
          </a:bodyPr>
          <a:lstStyle/>
          <a:p>
            <a:pPr>
              <a:spcAft>
                <a:spcPts val="0"/>
              </a:spcAft>
            </a:pPr>
            <a:r>
              <a:rPr lang="en-US" altLang="zh-CN" sz="1600" kern="1200" dirty="0" err="1">
                <a:solidFill>
                  <a:srgbClr val="000000"/>
                </a:solidFill>
                <a:effectLst/>
                <a:latin typeface="Times New Roman" panose="02020603050405020304" pitchFamily="18" charset="0"/>
                <a:ea typeface="新細明體"/>
                <a:cs typeface="Times New Roman" panose="02020603050405020304" pitchFamily="18" charset="0"/>
              </a:rPr>
              <a:t>Yong’an</a:t>
            </a:r>
            <a:r>
              <a:rPr lang="en-US" altLang="zh-CN" sz="1600" kern="1200" dirty="0">
                <a:solidFill>
                  <a:srgbClr val="000000"/>
                </a:solidFill>
                <a:effectLst/>
                <a:latin typeface="Times New Roman" panose="02020603050405020304" pitchFamily="18" charset="0"/>
                <a:ea typeface="新細明體"/>
                <a:cs typeface="Times New Roman" panose="02020603050405020304" pitchFamily="18" charset="0"/>
              </a:rPr>
              <a:t> fort</a:t>
            </a:r>
            <a:endParaRPr lang="zh-HK" sz="1600" dirty="0">
              <a:effectLst/>
              <a:latin typeface="Times New Roman" panose="02020603050405020304" pitchFamily="18" charset="0"/>
              <a:ea typeface="新細明體"/>
              <a:cs typeface="Times New Roman" panose="02020603050405020304" pitchFamily="18" charset="0"/>
            </a:endParaRPr>
          </a:p>
        </p:txBody>
      </p:sp>
      <p:cxnSp>
        <p:nvCxnSpPr>
          <p:cNvPr id="29" name="Straight Arrow Connector 32"/>
          <p:cNvCxnSpPr/>
          <p:nvPr/>
        </p:nvCxnSpPr>
        <p:spPr>
          <a:xfrm flipV="1">
            <a:off x="3871703" y="2786818"/>
            <a:ext cx="0" cy="1878965"/>
          </a:xfrm>
          <a:prstGeom prst="straightConnector1">
            <a:avLst/>
          </a:prstGeom>
          <a:ln w="28575" cmpd="sng">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32"/>
          <p:cNvCxnSpPr/>
          <p:nvPr/>
        </p:nvCxnSpPr>
        <p:spPr>
          <a:xfrm flipV="1">
            <a:off x="3880130" y="2973309"/>
            <a:ext cx="4218889" cy="1"/>
          </a:xfrm>
          <a:prstGeom prst="straightConnector1">
            <a:avLst/>
          </a:prstGeom>
          <a:ln w="28575" cmpd="sng">
            <a:solidFill>
              <a:srgbClr val="FF66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2"/>
          <p:cNvCxnSpPr/>
          <p:nvPr/>
        </p:nvCxnSpPr>
        <p:spPr>
          <a:xfrm flipV="1">
            <a:off x="8089759" y="2973307"/>
            <a:ext cx="0" cy="953864"/>
          </a:xfrm>
          <a:prstGeom prst="straightConnector1">
            <a:avLst/>
          </a:prstGeom>
          <a:ln w="28575" cmpd="sng">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5" name="Oval 23"/>
          <p:cNvSpPr/>
          <p:nvPr/>
        </p:nvSpPr>
        <p:spPr>
          <a:xfrm>
            <a:off x="5771225" y="4271547"/>
            <a:ext cx="2443617" cy="1351129"/>
          </a:xfrm>
          <a:prstGeom prst="ellipse">
            <a:avLst/>
          </a:prstGeom>
          <a:noFill/>
          <a:ln w="28575" cmpd="sng">
            <a:solidFill>
              <a:srgbClr val="FF6600"/>
            </a:solidFill>
            <a:prstDash val="sysDot"/>
          </a:ln>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zh-HK" sz="1200" kern="100">
                <a:effectLst/>
                <a:latin typeface="Times New Roman" panose="02020603050405020304" pitchFamily="18" charset="0"/>
                <a:ea typeface="新細明體"/>
                <a:cs typeface="Times New Roman" panose="02020603050405020304" pitchFamily="18" charset="0"/>
              </a:rPr>
              <a:t> </a:t>
            </a:r>
          </a:p>
        </p:txBody>
      </p:sp>
      <p:cxnSp>
        <p:nvCxnSpPr>
          <p:cNvPr id="37" name="Straight Arrow Connector 32"/>
          <p:cNvCxnSpPr/>
          <p:nvPr/>
        </p:nvCxnSpPr>
        <p:spPr>
          <a:xfrm flipV="1">
            <a:off x="7589213" y="3919561"/>
            <a:ext cx="500547" cy="420473"/>
          </a:xfrm>
          <a:prstGeom prst="straightConnector1">
            <a:avLst/>
          </a:prstGeom>
          <a:ln w="28575" cmpd="sng">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0F9186F5-1F26-4BE2-BE15-D2667847B017}"/>
              </a:ext>
            </a:extLst>
          </p:cNvPr>
          <p:cNvGraphicFramePr>
            <a:graphicFrameLocks noGrp="1"/>
          </p:cNvGraphicFramePr>
          <p:nvPr>
            <p:extLst>
              <p:ext uri="{D42A27DB-BD31-4B8C-83A1-F6EECF244321}">
                <p14:modId xmlns:p14="http://schemas.microsoft.com/office/powerpoint/2010/main" val="1797225890"/>
              </p:ext>
            </p:extLst>
          </p:nvPr>
        </p:nvGraphicFramePr>
        <p:xfrm>
          <a:off x="148857" y="2205802"/>
          <a:ext cx="3598984" cy="4494432"/>
        </p:xfrm>
        <a:graphic>
          <a:graphicData uri="http://schemas.openxmlformats.org/drawingml/2006/table">
            <a:tbl>
              <a:tblPr firstRow="1" bandRow="1">
                <a:tableStyleId>{5C22544A-7EE6-4342-B048-85BDC9FD1C3A}</a:tableStyleId>
              </a:tblPr>
              <a:tblGrid>
                <a:gridCol w="973996">
                  <a:extLst>
                    <a:ext uri="{9D8B030D-6E8A-4147-A177-3AD203B41FA5}">
                      <a16:colId xmlns:a16="http://schemas.microsoft.com/office/drawing/2014/main" val="1695768600"/>
                    </a:ext>
                  </a:extLst>
                </a:gridCol>
                <a:gridCol w="972624">
                  <a:extLst>
                    <a:ext uri="{9D8B030D-6E8A-4147-A177-3AD203B41FA5}">
                      <a16:colId xmlns:a16="http://schemas.microsoft.com/office/drawing/2014/main" val="1960994028"/>
                    </a:ext>
                  </a:extLst>
                </a:gridCol>
                <a:gridCol w="1652364">
                  <a:extLst>
                    <a:ext uri="{9D8B030D-6E8A-4147-A177-3AD203B41FA5}">
                      <a16:colId xmlns:a16="http://schemas.microsoft.com/office/drawing/2014/main" val="2884965957"/>
                    </a:ext>
                  </a:extLst>
                </a:gridCol>
              </a:tblGrid>
              <a:tr h="671803">
                <a:tc>
                  <a:txBody>
                    <a:bodyPr/>
                    <a:lstStyle/>
                    <a:p>
                      <a:pPr algn="ctr">
                        <a:spcAft>
                          <a:spcPts val="0"/>
                        </a:spcAft>
                      </a:pPr>
                      <a:r>
                        <a:rPr lang="en-US" altLang="zh-HK" sz="1300" kern="100" dirty="0">
                          <a:effectLst/>
                          <a:latin typeface="Times New Roman" panose="02020603050405020304" pitchFamily="18" charset="0"/>
                          <a:cs typeface="Times New Roman" panose="02020603050405020304" pitchFamily="18" charset="0"/>
                        </a:rPr>
                        <a:t>Fort Names</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lgn="ctr">
                        <a:spcAft>
                          <a:spcPts val="0"/>
                        </a:spcAft>
                      </a:pPr>
                      <a:r>
                        <a:rPr lang="en-US" altLang="zh-HK" sz="1300" kern="100" dirty="0">
                          <a:effectLst/>
                          <a:latin typeface="Times New Roman" panose="02020603050405020304" pitchFamily="18" charset="0"/>
                          <a:cs typeface="Times New Roman" panose="02020603050405020304" pitchFamily="18" charset="0"/>
                        </a:rPr>
                        <a:t>Total Number of Cannons</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lgn="ctr">
                        <a:spcAft>
                          <a:spcPts val="0"/>
                        </a:spcAft>
                      </a:pPr>
                      <a:r>
                        <a:rPr lang="en-US" altLang="zh-HK" sz="1300" kern="100" dirty="0">
                          <a:effectLst/>
                          <a:latin typeface="Times New Roman" panose="02020603050405020304" pitchFamily="18" charset="0"/>
                          <a:cs typeface="Times New Roman" panose="02020603050405020304" pitchFamily="18" charset="0"/>
                        </a:rPr>
                        <a:t>Number of Cannons W</a:t>
                      </a:r>
                      <a:r>
                        <a:rPr lang="en-US" altLang="zh-CN" sz="1300" kern="100" dirty="0">
                          <a:effectLst/>
                          <a:latin typeface="Times New Roman" panose="02020603050405020304" pitchFamily="18" charset="0"/>
                          <a:cs typeface="Times New Roman" panose="02020603050405020304" pitchFamily="18" charset="0"/>
                        </a:rPr>
                        <a:t>eighing O</a:t>
                      </a:r>
                      <a:r>
                        <a:rPr lang="en-US" altLang="zh-HK" sz="1300" kern="100" dirty="0">
                          <a:effectLst/>
                          <a:latin typeface="Times New Roman" panose="02020603050405020304" pitchFamily="18" charset="0"/>
                          <a:cs typeface="Times New Roman" panose="02020603050405020304" pitchFamily="18" charset="0"/>
                        </a:rPr>
                        <a:t>ver 5000 C</a:t>
                      </a:r>
                      <a:r>
                        <a:rPr lang="en-US" altLang="zh-HK" sz="1300" dirty="0">
                          <a:latin typeface="Times New Roman" panose="02020603050405020304" pitchFamily="18" charset="0"/>
                          <a:cs typeface="Times New Roman" panose="02020603050405020304" pitchFamily="18" charset="0"/>
                        </a:rPr>
                        <a:t>atties</a:t>
                      </a:r>
                      <a:endParaRPr lang="en-HK" sz="13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5463634"/>
                  </a:ext>
                </a:extLst>
              </a:tr>
              <a:tr h="520472">
                <a:tc>
                  <a:txBody>
                    <a:bodyPr/>
                    <a:lstStyle/>
                    <a:p>
                      <a:pPr algn="ctr">
                        <a:spcAft>
                          <a:spcPts val="0"/>
                        </a:spcAft>
                      </a:pPr>
                      <a:r>
                        <a:rPr lang="en-US" altLang="zh-HK" sz="1300" kern="100" dirty="0" err="1">
                          <a:effectLst/>
                          <a:latin typeface="Times New Roman" panose="02020603050405020304" pitchFamily="18" charset="0"/>
                          <a:cs typeface="Times New Roman" panose="02020603050405020304" pitchFamily="18" charset="0"/>
                        </a:rPr>
                        <a:t>Weiyuan</a:t>
                      </a:r>
                      <a:r>
                        <a:rPr lang="en-US" altLang="zh-HK" sz="1300" kern="100" dirty="0">
                          <a:effectLst/>
                          <a:latin typeface="Times New Roman" panose="02020603050405020304" pitchFamily="18" charset="0"/>
                          <a:cs typeface="Times New Roman" panose="02020603050405020304" pitchFamily="18" charset="0"/>
                        </a:rPr>
                        <a:t> fort</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solidFill>
                      <a:srgbClr val="92D050"/>
                    </a:solidFill>
                  </a:tcPr>
                </a:tc>
                <a:tc>
                  <a:txBody>
                    <a:bodyPr/>
                    <a:lstStyle/>
                    <a:p>
                      <a:pPr algn="ctr">
                        <a:spcAft>
                          <a:spcPts val="0"/>
                        </a:spcAft>
                      </a:pPr>
                      <a:r>
                        <a:rPr lang="en-US" sz="1300" kern="100" dirty="0">
                          <a:effectLst/>
                          <a:latin typeface="Times New Roman" panose="02020603050405020304" pitchFamily="18" charset="0"/>
                          <a:cs typeface="Times New Roman" panose="02020603050405020304" pitchFamily="18" charset="0"/>
                        </a:rPr>
                        <a:t>40</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solidFill>
                      <a:srgbClr val="92D050"/>
                    </a:solidFill>
                  </a:tcPr>
                </a:tc>
                <a:tc>
                  <a:txBody>
                    <a:bodyPr/>
                    <a:lstStyle/>
                    <a:p>
                      <a:pPr algn="ctr">
                        <a:spcAft>
                          <a:spcPts val="0"/>
                        </a:spcAft>
                      </a:pPr>
                      <a:r>
                        <a:rPr lang="en-US" sz="1300" kern="100" dirty="0">
                          <a:effectLst/>
                          <a:latin typeface="Times New Roman" panose="02020603050405020304" pitchFamily="18" charset="0"/>
                          <a:cs typeface="Times New Roman" panose="02020603050405020304" pitchFamily="18" charset="0"/>
                        </a:rPr>
                        <a:t>20</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solidFill>
                      <a:srgbClr val="92D050"/>
                    </a:solidFill>
                  </a:tcPr>
                </a:tc>
                <a:extLst>
                  <a:ext uri="{0D108BD9-81ED-4DB2-BD59-A6C34878D82A}">
                    <a16:rowId xmlns:a16="http://schemas.microsoft.com/office/drawing/2014/main" val="3558643914"/>
                  </a:ext>
                </a:extLst>
              </a:tr>
              <a:tr h="520472">
                <a:tc>
                  <a:txBody>
                    <a:bodyPr/>
                    <a:lstStyle/>
                    <a:p>
                      <a:pPr algn="ctr">
                        <a:spcAft>
                          <a:spcPts val="0"/>
                        </a:spcAft>
                      </a:pPr>
                      <a:r>
                        <a:rPr lang="en-US" altLang="zh-HK" sz="1300" kern="100" dirty="0" err="1">
                          <a:effectLst/>
                          <a:latin typeface="Times New Roman" panose="02020603050405020304" pitchFamily="18" charset="0"/>
                          <a:cs typeface="Times New Roman" panose="02020603050405020304" pitchFamily="18" charset="0"/>
                        </a:rPr>
                        <a:t>Zhenyuan</a:t>
                      </a:r>
                      <a:r>
                        <a:rPr lang="en-US" altLang="zh-HK" sz="1300" kern="100" dirty="0">
                          <a:effectLst/>
                          <a:latin typeface="Times New Roman" panose="02020603050405020304" pitchFamily="18" charset="0"/>
                          <a:cs typeface="Times New Roman" panose="02020603050405020304" pitchFamily="18" charset="0"/>
                        </a:rPr>
                        <a:t> fort</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solidFill>
                      <a:srgbClr val="92D050"/>
                    </a:solidFill>
                  </a:tcPr>
                </a:tc>
                <a:tc>
                  <a:txBody>
                    <a:bodyPr/>
                    <a:lstStyle/>
                    <a:p>
                      <a:pPr algn="ctr">
                        <a:spcAft>
                          <a:spcPts val="0"/>
                        </a:spcAft>
                      </a:pPr>
                      <a:r>
                        <a:rPr lang="en-US" sz="1300" kern="100" dirty="0">
                          <a:effectLst/>
                          <a:latin typeface="Times New Roman" panose="02020603050405020304" pitchFamily="18" charset="0"/>
                          <a:cs typeface="Times New Roman" panose="02020603050405020304" pitchFamily="18" charset="0"/>
                        </a:rPr>
                        <a:t>40</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solidFill>
                      <a:srgbClr val="92D050"/>
                    </a:solidFill>
                  </a:tcPr>
                </a:tc>
                <a:tc>
                  <a:txBody>
                    <a:bodyPr/>
                    <a:lstStyle/>
                    <a:p>
                      <a:pPr algn="ctr">
                        <a:spcAft>
                          <a:spcPts val="0"/>
                        </a:spcAft>
                      </a:pPr>
                      <a:r>
                        <a:rPr lang="en-US" sz="1300" kern="100" dirty="0">
                          <a:effectLst/>
                          <a:latin typeface="Times New Roman" panose="02020603050405020304" pitchFamily="18" charset="0"/>
                          <a:cs typeface="Times New Roman" panose="02020603050405020304" pitchFamily="18" charset="0"/>
                        </a:rPr>
                        <a:t>19</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solidFill>
                      <a:srgbClr val="92D050"/>
                    </a:solidFill>
                  </a:tcPr>
                </a:tc>
                <a:extLst>
                  <a:ext uri="{0D108BD9-81ED-4DB2-BD59-A6C34878D82A}">
                    <a16:rowId xmlns:a16="http://schemas.microsoft.com/office/drawing/2014/main" val="2440975261"/>
                  </a:ext>
                </a:extLst>
              </a:tr>
              <a:tr h="520472">
                <a:tc>
                  <a:txBody>
                    <a:bodyPr/>
                    <a:lstStyle/>
                    <a:p>
                      <a:pPr algn="ctr">
                        <a:spcAft>
                          <a:spcPts val="0"/>
                        </a:spcAft>
                      </a:pPr>
                      <a:r>
                        <a:rPr lang="en-US" altLang="zh-HK" sz="1300" kern="100" dirty="0">
                          <a:effectLst/>
                          <a:latin typeface="Times New Roman" panose="02020603050405020304" pitchFamily="18" charset="0"/>
                          <a:cs typeface="Times New Roman" panose="02020603050405020304" pitchFamily="18" charset="0"/>
                        </a:rPr>
                        <a:t>(Upper) </a:t>
                      </a:r>
                      <a:r>
                        <a:rPr lang="en-US" altLang="zh-HK" sz="1300" kern="100" dirty="0" err="1">
                          <a:effectLst/>
                          <a:latin typeface="Times New Roman" panose="02020603050405020304" pitchFamily="18" charset="0"/>
                          <a:cs typeface="Times New Roman" panose="02020603050405020304" pitchFamily="18" charset="0"/>
                        </a:rPr>
                        <a:t>Hengdang</a:t>
                      </a:r>
                      <a:r>
                        <a:rPr lang="en-US" altLang="zh-HK" sz="1300" kern="100" dirty="0">
                          <a:effectLst/>
                          <a:latin typeface="Times New Roman" panose="02020603050405020304" pitchFamily="18" charset="0"/>
                          <a:cs typeface="Times New Roman" panose="02020603050405020304" pitchFamily="18" charset="0"/>
                        </a:rPr>
                        <a:t> fort</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solidFill>
                      <a:srgbClr val="92D050"/>
                    </a:solidFill>
                  </a:tcPr>
                </a:tc>
                <a:tc>
                  <a:txBody>
                    <a:bodyPr/>
                    <a:lstStyle/>
                    <a:p>
                      <a:pPr algn="ctr">
                        <a:spcAft>
                          <a:spcPts val="0"/>
                        </a:spcAft>
                      </a:pPr>
                      <a:r>
                        <a:rPr lang="en-US" sz="1300" kern="100">
                          <a:effectLst/>
                          <a:latin typeface="Times New Roman" panose="02020603050405020304" pitchFamily="18" charset="0"/>
                          <a:cs typeface="Times New Roman" panose="02020603050405020304" pitchFamily="18" charset="0"/>
                        </a:rPr>
                        <a:t>40</a:t>
                      </a:r>
                      <a:endParaRPr lang="en-HK" sz="12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solidFill>
                      <a:srgbClr val="92D050"/>
                    </a:solidFill>
                  </a:tcPr>
                </a:tc>
                <a:tc>
                  <a:txBody>
                    <a:bodyPr/>
                    <a:lstStyle/>
                    <a:p>
                      <a:pPr algn="ctr">
                        <a:spcAft>
                          <a:spcPts val="0"/>
                        </a:spcAft>
                      </a:pPr>
                      <a:r>
                        <a:rPr lang="en-US" sz="1300" kern="100" dirty="0">
                          <a:effectLst/>
                          <a:latin typeface="Times New Roman" panose="02020603050405020304" pitchFamily="18" charset="0"/>
                          <a:cs typeface="Times New Roman" panose="02020603050405020304" pitchFamily="18" charset="0"/>
                        </a:rPr>
                        <a:t>19</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solidFill>
                      <a:srgbClr val="92D050"/>
                    </a:solidFill>
                  </a:tcPr>
                </a:tc>
                <a:extLst>
                  <a:ext uri="{0D108BD9-81ED-4DB2-BD59-A6C34878D82A}">
                    <a16:rowId xmlns:a16="http://schemas.microsoft.com/office/drawing/2014/main" val="1297026361"/>
                  </a:ext>
                </a:extLst>
              </a:tr>
              <a:tr h="520472">
                <a:tc>
                  <a:txBody>
                    <a:bodyPr/>
                    <a:lstStyle/>
                    <a:p>
                      <a:pPr algn="ctr">
                        <a:spcAft>
                          <a:spcPts val="0"/>
                        </a:spcAft>
                      </a:pPr>
                      <a:r>
                        <a:rPr lang="en-US" altLang="zh-HK" sz="1300" kern="100" dirty="0" err="1">
                          <a:effectLst/>
                          <a:latin typeface="Times New Roman" panose="02020603050405020304" pitchFamily="18" charset="0"/>
                          <a:cs typeface="Times New Roman" panose="02020603050405020304" pitchFamily="18" charset="0"/>
                        </a:rPr>
                        <a:t>Jingyuan</a:t>
                      </a:r>
                      <a:r>
                        <a:rPr lang="en-US" altLang="zh-HK" sz="1300" kern="100" dirty="0">
                          <a:effectLst/>
                          <a:latin typeface="Times New Roman" panose="02020603050405020304" pitchFamily="18" charset="0"/>
                          <a:cs typeface="Times New Roman" panose="02020603050405020304" pitchFamily="18" charset="0"/>
                        </a:rPr>
                        <a:t> fort</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solidFill>
                      <a:srgbClr val="92D050"/>
                    </a:solidFill>
                  </a:tcPr>
                </a:tc>
                <a:tc>
                  <a:txBody>
                    <a:bodyPr/>
                    <a:lstStyle/>
                    <a:p>
                      <a:pPr algn="ctr">
                        <a:spcAft>
                          <a:spcPts val="0"/>
                        </a:spcAft>
                      </a:pPr>
                      <a:r>
                        <a:rPr lang="en-US" sz="1300" kern="100" dirty="0">
                          <a:effectLst/>
                          <a:latin typeface="Times New Roman" panose="02020603050405020304" pitchFamily="18" charset="0"/>
                          <a:cs typeface="Times New Roman" panose="02020603050405020304" pitchFamily="18" charset="0"/>
                        </a:rPr>
                        <a:t>60</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solidFill>
                      <a:srgbClr val="92D050"/>
                    </a:solidFill>
                  </a:tcPr>
                </a:tc>
                <a:tc>
                  <a:txBody>
                    <a:bodyPr/>
                    <a:lstStyle/>
                    <a:p>
                      <a:pPr algn="ctr">
                        <a:spcAft>
                          <a:spcPts val="0"/>
                        </a:spcAft>
                      </a:pPr>
                      <a:r>
                        <a:rPr lang="en-US" altLang="zh-HK" sz="1300" kern="100" dirty="0" smtClean="0">
                          <a:solidFill>
                            <a:schemeClr val="dk1"/>
                          </a:solidFill>
                          <a:effectLst/>
                          <a:latin typeface="Times New Roman" panose="02020603050405020304" pitchFamily="18" charset="0"/>
                          <a:ea typeface="+mn-ea"/>
                          <a:cs typeface="Times New Roman" panose="02020603050405020304" pitchFamily="18" charset="0"/>
                        </a:rPr>
                        <a:t>Not clear</a:t>
                      </a:r>
                      <a:endParaRPr lang="en-HK" sz="1300" kern="100" dirty="0">
                        <a:solidFill>
                          <a:schemeClr val="dk1"/>
                        </a:solidFill>
                        <a:effectLst/>
                        <a:latin typeface="Times New Roman" panose="02020603050405020304" pitchFamily="18" charset="0"/>
                        <a:ea typeface="+mn-ea"/>
                        <a:cs typeface="Times New Roman" panose="02020603050405020304" pitchFamily="18" charset="0"/>
                      </a:endParaRPr>
                    </a:p>
                  </a:txBody>
                  <a:tcPr>
                    <a:solidFill>
                      <a:srgbClr val="92D050"/>
                    </a:solidFill>
                  </a:tcPr>
                </a:tc>
                <a:extLst>
                  <a:ext uri="{0D108BD9-81ED-4DB2-BD59-A6C34878D82A}">
                    <a16:rowId xmlns:a16="http://schemas.microsoft.com/office/drawing/2014/main" val="2387988036"/>
                  </a:ext>
                </a:extLst>
              </a:tr>
              <a:tr h="520472">
                <a:tc>
                  <a:txBody>
                    <a:bodyPr/>
                    <a:lstStyle/>
                    <a:p>
                      <a:pPr algn="ctr">
                        <a:spcAft>
                          <a:spcPts val="0"/>
                        </a:spcAft>
                      </a:pPr>
                      <a:r>
                        <a:rPr lang="en-US" altLang="zh-HK" sz="1300" kern="100" dirty="0" err="1">
                          <a:effectLst/>
                          <a:latin typeface="Times New Roman" panose="02020603050405020304" pitchFamily="18" charset="0"/>
                          <a:cs typeface="Times New Roman" panose="02020603050405020304" pitchFamily="18" charset="0"/>
                        </a:rPr>
                        <a:t>Dahu</a:t>
                      </a:r>
                      <a:r>
                        <a:rPr lang="en-US" altLang="zh-HK" sz="1300" kern="100" dirty="0">
                          <a:effectLst/>
                          <a:latin typeface="Times New Roman" panose="02020603050405020304" pitchFamily="18" charset="0"/>
                          <a:cs typeface="Times New Roman" panose="02020603050405020304" pitchFamily="18" charset="0"/>
                        </a:rPr>
                        <a:t> fort</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lgn="ctr">
                        <a:spcAft>
                          <a:spcPts val="0"/>
                        </a:spcAft>
                      </a:pPr>
                      <a:r>
                        <a:rPr lang="en-US" sz="1300" kern="100" dirty="0">
                          <a:effectLst/>
                          <a:latin typeface="Times New Roman" panose="02020603050405020304" pitchFamily="18" charset="0"/>
                          <a:cs typeface="Times New Roman" panose="02020603050405020304" pitchFamily="18" charset="0"/>
                        </a:rPr>
                        <a:t>31</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lgn="ctr">
                        <a:spcAft>
                          <a:spcPts val="0"/>
                        </a:spcAft>
                      </a:pPr>
                      <a:r>
                        <a:rPr lang="en-US" sz="1300" kern="100" dirty="0">
                          <a:effectLst/>
                          <a:latin typeface="Times New Roman" panose="02020603050405020304" pitchFamily="18" charset="0"/>
                          <a:cs typeface="Times New Roman" panose="02020603050405020304" pitchFamily="18" charset="0"/>
                        </a:rPr>
                        <a:t>13</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2849912277"/>
                  </a:ext>
                </a:extLst>
              </a:tr>
              <a:tr h="520472">
                <a:tc>
                  <a:txBody>
                    <a:bodyPr/>
                    <a:lstStyle/>
                    <a:p>
                      <a:pPr algn="ctr">
                        <a:spcAft>
                          <a:spcPts val="0"/>
                        </a:spcAft>
                      </a:pPr>
                      <a:r>
                        <a:rPr lang="en-US" altLang="zh-HK" sz="1300" kern="100" dirty="0" err="1">
                          <a:effectLst/>
                          <a:latin typeface="Times New Roman" panose="02020603050405020304" pitchFamily="18" charset="0"/>
                          <a:cs typeface="Times New Roman" panose="02020603050405020304" pitchFamily="18" charset="0"/>
                        </a:rPr>
                        <a:t>Yong’an</a:t>
                      </a:r>
                      <a:r>
                        <a:rPr lang="en-US" altLang="zh-HK" sz="1300" kern="100" dirty="0">
                          <a:effectLst/>
                          <a:latin typeface="Times New Roman" panose="02020603050405020304" pitchFamily="18" charset="0"/>
                          <a:cs typeface="Times New Roman" panose="02020603050405020304" pitchFamily="18" charset="0"/>
                        </a:rPr>
                        <a:t> fort</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lgn="ctr">
                        <a:spcAft>
                          <a:spcPts val="0"/>
                        </a:spcAft>
                      </a:pPr>
                      <a:r>
                        <a:rPr lang="en-US" sz="1300" kern="100" dirty="0">
                          <a:effectLst/>
                          <a:latin typeface="Times New Roman" panose="02020603050405020304" pitchFamily="18" charset="0"/>
                          <a:cs typeface="Times New Roman" panose="02020603050405020304" pitchFamily="18" charset="0"/>
                        </a:rPr>
                        <a:t>40</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lgn="ctr">
                        <a:spcAft>
                          <a:spcPts val="0"/>
                        </a:spcAft>
                      </a:pPr>
                      <a:r>
                        <a:rPr lang="en-US" sz="1300" kern="100">
                          <a:effectLst/>
                          <a:latin typeface="Times New Roman" panose="02020603050405020304" pitchFamily="18" charset="0"/>
                          <a:cs typeface="Times New Roman" panose="02020603050405020304" pitchFamily="18" charset="0"/>
                        </a:rPr>
                        <a:t>4</a:t>
                      </a:r>
                      <a:endParaRPr lang="en-HK" sz="1200" kern="100">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7802579"/>
                  </a:ext>
                </a:extLst>
              </a:tr>
              <a:tr h="520472">
                <a:tc>
                  <a:txBody>
                    <a:bodyPr/>
                    <a:lstStyle/>
                    <a:p>
                      <a:pPr algn="ctr">
                        <a:spcAft>
                          <a:spcPts val="0"/>
                        </a:spcAft>
                      </a:pPr>
                      <a:r>
                        <a:rPr lang="en-US" altLang="zh-HK" sz="1300" kern="100" dirty="0" err="1">
                          <a:effectLst/>
                          <a:latin typeface="Times New Roman" panose="02020603050405020304" pitchFamily="18" charset="0"/>
                          <a:cs typeface="Times New Roman" panose="02020603050405020304" pitchFamily="18" charset="0"/>
                        </a:rPr>
                        <a:t>Gonggu</a:t>
                      </a:r>
                      <a:r>
                        <a:rPr lang="en-US" altLang="zh-HK" sz="1300" kern="100" dirty="0">
                          <a:effectLst/>
                          <a:latin typeface="Times New Roman" panose="02020603050405020304" pitchFamily="18" charset="0"/>
                          <a:cs typeface="Times New Roman" panose="02020603050405020304" pitchFamily="18" charset="0"/>
                        </a:rPr>
                        <a:t> fort</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lgn="ctr">
                        <a:spcAft>
                          <a:spcPts val="0"/>
                        </a:spcAft>
                      </a:pPr>
                      <a:r>
                        <a:rPr lang="en-US" sz="1300" kern="100" dirty="0">
                          <a:effectLst/>
                          <a:latin typeface="Times New Roman" panose="02020603050405020304" pitchFamily="18" charset="0"/>
                          <a:cs typeface="Times New Roman" panose="02020603050405020304" pitchFamily="18" charset="0"/>
                        </a:rPr>
                        <a:t>20</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lgn="ctr">
                        <a:spcAft>
                          <a:spcPts val="0"/>
                        </a:spcAft>
                      </a:pPr>
                      <a:r>
                        <a:rPr lang="en-US" sz="1300" kern="100" dirty="0">
                          <a:effectLst/>
                          <a:latin typeface="Times New Roman" panose="02020603050405020304" pitchFamily="18" charset="0"/>
                          <a:cs typeface="Times New Roman" panose="02020603050405020304" pitchFamily="18" charset="0"/>
                        </a:rPr>
                        <a:t>2</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2156485488"/>
                  </a:ext>
                </a:extLst>
              </a:tr>
            </a:tbl>
          </a:graphicData>
        </a:graphic>
      </p:graphicFrame>
    </p:spTree>
    <p:extLst>
      <p:ext uri="{BB962C8B-B14F-4D97-AF65-F5344CB8AC3E}">
        <p14:creationId xmlns:p14="http://schemas.microsoft.com/office/powerpoint/2010/main" val="6592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p:cTn id="21" dur="1000" fill="hold"/>
                                        <p:tgtEl>
                                          <p:spTgt spid="35"/>
                                        </p:tgtEl>
                                        <p:attrNameLst>
                                          <p:attrName>ppt_w</p:attrName>
                                        </p:attrNameLst>
                                      </p:cBhvr>
                                      <p:tavLst>
                                        <p:tav tm="0">
                                          <p:val>
                                            <p:strVal val="#ppt_w*0.70"/>
                                          </p:val>
                                        </p:tav>
                                        <p:tav tm="100000">
                                          <p:val>
                                            <p:strVal val="#ppt_w"/>
                                          </p:val>
                                        </p:tav>
                                      </p:tavLst>
                                    </p:anim>
                                    <p:anim calcmode="lin" valueType="num">
                                      <p:cBhvr>
                                        <p:cTn id="22" dur="1000" fill="hold"/>
                                        <p:tgtEl>
                                          <p:spTgt spid="35"/>
                                        </p:tgtEl>
                                        <p:attrNameLst>
                                          <p:attrName>ppt_h</p:attrName>
                                        </p:attrNameLst>
                                      </p:cBhvr>
                                      <p:tavLst>
                                        <p:tav tm="0">
                                          <p:val>
                                            <p:strVal val="#ppt_h"/>
                                          </p:val>
                                        </p:tav>
                                        <p:tav tm="100000">
                                          <p:val>
                                            <p:strVal val="#ppt_h"/>
                                          </p:val>
                                        </p:tav>
                                      </p:tavLst>
                                    </p:anim>
                                    <p:animEffect transition="in" filter="fade">
                                      <p:cBhvr>
                                        <p:cTn id="23" dur="10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6" name="文字方塊 5"/>
          <p:cNvSpPr txBox="1"/>
          <p:nvPr/>
        </p:nvSpPr>
        <p:spPr>
          <a:xfrm>
            <a:off x="346364" y="1130970"/>
            <a:ext cx="2461187" cy="369332"/>
          </a:xfrm>
          <a:prstGeom prst="rect">
            <a:avLst/>
          </a:prstGeom>
          <a:noFill/>
        </p:spPr>
        <p:txBody>
          <a:bodyPr wrap="none" rtlCol="0">
            <a:spAutoFit/>
          </a:bodyPr>
          <a:lstStyle/>
          <a:p>
            <a:r>
              <a:rPr lang="en-US" altLang="zh-TW" kern="100" dirty="0">
                <a:latin typeface="Times New Roman" panose="02020603050405020304" pitchFamily="18" charset="0"/>
                <a:cs typeface="Times New Roman" panose="02020603050405020304" pitchFamily="18" charset="0"/>
              </a:rPr>
              <a:t>Deconstructing the forts</a:t>
            </a:r>
            <a:endParaRPr kumimoji="1" lang="zh-TW" altLang="en-US" dirty="0">
              <a:latin typeface="Times New Roman" panose="02020603050405020304" pitchFamily="18" charset="0"/>
              <a:cs typeface="Times New Roman" panose="02020603050405020304" pitchFamily="18" charset="0"/>
            </a:endParaRPr>
          </a:p>
        </p:txBody>
      </p:sp>
      <p:grpSp>
        <p:nvGrpSpPr>
          <p:cNvPr id="13" name="群組 12"/>
          <p:cNvGrpSpPr/>
          <p:nvPr/>
        </p:nvGrpSpPr>
        <p:grpSpPr>
          <a:xfrm>
            <a:off x="447902" y="1451879"/>
            <a:ext cx="3502997" cy="1760039"/>
            <a:chOff x="1" y="-212083"/>
            <a:chExt cx="4303409" cy="2162254"/>
          </a:xfrm>
        </p:grpSpPr>
        <p:pic>
          <p:nvPicPr>
            <p:cNvPr id="14" name="Picture 3"/>
            <p:cNvPicPr>
              <a:picLocks noChangeAspect="1" noChangeArrowheads="1"/>
            </p:cNvPicPr>
            <p:nvPr/>
          </p:nvPicPr>
          <p:blipFill>
            <a:blip r:embed="rId4" cstate="print"/>
            <a:srcRect/>
            <a:stretch>
              <a:fillRect/>
            </a:stretch>
          </p:blipFill>
          <p:spPr bwMode="auto">
            <a:xfrm>
              <a:off x="2" y="1"/>
              <a:ext cx="3997198" cy="1950170"/>
            </a:xfrm>
            <a:prstGeom prst="rect">
              <a:avLst/>
            </a:prstGeom>
            <a:noFill/>
            <a:ln w="28575" cmpd="sng">
              <a:solidFill>
                <a:sysClr val="window" lastClr="FFFFFF"/>
              </a:solidFill>
              <a:miter lim="800000"/>
              <a:headEnd/>
              <a:tailEnd/>
            </a:ln>
            <a:effectLst>
              <a:outerShdw blurRad="50800" dist="38100" dir="2700000" algn="tl" rotWithShape="0">
                <a:prstClr val="black">
                  <a:alpha val="40000"/>
                </a:prstClr>
              </a:outerShdw>
            </a:effectLst>
          </p:spPr>
        </p:pic>
        <p:sp>
          <p:nvSpPr>
            <p:cNvPr id="15" name="TextBox 12"/>
            <p:cNvSpPr txBox="1"/>
            <p:nvPr/>
          </p:nvSpPr>
          <p:spPr>
            <a:xfrm>
              <a:off x="2134232" y="-212083"/>
              <a:ext cx="2169178" cy="1309361"/>
            </a:xfrm>
            <a:prstGeom prst="rect">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wrap="square" rtlCol="0">
              <a:noAutofit/>
            </a:bodyPr>
            <a:lstStyle/>
            <a:p>
              <a:r>
                <a:rPr lang="en-HK" sz="1200" dirty="0" err="1">
                  <a:latin typeface="Times New Roman" panose="02020603050405020304" pitchFamily="18" charset="0"/>
                  <a:cs typeface="Times New Roman" panose="02020603050405020304" pitchFamily="18" charset="0"/>
                </a:rPr>
                <a:t>Weiyuan</a:t>
              </a:r>
              <a:r>
                <a:rPr lang="en-HK" sz="1200" dirty="0">
                  <a:latin typeface="Times New Roman" panose="02020603050405020304" pitchFamily="18" charset="0"/>
                  <a:cs typeface="Times New Roman" panose="02020603050405020304" pitchFamily="18" charset="0"/>
                </a:rPr>
                <a:t> Fort</a:t>
              </a:r>
            </a:p>
            <a:p>
              <a:r>
                <a:rPr lang="en-HK" sz="1200" dirty="0">
                  <a:latin typeface="Times New Roman" panose="02020603050405020304" pitchFamily="18" charset="0"/>
                  <a:cs typeface="Times New Roman" panose="02020603050405020304" pitchFamily="18" charset="0"/>
                </a:rPr>
                <a:t>Constructed: Built by Commander Guan </a:t>
              </a:r>
              <a:r>
                <a:rPr lang="en-HK" sz="1200" dirty="0" err="1">
                  <a:latin typeface="Times New Roman" panose="02020603050405020304" pitchFamily="18" charset="0"/>
                  <a:cs typeface="Times New Roman" panose="02020603050405020304" pitchFamily="18" charset="0"/>
                </a:rPr>
                <a:t>Tianpei</a:t>
              </a:r>
              <a:r>
                <a:rPr lang="en-HK" sz="1200" dirty="0">
                  <a:latin typeface="Times New Roman" panose="02020603050405020304" pitchFamily="18" charset="0"/>
                  <a:cs typeface="Times New Roman" panose="02020603050405020304" pitchFamily="18" charset="0"/>
                </a:rPr>
                <a:t> in 1835</a:t>
              </a:r>
            </a:p>
            <a:p>
              <a:r>
                <a:rPr lang="en-HK" sz="1200" dirty="0">
                  <a:latin typeface="Times New Roman" panose="02020603050405020304" pitchFamily="18" charset="0"/>
                  <a:cs typeface="Times New Roman" panose="02020603050405020304" pitchFamily="18" charset="0"/>
                </a:rPr>
                <a:t>Cannons: 40</a:t>
              </a:r>
            </a:p>
          </p:txBody>
        </p:sp>
        <p:sp>
          <p:nvSpPr>
            <p:cNvPr id="16" name="Rounded Rectangle 25"/>
            <p:cNvSpPr/>
            <p:nvPr/>
          </p:nvSpPr>
          <p:spPr>
            <a:xfrm>
              <a:off x="1" y="1972"/>
              <a:ext cx="2134155" cy="1727840"/>
            </a:xfrm>
            <a:prstGeom prst="roundRect">
              <a:avLst/>
            </a:prstGeom>
            <a:noFill/>
            <a:ln w="28575" cap="flat" cmpd="sng" algn="ctr">
              <a:solidFill>
                <a:srgbClr val="C0504D"/>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sp>
          <p:nvSpPr>
            <p:cNvPr id="18" name="TextBox 46"/>
            <p:cNvSpPr txBox="1"/>
            <p:nvPr/>
          </p:nvSpPr>
          <p:spPr>
            <a:xfrm rot="861475">
              <a:off x="1326579" y="685733"/>
              <a:ext cx="711754" cy="378937"/>
            </a:xfrm>
            <a:prstGeom prst="rect">
              <a:avLst/>
            </a:prstGeom>
            <a:solidFill>
              <a:srgbClr val="4BACC6">
                <a:lumMod val="40000"/>
                <a:lumOff val="6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Cannon opening</a:t>
              </a:r>
              <a:endParaRPr kumimoji="0" lang="zh-HK" altLang="en-US" sz="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grpSp>
      <p:sp>
        <p:nvSpPr>
          <p:cNvPr id="23" name="TextBox 14"/>
          <p:cNvSpPr txBox="1"/>
          <p:nvPr/>
        </p:nvSpPr>
        <p:spPr>
          <a:xfrm>
            <a:off x="3839905" y="1204194"/>
            <a:ext cx="4749915" cy="627688"/>
          </a:xfrm>
          <a:prstGeom prst="rect">
            <a:avLst/>
          </a:prstGeom>
          <a:solidFill>
            <a:srgbClr val="8064A2">
              <a:lumMod val="20000"/>
              <a:lumOff val="80000"/>
            </a:srgbClr>
          </a:solidFill>
          <a:ln>
            <a:solidFill>
              <a:srgbClr val="0070C0"/>
            </a:solidFill>
          </a:ln>
        </p:spPr>
        <p:txBody>
          <a:bodyPr wrap="square" rtlCol="0">
            <a:noAutofit/>
          </a:bodyPr>
          <a:lstStyle/>
          <a:p>
            <a:r>
              <a:rPr lang="en-HK" sz="1300" dirty="0">
                <a:latin typeface="Times New Roman" panose="02020603050405020304" pitchFamily="18" charset="0"/>
                <a:cs typeface="Times New Roman" panose="02020603050405020304" pitchFamily="18" charset="0"/>
              </a:rPr>
              <a:t>This era’s cannons had a short firing range. Therefore, when firing, it was important to aim accurately at enemies and fire directly. Thus, cannons were placed close to the sea surface.</a:t>
            </a:r>
          </a:p>
        </p:txBody>
      </p:sp>
      <p:pic>
        <p:nvPicPr>
          <p:cNvPr id="24" name="Picture 4"/>
          <p:cNvPicPr/>
          <p:nvPr/>
        </p:nvPicPr>
        <p:blipFill>
          <a:blip r:embed="rId5" cstate="print"/>
          <a:srcRect/>
          <a:stretch>
            <a:fillRect/>
          </a:stretch>
        </p:blipFill>
        <p:spPr bwMode="auto">
          <a:xfrm>
            <a:off x="2211696" y="2881756"/>
            <a:ext cx="2412365" cy="1755971"/>
          </a:xfrm>
          <a:prstGeom prst="rect">
            <a:avLst/>
          </a:prstGeom>
          <a:noFill/>
          <a:ln w="9525">
            <a:noFill/>
            <a:miter lim="800000"/>
            <a:headEnd/>
            <a:tailEnd/>
          </a:ln>
          <a:effectLst/>
        </p:spPr>
      </p:pic>
      <p:pic>
        <p:nvPicPr>
          <p:cNvPr id="26" name="Picture 3"/>
          <p:cNvPicPr/>
          <p:nvPr/>
        </p:nvPicPr>
        <p:blipFill>
          <a:blip r:embed="rId6" cstate="print"/>
          <a:srcRect/>
          <a:stretch>
            <a:fillRect/>
          </a:stretch>
        </p:blipFill>
        <p:spPr bwMode="auto">
          <a:xfrm>
            <a:off x="2392447" y="2967687"/>
            <a:ext cx="2004695" cy="1511935"/>
          </a:xfrm>
          <a:prstGeom prst="rect">
            <a:avLst/>
          </a:prstGeom>
          <a:noFill/>
          <a:ln w="9525">
            <a:noFill/>
            <a:miter lim="800000"/>
            <a:headEnd/>
            <a:tailEnd/>
          </a:ln>
          <a:effectLst/>
        </p:spPr>
      </p:pic>
      <p:pic>
        <p:nvPicPr>
          <p:cNvPr id="27" name="Picture 2"/>
          <p:cNvPicPr/>
          <p:nvPr/>
        </p:nvPicPr>
        <p:blipFill>
          <a:blip r:embed="rId7" cstate="print"/>
          <a:srcRect/>
          <a:stretch>
            <a:fillRect/>
          </a:stretch>
        </p:blipFill>
        <p:spPr bwMode="auto">
          <a:xfrm>
            <a:off x="2539593" y="3099752"/>
            <a:ext cx="1718311" cy="1243965"/>
          </a:xfrm>
          <a:prstGeom prst="rect">
            <a:avLst/>
          </a:prstGeom>
          <a:noFill/>
          <a:ln w="9525">
            <a:noFill/>
            <a:miter lim="800000"/>
            <a:headEnd/>
            <a:tailEnd/>
          </a:ln>
          <a:effectLst/>
        </p:spPr>
      </p:pic>
      <p:sp>
        <p:nvSpPr>
          <p:cNvPr id="36" name="TextBox 28"/>
          <p:cNvSpPr txBox="1"/>
          <p:nvPr/>
        </p:nvSpPr>
        <p:spPr>
          <a:xfrm>
            <a:off x="447896" y="3384551"/>
            <a:ext cx="1607128" cy="342900"/>
          </a:xfrm>
          <a:prstGeom prst="rect">
            <a:avLst/>
          </a:prstGeom>
          <a:solidFill>
            <a:srgbClr val="C0504D">
              <a:lumMod val="20000"/>
              <a:lumOff val="8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HK" sz="1500" dirty="0">
                <a:solidFill>
                  <a:srgbClr val="000000"/>
                </a:solidFill>
                <a:latin typeface="Times New Roman" panose="02020603050405020304" pitchFamily="18" charset="0"/>
                <a:ea typeface="新細明體"/>
                <a:cs typeface="Times New Roman" panose="02020603050405020304" pitchFamily="18" charset="0"/>
              </a:rPr>
              <a:t>Civilian tunnel</a:t>
            </a:r>
            <a:endParaRPr kumimoji="0" lang="zh-HK" altLang="en-US" sz="15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37" name="TextBox 29"/>
          <p:cNvSpPr txBox="1"/>
          <p:nvPr/>
        </p:nvSpPr>
        <p:spPr>
          <a:xfrm>
            <a:off x="0" y="3820178"/>
            <a:ext cx="2055031" cy="362187"/>
          </a:xfrm>
          <a:prstGeom prst="rect">
            <a:avLst/>
          </a:prstGeom>
          <a:solidFill>
            <a:srgbClr val="C0504D">
              <a:lumMod val="20000"/>
              <a:lumOff val="8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Cannon operation area</a:t>
            </a:r>
            <a:endParaRPr kumimoji="0" lang="zh-HK" altLang="en-US" sz="15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cxnSp>
        <p:nvCxnSpPr>
          <p:cNvPr id="38" name="Straight Arrow Connector 32"/>
          <p:cNvCxnSpPr>
            <a:stCxn id="36" idx="3"/>
          </p:cNvCxnSpPr>
          <p:nvPr/>
        </p:nvCxnSpPr>
        <p:spPr>
          <a:xfrm>
            <a:off x="2055030" y="3556001"/>
            <a:ext cx="2202873" cy="0"/>
          </a:xfrm>
          <a:prstGeom prst="straightConnector1">
            <a:avLst/>
          </a:prstGeom>
          <a:noFill/>
          <a:ln w="9525" cap="flat" cmpd="sng" algn="ctr">
            <a:solidFill>
              <a:sysClr val="windowText" lastClr="000000"/>
            </a:solidFill>
            <a:prstDash val="sysDot"/>
            <a:tailEnd type="oval"/>
          </a:ln>
          <a:effectLst/>
        </p:spPr>
      </p:cxnSp>
      <p:cxnSp>
        <p:nvCxnSpPr>
          <p:cNvPr id="39" name="Straight Arrow Connector 34"/>
          <p:cNvCxnSpPr/>
          <p:nvPr/>
        </p:nvCxnSpPr>
        <p:spPr>
          <a:xfrm>
            <a:off x="2051260" y="3914080"/>
            <a:ext cx="265528" cy="0"/>
          </a:xfrm>
          <a:prstGeom prst="straightConnector1">
            <a:avLst/>
          </a:prstGeom>
          <a:noFill/>
          <a:ln w="9525" cap="flat" cmpd="sng" algn="ctr">
            <a:solidFill>
              <a:sysClr val="windowText" lastClr="000000"/>
            </a:solidFill>
            <a:prstDash val="sysDot"/>
            <a:tailEnd type="oval"/>
          </a:ln>
          <a:effectLst/>
        </p:spPr>
      </p:cxnSp>
      <p:sp>
        <p:nvSpPr>
          <p:cNvPr id="40" name="TextBox 35"/>
          <p:cNvSpPr txBox="1"/>
          <p:nvPr/>
        </p:nvSpPr>
        <p:spPr>
          <a:xfrm>
            <a:off x="0" y="4255393"/>
            <a:ext cx="2055031" cy="284861"/>
          </a:xfrm>
          <a:prstGeom prst="rect">
            <a:avLst/>
          </a:prstGeom>
          <a:solidFill>
            <a:srgbClr val="C0504D">
              <a:lumMod val="20000"/>
              <a:lumOff val="8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HK" sz="1500" dirty="0">
                <a:solidFill>
                  <a:srgbClr val="000000"/>
                </a:solidFill>
                <a:latin typeface="Times New Roman" panose="02020603050405020304" pitchFamily="18" charset="0"/>
                <a:ea typeface="新細明體"/>
                <a:cs typeface="Times New Roman" panose="02020603050405020304" pitchFamily="18" charset="0"/>
              </a:rPr>
              <a:t>Gateway between walls</a:t>
            </a:r>
            <a:endParaRPr kumimoji="0" lang="zh-HK" altLang="en-US" sz="15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cxnSp>
        <p:nvCxnSpPr>
          <p:cNvPr id="41" name="Straight Arrow Connector 39"/>
          <p:cNvCxnSpPr/>
          <p:nvPr/>
        </p:nvCxnSpPr>
        <p:spPr>
          <a:xfrm flipH="1">
            <a:off x="2051261" y="4255393"/>
            <a:ext cx="665771" cy="152083"/>
          </a:xfrm>
          <a:prstGeom prst="straightConnector1">
            <a:avLst/>
          </a:prstGeom>
          <a:noFill/>
          <a:ln w="9525" cap="flat" cmpd="sng" algn="ctr">
            <a:solidFill>
              <a:sysClr val="windowText" lastClr="000000"/>
            </a:solidFill>
            <a:prstDash val="sysDot"/>
            <a:headEnd type="oval"/>
            <a:tailEnd type="none"/>
          </a:ln>
          <a:effectLst/>
        </p:spPr>
      </p:cxnSp>
      <p:sp>
        <p:nvSpPr>
          <p:cNvPr id="42" name="TextBox 42"/>
          <p:cNvSpPr txBox="1"/>
          <p:nvPr/>
        </p:nvSpPr>
        <p:spPr>
          <a:xfrm>
            <a:off x="581830" y="4652310"/>
            <a:ext cx="1469433" cy="343489"/>
          </a:xfrm>
          <a:prstGeom prst="rect">
            <a:avLst/>
          </a:prstGeom>
          <a:solidFill>
            <a:srgbClr val="C0504D">
              <a:lumMod val="20000"/>
              <a:lumOff val="8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Cannon opening</a:t>
            </a:r>
            <a:endParaRPr kumimoji="0" lang="zh-HK" altLang="en-US" sz="15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cxnSp>
        <p:nvCxnSpPr>
          <p:cNvPr id="43" name="Straight Arrow Connector 44"/>
          <p:cNvCxnSpPr>
            <a:cxnSpLocks/>
            <a:endCxn id="42" idx="3"/>
          </p:cNvCxnSpPr>
          <p:nvPr/>
        </p:nvCxnSpPr>
        <p:spPr>
          <a:xfrm flipH="1">
            <a:off x="2051263" y="4548909"/>
            <a:ext cx="862518" cy="275146"/>
          </a:xfrm>
          <a:prstGeom prst="straightConnector1">
            <a:avLst/>
          </a:prstGeom>
          <a:noFill/>
          <a:ln w="9525" cap="flat" cmpd="sng" algn="ctr">
            <a:solidFill>
              <a:sysClr val="windowText" lastClr="000000"/>
            </a:solidFill>
            <a:prstDash val="sysDot"/>
            <a:headEnd type="oval"/>
            <a:tailEnd type="none"/>
          </a:ln>
          <a:effectLst/>
        </p:spPr>
      </p:cxnSp>
      <p:pic>
        <p:nvPicPr>
          <p:cNvPr id="44" name="Picture 3"/>
          <p:cNvPicPr/>
          <p:nvPr/>
        </p:nvPicPr>
        <p:blipFill>
          <a:blip r:embed="rId8" cstate="print"/>
          <a:srcRect/>
          <a:stretch>
            <a:fillRect/>
          </a:stretch>
        </p:blipFill>
        <p:spPr bwMode="auto">
          <a:xfrm>
            <a:off x="5992363" y="1850039"/>
            <a:ext cx="2562860" cy="1599565"/>
          </a:xfrm>
          <a:prstGeom prst="rect">
            <a:avLst/>
          </a:prstGeom>
          <a:noFill/>
          <a:ln w="28575" cmpd="sng">
            <a:solidFill>
              <a:srgbClr val="FFFFFF"/>
            </a:solidFill>
            <a:miter lim="800000"/>
            <a:headEnd/>
            <a:tailEnd/>
          </a:ln>
          <a:effectLst>
            <a:outerShdw blurRad="50800" dist="38100" dir="2700000" algn="tl" rotWithShape="0">
              <a:prstClr val="black">
                <a:alpha val="40000"/>
              </a:prstClr>
            </a:outerShdw>
          </a:effectLst>
        </p:spPr>
      </p:pic>
      <p:sp>
        <p:nvSpPr>
          <p:cNvPr id="45" name="矩形 44"/>
          <p:cNvSpPr/>
          <p:nvPr/>
        </p:nvSpPr>
        <p:spPr>
          <a:xfrm>
            <a:off x="6068561" y="1964334"/>
            <a:ext cx="1295400" cy="1371600"/>
          </a:xfrm>
          <a:prstGeom prst="rect">
            <a:avLst/>
          </a:prstGeom>
          <a:noFill/>
          <a:ln w="28575" cmpd="sng">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latin typeface="Times New Roman" panose="02020603050405020304" pitchFamily="18" charset="0"/>
              <a:cs typeface="Times New Roman" panose="02020603050405020304" pitchFamily="18" charset="0"/>
            </a:endParaRPr>
          </a:p>
        </p:txBody>
      </p:sp>
      <p:sp>
        <p:nvSpPr>
          <p:cNvPr id="46" name="TextBox 35"/>
          <p:cNvSpPr txBox="1"/>
          <p:nvPr/>
        </p:nvSpPr>
        <p:spPr>
          <a:xfrm>
            <a:off x="7141206" y="3488762"/>
            <a:ext cx="1944605" cy="667816"/>
          </a:xfrm>
          <a:prstGeom prst="rect">
            <a:avLst/>
          </a:prstGeom>
          <a:noFill/>
        </p:spPr>
        <p:txBody>
          <a:bodyPr wrap="square" rtlCol="0">
            <a:noAutofit/>
          </a:bodyPr>
          <a:lstStyle/>
          <a:p>
            <a:r>
              <a:rPr lang="en-US" altLang="zh-CN" sz="1200" smtClean="0">
                <a:solidFill>
                  <a:srgbClr val="000000"/>
                </a:solidFill>
                <a:latin typeface="Times New Roman" panose="02020603050405020304" pitchFamily="18" charset="0"/>
                <a:ea typeface="新細明體"/>
                <a:cs typeface="Times New Roman" panose="02020603050405020304" pitchFamily="18" charset="0"/>
              </a:rPr>
              <a:t>Exhibit of </a:t>
            </a:r>
            <a:r>
              <a:rPr lang="en-US" altLang="zh-CN" sz="1200" smtClean="0">
                <a:solidFill>
                  <a:srgbClr val="000000"/>
                </a:solidFill>
                <a:latin typeface="Times New Roman" panose="02020603050405020304" pitchFamily="18" charset="0"/>
                <a:ea typeface="新細明體"/>
                <a:cs typeface="Times New Roman" panose="02020603050405020304" pitchFamily="18" charset="0"/>
              </a:rPr>
              <a:t>The </a:t>
            </a:r>
            <a:r>
              <a:rPr lang="en-US" altLang="zh-CN" sz="1200" dirty="0">
                <a:solidFill>
                  <a:srgbClr val="000000"/>
                </a:solidFill>
                <a:latin typeface="Times New Roman" panose="02020603050405020304" pitchFamily="18" charset="0"/>
                <a:ea typeface="新細明體"/>
                <a:cs typeface="Times New Roman" panose="02020603050405020304" pitchFamily="18" charset="0"/>
              </a:rPr>
              <a:t>Hong Kong</a:t>
            </a:r>
            <a:r>
              <a:rPr lang="en-US" altLang="zh-TW" sz="12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200">
                <a:latin typeface="Times New Roman" panose="02020603050405020304" pitchFamily="18" charset="0"/>
                <a:ea typeface="新細明體"/>
                <a:cs typeface="Times New Roman" panose="02020603050405020304" pitchFamily="18" charset="0"/>
              </a:rPr>
              <a:t>Museum </a:t>
            </a:r>
            <a:r>
              <a:rPr lang="en-US" altLang="zh-TW" sz="1200" smtClean="0">
                <a:latin typeface="Times New Roman" panose="02020603050405020304" pitchFamily="18" charset="0"/>
                <a:ea typeface="新細明體"/>
                <a:cs typeface="Times New Roman" panose="02020603050405020304" pitchFamily="18" charset="0"/>
              </a:rPr>
              <a:t>of</a:t>
            </a:r>
            <a:r>
              <a:rPr lang="en-US" altLang="zh-CN" sz="1200" smtClean="0">
                <a:latin typeface="Times New Roman" panose="02020603050405020304" pitchFamily="18" charset="0"/>
                <a:ea typeface="新細明體"/>
                <a:cs typeface="Times New Roman" panose="02020603050405020304" pitchFamily="18" charset="0"/>
              </a:rPr>
              <a:t> </a:t>
            </a:r>
            <a:r>
              <a:rPr lang="en-US" altLang="zh-CN" sz="1200" dirty="0" smtClean="0">
                <a:latin typeface="Times New Roman" panose="02020603050405020304" pitchFamily="18" charset="0"/>
                <a:ea typeface="新細明體"/>
                <a:cs typeface="Times New Roman" panose="02020603050405020304" pitchFamily="18" charset="0"/>
              </a:rPr>
              <a:t>History</a:t>
            </a:r>
            <a:endParaRPr lang="zh-HK" sz="1200" dirty="0">
              <a:solidFill>
                <a:srgbClr val="000000"/>
              </a:solidFill>
              <a:latin typeface="Times New Roman" panose="02020603050405020304" pitchFamily="18" charset="0"/>
              <a:ea typeface="新細明體"/>
              <a:cs typeface="Times New Roman" panose="02020603050405020304" pitchFamily="18" charset="0"/>
            </a:endParaRPr>
          </a:p>
        </p:txBody>
      </p:sp>
      <p:grpSp>
        <p:nvGrpSpPr>
          <p:cNvPr id="52" name="群組 51"/>
          <p:cNvGrpSpPr/>
          <p:nvPr/>
        </p:nvGrpSpPr>
        <p:grpSpPr>
          <a:xfrm>
            <a:off x="581830" y="5226050"/>
            <a:ext cx="4304263" cy="1554241"/>
            <a:chOff x="0" y="0"/>
            <a:chExt cx="8587852" cy="3485363"/>
          </a:xfrm>
        </p:grpSpPr>
        <p:pic>
          <p:nvPicPr>
            <p:cNvPr id="53" name="Picture 5"/>
            <p:cNvPicPr>
              <a:picLocks noChangeAspect="1" noChangeArrowheads="1"/>
            </p:cNvPicPr>
            <p:nvPr/>
          </p:nvPicPr>
          <p:blipFill>
            <a:blip r:embed="rId9" cstate="print"/>
            <a:srcRect/>
            <a:stretch>
              <a:fillRect/>
            </a:stretch>
          </p:blipFill>
          <p:spPr bwMode="auto">
            <a:xfrm>
              <a:off x="0" y="0"/>
              <a:ext cx="6858000" cy="3168352"/>
            </a:xfrm>
            <a:prstGeom prst="rect">
              <a:avLst/>
            </a:prstGeom>
            <a:noFill/>
            <a:ln w="28575" cmpd="sng">
              <a:solidFill>
                <a:sysClr val="window" lastClr="FFFFFF"/>
              </a:solidFill>
              <a:miter lim="800000"/>
              <a:headEnd/>
              <a:tailEnd/>
            </a:ln>
            <a:effectLst>
              <a:outerShdw blurRad="50800" dist="38100" dir="2700000" algn="tl" rotWithShape="0">
                <a:prstClr val="black">
                  <a:alpha val="40000"/>
                </a:prstClr>
              </a:outerShdw>
            </a:effectLst>
          </p:spPr>
        </p:pic>
        <p:sp>
          <p:nvSpPr>
            <p:cNvPr id="55" name="TextBox 27"/>
            <p:cNvSpPr txBox="1"/>
            <p:nvPr/>
          </p:nvSpPr>
          <p:spPr>
            <a:xfrm>
              <a:off x="3493312" y="2147285"/>
              <a:ext cx="5094540" cy="1338078"/>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rtlCol="0">
              <a:noAutofit/>
            </a:bodyPr>
            <a:lstStyle/>
            <a:p>
              <a:pPr defTabSz="914400">
                <a:defRPr/>
              </a:pPr>
              <a:r>
                <a:rPr lang="en-US" altLang="zh-CN" sz="1200" dirty="0">
                  <a:solidFill>
                    <a:srgbClr val="000000"/>
                  </a:solidFill>
                  <a:latin typeface="Times New Roman" panose="02020603050405020304" pitchFamily="18" charset="0"/>
                  <a:ea typeface="新細明體"/>
                  <a:cs typeface="Times New Roman" panose="02020603050405020304" pitchFamily="18" charset="0"/>
                </a:rPr>
                <a:t>Cannon operating area </a:t>
              </a:r>
              <a:r>
                <a:rPr lang="en-HK" sz="1200" dirty="0">
                  <a:solidFill>
                    <a:srgbClr val="000000"/>
                  </a:solidFill>
                  <a:latin typeface="Times New Roman" panose="02020603050405020304" pitchFamily="18" charset="0"/>
                  <a:ea typeface="新細明體"/>
                  <a:cs typeface="Times New Roman" panose="02020603050405020304" pitchFamily="18" charset="0"/>
                </a:rPr>
                <a:t>(non-military civilians were not permitted inside</a:t>
              </a:r>
              <a:r>
                <a:rPr lang="en-HK" sz="1200" dirty="0">
                  <a:latin typeface="Times New Roman" panose="02020603050405020304" pitchFamily="18" charset="0"/>
                  <a:cs typeface="Times New Roman" panose="02020603050405020304"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zh-HK" altLang="en-US" sz="15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56" name="Rectangle 19"/>
            <p:cNvSpPr/>
            <p:nvPr/>
          </p:nvSpPr>
          <p:spPr>
            <a:xfrm>
              <a:off x="151354" y="1632940"/>
              <a:ext cx="1196711" cy="679099"/>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dirty="0">
                  <a:solidFill>
                    <a:srgbClr val="000000"/>
                  </a:solidFill>
                  <a:latin typeface="Times New Roman" panose="02020603050405020304" pitchFamily="18" charset="0"/>
                  <a:ea typeface="新細明體"/>
                  <a:cs typeface="Times New Roman" panose="02020603050405020304" pitchFamily="18" charset="0"/>
                </a:rPr>
                <a:t>W</a:t>
              </a:r>
              <a:r>
                <a:rPr kumimoji="0" lang="en-US" altLang="zh-CN" sz="1200" b="0" i="0" u="none" strike="noStrike" kern="1200" cap="none" spc="0" normalizeH="0" baseline="0" noProof="0" dirty="0" err="1">
                  <a:ln>
                    <a:noFill/>
                  </a:ln>
                  <a:solidFill>
                    <a:srgbClr val="000000"/>
                  </a:solidFill>
                  <a:effectLst/>
                  <a:uLnTx/>
                  <a:uFillTx/>
                  <a:latin typeface="Times New Roman" panose="02020603050405020304" pitchFamily="18" charset="0"/>
                  <a:ea typeface="新細明體"/>
                  <a:cs typeface="Times New Roman" panose="02020603050405020304" pitchFamily="18" charset="0"/>
                </a:rPr>
                <a:t>alls</a:t>
              </a:r>
              <a:endParaRPr kumimoji="0" lang="zh-HK" alt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grpSp>
      <p:pic>
        <p:nvPicPr>
          <p:cNvPr id="57" name="Picture 2"/>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53769" y="4407472"/>
            <a:ext cx="3255011" cy="2299970"/>
          </a:xfrm>
          <a:prstGeom prst="rect">
            <a:avLst/>
          </a:prstGeom>
          <a:noFill/>
          <a:ln w="9525">
            <a:noFill/>
            <a:miter lim="800000"/>
            <a:headEnd/>
            <a:tailEnd/>
          </a:ln>
          <a:effectLst/>
        </p:spPr>
      </p:pic>
      <p:sp>
        <p:nvSpPr>
          <p:cNvPr id="58" name="文字方塊 57"/>
          <p:cNvSpPr txBox="1">
            <a:spLocks noChangeArrowheads="1"/>
          </p:cNvSpPr>
          <p:nvPr/>
        </p:nvSpPr>
        <p:spPr bwMode="auto">
          <a:xfrm>
            <a:off x="5553767" y="6257071"/>
            <a:ext cx="1278804" cy="5232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spcAft>
                <a:spcPts val="0"/>
              </a:spcAft>
            </a:pPr>
            <a:r>
              <a:rPr lang="en-US" altLang="zh-TW" sz="1400" kern="100" dirty="0">
                <a:latin typeface="Times New Roman" panose="02020603050405020304" pitchFamily="18" charset="0"/>
                <a:ea typeface="新細明體"/>
                <a:cs typeface="Times New Roman" panose="02020603050405020304" pitchFamily="18" charset="0"/>
              </a:rPr>
              <a:t>Positioning of the cannon</a:t>
            </a:r>
            <a:endParaRPr lang="zh-HK" sz="1400" kern="100" dirty="0">
              <a:latin typeface="Times New Roman" panose="02020603050405020304" pitchFamily="18" charset="0"/>
              <a:ea typeface="新細明體"/>
              <a:cs typeface="Times New Roman" panose="02020603050405020304" pitchFamily="18" charset="0"/>
            </a:endParaRPr>
          </a:p>
        </p:txBody>
      </p:sp>
      <p:sp>
        <p:nvSpPr>
          <p:cNvPr id="59" name="矩形 58"/>
          <p:cNvSpPr/>
          <p:nvPr/>
        </p:nvSpPr>
        <p:spPr>
          <a:xfrm>
            <a:off x="7325476" y="5342866"/>
            <a:ext cx="533400" cy="685800"/>
          </a:xfrm>
          <a:prstGeom prst="rect">
            <a:avLst/>
          </a:prstGeom>
          <a:noFill/>
          <a:ln w="28575" cmpd="sng">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latin typeface="Times New Roman" panose="02020603050405020304" pitchFamily="18" charset="0"/>
              <a:cs typeface="Times New Roman" panose="02020603050405020304" pitchFamily="18" charset="0"/>
            </a:endParaRPr>
          </a:p>
        </p:txBody>
      </p:sp>
      <p:cxnSp>
        <p:nvCxnSpPr>
          <p:cNvPr id="60" name="直線接點 59"/>
          <p:cNvCxnSpPr/>
          <p:nvPr/>
        </p:nvCxnSpPr>
        <p:spPr>
          <a:xfrm>
            <a:off x="6911881" y="3335934"/>
            <a:ext cx="346363" cy="25060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接點 62"/>
          <p:cNvCxnSpPr>
            <a:endCxn id="59" idx="0"/>
          </p:cNvCxnSpPr>
          <p:nvPr/>
        </p:nvCxnSpPr>
        <p:spPr>
          <a:xfrm>
            <a:off x="1593279" y="2538856"/>
            <a:ext cx="5998903" cy="28040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Freeform 26"/>
          <p:cNvSpPr/>
          <p:nvPr/>
        </p:nvSpPr>
        <p:spPr>
          <a:xfrm>
            <a:off x="2199861" y="2881751"/>
            <a:ext cx="609600" cy="800160"/>
          </a:xfrm>
          <a:custGeom>
            <a:avLst/>
            <a:gdLst>
              <a:gd name="connsiteX0" fmla="*/ 0 w 766618"/>
              <a:gd name="connsiteY0" fmla="*/ 0 h 1173019"/>
              <a:gd name="connsiteX1" fmla="*/ 637309 w 766618"/>
              <a:gd name="connsiteY1" fmla="*/ 540327 h 1173019"/>
              <a:gd name="connsiteX2" fmla="*/ 748145 w 766618"/>
              <a:gd name="connsiteY2" fmla="*/ 1080655 h 1173019"/>
              <a:gd name="connsiteX3" fmla="*/ 748145 w 766618"/>
              <a:gd name="connsiteY3" fmla="*/ 1094509 h 1173019"/>
              <a:gd name="connsiteX4" fmla="*/ 762000 w 766618"/>
              <a:gd name="connsiteY4" fmla="*/ 1094509 h 117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618" h="1173019">
                <a:moveTo>
                  <a:pt x="0" y="0"/>
                </a:moveTo>
                <a:cubicBezTo>
                  <a:pt x="256309" y="180109"/>
                  <a:pt x="512618" y="360218"/>
                  <a:pt x="637309" y="540327"/>
                </a:cubicBezTo>
                <a:cubicBezTo>
                  <a:pt x="762000" y="720436"/>
                  <a:pt x="729672" y="988291"/>
                  <a:pt x="748145" y="1080655"/>
                </a:cubicBezTo>
                <a:cubicBezTo>
                  <a:pt x="766618" y="1173019"/>
                  <a:pt x="745836" y="1092200"/>
                  <a:pt x="748145" y="1094509"/>
                </a:cubicBezTo>
                <a:cubicBezTo>
                  <a:pt x="750454" y="1096818"/>
                  <a:pt x="756227" y="1095663"/>
                  <a:pt x="762000" y="1094509"/>
                </a:cubicBezTo>
              </a:path>
            </a:pathLst>
          </a:custGeom>
          <a:noFill/>
          <a:ln w="57150" cap="flat" cmpd="sng" algn="ctr">
            <a:solidFill>
              <a:srgbClr val="7030A0"/>
            </a:solidFill>
            <a:prstDash val="solid"/>
            <a:tailEnd type="triangle"/>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cxnSp>
        <p:nvCxnSpPr>
          <p:cNvPr id="84" name="直線單箭頭接點 36"/>
          <p:cNvCxnSpPr/>
          <p:nvPr/>
        </p:nvCxnSpPr>
        <p:spPr>
          <a:xfrm>
            <a:off x="3442583" y="3997326"/>
            <a:ext cx="228600" cy="4622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直線單箭頭接點 1122"/>
          <p:cNvCxnSpPr/>
          <p:nvPr/>
        </p:nvCxnSpPr>
        <p:spPr>
          <a:xfrm>
            <a:off x="3442583" y="3997324"/>
            <a:ext cx="0" cy="3263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7" name="文字方塊 86"/>
          <p:cNvSpPr txBox="1">
            <a:spLocks noChangeArrowheads="1"/>
          </p:cNvSpPr>
          <p:nvPr/>
        </p:nvSpPr>
        <p:spPr bwMode="auto">
          <a:xfrm>
            <a:off x="3103796" y="3654424"/>
            <a:ext cx="1782297" cy="2791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altLang="zh-TW" sz="1500" kern="100" dirty="0">
                <a:effectLst/>
                <a:latin typeface="Times New Roman" panose="02020603050405020304" pitchFamily="18" charset="0"/>
                <a:ea typeface="新細明體"/>
                <a:cs typeface="Times New Roman" panose="02020603050405020304" pitchFamily="18" charset="0"/>
              </a:rPr>
              <a:t>Layers of walls</a:t>
            </a:r>
            <a:endParaRPr lang="zh-HK" sz="1500" kern="100" dirty="0">
              <a:effectLst/>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168325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pic>
        <p:nvPicPr>
          <p:cNvPr id="6" name="圖片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557" y="451300"/>
            <a:ext cx="5274311" cy="2574290"/>
          </a:xfrm>
          <a:prstGeom prst="rect">
            <a:avLst/>
          </a:prstGeom>
          <a:noFill/>
          <a:ln w="28575" cmpd="sng">
            <a:solidFill>
              <a:schemeClr val="bg1"/>
            </a:solidFill>
            <a:miter lim="800000"/>
            <a:headEnd/>
            <a:tailEnd/>
          </a:ln>
          <a:effectLst>
            <a:outerShdw blurRad="50800" dist="38100" dir="2700000" algn="tl" rotWithShape="0">
              <a:prstClr val="black">
                <a:alpha val="40000"/>
              </a:prstClr>
            </a:outerShdw>
          </a:effectLst>
          <a:extLst>
            <a:ext uri="{FAA26D3D-D897-4be2-8F04-BA451C77F1D7}">
              <ma14:placeholderFlag xmlns="" xmlns:ma14="http://schemas.microsoft.com/office/mac/drawingml/2011/main"/>
            </a:ext>
          </a:extLst>
        </p:spPr>
      </p:pic>
      <p:sp>
        <p:nvSpPr>
          <p:cNvPr id="7" name="矩形 6"/>
          <p:cNvSpPr/>
          <p:nvPr/>
        </p:nvSpPr>
        <p:spPr>
          <a:xfrm rot="546081">
            <a:off x="3233633" y="1985918"/>
            <a:ext cx="1989455" cy="381000"/>
          </a:xfrm>
          <a:prstGeom prst="rect">
            <a:avLst/>
          </a:prstGeom>
          <a:noFill/>
          <a:ln w="28575" cmpd="sng">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latin typeface="Times New Roman" panose="02020603050405020304" pitchFamily="18" charset="0"/>
              <a:cs typeface="Times New Roman" panose="02020603050405020304" pitchFamily="18" charset="0"/>
            </a:endParaRPr>
          </a:p>
        </p:txBody>
      </p:sp>
      <p:sp>
        <p:nvSpPr>
          <p:cNvPr id="11" name="TextBox 46"/>
          <p:cNvSpPr txBox="1"/>
          <p:nvPr/>
        </p:nvSpPr>
        <p:spPr>
          <a:xfrm>
            <a:off x="3676874" y="2505715"/>
            <a:ext cx="1901817" cy="306647"/>
          </a:xfrm>
          <a:prstGeom prst="rect">
            <a:avLst/>
          </a:prstGeom>
          <a:solidFill>
            <a:srgbClr val="4BACC6">
              <a:lumMod val="40000"/>
              <a:lumOff val="6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HK" dirty="0">
                <a:solidFill>
                  <a:srgbClr val="000000"/>
                </a:solidFill>
                <a:latin typeface="Times New Roman" panose="02020603050405020304" pitchFamily="18" charset="0"/>
                <a:ea typeface="新細明體"/>
                <a:cs typeface="Times New Roman" panose="02020603050405020304" pitchFamily="18" charset="0"/>
              </a:rPr>
              <a:t>Cannon</a:t>
            </a:r>
            <a:r>
              <a:rPr lang="zh-CN" altLang="en-US" dirty="0">
                <a:solidFill>
                  <a:srgbClr val="000000"/>
                </a:solidFill>
                <a:latin typeface="Times New Roman" panose="02020603050405020304" pitchFamily="18" charset="0"/>
                <a:ea typeface="新細明體"/>
                <a:cs typeface="Times New Roman" panose="02020603050405020304" pitchFamily="18" charset="0"/>
              </a:rPr>
              <a:t> </a:t>
            </a:r>
            <a:r>
              <a:rPr lang="en-US" altLang="zh-CN" dirty="0">
                <a:solidFill>
                  <a:srgbClr val="000000"/>
                </a:solidFill>
                <a:latin typeface="Times New Roman" panose="02020603050405020304" pitchFamily="18" charset="0"/>
                <a:ea typeface="新細明體"/>
                <a:cs typeface="Times New Roman" panose="02020603050405020304" pitchFamily="18" charset="0"/>
              </a:rPr>
              <a:t>openings</a:t>
            </a:r>
            <a:endParaRPr kumimoji="0" lang="zh-HK" alt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13" name="TextBox 11"/>
          <p:cNvSpPr txBox="1"/>
          <p:nvPr/>
        </p:nvSpPr>
        <p:spPr>
          <a:xfrm>
            <a:off x="502870" y="3196613"/>
            <a:ext cx="3462671" cy="1895253"/>
          </a:xfrm>
          <a:prstGeom prst="rect">
            <a:avLst/>
          </a:prstGeom>
          <a:solidFill>
            <a:srgbClr val="8064A2">
              <a:lumMod val="40000"/>
              <a:lumOff val="60000"/>
            </a:srgbClr>
          </a:solidFill>
          <a:ln w="9525" cap="flat" cmpd="sng" algn="ctr">
            <a:solidFill>
              <a:sysClr val="window" lastClr="FFFFFF"/>
            </a:solidFill>
            <a:prstDash val="solid"/>
          </a:ln>
          <a:effectLst/>
        </p:spPr>
        <p:txBody>
          <a:bodyPr wrap="square" rtlCol="0">
            <a:noAutofit/>
          </a:bodyPr>
          <a:lstStyle/>
          <a:p>
            <a:r>
              <a:rPr lang="en-HK" b="1" dirty="0" smtClean="0">
                <a:latin typeface="Times New Roman" panose="02020603050405020304" pitchFamily="18" charset="0"/>
                <a:cs typeface="Times New Roman" panose="02020603050405020304" pitchFamily="18" charset="0"/>
              </a:rPr>
              <a:t>Think: </a:t>
            </a:r>
            <a:r>
              <a:rPr lang="en-HK" dirty="0">
                <a:latin typeface="Times New Roman" panose="02020603050405020304" pitchFamily="18" charset="0"/>
                <a:cs typeface="Times New Roman" panose="02020603050405020304" pitchFamily="18" charset="0"/>
              </a:rPr>
              <a:t>Having seen the structure of </a:t>
            </a:r>
            <a:r>
              <a:rPr lang="en-HK" dirty="0" smtClean="0">
                <a:latin typeface="Times New Roman" panose="02020603050405020304" pitchFamily="18" charset="0"/>
                <a:cs typeface="Times New Roman" panose="02020603050405020304" pitchFamily="18" charset="0"/>
              </a:rPr>
              <a:t>the cannon </a:t>
            </a:r>
            <a:r>
              <a:rPr lang="en-HK" dirty="0">
                <a:latin typeface="Times New Roman" panose="02020603050405020304" pitchFamily="18" charset="0"/>
                <a:cs typeface="Times New Roman" panose="02020603050405020304" pitchFamily="18" charset="0"/>
              </a:rPr>
              <a:t>forts and the arrangement of the cannon openings, what </a:t>
            </a:r>
            <a:r>
              <a:rPr lang="en-US" dirty="0" smtClean="0">
                <a:latin typeface="Times New Roman" panose="02020603050405020304" pitchFamily="18" charset="0"/>
                <a:cs typeface="Times New Roman" panose="02020603050405020304" pitchFamily="18" charset="0"/>
              </a:rPr>
              <a:t>were the </a:t>
            </a:r>
            <a:r>
              <a:rPr lang="en-HK" dirty="0" smtClean="0">
                <a:latin typeface="Times New Roman" panose="02020603050405020304" pitchFamily="18" charset="0"/>
                <a:cs typeface="Times New Roman" panose="02020603050405020304" pitchFamily="18" charset="0"/>
              </a:rPr>
              <a:t>weak </a:t>
            </a:r>
            <a:r>
              <a:rPr lang="en-HK" dirty="0">
                <a:latin typeface="Times New Roman" panose="02020603050405020304" pitchFamily="18" charset="0"/>
                <a:cs typeface="Times New Roman" panose="02020603050405020304" pitchFamily="18" charset="0"/>
              </a:rPr>
              <a:t>points in the Qing army’s </a:t>
            </a:r>
            <a:r>
              <a:rPr lang="en-HK" dirty="0" err="1" smtClean="0">
                <a:latin typeface="Times New Roman" panose="02020603050405020304" pitchFamily="18" charset="0"/>
                <a:cs typeface="Times New Roman" panose="02020603050405020304" pitchFamily="18" charset="0"/>
              </a:rPr>
              <a:t>defense</a:t>
            </a:r>
            <a:r>
              <a:rPr lang="en-HK" dirty="0" smtClean="0">
                <a:latin typeface="Times New Roman" panose="02020603050405020304" pitchFamily="18" charset="0"/>
                <a:cs typeface="Times New Roman" panose="02020603050405020304" pitchFamily="18" charset="0"/>
              </a:rPr>
              <a:t>?</a:t>
            </a:r>
            <a:endParaRPr lang="en-HK" dirty="0">
              <a:latin typeface="Times New Roman" panose="02020603050405020304" pitchFamily="18" charset="0"/>
              <a:cs typeface="Times New Roman" panose="02020603050405020304" pitchFamily="18" charset="0"/>
            </a:endParaRPr>
          </a:p>
          <a:p>
            <a:endParaRPr lang="en-HK" dirty="0">
              <a:latin typeface="Times New Roman" panose="02020603050405020304" pitchFamily="18" charset="0"/>
              <a:cs typeface="Times New Roman" panose="02020603050405020304" pitchFamily="18" charset="0"/>
            </a:endParaRPr>
          </a:p>
        </p:txBody>
      </p:sp>
      <p:sp>
        <p:nvSpPr>
          <p:cNvPr id="17" name="TextBox 1"/>
          <p:cNvSpPr txBox="1"/>
          <p:nvPr/>
        </p:nvSpPr>
        <p:spPr>
          <a:xfrm>
            <a:off x="5940992" y="2508757"/>
            <a:ext cx="2972328" cy="646331"/>
          </a:xfrm>
          <a:prstGeom prst="rect">
            <a:avLst/>
          </a:prstGeom>
          <a:solidFill>
            <a:srgbClr val="F79646">
              <a:lumMod val="40000"/>
              <a:lumOff val="60000"/>
            </a:srgbClr>
          </a:solidFill>
          <a:ln w="25400" cap="flat" cmpd="sng" algn="ctr">
            <a:no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Times New Roman" panose="02020603050405020304" pitchFamily="18" charset="0"/>
                <a:ea typeface="新細明體"/>
                <a:cs typeface="Times New Roman" panose="02020603050405020304" pitchFamily="18" charset="0"/>
              </a:rPr>
              <a:t>The Deadly Point of the Bogue Fort</a:t>
            </a:r>
            <a:endParaRPr kumimoji="0" lang="zh-HK" altLang="en-US"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pic>
        <p:nvPicPr>
          <p:cNvPr id="19" name="Picture 5"/>
          <p:cNvPicPr>
            <a:picLocks noChangeAspect="1" noChangeArrowheads="1"/>
          </p:cNvPicPr>
          <p:nvPr/>
        </p:nvPicPr>
        <p:blipFill>
          <a:blip r:embed="rId4" cstate="print"/>
          <a:srcRect/>
          <a:stretch>
            <a:fillRect/>
          </a:stretch>
        </p:blipFill>
        <p:spPr bwMode="auto">
          <a:xfrm>
            <a:off x="4310529" y="3201860"/>
            <a:ext cx="4590752" cy="3443637"/>
          </a:xfrm>
          <a:prstGeom prst="rect">
            <a:avLst/>
          </a:prstGeom>
          <a:noFill/>
          <a:ln w="57150">
            <a:solidFill>
              <a:schemeClr val="accent1"/>
            </a:solidFill>
            <a:miter lim="800000"/>
            <a:headEnd/>
            <a:tailEnd/>
          </a:ln>
          <a:effectLst>
            <a:outerShdw blurRad="50800" dist="38100" dir="2700000" algn="tl" rotWithShape="0">
              <a:prstClr val="black">
                <a:alpha val="40000"/>
              </a:prstClr>
            </a:outerShdw>
          </a:effectLst>
        </p:spPr>
      </p:pic>
      <p:sp>
        <p:nvSpPr>
          <p:cNvPr id="23" name="TextBox 7"/>
          <p:cNvSpPr txBox="1"/>
          <p:nvPr/>
        </p:nvSpPr>
        <p:spPr>
          <a:xfrm rot="483711">
            <a:off x="5572419" y="4055156"/>
            <a:ext cx="1234124" cy="2308324"/>
          </a:xfrm>
          <a:prstGeom prst="rect">
            <a:avLst/>
          </a:prstGeom>
          <a:solidFill>
            <a:schemeClr val="tx2">
              <a:lumMod val="20000"/>
              <a:lumOff val="80000"/>
            </a:schemeClr>
          </a:solidFill>
        </p:spPr>
        <p:txBody>
          <a:bodyPr wrap="square" rtlCol="0">
            <a:spAutoFit/>
          </a:bodyPr>
          <a:lstStyle/>
          <a:p>
            <a:pPr algn="ctr">
              <a:spcAft>
                <a:spcPts val="0"/>
              </a:spcAft>
            </a:pPr>
            <a:r>
              <a:rPr lang="en-US" altLang="zh-CN" dirty="0">
                <a:solidFill>
                  <a:srgbClr val="000000"/>
                </a:solidFill>
                <a:latin typeface="Times New Roman" panose="02020603050405020304" pitchFamily="18" charset="0"/>
                <a:ea typeface="新細明體"/>
                <a:cs typeface="Times New Roman" panose="02020603050405020304" pitchFamily="18" charset="0"/>
              </a:rPr>
              <a:t>Cannons could not protect each other due to the space between them.</a:t>
            </a:r>
            <a:endParaRPr lang="zh-HK" dirty="0">
              <a:effectLst/>
              <a:latin typeface="Times New Roman" panose="02020603050405020304" pitchFamily="18" charset="0"/>
              <a:ea typeface="新細明體"/>
              <a:cs typeface="Times New Roman" panose="02020603050405020304" pitchFamily="18" charset="0"/>
            </a:endParaRPr>
          </a:p>
        </p:txBody>
      </p:sp>
      <p:cxnSp>
        <p:nvCxnSpPr>
          <p:cNvPr id="27" name="Straight Arrow Connector 13"/>
          <p:cNvCxnSpPr/>
          <p:nvPr/>
        </p:nvCxnSpPr>
        <p:spPr>
          <a:xfrm flipH="1" flipV="1">
            <a:off x="5000505" y="4956170"/>
            <a:ext cx="578187" cy="152555"/>
          </a:xfrm>
          <a:prstGeom prst="straightConnector1">
            <a:avLst/>
          </a:prstGeom>
          <a:ln w="28575"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11"/>
          <p:cNvCxnSpPr/>
          <p:nvPr/>
        </p:nvCxnSpPr>
        <p:spPr>
          <a:xfrm>
            <a:off x="6779151" y="5410990"/>
            <a:ext cx="974567" cy="129949"/>
          </a:xfrm>
          <a:prstGeom prst="straightConnector1">
            <a:avLst/>
          </a:prstGeom>
          <a:ln w="28575"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85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6" name="Rectangle 4"/>
          <p:cNvSpPr/>
          <p:nvPr/>
        </p:nvSpPr>
        <p:spPr>
          <a:xfrm>
            <a:off x="241844" y="1007412"/>
            <a:ext cx="8615203" cy="1188380"/>
          </a:xfrm>
          <a:prstGeom prst="rect">
            <a:avLst/>
          </a:prstGeom>
          <a:solidFill>
            <a:srgbClr val="1F497D">
              <a:lumMod val="20000"/>
              <a:lumOff val="80000"/>
            </a:srgbClr>
          </a:solidFill>
          <a:ln w="9525">
            <a:noFill/>
          </a:ln>
        </p:spPr>
        <p:txBody>
          <a:bodyPr wrap="square">
            <a:noAutofit/>
          </a:bodyPr>
          <a:lstStyle/>
          <a:p>
            <a:r>
              <a:rPr lang="en-HK" sz="1600" dirty="0">
                <a:latin typeface="Times New Roman" panose="02020603050405020304" pitchFamily="18" charset="0"/>
                <a:cs typeface="Times New Roman" panose="02020603050405020304" pitchFamily="18" charset="0"/>
              </a:rPr>
              <a:t>The Qing navy also understood </a:t>
            </a:r>
            <a:r>
              <a:rPr lang="en-HK" sz="1600" dirty="0" err="1">
                <a:latin typeface="Times New Roman" panose="02020603050405020304" pitchFamily="18" charset="0"/>
                <a:cs typeface="Times New Roman" panose="02020603050405020304" pitchFamily="18" charset="0"/>
              </a:rPr>
              <a:t>Weiyuan</a:t>
            </a:r>
            <a:r>
              <a:rPr lang="en-HK" sz="1600" dirty="0">
                <a:latin typeface="Times New Roman" panose="02020603050405020304" pitchFamily="18" charset="0"/>
                <a:cs typeface="Times New Roman" panose="02020603050405020304" pitchFamily="18" charset="0"/>
              </a:rPr>
              <a:t> fort’s flaws. They constructed (Upper) </a:t>
            </a:r>
            <a:r>
              <a:rPr lang="en-HK" sz="1600" dirty="0" err="1">
                <a:latin typeface="Times New Roman" panose="02020603050405020304" pitchFamily="18" charset="0"/>
                <a:cs typeface="Times New Roman" panose="02020603050405020304" pitchFamily="18" charset="0"/>
              </a:rPr>
              <a:t>Hengdang</a:t>
            </a:r>
            <a:r>
              <a:rPr lang="en-HK" sz="1600" dirty="0">
                <a:latin typeface="Times New Roman" panose="02020603050405020304" pitchFamily="18" charset="0"/>
                <a:cs typeface="Times New Roman" panose="02020603050405020304" pitchFamily="18" charset="0"/>
              </a:rPr>
              <a:t> fort at the small island opposite </a:t>
            </a:r>
            <a:r>
              <a:rPr lang="en-HK" sz="1600" dirty="0" err="1">
                <a:latin typeface="Times New Roman" panose="02020603050405020304" pitchFamily="18" charset="0"/>
                <a:cs typeface="Times New Roman" panose="02020603050405020304" pitchFamily="18" charset="0"/>
              </a:rPr>
              <a:t>Weiyuan</a:t>
            </a:r>
            <a:r>
              <a:rPr lang="en-HK" sz="1600" dirty="0">
                <a:latin typeface="Times New Roman" panose="02020603050405020304" pitchFamily="18" charset="0"/>
                <a:cs typeface="Times New Roman" panose="02020603050405020304" pitchFamily="18" charset="0"/>
              </a:rPr>
              <a:t> fort so that the two groups of forts could mutually protect each other. The navy commander, Guan </a:t>
            </a:r>
            <a:r>
              <a:rPr lang="en-HK" sz="1600" dirty="0" err="1">
                <a:latin typeface="Times New Roman" panose="02020603050405020304" pitchFamily="18" charset="0"/>
                <a:cs typeface="Times New Roman" panose="02020603050405020304" pitchFamily="18" charset="0"/>
              </a:rPr>
              <a:t>Tianpei</a:t>
            </a:r>
            <a:r>
              <a:rPr lang="en-HK" sz="1600" dirty="0">
                <a:latin typeface="Times New Roman" panose="02020603050405020304" pitchFamily="18" charset="0"/>
                <a:cs typeface="Times New Roman" panose="02020603050405020304" pitchFamily="18" charset="0"/>
              </a:rPr>
              <a:t>, then placed metal chains to block the sea between these two groups of forts. The area became instantly as safe as an impregnable district. </a:t>
            </a:r>
          </a:p>
        </p:txBody>
      </p:sp>
      <p:grpSp>
        <p:nvGrpSpPr>
          <p:cNvPr id="7" name="群組 6"/>
          <p:cNvGrpSpPr/>
          <p:nvPr/>
        </p:nvGrpSpPr>
        <p:grpSpPr>
          <a:xfrm>
            <a:off x="3018067" y="2343103"/>
            <a:ext cx="5985513" cy="4071620"/>
            <a:chOff x="60958" y="45517"/>
            <a:chExt cx="6858002" cy="4640030"/>
          </a:xfrm>
        </p:grpSpPr>
        <p:pic>
          <p:nvPicPr>
            <p:cNvPr id="8" name="Picture 2"/>
            <p:cNvPicPr>
              <a:picLocks noChangeAspect="1" noChangeArrowheads="1"/>
            </p:cNvPicPr>
            <p:nvPr/>
          </p:nvPicPr>
          <p:blipFill>
            <a:blip r:embed="rId4" cstate="print"/>
            <a:srcRect/>
            <a:stretch>
              <a:fillRect/>
            </a:stretch>
          </p:blipFill>
          <p:spPr bwMode="auto">
            <a:xfrm>
              <a:off x="60960" y="45517"/>
              <a:ext cx="6858000" cy="4640030"/>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9" name="TextBox 12"/>
            <p:cNvSpPr txBox="1"/>
            <p:nvPr/>
          </p:nvSpPr>
          <p:spPr>
            <a:xfrm>
              <a:off x="5127989" y="2947933"/>
              <a:ext cx="1623078" cy="420844"/>
            </a:xfrm>
            <a:prstGeom prst="rect">
              <a:avLst/>
            </a:prstGeom>
            <a:solidFill>
              <a:schemeClr val="accent3">
                <a:lumMod val="20000"/>
                <a:lumOff val="80000"/>
              </a:schemeClr>
            </a:solidFill>
          </p:spPr>
          <p:txBody>
            <a:bodyPr wrap="square" rtlCol="0">
              <a:noAutofit/>
            </a:bodyPr>
            <a:lstStyle/>
            <a:p>
              <a:pPr>
                <a:spcAft>
                  <a:spcPts val="0"/>
                </a:spcAft>
              </a:pPr>
              <a:r>
                <a:rPr lang="en-US" altLang="zh-CN" sz="1600" kern="1200" dirty="0" err="1">
                  <a:solidFill>
                    <a:srgbClr val="000000"/>
                  </a:solidFill>
                  <a:effectLst/>
                  <a:latin typeface="Times New Roman" panose="02020603050405020304" pitchFamily="18" charset="0"/>
                  <a:ea typeface="新細明體"/>
                  <a:cs typeface="Times New Roman" panose="02020603050405020304" pitchFamily="18" charset="0"/>
                </a:rPr>
                <a:t>Hengdang</a:t>
              </a:r>
              <a:r>
                <a:rPr lang="en-US" altLang="zh-CN" sz="1600" kern="1200" dirty="0">
                  <a:solidFill>
                    <a:srgbClr val="000000"/>
                  </a:solidFill>
                  <a:effectLst/>
                  <a:latin typeface="Times New Roman" panose="02020603050405020304" pitchFamily="18" charset="0"/>
                  <a:ea typeface="新細明體"/>
                  <a:cs typeface="Times New Roman" panose="02020603050405020304" pitchFamily="18" charset="0"/>
                </a:rPr>
                <a:t> fort</a:t>
              </a:r>
              <a:endParaRPr lang="zh-HK" sz="1600" dirty="0">
                <a:effectLst/>
                <a:latin typeface="Times New Roman" panose="02020603050405020304" pitchFamily="18" charset="0"/>
                <a:ea typeface="新細明體"/>
                <a:cs typeface="Times New Roman" panose="02020603050405020304" pitchFamily="18" charset="0"/>
              </a:endParaRPr>
            </a:p>
          </p:txBody>
        </p:sp>
        <p:sp>
          <p:nvSpPr>
            <p:cNvPr id="10" name="TextBox 14"/>
            <p:cNvSpPr txBox="1"/>
            <p:nvPr/>
          </p:nvSpPr>
          <p:spPr>
            <a:xfrm>
              <a:off x="836645" y="225333"/>
              <a:ext cx="1564482" cy="389767"/>
            </a:xfrm>
            <a:prstGeom prst="rect">
              <a:avLst/>
            </a:prstGeom>
            <a:solidFill>
              <a:schemeClr val="accent3">
                <a:lumMod val="20000"/>
                <a:lumOff val="80000"/>
              </a:schemeClr>
            </a:solidFill>
          </p:spPr>
          <p:txBody>
            <a:bodyPr wrap="square" rtlCol="0">
              <a:noAutofit/>
            </a:bodyPr>
            <a:lstStyle/>
            <a:p>
              <a:pPr>
                <a:spcAft>
                  <a:spcPts val="0"/>
                </a:spcAft>
              </a:pPr>
              <a:r>
                <a:rPr lang="en-US" altLang="zh-CN" sz="1600" dirty="0" err="1">
                  <a:solidFill>
                    <a:srgbClr val="000000"/>
                  </a:solidFill>
                  <a:latin typeface="Times New Roman" panose="02020603050405020304" pitchFamily="18" charset="0"/>
                  <a:ea typeface="新細明體"/>
                  <a:cs typeface="Times New Roman" panose="02020603050405020304" pitchFamily="18" charset="0"/>
                </a:rPr>
                <a:t>Weiyuan</a:t>
              </a:r>
              <a:r>
                <a:rPr lang="en-US" altLang="zh-CN" sz="1600" dirty="0">
                  <a:solidFill>
                    <a:srgbClr val="000000"/>
                  </a:solidFill>
                  <a:latin typeface="Times New Roman" panose="02020603050405020304" pitchFamily="18" charset="0"/>
                  <a:ea typeface="新細明體"/>
                  <a:cs typeface="Times New Roman" panose="02020603050405020304" pitchFamily="18" charset="0"/>
                </a:rPr>
                <a:t> fort</a:t>
              </a:r>
              <a:endParaRPr lang="zh-HK" sz="1600" dirty="0">
                <a:effectLst/>
                <a:latin typeface="Times New Roman" panose="02020603050405020304" pitchFamily="18" charset="0"/>
                <a:ea typeface="新細明體"/>
                <a:cs typeface="Times New Roman" panose="02020603050405020304" pitchFamily="18" charset="0"/>
              </a:endParaRPr>
            </a:p>
          </p:txBody>
        </p:sp>
        <p:sp>
          <p:nvSpPr>
            <p:cNvPr id="11" name="TextBox 15"/>
            <p:cNvSpPr txBox="1"/>
            <p:nvPr/>
          </p:nvSpPr>
          <p:spPr>
            <a:xfrm>
              <a:off x="5794249" y="474753"/>
              <a:ext cx="411480" cy="521786"/>
            </a:xfrm>
            <a:prstGeom prst="rect">
              <a:avLst/>
            </a:prstGeom>
            <a:noFill/>
          </p:spPr>
          <p:txBody>
            <a:bodyPr vert="eaVert" wrap="square" rtlCol="0">
              <a:noAutofit/>
            </a:bodyPr>
            <a:lstStyle/>
            <a:p>
              <a:pPr>
                <a:spcAft>
                  <a:spcPts val="0"/>
                </a:spcAft>
              </a:pP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12" name="TextBox 16"/>
            <p:cNvSpPr txBox="1"/>
            <p:nvPr/>
          </p:nvSpPr>
          <p:spPr>
            <a:xfrm>
              <a:off x="4005064" y="716089"/>
              <a:ext cx="411480" cy="576287"/>
            </a:xfrm>
            <a:prstGeom prst="rect">
              <a:avLst/>
            </a:prstGeom>
            <a:noFill/>
          </p:spPr>
          <p:txBody>
            <a:bodyPr vert="eaVert" wrap="square" rtlCol="0">
              <a:noAutofit/>
            </a:bodyPr>
            <a:lstStyle/>
            <a:p>
              <a:pPr>
                <a:spcAft>
                  <a:spcPts val="0"/>
                </a:spcAft>
              </a:pP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13" name="TextBox 17"/>
            <p:cNvSpPr txBox="1"/>
            <p:nvPr/>
          </p:nvSpPr>
          <p:spPr>
            <a:xfrm>
              <a:off x="2708920" y="2084216"/>
              <a:ext cx="411480" cy="575956"/>
            </a:xfrm>
            <a:prstGeom prst="rect">
              <a:avLst/>
            </a:prstGeom>
            <a:noFill/>
          </p:spPr>
          <p:txBody>
            <a:bodyPr vert="eaVert" wrap="square" rtlCol="0">
              <a:noAutofit/>
            </a:bodyPr>
            <a:lstStyle/>
            <a:p>
              <a:pPr>
                <a:spcAft>
                  <a:spcPts val="0"/>
                </a:spcAft>
              </a:pP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14" name="Rectangle 18"/>
            <p:cNvSpPr/>
            <p:nvPr/>
          </p:nvSpPr>
          <p:spPr>
            <a:xfrm>
              <a:off x="60958" y="3577758"/>
              <a:ext cx="3944106" cy="1107787"/>
            </a:xfrm>
            <a:prstGeom prst="rect">
              <a:avLst/>
            </a:prstGeom>
            <a:solidFill>
              <a:schemeClr val="bg1">
                <a:lumMod val="95000"/>
              </a:schemeClr>
            </a:solidFill>
          </p:spPr>
          <p:txBody>
            <a:bodyPr wrap="square">
              <a:noAutofit/>
            </a:bodyPr>
            <a:lstStyle/>
            <a:p>
              <a:r>
                <a:rPr lang="en-HK" sz="1200" dirty="0">
                  <a:latin typeface="Times New Roman" panose="02020603050405020304" pitchFamily="18" charset="0"/>
                  <a:cs typeface="Times New Roman" panose="02020603050405020304" pitchFamily="18" charset="0"/>
                </a:rPr>
                <a:t>Even if the river was not blocked with metal chains, enemy warships were subjected to a crossfire from </a:t>
              </a:r>
              <a:r>
                <a:rPr lang="en-HK" sz="1200" dirty="0" err="1">
                  <a:latin typeface="Times New Roman" panose="02020603050405020304" pitchFamily="18" charset="0"/>
                  <a:cs typeface="Times New Roman" panose="02020603050405020304" pitchFamily="18" charset="0"/>
                </a:rPr>
                <a:t>Weiyuan</a:t>
              </a:r>
              <a:r>
                <a:rPr lang="en-HK" sz="1200" dirty="0">
                  <a:latin typeface="Times New Roman" panose="02020603050405020304" pitchFamily="18" charset="0"/>
                  <a:cs typeface="Times New Roman" panose="02020603050405020304" pitchFamily="18" charset="0"/>
                </a:rPr>
                <a:t> fort and </a:t>
              </a:r>
              <a:r>
                <a:rPr lang="en-HK" sz="1200" dirty="0" err="1">
                  <a:latin typeface="Times New Roman" panose="02020603050405020304" pitchFamily="18" charset="0"/>
                  <a:cs typeface="Times New Roman" panose="02020603050405020304" pitchFamily="18" charset="0"/>
                </a:rPr>
                <a:t>Hengdang</a:t>
              </a:r>
              <a:r>
                <a:rPr lang="en-HK" sz="1200" dirty="0">
                  <a:latin typeface="Times New Roman" panose="02020603050405020304" pitchFamily="18" charset="0"/>
                  <a:cs typeface="Times New Roman" panose="02020603050405020304" pitchFamily="18" charset="0"/>
                </a:rPr>
                <a:t> fort immediately when they passed through the Bogue. (Source: </a:t>
              </a:r>
              <a:r>
                <a:rPr lang="en-US" sz="1200" dirty="0">
                  <a:latin typeface="Times New Roman" panose="02020603050405020304" pitchFamily="18" charset="0"/>
                  <a:cs typeface="Times New Roman" panose="02020603050405020304" pitchFamily="18" charset="0"/>
                </a:rPr>
                <a:t>Wikipedia: The Battle of the Bogue</a:t>
              </a:r>
              <a:r>
                <a:rPr lang="zh-TW" altLang="en-US" sz="1200" dirty="0">
                  <a:latin typeface="Times New Roman" panose="02020603050405020304" pitchFamily="18" charset="0"/>
                  <a:cs typeface="Times New Roman" panose="02020603050405020304" pitchFamily="18" charset="0"/>
                </a:rPr>
                <a:t>）</a:t>
              </a:r>
              <a:endParaRPr lang="en-HK" sz="1200" dirty="0">
                <a:latin typeface="Times New Roman" panose="02020603050405020304" pitchFamily="18" charset="0"/>
                <a:cs typeface="Times New Roman" panose="02020603050405020304" pitchFamily="18" charset="0"/>
              </a:endParaRPr>
            </a:p>
          </p:txBody>
        </p:sp>
      </p:grpSp>
      <p:sp>
        <p:nvSpPr>
          <p:cNvPr id="17" name="TextBox 2"/>
          <p:cNvSpPr txBox="1"/>
          <p:nvPr/>
        </p:nvSpPr>
        <p:spPr>
          <a:xfrm>
            <a:off x="784530" y="5442641"/>
            <a:ext cx="2116255" cy="1303079"/>
          </a:xfrm>
          <a:prstGeom prst="rect">
            <a:avLst/>
          </a:prstGeom>
          <a:solidFill>
            <a:srgbClr val="8064A2">
              <a:lumMod val="40000"/>
              <a:lumOff val="60000"/>
            </a:srgbClr>
          </a:solidFill>
          <a:ln cmpd="dbl">
            <a:noFill/>
          </a:ln>
        </p:spPr>
        <p:txBody>
          <a:bodyPr wrap="square" rtlCol="0">
            <a:noAutofit/>
          </a:bodyPr>
          <a:lstStyle/>
          <a:p>
            <a:r>
              <a:rPr lang="en-HK" sz="1500" b="1" dirty="0">
                <a:latin typeface="Times New Roman" panose="02020603050405020304" pitchFamily="18" charset="0"/>
                <a:cs typeface="Times New Roman" panose="02020603050405020304" pitchFamily="18" charset="0"/>
              </a:rPr>
              <a:t>Quiz:</a:t>
            </a:r>
            <a:r>
              <a:rPr lang="zh-TW" altLang="en-US" sz="1500" b="1" dirty="0">
                <a:latin typeface="Times New Roman" panose="02020603050405020304" pitchFamily="18" charset="0"/>
                <a:cs typeface="Times New Roman" panose="02020603050405020304" pitchFamily="18" charset="0"/>
              </a:rPr>
              <a:t> </a:t>
            </a:r>
            <a:r>
              <a:rPr lang="en-HK" sz="1500" dirty="0">
                <a:latin typeface="Times New Roman" panose="02020603050405020304" pitchFamily="18" charset="0"/>
                <a:cs typeface="Times New Roman" panose="02020603050405020304" pitchFamily="18" charset="0"/>
              </a:rPr>
              <a:t>How did the British army defeat the impregnable Bogue stronghold in the end?</a:t>
            </a:r>
          </a:p>
        </p:txBody>
      </p:sp>
      <p:grpSp>
        <p:nvGrpSpPr>
          <p:cNvPr id="2" name="Group 1">
            <a:extLst>
              <a:ext uri="{FF2B5EF4-FFF2-40B4-BE49-F238E27FC236}">
                <a16:creationId xmlns:a16="http://schemas.microsoft.com/office/drawing/2014/main" id="{52719438-9099-4C29-AB94-FAAF8A6EF016}"/>
              </a:ext>
            </a:extLst>
          </p:cNvPr>
          <p:cNvGrpSpPr/>
          <p:nvPr/>
        </p:nvGrpSpPr>
        <p:grpSpPr>
          <a:xfrm>
            <a:off x="170283" y="3034218"/>
            <a:ext cx="2730500" cy="2225040"/>
            <a:chOff x="170283" y="3034218"/>
            <a:chExt cx="2730500" cy="2225040"/>
          </a:xfrm>
        </p:grpSpPr>
        <p:pic>
          <p:nvPicPr>
            <p:cNvPr id="15" name="圖片 1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283" y="3034218"/>
              <a:ext cx="2730500" cy="2225040"/>
            </a:xfrm>
            <a:prstGeom prst="rect">
              <a:avLst/>
            </a:prstGeom>
            <a:noFill/>
            <a:ln w="57150">
              <a:solidFill>
                <a:srgbClr val="C00000"/>
              </a:solidFill>
              <a:miter lim="800000"/>
              <a:headEnd/>
              <a:tailEnd/>
            </a:ln>
            <a:effectLst>
              <a:outerShdw blurRad="50800" dist="38100" dir="2700000" algn="tl" rotWithShape="0">
                <a:prstClr val="black">
                  <a:alpha val="40000"/>
                </a:prstClr>
              </a:outerShdw>
            </a:effectLst>
            <a:extLst>
              <a:ext uri="{FAA26D3D-D897-4be2-8F04-BA451C77F1D7}">
                <ma14:placeholderFlag xmlns="" xmlns:ma14="http://schemas.microsoft.com/office/mac/drawingml/2011/main"/>
              </a:ext>
            </a:extLst>
          </p:spPr>
        </p:pic>
        <p:sp>
          <p:nvSpPr>
            <p:cNvPr id="16" name="TextBox 15">
              <a:extLst>
                <a:ext uri="{FF2B5EF4-FFF2-40B4-BE49-F238E27FC236}">
                  <a16:creationId xmlns:a16="http://schemas.microsoft.com/office/drawing/2014/main" id="{98EEBCF1-EDA5-4F22-972D-DB709A9B09C6}"/>
                </a:ext>
              </a:extLst>
            </p:cNvPr>
            <p:cNvSpPr txBox="1"/>
            <p:nvPr/>
          </p:nvSpPr>
          <p:spPr>
            <a:xfrm>
              <a:off x="364927" y="3218541"/>
              <a:ext cx="2339481" cy="823302"/>
            </a:xfrm>
            <a:prstGeom prst="rect">
              <a:avLst/>
            </a:prstGeom>
            <a:solidFill>
              <a:schemeClr val="bg1"/>
            </a:solidFill>
          </p:spPr>
          <p:txBody>
            <a:bodyPr wrap="square" rtlCol="0">
              <a:spAutoFit/>
            </a:bodyPr>
            <a:lstStyle/>
            <a:p>
              <a:pPr algn="ctr"/>
              <a:r>
                <a:rPr lang="en-US" sz="950" dirty="0">
                  <a:latin typeface="Times New Roman" panose="02020603050405020304" pitchFamily="18" charset="0"/>
                  <a:cs typeface="Times New Roman" panose="02020603050405020304" pitchFamily="18" charset="0"/>
                </a:rPr>
                <a:t>Even though Chinese cannons are numerous, forts cannot protect each other. Each and every one can be destroyed. There is no </a:t>
              </a:r>
              <a:r>
                <a:rPr lang="en-US" sz="950" dirty="0" err="1">
                  <a:latin typeface="Times New Roman" panose="02020603050405020304" pitchFamily="18" charset="0"/>
                  <a:cs typeface="Times New Roman" panose="02020603050405020304" pitchFamily="18" charset="0"/>
                </a:rPr>
                <a:t>defence</a:t>
              </a:r>
              <a:r>
                <a:rPr lang="en-US" sz="950" dirty="0">
                  <a:latin typeface="Times New Roman" panose="02020603050405020304" pitchFamily="18" charset="0"/>
                  <a:cs typeface="Times New Roman" panose="02020603050405020304" pitchFamily="18" charset="0"/>
                </a:rPr>
                <a:t> at the Lower </a:t>
              </a:r>
              <a:r>
                <a:rPr lang="en-US" sz="950" dirty="0" err="1">
                  <a:latin typeface="Times New Roman" panose="02020603050405020304" pitchFamily="18" charset="0"/>
                  <a:cs typeface="Times New Roman" panose="02020603050405020304" pitchFamily="18" charset="0"/>
                </a:rPr>
                <a:t>Hengdang</a:t>
              </a:r>
              <a:r>
                <a:rPr lang="en-US" sz="950" dirty="0">
                  <a:latin typeface="Times New Roman" panose="02020603050405020304" pitchFamily="18" charset="0"/>
                  <a:cs typeface="Times New Roman" panose="02020603050405020304" pitchFamily="18" charset="0"/>
                </a:rPr>
                <a:t> island which is an even bigger flaw. </a:t>
              </a:r>
              <a:endParaRPr lang="en-HK" sz="95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B367DB3-68D2-4008-87F8-423D1B6C7AF4}"/>
                </a:ext>
              </a:extLst>
            </p:cNvPr>
            <p:cNvSpPr txBox="1"/>
            <p:nvPr/>
          </p:nvSpPr>
          <p:spPr>
            <a:xfrm>
              <a:off x="386963" y="3178623"/>
              <a:ext cx="2266122" cy="107722"/>
            </a:xfrm>
            <a:prstGeom prst="rect">
              <a:avLst/>
            </a:prstGeom>
            <a:solidFill>
              <a:schemeClr val="bg1"/>
            </a:solidFill>
          </p:spPr>
          <p:txBody>
            <a:bodyPr wrap="square" rtlCol="0">
              <a:spAutoFit/>
            </a:bodyPr>
            <a:lstStyle/>
            <a:p>
              <a:pPr algn="ctr"/>
              <a:endParaRPr lang="en-HK" sz="1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1907C17-2453-4E1A-99F1-D2D4F4823987}"/>
                </a:ext>
              </a:extLst>
            </p:cNvPr>
            <p:cNvSpPr txBox="1"/>
            <p:nvPr/>
          </p:nvSpPr>
          <p:spPr>
            <a:xfrm>
              <a:off x="241844" y="4559109"/>
              <a:ext cx="1772007" cy="661720"/>
            </a:xfrm>
            <a:prstGeom prst="rect">
              <a:avLst/>
            </a:prstGeom>
            <a:solidFill>
              <a:schemeClr val="bg1"/>
            </a:solid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British naval second-in-command</a:t>
              </a:r>
            </a:p>
            <a:p>
              <a:pPr algn="ctr"/>
              <a:r>
                <a:rPr lang="en-US" sz="1400" b="1" dirty="0">
                  <a:latin typeface="Times New Roman" panose="02020603050405020304" pitchFamily="18" charset="0"/>
                  <a:cs typeface="Times New Roman" panose="02020603050405020304" pitchFamily="18" charset="0"/>
                </a:rPr>
                <a:t>Humphrey Fleming </a:t>
              </a:r>
              <a:r>
                <a:rPr lang="en-US" sz="1400" b="1" dirty="0" err="1">
                  <a:latin typeface="Times New Roman" panose="02020603050405020304" pitchFamily="18" charset="0"/>
                  <a:cs typeface="Times New Roman" panose="02020603050405020304" pitchFamily="18" charset="0"/>
                </a:rPr>
                <a:t>Senhouse</a:t>
              </a:r>
              <a:endParaRPr lang="en-HK" sz="1400" b="1" dirty="0">
                <a:latin typeface="Times New Roman" panose="02020603050405020304" pitchFamily="18" charset="0"/>
                <a:cs typeface="Times New Roman" panose="02020603050405020304" pitchFamily="18" charset="0"/>
              </a:endParaRPr>
            </a:p>
          </p:txBody>
        </p:sp>
      </p:grpSp>
      <p:sp>
        <p:nvSpPr>
          <p:cNvPr id="19" name="TextBox 14"/>
          <p:cNvSpPr txBox="1"/>
          <p:nvPr/>
        </p:nvSpPr>
        <p:spPr>
          <a:xfrm>
            <a:off x="6259528" y="2815193"/>
            <a:ext cx="1569324" cy="342020"/>
          </a:xfrm>
          <a:prstGeom prst="rect">
            <a:avLst/>
          </a:prstGeom>
          <a:noFill/>
        </p:spPr>
        <p:txBody>
          <a:bodyPr wrap="square" rtlCol="0">
            <a:noAutofit/>
          </a:bodyPr>
          <a:lstStyle/>
          <a:p>
            <a:pPr>
              <a:spcAft>
                <a:spcPts val="0"/>
              </a:spcAft>
            </a:pPr>
            <a:r>
              <a:rPr lang="en-US" altLang="zh-CN" sz="1600" dirty="0" smtClean="0">
                <a:solidFill>
                  <a:srgbClr val="000000"/>
                </a:solidFill>
                <a:latin typeface="Times New Roman" panose="02020603050405020304" pitchFamily="18" charset="0"/>
                <a:ea typeface="新細明體"/>
                <a:cs typeface="Times New Roman" panose="02020603050405020304" pitchFamily="18" charset="0"/>
              </a:rPr>
              <a:t>Enemy warships</a:t>
            </a:r>
            <a:endParaRPr lang="zh-HK" sz="1600" dirty="0">
              <a:effectLst/>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1590750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53" name="TextBox 3"/>
          <p:cNvSpPr txBox="1"/>
          <p:nvPr/>
        </p:nvSpPr>
        <p:spPr>
          <a:xfrm>
            <a:off x="18882" y="1036497"/>
            <a:ext cx="3346623" cy="961412"/>
          </a:xfrm>
          <a:prstGeom prst="rect">
            <a:avLst/>
          </a:prstGeom>
          <a:gradFill flip="none" rotWithShape="1">
            <a:gsLst>
              <a:gs pos="47000">
                <a:srgbClr val="F79646">
                  <a:lumMod val="60000"/>
                  <a:lumOff val="40000"/>
                </a:srgbClr>
              </a:gs>
              <a:gs pos="100000">
                <a:srgbClr val="FFFFFF"/>
              </a:gs>
            </a:gsLst>
            <a:lin ang="0" scaled="1"/>
            <a:tileRect/>
          </a:gradFill>
          <a:ln w="25400" cap="flat" cmpd="sng" algn="ctr">
            <a:solidFill>
              <a:sysClr val="window" lastClr="FFFFFF"/>
            </a:solidFill>
            <a:prstDash val="solid"/>
          </a:ln>
          <a:effectLst/>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84806"/>
                </a:solidFill>
                <a:effectLst/>
                <a:uLnTx/>
                <a:uFillTx/>
                <a:latin typeface="Times New Roman" panose="02020603050405020304" pitchFamily="18" charset="0"/>
                <a:ea typeface="新細明體"/>
                <a:cs typeface="Times New Roman" panose="02020603050405020304" pitchFamily="18" charset="0"/>
              </a:rPr>
              <a:t>A. </a:t>
            </a:r>
            <a:r>
              <a:rPr lang="en-US" sz="2000" b="1" kern="100" dirty="0">
                <a:solidFill>
                  <a:srgbClr val="984806"/>
                </a:solidFill>
                <a:latin typeface="Times New Roman" panose="02020603050405020304" pitchFamily="18" charset="0"/>
                <a:ea typeface="新細明體"/>
                <a:cs typeface="Times New Roman" panose="02020603050405020304" pitchFamily="18" charset="0"/>
              </a:rPr>
              <a:t>The Strategic Terrain of the Battle of the </a:t>
            </a:r>
            <a:r>
              <a:rPr lang="en-HK" sz="2000" b="1" kern="100" dirty="0">
                <a:solidFill>
                  <a:srgbClr val="984806"/>
                </a:solidFill>
                <a:latin typeface="Times New Roman" panose="02020603050405020304" pitchFamily="18" charset="0"/>
                <a:ea typeface="新細明體"/>
                <a:cs typeface="Times New Roman" panose="02020603050405020304" pitchFamily="18" charset="0"/>
              </a:rPr>
              <a:t>Bogue</a:t>
            </a:r>
            <a:endParaRPr kumimoji="0" lang="zh-HK" altLang="en-US" sz="2000" b="0" i="0" u="none" strike="noStrike" kern="10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984806"/>
                </a:solidFill>
                <a:effectLst/>
                <a:uLnTx/>
                <a:uFillTx/>
                <a:latin typeface="Times New Roman" panose="02020603050405020304" pitchFamily="18" charset="0"/>
                <a:ea typeface="新細明體"/>
                <a:cs typeface="Times New Roman" panose="02020603050405020304" pitchFamily="18" charset="0"/>
              </a:rPr>
              <a:t> </a:t>
            </a:r>
            <a:endParaRPr kumimoji="0" lang="zh-HK" altLang="en-US" sz="15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sp>
        <p:nvSpPr>
          <p:cNvPr id="55" name="TextBox 3"/>
          <p:cNvSpPr txBox="1"/>
          <p:nvPr/>
        </p:nvSpPr>
        <p:spPr>
          <a:xfrm>
            <a:off x="11411" y="2166635"/>
            <a:ext cx="3884175" cy="830997"/>
          </a:xfrm>
          <a:prstGeom prst="rect">
            <a:avLst/>
          </a:prstGeom>
          <a:solidFill>
            <a:srgbClr val="8064A2">
              <a:lumMod val="40000"/>
              <a:lumOff val="60000"/>
            </a:srgbClr>
          </a:solidFill>
        </p:spPr>
        <p:txBody>
          <a:bodyPr wrap="square" rtlCol="0">
            <a:spAutoFit/>
          </a:bodyPr>
          <a:lstStyle/>
          <a:p>
            <a:r>
              <a:rPr lang="en-HK" sz="1600" b="1" dirty="0">
                <a:latin typeface="Times New Roman" panose="02020603050405020304" pitchFamily="18" charset="0"/>
                <a:cs typeface="Times New Roman" panose="02020603050405020304" pitchFamily="18" charset="0"/>
              </a:rPr>
              <a:t>Quiz:  </a:t>
            </a:r>
            <a:r>
              <a:rPr lang="en-HK" sz="1600" dirty="0">
                <a:latin typeface="Times New Roman" panose="02020603050405020304" pitchFamily="18" charset="0"/>
                <a:cs typeface="Times New Roman" panose="02020603050405020304" pitchFamily="18" charset="0"/>
              </a:rPr>
              <a:t>Please examine the map of the Battle of Bogue’s strategic terrain and fill in the place names on the diagram on the right. </a:t>
            </a:r>
          </a:p>
        </p:txBody>
      </p:sp>
      <p:pic>
        <p:nvPicPr>
          <p:cNvPr id="58" name="Picture 3"/>
          <p:cNvPicPr>
            <a:picLocks noChangeAspect="1" noChangeArrowheads="1"/>
          </p:cNvPicPr>
          <p:nvPr/>
        </p:nvPicPr>
        <p:blipFill>
          <a:blip r:embed="rId4" cstate="print"/>
          <a:srcRect/>
          <a:stretch>
            <a:fillRect/>
          </a:stretch>
        </p:blipFill>
        <p:spPr bwMode="auto">
          <a:xfrm>
            <a:off x="4005339" y="125959"/>
            <a:ext cx="4796176" cy="6623147"/>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grpSp>
        <p:nvGrpSpPr>
          <p:cNvPr id="72" name="群組 71"/>
          <p:cNvGrpSpPr/>
          <p:nvPr/>
        </p:nvGrpSpPr>
        <p:grpSpPr>
          <a:xfrm>
            <a:off x="4227032" y="648942"/>
            <a:ext cx="4585893" cy="4912378"/>
            <a:chOff x="332656" y="676505"/>
            <a:chExt cx="6525344" cy="6265590"/>
          </a:xfrm>
        </p:grpSpPr>
        <p:sp>
          <p:nvSpPr>
            <p:cNvPr id="73" name="Rectangle 7"/>
            <p:cNvSpPr/>
            <p:nvPr/>
          </p:nvSpPr>
          <p:spPr>
            <a:xfrm>
              <a:off x="3645024" y="1756626"/>
              <a:ext cx="1368425" cy="288925"/>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Calibri"/>
                <a:ea typeface="新細明體"/>
                <a:cs typeface="+mn-cs"/>
              </a:endParaRPr>
            </a:p>
          </p:txBody>
        </p:sp>
        <p:sp>
          <p:nvSpPr>
            <p:cNvPr id="74" name="Rounded Rectangular Callout 10"/>
            <p:cNvSpPr/>
            <p:nvPr/>
          </p:nvSpPr>
          <p:spPr>
            <a:xfrm>
              <a:off x="5877272" y="2908754"/>
              <a:ext cx="836712" cy="374650"/>
            </a:xfrm>
            <a:prstGeom prst="wedgeRoundRectCallout">
              <a:avLst>
                <a:gd name="adj1" fmla="val -67789"/>
                <a:gd name="adj2" fmla="val 79233"/>
                <a:gd name="adj3" fmla="val 16667"/>
              </a:avLst>
            </a:prstGeom>
            <a:solidFill>
              <a:srgbClr val="FFFF00"/>
            </a:solidFill>
            <a:ln w="25400" cap="flat" cmpd="sng" algn="ctr">
              <a:solidFill>
                <a:srgbClr val="4F81BD">
                  <a:shade val="50000"/>
                </a:srgbClr>
              </a:solidFill>
              <a:prstDash val="solid"/>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Calibri"/>
                <a:ea typeface="新細明體"/>
                <a:cs typeface="+mn-cs"/>
              </a:endParaRPr>
            </a:p>
          </p:txBody>
        </p:sp>
        <p:sp>
          <p:nvSpPr>
            <p:cNvPr id="75" name="Rounded Rectangular Callout 11"/>
            <p:cNvSpPr/>
            <p:nvPr/>
          </p:nvSpPr>
          <p:spPr>
            <a:xfrm>
              <a:off x="5733256" y="4197089"/>
              <a:ext cx="936104" cy="374571"/>
            </a:xfrm>
            <a:prstGeom prst="wedgeRoundRectCallout">
              <a:avLst>
                <a:gd name="adj1" fmla="val -74191"/>
                <a:gd name="adj2" fmla="val 68130"/>
                <a:gd name="adj3" fmla="val 16667"/>
              </a:avLst>
            </a:prstGeom>
            <a:solidFill>
              <a:srgbClr val="FFFF00"/>
            </a:solidFill>
            <a:ln w="25400" cap="flat" cmpd="sng" algn="ctr">
              <a:solidFill>
                <a:srgbClr val="4F81BD">
                  <a:shade val="50000"/>
                </a:srgbClr>
              </a:solidFill>
              <a:prstDash val="solid"/>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Calibri"/>
                <a:ea typeface="新細明體"/>
                <a:cs typeface="+mn-cs"/>
              </a:endParaRPr>
            </a:p>
          </p:txBody>
        </p:sp>
        <p:sp>
          <p:nvSpPr>
            <p:cNvPr id="76" name="Rectangle 12"/>
            <p:cNvSpPr/>
            <p:nvPr/>
          </p:nvSpPr>
          <p:spPr>
            <a:xfrm>
              <a:off x="5661248" y="6149114"/>
              <a:ext cx="1008062" cy="288925"/>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Calibri"/>
                <a:ea typeface="新細明體"/>
                <a:cs typeface="+mn-cs"/>
              </a:endParaRPr>
            </a:p>
          </p:txBody>
        </p:sp>
        <p:sp>
          <p:nvSpPr>
            <p:cNvPr id="77" name="Rectangle 13"/>
            <p:cNvSpPr/>
            <p:nvPr/>
          </p:nvSpPr>
          <p:spPr>
            <a:xfrm>
              <a:off x="3573016" y="6653170"/>
              <a:ext cx="1079500" cy="288925"/>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Calibri"/>
                <a:ea typeface="新細明體"/>
                <a:cs typeface="+mn-cs"/>
              </a:endParaRPr>
            </a:p>
          </p:txBody>
        </p:sp>
        <p:sp>
          <p:nvSpPr>
            <p:cNvPr id="78" name="Rounded Rectangular Callout 14"/>
            <p:cNvSpPr/>
            <p:nvPr/>
          </p:nvSpPr>
          <p:spPr>
            <a:xfrm>
              <a:off x="332656" y="1324578"/>
              <a:ext cx="836712" cy="374650"/>
            </a:xfrm>
            <a:prstGeom prst="wedgeRoundRectCallout">
              <a:avLst>
                <a:gd name="adj1" fmla="val -67789"/>
                <a:gd name="adj2" fmla="val 79233"/>
                <a:gd name="adj3" fmla="val 16667"/>
              </a:avLst>
            </a:prstGeom>
            <a:solidFill>
              <a:srgbClr val="FFFF00"/>
            </a:solidFill>
            <a:ln w="25400" cap="flat" cmpd="sng" algn="ctr">
              <a:solidFill>
                <a:srgbClr val="4F81BD">
                  <a:shade val="50000"/>
                </a:srgbClr>
              </a:solidFill>
              <a:prstDash val="solid"/>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Calibri"/>
                <a:ea typeface="新細明體"/>
                <a:cs typeface="+mn-cs"/>
              </a:endParaRPr>
            </a:p>
          </p:txBody>
        </p:sp>
        <p:sp>
          <p:nvSpPr>
            <p:cNvPr id="79" name="Rounded Rectangular Callout 15"/>
            <p:cNvSpPr/>
            <p:nvPr/>
          </p:nvSpPr>
          <p:spPr>
            <a:xfrm>
              <a:off x="980728" y="3124778"/>
              <a:ext cx="792088" cy="408623"/>
            </a:xfrm>
            <a:prstGeom prst="wedgeRoundRectCallout">
              <a:avLst>
                <a:gd name="adj1" fmla="val 113567"/>
                <a:gd name="adj2" fmla="val 110063"/>
                <a:gd name="adj3" fmla="val 16667"/>
              </a:avLst>
            </a:prstGeom>
            <a:solidFill>
              <a:srgbClr val="FFFF00"/>
            </a:solidFill>
            <a:ln w="25400" cap="flat" cmpd="sng" algn="ctr">
              <a:solidFill>
                <a:srgbClr val="4F81BD">
                  <a:shade val="50000"/>
                </a:srgbClr>
              </a:solidFill>
              <a:prstDash val="solid"/>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Calibri"/>
                <a:ea typeface="新細明體"/>
                <a:cs typeface="+mn-cs"/>
              </a:endParaRPr>
            </a:p>
          </p:txBody>
        </p:sp>
        <p:sp>
          <p:nvSpPr>
            <p:cNvPr id="80" name="Rounded Rectangular Callout 17"/>
            <p:cNvSpPr/>
            <p:nvPr/>
          </p:nvSpPr>
          <p:spPr>
            <a:xfrm>
              <a:off x="1052736" y="4924978"/>
              <a:ext cx="1008062" cy="374650"/>
            </a:xfrm>
            <a:prstGeom prst="wedgeRoundRectCallout">
              <a:avLst>
                <a:gd name="adj1" fmla="val 74723"/>
                <a:gd name="adj2" fmla="val -177663"/>
                <a:gd name="adj3" fmla="val 16667"/>
              </a:avLst>
            </a:prstGeom>
            <a:solidFill>
              <a:srgbClr val="FFFF00"/>
            </a:solidFill>
            <a:ln w="25400" cap="flat" cmpd="sng" algn="ctr">
              <a:solidFill>
                <a:srgbClr val="4F81BD">
                  <a:shade val="50000"/>
                </a:srgbClr>
              </a:solidFill>
              <a:prstDash val="solid"/>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Calibri"/>
                <a:ea typeface="新細明體"/>
                <a:cs typeface="+mn-cs"/>
              </a:endParaRPr>
            </a:p>
          </p:txBody>
        </p:sp>
        <p:sp>
          <p:nvSpPr>
            <p:cNvPr id="81" name="Rectangle 18"/>
            <p:cNvSpPr/>
            <p:nvPr/>
          </p:nvSpPr>
          <p:spPr>
            <a:xfrm>
              <a:off x="1700808" y="6149114"/>
              <a:ext cx="1008062" cy="287338"/>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Calibri"/>
                <a:ea typeface="新細明體"/>
                <a:cs typeface="+mn-cs"/>
              </a:endParaRPr>
            </a:p>
          </p:txBody>
        </p:sp>
        <p:sp>
          <p:nvSpPr>
            <p:cNvPr id="82" name="Rectangle 20"/>
            <p:cNvSpPr/>
            <p:nvPr/>
          </p:nvSpPr>
          <p:spPr>
            <a:xfrm>
              <a:off x="5661247" y="1756600"/>
              <a:ext cx="1196753" cy="538987"/>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Times New Roman"/>
                  <a:ea typeface="新細明體"/>
                  <a:cs typeface="Times New Roman"/>
                </a:rPr>
                <a:t>Taiping </a:t>
              </a:r>
              <a:r>
                <a:rPr lang="en-US" altLang="zh-CN" sz="1400" dirty="0">
                  <a:solidFill>
                    <a:srgbClr val="000000"/>
                  </a:solidFill>
                  <a:latin typeface="Times New Roman"/>
                  <a:ea typeface="新細明體"/>
                  <a:cs typeface="Times New Roman"/>
                </a:rPr>
                <a:t>market</a:t>
              </a:r>
              <a:endParaRPr kumimoji="0" lang="zh-HK" altLang="en-US" sz="1400" b="0" i="0" u="none" strike="noStrike" kern="0" cap="none" spc="0" normalizeH="0" baseline="0" noProof="0" dirty="0">
                <a:ln>
                  <a:noFill/>
                </a:ln>
                <a:solidFill>
                  <a:sysClr val="window" lastClr="FFFFFF"/>
                </a:solidFill>
                <a:effectLst/>
                <a:uLnTx/>
                <a:uFillTx/>
                <a:latin typeface="Times New Roman"/>
                <a:ea typeface="新細明體"/>
              </a:endParaRPr>
            </a:p>
          </p:txBody>
        </p:sp>
        <p:sp>
          <p:nvSpPr>
            <p:cNvPr id="83" name="Rectangle 21"/>
            <p:cNvSpPr/>
            <p:nvPr/>
          </p:nvSpPr>
          <p:spPr>
            <a:xfrm>
              <a:off x="5183097" y="842916"/>
              <a:ext cx="1485643" cy="570158"/>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Times New Roman"/>
                  <a:ea typeface="新細明體"/>
                  <a:cs typeface="Times New Roman"/>
                </a:rPr>
                <a:t>Bogue Village</a:t>
              </a:r>
              <a:endParaRPr kumimoji="0" lang="zh-HK" altLang="en-US" sz="1400" b="0" i="0" u="none" strike="noStrike" kern="0" cap="none" spc="0" normalizeH="0" baseline="0" noProof="0" dirty="0">
                <a:ln>
                  <a:noFill/>
                </a:ln>
                <a:solidFill>
                  <a:sysClr val="window" lastClr="FFFFFF"/>
                </a:solidFill>
                <a:effectLst/>
                <a:uLnTx/>
                <a:uFillTx/>
                <a:latin typeface="Times New Roman"/>
                <a:ea typeface="新細明體"/>
              </a:endParaRPr>
            </a:p>
          </p:txBody>
        </p:sp>
        <p:sp>
          <p:nvSpPr>
            <p:cNvPr id="84" name="Rectangle 22"/>
            <p:cNvSpPr/>
            <p:nvPr/>
          </p:nvSpPr>
          <p:spPr>
            <a:xfrm>
              <a:off x="332656" y="676505"/>
              <a:ext cx="1428875" cy="507876"/>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400" dirty="0" err="1">
                  <a:solidFill>
                    <a:srgbClr val="000000"/>
                  </a:solidFill>
                  <a:latin typeface="Times New Roman"/>
                  <a:ea typeface="新細明體"/>
                </a:rPr>
                <a:t>Shizi</a:t>
              </a:r>
              <a:r>
                <a:rPr lang="zh-CN" altLang="en-US" sz="1400" dirty="0">
                  <a:solidFill>
                    <a:srgbClr val="000000"/>
                  </a:solidFill>
                  <a:latin typeface="Times New Roman"/>
                  <a:ea typeface="新細明體"/>
                </a:rPr>
                <a:t> </a:t>
              </a:r>
              <a:r>
                <a:rPr lang="en-US" altLang="zh-CN" sz="1400" dirty="0">
                  <a:solidFill>
                    <a:srgbClr val="000000"/>
                  </a:solidFill>
                  <a:latin typeface="Times New Roman"/>
                  <a:ea typeface="新細明體"/>
                </a:rPr>
                <a:t>Channel</a:t>
              </a:r>
              <a:endParaRPr kumimoji="0" lang="zh-HK" altLang="en-US" sz="1400" b="0" i="0" u="none" strike="noStrike" kern="0" cap="none" spc="0" normalizeH="0" baseline="0" noProof="0" dirty="0">
                <a:ln>
                  <a:noFill/>
                </a:ln>
                <a:solidFill>
                  <a:sysClr val="window" lastClr="FFFFFF"/>
                </a:solidFill>
                <a:effectLst/>
                <a:uLnTx/>
                <a:uFillTx/>
                <a:latin typeface="Times New Roman"/>
                <a:ea typeface="新細明體"/>
                <a:cs typeface="+mn-cs"/>
              </a:endParaRPr>
            </a:p>
          </p:txBody>
        </p:sp>
      </p:grpSp>
      <p:sp>
        <p:nvSpPr>
          <p:cNvPr id="85" name="TextBox 19"/>
          <p:cNvSpPr txBox="1"/>
          <p:nvPr/>
        </p:nvSpPr>
        <p:spPr>
          <a:xfrm>
            <a:off x="11411" y="3123589"/>
            <a:ext cx="3993928" cy="3076795"/>
          </a:xfrm>
          <a:prstGeom prst="rect">
            <a:avLst/>
          </a:prstGeom>
          <a:solidFill>
            <a:srgbClr val="EEECE1"/>
          </a:solidFill>
        </p:spPr>
        <p:txBody>
          <a:bodyPr wrap="square" rtlCol="0">
            <a:noAutofit/>
          </a:bodyPr>
          <a:lstStyle/>
          <a:p>
            <a:r>
              <a:rPr lang="en-HK" sz="1500" dirty="0">
                <a:latin typeface="Times New Roman" panose="02020603050405020304" pitchFamily="18" charset="0"/>
                <a:cs typeface="Times New Roman" panose="02020603050405020304" pitchFamily="18" charset="0"/>
              </a:rPr>
              <a:t>Please fill in the place names below in the corresponding empty boxes:</a:t>
            </a:r>
          </a:p>
          <a:p>
            <a:pPr lvl="0" defTabSz="914400">
              <a:lnSpc>
                <a:spcPct val="110000"/>
              </a:lnSpc>
              <a:defRPr/>
            </a:pPr>
            <a:r>
              <a:rPr kumimoji="0" lang="en-US" sz="15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1 </a:t>
            </a:r>
            <a:r>
              <a:rPr lang="en-US" sz="1500" dirty="0" err="1">
                <a:latin typeface="Times New Roman" panose="02020603050405020304" pitchFamily="18" charset="0"/>
                <a:ea typeface="新細明體"/>
                <a:cs typeface="Times New Roman" panose="02020603050405020304" pitchFamily="18" charset="0"/>
              </a:rPr>
              <a:t>Sanmenkou</a:t>
            </a:r>
            <a:r>
              <a:rPr lang="zh-CN" altLang="en-US" sz="1500" dirty="0">
                <a:latin typeface="Times New Roman" panose="02020603050405020304" pitchFamily="18" charset="0"/>
                <a:ea typeface="新細明體"/>
                <a:cs typeface="Times New Roman" panose="02020603050405020304" pitchFamily="18" charset="0"/>
              </a:rPr>
              <a:t> </a:t>
            </a:r>
            <a:r>
              <a:rPr lang="en-US" altLang="zh-CN" sz="1500" dirty="0">
                <a:latin typeface="Times New Roman" panose="02020603050405020304" pitchFamily="18" charset="0"/>
                <a:ea typeface="新細明體"/>
                <a:cs typeface="Times New Roman" panose="02020603050405020304" pitchFamily="18" charset="0"/>
              </a:rPr>
              <a:t>(waterway</a:t>
            </a:r>
            <a:r>
              <a:rPr lang="en-US" altLang="zh-CN" sz="1500" dirty="0" smtClean="0">
                <a:latin typeface="Times New Roman" panose="02020603050405020304" pitchFamily="18" charset="0"/>
                <a:ea typeface="新細明體"/>
                <a:cs typeface="Times New Roman" panose="02020603050405020304" pitchFamily="18" charset="0"/>
              </a:rPr>
              <a:t>) </a:t>
            </a:r>
            <a:r>
              <a:rPr lang="zh-TW" altLang="en-US" sz="1500" dirty="0" smtClean="0">
                <a:latin typeface="Times New Roman" panose="02020603050405020304" pitchFamily="18" charset="0"/>
                <a:ea typeface="新細明體"/>
                <a:cs typeface="Times New Roman" panose="02020603050405020304" pitchFamily="18" charset="0"/>
              </a:rPr>
              <a:t>三門口 </a:t>
            </a:r>
            <a:r>
              <a:rPr lang="en-US" altLang="zh-TW" sz="1500" dirty="0" smtClean="0">
                <a:latin typeface="Times New Roman" panose="02020603050405020304" pitchFamily="18" charset="0"/>
                <a:ea typeface="新細明體"/>
                <a:cs typeface="Times New Roman" panose="02020603050405020304" pitchFamily="18" charset="0"/>
              </a:rPr>
              <a:t>(</a:t>
            </a:r>
            <a:r>
              <a:rPr lang="zh-TW" altLang="en-US" sz="1500" dirty="0" smtClean="0">
                <a:latin typeface="Times New Roman" panose="02020603050405020304" pitchFamily="18" charset="0"/>
                <a:ea typeface="新細明體"/>
                <a:cs typeface="Times New Roman" panose="02020603050405020304" pitchFamily="18" charset="0"/>
              </a:rPr>
              <a:t>水道</a:t>
            </a:r>
            <a:r>
              <a:rPr lang="en-US" altLang="zh-TW" sz="1500" dirty="0" smtClean="0">
                <a:latin typeface="Times New Roman" panose="02020603050405020304" pitchFamily="18" charset="0"/>
                <a:ea typeface="新細明體"/>
                <a:cs typeface="Times New Roman" panose="02020603050405020304" pitchFamily="18" charset="0"/>
              </a:rPr>
              <a:t>)</a:t>
            </a:r>
            <a:r>
              <a:rPr kumimoji="0" lang="zh-CN" altLang="en-US"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 </a:t>
            </a:r>
            <a:endParaRPr kumimoji="0" lang="en-US" altLang="zh-CN"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endParaRPr>
          </a:p>
          <a:p>
            <a:pPr lvl="0" defTabSz="914400">
              <a:lnSpc>
                <a:spcPct val="110000"/>
              </a:lnSpc>
              <a:defRPr/>
            </a:pPr>
            <a:r>
              <a:rPr lang="en-US" altLang="zh-HK" sz="1500" dirty="0" smtClean="0">
                <a:latin typeface="Times New Roman" panose="02020603050405020304" pitchFamily="18" charset="0"/>
                <a:ea typeface="新細明體"/>
                <a:cs typeface="Times New Roman" panose="02020603050405020304" pitchFamily="18" charset="0"/>
              </a:rPr>
              <a:t>2 </a:t>
            </a:r>
            <a:r>
              <a:rPr lang="en-US" altLang="zh-HK" sz="1500" dirty="0">
                <a:latin typeface="Times New Roman" panose="02020603050405020304" pitchFamily="18" charset="0"/>
                <a:ea typeface="新細明體"/>
                <a:cs typeface="Times New Roman" panose="02020603050405020304" pitchFamily="18" charset="0"/>
              </a:rPr>
              <a:t>Upper </a:t>
            </a:r>
            <a:r>
              <a:rPr lang="en-US" altLang="zh-HK" sz="1500" dirty="0" err="1">
                <a:latin typeface="Times New Roman" panose="02020603050405020304" pitchFamily="18" charset="0"/>
                <a:ea typeface="新細明體"/>
                <a:cs typeface="Times New Roman" panose="02020603050405020304" pitchFamily="18" charset="0"/>
              </a:rPr>
              <a:t>Hengdang</a:t>
            </a:r>
            <a:r>
              <a:rPr lang="en-US" altLang="zh-HK" sz="1500" dirty="0">
                <a:latin typeface="Times New Roman" panose="02020603050405020304" pitchFamily="18" charset="0"/>
                <a:ea typeface="新細明體"/>
                <a:cs typeface="Times New Roman" panose="02020603050405020304" pitchFamily="18" charset="0"/>
              </a:rPr>
              <a:t> </a:t>
            </a:r>
            <a:r>
              <a:rPr lang="en-US" altLang="zh-CN" sz="1500" dirty="0">
                <a:latin typeface="Times New Roman" panose="02020603050405020304" pitchFamily="18" charset="0"/>
                <a:ea typeface="新細明體"/>
                <a:cs typeface="Times New Roman" panose="02020603050405020304" pitchFamily="18" charset="0"/>
              </a:rPr>
              <a:t>(island) </a:t>
            </a:r>
            <a:r>
              <a:rPr lang="zh-TW" altLang="en-US" sz="1500" dirty="0">
                <a:latin typeface="Times New Roman" panose="02020603050405020304" pitchFamily="18" charset="0"/>
                <a:ea typeface="新細明體"/>
                <a:cs typeface="Times New Roman" panose="02020603050405020304" pitchFamily="18" charset="0"/>
              </a:rPr>
              <a:t>上橫檔 </a:t>
            </a:r>
            <a:r>
              <a:rPr lang="en-US" altLang="zh-TW" sz="1500" dirty="0">
                <a:latin typeface="Times New Roman" panose="02020603050405020304" pitchFamily="18" charset="0"/>
                <a:ea typeface="新細明體"/>
                <a:cs typeface="Times New Roman" panose="02020603050405020304" pitchFamily="18" charset="0"/>
              </a:rPr>
              <a:t>(</a:t>
            </a:r>
            <a:r>
              <a:rPr lang="zh-TW" altLang="en-US" sz="1500" dirty="0">
                <a:latin typeface="Times New Roman" panose="02020603050405020304" pitchFamily="18" charset="0"/>
                <a:ea typeface="新細明體"/>
                <a:cs typeface="Times New Roman" panose="02020603050405020304" pitchFamily="18" charset="0"/>
              </a:rPr>
              <a:t>島</a:t>
            </a:r>
            <a:r>
              <a:rPr lang="en-US" altLang="zh-TW" sz="1500" dirty="0">
                <a:latin typeface="Times New Roman" panose="02020603050405020304" pitchFamily="18" charset="0"/>
                <a:ea typeface="新細明體"/>
                <a:cs typeface="Times New Roman" panose="02020603050405020304" pitchFamily="18" charset="0"/>
              </a:rPr>
              <a:t>)</a:t>
            </a:r>
            <a:r>
              <a:rPr lang="en-US" altLang="zh-CN" sz="1500" dirty="0">
                <a:latin typeface="Times New Roman" panose="02020603050405020304" pitchFamily="18" charset="0"/>
                <a:ea typeface="新細明體"/>
                <a:cs typeface="Times New Roman" panose="02020603050405020304" pitchFamily="18" charset="0"/>
              </a:rPr>
              <a:t> </a:t>
            </a:r>
            <a:endParaRPr lang="en-US" altLang="zh-CN" sz="1500" dirty="0" smtClean="0">
              <a:latin typeface="Times New Roman" panose="02020603050405020304" pitchFamily="18" charset="0"/>
              <a:ea typeface="新細明體"/>
              <a:cs typeface="Times New Roman" panose="02020603050405020304" pitchFamily="18" charset="0"/>
            </a:endParaRPr>
          </a:p>
          <a:p>
            <a:pPr lvl="0" defTabSz="914400">
              <a:lnSpc>
                <a:spcPct val="110000"/>
              </a:lnSpc>
              <a:defRPr/>
            </a:pPr>
            <a:r>
              <a:rPr lang="en-US" altLang="zh-HK" sz="1500" dirty="0" smtClean="0">
                <a:latin typeface="Times New Roman" panose="02020603050405020304" pitchFamily="18" charset="0"/>
                <a:ea typeface="新細明體"/>
                <a:cs typeface="Times New Roman" panose="02020603050405020304" pitchFamily="18" charset="0"/>
              </a:rPr>
              <a:t>3</a:t>
            </a:r>
            <a:r>
              <a:rPr lang="zh-CN" altLang="en-US" sz="1500" dirty="0" smtClean="0">
                <a:latin typeface="Times New Roman" panose="02020603050405020304" pitchFamily="18" charset="0"/>
                <a:ea typeface="新細明體"/>
                <a:cs typeface="Times New Roman" panose="02020603050405020304" pitchFamily="18" charset="0"/>
              </a:rPr>
              <a:t> </a:t>
            </a:r>
            <a:r>
              <a:rPr lang="en-US" altLang="zh-CN" sz="1500" dirty="0">
                <a:latin typeface="Times New Roman" panose="02020603050405020304" pitchFamily="18" charset="0"/>
                <a:ea typeface="新細明體"/>
                <a:cs typeface="Times New Roman" panose="02020603050405020304" pitchFamily="18" charset="0"/>
              </a:rPr>
              <a:t>Lower </a:t>
            </a:r>
            <a:r>
              <a:rPr lang="en-US" altLang="zh-CN" sz="1500" dirty="0" err="1">
                <a:latin typeface="Times New Roman" panose="02020603050405020304" pitchFamily="18" charset="0"/>
                <a:ea typeface="新細明體"/>
                <a:cs typeface="Times New Roman" panose="02020603050405020304" pitchFamily="18" charset="0"/>
              </a:rPr>
              <a:t>Hengdang</a:t>
            </a:r>
            <a:r>
              <a:rPr lang="zh-CN" altLang="en-US" sz="1500" dirty="0">
                <a:latin typeface="Times New Roman" panose="02020603050405020304" pitchFamily="18" charset="0"/>
                <a:ea typeface="新細明體"/>
                <a:cs typeface="Times New Roman" panose="02020603050405020304" pitchFamily="18" charset="0"/>
              </a:rPr>
              <a:t> </a:t>
            </a:r>
            <a:r>
              <a:rPr lang="en-US" altLang="zh-CN" sz="1500" dirty="0">
                <a:latin typeface="Times New Roman" panose="02020603050405020304" pitchFamily="18" charset="0"/>
                <a:ea typeface="新細明體"/>
                <a:cs typeface="Times New Roman" panose="02020603050405020304" pitchFamily="18" charset="0"/>
              </a:rPr>
              <a:t>(island)</a:t>
            </a:r>
            <a:r>
              <a:rPr lang="en-US" altLang="zh-HK" sz="1500" dirty="0">
                <a:latin typeface="Times New Roman" panose="02020603050405020304" pitchFamily="18" charset="0"/>
                <a:ea typeface="新細明體"/>
                <a:cs typeface="Times New Roman" panose="02020603050405020304" pitchFamily="18" charset="0"/>
              </a:rPr>
              <a:t> </a:t>
            </a:r>
            <a:r>
              <a:rPr lang="zh-TW" altLang="en-US" sz="1500" dirty="0">
                <a:latin typeface="Times New Roman" panose="02020603050405020304" pitchFamily="18" charset="0"/>
                <a:ea typeface="新細明體"/>
                <a:cs typeface="Times New Roman" panose="02020603050405020304" pitchFamily="18" charset="0"/>
              </a:rPr>
              <a:t>下橫檔</a:t>
            </a:r>
            <a:r>
              <a:rPr lang="en-US" altLang="zh-TW" sz="1500" dirty="0">
                <a:latin typeface="Times New Roman" panose="02020603050405020304" pitchFamily="18" charset="0"/>
                <a:ea typeface="新細明體"/>
                <a:cs typeface="Times New Roman" panose="02020603050405020304" pitchFamily="18" charset="0"/>
              </a:rPr>
              <a:t>(</a:t>
            </a:r>
            <a:r>
              <a:rPr lang="zh-TW" altLang="en-US" sz="1500" dirty="0">
                <a:latin typeface="Times New Roman" panose="02020603050405020304" pitchFamily="18" charset="0"/>
                <a:ea typeface="新細明體"/>
                <a:cs typeface="Times New Roman" panose="02020603050405020304" pitchFamily="18" charset="0"/>
              </a:rPr>
              <a:t>島</a:t>
            </a:r>
            <a:r>
              <a:rPr lang="en-US" altLang="zh-TW" sz="1500" dirty="0">
                <a:latin typeface="Times New Roman" panose="02020603050405020304" pitchFamily="18" charset="0"/>
                <a:ea typeface="新細明體"/>
                <a:cs typeface="Times New Roman" panose="02020603050405020304" pitchFamily="18" charset="0"/>
              </a:rPr>
              <a:t>)</a:t>
            </a:r>
            <a:r>
              <a:rPr lang="en-US" altLang="zh-HK" sz="1500" dirty="0">
                <a:latin typeface="Times New Roman" panose="02020603050405020304" pitchFamily="18" charset="0"/>
                <a:ea typeface="新細明體"/>
                <a:cs typeface="Times New Roman" panose="02020603050405020304" pitchFamily="18" charset="0"/>
              </a:rPr>
              <a:t> </a:t>
            </a:r>
            <a:endParaRPr lang="en-US" altLang="zh-HK" sz="1500" dirty="0" smtClean="0">
              <a:latin typeface="Times New Roman" panose="02020603050405020304" pitchFamily="18" charset="0"/>
              <a:ea typeface="新細明體"/>
              <a:cs typeface="Times New Roman" panose="02020603050405020304" pitchFamily="18" charset="0"/>
            </a:endParaRPr>
          </a:p>
          <a:p>
            <a:pPr lvl="0" defTabSz="914400">
              <a:lnSpc>
                <a:spcPct val="110000"/>
              </a:lnSpc>
              <a:defRPr/>
            </a:pPr>
            <a:r>
              <a:rPr lang="en-US" altLang="zh-HK" sz="1500" dirty="0" smtClean="0">
                <a:latin typeface="Times New Roman" panose="02020603050405020304" pitchFamily="18" charset="0"/>
                <a:ea typeface="新細明體"/>
                <a:cs typeface="Times New Roman" panose="02020603050405020304" pitchFamily="18" charset="0"/>
              </a:rPr>
              <a:t>4 </a:t>
            </a:r>
            <a:r>
              <a:rPr lang="en-US" altLang="zh-HK" sz="1500" dirty="0" err="1">
                <a:latin typeface="Times New Roman" panose="02020603050405020304" pitchFamily="18" charset="0"/>
                <a:ea typeface="新細明體"/>
                <a:cs typeface="Times New Roman" panose="02020603050405020304" pitchFamily="18" charset="0"/>
              </a:rPr>
              <a:t>Dajiao</a:t>
            </a:r>
            <a:r>
              <a:rPr lang="en-US" altLang="zh-HK" sz="1500" dirty="0">
                <a:latin typeface="Times New Roman" panose="02020603050405020304" pitchFamily="18" charset="0"/>
                <a:ea typeface="新細明體"/>
                <a:cs typeface="Times New Roman" panose="02020603050405020304" pitchFamily="18" charset="0"/>
              </a:rPr>
              <a:t> Hill </a:t>
            </a:r>
            <a:r>
              <a:rPr lang="zh-TW" altLang="en-US" sz="1500" dirty="0">
                <a:latin typeface="Times New Roman" panose="02020603050405020304" pitchFamily="18" charset="0"/>
                <a:ea typeface="新細明體"/>
                <a:cs typeface="Times New Roman" panose="02020603050405020304" pitchFamily="18" charset="0"/>
              </a:rPr>
              <a:t>大角山</a:t>
            </a:r>
            <a:r>
              <a:rPr lang="en-US" altLang="zh-HK" sz="1500" dirty="0">
                <a:latin typeface="Times New Roman" panose="02020603050405020304" pitchFamily="18" charset="0"/>
                <a:ea typeface="新細明體"/>
                <a:cs typeface="Times New Roman" panose="02020603050405020304" pitchFamily="18" charset="0"/>
              </a:rPr>
              <a:t> </a:t>
            </a:r>
            <a:endParaRPr lang="en-US" altLang="zh-HK" sz="1500" dirty="0" smtClean="0">
              <a:latin typeface="Times New Roman" panose="02020603050405020304" pitchFamily="18" charset="0"/>
              <a:ea typeface="新細明體"/>
              <a:cs typeface="Times New Roman" panose="02020603050405020304" pitchFamily="18" charset="0"/>
            </a:endParaRPr>
          </a:p>
          <a:p>
            <a:pPr lvl="0" defTabSz="914400">
              <a:lnSpc>
                <a:spcPct val="110000"/>
              </a:lnSpc>
              <a:defRPr/>
            </a:pPr>
            <a:r>
              <a:rPr lang="en-US" altLang="zh-HK" sz="1500" dirty="0" smtClean="0">
                <a:latin typeface="Times New Roman" panose="02020603050405020304" pitchFamily="18" charset="0"/>
                <a:ea typeface="新細明體"/>
                <a:cs typeface="Times New Roman" panose="02020603050405020304" pitchFamily="18" charset="0"/>
              </a:rPr>
              <a:t>5 </a:t>
            </a:r>
            <a:r>
              <a:rPr lang="en-US" altLang="zh-HK" sz="1500" dirty="0" err="1">
                <a:latin typeface="Times New Roman" panose="02020603050405020304" pitchFamily="18" charset="0"/>
                <a:ea typeface="新細明體"/>
                <a:cs typeface="Times New Roman" panose="02020603050405020304" pitchFamily="18" charset="0"/>
              </a:rPr>
              <a:t>Dahu</a:t>
            </a:r>
            <a:r>
              <a:rPr lang="zh-CN" altLang="en-US" sz="1500" dirty="0">
                <a:latin typeface="Times New Roman" panose="02020603050405020304" pitchFamily="18" charset="0"/>
                <a:ea typeface="新細明體"/>
                <a:cs typeface="Times New Roman" panose="02020603050405020304" pitchFamily="18" charset="0"/>
              </a:rPr>
              <a:t>  </a:t>
            </a:r>
            <a:r>
              <a:rPr lang="en-US" altLang="zh-CN" sz="1500" dirty="0">
                <a:latin typeface="Times New Roman" panose="02020603050405020304" pitchFamily="18" charset="0"/>
                <a:ea typeface="新細明體"/>
                <a:cs typeface="Times New Roman" panose="02020603050405020304" pitchFamily="18" charset="0"/>
              </a:rPr>
              <a:t>Hill </a:t>
            </a:r>
            <a:r>
              <a:rPr lang="zh-TW" altLang="en-US" sz="1500" dirty="0">
                <a:latin typeface="Times New Roman" panose="02020603050405020304" pitchFamily="18" charset="0"/>
                <a:ea typeface="新細明體"/>
                <a:cs typeface="Times New Roman" panose="02020603050405020304" pitchFamily="18" charset="0"/>
              </a:rPr>
              <a:t>大虎山</a:t>
            </a:r>
            <a:r>
              <a:rPr lang="en-US" altLang="zh-HK" sz="1500" dirty="0">
                <a:latin typeface="Times New Roman" panose="02020603050405020304" pitchFamily="18" charset="0"/>
                <a:ea typeface="新細明體"/>
                <a:cs typeface="Times New Roman" panose="02020603050405020304" pitchFamily="18" charset="0"/>
              </a:rPr>
              <a:t> </a:t>
            </a:r>
            <a:endParaRPr lang="en-US" altLang="zh-HK" sz="1500" dirty="0" smtClean="0">
              <a:latin typeface="Times New Roman" panose="02020603050405020304" pitchFamily="18" charset="0"/>
              <a:ea typeface="新細明體"/>
              <a:cs typeface="Times New Roman" panose="02020603050405020304" pitchFamily="18" charset="0"/>
            </a:endParaRPr>
          </a:p>
          <a:p>
            <a:pPr lvl="0" defTabSz="914400">
              <a:lnSpc>
                <a:spcPct val="110000"/>
              </a:lnSpc>
              <a:defRPr/>
            </a:pPr>
            <a:r>
              <a:rPr kumimoji="0" lang="en-US"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6 </a:t>
            </a:r>
            <a:r>
              <a:rPr kumimoji="0" lang="en-US" altLang="zh-CN" sz="1500" b="0" i="0" u="none" strike="noStrike" kern="1200" cap="none" spc="0" normalizeH="0" baseline="0" noProof="0" dirty="0" err="1">
                <a:ln>
                  <a:noFill/>
                </a:ln>
                <a:effectLst/>
                <a:uLnTx/>
                <a:uFillTx/>
                <a:latin typeface="Times New Roman" panose="02020603050405020304" pitchFamily="18" charset="0"/>
                <a:ea typeface="新細明體"/>
                <a:cs typeface="Times New Roman" panose="02020603050405020304" pitchFamily="18" charset="0"/>
              </a:rPr>
              <a:t>Lingding</a:t>
            </a:r>
            <a:r>
              <a:rPr kumimoji="0" lang="en-US" altLang="zh-CN" sz="15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 </a:t>
            </a:r>
            <a:r>
              <a:rPr kumimoji="0" lang="en-US" altLang="zh-CN"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Channel</a:t>
            </a:r>
            <a:r>
              <a:rPr lang="zh-TW" altLang="en-US" sz="1500" noProof="0" dirty="0" smtClean="0">
                <a:latin typeface="Times New Roman" panose="02020603050405020304" pitchFamily="18" charset="0"/>
                <a:ea typeface="新細明體"/>
                <a:cs typeface="Times New Roman" panose="02020603050405020304" pitchFamily="18" charset="0"/>
              </a:rPr>
              <a:t> </a:t>
            </a:r>
            <a:r>
              <a:rPr kumimoji="0" lang="zh-TW" altLang="en-US"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伶仃洋</a:t>
            </a:r>
            <a:r>
              <a:rPr kumimoji="0" lang="en-US" altLang="zh-TW"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 </a:t>
            </a:r>
          </a:p>
          <a:p>
            <a:pPr lvl="0" defTabSz="914400">
              <a:lnSpc>
                <a:spcPct val="110000"/>
              </a:lnSpc>
              <a:defRPr/>
            </a:pPr>
            <a:r>
              <a:rPr kumimoji="0" lang="en-US"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7 </a:t>
            </a:r>
            <a:r>
              <a:rPr lang="en-US" sz="1500" dirty="0" err="1">
                <a:latin typeface="Times New Roman" panose="02020603050405020304" pitchFamily="18" charset="0"/>
                <a:ea typeface="新細明體"/>
                <a:cs typeface="Times New Roman" panose="02020603050405020304" pitchFamily="18" charset="0"/>
              </a:rPr>
              <a:t>Shajiao</a:t>
            </a:r>
            <a:r>
              <a:rPr lang="zh-CN" altLang="en-US" sz="1500" dirty="0">
                <a:latin typeface="Times New Roman" panose="02020603050405020304" pitchFamily="18" charset="0"/>
                <a:ea typeface="新細明體"/>
                <a:cs typeface="Times New Roman" panose="02020603050405020304" pitchFamily="18" charset="0"/>
              </a:rPr>
              <a:t> </a:t>
            </a:r>
            <a:r>
              <a:rPr lang="en-US" altLang="zh-CN" sz="1500" dirty="0" smtClean="0">
                <a:latin typeface="Times New Roman" panose="02020603050405020304" pitchFamily="18" charset="0"/>
                <a:ea typeface="新細明體"/>
                <a:cs typeface="Times New Roman" panose="02020603050405020304" pitchFamily="18" charset="0"/>
              </a:rPr>
              <a:t>Hill </a:t>
            </a:r>
            <a:r>
              <a:rPr lang="zh-TW" altLang="en-US" sz="1500" dirty="0" smtClean="0">
                <a:latin typeface="Times New Roman" panose="02020603050405020304" pitchFamily="18" charset="0"/>
                <a:ea typeface="新細明體"/>
                <a:cs typeface="Times New Roman" panose="02020603050405020304" pitchFamily="18" charset="0"/>
              </a:rPr>
              <a:t>沙角山 </a:t>
            </a:r>
            <a:endParaRPr lang="en-US" altLang="zh-TW" sz="1500" dirty="0" smtClean="0">
              <a:latin typeface="Times New Roman" panose="02020603050405020304" pitchFamily="18" charset="0"/>
              <a:ea typeface="新細明體"/>
              <a:cs typeface="Times New Roman" panose="02020603050405020304" pitchFamily="18" charset="0"/>
            </a:endParaRPr>
          </a:p>
          <a:p>
            <a:pPr lvl="0" defTabSz="914400">
              <a:lnSpc>
                <a:spcPct val="110000"/>
              </a:lnSpc>
              <a:defRPr/>
            </a:pPr>
            <a:r>
              <a:rPr kumimoji="0" lang="en-US"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8 </a:t>
            </a:r>
            <a:r>
              <a:rPr kumimoji="0" lang="en-US" altLang="zh-CN" sz="1500" b="0" i="0" u="none" strike="noStrike" kern="1200" cap="none" spc="0" normalizeH="0" baseline="0" noProof="0" dirty="0" err="1" smtClean="0">
                <a:ln>
                  <a:noFill/>
                </a:ln>
                <a:effectLst/>
                <a:uLnTx/>
                <a:uFillTx/>
                <a:latin typeface="Times New Roman" panose="02020603050405020304" pitchFamily="18" charset="0"/>
                <a:ea typeface="新細明體"/>
                <a:cs typeface="Times New Roman" panose="02020603050405020304" pitchFamily="18" charset="0"/>
              </a:rPr>
              <a:t>A’niangxie</a:t>
            </a:r>
            <a:r>
              <a:rPr kumimoji="0" lang="en-US" altLang="zh-CN"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 </a:t>
            </a:r>
            <a:r>
              <a:rPr kumimoji="0" lang="zh-TW" altLang="en-US"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阿娘鞋 </a:t>
            </a:r>
            <a:endParaRPr kumimoji="0" lang="en-US" altLang="zh-TW"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endParaRPr>
          </a:p>
          <a:p>
            <a:pPr lvl="0" defTabSz="914400">
              <a:lnSpc>
                <a:spcPct val="110000"/>
              </a:lnSpc>
              <a:defRPr/>
            </a:pPr>
            <a:r>
              <a:rPr kumimoji="0" lang="en-US"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9 </a:t>
            </a:r>
            <a:r>
              <a:rPr kumimoji="0" lang="en-US" sz="1500" b="0" i="0" u="none" strike="noStrike" kern="1200" cap="none" spc="0" normalizeH="0" baseline="0" noProof="0" dirty="0" err="1">
                <a:ln>
                  <a:noFill/>
                </a:ln>
                <a:effectLst/>
                <a:uLnTx/>
                <a:uFillTx/>
                <a:latin typeface="Times New Roman" panose="02020603050405020304" pitchFamily="18" charset="0"/>
                <a:ea typeface="新細明體"/>
                <a:cs typeface="Times New Roman" panose="02020603050405020304" pitchFamily="18" charset="0"/>
              </a:rPr>
              <a:t>Shizi</a:t>
            </a:r>
            <a:r>
              <a:rPr kumimoji="0" lang="en-US" sz="15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 </a:t>
            </a:r>
            <a:r>
              <a:rPr kumimoji="0" lang="en-US"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Channel </a:t>
            </a:r>
            <a:r>
              <a:rPr kumimoji="0" lang="zh-TW" altLang="en-US"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獅子洋 </a:t>
            </a:r>
            <a:endParaRPr kumimoji="0" lang="en-US" altLang="zh-TW"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endParaRPr>
          </a:p>
          <a:p>
            <a:pPr lvl="0" defTabSz="914400">
              <a:lnSpc>
                <a:spcPct val="110000"/>
              </a:lnSpc>
              <a:defRPr/>
            </a:pPr>
            <a:r>
              <a:rPr kumimoji="0" lang="en-US"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10 </a:t>
            </a:r>
            <a:r>
              <a:rPr kumimoji="0" lang="en-US" sz="1500" b="0" i="0" u="none" strike="noStrike" kern="1200" cap="none" spc="0" normalizeH="0" baseline="0" noProof="0" dirty="0" err="1">
                <a:ln>
                  <a:noFill/>
                </a:ln>
                <a:effectLst/>
                <a:uLnTx/>
                <a:uFillTx/>
                <a:latin typeface="Times New Roman" panose="02020603050405020304" pitchFamily="18" charset="0"/>
                <a:ea typeface="新細明體"/>
                <a:cs typeface="Times New Roman" panose="02020603050405020304" pitchFamily="18" charset="0"/>
              </a:rPr>
              <a:t>Yanchen</a:t>
            </a:r>
            <a:r>
              <a:rPr kumimoji="0" lang="en-US" sz="15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 </a:t>
            </a:r>
            <a:r>
              <a:rPr kumimoji="0" lang="en-US"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Bay </a:t>
            </a:r>
            <a:r>
              <a:rPr kumimoji="0" lang="zh-TW" altLang="en-US"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晏臣灣</a:t>
            </a:r>
            <a:endParaRPr kumimoji="0" lang="zh-HK" altLang="en-US" sz="1500" b="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3074145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3" name="TextBox 2"/>
          <p:cNvSpPr txBox="1"/>
          <p:nvPr/>
        </p:nvSpPr>
        <p:spPr>
          <a:xfrm>
            <a:off x="-1" y="1134674"/>
            <a:ext cx="3767769" cy="461665"/>
          </a:xfrm>
          <a:prstGeom prst="rect">
            <a:avLst/>
          </a:prstGeom>
          <a:solidFill>
            <a:schemeClr val="bg1">
              <a:lumMod val="95000"/>
            </a:schemeClr>
          </a:solidFill>
          <a:ln w="28575">
            <a:noFill/>
          </a:ln>
        </p:spPr>
        <p:txBody>
          <a:bodyPr wrap="square">
            <a:spAutoFit/>
          </a:bodyPr>
          <a:lstStyle/>
          <a:p>
            <a:pPr eaLnBrk="1" fontAlgn="auto" hangingPunct="1">
              <a:spcBef>
                <a:spcPts val="0"/>
              </a:spcBef>
              <a:spcAft>
                <a:spcPts val="0"/>
              </a:spcAft>
              <a:defRPr/>
            </a:pPr>
            <a:r>
              <a:rPr lang="en-US" altLang="zh-CN"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The Fire of War Reignited</a:t>
            </a:r>
            <a:endParaRPr lang="en-US"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5" name="Picture 15" descr="虎門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972" y="3"/>
            <a:ext cx="5541027" cy="68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p:cNvSpPr txBox="1"/>
          <p:nvPr/>
        </p:nvSpPr>
        <p:spPr>
          <a:xfrm>
            <a:off x="282741" y="1749438"/>
            <a:ext cx="3037489" cy="1754326"/>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HK" dirty="0">
                <a:latin typeface="Times New Roman" panose="02020603050405020304" pitchFamily="18" charset="0"/>
                <a:cs typeface="Times New Roman" panose="02020603050405020304" pitchFamily="18" charset="0"/>
              </a:rPr>
              <a:t>Emperor </a:t>
            </a:r>
            <a:r>
              <a:rPr lang="en-HK" dirty="0" err="1">
                <a:latin typeface="Times New Roman" panose="02020603050405020304" pitchFamily="18" charset="0"/>
                <a:cs typeface="Times New Roman" panose="02020603050405020304" pitchFamily="18" charset="0"/>
              </a:rPr>
              <a:t>Daoguang</a:t>
            </a:r>
            <a:r>
              <a:rPr lang="en-HK" dirty="0">
                <a:latin typeface="Times New Roman" panose="02020603050405020304" pitchFamily="18" charset="0"/>
                <a:cs typeface="Times New Roman" panose="02020603050405020304" pitchFamily="18" charset="0"/>
              </a:rPr>
              <a:t> sent Yi Shan to hurry to Guangdong front lines for combat. On 27 January 1</a:t>
            </a:r>
            <a:r>
              <a:rPr lang="en-US" dirty="0">
                <a:latin typeface="Times New Roman" panose="02020603050405020304" pitchFamily="18" charset="0"/>
                <a:cs typeface="Times New Roman" panose="02020603050405020304" pitchFamily="18" charset="0"/>
              </a:rPr>
              <a:t>841</a:t>
            </a:r>
            <a:r>
              <a:rPr lang="en-HK" dirty="0">
                <a:latin typeface="Times New Roman" panose="02020603050405020304" pitchFamily="18" charset="0"/>
                <a:cs typeface="Times New Roman" panose="02020603050405020304" pitchFamily="18" charset="0"/>
              </a:rPr>
              <a:t>, the Qing Dynasty declared war on Britain.</a:t>
            </a:r>
          </a:p>
        </p:txBody>
      </p:sp>
      <p:sp>
        <p:nvSpPr>
          <p:cNvPr id="8" name="TextBox 7">
            <a:extLst>
              <a:ext uri="{FF2B5EF4-FFF2-40B4-BE49-F238E27FC236}">
                <a16:creationId xmlns:a16="http://schemas.microsoft.com/office/drawing/2014/main" id="{E484C214-64F6-42E8-BB56-63C3AD583431}"/>
              </a:ext>
            </a:extLst>
          </p:cNvPr>
          <p:cNvSpPr txBox="1"/>
          <p:nvPr/>
        </p:nvSpPr>
        <p:spPr>
          <a:xfrm>
            <a:off x="4450697" y="1127226"/>
            <a:ext cx="925537" cy="461665"/>
          </a:xfrm>
          <a:prstGeom prst="rect">
            <a:avLst/>
          </a:prstGeom>
          <a:solidFill>
            <a:srgbClr val="0051AD"/>
          </a:solid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Towards Guangzhou</a:t>
            </a:r>
            <a:endParaRPr lang="en-HK" sz="1200"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98951B0-B611-4728-A30D-E69C958CB16F}"/>
              </a:ext>
            </a:extLst>
          </p:cNvPr>
          <p:cNvSpPr txBox="1"/>
          <p:nvPr/>
        </p:nvSpPr>
        <p:spPr>
          <a:xfrm>
            <a:off x="4450697" y="1980270"/>
            <a:ext cx="1166332" cy="646331"/>
          </a:xfrm>
          <a:prstGeom prst="rect">
            <a:avLst/>
          </a:prstGeom>
          <a:solidFill>
            <a:srgbClr val="0051AD"/>
          </a:solid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Upper </a:t>
            </a:r>
            <a:r>
              <a:rPr lang="en-US" sz="1200" dirty="0" err="1">
                <a:solidFill>
                  <a:schemeClr val="bg1"/>
                </a:solidFill>
                <a:latin typeface="Times New Roman" panose="02020603050405020304" pitchFamily="18" charset="0"/>
                <a:cs typeface="Times New Roman" panose="02020603050405020304" pitchFamily="18" charset="0"/>
              </a:rPr>
              <a:t>Hengdang</a:t>
            </a:r>
            <a:r>
              <a:rPr lang="en-US" sz="1200" dirty="0">
                <a:solidFill>
                  <a:schemeClr val="bg1"/>
                </a:solidFill>
                <a:latin typeface="Times New Roman" panose="02020603050405020304" pitchFamily="18" charset="0"/>
                <a:cs typeface="Times New Roman" panose="02020603050405020304" pitchFamily="18" charset="0"/>
              </a:rPr>
              <a:t> Island</a:t>
            </a:r>
            <a:endParaRPr lang="en-HK" sz="1200"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C0A55BD-A39E-4F99-951D-7E8355E4541A}"/>
              </a:ext>
            </a:extLst>
          </p:cNvPr>
          <p:cNvSpPr txBox="1"/>
          <p:nvPr/>
        </p:nvSpPr>
        <p:spPr>
          <a:xfrm>
            <a:off x="6705030" y="3807803"/>
            <a:ext cx="1166332" cy="646331"/>
          </a:xfrm>
          <a:prstGeom prst="rect">
            <a:avLst/>
          </a:prstGeom>
          <a:solidFill>
            <a:srgbClr val="0051AD"/>
          </a:solid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Lower </a:t>
            </a:r>
            <a:r>
              <a:rPr lang="en-US" sz="1200" dirty="0" err="1">
                <a:solidFill>
                  <a:schemeClr val="bg1"/>
                </a:solidFill>
                <a:latin typeface="Times New Roman" panose="02020603050405020304" pitchFamily="18" charset="0"/>
                <a:cs typeface="Times New Roman" panose="02020603050405020304" pitchFamily="18" charset="0"/>
              </a:rPr>
              <a:t>Hengdang</a:t>
            </a:r>
            <a:r>
              <a:rPr lang="en-US" sz="1200" dirty="0">
                <a:solidFill>
                  <a:schemeClr val="bg1"/>
                </a:solidFill>
                <a:latin typeface="Times New Roman" panose="02020603050405020304" pitchFamily="18" charset="0"/>
                <a:cs typeface="Times New Roman" panose="02020603050405020304" pitchFamily="18" charset="0"/>
              </a:rPr>
              <a:t> island</a:t>
            </a:r>
            <a:endParaRPr lang="en-HK" sz="1200"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CB9AF46-D79A-41ED-ACFA-7B9BC5AF60A5}"/>
              </a:ext>
            </a:extLst>
          </p:cNvPr>
          <p:cNvSpPr txBox="1"/>
          <p:nvPr/>
        </p:nvSpPr>
        <p:spPr>
          <a:xfrm>
            <a:off x="6017006" y="4552937"/>
            <a:ext cx="1166332" cy="461665"/>
          </a:xfrm>
          <a:prstGeom prst="rect">
            <a:avLst/>
          </a:prstGeom>
          <a:solidFill>
            <a:srgbClr val="0051AD"/>
          </a:solid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Shallow water area</a:t>
            </a:r>
            <a:endParaRPr lang="en-HK" sz="1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1970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pic>
        <p:nvPicPr>
          <p:cNvPr id="5" name="Picture 6" descr="虎門0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972" y="2"/>
            <a:ext cx="5541027" cy="68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p:nvPr/>
        </p:nvSpPr>
        <p:spPr>
          <a:xfrm>
            <a:off x="3602972" y="6237781"/>
            <a:ext cx="4176712" cy="400110"/>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HK" sz="2000" dirty="0">
                <a:latin typeface="Times New Roman" panose="02020603050405020304" pitchFamily="18" charset="0"/>
                <a:cs typeface="Times New Roman" panose="02020603050405020304" pitchFamily="18" charset="0"/>
              </a:rPr>
              <a:t>Deployed </a:t>
            </a:r>
            <a:r>
              <a:rPr lang="en-HK" sz="2000" dirty="0" err="1">
                <a:latin typeface="Times New Roman" panose="02020603050405020304" pitchFamily="18" charset="0"/>
                <a:cs typeface="Times New Roman" panose="02020603050405020304" pitchFamily="18" charset="0"/>
              </a:rPr>
              <a:t>defense</a:t>
            </a:r>
            <a:r>
              <a:rPr lang="en-HK" sz="2000" dirty="0">
                <a:latin typeface="Times New Roman" panose="02020603050405020304" pitchFamily="18" charset="0"/>
                <a:cs typeface="Times New Roman" panose="02020603050405020304" pitchFamily="18" charset="0"/>
              </a:rPr>
              <a:t> (1):  </a:t>
            </a:r>
            <a:r>
              <a:rPr lang="en-US" altLang="zh-TW" sz="2000" dirty="0">
                <a:latin typeface="Times New Roman" panose="02020603050405020304" pitchFamily="18" charset="0"/>
                <a:cs typeface="Times New Roman" panose="02020603050405020304" pitchFamily="18" charset="0"/>
              </a:rPr>
              <a:t>Metal chains</a:t>
            </a:r>
            <a:endParaRPr lang="en-HK" sz="2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919425A-5897-4F49-A2D1-C51BC91064BB}"/>
              </a:ext>
            </a:extLst>
          </p:cNvPr>
          <p:cNvSpPr txBox="1"/>
          <p:nvPr/>
        </p:nvSpPr>
        <p:spPr>
          <a:xfrm>
            <a:off x="-1" y="1134674"/>
            <a:ext cx="3602973" cy="461665"/>
          </a:xfrm>
          <a:prstGeom prst="rect">
            <a:avLst/>
          </a:prstGeom>
          <a:solidFill>
            <a:schemeClr val="bg1">
              <a:lumMod val="95000"/>
            </a:schemeClr>
          </a:solidFill>
          <a:ln w="28575">
            <a:noFill/>
          </a:ln>
        </p:spPr>
        <p:txBody>
          <a:bodyPr wrap="square">
            <a:spAutoFit/>
          </a:bodyPr>
          <a:lstStyle/>
          <a:p>
            <a:pPr eaLnBrk="1" fontAlgn="auto" hangingPunct="1">
              <a:spcBef>
                <a:spcPts val="0"/>
              </a:spcBef>
              <a:spcAft>
                <a:spcPts val="0"/>
              </a:spcAft>
              <a:defRPr/>
            </a:pPr>
            <a:r>
              <a:rPr lang="en-US" altLang="zh-CN"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The Fire of War Reignited</a:t>
            </a:r>
            <a:endParaRPr lang="en-US"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8" name="TextBox 7">
            <a:extLst>
              <a:ext uri="{FF2B5EF4-FFF2-40B4-BE49-F238E27FC236}">
                <a16:creationId xmlns:a16="http://schemas.microsoft.com/office/drawing/2014/main" id="{FC9ACDE7-183D-4AD6-8258-ACE2DF473B1F}"/>
              </a:ext>
            </a:extLst>
          </p:cNvPr>
          <p:cNvSpPr txBox="1"/>
          <p:nvPr/>
        </p:nvSpPr>
        <p:spPr>
          <a:xfrm>
            <a:off x="5952926" y="3896411"/>
            <a:ext cx="759931" cy="169277"/>
          </a:xfrm>
          <a:prstGeom prst="rect">
            <a:avLst/>
          </a:prstGeom>
          <a:solidFill>
            <a:srgbClr val="006DEE"/>
          </a:solidFill>
        </p:spPr>
        <p:txBody>
          <a:bodyPr wrap="square" rtlCol="0">
            <a:spAutoFit/>
          </a:bodyPr>
          <a:lstStyle/>
          <a:p>
            <a:r>
              <a:rPr lang="en-US" sz="500" dirty="0">
                <a:solidFill>
                  <a:schemeClr val="bg1"/>
                </a:solidFill>
                <a:latin typeface="Times New Roman" panose="02020603050405020304" pitchFamily="18" charset="0"/>
                <a:cs typeface="Times New Roman" panose="02020603050405020304" pitchFamily="18" charset="0"/>
              </a:rPr>
              <a:t>Lan river metal chains</a:t>
            </a:r>
            <a:endParaRPr lang="en-HK" sz="5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2181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pic>
        <p:nvPicPr>
          <p:cNvPr id="5" name="Picture 6" descr="虎門01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2972" y="2"/>
            <a:ext cx="5541027" cy="68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p:nvPr/>
        </p:nvSpPr>
        <p:spPr>
          <a:xfrm>
            <a:off x="3602972" y="6240463"/>
            <a:ext cx="4032250" cy="400110"/>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Deployed defense (2): Forts</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TextBox 7">
            <a:extLst>
              <a:ext uri="{FF2B5EF4-FFF2-40B4-BE49-F238E27FC236}">
                <a16:creationId xmlns:a16="http://schemas.microsoft.com/office/drawing/2014/main" id="{159F647E-6C23-4D78-A2D8-E6E74F17E393}"/>
              </a:ext>
            </a:extLst>
          </p:cNvPr>
          <p:cNvSpPr txBox="1"/>
          <p:nvPr/>
        </p:nvSpPr>
        <p:spPr>
          <a:xfrm>
            <a:off x="-1" y="1134674"/>
            <a:ext cx="3602973" cy="461665"/>
          </a:xfrm>
          <a:prstGeom prst="rect">
            <a:avLst/>
          </a:prstGeom>
          <a:solidFill>
            <a:schemeClr val="bg1">
              <a:lumMod val="95000"/>
            </a:schemeClr>
          </a:solidFill>
          <a:ln w="28575">
            <a:noFill/>
          </a:ln>
        </p:spPr>
        <p:txBody>
          <a:bodyPr wrap="square">
            <a:spAutoFit/>
          </a:bodyPr>
          <a:lstStyle/>
          <a:p>
            <a:pPr eaLnBrk="1" fontAlgn="auto" hangingPunct="1">
              <a:spcBef>
                <a:spcPts val="0"/>
              </a:spcBef>
              <a:spcAft>
                <a:spcPts val="0"/>
              </a:spcAft>
              <a:defRPr/>
            </a:pPr>
            <a:r>
              <a:rPr lang="en-US" altLang="zh-CN"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The Fire of War Reignited</a:t>
            </a:r>
            <a:endParaRPr lang="en-US"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342181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pic>
        <p:nvPicPr>
          <p:cNvPr id="5" name="Picture 6" descr="虎門01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972" y="2"/>
            <a:ext cx="5541027" cy="68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p:nvPr/>
        </p:nvSpPr>
        <p:spPr>
          <a:xfrm>
            <a:off x="3602972" y="6240463"/>
            <a:ext cx="4032250" cy="400110"/>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Fort firepower coverage</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TextBox 6">
            <a:extLst>
              <a:ext uri="{FF2B5EF4-FFF2-40B4-BE49-F238E27FC236}">
                <a16:creationId xmlns:a16="http://schemas.microsoft.com/office/drawing/2014/main" id="{06D50916-DBC4-440E-85C2-DA8F8F7305D5}"/>
              </a:ext>
            </a:extLst>
          </p:cNvPr>
          <p:cNvSpPr txBox="1"/>
          <p:nvPr/>
        </p:nvSpPr>
        <p:spPr>
          <a:xfrm>
            <a:off x="-1" y="1145691"/>
            <a:ext cx="3602973" cy="461665"/>
          </a:xfrm>
          <a:prstGeom prst="rect">
            <a:avLst/>
          </a:prstGeom>
          <a:solidFill>
            <a:schemeClr val="bg1">
              <a:lumMod val="95000"/>
            </a:schemeClr>
          </a:solidFill>
          <a:ln w="28575">
            <a:noFill/>
          </a:ln>
        </p:spPr>
        <p:txBody>
          <a:bodyPr wrap="square">
            <a:spAutoFit/>
          </a:bodyPr>
          <a:lstStyle/>
          <a:p>
            <a:pPr eaLnBrk="1" fontAlgn="auto" hangingPunct="1">
              <a:spcBef>
                <a:spcPts val="0"/>
              </a:spcBef>
              <a:spcAft>
                <a:spcPts val="0"/>
              </a:spcAft>
              <a:defRPr/>
            </a:pPr>
            <a:r>
              <a:rPr lang="en-US" altLang="zh-CN"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The Fire of War Reignited</a:t>
            </a:r>
            <a:endParaRPr lang="en-US"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342181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pic>
        <p:nvPicPr>
          <p:cNvPr id="5" name="Picture 16" descr="虎門01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972" y="0"/>
            <a:ext cx="55410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p:nvPr/>
        </p:nvSpPr>
        <p:spPr>
          <a:xfrm>
            <a:off x="3602972" y="6420070"/>
            <a:ext cx="3987436" cy="40011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CN" sz="20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British army began to attack.</a:t>
            </a:r>
            <a:endParaRPr lang="zh-TW" altLang="en-US" sz="20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7" name="TextBox 4"/>
          <p:cNvSpPr txBox="1"/>
          <p:nvPr/>
        </p:nvSpPr>
        <p:spPr>
          <a:xfrm>
            <a:off x="0" y="1596637"/>
            <a:ext cx="2521258" cy="40011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TW" sz="2000" b="1" dirty="0">
                <a:solidFill>
                  <a:srgbClr val="FFFFFF"/>
                </a:solidFill>
                <a:latin typeface="Times New Roman" panose="02020603050405020304" pitchFamily="18" charset="0"/>
                <a:cs typeface="Times New Roman" panose="02020603050405020304" pitchFamily="18" charset="0"/>
              </a:rPr>
              <a:t>23 February </a:t>
            </a:r>
            <a:r>
              <a:rPr lang="en-US" altLang="zh-TW" sz="2000" b="1" dirty="0" smtClean="0">
                <a:solidFill>
                  <a:srgbClr val="FFFFFF"/>
                </a:solidFill>
                <a:latin typeface="Times New Roman" panose="02020603050405020304" pitchFamily="18" charset="0"/>
                <a:cs typeface="Times New Roman" panose="02020603050405020304" pitchFamily="18" charset="0"/>
              </a:rPr>
              <a:t>1841</a:t>
            </a:r>
            <a:endParaRPr lang="zh-TW" altLang="en-US" sz="2000" b="1" dirty="0">
              <a:solidFill>
                <a:srgbClr val="FFFFFF"/>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43E530F-A79E-4638-A89F-4D5E739E8AC6}"/>
              </a:ext>
            </a:extLst>
          </p:cNvPr>
          <p:cNvSpPr txBox="1"/>
          <p:nvPr/>
        </p:nvSpPr>
        <p:spPr>
          <a:xfrm>
            <a:off x="-1" y="1134674"/>
            <a:ext cx="3602973" cy="461665"/>
          </a:xfrm>
          <a:prstGeom prst="rect">
            <a:avLst/>
          </a:prstGeom>
          <a:solidFill>
            <a:schemeClr val="bg1">
              <a:lumMod val="95000"/>
            </a:schemeClr>
          </a:solidFill>
          <a:ln w="28575">
            <a:noFill/>
          </a:ln>
        </p:spPr>
        <p:txBody>
          <a:bodyPr wrap="square">
            <a:spAutoFit/>
          </a:bodyPr>
          <a:lstStyle/>
          <a:p>
            <a:pPr eaLnBrk="1" fontAlgn="auto" hangingPunct="1">
              <a:spcBef>
                <a:spcPts val="0"/>
              </a:spcBef>
              <a:spcAft>
                <a:spcPts val="0"/>
              </a:spcAft>
              <a:defRPr/>
            </a:pPr>
            <a:r>
              <a:rPr lang="en-US" altLang="zh-CN"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The Fire of War Reignited</a:t>
            </a:r>
            <a:endParaRPr lang="en-US"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342181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6" name="TextBox 8"/>
          <p:cNvSpPr txBox="1"/>
          <p:nvPr/>
        </p:nvSpPr>
        <p:spPr>
          <a:xfrm>
            <a:off x="337351" y="5655076"/>
            <a:ext cx="3246677" cy="120032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CN"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The British</a:t>
            </a:r>
            <a:r>
              <a:rPr lang="zh-CN" altLang="en-US"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CN"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army</a:t>
            </a:r>
            <a:r>
              <a:rPr lang="zh-CN" altLang="en-US"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CN"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sent</a:t>
            </a:r>
            <a:r>
              <a:rPr lang="zh-CN" altLang="en-US"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CN"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out</a:t>
            </a:r>
            <a:r>
              <a:rPr lang="zh-CN" altLang="en-US"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CN"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warships</a:t>
            </a:r>
            <a:r>
              <a:rPr lang="zh-CN" altLang="en-US"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CN"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and entered the </a:t>
            </a:r>
            <a:r>
              <a:rPr lang="en-US" altLang="zh-CN" dirty="0" err="1">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Sanmenkou</a:t>
            </a:r>
            <a:r>
              <a:rPr lang="en-US" altLang="zh-CN"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 waterway. The </a:t>
            </a:r>
            <a:r>
              <a:rPr lang="en-US" altLang="zh-CN" dirty="0" err="1">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Sanmenkou</a:t>
            </a:r>
            <a:r>
              <a:rPr lang="en-US" altLang="zh-CN"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 fort was destroyed.</a:t>
            </a:r>
            <a:endParaRPr lang="zh-TW" altLang="en-US"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7" name="TextBox 4"/>
          <p:cNvSpPr txBox="1"/>
          <p:nvPr/>
        </p:nvSpPr>
        <p:spPr>
          <a:xfrm>
            <a:off x="0" y="1597033"/>
            <a:ext cx="2492374" cy="40011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2000" b="1"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23 February </a:t>
            </a:r>
            <a:r>
              <a:rPr lang="en-US" altLang="zh-TW" sz="2000" b="1" dirty="0" smtClean="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1841</a:t>
            </a:r>
            <a:endParaRPr lang="zh-TW" altLang="en-US" sz="2000" b="1"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24" name="Picture 15" descr="虎門01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972" y="2"/>
            <a:ext cx="5541027" cy="68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9"/>
          <p:cNvSpPr txBox="1"/>
          <p:nvPr/>
        </p:nvSpPr>
        <p:spPr>
          <a:xfrm>
            <a:off x="7663027" y="1858643"/>
            <a:ext cx="944946" cy="461665"/>
          </a:xfrm>
          <a:prstGeom prst="rect">
            <a:avLst/>
          </a:prstGeom>
          <a:solidFill>
            <a:schemeClr val="accent6">
              <a:lumMod val="60000"/>
              <a:lumOff val="4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CN" sz="1200" dirty="0" err="1">
                <a:latin typeface="Times New Roman" panose="02020603050405020304" pitchFamily="18" charset="0"/>
                <a:ea typeface="新細明體" panose="02020500000000000000" pitchFamily="18" charset="-120"/>
                <a:cs typeface="Times New Roman" panose="02020603050405020304" pitchFamily="18" charset="0"/>
              </a:rPr>
              <a:t>Sanmenkou</a:t>
            </a:r>
            <a:r>
              <a:rPr lang="en-US" altLang="zh-CN" sz="1200" dirty="0">
                <a:latin typeface="Times New Roman" panose="02020603050405020304" pitchFamily="18" charset="0"/>
                <a:ea typeface="新細明體" panose="02020500000000000000" pitchFamily="18" charset="-120"/>
                <a:cs typeface="Times New Roman" panose="02020603050405020304" pitchFamily="18" charset="0"/>
              </a:rPr>
              <a:t> fort</a:t>
            </a:r>
            <a:endParaRPr lang="zh-TW" altLang="en-US" sz="1200" dirty="0">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6" name="TextBox 10"/>
          <p:cNvSpPr txBox="1"/>
          <p:nvPr/>
        </p:nvSpPr>
        <p:spPr>
          <a:xfrm>
            <a:off x="4295553" y="2187351"/>
            <a:ext cx="1169581" cy="307777"/>
          </a:xfrm>
          <a:prstGeom prst="rect">
            <a:avLst/>
          </a:prstGeom>
          <a:solidFill>
            <a:schemeClr val="accent2">
              <a:lumMod val="40000"/>
              <a:lumOff val="6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zh-CN" sz="1400" dirty="0">
                <a:latin typeface="Times New Roman" panose="02020603050405020304" pitchFamily="18" charset="0"/>
                <a:cs typeface="Times New Roman" panose="02020603050405020304" pitchFamily="18" charset="0"/>
              </a:rPr>
              <a:t>Metal Chains</a:t>
            </a:r>
            <a:endParaRPr lang="zh-TW" altLang="en-US" sz="1400" dirty="0">
              <a:latin typeface="Times New Roman" panose="02020603050405020304" pitchFamily="18" charset="0"/>
              <a:cs typeface="Times New Roman" panose="02020603050405020304" pitchFamily="18" charset="0"/>
            </a:endParaRPr>
          </a:p>
        </p:txBody>
      </p:sp>
      <p:cxnSp>
        <p:nvCxnSpPr>
          <p:cNvPr id="27" name="Shape 12"/>
          <p:cNvCxnSpPr/>
          <p:nvPr/>
        </p:nvCxnSpPr>
        <p:spPr>
          <a:xfrm>
            <a:off x="5347631" y="2306039"/>
            <a:ext cx="215900" cy="350837"/>
          </a:xfrm>
          <a:prstGeom prst="bentConnector2">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2" name="Shape 7"/>
          <p:cNvCxnSpPr/>
          <p:nvPr/>
        </p:nvCxnSpPr>
        <p:spPr>
          <a:xfrm>
            <a:off x="5666637" y="3510906"/>
            <a:ext cx="611188" cy="576263"/>
          </a:xfrm>
          <a:prstGeom prst="bentConnector2">
            <a:avLst/>
          </a:prstGeom>
          <a:ln>
            <a:solidFill>
              <a:schemeClr val="tx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6"/>
          <p:cNvSpPr txBox="1"/>
          <p:nvPr/>
        </p:nvSpPr>
        <p:spPr>
          <a:xfrm>
            <a:off x="5935608" y="3856366"/>
            <a:ext cx="1452815" cy="461665"/>
          </a:xfrm>
          <a:prstGeom prst="rect">
            <a:avLst/>
          </a:prstGeom>
          <a:solidFill>
            <a:schemeClr val="accent6">
              <a:lumMod val="40000"/>
              <a:lumOff val="6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zh-CN" sz="1200" dirty="0">
                <a:latin typeface="Times New Roman" panose="02020603050405020304" pitchFamily="18" charset="0"/>
                <a:ea typeface="新細明體" panose="02020500000000000000" pitchFamily="18" charset="-120"/>
                <a:cs typeface="Times New Roman" panose="02020603050405020304" pitchFamily="18" charset="0"/>
              </a:rPr>
              <a:t>Lower </a:t>
            </a:r>
            <a:r>
              <a:rPr lang="en-US" altLang="zh-CN" sz="1200" dirty="0" err="1">
                <a:latin typeface="Times New Roman" panose="02020603050405020304" pitchFamily="18" charset="0"/>
                <a:ea typeface="新細明體" panose="02020500000000000000" pitchFamily="18" charset="-120"/>
                <a:cs typeface="Times New Roman" panose="02020603050405020304" pitchFamily="18" charset="0"/>
              </a:rPr>
              <a:t>Hengdang</a:t>
            </a:r>
            <a:r>
              <a:rPr lang="en-US" altLang="zh-CN" sz="1200" dirty="0">
                <a:latin typeface="Times New Roman" panose="02020603050405020304" pitchFamily="18" charset="0"/>
                <a:ea typeface="新細明體" panose="02020500000000000000" pitchFamily="18" charset="-120"/>
                <a:cs typeface="Times New Roman" panose="02020603050405020304" pitchFamily="18" charset="0"/>
              </a:rPr>
              <a:t> island</a:t>
            </a:r>
            <a:endParaRPr lang="zh-TW" altLang="en-US" sz="1200" dirty="0">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3" name="TextBox 12">
            <a:extLst>
              <a:ext uri="{FF2B5EF4-FFF2-40B4-BE49-F238E27FC236}">
                <a16:creationId xmlns:a16="http://schemas.microsoft.com/office/drawing/2014/main" id="{89EC065D-BE0C-4C61-9E30-BCA209EB9EE0}"/>
              </a:ext>
            </a:extLst>
          </p:cNvPr>
          <p:cNvSpPr txBox="1"/>
          <p:nvPr/>
        </p:nvSpPr>
        <p:spPr>
          <a:xfrm>
            <a:off x="-1" y="1134674"/>
            <a:ext cx="3602973" cy="461665"/>
          </a:xfrm>
          <a:prstGeom prst="rect">
            <a:avLst/>
          </a:prstGeom>
          <a:solidFill>
            <a:schemeClr val="bg1">
              <a:lumMod val="95000"/>
            </a:schemeClr>
          </a:solidFill>
          <a:ln w="28575">
            <a:noFill/>
          </a:ln>
        </p:spPr>
        <p:txBody>
          <a:bodyPr wrap="square">
            <a:spAutoFit/>
          </a:bodyPr>
          <a:lstStyle/>
          <a:p>
            <a:pPr eaLnBrk="1" fontAlgn="auto" hangingPunct="1">
              <a:spcBef>
                <a:spcPts val="0"/>
              </a:spcBef>
              <a:spcAft>
                <a:spcPts val="0"/>
              </a:spcAft>
              <a:defRPr/>
            </a:pPr>
            <a:r>
              <a:rPr lang="en-US" altLang="zh-CN"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The Fire of War Reignited</a:t>
            </a:r>
            <a:endParaRPr lang="en-US"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342181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pic>
        <p:nvPicPr>
          <p:cNvPr id="5" name="Picture 15" descr="虎門01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972" y="2"/>
            <a:ext cx="5541027" cy="68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p:nvPr/>
        </p:nvSpPr>
        <p:spPr>
          <a:xfrm>
            <a:off x="-1" y="1596637"/>
            <a:ext cx="2486933" cy="40011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2000" b="1"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23 February </a:t>
            </a:r>
            <a:r>
              <a:rPr lang="en-US" altLang="zh-TW" sz="2000" b="1" dirty="0" smtClean="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1841</a:t>
            </a:r>
            <a:endParaRPr lang="zh-TW" altLang="en-US" sz="2000" b="1"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7" name="TextBox 8"/>
          <p:cNvSpPr txBox="1"/>
          <p:nvPr/>
        </p:nvSpPr>
        <p:spPr>
          <a:xfrm>
            <a:off x="372862" y="5903913"/>
            <a:ext cx="3230110" cy="92333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CN"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Lower </a:t>
            </a:r>
            <a:r>
              <a:rPr lang="en-US" altLang="zh-CN" dirty="0" err="1">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Hengdang</a:t>
            </a:r>
            <a:r>
              <a:rPr lang="en-US" altLang="zh-CN"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 island, lacking </a:t>
            </a:r>
            <a:r>
              <a:rPr lang="en-US" altLang="zh-CN" dirty="0" smtClean="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CN"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defenses, became the British army’s next objective. </a:t>
            </a:r>
            <a:endParaRPr lang="zh-TW" altLang="en-US"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8" name="TextBox 10"/>
          <p:cNvSpPr txBox="1"/>
          <p:nvPr/>
        </p:nvSpPr>
        <p:spPr>
          <a:xfrm>
            <a:off x="4503677" y="2201798"/>
            <a:ext cx="816470" cy="646331"/>
          </a:xfrm>
          <a:prstGeom prst="rect">
            <a:avLst/>
          </a:prstGeom>
          <a:solidFill>
            <a:schemeClr val="accent2">
              <a:lumMod val="40000"/>
              <a:lumOff val="6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CN" sz="1200" dirty="0">
                <a:latin typeface="Times New Roman" panose="02020603050405020304" pitchFamily="18" charset="0"/>
                <a:ea typeface="新細明體" panose="02020500000000000000" pitchFamily="18" charset="-120"/>
                <a:cs typeface="Times New Roman" panose="02020603050405020304" pitchFamily="18" charset="0"/>
              </a:rPr>
              <a:t>Lan river metal chains</a:t>
            </a:r>
            <a:endParaRPr lang="zh-TW" altLang="en-US" sz="1200" dirty="0">
              <a:latin typeface="Times New Roman" panose="02020603050405020304" pitchFamily="18" charset="0"/>
              <a:ea typeface="新細明體" panose="02020500000000000000" pitchFamily="18" charset="-120"/>
              <a:cs typeface="Times New Roman" panose="02020603050405020304" pitchFamily="18" charset="0"/>
            </a:endParaRPr>
          </a:p>
        </p:txBody>
      </p:sp>
      <p:cxnSp>
        <p:nvCxnSpPr>
          <p:cNvPr id="9" name="Shape 12"/>
          <p:cNvCxnSpPr/>
          <p:nvPr/>
        </p:nvCxnSpPr>
        <p:spPr>
          <a:xfrm>
            <a:off x="5342269" y="2303596"/>
            <a:ext cx="215900" cy="350837"/>
          </a:xfrm>
          <a:prstGeom prst="bentConnector2">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674208" y="2213087"/>
            <a:ext cx="1021001" cy="461665"/>
          </a:xfrm>
          <a:prstGeom prst="rect">
            <a:avLst/>
          </a:prstGeom>
          <a:solidFill>
            <a:schemeClr val="accent6">
              <a:lumMod val="60000"/>
              <a:lumOff val="4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CN" sz="1200" dirty="0" err="1">
                <a:latin typeface="Times New Roman" panose="02020603050405020304" pitchFamily="18" charset="0"/>
                <a:ea typeface="新細明體" panose="02020500000000000000" pitchFamily="18" charset="-120"/>
                <a:cs typeface="Times New Roman" panose="02020603050405020304" pitchFamily="18" charset="0"/>
              </a:rPr>
              <a:t>Sanmenkou</a:t>
            </a:r>
            <a:r>
              <a:rPr lang="en-US" altLang="zh-CN" sz="1200" dirty="0">
                <a:latin typeface="Times New Roman" panose="02020603050405020304" pitchFamily="18" charset="0"/>
                <a:ea typeface="新細明體" panose="02020500000000000000" pitchFamily="18" charset="-120"/>
                <a:cs typeface="Times New Roman" panose="02020603050405020304" pitchFamily="18" charset="0"/>
              </a:rPr>
              <a:t> fort</a:t>
            </a:r>
            <a:endParaRPr lang="zh-TW" altLang="en-US" sz="1200" dirty="0">
              <a:latin typeface="Times New Roman" panose="02020603050405020304" pitchFamily="18" charset="0"/>
              <a:ea typeface="新細明體" panose="02020500000000000000" pitchFamily="18" charset="-120"/>
              <a:cs typeface="Times New Roman" panose="02020603050405020304" pitchFamily="18" charset="0"/>
            </a:endParaRPr>
          </a:p>
        </p:txBody>
      </p:sp>
      <p:cxnSp>
        <p:nvCxnSpPr>
          <p:cNvPr id="12" name="Shape 7"/>
          <p:cNvCxnSpPr/>
          <p:nvPr/>
        </p:nvCxnSpPr>
        <p:spPr>
          <a:xfrm>
            <a:off x="5659609" y="3515360"/>
            <a:ext cx="611188" cy="576263"/>
          </a:xfrm>
          <a:prstGeom prst="bentConnector2">
            <a:avLst/>
          </a:prstGeom>
          <a:ln>
            <a:solidFill>
              <a:schemeClr val="tx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6"/>
          <p:cNvSpPr txBox="1"/>
          <p:nvPr/>
        </p:nvSpPr>
        <p:spPr>
          <a:xfrm>
            <a:off x="5867387" y="3848929"/>
            <a:ext cx="1110462" cy="646331"/>
          </a:xfrm>
          <a:prstGeom prst="rect">
            <a:avLst/>
          </a:prstGeom>
          <a:solidFill>
            <a:schemeClr val="accent6">
              <a:lumMod val="40000"/>
              <a:lumOff val="6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CN" sz="1200" dirty="0">
                <a:latin typeface="Times New Roman" panose="02020603050405020304" pitchFamily="18" charset="0"/>
                <a:ea typeface="新細明體" panose="02020500000000000000" pitchFamily="18" charset="-120"/>
                <a:cs typeface="Times New Roman" panose="02020603050405020304" pitchFamily="18" charset="0"/>
              </a:rPr>
              <a:t>Lower </a:t>
            </a:r>
            <a:r>
              <a:rPr lang="en-US" altLang="zh-CN" sz="1200" dirty="0" err="1">
                <a:latin typeface="Times New Roman" panose="02020603050405020304" pitchFamily="18" charset="0"/>
                <a:ea typeface="新細明體" panose="02020500000000000000" pitchFamily="18" charset="-120"/>
                <a:cs typeface="Times New Roman" panose="02020603050405020304" pitchFamily="18" charset="0"/>
              </a:rPr>
              <a:t>Hengdang</a:t>
            </a:r>
            <a:r>
              <a:rPr lang="en-US" altLang="zh-CN" sz="1200" dirty="0">
                <a:latin typeface="Times New Roman" panose="02020603050405020304" pitchFamily="18" charset="0"/>
                <a:ea typeface="新細明體" panose="02020500000000000000" pitchFamily="18" charset="-120"/>
                <a:cs typeface="Times New Roman" panose="02020603050405020304" pitchFamily="18" charset="0"/>
              </a:rPr>
              <a:t> island</a:t>
            </a:r>
            <a:endParaRPr lang="zh-TW" altLang="en-US" sz="1200" dirty="0">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3" name="TextBox 12">
            <a:extLst>
              <a:ext uri="{FF2B5EF4-FFF2-40B4-BE49-F238E27FC236}">
                <a16:creationId xmlns:a16="http://schemas.microsoft.com/office/drawing/2014/main" id="{A476BBD4-9F86-48FF-8B9A-5141005FE4E6}"/>
              </a:ext>
            </a:extLst>
          </p:cNvPr>
          <p:cNvSpPr txBox="1"/>
          <p:nvPr/>
        </p:nvSpPr>
        <p:spPr>
          <a:xfrm>
            <a:off x="-1" y="1134674"/>
            <a:ext cx="3602973" cy="461665"/>
          </a:xfrm>
          <a:prstGeom prst="rect">
            <a:avLst/>
          </a:prstGeom>
          <a:solidFill>
            <a:schemeClr val="bg1">
              <a:lumMod val="95000"/>
            </a:schemeClr>
          </a:solidFill>
          <a:ln w="28575">
            <a:noFill/>
          </a:ln>
        </p:spPr>
        <p:txBody>
          <a:bodyPr wrap="square">
            <a:spAutoFit/>
          </a:bodyPr>
          <a:lstStyle/>
          <a:p>
            <a:pPr eaLnBrk="1" fontAlgn="auto" hangingPunct="1">
              <a:spcBef>
                <a:spcPts val="0"/>
              </a:spcBef>
              <a:spcAft>
                <a:spcPts val="0"/>
              </a:spcAft>
              <a:defRPr/>
            </a:pPr>
            <a:r>
              <a:rPr lang="en-US" altLang="zh-CN"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The Fire of War Reignited</a:t>
            </a:r>
            <a:endParaRPr lang="en-US"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342181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pic>
        <p:nvPicPr>
          <p:cNvPr id="5" name="Picture 10" descr="虎門02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5558" y="15579"/>
            <a:ext cx="5528441" cy="684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p:nvPr/>
        </p:nvSpPr>
        <p:spPr>
          <a:xfrm>
            <a:off x="3615558" y="6108838"/>
            <a:ext cx="4941888" cy="646331"/>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CN"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The </a:t>
            </a:r>
            <a:r>
              <a:rPr lang="en-US" altLang="zh-CN" i="1"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Nemesis</a:t>
            </a:r>
            <a:r>
              <a:rPr lang="en-US" altLang="zh-CN"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 carried artillery soldiers and 130 infantry to Lower </a:t>
            </a:r>
            <a:r>
              <a:rPr lang="en-US" altLang="zh-CN" dirty="0" err="1">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Hengdang</a:t>
            </a:r>
            <a:r>
              <a:rPr lang="en-US" altLang="zh-CN"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rPr>
              <a:t> island.</a:t>
            </a:r>
            <a:endParaRPr lang="zh-TW" altLang="en-US" dirty="0">
              <a:solidFill>
                <a:srgbClr val="FFFFFF"/>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8" name="TextBox 3"/>
          <p:cNvSpPr txBox="1"/>
          <p:nvPr/>
        </p:nvSpPr>
        <p:spPr>
          <a:xfrm>
            <a:off x="0" y="1596637"/>
            <a:ext cx="2574524" cy="40011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TW" sz="2000" b="1" dirty="0">
                <a:solidFill>
                  <a:srgbClr val="FFFFFF"/>
                </a:solidFill>
                <a:latin typeface="Times New Roman" panose="02020603050405020304" pitchFamily="18" charset="0"/>
                <a:cs typeface="Times New Roman" panose="02020603050405020304" pitchFamily="18" charset="0"/>
              </a:rPr>
              <a:t>25 February </a:t>
            </a:r>
            <a:r>
              <a:rPr lang="en-US" altLang="zh-TW" sz="2000" b="1" dirty="0" smtClean="0">
                <a:solidFill>
                  <a:srgbClr val="FFFFFF"/>
                </a:solidFill>
                <a:latin typeface="Times New Roman" panose="02020603050405020304" pitchFamily="18" charset="0"/>
                <a:cs typeface="Times New Roman" panose="02020603050405020304" pitchFamily="18" charset="0"/>
              </a:rPr>
              <a:t>1841</a:t>
            </a:r>
            <a:endParaRPr lang="zh-TW" altLang="en-US" sz="2000" b="1" dirty="0">
              <a:solidFill>
                <a:srgbClr val="FFFFFF"/>
              </a:solidFill>
              <a:latin typeface="Times New Roman" panose="02020603050405020304" pitchFamily="18" charset="0"/>
              <a:cs typeface="Times New Roman" panose="02020603050405020304" pitchFamily="18" charset="0"/>
            </a:endParaRPr>
          </a:p>
        </p:txBody>
      </p:sp>
      <p:cxnSp>
        <p:nvCxnSpPr>
          <p:cNvPr id="10" name="Elbow Connector 5"/>
          <p:cNvCxnSpPr/>
          <p:nvPr/>
        </p:nvCxnSpPr>
        <p:spPr>
          <a:xfrm>
            <a:off x="5084680" y="2302849"/>
            <a:ext cx="504825" cy="358775"/>
          </a:xfrm>
          <a:prstGeom prst="bentConnector3">
            <a:avLst>
              <a:gd name="adj1" fmla="val 102667"/>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9" name="TextBox 4"/>
          <p:cNvSpPr txBox="1"/>
          <p:nvPr/>
        </p:nvSpPr>
        <p:spPr>
          <a:xfrm>
            <a:off x="4154751" y="2072016"/>
            <a:ext cx="1182342" cy="646331"/>
          </a:xfrm>
          <a:prstGeom prst="rect">
            <a:avLst/>
          </a:prstGeom>
          <a:solidFill>
            <a:schemeClr val="accent6">
              <a:lumMod val="40000"/>
              <a:lumOff val="6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TW" sz="1200" dirty="0">
                <a:latin typeface="Times New Roman" panose="02020603050405020304" pitchFamily="18" charset="0"/>
                <a:ea typeface="新細明體" panose="02020500000000000000" pitchFamily="18" charset="-120"/>
                <a:cs typeface="Times New Roman" panose="02020603050405020304" pitchFamily="18" charset="0"/>
              </a:rPr>
              <a:t>Upper </a:t>
            </a:r>
            <a:r>
              <a:rPr lang="en-US" altLang="zh-TW" sz="1200" dirty="0" err="1">
                <a:latin typeface="Times New Roman" panose="02020603050405020304" pitchFamily="18" charset="0"/>
                <a:ea typeface="新細明體" panose="02020500000000000000" pitchFamily="18" charset="-120"/>
                <a:cs typeface="Times New Roman" panose="02020603050405020304" pitchFamily="18" charset="0"/>
              </a:rPr>
              <a:t>Hengdang</a:t>
            </a:r>
            <a:r>
              <a:rPr lang="en-US" altLang="zh-TW" sz="1200" dirty="0">
                <a:latin typeface="Times New Roman" panose="02020603050405020304" pitchFamily="18" charset="0"/>
                <a:ea typeface="新細明體" panose="02020500000000000000" pitchFamily="18" charset="-120"/>
                <a:cs typeface="Times New Roman" panose="02020603050405020304" pitchFamily="18" charset="0"/>
              </a:rPr>
              <a:t> island fort</a:t>
            </a:r>
            <a:endParaRPr lang="zh-TW" altLang="en-US" sz="1200" dirty="0">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1" name="TextBox 10">
            <a:extLst>
              <a:ext uri="{FF2B5EF4-FFF2-40B4-BE49-F238E27FC236}">
                <a16:creationId xmlns:a16="http://schemas.microsoft.com/office/drawing/2014/main" id="{07D1EBF2-604A-4981-8BC1-299C80C3E13B}"/>
              </a:ext>
            </a:extLst>
          </p:cNvPr>
          <p:cNvSpPr txBox="1"/>
          <p:nvPr/>
        </p:nvSpPr>
        <p:spPr>
          <a:xfrm>
            <a:off x="-1" y="1134674"/>
            <a:ext cx="3602973" cy="461665"/>
          </a:xfrm>
          <a:prstGeom prst="rect">
            <a:avLst/>
          </a:prstGeom>
          <a:solidFill>
            <a:schemeClr val="bg1">
              <a:lumMod val="95000"/>
            </a:schemeClr>
          </a:solidFill>
          <a:ln w="28575">
            <a:noFill/>
          </a:ln>
        </p:spPr>
        <p:txBody>
          <a:bodyPr wrap="square">
            <a:spAutoFit/>
          </a:bodyPr>
          <a:lstStyle/>
          <a:p>
            <a:pPr eaLnBrk="1" fontAlgn="auto" hangingPunct="1">
              <a:spcBef>
                <a:spcPts val="0"/>
              </a:spcBef>
              <a:spcAft>
                <a:spcPts val="0"/>
              </a:spcAft>
              <a:defRPr/>
            </a:pPr>
            <a:r>
              <a:rPr lang="en-US" altLang="zh-CN"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The Fire of War Reignited</a:t>
            </a:r>
            <a:endParaRPr lang="en-US"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342181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pic>
        <p:nvPicPr>
          <p:cNvPr id="5" name="Picture 10" descr="虎門02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972" y="2"/>
            <a:ext cx="55410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p:nvPr/>
        </p:nvSpPr>
        <p:spPr>
          <a:xfrm>
            <a:off x="-1" y="5261363"/>
            <a:ext cx="3602972" cy="120032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HK" dirty="0">
                <a:latin typeface="Times New Roman" panose="02020603050405020304" pitchFamily="18" charset="0"/>
                <a:cs typeface="Times New Roman" panose="02020603050405020304" pitchFamily="18" charset="0"/>
              </a:rPr>
              <a:t>British troops set up field guns at a high spot on Lower </a:t>
            </a:r>
            <a:r>
              <a:rPr lang="en-HK" dirty="0" err="1">
                <a:latin typeface="Times New Roman" panose="02020603050405020304" pitchFamily="18" charset="0"/>
                <a:cs typeface="Times New Roman" panose="02020603050405020304" pitchFamily="18" charset="0"/>
              </a:rPr>
              <a:t>Hengdang</a:t>
            </a:r>
            <a:r>
              <a:rPr lang="en-HK" dirty="0">
                <a:latin typeface="Times New Roman" panose="02020603050405020304" pitchFamily="18" charset="0"/>
                <a:cs typeface="Times New Roman" panose="02020603050405020304" pitchFamily="18" charset="0"/>
              </a:rPr>
              <a:t> island and aimed at the Qing army forts of Upper </a:t>
            </a:r>
            <a:r>
              <a:rPr lang="en-HK" dirty="0" err="1">
                <a:latin typeface="Times New Roman" panose="02020603050405020304" pitchFamily="18" charset="0"/>
                <a:cs typeface="Times New Roman" panose="02020603050405020304" pitchFamily="18" charset="0"/>
              </a:rPr>
              <a:t>Hengdang</a:t>
            </a:r>
            <a:r>
              <a:rPr lang="en-HK" dirty="0">
                <a:latin typeface="Times New Roman" panose="02020603050405020304" pitchFamily="18" charset="0"/>
                <a:cs typeface="Times New Roman" panose="02020603050405020304" pitchFamily="18" charset="0"/>
              </a:rPr>
              <a:t> island.</a:t>
            </a:r>
          </a:p>
        </p:txBody>
      </p:sp>
      <p:sp>
        <p:nvSpPr>
          <p:cNvPr id="7" name="TextBox 3"/>
          <p:cNvSpPr txBox="1"/>
          <p:nvPr/>
        </p:nvSpPr>
        <p:spPr>
          <a:xfrm>
            <a:off x="0" y="1596637"/>
            <a:ext cx="2565070" cy="40011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2000" b="1" dirty="0">
                <a:solidFill>
                  <a:srgbClr val="FFFFFF"/>
                </a:solidFill>
                <a:latin typeface="Times New Roman" panose="02020603050405020304" pitchFamily="18" charset="0"/>
                <a:cs typeface="Times New Roman" panose="02020603050405020304" pitchFamily="18" charset="0"/>
              </a:rPr>
              <a:t>25 February </a:t>
            </a:r>
            <a:r>
              <a:rPr lang="en-US" altLang="zh-TW" sz="2000" b="1" dirty="0" smtClean="0">
                <a:solidFill>
                  <a:srgbClr val="FFFFFF"/>
                </a:solidFill>
                <a:latin typeface="Times New Roman" panose="02020603050405020304" pitchFamily="18" charset="0"/>
                <a:cs typeface="Times New Roman" panose="02020603050405020304" pitchFamily="18" charset="0"/>
              </a:rPr>
              <a:t>1841</a:t>
            </a:r>
            <a:endParaRPr lang="zh-TW" altLang="en-US" sz="2000" b="1" dirty="0">
              <a:solidFill>
                <a:srgbClr val="FFFFFF"/>
              </a:solidFill>
              <a:latin typeface="Times New Roman" panose="02020603050405020304" pitchFamily="18" charset="0"/>
              <a:cs typeface="Times New Roman" panose="02020603050405020304" pitchFamily="18" charset="0"/>
            </a:endParaRPr>
          </a:p>
        </p:txBody>
      </p:sp>
      <p:cxnSp>
        <p:nvCxnSpPr>
          <p:cNvPr id="9" name="Elbow Connector 5"/>
          <p:cNvCxnSpPr/>
          <p:nvPr/>
        </p:nvCxnSpPr>
        <p:spPr>
          <a:xfrm>
            <a:off x="5144057" y="2314992"/>
            <a:ext cx="504825" cy="358775"/>
          </a:xfrm>
          <a:prstGeom prst="bentConnector3">
            <a:avLst>
              <a:gd name="adj1" fmla="val 102667"/>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8" name="TextBox 4"/>
          <p:cNvSpPr txBox="1"/>
          <p:nvPr/>
        </p:nvSpPr>
        <p:spPr>
          <a:xfrm>
            <a:off x="4156364" y="2084159"/>
            <a:ext cx="1230271" cy="646331"/>
          </a:xfrm>
          <a:prstGeom prst="rect">
            <a:avLst/>
          </a:prstGeom>
          <a:solidFill>
            <a:schemeClr val="accent6">
              <a:lumMod val="40000"/>
              <a:lumOff val="6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CN" sz="1200" dirty="0">
                <a:latin typeface="Times New Roman" panose="02020603050405020304" pitchFamily="18" charset="0"/>
                <a:ea typeface="新細明體" panose="02020500000000000000" pitchFamily="18" charset="-120"/>
                <a:cs typeface="Times New Roman" panose="02020603050405020304" pitchFamily="18" charset="0"/>
              </a:rPr>
              <a:t>(Upper) </a:t>
            </a:r>
            <a:r>
              <a:rPr lang="en-US" altLang="zh-CN" sz="1200" dirty="0" err="1">
                <a:latin typeface="Times New Roman" panose="02020603050405020304" pitchFamily="18" charset="0"/>
                <a:ea typeface="新細明體" panose="02020500000000000000" pitchFamily="18" charset="-120"/>
                <a:cs typeface="Times New Roman" panose="02020603050405020304" pitchFamily="18" charset="0"/>
              </a:rPr>
              <a:t>Hengdang</a:t>
            </a:r>
            <a:r>
              <a:rPr lang="en-US" altLang="zh-CN" sz="1200" dirty="0">
                <a:latin typeface="Times New Roman" panose="02020603050405020304" pitchFamily="18" charset="0"/>
                <a:ea typeface="新細明體" panose="02020500000000000000" pitchFamily="18" charset="-120"/>
                <a:cs typeface="Times New Roman" panose="02020603050405020304" pitchFamily="18" charset="0"/>
              </a:rPr>
              <a:t> island fort</a:t>
            </a:r>
            <a:endParaRPr lang="zh-TW" altLang="en-US" sz="1200" dirty="0">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0" name="TextBox 9">
            <a:extLst>
              <a:ext uri="{FF2B5EF4-FFF2-40B4-BE49-F238E27FC236}">
                <a16:creationId xmlns:a16="http://schemas.microsoft.com/office/drawing/2014/main" id="{ED1947B1-B3B4-4C46-B92E-8583DB78B6DB}"/>
              </a:ext>
            </a:extLst>
          </p:cNvPr>
          <p:cNvSpPr txBox="1"/>
          <p:nvPr/>
        </p:nvSpPr>
        <p:spPr>
          <a:xfrm>
            <a:off x="-1" y="1134674"/>
            <a:ext cx="3602973" cy="461665"/>
          </a:xfrm>
          <a:prstGeom prst="rect">
            <a:avLst/>
          </a:prstGeom>
          <a:solidFill>
            <a:schemeClr val="bg1">
              <a:lumMod val="95000"/>
            </a:schemeClr>
          </a:solidFill>
          <a:ln w="28575">
            <a:noFill/>
          </a:ln>
        </p:spPr>
        <p:txBody>
          <a:bodyPr wrap="square">
            <a:spAutoFit/>
          </a:bodyPr>
          <a:lstStyle/>
          <a:p>
            <a:pPr eaLnBrk="1" fontAlgn="auto" hangingPunct="1">
              <a:spcBef>
                <a:spcPts val="0"/>
              </a:spcBef>
              <a:spcAft>
                <a:spcPts val="0"/>
              </a:spcAft>
              <a:defRPr/>
            </a:pPr>
            <a:r>
              <a:rPr lang="en-US" altLang="zh-CN"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The Fire of War Reignited</a:t>
            </a:r>
            <a:endParaRPr lang="en-US"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342181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pic>
        <p:nvPicPr>
          <p:cNvPr id="5" name="Picture 11" descr="虎門02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972" y="2"/>
            <a:ext cx="5541027" cy="68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p:cNvSpPr txBox="1"/>
          <p:nvPr/>
        </p:nvSpPr>
        <p:spPr>
          <a:xfrm>
            <a:off x="0" y="4144489"/>
            <a:ext cx="3602972" cy="2585323"/>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HK" dirty="0">
                <a:latin typeface="Times New Roman" panose="02020603050405020304" pitchFamily="18" charset="0"/>
                <a:cs typeface="Times New Roman" panose="02020603050405020304" pitchFamily="18" charset="0"/>
              </a:rPr>
              <a:t>The British soldiers on Lower </a:t>
            </a:r>
            <a:r>
              <a:rPr lang="en-HK" dirty="0" err="1">
                <a:latin typeface="Times New Roman" panose="02020603050405020304" pitchFamily="18" charset="0"/>
                <a:cs typeface="Times New Roman" panose="02020603050405020304" pitchFamily="18" charset="0"/>
              </a:rPr>
              <a:t>Hengdang</a:t>
            </a:r>
            <a:r>
              <a:rPr lang="en-HK" dirty="0">
                <a:latin typeface="Times New Roman" panose="02020603050405020304" pitchFamily="18" charset="0"/>
                <a:cs typeface="Times New Roman" panose="02020603050405020304" pitchFamily="18" charset="0"/>
              </a:rPr>
              <a:t> island bombarded Upper </a:t>
            </a:r>
            <a:r>
              <a:rPr lang="en-HK" dirty="0" err="1">
                <a:latin typeface="Times New Roman" panose="02020603050405020304" pitchFamily="18" charset="0"/>
                <a:cs typeface="Times New Roman" panose="02020603050405020304" pitchFamily="18" charset="0"/>
              </a:rPr>
              <a:t>Hengdang</a:t>
            </a:r>
            <a:r>
              <a:rPr lang="en-HK" dirty="0">
                <a:latin typeface="Times New Roman" panose="02020603050405020304" pitchFamily="18" charset="0"/>
                <a:cs typeface="Times New Roman" panose="02020603050405020304" pitchFamily="18" charset="0"/>
              </a:rPr>
              <a:t> island. Since Upper </a:t>
            </a:r>
            <a:r>
              <a:rPr lang="en-HK" dirty="0" err="1">
                <a:latin typeface="Times New Roman" panose="02020603050405020304" pitchFamily="18" charset="0"/>
                <a:cs typeface="Times New Roman" panose="02020603050405020304" pitchFamily="18" charset="0"/>
              </a:rPr>
              <a:t>Hengdang</a:t>
            </a:r>
            <a:r>
              <a:rPr lang="en-HK" dirty="0">
                <a:latin typeface="Times New Roman" panose="02020603050405020304" pitchFamily="18" charset="0"/>
                <a:cs typeface="Times New Roman" panose="02020603050405020304" pitchFamily="18" charset="0"/>
              </a:rPr>
              <a:t> islands forts all faced east, they were unable to return fire and could only be fired on passively. In the end, they were defeated and the Bogue stronghold’s crossfire network became ineffective.</a:t>
            </a:r>
          </a:p>
        </p:txBody>
      </p:sp>
      <p:cxnSp>
        <p:nvCxnSpPr>
          <p:cNvPr id="11" name="Elbow Connector 5"/>
          <p:cNvCxnSpPr/>
          <p:nvPr/>
        </p:nvCxnSpPr>
        <p:spPr>
          <a:xfrm>
            <a:off x="4874337" y="2616790"/>
            <a:ext cx="504825" cy="358775"/>
          </a:xfrm>
          <a:prstGeom prst="bentConnector3">
            <a:avLst>
              <a:gd name="adj1" fmla="val 102667"/>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0" name="TextBox 4"/>
          <p:cNvSpPr txBox="1"/>
          <p:nvPr/>
        </p:nvSpPr>
        <p:spPr>
          <a:xfrm>
            <a:off x="3705101" y="2399096"/>
            <a:ext cx="1316381" cy="646331"/>
          </a:xfrm>
          <a:prstGeom prst="rect">
            <a:avLst/>
          </a:prstGeom>
          <a:solidFill>
            <a:schemeClr val="accent6">
              <a:lumMod val="40000"/>
              <a:lumOff val="6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CN" sz="1200" dirty="0">
                <a:latin typeface="Times New Roman" panose="02020603050405020304" pitchFamily="18" charset="0"/>
                <a:ea typeface="新細明體" panose="02020500000000000000" pitchFamily="18" charset="-120"/>
                <a:cs typeface="Times New Roman" panose="02020603050405020304" pitchFamily="18" charset="0"/>
              </a:rPr>
              <a:t>(Upper) </a:t>
            </a:r>
            <a:r>
              <a:rPr lang="en-US" altLang="zh-CN" sz="1200" dirty="0" err="1">
                <a:latin typeface="Times New Roman" panose="02020603050405020304" pitchFamily="18" charset="0"/>
                <a:ea typeface="新細明體" panose="02020500000000000000" pitchFamily="18" charset="-120"/>
                <a:cs typeface="Times New Roman" panose="02020603050405020304" pitchFamily="18" charset="0"/>
              </a:rPr>
              <a:t>Hengdang</a:t>
            </a:r>
            <a:r>
              <a:rPr lang="en-US" altLang="zh-CN" sz="1200" dirty="0">
                <a:latin typeface="Times New Roman" panose="02020603050405020304" pitchFamily="18" charset="0"/>
                <a:ea typeface="新細明體" panose="02020500000000000000" pitchFamily="18" charset="-120"/>
                <a:cs typeface="Times New Roman" panose="02020603050405020304" pitchFamily="18" charset="0"/>
              </a:rPr>
              <a:t> island fort</a:t>
            </a:r>
            <a:endParaRPr lang="zh-TW" altLang="en-US" sz="1200" dirty="0">
              <a:latin typeface="Times New Roman" panose="02020603050405020304" pitchFamily="18" charset="0"/>
              <a:cs typeface="Times New Roman" panose="02020603050405020304" pitchFamily="18" charset="0"/>
            </a:endParaRPr>
          </a:p>
        </p:txBody>
      </p:sp>
      <p:sp>
        <p:nvSpPr>
          <p:cNvPr id="12" name="TextBox 3"/>
          <p:cNvSpPr txBox="1"/>
          <p:nvPr/>
        </p:nvSpPr>
        <p:spPr>
          <a:xfrm>
            <a:off x="0" y="1596637"/>
            <a:ext cx="2244436" cy="40011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2000" b="1" dirty="0">
                <a:solidFill>
                  <a:srgbClr val="FFFFFF"/>
                </a:solidFill>
                <a:latin typeface="Times New Roman" panose="02020603050405020304" pitchFamily="18" charset="0"/>
                <a:cs typeface="Times New Roman" panose="02020603050405020304" pitchFamily="18" charset="0"/>
              </a:rPr>
              <a:t>25 February </a:t>
            </a:r>
            <a:r>
              <a:rPr lang="en-US" altLang="zh-TW" sz="2000" b="1" dirty="0" smtClean="0">
                <a:solidFill>
                  <a:srgbClr val="FFFFFF"/>
                </a:solidFill>
                <a:latin typeface="Times New Roman" panose="02020603050405020304" pitchFamily="18" charset="0"/>
                <a:cs typeface="Times New Roman" panose="02020603050405020304" pitchFamily="18" charset="0"/>
              </a:rPr>
              <a:t>1841</a:t>
            </a:r>
            <a:endParaRPr lang="zh-TW" altLang="en-US" sz="2000" b="1" dirty="0">
              <a:solidFill>
                <a:srgbClr val="FFFFFF"/>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23C89A7-F2C4-4206-B52A-BD6EBF9DD010}"/>
              </a:ext>
            </a:extLst>
          </p:cNvPr>
          <p:cNvSpPr txBox="1"/>
          <p:nvPr/>
        </p:nvSpPr>
        <p:spPr>
          <a:xfrm>
            <a:off x="-1" y="1134674"/>
            <a:ext cx="3602973" cy="461665"/>
          </a:xfrm>
          <a:prstGeom prst="rect">
            <a:avLst/>
          </a:prstGeom>
          <a:solidFill>
            <a:schemeClr val="bg1">
              <a:lumMod val="95000"/>
            </a:schemeClr>
          </a:solidFill>
          <a:ln w="28575">
            <a:noFill/>
          </a:ln>
        </p:spPr>
        <p:txBody>
          <a:bodyPr wrap="square">
            <a:spAutoFit/>
          </a:bodyPr>
          <a:lstStyle/>
          <a:p>
            <a:pPr eaLnBrk="1" fontAlgn="auto" hangingPunct="1">
              <a:spcBef>
                <a:spcPts val="0"/>
              </a:spcBef>
              <a:spcAft>
                <a:spcPts val="0"/>
              </a:spcAft>
              <a:defRPr/>
            </a:pPr>
            <a:r>
              <a:rPr lang="en-US" altLang="zh-CN"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The Fire of War Reignited</a:t>
            </a:r>
            <a:endParaRPr lang="en-US"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342181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39" name="TextBox 3"/>
          <p:cNvSpPr txBox="1"/>
          <p:nvPr/>
        </p:nvSpPr>
        <p:spPr>
          <a:xfrm>
            <a:off x="127592" y="1223377"/>
            <a:ext cx="2989510" cy="830997"/>
          </a:xfrm>
          <a:prstGeom prst="rect">
            <a:avLst/>
          </a:prstGeom>
          <a:solidFill>
            <a:srgbClr val="8064A2">
              <a:lumMod val="40000"/>
              <a:lumOff val="60000"/>
            </a:srgbClr>
          </a:solidFill>
        </p:spPr>
        <p:txBody>
          <a:bodyPr wrap="square" rtlCol="0">
            <a:spAutoFit/>
          </a:bodyPr>
          <a:lstStyle/>
          <a:p>
            <a:r>
              <a:rPr lang="en-HK" sz="1600" b="1" dirty="0">
                <a:latin typeface="Times New Roman" panose="02020603050405020304" pitchFamily="18" charset="0"/>
                <a:cs typeface="Times New Roman" panose="02020603050405020304" pitchFamily="18" charset="0"/>
              </a:rPr>
              <a:t>Quiz:</a:t>
            </a:r>
            <a:endParaRPr lang="en-HK"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The strategic terrain map of the Battle of the Bogue (answers)</a:t>
            </a:r>
            <a:endParaRPr lang="en-HK" sz="1600" dirty="0">
              <a:latin typeface="Times New Roman" panose="02020603050405020304" pitchFamily="18" charset="0"/>
              <a:cs typeface="Times New Roman" panose="02020603050405020304" pitchFamily="18" charset="0"/>
            </a:endParaRPr>
          </a:p>
        </p:txBody>
      </p:sp>
      <p:pic>
        <p:nvPicPr>
          <p:cNvPr id="67" name="Picture 3"/>
          <p:cNvPicPr>
            <a:picLocks noChangeAspect="1" noChangeArrowheads="1"/>
          </p:cNvPicPr>
          <p:nvPr/>
        </p:nvPicPr>
        <p:blipFill>
          <a:blip r:embed="rId3" cstate="print"/>
          <a:srcRect/>
          <a:stretch>
            <a:fillRect/>
          </a:stretch>
        </p:blipFill>
        <p:spPr bwMode="auto">
          <a:xfrm>
            <a:off x="3549009" y="94470"/>
            <a:ext cx="4430873" cy="6638453"/>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69" name="Rounded Rectangular Callout 14"/>
          <p:cNvSpPr/>
          <p:nvPr/>
        </p:nvSpPr>
        <p:spPr>
          <a:xfrm>
            <a:off x="4049349" y="1150934"/>
            <a:ext cx="1044084" cy="447018"/>
          </a:xfrm>
          <a:prstGeom prst="wedgeRoundRectCallout">
            <a:avLst>
              <a:gd name="adj1" fmla="val -67789"/>
              <a:gd name="adj2" fmla="val 79233"/>
              <a:gd name="adj3" fmla="val 16667"/>
            </a:avLst>
          </a:prstGeom>
          <a:solidFill>
            <a:srgbClr val="FFFF00"/>
          </a:solidFill>
          <a:ln w="25400" cap="flat" cmpd="sng" algn="ctr">
            <a:solidFill>
              <a:srgbClr val="4F81BD">
                <a:shade val="50000"/>
              </a:srgbClr>
            </a:solidFill>
            <a:prstDash val="solid"/>
          </a:ln>
          <a:effectLst/>
        </p:spPr>
        <p:txBody>
          <a:bodyPr wrap="square"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600" dirty="0" err="1">
                <a:solidFill>
                  <a:srgbClr val="FF0000"/>
                </a:solidFill>
                <a:latin typeface="Times New Roman"/>
                <a:ea typeface="新細明體"/>
                <a:cs typeface="Times New Roman"/>
              </a:rPr>
              <a:t>Dahu</a:t>
            </a:r>
            <a:r>
              <a:rPr lang="en-US" altLang="zh-CN" sz="1600" dirty="0">
                <a:solidFill>
                  <a:srgbClr val="FF0000"/>
                </a:solidFill>
                <a:latin typeface="Times New Roman"/>
                <a:ea typeface="新細明體"/>
                <a:cs typeface="Times New Roman"/>
              </a:rPr>
              <a:t> Hill</a:t>
            </a:r>
            <a:endParaRPr kumimoji="0" lang="zh-HK" altLang="en-US" sz="1600" b="0" i="0" u="none" strike="noStrike" kern="0" cap="none" spc="0" normalizeH="0" baseline="0" noProof="0" dirty="0">
              <a:ln>
                <a:noFill/>
              </a:ln>
              <a:solidFill>
                <a:sysClr val="window" lastClr="FFFFFF"/>
              </a:solidFill>
              <a:effectLst/>
              <a:uLnTx/>
              <a:uFillTx/>
              <a:latin typeface="Times New Roman"/>
              <a:ea typeface="新細明體"/>
            </a:endParaRPr>
          </a:p>
        </p:txBody>
      </p:sp>
      <p:sp>
        <p:nvSpPr>
          <p:cNvPr id="70" name="Rounded Rectangular Callout 15"/>
          <p:cNvSpPr/>
          <p:nvPr/>
        </p:nvSpPr>
        <p:spPr>
          <a:xfrm>
            <a:off x="3872388" y="2559579"/>
            <a:ext cx="1376696" cy="344899"/>
          </a:xfrm>
          <a:prstGeom prst="wedgeRoundRectCallout">
            <a:avLst>
              <a:gd name="adj1" fmla="val 33657"/>
              <a:gd name="adj2" fmla="val 111189"/>
              <a:gd name="adj3" fmla="val 16667"/>
            </a:avLst>
          </a:prstGeom>
          <a:solidFill>
            <a:srgbClr val="FFFF00"/>
          </a:solidFill>
          <a:ln w="25400" cap="flat" cmpd="sng" algn="ctr">
            <a:solidFill>
              <a:srgbClr val="4F81BD">
                <a:shade val="50000"/>
              </a:srgbClr>
            </a:solidFill>
            <a:prstDash val="solid"/>
          </a:ln>
          <a:effectLst/>
        </p:spPr>
        <p:txBody>
          <a:bodyPr wrap="square"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0000"/>
                </a:solidFill>
                <a:effectLst/>
                <a:uLnTx/>
                <a:uFillTx/>
                <a:latin typeface="Times New Roman"/>
                <a:ea typeface="新細明體"/>
                <a:cs typeface="Times New Roman"/>
              </a:rPr>
              <a:t>Upper </a:t>
            </a:r>
            <a:r>
              <a:rPr kumimoji="0" lang="en-US" altLang="zh-CN" sz="1200" b="0" i="0" u="none" strike="noStrike" kern="1200" cap="none" spc="0" normalizeH="0" baseline="0" noProof="0" dirty="0" err="1">
                <a:ln>
                  <a:noFill/>
                </a:ln>
                <a:solidFill>
                  <a:srgbClr val="FF0000"/>
                </a:solidFill>
                <a:effectLst/>
                <a:uLnTx/>
                <a:uFillTx/>
                <a:latin typeface="Times New Roman"/>
                <a:ea typeface="新細明體"/>
                <a:cs typeface="Times New Roman"/>
              </a:rPr>
              <a:t>Hengdang</a:t>
            </a:r>
            <a:endParaRPr kumimoji="0" lang="zh-HK" altLang="en-US" sz="1200" b="0" i="0" u="none" strike="noStrike" kern="0" cap="none" spc="0" normalizeH="0" baseline="0" noProof="0" dirty="0">
              <a:ln>
                <a:noFill/>
              </a:ln>
              <a:solidFill>
                <a:sysClr val="window" lastClr="FFFFFF"/>
              </a:solidFill>
              <a:effectLst/>
              <a:uLnTx/>
              <a:uFillTx/>
              <a:latin typeface="Times New Roman"/>
              <a:ea typeface="新細明體"/>
            </a:endParaRPr>
          </a:p>
        </p:txBody>
      </p:sp>
      <p:sp>
        <p:nvSpPr>
          <p:cNvPr id="71" name="Rounded Rectangular Callout 17"/>
          <p:cNvSpPr/>
          <p:nvPr/>
        </p:nvSpPr>
        <p:spPr>
          <a:xfrm>
            <a:off x="4108222" y="3938800"/>
            <a:ext cx="1151517" cy="399284"/>
          </a:xfrm>
          <a:prstGeom prst="wedgeRoundRectCallout">
            <a:avLst>
              <a:gd name="adj1" fmla="val 40691"/>
              <a:gd name="adj2" fmla="val -189957"/>
              <a:gd name="adj3" fmla="val 16667"/>
            </a:avLst>
          </a:prstGeom>
          <a:solidFill>
            <a:srgbClr val="FFFF00"/>
          </a:solidFill>
          <a:ln w="25400" cap="flat" cmpd="sng" algn="ctr">
            <a:solidFill>
              <a:srgbClr val="4F81BD">
                <a:shade val="50000"/>
              </a:srgbClr>
            </a:solidFill>
            <a:prstDash val="solid"/>
          </a:ln>
          <a:effectLst/>
        </p:spPr>
        <p:txBody>
          <a:bodyPr wrap="square"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0000"/>
                </a:solidFill>
                <a:effectLst/>
                <a:uLnTx/>
                <a:uFillTx/>
                <a:latin typeface="Times New Roman"/>
                <a:ea typeface="新細明體"/>
                <a:cs typeface="Times New Roman"/>
              </a:rPr>
              <a:t>Lower </a:t>
            </a:r>
            <a:r>
              <a:rPr kumimoji="0" lang="en-US" altLang="zh-CN" sz="1200" b="0" i="0" u="none" strike="noStrike" kern="1200" cap="none" spc="0" normalizeH="0" baseline="0" noProof="0" dirty="0" err="1">
                <a:ln>
                  <a:noFill/>
                </a:ln>
                <a:solidFill>
                  <a:srgbClr val="FF0000"/>
                </a:solidFill>
                <a:effectLst/>
                <a:uLnTx/>
                <a:uFillTx/>
                <a:latin typeface="Times New Roman"/>
                <a:ea typeface="新細明體"/>
                <a:cs typeface="Times New Roman"/>
              </a:rPr>
              <a:t>Hengdang</a:t>
            </a:r>
            <a:endParaRPr kumimoji="0" lang="zh-HK" altLang="en-US" sz="1200" b="0" i="0" u="none" strike="noStrike" kern="0" cap="none" spc="0" normalizeH="0" baseline="0" noProof="0" dirty="0">
              <a:ln>
                <a:noFill/>
              </a:ln>
              <a:solidFill>
                <a:sysClr val="window" lastClr="FFFFFF"/>
              </a:solidFill>
              <a:effectLst/>
              <a:uLnTx/>
              <a:uFillTx/>
              <a:latin typeface="Times New Roman"/>
              <a:ea typeface="新細明體"/>
            </a:endParaRPr>
          </a:p>
        </p:txBody>
      </p:sp>
      <p:sp>
        <p:nvSpPr>
          <p:cNvPr id="72" name="Rectangle 18"/>
          <p:cNvSpPr/>
          <p:nvPr/>
        </p:nvSpPr>
        <p:spPr>
          <a:xfrm>
            <a:off x="4108223" y="4865591"/>
            <a:ext cx="1151517" cy="478305"/>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err="1">
                <a:ln>
                  <a:noFill/>
                </a:ln>
                <a:solidFill>
                  <a:srgbClr val="FF0000"/>
                </a:solidFill>
                <a:effectLst/>
                <a:uLnTx/>
                <a:uFillTx/>
                <a:latin typeface="Times New Roman"/>
                <a:ea typeface="新細明體"/>
                <a:cs typeface="Times New Roman"/>
              </a:rPr>
              <a:t>Dajiao</a:t>
            </a:r>
            <a:r>
              <a:rPr kumimoji="0" lang="en-US" altLang="zh-CN" sz="1600" b="0" i="0" u="none" strike="noStrike" kern="1200" cap="none" spc="0" normalizeH="0" baseline="0" noProof="0" dirty="0">
                <a:ln>
                  <a:noFill/>
                </a:ln>
                <a:solidFill>
                  <a:srgbClr val="FF0000"/>
                </a:solidFill>
                <a:effectLst/>
                <a:uLnTx/>
                <a:uFillTx/>
                <a:latin typeface="Times New Roman"/>
                <a:ea typeface="新細明體"/>
                <a:cs typeface="Times New Roman"/>
              </a:rPr>
              <a:t> Hill</a:t>
            </a:r>
            <a:endParaRPr kumimoji="0" lang="zh-HK" altLang="en-US" sz="1600" b="0" i="0" u="none" strike="noStrike" kern="0" cap="none" spc="0" normalizeH="0" baseline="0" noProof="0" dirty="0">
              <a:ln>
                <a:noFill/>
              </a:ln>
              <a:solidFill>
                <a:sysClr val="window" lastClr="FFFFFF"/>
              </a:solidFill>
              <a:effectLst/>
              <a:uLnTx/>
              <a:uFillTx/>
              <a:latin typeface="Times New Roman"/>
              <a:ea typeface="新細明體"/>
            </a:endParaRPr>
          </a:p>
        </p:txBody>
      </p:sp>
      <p:sp>
        <p:nvSpPr>
          <p:cNvPr id="73" name="Rectangle 13"/>
          <p:cNvSpPr/>
          <p:nvPr/>
        </p:nvSpPr>
        <p:spPr>
          <a:xfrm>
            <a:off x="5691647" y="5241407"/>
            <a:ext cx="1229229" cy="478304"/>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err="1">
                <a:ln>
                  <a:noFill/>
                </a:ln>
                <a:solidFill>
                  <a:srgbClr val="FF0000"/>
                </a:solidFill>
                <a:effectLst/>
                <a:uLnTx/>
                <a:uFillTx/>
                <a:latin typeface="Times New Roman"/>
                <a:ea typeface="新細明體"/>
                <a:cs typeface="Times New Roman"/>
              </a:rPr>
              <a:t>Lingding</a:t>
            </a:r>
            <a:r>
              <a:rPr kumimoji="0" lang="en-US" altLang="zh-CN" sz="1600" b="0" i="0" u="none" strike="noStrike" kern="1200" cap="none" spc="0" normalizeH="0" baseline="0" noProof="0" dirty="0">
                <a:ln>
                  <a:noFill/>
                </a:ln>
                <a:solidFill>
                  <a:srgbClr val="FF0000"/>
                </a:solidFill>
                <a:effectLst/>
                <a:uLnTx/>
                <a:uFillTx/>
                <a:latin typeface="Times New Roman"/>
                <a:ea typeface="新細明體"/>
                <a:cs typeface="Times New Roman"/>
              </a:rPr>
              <a:t> Channel</a:t>
            </a:r>
            <a:endParaRPr kumimoji="0" lang="zh-HK" altLang="en-US" sz="1600" b="0" i="0" u="none" strike="noStrike" kern="0" cap="none" spc="0" normalizeH="0" baseline="0" noProof="0" dirty="0">
              <a:ln>
                <a:noFill/>
              </a:ln>
              <a:solidFill>
                <a:sysClr val="window" lastClr="FFFFFF"/>
              </a:solidFill>
              <a:effectLst/>
              <a:uLnTx/>
              <a:uFillTx/>
              <a:latin typeface="Times New Roman"/>
              <a:ea typeface="新細明體"/>
            </a:endParaRPr>
          </a:p>
        </p:txBody>
      </p:sp>
      <p:sp>
        <p:nvSpPr>
          <p:cNvPr id="74" name="Rectangle 12"/>
          <p:cNvSpPr/>
          <p:nvPr/>
        </p:nvSpPr>
        <p:spPr>
          <a:xfrm>
            <a:off x="6947066" y="4652713"/>
            <a:ext cx="1024926" cy="478304"/>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err="1">
                <a:ln>
                  <a:noFill/>
                </a:ln>
                <a:solidFill>
                  <a:srgbClr val="FF0000"/>
                </a:solidFill>
                <a:effectLst/>
                <a:uLnTx/>
                <a:uFillTx/>
                <a:latin typeface="Times New Roman"/>
                <a:ea typeface="新細明體"/>
                <a:cs typeface="Times New Roman"/>
              </a:rPr>
              <a:t>Shajiao</a:t>
            </a:r>
            <a:r>
              <a:rPr kumimoji="0" lang="en-US" altLang="zh-CN" sz="1600" b="0" i="0" u="none" strike="noStrike" kern="1200" cap="none" spc="0" normalizeH="0" baseline="0" noProof="0" dirty="0">
                <a:ln>
                  <a:noFill/>
                </a:ln>
                <a:solidFill>
                  <a:srgbClr val="FF0000"/>
                </a:solidFill>
                <a:effectLst/>
                <a:uLnTx/>
                <a:uFillTx/>
                <a:latin typeface="Times New Roman"/>
                <a:ea typeface="新細明體"/>
                <a:cs typeface="Times New Roman"/>
              </a:rPr>
              <a:t> Hill</a:t>
            </a:r>
            <a:endParaRPr kumimoji="0" lang="zh-HK" altLang="en-US" sz="1600" b="0" i="0" u="none" strike="noStrike" kern="0" cap="none" spc="0" normalizeH="0" baseline="0" noProof="0" dirty="0">
              <a:ln>
                <a:noFill/>
              </a:ln>
              <a:solidFill>
                <a:sysClr val="window" lastClr="FFFFFF"/>
              </a:solidFill>
              <a:effectLst/>
              <a:uLnTx/>
              <a:uFillTx/>
              <a:latin typeface="Times New Roman"/>
              <a:ea typeface="新細明體"/>
            </a:endParaRPr>
          </a:p>
        </p:txBody>
      </p:sp>
      <p:sp>
        <p:nvSpPr>
          <p:cNvPr id="75" name="Rounded Rectangular Callout 11"/>
          <p:cNvSpPr/>
          <p:nvPr/>
        </p:nvSpPr>
        <p:spPr>
          <a:xfrm>
            <a:off x="7260054" y="3387838"/>
            <a:ext cx="1445646" cy="319466"/>
          </a:xfrm>
          <a:prstGeom prst="wedgeRoundRectCallout">
            <a:avLst>
              <a:gd name="adj1" fmla="val -74191"/>
              <a:gd name="adj2" fmla="val 68130"/>
              <a:gd name="adj3" fmla="val 16667"/>
            </a:avLst>
          </a:prstGeom>
          <a:solidFill>
            <a:srgbClr val="FFFF00"/>
          </a:solidFill>
          <a:ln w="25400" cap="flat" cmpd="sng" algn="ctr">
            <a:solidFill>
              <a:srgbClr val="4F81BD">
                <a:shade val="50000"/>
              </a:srgbClr>
            </a:solidFill>
            <a:prstDash val="solid"/>
          </a:ln>
          <a:effectLst/>
        </p:spPr>
        <p:txBody>
          <a:bodyPr wrap="square"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err="1">
                <a:ln>
                  <a:noFill/>
                </a:ln>
                <a:solidFill>
                  <a:srgbClr val="FF0000"/>
                </a:solidFill>
                <a:effectLst/>
                <a:uLnTx/>
                <a:uFillTx/>
                <a:latin typeface="Times New Roman"/>
                <a:ea typeface="新細明體"/>
                <a:cs typeface="Times New Roman"/>
              </a:rPr>
              <a:t>Yanchen</a:t>
            </a:r>
            <a:r>
              <a:rPr kumimoji="0" lang="en-US" altLang="zh-CN" sz="1600" b="0" i="0" u="none" strike="noStrike" kern="1200" cap="none" spc="0" normalizeH="0" baseline="0" noProof="0" dirty="0">
                <a:ln>
                  <a:noFill/>
                </a:ln>
                <a:solidFill>
                  <a:srgbClr val="FF0000"/>
                </a:solidFill>
                <a:effectLst/>
                <a:uLnTx/>
                <a:uFillTx/>
                <a:latin typeface="Times New Roman"/>
                <a:ea typeface="新細明體"/>
                <a:cs typeface="Times New Roman"/>
              </a:rPr>
              <a:t> Bay</a:t>
            </a:r>
            <a:endParaRPr kumimoji="0" lang="zh-HK" altLang="en-US" sz="1600" b="0" i="0" u="none" strike="noStrike" kern="0" cap="none" spc="0" normalizeH="0" baseline="0" noProof="0" dirty="0">
              <a:ln>
                <a:noFill/>
              </a:ln>
              <a:solidFill>
                <a:sysClr val="window" lastClr="FFFFFF"/>
              </a:solidFill>
              <a:effectLst/>
              <a:uLnTx/>
              <a:uFillTx/>
              <a:latin typeface="Times New Roman"/>
              <a:ea typeface="新細明體"/>
            </a:endParaRPr>
          </a:p>
        </p:txBody>
      </p:sp>
      <p:sp>
        <p:nvSpPr>
          <p:cNvPr id="76" name="Rounded Rectangular Callout 10"/>
          <p:cNvSpPr/>
          <p:nvPr/>
        </p:nvSpPr>
        <p:spPr>
          <a:xfrm>
            <a:off x="7350701" y="2412563"/>
            <a:ext cx="1354999" cy="319466"/>
          </a:xfrm>
          <a:prstGeom prst="wedgeRoundRectCallout">
            <a:avLst>
              <a:gd name="adj1" fmla="val -62531"/>
              <a:gd name="adj2" fmla="val 71798"/>
              <a:gd name="adj3" fmla="val 16667"/>
            </a:avLst>
          </a:prstGeom>
          <a:solidFill>
            <a:srgbClr val="FFFF00"/>
          </a:solidFill>
          <a:ln w="25400" cap="flat" cmpd="sng" algn="ctr">
            <a:solidFill>
              <a:srgbClr val="4F81BD">
                <a:shade val="50000"/>
              </a:srgbClr>
            </a:solidFill>
            <a:prstDash val="solid"/>
          </a:ln>
          <a:effectLst/>
        </p:spPr>
        <p:txBody>
          <a:bodyPr wrap="square"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err="1">
                <a:ln>
                  <a:noFill/>
                </a:ln>
                <a:solidFill>
                  <a:srgbClr val="FF0000"/>
                </a:solidFill>
                <a:effectLst/>
                <a:uLnTx/>
                <a:uFillTx/>
                <a:latin typeface="Times New Roman"/>
                <a:ea typeface="新細明體"/>
                <a:cs typeface="Times New Roman"/>
              </a:rPr>
              <a:t>Sanmenkou</a:t>
            </a:r>
            <a:endParaRPr kumimoji="0" lang="zh-HK" altLang="en-US" sz="1600" b="0" i="0" u="none" strike="noStrike" kern="0" cap="none" spc="0" normalizeH="0" baseline="0" noProof="0" dirty="0">
              <a:ln>
                <a:noFill/>
              </a:ln>
              <a:solidFill>
                <a:sysClr val="window" lastClr="FFFFFF"/>
              </a:solidFill>
              <a:effectLst/>
              <a:uLnTx/>
              <a:uFillTx/>
              <a:latin typeface="Times New Roman"/>
              <a:ea typeface="新細明體"/>
            </a:endParaRPr>
          </a:p>
        </p:txBody>
      </p:sp>
      <p:sp>
        <p:nvSpPr>
          <p:cNvPr id="79" name="Rectangle 7"/>
          <p:cNvSpPr/>
          <p:nvPr/>
        </p:nvSpPr>
        <p:spPr>
          <a:xfrm>
            <a:off x="5954636" y="1540643"/>
            <a:ext cx="1184190" cy="264097"/>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err="1">
                <a:ln>
                  <a:noFill/>
                </a:ln>
                <a:solidFill>
                  <a:srgbClr val="FF0000"/>
                </a:solidFill>
                <a:effectLst/>
                <a:uLnTx/>
                <a:uFillTx/>
                <a:latin typeface="Times New Roman"/>
                <a:ea typeface="新細明體"/>
                <a:cs typeface="Times New Roman"/>
              </a:rPr>
              <a:t>A’niangxie</a:t>
            </a:r>
            <a:endParaRPr kumimoji="0" lang="zh-HK" altLang="en-US" sz="1600" b="0" i="0" u="none" strike="noStrike" kern="0" cap="none" spc="0" normalizeH="0" baseline="0" noProof="0" dirty="0">
              <a:ln>
                <a:noFill/>
              </a:ln>
              <a:solidFill>
                <a:sysClr val="window" lastClr="FFFFFF"/>
              </a:solidFill>
              <a:effectLst/>
              <a:uLnTx/>
              <a:uFillTx/>
              <a:latin typeface="Times New Roman"/>
              <a:ea typeface="新細明體"/>
            </a:endParaRPr>
          </a:p>
        </p:txBody>
      </p:sp>
      <p:sp>
        <p:nvSpPr>
          <p:cNvPr id="23" name="Rectangle 20">
            <a:extLst>
              <a:ext uri="{FF2B5EF4-FFF2-40B4-BE49-F238E27FC236}">
                <a16:creationId xmlns:a16="http://schemas.microsoft.com/office/drawing/2014/main" id="{AC6767E8-4094-49F3-B571-B73AEC71EBB9}"/>
              </a:ext>
            </a:extLst>
          </p:cNvPr>
          <p:cNvSpPr/>
          <p:nvPr/>
        </p:nvSpPr>
        <p:spPr>
          <a:xfrm>
            <a:off x="7278404" y="1663449"/>
            <a:ext cx="841056" cy="422579"/>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Times New Roman"/>
                <a:ea typeface="新細明體"/>
                <a:cs typeface="Times New Roman"/>
              </a:rPr>
              <a:t>Taiping </a:t>
            </a:r>
            <a:r>
              <a:rPr lang="en-US" altLang="zh-CN" sz="1400" dirty="0">
                <a:solidFill>
                  <a:srgbClr val="000000"/>
                </a:solidFill>
                <a:latin typeface="Times New Roman"/>
                <a:ea typeface="新細明體"/>
                <a:cs typeface="Times New Roman"/>
              </a:rPr>
              <a:t>Market</a:t>
            </a:r>
            <a:endParaRPr kumimoji="0" lang="zh-HK" altLang="en-US" sz="1400" b="0" i="0" u="none" strike="noStrike" kern="0" cap="none" spc="0" normalizeH="0" baseline="0" noProof="0" dirty="0">
              <a:ln>
                <a:noFill/>
              </a:ln>
              <a:solidFill>
                <a:sysClr val="window" lastClr="FFFFFF"/>
              </a:solidFill>
              <a:effectLst/>
              <a:uLnTx/>
              <a:uFillTx/>
              <a:latin typeface="Times New Roman"/>
              <a:ea typeface="新細明體"/>
            </a:endParaRPr>
          </a:p>
        </p:txBody>
      </p:sp>
      <p:sp>
        <p:nvSpPr>
          <p:cNvPr id="24" name="Rectangle 21">
            <a:extLst>
              <a:ext uri="{FF2B5EF4-FFF2-40B4-BE49-F238E27FC236}">
                <a16:creationId xmlns:a16="http://schemas.microsoft.com/office/drawing/2014/main" id="{7A6E48DC-73B3-471C-BEF5-29A7BDC6A1B0}"/>
              </a:ext>
            </a:extLst>
          </p:cNvPr>
          <p:cNvSpPr/>
          <p:nvPr/>
        </p:nvSpPr>
        <p:spPr>
          <a:xfrm>
            <a:off x="7118818" y="894105"/>
            <a:ext cx="1044083" cy="447018"/>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Times New Roman"/>
                <a:ea typeface="新細明體"/>
                <a:cs typeface="Times New Roman"/>
              </a:rPr>
              <a:t>Bogue </a:t>
            </a:r>
            <a:r>
              <a:rPr lang="en-US" altLang="zh-CN" sz="1400" dirty="0">
                <a:solidFill>
                  <a:srgbClr val="000000"/>
                </a:solidFill>
                <a:latin typeface="Times New Roman"/>
                <a:ea typeface="新細明體"/>
                <a:cs typeface="Times New Roman"/>
              </a:rPr>
              <a:t>Village</a:t>
            </a:r>
            <a:endParaRPr kumimoji="0" lang="zh-HK" altLang="en-US" sz="1400" b="0" i="0" u="none" strike="noStrike" kern="0" cap="none" spc="0" normalizeH="0" baseline="0" noProof="0" dirty="0">
              <a:ln>
                <a:noFill/>
              </a:ln>
              <a:solidFill>
                <a:sysClr val="window" lastClr="FFFFFF"/>
              </a:solidFill>
              <a:effectLst/>
              <a:uLnTx/>
              <a:uFillTx/>
              <a:latin typeface="Times New Roman"/>
              <a:ea typeface="新細明體"/>
            </a:endParaRPr>
          </a:p>
        </p:txBody>
      </p:sp>
      <p:sp>
        <p:nvSpPr>
          <p:cNvPr id="25" name="Rectangle 22">
            <a:extLst>
              <a:ext uri="{FF2B5EF4-FFF2-40B4-BE49-F238E27FC236}">
                <a16:creationId xmlns:a16="http://schemas.microsoft.com/office/drawing/2014/main" id="{1B8E7637-B7AE-41C0-A528-41509F1B1B7B}"/>
              </a:ext>
            </a:extLst>
          </p:cNvPr>
          <p:cNvSpPr/>
          <p:nvPr/>
        </p:nvSpPr>
        <p:spPr>
          <a:xfrm>
            <a:off x="3732028" y="677403"/>
            <a:ext cx="1052601" cy="398187"/>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400" dirty="0" err="1">
                <a:solidFill>
                  <a:srgbClr val="000000"/>
                </a:solidFill>
                <a:latin typeface="Times New Roman"/>
                <a:ea typeface="新細明體"/>
              </a:rPr>
              <a:t>Shizi</a:t>
            </a:r>
            <a:r>
              <a:rPr lang="zh-CN" altLang="en-US" sz="1400" dirty="0">
                <a:solidFill>
                  <a:srgbClr val="000000"/>
                </a:solidFill>
                <a:latin typeface="Times New Roman"/>
                <a:ea typeface="新細明體"/>
              </a:rPr>
              <a:t> </a:t>
            </a:r>
            <a:r>
              <a:rPr lang="en-US" altLang="zh-CN" sz="1400" dirty="0">
                <a:solidFill>
                  <a:srgbClr val="000000"/>
                </a:solidFill>
                <a:latin typeface="Times New Roman"/>
                <a:ea typeface="新細明體"/>
              </a:rPr>
              <a:t>Channel</a:t>
            </a:r>
            <a:endParaRPr kumimoji="0" lang="zh-HK" altLang="en-US" sz="1400" b="0" i="0" u="none" strike="noStrike" kern="0" cap="none" spc="0" normalizeH="0" baseline="0" noProof="0" dirty="0">
              <a:ln>
                <a:noFill/>
              </a:ln>
              <a:solidFill>
                <a:sysClr val="window" lastClr="FFFFFF"/>
              </a:solidFill>
              <a:effectLst/>
              <a:uLnTx/>
              <a:uFillTx/>
              <a:latin typeface="Times New Roman"/>
              <a:ea typeface="新細明體"/>
              <a:cs typeface="+mn-cs"/>
            </a:endParaRPr>
          </a:p>
        </p:txBody>
      </p:sp>
    </p:spTree>
    <p:extLst>
      <p:ext uri="{BB962C8B-B14F-4D97-AF65-F5344CB8AC3E}">
        <p14:creationId xmlns:p14="http://schemas.microsoft.com/office/powerpoint/2010/main" val="33767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p:tgtEl>
                                          <p:spTgt spid="69"/>
                                        </p:tgtEl>
                                        <p:attrNameLst>
                                          <p:attrName>ppt_y</p:attrName>
                                        </p:attrNameLst>
                                      </p:cBhvr>
                                      <p:tavLst>
                                        <p:tav tm="0">
                                          <p:val>
                                            <p:strVal val="#ppt_y+#ppt_h*1.125000"/>
                                          </p:val>
                                        </p:tav>
                                        <p:tav tm="100000">
                                          <p:val>
                                            <p:strVal val="#ppt_y"/>
                                          </p:val>
                                        </p:tav>
                                      </p:tavLst>
                                    </p:anim>
                                    <p:animEffect transition="in" filter="wipe(up)">
                                      <p:cBhvr>
                                        <p:cTn id="8" dur="500"/>
                                        <p:tgtEl>
                                          <p:spTgt spid="6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additive="base">
                                        <p:cTn id="13" dur="500"/>
                                        <p:tgtEl>
                                          <p:spTgt spid="70"/>
                                        </p:tgtEl>
                                        <p:attrNameLst>
                                          <p:attrName>ppt_y</p:attrName>
                                        </p:attrNameLst>
                                      </p:cBhvr>
                                      <p:tavLst>
                                        <p:tav tm="0">
                                          <p:val>
                                            <p:strVal val="#ppt_y+#ppt_h*1.125000"/>
                                          </p:val>
                                        </p:tav>
                                        <p:tav tm="100000">
                                          <p:val>
                                            <p:strVal val="#ppt_y"/>
                                          </p:val>
                                        </p:tav>
                                      </p:tavLst>
                                    </p:anim>
                                    <p:animEffect transition="in" filter="wipe(up)">
                                      <p:cBhvr>
                                        <p:cTn id="14" dur="500"/>
                                        <p:tgtEl>
                                          <p:spTgt spid="7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p:tgtEl>
                                          <p:spTgt spid="71"/>
                                        </p:tgtEl>
                                        <p:attrNameLst>
                                          <p:attrName>ppt_y</p:attrName>
                                        </p:attrNameLst>
                                      </p:cBhvr>
                                      <p:tavLst>
                                        <p:tav tm="0">
                                          <p:val>
                                            <p:strVal val="#ppt_y+#ppt_h*1.125000"/>
                                          </p:val>
                                        </p:tav>
                                        <p:tav tm="100000">
                                          <p:val>
                                            <p:strVal val="#ppt_y"/>
                                          </p:val>
                                        </p:tav>
                                      </p:tavLst>
                                    </p:anim>
                                    <p:animEffect transition="in" filter="wipe(up)">
                                      <p:cBhvr>
                                        <p:cTn id="20" dur="500"/>
                                        <p:tgtEl>
                                          <p:spTgt spid="7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2"/>
                                        </p:tgtEl>
                                        <p:attrNameLst>
                                          <p:attrName>style.visibility</p:attrName>
                                        </p:attrNameLst>
                                      </p:cBhvr>
                                      <p:to>
                                        <p:strVal val="visible"/>
                                      </p:to>
                                    </p:set>
                                    <p:anim calcmode="lin" valueType="num">
                                      <p:cBhvr additive="base">
                                        <p:cTn id="25" dur="500"/>
                                        <p:tgtEl>
                                          <p:spTgt spid="72"/>
                                        </p:tgtEl>
                                        <p:attrNameLst>
                                          <p:attrName>ppt_y</p:attrName>
                                        </p:attrNameLst>
                                      </p:cBhvr>
                                      <p:tavLst>
                                        <p:tav tm="0">
                                          <p:val>
                                            <p:strVal val="#ppt_y+#ppt_h*1.125000"/>
                                          </p:val>
                                        </p:tav>
                                        <p:tav tm="100000">
                                          <p:val>
                                            <p:strVal val="#ppt_y"/>
                                          </p:val>
                                        </p:tav>
                                      </p:tavLst>
                                    </p:anim>
                                    <p:animEffect transition="in" filter="wipe(up)">
                                      <p:cBhvr>
                                        <p:cTn id="26" dur="500"/>
                                        <p:tgtEl>
                                          <p:spTgt spid="7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anim calcmode="lin" valueType="num">
                                      <p:cBhvr additive="base">
                                        <p:cTn id="31" dur="500"/>
                                        <p:tgtEl>
                                          <p:spTgt spid="73"/>
                                        </p:tgtEl>
                                        <p:attrNameLst>
                                          <p:attrName>ppt_y</p:attrName>
                                        </p:attrNameLst>
                                      </p:cBhvr>
                                      <p:tavLst>
                                        <p:tav tm="0">
                                          <p:val>
                                            <p:strVal val="#ppt_y+#ppt_h*1.125000"/>
                                          </p:val>
                                        </p:tav>
                                        <p:tav tm="100000">
                                          <p:val>
                                            <p:strVal val="#ppt_y"/>
                                          </p:val>
                                        </p:tav>
                                      </p:tavLst>
                                    </p:anim>
                                    <p:animEffect transition="in" filter="wipe(up)">
                                      <p:cBhvr>
                                        <p:cTn id="32" dur="500"/>
                                        <p:tgtEl>
                                          <p:spTgt spid="73"/>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500"/>
                                        <p:tgtEl>
                                          <p:spTgt spid="74"/>
                                        </p:tgtEl>
                                        <p:attrNameLst>
                                          <p:attrName>ppt_y</p:attrName>
                                        </p:attrNameLst>
                                      </p:cBhvr>
                                      <p:tavLst>
                                        <p:tav tm="0">
                                          <p:val>
                                            <p:strVal val="#ppt_y+#ppt_h*1.125000"/>
                                          </p:val>
                                        </p:tav>
                                        <p:tav tm="100000">
                                          <p:val>
                                            <p:strVal val="#ppt_y"/>
                                          </p:val>
                                        </p:tav>
                                      </p:tavLst>
                                    </p:anim>
                                    <p:animEffect transition="in" filter="wipe(up)">
                                      <p:cBhvr>
                                        <p:cTn id="38" dur="500"/>
                                        <p:tgtEl>
                                          <p:spTgt spid="74"/>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anim calcmode="lin" valueType="num">
                                      <p:cBhvr additive="base">
                                        <p:cTn id="43" dur="500"/>
                                        <p:tgtEl>
                                          <p:spTgt spid="75"/>
                                        </p:tgtEl>
                                        <p:attrNameLst>
                                          <p:attrName>ppt_y</p:attrName>
                                        </p:attrNameLst>
                                      </p:cBhvr>
                                      <p:tavLst>
                                        <p:tav tm="0">
                                          <p:val>
                                            <p:strVal val="#ppt_y+#ppt_h*1.125000"/>
                                          </p:val>
                                        </p:tav>
                                        <p:tav tm="100000">
                                          <p:val>
                                            <p:strVal val="#ppt_y"/>
                                          </p:val>
                                        </p:tav>
                                      </p:tavLst>
                                    </p:anim>
                                    <p:animEffect transition="in" filter="wipe(up)">
                                      <p:cBhvr>
                                        <p:cTn id="44" dur="500"/>
                                        <p:tgtEl>
                                          <p:spTgt spid="75"/>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76"/>
                                        </p:tgtEl>
                                        <p:attrNameLst>
                                          <p:attrName>style.visibility</p:attrName>
                                        </p:attrNameLst>
                                      </p:cBhvr>
                                      <p:to>
                                        <p:strVal val="visible"/>
                                      </p:to>
                                    </p:set>
                                    <p:anim calcmode="lin" valueType="num">
                                      <p:cBhvr additive="base">
                                        <p:cTn id="49" dur="500"/>
                                        <p:tgtEl>
                                          <p:spTgt spid="76"/>
                                        </p:tgtEl>
                                        <p:attrNameLst>
                                          <p:attrName>ppt_y</p:attrName>
                                        </p:attrNameLst>
                                      </p:cBhvr>
                                      <p:tavLst>
                                        <p:tav tm="0">
                                          <p:val>
                                            <p:strVal val="#ppt_y+#ppt_h*1.125000"/>
                                          </p:val>
                                        </p:tav>
                                        <p:tav tm="100000">
                                          <p:val>
                                            <p:strVal val="#ppt_y"/>
                                          </p:val>
                                        </p:tav>
                                      </p:tavLst>
                                    </p:anim>
                                    <p:animEffect transition="in" filter="wipe(up)">
                                      <p:cBhvr>
                                        <p:cTn id="5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pic>
        <p:nvPicPr>
          <p:cNvPr id="9" name="Picture 10" descr="虎門02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973" y="2"/>
            <a:ext cx="5541027" cy="68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Elbow Connector 5"/>
          <p:cNvCxnSpPr/>
          <p:nvPr/>
        </p:nvCxnSpPr>
        <p:spPr>
          <a:xfrm>
            <a:off x="4863827" y="2608907"/>
            <a:ext cx="504825" cy="358775"/>
          </a:xfrm>
          <a:prstGeom prst="bentConnector3">
            <a:avLst>
              <a:gd name="adj1" fmla="val 102667"/>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2" name="TextBox 2"/>
          <p:cNvSpPr txBox="1"/>
          <p:nvPr/>
        </p:nvSpPr>
        <p:spPr>
          <a:xfrm>
            <a:off x="0" y="4861254"/>
            <a:ext cx="3602973" cy="175432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HK" dirty="0">
                <a:latin typeface="Times New Roman" panose="02020603050405020304" pitchFamily="18" charset="0"/>
                <a:cs typeface="Times New Roman" panose="02020603050405020304" pitchFamily="18" charset="0"/>
              </a:rPr>
              <a:t>When the British army bombarded Upper </a:t>
            </a:r>
            <a:r>
              <a:rPr lang="en-HK" dirty="0" err="1">
                <a:latin typeface="Times New Roman" panose="02020603050405020304" pitchFamily="18" charset="0"/>
                <a:cs typeface="Times New Roman" panose="02020603050405020304" pitchFamily="18" charset="0"/>
              </a:rPr>
              <a:t>Hengdang</a:t>
            </a:r>
            <a:r>
              <a:rPr lang="en-HK" dirty="0">
                <a:latin typeface="Times New Roman" panose="02020603050405020304" pitchFamily="18" charset="0"/>
                <a:cs typeface="Times New Roman" panose="02020603050405020304" pitchFamily="18" charset="0"/>
              </a:rPr>
              <a:t> island’s Qing army forts, another two fleets prepared to advance in order to destroy the Qing army forts on both shores at the same time.</a:t>
            </a:r>
          </a:p>
        </p:txBody>
      </p:sp>
      <p:sp>
        <p:nvSpPr>
          <p:cNvPr id="14" name="TextBox 13">
            <a:extLst>
              <a:ext uri="{FF2B5EF4-FFF2-40B4-BE49-F238E27FC236}">
                <a16:creationId xmlns:a16="http://schemas.microsoft.com/office/drawing/2014/main" id="{9AEA7E4D-510B-4A32-A8C6-A0AFF222BE92}"/>
              </a:ext>
            </a:extLst>
          </p:cNvPr>
          <p:cNvSpPr txBox="1"/>
          <p:nvPr/>
        </p:nvSpPr>
        <p:spPr>
          <a:xfrm>
            <a:off x="-1" y="1134674"/>
            <a:ext cx="3602973" cy="461665"/>
          </a:xfrm>
          <a:prstGeom prst="rect">
            <a:avLst/>
          </a:prstGeom>
          <a:solidFill>
            <a:schemeClr val="bg1">
              <a:lumMod val="95000"/>
            </a:schemeClr>
          </a:solidFill>
          <a:ln w="28575">
            <a:noFill/>
          </a:ln>
        </p:spPr>
        <p:txBody>
          <a:bodyPr wrap="square">
            <a:spAutoFit/>
          </a:bodyPr>
          <a:lstStyle/>
          <a:p>
            <a:pPr eaLnBrk="1" fontAlgn="auto" hangingPunct="1">
              <a:spcBef>
                <a:spcPts val="0"/>
              </a:spcBef>
              <a:spcAft>
                <a:spcPts val="0"/>
              </a:spcAft>
              <a:defRPr/>
            </a:pPr>
            <a:r>
              <a:rPr lang="en-US" altLang="zh-CN"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The Fire of War Reignited</a:t>
            </a:r>
            <a:endParaRPr lang="en-US"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5" name="TextBox 3">
            <a:extLst>
              <a:ext uri="{FF2B5EF4-FFF2-40B4-BE49-F238E27FC236}">
                <a16:creationId xmlns:a16="http://schemas.microsoft.com/office/drawing/2014/main" id="{73677387-6C1B-442B-A38A-6153E5A929B5}"/>
              </a:ext>
            </a:extLst>
          </p:cNvPr>
          <p:cNvSpPr txBox="1"/>
          <p:nvPr/>
        </p:nvSpPr>
        <p:spPr>
          <a:xfrm>
            <a:off x="0" y="1596637"/>
            <a:ext cx="2244436" cy="40011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2000" b="1" dirty="0">
                <a:solidFill>
                  <a:srgbClr val="FFFFFF"/>
                </a:solidFill>
                <a:latin typeface="Times New Roman" panose="02020603050405020304" pitchFamily="18" charset="0"/>
                <a:cs typeface="Times New Roman" panose="02020603050405020304" pitchFamily="18" charset="0"/>
              </a:rPr>
              <a:t>25 F</a:t>
            </a:r>
            <a:r>
              <a:rPr lang="en-US" altLang="zh-TW" sz="2000" b="1" dirty="0" smtClean="0">
                <a:solidFill>
                  <a:srgbClr val="FFFFFF"/>
                </a:solidFill>
                <a:latin typeface="Times New Roman" panose="02020603050405020304" pitchFamily="18" charset="0"/>
                <a:cs typeface="Times New Roman" panose="02020603050405020304" pitchFamily="18" charset="0"/>
              </a:rPr>
              <a:t>ebruary 1841</a:t>
            </a:r>
            <a:endParaRPr lang="zh-TW" altLang="en-US" sz="2000" b="1" dirty="0">
              <a:solidFill>
                <a:srgbClr val="FFFFFF"/>
              </a:solidFill>
              <a:latin typeface="Times New Roman" panose="02020603050405020304" pitchFamily="18" charset="0"/>
              <a:cs typeface="Times New Roman" panose="02020603050405020304" pitchFamily="18" charset="0"/>
            </a:endParaRPr>
          </a:p>
        </p:txBody>
      </p:sp>
      <p:sp>
        <p:nvSpPr>
          <p:cNvPr id="16" name="TextBox 4">
            <a:extLst>
              <a:ext uri="{FF2B5EF4-FFF2-40B4-BE49-F238E27FC236}">
                <a16:creationId xmlns:a16="http://schemas.microsoft.com/office/drawing/2014/main" id="{36C7D540-0ADE-459D-82D2-FE6FE6193F2B}"/>
              </a:ext>
            </a:extLst>
          </p:cNvPr>
          <p:cNvSpPr txBox="1"/>
          <p:nvPr/>
        </p:nvSpPr>
        <p:spPr>
          <a:xfrm>
            <a:off x="3705101" y="2399096"/>
            <a:ext cx="1316381" cy="646331"/>
          </a:xfrm>
          <a:prstGeom prst="rect">
            <a:avLst/>
          </a:prstGeom>
          <a:solidFill>
            <a:schemeClr val="accent6">
              <a:lumMod val="40000"/>
              <a:lumOff val="6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CN" sz="1200" dirty="0">
                <a:latin typeface="Times New Roman" panose="02020603050405020304" pitchFamily="18" charset="0"/>
                <a:ea typeface="新細明體" panose="02020500000000000000" pitchFamily="18" charset="-120"/>
                <a:cs typeface="Times New Roman" panose="02020603050405020304" pitchFamily="18" charset="0"/>
              </a:rPr>
              <a:t>(Upper) </a:t>
            </a:r>
            <a:r>
              <a:rPr lang="en-US" altLang="zh-CN" sz="1200" dirty="0" err="1">
                <a:latin typeface="Times New Roman" panose="02020603050405020304" pitchFamily="18" charset="0"/>
                <a:ea typeface="新細明體" panose="02020500000000000000" pitchFamily="18" charset="-120"/>
                <a:cs typeface="Times New Roman" panose="02020603050405020304" pitchFamily="18" charset="0"/>
              </a:rPr>
              <a:t>Hengdang</a:t>
            </a:r>
            <a:r>
              <a:rPr lang="en-US" altLang="zh-CN" sz="1200" dirty="0">
                <a:latin typeface="Times New Roman" panose="02020603050405020304" pitchFamily="18" charset="0"/>
                <a:ea typeface="新細明體" panose="02020500000000000000" pitchFamily="18" charset="-120"/>
                <a:cs typeface="Times New Roman" panose="02020603050405020304" pitchFamily="18" charset="0"/>
              </a:rPr>
              <a:t> island fort</a:t>
            </a:r>
            <a:endParaRPr lang="zh-TW" altLang="en-US" sz="1200" dirty="0">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342181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14" name="TextBox 2"/>
          <p:cNvSpPr txBox="1"/>
          <p:nvPr/>
        </p:nvSpPr>
        <p:spPr>
          <a:xfrm>
            <a:off x="0" y="1596636"/>
            <a:ext cx="2303814" cy="40011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2000" b="1" dirty="0">
                <a:solidFill>
                  <a:srgbClr val="FFFFFF"/>
                </a:solidFill>
                <a:latin typeface="Times New Roman" panose="02020603050405020304" pitchFamily="18" charset="0"/>
                <a:cs typeface="Times New Roman" panose="02020603050405020304" pitchFamily="18" charset="0"/>
              </a:rPr>
              <a:t>26 February </a:t>
            </a:r>
            <a:r>
              <a:rPr lang="en-US" altLang="zh-TW" sz="2000" b="1" dirty="0" smtClean="0">
                <a:solidFill>
                  <a:srgbClr val="FFFFFF"/>
                </a:solidFill>
                <a:latin typeface="Times New Roman" panose="02020603050405020304" pitchFamily="18" charset="0"/>
                <a:cs typeface="Times New Roman" panose="02020603050405020304" pitchFamily="18" charset="0"/>
              </a:rPr>
              <a:t>1841</a:t>
            </a:r>
            <a:endParaRPr lang="zh-TW" altLang="en-US" sz="2000" b="1" dirty="0">
              <a:solidFill>
                <a:srgbClr val="FFFFFF"/>
              </a:solidFill>
              <a:latin typeface="Times New Roman" panose="02020603050405020304" pitchFamily="18" charset="0"/>
              <a:cs typeface="Times New Roman" panose="02020603050405020304" pitchFamily="18" charset="0"/>
            </a:endParaRPr>
          </a:p>
        </p:txBody>
      </p:sp>
      <p:sp>
        <p:nvSpPr>
          <p:cNvPr id="15" name="TextBox 7"/>
          <p:cNvSpPr txBox="1"/>
          <p:nvPr/>
        </p:nvSpPr>
        <p:spPr>
          <a:xfrm>
            <a:off x="24921" y="5383175"/>
            <a:ext cx="3578051" cy="120032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HK" dirty="0">
                <a:latin typeface="Times New Roman" panose="02020603050405020304" pitchFamily="18" charset="0"/>
                <a:cs typeface="Times New Roman" panose="02020603050405020304" pitchFamily="18" charset="0"/>
              </a:rPr>
              <a:t>The British army sent out a light fleet to enter the shallow water area on the west route. It was to </a:t>
            </a:r>
            <a:r>
              <a:rPr lang="en-HK" dirty="0" smtClean="0">
                <a:latin typeface="Times New Roman" panose="02020603050405020304" pitchFamily="18" charset="0"/>
                <a:cs typeface="Times New Roman" panose="02020603050405020304" pitchFamily="18" charset="0"/>
              </a:rPr>
              <a:t>bombard </a:t>
            </a:r>
            <a:r>
              <a:rPr lang="en-HK" dirty="0">
                <a:latin typeface="Times New Roman" panose="02020603050405020304" pitchFamily="18" charset="0"/>
                <a:cs typeface="Times New Roman" panose="02020603050405020304" pitchFamily="18" charset="0"/>
              </a:rPr>
              <a:t>and annihilate the Qing army’s forts. </a:t>
            </a:r>
          </a:p>
        </p:txBody>
      </p:sp>
      <p:pic>
        <p:nvPicPr>
          <p:cNvPr id="16" name="Picture 15" descr="虎門0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070" y="0"/>
            <a:ext cx="5542930" cy="686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547C8F1-CB71-474A-8182-4EA388FF96DE}"/>
              </a:ext>
            </a:extLst>
          </p:cNvPr>
          <p:cNvSpPr txBox="1"/>
          <p:nvPr/>
        </p:nvSpPr>
        <p:spPr>
          <a:xfrm>
            <a:off x="-1" y="1134674"/>
            <a:ext cx="3602973" cy="461665"/>
          </a:xfrm>
          <a:prstGeom prst="rect">
            <a:avLst/>
          </a:prstGeom>
          <a:solidFill>
            <a:schemeClr val="bg1">
              <a:lumMod val="95000"/>
            </a:schemeClr>
          </a:solidFill>
          <a:ln w="28575">
            <a:noFill/>
          </a:ln>
        </p:spPr>
        <p:txBody>
          <a:bodyPr wrap="square">
            <a:spAutoFit/>
          </a:bodyPr>
          <a:lstStyle/>
          <a:p>
            <a:pPr eaLnBrk="1" fontAlgn="auto" hangingPunct="1">
              <a:spcBef>
                <a:spcPts val="0"/>
              </a:spcBef>
              <a:spcAft>
                <a:spcPts val="0"/>
              </a:spcAft>
              <a:defRPr/>
            </a:pPr>
            <a:r>
              <a:rPr lang="en-US" altLang="zh-CN"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The Fire of War Reignited</a:t>
            </a:r>
            <a:endParaRPr lang="en-US"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832476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14" name="TextBox 2"/>
          <p:cNvSpPr txBox="1"/>
          <p:nvPr/>
        </p:nvSpPr>
        <p:spPr>
          <a:xfrm>
            <a:off x="-1" y="1596636"/>
            <a:ext cx="2386941" cy="40011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2000" b="1" dirty="0">
                <a:solidFill>
                  <a:srgbClr val="FFFFFF"/>
                </a:solidFill>
                <a:latin typeface="Times New Roman" panose="02020603050405020304" pitchFamily="18" charset="0"/>
                <a:cs typeface="Times New Roman" panose="02020603050405020304" pitchFamily="18" charset="0"/>
              </a:rPr>
              <a:t>26 </a:t>
            </a:r>
            <a:r>
              <a:rPr lang="en-US" altLang="zh-TW" sz="2000" b="1" dirty="0" smtClean="0">
                <a:solidFill>
                  <a:srgbClr val="FFFFFF"/>
                </a:solidFill>
                <a:latin typeface="Times New Roman" panose="02020603050405020304" pitchFamily="18" charset="0"/>
                <a:cs typeface="Times New Roman" panose="02020603050405020304" pitchFamily="18" charset="0"/>
              </a:rPr>
              <a:t>February 1841</a:t>
            </a:r>
            <a:endParaRPr lang="zh-TW" altLang="en-US" sz="2000" b="1" dirty="0">
              <a:solidFill>
                <a:srgbClr val="FFFFFF"/>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0" y="5241898"/>
            <a:ext cx="3601070" cy="147732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HK" dirty="0">
                <a:latin typeface="Times New Roman" panose="02020603050405020304" pitchFamily="18" charset="0"/>
                <a:cs typeface="Times New Roman" panose="02020603050405020304" pitchFamily="18" charset="0"/>
              </a:rPr>
              <a:t>The main force of the British army was on the eastern route. From an advantageous firing angle, the British army attacked all </a:t>
            </a:r>
            <a:r>
              <a:rPr lang="en-HK" dirty="0" err="1">
                <a:latin typeface="Times New Roman" panose="02020603050405020304" pitchFamily="18" charset="0"/>
                <a:cs typeface="Times New Roman" panose="02020603050405020304" pitchFamily="18" charset="0"/>
              </a:rPr>
              <a:t>Weiyuan</a:t>
            </a:r>
            <a:r>
              <a:rPr lang="en-HK" dirty="0">
                <a:latin typeface="Times New Roman" panose="02020603050405020304" pitchFamily="18" charset="0"/>
                <a:cs typeface="Times New Roman" panose="02020603050405020304" pitchFamily="18" charset="0"/>
              </a:rPr>
              <a:t>, </a:t>
            </a:r>
            <a:r>
              <a:rPr lang="en-HK" dirty="0" err="1">
                <a:latin typeface="Times New Roman" panose="02020603050405020304" pitchFamily="18" charset="0"/>
                <a:cs typeface="Times New Roman" panose="02020603050405020304" pitchFamily="18" charset="0"/>
              </a:rPr>
              <a:t>Jingyuan</a:t>
            </a:r>
            <a:r>
              <a:rPr lang="en-HK" strike="sngStrike" dirty="0">
                <a:solidFill>
                  <a:srgbClr val="7030A0"/>
                </a:solidFill>
                <a:latin typeface="Times New Roman" panose="02020603050405020304" pitchFamily="18" charset="0"/>
                <a:cs typeface="Times New Roman" panose="02020603050405020304" pitchFamily="18" charset="0"/>
              </a:rPr>
              <a:t>,</a:t>
            </a:r>
            <a:r>
              <a:rPr lang="en-HK" dirty="0">
                <a:latin typeface="Times New Roman" panose="02020603050405020304" pitchFamily="18" charset="0"/>
                <a:cs typeface="Times New Roman" panose="02020603050405020304" pitchFamily="18" charset="0"/>
              </a:rPr>
              <a:t> and </a:t>
            </a:r>
            <a:r>
              <a:rPr lang="en-HK" dirty="0" err="1">
                <a:latin typeface="Times New Roman" panose="02020603050405020304" pitchFamily="18" charset="0"/>
                <a:cs typeface="Times New Roman" panose="02020603050405020304" pitchFamily="18" charset="0"/>
              </a:rPr>
              <a:t>Zhenyuan</a:t>
            </a:r>
            <a:r>
              <a:rPr lang="en-HK" dirty="0">
                <a:latin typeface="Times New Roman" panose="02020603050405020304" pitchFamily="18" charset="0"/>
                <a:cs typeface="Times New Roman" panose="02020603050405020304" pitchFamily="18" charset="0"/>
              </a:rPr>
              <a:t> forts.</a:t>
            </a:r>
          </a:p>
        </p:txBody>
      </p:sp>
      <p:pic>
        <p:nvPicPr>
          <p:cNvPr id="8" name="Picture 7" descr="虎門0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070" y="-2352"/>
            <a:ext cx="5542929" cy="686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B1A7102-8B1B-4206-9614-BB947836FCEC}"/>
              </a:ext>
            </a:extLst>
          </p:cNvPr>
          <p:cNvSpPr txBox="1"/>
          <p:nvPr/>
        </p:nvSpPr>
        <p:spPr>
          <a:xfrm>
            <a:off x="-1" y="1134674"/>
            <a:ext cx="3602973" cy="461665"/>
          </a:xfrm>
          <a:prstGeom prst="rect">
            <a:avLst/>
          </a:prstGeom>
          <a:solidFill>
            <a:schemeClr val="bg1">
              <a:lumMod val="95000"/>
            </a:schemeClr>
          </a:solidFill>
          <a:ln w="28575">
            <a:noFill/>
          </a:ln>
        </p:spPr>
        <p:txBody>
          <a:bodyPr wrap="square">
            <a:spAutoFit/>
          </a:bodyPr>
          <a:lstStyle/>
          <a:p>
            <a:pPr eaLnBrk="1" fontAlgn="auto" hangingPunct="1">
              <a:spcBef>
                <a:spcPts val="0"/>
              </a:spcBef>
              <a:spcAft>
                <a:spcPts val="0"/>
              </a:spcAft>
              <a:defRPr/>
            </a:pPr>
            <a:r>
              <a:rPr lang="en-US" altLang="zh-CN"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The Fire of War Reignited</a:t>
            </a:r>
            <a:endParaRPr lang="en-US"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554025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14" name="TextBox 2"/>
          <p:cNvSpPr txBox="1"/>
          <p:nvPr/>
        </p:nvSpPr>
        <p:spPr>
          <a:xfrm>
            <a:off x="0" y="1596637"/>
            <a:ext cx="2458192" cy="40011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2000" b="1" dirty="0">
                <a:solidFill>
                  <a:srgbClr val="FFFFFF"/>
                </a:solidFill>
                <a:latin typeface="Times New Roman" panose="02020603050405020304" pitchFamily="18" charset="0"/>
                <a:cs typeface="Times New Roman" panose="02020603050405020304" pitchFamily="18" charset="0"/>
              </a:rPr>
              <a:t>26 February </a:t>
            </a:r>
            <a:r>
              <a:rPr lang="en-US" altLang="zh-TW" sz="2000" b="1" dirty="0" smtClean="0">
                <a:solidFill>
                  <a:srgbClr val="FFFFFF"/>
                </a:solidFill>
                <a:latin typeface="Times New Roman" panose="02020603050405020304" pitchFamily="18" charset="0"/>
                <a:cs typeface="Times New Roman" panose="02020603050405020304" pitchFamily="18" charset="0"/>
              </a:rPr>
              <a:t>1841</a:t>
            </a:r>
            <a:endParaRPr lang="zh-TW" altLang="en-US" sz="2000" b="1" dirty="0">
              <a:solidFill>
                <a:srgbClr val="FFFFFF"/>
              </a:solidFill>
              <a:latin typeface="Times New Roman" panose="02020603050405020304" pitchFamily="18" charset="0"/>
              <a:cs typeface="Times New Roman" panose="02020603050405020304" pitchFamily="18" charset="0"/>
            </a:endParaRPr>
          </a:p>
        </p:txBody>
      </p:sp>
      <p:sp>
        <p:nvSpPr>
          <p:cNvPr id="9" name="TextBox 7"/>
          <p:cNvSpPr txBox="1"/>
          <p:nvPr/>
        </p:nvSpPr>
        <p:spPr>
          <a:xfrm>
            <a:off x="294926" y="5723326"/>
            <a:ext cx="3068638" cy="923330"/>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HK" dirty="0">
                <a:latin typeface="Times New Roman" panose="02020603050405020304" pitchFamily="18" charset="0"/>
                <a:cs typeface="Times New Roman" panose="02020603050405020304" pitchFamily="18" charset="0"/>
              </a:rPr>
              <a:t>At that time, Guan </a:t>
            </a:r>
            <a:r>
              <a:rPr lang="en-HK" dirty="0" err="1">
                <a:latin typeface="Times New Roman" panose="02020603050405020304" pitchFamily="18" charset="0"/>
                <a:cs typeface="Times New Roman" panose="02020603050405020304" pitchFamily="18" charset="0"/>
              </a:rPr>
              <a:t>Tianpei</a:t>
            </a:r>
            <a:r>
              <a:rPr lang="en-HK" dirty="0">
                <a:latin typeface="Times New Roman" panose="02020603050405020304" pitchFamily="18" charset="0"/>
                <a:cs typeface="Times New Roman" panose="02020603050405020304" pitchFamily="18" charset="0"/>
              </a:rPr>
              <a:t> was guarding the </a:t>
            </a:r>
            <a:r>
              <a:rPr lang="en-HK" dirty="0" err="1">
                <a:latin typeface="Times New Roman" panose="02020603050405020304" pitchFamily="18" charset="0"/>
                <a:cs typeface="Times New Roman" panose="02020603050405020304" pitchFamily="18" charset="0"/>
              </a:rPr>
              <a:t>Jingyuan</a:t>
            </a:r>
            <a:r>
              <a:rPr lang="en-HK" dirty="0">
                <a:latin typeface="Times New Roman" panose="02020603050405020304" pitchFamily="18" charset="0"/>
                <a:cs typeface="Times New Roman" panose="02020603050405020304" pitchFamily="18" charset="0"/>
              </a:rPr>
              <a:t> fort and died in the battle.</a:t>
            </a:r>
          </a:p>
        </p:txBody>
      </p:sp>
      <p:pic>
        <p:nvPicPr>
          <p:cNvPr id="10" name="Picture 7" descr="虎門03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972" y="2"/>
            <a:ext cx="5541027" cy="68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6E70744-40EE-4569-B215-2888C1E42188}"/>
              </a:ext>
            </a:extLst>
          </p:cNvPr>
          <p:cNvSpPr txBox="1"/>
          <p:nvPr/>
        </p:nvSpPr>
        <p:spPr>
          <a:xfrm>
            <a:off x="-1" y="1134674"/>
            <a:ext cx="3602973" cy="461665"/>
          </a:xfrm>
          <a:prstGeom prst="rect">
            <a:avLst/>
          </a:prstGeom>
          <a:solidFill>
            <a:schemeClr val="bg1">
              <a:lumMod val="95000"/>
            </a:schemeClr>
          </a:solidFill>
          <a:ln w="28575">
            <a:noFill/>
          </a:ln>
        </p:spPr>
        <p:txBody>
          <a:bodyPr wrap="square">
            <a:spAutoFit/>
          </a:bodyPr>
          <a:lstStyle/>
          <a:p>
            <a:pPr eaLnBrk="1" fontAlgn="auto" hangingPunct="1">
              <a:spcBef>
                <a:spcPts val="0"/>
              </a:spcBef>
              <a:spcAft>
                <a:spcPts val="0"/>
              </a:spcAft>
              <a:defRPr/>
            </a:pPr>
            <a:r>
              <a:rPr lang="en-US" altLang="zh-CN"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The Fire of War Reignited</a:t>
            </a:r>
            <a:endParaRPr lang="en-US"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8" name="TextBox 7">
            <a:extLst>
              <a:ext uri="{FF2B5EF4-FFF2-40B4-BE49-F238E27FC236}">
                <a16:creationId xmlns:a16="http://schemas.microsoft.com/office/drawing/2014/main" id="{053D93B8-03AA-4CF3-96AB-DF171BD231C0}"/>
              </a:ext>
            </a:extLst>
          </p:cNvPr>
          <p:cNvSpPr txBox="1"/>
          <p:nvPr/>
        </p:nvSpPr>
        <p:spPr>
          <a:xfrm>
            <a:off x="6187044" y="292832"/>
            <a:ext cx="1721923" cy="323165"/>
          </a:xfrm>
          <a:prstGeom prst="rect">
            <a:avLst/>
          </a:prstGeom>
          <a:solidFill>
            <a:schemeClr val="bg1"/>
          </a:solidFill>
        </p:spPr>
        <p:txBody>
          <a:bodyPr wrap="square" rtlCol="0">
            <a:spAutoFit/>
          </a:bodyPr>
          <a:lstStyle/>
          <a:p>
            <a:pPr algn="ctr"/>
            <a:r>
              <a:rPr lang="en-US" sz="1500" dirty="0">
                <a:latin typeface="Times New Roman" panose="02020603050405020304" pitchFamily="18" charset="0"/>
                <a:cs typeface="Times New Roman" panose="02020603050405020304" pitchFamily="18" charset="0"/>
              </a:rPr>
              <a:t>Oh! I die!</a:t>
            </a:r>
            <a:endParaRPr lang="en-HK" sz="15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3970E1A-C7AE-4444-B027-8945722EFB52}"/>
              </a:ext>
            </a:extLst>
          </p:cNvPr>
          <p:cNvSpPr txBox="1"/>
          <p:nvPr/>
        </p:nvSpPr>
        <p:spPr>
          <a:xfrm>
            <a:off x="6531429" y="1051549"/>
            <a:ext cx="1011797" cy="707886"/>
          </a:xfrm>
          <a:prstGeom prst="rect">
            <a:avLst/>
          </a:prstGeom>
          <a:solidFill>
            <a:schemeClr val="bg1"/>
          </a:solid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Guangdong Navy </a:t>
            </a:r>
            <a:r>
              <a:rPr lang="en-US" sz="1000" dirty="0" smtClean="0">
                <a:latin typeface="Times New Roman" panose="02020603050405020304" pitchFamily="18" charset="0"/>
                <a:cs typeface="Times New Roman" panose="02020603050405020304" pitchFamily="18" charset="0"/>
              </a:rPr>
              <a:t>Commander</a:t>
            </a:r>
            <a:r>
              <a:rPr lang="en-US" sz="1000" dirty="0" smtClean="0">
                <a:solidFill>
                  <a:srgbClr val="7030A0"/>
                </a:solidFill>
                <a:latin typeface="Times New Roman" panose="02020603050405020304" pitchFamily="18" charset="0"/>
                <a:cs typeface="Times New Roman" panose="02020603050405020304" pitchFamily="18" charset="0"/>
              </a:rPr>
              <a:t>,</a:t>
            </a:r>
            <a:endParaRPr lang="en-US" sz="1000" dirty="0">
              <a:latin typeface="Times New Roman" panose="02020603050405020304" pitchFamily="18" charset="0"/>
              <a:cs typeface="Times New Roman" panose="02020603050405020304" pitchFamily="18" charset="0"/>
            </a:endParaRPr>
          </a:p>
          <a:p>
            <a:pPr algn="ctr"/>
            <a:r>
              <a:rPr lang="en-US" sz="1000" b="1" dirty="0">
                <a:latin typeface="Times New Roman" panose="02020603050405020304" pitchFamily="18" charset="0"/>
                <a:cs typeface="Times New Roman" panose="02020603050405020304" pitchFamily="18" charset="0"/>
              </a:rPr>
              <a:t>Guan </a:t>
            </a:r>
            <a:r>
              <a:rPr lang="en-US" sz="1000" b="1" dirty="0" err="1">
                <a:latin typeface="Times New Roman" panose="02020603050405020304" pitchFamily="18" charset="0"/>
                <a:cs typeface="Times New Roman" panose="02020603050405020304" pitchFamily="18" charset="0"/>
              </a:rPr>
              <a:t>Tianpei</a:t>
            </a:r>
            <a:endParaRPr lang="en-HK" sz="1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979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14" name="TextBox 2"/>
          <p:cNvSpPr txBox="1"/>
          <p:nvPr/>
        </p:nvSpPr>
        <p:spPr>
          <a:xfrm>
            <a:off x="0" y="1596637"/>
            <a:ext cx="2244436" cy="40011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TW" sz="2000" b="1" dirty="0">
                <a:solidFill>
                  <a:srgbClr val="FFFFFF"/>
                </a:solidFill>
                <a:latin typeface="Times New Roman" panose="02020603050405020304" pitchFamily="18" charset="0"/>
                <a:cs typeface="Times New Roman" panose="02020603050405020304" pitchFamily="18" charset="0"/>
              </a:rPr>
              <a:t>26 </a:t>
            </a:r>
            <a:r>
              <a:rPr lang="en-US" altLang="zh-TW" sz="2000" b="1" dirty="0" smtClean="0">
                <a:solidFill>
                  <a:srgbClr val="FFFFFF"/>
                </a:solidFill>
                <a:latin typeface="Times New Roman" panose="02020603050405020304" pitchFamily="18" charset="0"/>
                <a:cs typeface="Times New Roman" panose="02020603050405020304" pitchFamily="18" charset="0"/>
              </a:rPr>
              <a:t>February 1841</a:t>
            </a:r>
            <a:endParaRPr lang="zh-TW" altLang="en-US" sz="2000" b="1" dirty="0">
              <a:solidFill>
                <a:srgbClr val="FFFFFF"/>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0" y="4553266"/>
            <a:ext cx="3602972" cy="203132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HK" dirty="0">
                <a:latin typeface="Times New Roman" panose="02020603050405020304" pitchFamily="18" charset="0"/>
                <a:cs typeface="Times New Roman" panose="02020603050405020304" pitchFamily="18" charset="0"/>
              </a:rPr>
              <a:t>The Qing army retreated to Guangzhou because the two defensive lines of the Bogue had been destroyed and the </a:t>
            </a:r>
            <a:r>
              <a:rPr lang="en-HK" dirty="0" err="1">
                <a:latin typeface="Times New Roman" panose="02020603050405020304" pitchFamily="18" charset="0"/>
                <a:cs typeface="Times New Roman" panose="02020603050405020304" pitchFamily="18" charset="0"/>
              </a:rPr>
              <a:t>Dahu</a:t>
            </a:r>
            <a:r>
              <a:rPr lang="en-HK" dirty="0">
                <a:latin typeface="Times New Roman" panose="02020603050405020304" pitchFamily="18" charset="0"/>
                <a:cs typeface="Times New Roman" panose="02020603050405020304" pitchFamily="18" charset="0"/>
              </a:rPr>
              <a:t> fort alone was unable to defend the Bogue. The Battle of the Bogue ended.</a:t>
            </a:r>
          </a:p>
        </p:txBody>
      </p:sp>
      <p:pic>
        <p:nvPicPr>
          <p:cNvPr id="8" name="Picture 7" descr="虎門0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972" y="0"/>
            <a:ext cx="55410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0"/>
          <p:cNvSpPr>
            <a:spLocks noChangeShapeType="1"/>
          </p:cNvSpPr>
          <p:nvPr/>
        </p:nvSpPr>
        <p:spPr bwMode="auto">
          <a:xfrm flipH="1">
            <a:off x="4393874" y="1134674"/>
            <a:ext cx="546261" cy="605913"/>
          </a:xfrm>
          <a:prstGeom prst="line">
            <a:avLst/>
          </a:prstGeom>
          <a:noFill/>
          <a:ln w="381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11" name="Text Box 8"/>
          <p:cNvSpPr txBox="1">
            <a:spLocks noChangeArrowheads="1"/>
          </p:cNvSpPr>
          <p:nvPr/>
        </p:nvSpPr>
        <p:spPr bwMode="auto">
          <a:xfrm>
            <a:off x="4717724" y="734564"/>
            <a:ext cx="12314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zh-TW" sz="2000" dirty="0" err="1">
                <a:solidFill>
                  <a:schemeClr val="bg1"/>
                </a:solidFill>
                <a:latin typeface="Times New Roman" panose="02020603050405020304" pitchFamily="18" charset="0"/>
                <a:ea typeface="標楷體" pitchFamily="65" charset="-120"/>
                <a:cs typeface="Times New Roman" panose="02020603050405020304" pitchFamily="18" charset="0"/>
              </a:rPr>
              <a:t>Dahu</a:t>
            </a:r>
            <a:r>
              <a:rPr lang="zh-TW" altLang="en-US" sz="2000" dirty="0">
                <a:solidFill>
                  <a:schemeClr val="bg1"/>
                </a:solidFill>
                <a:latin typeface="Times New Roman" panose="02020603050405020304" pitchFamily="18" charset="0"/>
                <a:ea typeface="標楷體" pitchFamily="65" charset="-120"/>
                <a:cs typeface="Times New Roman" panose="02020603050405020304" pitchFamily="18" charset="0"/>
              </a:rPr>
              <a:t> </a:t>
            </a:r>
            <a:r>
              <a:rPr lang="en-US" altLang="zh-TW" sz="2000" dirty="0">
                <a:solidFill>
                  <a:schemeClr val="bg1"/>
                </a:solidFill>
                <a:latin typeface="Times New Roman" panose="02020603050405020304" pitchFamily="18" charset="0"/>
                <a:ea typeface="標楷體" pitchFamily="65" charset="-120"/>
                <a:cs typeface="Times New Roman" panose="02020603050405020304" pitchFamily="18" charset="0"/>
              </a:rPr>
              <a:t>Fort</a:t>
            </a:r>
            <a:endParaRPr lang="zh-TW" altLang="en-US" sz="2000" dirty="0">
              <a:solidFill>
                <a:schemeClr val="bg1"/>
              </a:solidFill>
              <a:latin typeface="Times New Roman" panose="02020603050405020304" pitchFamily="18" charset="0"/>
              <a:ea typeface="標楷體" pitchFamily="65" charset="-120"/>
              <a:cs typeface="Times New Roman" panose="02020603050405020304" pitchFamily="18" charset="0"/>
            </a:endParaRPr>
          </a:p>
        </p:txBody>
      </p:sp>
      <p:sp>
        <p:nvSpPr>
          <p:cNvPr id="9" name="TextBox 8">
            <a:extLst>
              <a:ext uri="{FF2B5EF4-FFF2-40B4-BE49-F238E27FC236}">
                <a16:creationId xmlns:a16="http://schemas.microsoft.com/office/drawing/2014/main" id="{A386770A-5B32-42C1-A4C7-A05B74877841}"/>
              </a:ext>
            </a:extLst>
          </p:cNvPr>
          <p:cNvSpPr txBox="1"/>
          <p:nvPr/>
        </p:nvSpPr>
        <p:spPr>
          <a:xfrm>
            <a:off x="-1" y="1134674"/>
            <a:ext cx="3602973" cy="461665"/>
          </a:xfrm>
          <a:prstGeom prst="rect">
            <a:avLst/>
          </a:prstGeom>
          <a:solidFill>
            <a:schemeClr val="bg1">
              <a:lumMod val="95000"/>
            </a:schemeClr>
          </a:solidFill>
          <a:ln w="28575">
            <a:noFill/>
          </a:ln>
        </p:spPr>
        <p:txBody>
          <a:bodyPr wrap="square">
            <a:spAutoFit/>
          </a:bodyPr>
          <a:lstStyle/>
          <a:p>
            <a:pPr eaLnBrk="1" fontAlgn="auto" hangingPunct="1">
              <a:spcBef>
                <a:spcPts val="0"/>
              </a:spcBef>
              <a:spcAft>
                <a:spcPts val="0"/>
              </a:spcAft>
              <a:defRPr/>
            </a:pPr>
            <a:r>
              <a:rPr lang="en-US" altLang="zh-CN"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The Fire of War Reignited</a:t>
            </a:r>
            <a:endParaRPr lang="en-US" sz="2400" b="1"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085955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41" name="TextBox 1"/>
          <p:cNvSpPr txBox="1"/>
          <p:nvPr/>
        </p:nvSpPr>
        <p:spPr>
          <a:xfrm>
            <a:off x="0" y="1285079"/>
            <a:ext cx="2267672" cy="707886"/>
          </a:xfrm>
          <a:prstGeom prst="rect">
            <a:avLst/>
          </a:prstGeom>
          <a:gradFill flip="none" rotWithShape="1">
            <a:gsLst>
              <a:gs pos="47000">
                <a:srgbClr val="F79646">
                  <a:lumMod val="40000"/>
                  <a:lumOff val="60000"/>
                </a:srgbClr>
              </a:gs>
              <a:gs pos="100000">
                <a:srgbClr val="FFFFFF"/>
              </a:gs>
            </a:gsLst>
            <a:lin ang="0" scaled="1"/>
            <a:tileRect/>
          </a:gradFill>
          <a:ln w="3175" cap="flat" cmpd="sng" algn="ctr">
            <a:solidFill>
              <a:sysClr val="window" lastClr="FFFFFF"/>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84806"/>
                </a:solidFill>
                <a:effectLst/>
                <a:uLnTx/>
                <a:uFillTx/>
                <a:latin typeface="Times New Roman" panose="02020603050405020304" pitchFamily="18" charset="0"/>
                <a:ea typeface="新細明體"/>
                <a:cs typeface="Times New Roman" panose="02020603050405020304" pitchFamily="18" charset="0"/>
              </a:rPr>
              <a:t>B. </a:t>
            </a:r>
            <a:r>
              <a:rPr lang="en-US" sz="2000" b="1" dirty="0">
                <a:solidFill>
                  <a:srgbClr val="984806"/>
                </a:solidFill>
                <a:latin typeface="Times New Roman" panose="02020603050405020304" pitchFamily="18" charset="0"/>
                <a:ea typeface="新細明體"/>
                <a:cs typeface="Times New Roman" panose="02020603050405020304" pitchFamily="18" charset="0"/>
              </a:rPr>
              <a:t>Qing</a:t>
            </a:r>
            <a:r>
              <a:rPr lang="zh-CN" altLang="en-US" sz="2000" b="1" dirty="0">
                <a:solidFill>
                  <a:srgbClr val="984806"/>
                </a:solidFill>
                <a:latin typeface="Times New Roman" panose="02020603050405020304" pitchFamily="18" charset="0"/>
                <a:ea typeface="新細明體"/>
                <a:cs typeface="Times New Roman" panose="02020603050405020304" pitchFamily="18" charset="0"/>
              </a:rPr>
              <a:t> </a:t>
            </a:r>
            <a:r>
              <a:rPr lang="en-HK" altLang="zh-CN" sz="2000" b="1" dirty="0">
                <a:solidFill>
                  <a:srgbClr val="984806"/>
                </a:solidFill>
                <a:latin typeface="Times New Roman" panose="02020603050405020304" pitchFamily="18" charset="0"/>
                <a:ea typeface="新細明體"/>
                <a:cs typeface="Times New Roman" panose="02020603050405020304" pitchFamily="18" charset="0"/>
              </a:rPr>
              <a:t>A</a:t>
            </a:r>
            <a:r>
              <a:rPr lang="en-US" altLang="zh-CN" sz="2000" b="1" dirty="0" err="1">
                <a:solidFill>
                  <a:srgbClr val="984806"/>
                </a:solidFill>
                <a:latin typeface="Times New Roman" panose="02020603050405020304" pitchFamily="18" charset="0"/>
                <a:ea typeface="新細明體"/>
                <a:cs typeface="Times New Roman" panose="02020603050405020304" pitchFamily="18" charset="0"/>
              </a:rPr>
              <a:t>rmy</a:t>
            </a:r>
            <a:endParaRPr kumimoji="0" lang="en-US" altLang="zh-CN" sz="2000" b="1" i="0" u="none" strike="noStrike" kern="1200" cap="none" spc="0" normalizeH="0" baseline="0" noProof="0" dirty="0">
              <a:ln>
                <a:noFill/>
              </a:ln>
              <a:solidFill>
                <a:srgbClr val="984806"/>
              </a:solidFill>
              <a:effectLst/>
              <a:uLnTx/>
              <a:uFillTx/>
              <a:latin typeface="Times New Roman" panose="02020603050405020304" pitchFamily="18" charset="0"/>
              <a:ea typeface="BiauKai"/>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CN" sz="2000" b="1" dirty="0">
                <a:solidFill>
                  <a:srgbClr val="984806"/>
                </a:solidFill>
                <a:latin typeface="Times New Roman" panose="02020603050405020304" pitchFamily="18" charset="0"/>
                <a:ea typeface="BiauKai"/>
                <a:cs typeface="Times New Roman" panose="02020603050405020304" pitchFamily="18" charset="0"/>
              </a:rPr>
              <a:t>     D</a:t>
            </a:r>
            <a:r>
              <a:rPr kumimoji="0" lang="en-US" altLang="zh-CN" sz="2000" b="1" i="0" u="none" strike="noStrike" kern="1200" cap="none" spc="0" normalizeH="0" baseline="0" noProof="0" dirty="0" err="1">
                <a:ln>
                  <a:noFill/>
                </a:ln>
                <a:solidFill>
                  <a:srgbClr val="984806"/>
                </a:solidFill>
                <a:effectLst/>
                <a:uLnTx/>
                <a:uFillTx/>
                <a:latin typeface="Times New Roman" panose="02020603050405020304" pitchFamily="18" charset="0"/>
                <a:ea typeface="BiauKai"/>
                <a:cs typeface="Times New Roman" panose="02020603050405020304" pitchFamily="18" charset="0"/>
              </a:rPr>
              <a:t>efense</a:t>
            </a:r>
            <a:endParaRPr kumimoji="0" lang="zh-HK" altLang="en-US" sz="20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sp>
        <p:nvSpPr>
          <p:cNvPr id="4" name="矩形 3"/>
          <p:cNvSpPr/>
          <p:nvPr/>
        </p:nvSpPr>
        <p:spPr>
          <a:xfrm>
            <a:off x="148856" y="2352808"/>
            <a:ext cx="2023665" cy="1754326"/>
          </a:xfrm>
          <a:prstGeom prst="rect">
            <a:avLst/>
          </a:prstGeom>
        </p:spPr>
        <p:txBody>
          <a:bodyPr wrap="square">
            <a:spAutoFit/>
          </a:bodyPr>
          <a:lstStyle/>
          <a:p>
            <a:r>
              <a:rPr lang="en-HK" dirty="0">
                <a:latin typeface="Times New Roman" panose="02020603050405020304" pitchFamily="18" charset="0"/>
                <a:cs typeface="Times New Roman" panose="02020603050405020304" pitchFamily="18" charset="0"/>
              </a:rPr>
              <a:t>The Qing army at </a:t>
            </a:r>
            <a:r>
              <a:rPr lang="en-HK" dirty="0" smtClean="0">
                <a:latin typeface="Times New Roman" panose="02020603050405020304" pitchFamily="18" charset="0"/>
                <a:cs typeface="Times New Roman" panose="02020603050405020304" pitchFamily="18" charset="0"/>
              </a:rPr>
              <a:t>the Bogue </a:t>
            </a:r>
            <a:r>
              <a:rPr lang="en-HK" dirty="0">
                <a:latin typeface="Times New Roman" panose="02020603050405020304" pitchFamily="18" charset="0"/>
                <a:cs typeface="Times New Roman" panose="02020603050405020304" pitchFamily="18" charset="0"/>
              </a:rPr>
              <a:t>installed three defensive lines. (see </a:t>
            </a:r>
            <a:r>
              <a:rPr lang="en-US" altLang="zh-CN" dirty="0">
                <a:latin typeface="Times New Roman" panose="02020603050405020304" pitchFamily="18" charset="0"/>
                <a:cs typeface="Times New Roman" panose="02020603050405020304" pitchFamily="18" charset="0"/>
              </a:rPr>
              <a:t>t</a:t>
            </a:r>
            <a:r>
              <a:rPr lang="en-HK" dirty="0">
                <a:latin typeface="Times New Roman" panose="02020603050405020304" pitchFamily="18" charset="0"/>
                <a:cs typeface="Times New Roman" panose="02020603050405020304" pitchFamily="18" charset="0"/>
              </a:rPr>
              <a:t>he diagram on the right)</a:t>
            </a:r>
          </a:p>
        </p:txBody>
      </p:sp>
      <p:pic>
        <p:nvPicPr>
          <p:cNvPr id="42" name="Picture 2"/>
          <p:cNvPicPr>
            <a:picLocks noChangeAspect="1" noChangeArrowheads="1"/>
          </p:cNvPicPr>
          <p:nvPr/>
        </p:nvPicPr>
        <p:blipFill>
          <a:blip r:embed="rId3" cstate="print"/>
          <a:srcRect/>
          <a:stretch>
            <a:fillRect/>
          </a:stretch>
        </p:blipFill>
        <p:spPr bwMode="auto">
          <a:xfrm>
            <a:off x="2343073" y="1312409"/>
            <a:ext cx="6619875" cy="5034915"/>
          </a:xfrm>
          <a:prstGeom prst="rect">
            <a:avLst/>
          </a:prstGeom>
          <a:noFill/>
          <a:ln w="38100" cmpd="sng">
            <a:solidFill>
              <a:srgbClr val="002060"/>
            </a:solidFill>
            <a:miter lim="800000"/>
            <a:headEnd/>
            <a:tailEnd/>
          </a:ln>
          <a:effectLst>
            <a:outerShdw blurRad="50800" dist="38100" dir="2700000" algn="tl" rotWithShape="0">
              <a:prstClr val="black">
                <a:alpha val="40000"/>
              </a:prstClr>
            </a:outerShdw>
          </a:effectLst>
        </p:spPr>
      </p:pic>
      <p:pic>
        <p:nvPicPr>
          <p:cNvPr id="44" name="Picture 5"/>
          <p:cNvPicPr>
            <a:picLocks noChangeAspect="1" noChangeArrowheads="1"/>
          </p:cNvPicPr>
          <p:nvPr/>
        </p:nvPicPr>
        <p:blipFill>
          <a:blip r:embed="rId4" cstate="print"/>
          <a:srcRect/>
          <a:stretch>
            <a:fillRect/>
          </a:stretch>
        </p:blipFill>
        <p:spPr bwMode="auto">
          <a:xfrm>
            <a:off x="4905761" y="3599516"/>
            <a:ext cx="486499" cy="358521"/>
          </a:xfrm>
          <a:prstGeom prst="rect">
            <a:avLst/>
          </a:prstGeom>
          <a:noFill/>
          <a:ln w="9525">
            <a:noFill/>
            <a:miter lim="800000"/>
            <a:headEnd/>
            <a:tailEnd/>
          </a:ln>
          <a:effectLst/>
        </p:spPr>
      </p:pic>
      <p:pic>
        <p:nvPicPr>
          <p:cNvPr id="45" name="Picture 5"/>
          <p:cNvPicPr>
            <a:picLocks noChangeAspect="1" noChangeArrowheads="1"/>
          </p:cNvPicPr>
          <p:nvPr/>
        </p:nvPicPr>
        <p:blipFill>
          <a:blip r:embed="rId4" cstate="print"/>
          <a:srcRect/>
          <a:stretch>
            <a:fillRect/>
          </a:stretch>
        </p:blipFill>
        <p:spPr bwMode="auto">
          <a:xfrm>
            <a:off x="7268750" y="5328932"/>
            <a:ext cx="486499" cy="358521"/>
          </a:xfrm>
          <a:prstGeom prst="rect">
            <a:avLst/>
          </a:prstGeom>
          <a:noFill/>
          <a:ln w="9525">
            <a:noFill/>
            <a:miter lim="800000"/>
            <a:headEnd/>
            <a:tailEnd/>
          </a:ln>
          <a:effectLst/>
        </p:spPr>
      </p:pic>
      <p:pic>
        <p:nvPicPr>
          <p:cNvPr id="46" name="Picture 5"/>
          <p:cNvPicPr>
            <a:picLocks noChangeAspect="1" noChangeArrowheads="1"/>
          </p:cNvPicPr>
          <p:nvPr/>
        </p:nvPicPr>
        <p:blipFill>
          <a:blip r:embed="rId4" cstate="print"/>
          <a:srcRect/>
          <a:stretch>
            <a:fillRect/>
          </a:stretch>
        </p:blipFill>
        <p:spPr bwMode="auto">
          <a:xfrm rot="19519550">
            <a:off x="5451517" y="3082832"/>
            <a:ext cx="486499" cy="358521"/>
          </a:xfrm>
          <a:prstGeom prst="rect">
            <a:avLst/>
          </a:prstGeom>
          <a:noFill/>
          <a:ln w="9525">
            <a:noFill/>
            <a:miter lim="800000"/>
            <a:headEnd/>
            <a:tailEnd/>
          </a:ln>
          <a:effectLst/>
        </p:spPr>
      </p:pic>
      <p:pic>
        <p:nvPicPr>
          <p:cNvPr id="47" name="Picture 5"/>
          <p:cNvPicPr>
            <a:picLocks noChangeAspect="1" noChangeArrowheads="1"/>
          </p:cNvPicPr>
          <p:nvPr/>
        </p:nvPicPr>
        <p:blipFill>
          <a:blip r:embed="rId4" cstate="print"/>
          <a:srcRect/>
          <a:stretch>
            <a:fillRect/>
          </a:stretch>
        </p:blipFill>
        <p:spPr bwMode="auto">
          <a:xfrm rot="20299310">
            <a:off x="5531257" y="3322810"/>
            <a:ext cx="486499" cy="358521"/>
          </a:xfrm>
          <a:prstGeom prst="rect">
            <a:avLst/>
          </a:prstGeom>
          <a:noFill/>
          <a:ln w="9525">
            <a:noFill/>
            <a:miter lim="800000"/>
            <a:headEnd/>
            <a:tailEnd/>
          </a:ln>
          <a:effectLst/>
        </p:spPr>
      </p:pic>
      <p:pic>
        <p:nvPicPr>
          <p:cNvPr id="48" name="Picture 5"/>
          <p:cNvPicPr>
            <a:picLocks noChangeAspect="1" noChangeArrowheads="1"/>
          </p:cNvPicPr>
          <p:nvPr/>
        </p:nvPicPr>
        <p:blipFill>
          <a:blip r:embed="rId4" cstate="print"/>
          <a:srcRect/>
          <a:stretch>
            <a:fillRect/>
          </a:stretch>
        </p:blipFill>
        <p:spPr bwMode="auto">
          <a:xfrm rot="21030319">
            <a:off x="5696633" y="3567824"/>
            <a:ext cx="486499" cy="358521"/>
          </a:xfrm>
          <a:prstGeom prst="rect">
            <a:avLst/>
          </a:prstGeom>
          <a:noFill/>
          <a:ln w="9525">
            <a:noFill/>
            <a:miter lim="800000"/>
            <a:headEnd/>
            <a:tailEnd/>
          </a:ln>
          <a:effectLst/>
        </p:spPr>
      </p:pic>
      <p:pic>
        <p:nvPicPr>
          <p:cNvPr id="49" name="Picture 6"/>
          <p:cNvPicPr>
            <a:picLocks noChangeAspect="1" noChangeArrowheads="1"/>
          </p:cNvPicPr>
          <p:nvPr/>
        </p:nvPicPr>
        <p:blipFill>
          <a:blip r:embed="rId5" cstate="print"/>
          <a:srcRect/>
          <a:stretch>
            <a:fillRect/>
          </a:stretch>
        </p:blipFill>
        <p:spPr bwMode="auto">
          <a:xfrm>
            <a:off x="4210770" y="2492695"/>
            <a:ext cx="486745" cy="358703"/>
          </a:xfrm>
          <a:prstGeom prst="rect">
            <a:avLst/>
          </a:prstGeom>
          <a:noFill/>
          <a:ln w="9525">
            <a:noFill/>
            <a:miter lim="800000"/>
            <a:headEnd/>
            <a:tailEnd/>
          </a:ln>
          <a:effectLst/>
        </p:spPr>
      </p:pic>
      <p:pic>
        <p:nvPicPr>
          <p:cNvPr id="50" name="Picture 6"/>
          <p:cNvPicPr>
            <a:picLocks noChangeAspect="1" noChangeArrowheads="1"/>
          </p:cNvPicPr>
          <p:nvPr/>
        </p:nvPicPr>
        <p:blipFill>
          <a:blip r:embed="rId5" cstate="print"/>
          <a:srcRect/>
          <a:stretch>
            <a:fillRect/>
          </a:stretch>
        </p:blipFill>
        <p:spPr bwMode="auto">
          <a:xfrm>
            <a:off x="5809264" y="5190583"/>
            <a:ext cx="486745" cy="358703"/>
          </a:xfrm>
          <a:prstGeom prst="rect">
            <a:avLst/>
          </a:prstGeom>
          <a:noFill/>
          <a:ln w="9525">
            <a:noFill/>
            <a:miter lim="800000"/>
            <a:headEnd/>
            <a:tailEnd/>
          </a:ln>
          <a:effectLst/>
        </p:spPr>
      </p:pic>
      <p:pic>
        <p:nvPicPr>
          <p:cNvPr id="51" name="Picture 6"/>
          <p:cNvPicPr>
            <a:picLocks noChangeAspect="1" noChangeArrowheads="1"/>
          </p:cNvPicPr>
          <p:nvPr/>
        </p:nvPicPr>
        <p:blipFill>
          <a:blip r:embed="rId5" cstate="print"/>
          <a:srcRect/>
          <a:stretch>
            <a:fillRect/>
          </a:stretch>
        </p:blipFill>
        <p:spPr bwMode="auto">
          <a:xfrm>
            <a:off x="4141270" y="3599521"/>
            <a:ext cx="486745" cy="358703"/>
          </a:xfrm>
          <a:prstGeom prst="rect">
            <a:avLst/>
          </a:prstGeom>
          <a:noFill/>
          <a:ln w="9525">
            <a:noFill/>
            <a:miter lim="800000"/>
            <a:headEnd/>
            <a:tailEnd/>
          </a:ln>
          <a:effectLst/>
        </p:spPr>
      </p:pic>
      <p:pic>
        <p:nvPicPr>
          <p:cNvPr id="52" name="Picture 6"/>
          <p:cNvPicPr>
            <a:picLocks noChangeAspect="1" noChangeArrowheads="1"/>
          </p:cNvPicPr>
          <p:nvPr/>
        </p:nvPicPr>
        <p:blipFill>
          <a:blip r:embed="rId5" cstate="print"/>
          <a:srcRect/>
          <a:stretch>
            <a:fillRect/>
          </a:stretch>
        </p:blipFill>
        <p:spPr bwMode="auto">
          <a:xfrm rot="20390558">
            <a:off x="5253266" y="3530344"/>
            <a:ext cx="486745" cy="358703"/>
          </a:xfrm>
          <a:prstGeom prst="rect">
            <a:avLst/>
          </a:prstGeom>
          <a:noFill/>
          <a:ln w="9525">
            <a:noFill/>
            <a:miter lim="800000"/>
            <a:headEnd/>
            <a:tailEnd/>
          </a:ln>
          <a:effectLst/>
        </p:spPr>
      </p:pic>
      <p:sp>
        <p:nvSpPr>
          <p:cNvPr id="53" name="TextBox 28"/>
          <p:cNvSpPr txBox="1"/>
          <p:nvPr/>
        </p:nvSpPr>
        <p:spPr>
          <a:xfrm>
            <a:off x="7546755" y="5120967"/>
            <a:ext cx="1111767" cy="507478"/>
          </a:xfrm>
          <a:prstGeom prst="rect">
            <a:avLst/>
          </a:prstGeom>
          <a:noFill/>
        </p:spPr>
        <p:txBody>
          <a:bodyPr wrap="square" rtlCol="0">
            <a:noAutofit/>
          </a:bodyPr>
          <a:lstStyle/>
          <a:p>
            <a:pPr>
              <a:spcAft>
                <a:spcPts val="0"/>
              </a:spcAft>
            </a:pPr>
            <a:r>
              <a:rPr lang="en-US" altLang="zh-CN" sz="1300" dirty="0" err="1">
                <a:latin typeface="Times New Roman" panose="02020603050405020304" pitchFamily="18" charset="0"/>
                <a:ea typeface="新細明體"/>
                <a:cs typeface="Times New Roman" panose="02020603050405020304" pitchFamily="18" charset="0"/>
              </a:rPr>
              <a:t>Shajiao</a:t>
            </a:r>
            <a:r>
              <a:rPr lang="en-US" altLang="zh-CN" sz="1300" dirty="0">
                <a:latin typeface="Times New Roman" panose="02020603050405020304" pitchFamily="18" charset="0"/>
                <a:ea typeface="新細明體"/>
                <a:cs typeface="Times New Roman" panose="02020603050405020304" pitchFamily="18" charset="0"/>
              </a:rPr>
              <a:t> </a:t>
            </a:r>
            <a:r>
              <a:rPr lang="en-US" altLang="zh-CN" sz="1300" dirty="0" smtClean="0">
                <a:latin typeface="Times New Roman" panose="02020603050405020304" pitchFamily="18" charset="0"/>
                <a:ea typeface="新細明體"/>
                <a:cs typeface="Times New Roman" panose="02020603050405020304" pitchFamily="18" charset="0"/>
              </a:rPr>
              <a:t>fort</a:t>
            </a:r>
          </a:p>
          <a:p>
            <a:pPr>
              <a:spcAft>
                <a:spcPts val="0"/>
              </a:spcAft>
            </a:pPr>
            <a:r>
              <a:rPr lang="en-US" altLang="zh-TW" sz="1200" dirty="0" smtClean="0">
                <a:effectLst/>
                <a:latin typeface="Times New Roman" panose="02020603050405020304" pitchFamily="18" charset="0"/>
                <a:ea typeface="新細明體"/>
                <a:cs typeface="Times New Roman" panose="02020603050405020304" pitchFamily="18" charset="0"/>
              </a:rPr>
              <a:t>(</a:t>
            </a:r>
            <a:r>
              <a:rPr lang="zh-TW" altLang="en-US" sz="1200" dirty="0" smtClean="0">
                <a:effectLst/>
                <a:latin typeface="Times New Roman" panose="02020603050405020304" pitchFamily="18" charset="0"/>
                <a:ea typeface="新細明體"/>
                <a:cs typeface="Times New Roman" panose="02020603050405020304" pitchFamily="18" charset="0"/>
              </a:rPr>
              <a:t>沙角炮台</a:t>
            </a:r>
            <a:r>
              <a:rPr lang="en-US" altLang="zh-TW" sz="1200" dirty="0" smtClean="0">
                <a:effectLst/>
                <a:latin typeface="Times New Roman" panose="02020603050405020304" pitchFamily="18" charset="0"/>
                <a:ea typeface="新細明體"/>
                <a:cs typeface="Times New Roman" panose="02020603050405020304" pitchFamily="18" charset="0"/>
              </a:rPr>
              <a: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54" name="TextBox 29"/>
          <p:cNvSpPr txBox="1"/>
          <p:nvPr/>
        </p:nvSpPr>
        <p:spPr>
          <a:xfrm>
            <a:off x="5044766" y="5051796"/>
            <a:ext cx="973255" cy="619022"/>
          </a:xfrm>
          <a:prstGeom prst="rect">
            <a:avLst/>
          </a:prstGeom>
          <a:noFill/>
        </p:spPr>
        <p:txBody>
          <a:bodyPr wrap="square" rtlCol="0">
            <a:noAutofit/>
          </a:bodyPr>
          <a:lstStyle/>
          <a:p>
            <a:pPr>
              <a:spcAft>
                <a:spcPts val="0"/>
              </a:spcAft>
            </a:pPr>
            <a:r>
              <a:rPr lang="en-US" altLang="zh-CN" sz="1300" dirty="0" err="1">
                <a:latin typeface="Times New Roman" panose="02020603050405020304" pitchFamily="18" charset="0"/>
                <a:ea typeface="新細明體"/>
                <a:cs typeface="Times New Roman" panose="02020603050405020304" pitchFamily="18" charset="0"/>
              </a:rPr>
              <a:t>Dajiao</a:t>
            </a:r>
            <a:r>
              <a:rPr lang="en-US" altLang="zh-CN" sz="1300" dirty="0">
                <a:latin typeface="Times New Roman" panose="02020603050405020304" pitchFamily="18" charset="0"/>
                <a:ea typeface="新細明體"/>
                <a:cs typeface="Times New Roman" panose="02020603050405020304" pitchFamily="18" charset="0"/>
              </a:rPr>
              <a:t> </a:t>
            </a:r>
            <a:r>
              <a:rPr lang="en-US" altLang="zh-CN" sz="1300" dirty="0" smtClean="0">
                <a:latin typeface="Times New Roman" panose="02020603050405020304" pitchFamily="18" charset="0"/>
                <a:ea typeface="新細明體"/>
                <a:cs typeface="Times New Roman" panose="02020603050405020304" pitchFamily="18" charset="0"/>
              </a:rPr>
              <a:t>fort</a:t>
            </a:r>
          </a:p>
          <a:p>
            <a:pPr>
              <a:spcAft>
                <a:spcPts val="0"/>
              </a:spcAft>
            </a:pPr>
            <a:r>
              <a:rPr lang="en-US" altLang="zh-TW" sz="1200" dirty="0" smtClean="0">
                <a:effectLst/>
                <a:latin typeface="Times New Roman" panose="02020603050405020304" pitchFamily="18" charset="0"/>
                <a:ea typeface="新細明體"/>
                <a:cs typeface="Times New Roman" panose="02020603050405020304" pitchFamily="18" charset="0"/>
              </a:rPr>
              <a:t>(</a:t>
            </a:r>
            <a:r>
              <a:rPr lang="zh-TW" altLang="en-US" sz="1200" dirty="0" smtClean="0">
                <a:effectLst/>
                <a:latin typeface="Times New Roman" panose="02020603050405020304" pitchFamily="18" charset="0"/>
                <a:ea typeface="新細明體"/>
                <a:cs typeface="Times New Roman" panose="02020603050405020304" pitchFamily="18" charset="0"/>
              </a:rPr>
              <a:t>大角炮台</a:t>
            </a:r>
            <a:r>
              <a:rPr lang="en-US" altLang="zh-TW" sz="1200" dirty="0" smtClean="0">
                <a:effectLst/>
                <a:latin typeface="Times New Roman" panose="02020603050405020304" pitchFamily="18" charset="0"/>
                <a:ea typeface="新細明體"/>
                <a:cs typeface="Times New Roman" panose="02020603050405020304" pitchFamily="18" charset="0"/>
              </a:rPr>
              <a: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55" name="TextBox 30"/>
          <p:cNvSpPr txBox="1"/>
          <p:nvPr/>
        </p:nvSpPr>
        <p:spPr>
          <a:xfrm>
            <a:off x="6088594" y="3602394"/>
            <a:ext cx="1840381" cy="307456"/>
          </a:xfrm>
          <a:prstGeom prst="rect">
            <a:avLst/>
          </a:prstGeom>
          <a:noFill/>
        </p:spPr>
        <p:txBody>
          <a:bodyPr wrap="square" rtlCol="0">
            <a:noAutofit/>
          </a:bodyPr>
          <a:lstStyle/>
          <a:p>
            <a:pPr>
              <a:spcAft>
                <a:spcPts val="0"/>
              </a:spcAft>
            </a:pPr>
            <a:r>
              <a:rPr lang="en-US" altLang="zh-CN" sz="1300" kern="1200" dirty="0" err="1">
                <a:effectLst/>
                <a:latin typeface="Times New Roman" panose="02020603050405020304" pitchFamily="18" charset="0"/>
                <a:ea typeface="新細明體"/>
                <a:cs typeface="Times New Roman" panose="02020603050405020304" pitchFamily="18" charset="0"/>
              </a:rPr>
              <a:t>Weiyuan</a:t>
            </a:r>
            <a:r>
              <a:rPr lang="en-US" altLang="zh-CN" sz="1300" kern="1200" dirty="0">
                <a:effectLst/>
                <a:latin typeface="Times New Roman" panose="02020603050405020304" pitchFamily="18" charset="0"/>
                <a:ea typeface="新細明體"/>
                <a:cs typeface="Times New Roman" panose="02020603050405020304" pitchFamily="18" charset="0"/>
              </a:rPr>
              <a:t> </a:t>
            </a:r>
            <a:r>
              <a:rPr lang="en-US" altLang="zh-CN" sz="1300" kern="1200" dirty="0" smtClean="0">
                <a:effectLst/>
                <a:latin typeface="Times New Roman" panose="02020603050405020304" pitchFamily="18" charset="0"/>
                <a:ea typeface="新細明體"/>
                <a:cs typeface="Times New Roman" panose="02020603050405020304" pitchFamily="18" charset="0"/>
              </a:rPr>
              <a:t>fort </a:t>
            </a:r>
            <a:r>
              <a:rPr lang="en-US" altLang="zh-TW" sz="1200" kern="1200" dirty="0" smtClean="0">
                <a:effectLst/>
                <a:latin typeface="Times New Roman" panose="02020603050405020304" pitchFamily="18" charset="0"/>
                <a:ea typeface="新細明體"/>
                <a:cs typeface="Times New Roman" panose="02020603050405020304" pitchFamily="18" charset="0"/>
              </a:rPr>
              <a:t>(</a:t>
            </a:r>
            <a:r>
              <a:rPr lang="zh-TW" altLang="en-US" sz="1200" kern="1200" dirty="0" smtClean="0">
                <a:effectLst/>
                <a:latin typeface="Times New Roman" panose="02020603050405020304" pitchFamily="18" charset="0"/>
                <a:ea typeface="新細明體"/>
                <a:cs typeface="Times New Roman" panose="02020603050405020304" pitchFamily="18" charset="0"/>
              </a:rPr>
              <a:t>威遠炮台</a:t>
            </a:r>
            <a:r>
              <a:rPr lang="en-US" altLang="zh-TW" sz="1200" kern="1200" dirty="0" smtClean="0">
                <a:effectLst/>
                <a:latin typeface="Times New Roman" panose="02020603050405020304" pitchFamily="18" charset="0"/>
                <a:ea typeface="新細明體"/>
                <a:cs typeface="Times New Roman" panose="02020603050405020304" pitchFamily="18" charset="0"/>
              </a:rPr>
              <a: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56" name="TextBox 31"/>
          <p:cNvSpPr txBox="1"/>
          <p:nvPr/>
        </p:nvSpPr>
        <p:spPr>
          <a:xfrm>
            <a:off x="5941418" y="3316753"/>
            <a:ext cx="2111347" cy="307456"/>
          </a:xfrm>
          <a:prstGeom prst="rect">
            <a:avLst/>
          </a:prstGeom>
          <a:noFill/>
        </p:spPr>
        <p:txBody>
          <a:bodyPr wrap="square" rtlCol="0">
            <a:noAutofit/>
          </a:bodyPr>
          <a:lstStyle/>
          <a:p>
            <a:pPr>
              <a:spcAft>
                <a:spcPts val="0"/>
              </a:spcAft>
            </a:pPr>
            <a:r>
              <a:rPr lang="en-US" altLang="zh-CN" sz="1300" kern="1200" dirty="0" err="1">
                <a:effectLst/>
                <a:latin typeface="Times New Roman" panose="02020603050405020304" pitchFamily="18" charset="0"/>
                <a:ea typeface="新細明體"/>
                <a:cs typeface="Times New Roman" panose="02020603050405020304" pitchFamily="18" charset="0"/>
              </a:rPr>
              <a:t>Jingyuan</a:t>
            </a:r>
            <a:r>
              <a:rPr lang="en-US" altLang="zh-CN" sz="1300" kern="1200" dirty="0">
                <a:effectLst/>
                <a:latin typeface="Times New Roman" panose="02020603050405020304" pitchFamily="18" charset="0"/>
                <a:ea typeface="新細明體"/>
                <a:cs typeface="Times New Roman" panose="02020603050405020304" pitchFamily="18" charset="0"/>
              </a:rPr>
              <a:t> </a:t>
            </a:r>
            <a:r>
              <a:rPr lang="en-US" altLang="zh-CN" sz="1300" kern="1200" dirty="0" smtClean="0">
                <a:effectLst/>
                <a:latin typeface="Times New Roman" panose="02020603050405020304" pitchFamily="18" charset="0"/>
                <a:ea typeface="新細明體"/>
                <a:cs typeface="Times New Roman" panose="02020603050405020304" pitchFamily="18" charset="0"/>
              </a:rPr>
              <a:t>fort </a:t>
            </a:r>
            <a:r>
              <a:rPr lang="en-US" altLang="zh-TW" sz="1200" kern="1200" dirty="0" smtClean="0">
                <a:effectLst/>
                <a:latin typeface="Times New Roman" panose="02020603050405020304" pitchFamily="18" charset="0"/>
                <a:ea typeface="新細明體"/>
                <a:cs typeface="Times New Roman" panose="02020603050405020304" pitchFamily="18" charset="0"/>
              </a:rPr>
              <a:t>(</a:t>
            </a:r>
            <a:r>
              <a:rPr lang="zh-TW" altLang="en-US" sz="1200" kern="1200" dirty="0" smtClean="0">
                <a:effectLst/>
                <a:latin typeface="Times New Roman" panose="02020603050405020304" pitchFamily="18" charset="0"/>
                <a:ea typeface="新細明體"/>
                <a:cs typeface="Times New Roman" panose="02020603050405020304" pitchFamily="18" charset="0"/>
              </a:rPr>
              <a:t>靖遠炮台</a:t>
            </a:r>
            <a:r>
              <a:rPr lang="en-US" altLang="zh-TW" sz="1200" kern="1200" dirty="0" smtClean="0">
                <a:effectLst/>
                <a:latin typeface="Times New Roman" panose="02020603050405020304" pitchFamily="18" charset="0"/>
                <a:ea typeface="新細明體"/>
                <a:cs typeface="Times New Roman" panose="02020603050405020304" pitchFamily="18" charset="0"/>
              </a:rPr>
              <a: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57" name="TextBox 32"/>
          <p:cNvSpPr txBox="1"/>
          <p:nvPr/>
        </p:nvSpPr>
        <p:spPr>
          <a:xfrm>
            <a:off x="5815808" y="3013813"/>
            <a:ext cx="1956794" cy="350925"/>
          </a:xfrm>
          <a:prstGeom prst="rect">
            <a:avLst/>
          </a:prstGeom>
          <a:noFill/>
        </p:spPr>
        <p:txBody>
          <a:bodyPr wrap="square" rtlCol="0">
            <a:noAutofit/>
          </a:bodyPr>
          <a:lstStyle/>
          <a:p>
            <a:pPr>
              <a:spcAft>
                <a:spcPts val="0"/>
              </a:spcAft>
            </a:pPr>
            <a:r>
              <a:rPr lang="en-US" altLang="zh-CN" sz="1300" kern="1200" dirty="0" err="1">
                <a:effectLst/>
                <a:latin typeface="Times New Roman" panose="02020603050405020304" pitchFamily="18" charset="0"/>
                <a:ea typeface="新細明體"/>
                <a:cs typeface="Times New Roman" panose="02020603050405020304" pitchFamily="18" charset="0"/>
              </a:rPr>
              <a:t>Zhenyuan</a:t>
            </a:r>
            <a:r>
              <a:rPr lang="en-US" altLang="zh-CN" sz="1300" kern="1200" dirty="0">
                <a:effectLst/>
                <a:latin typeface="Times New Roman" panose="02020603050405020304" pitchFamily="18" charset="0"/>
                <a:ea typeface="新細明體"/>
                <a:cs typeface="Times New Roman" panose="02020603050405020304" pitchFamily="18" charset="0"/>
              </a:rPr>
              <a:t> </a:t>
            </a:r>
            <a:r>
              <a:rPr lang="en-US" altLang="zh-CN" sz="1300" kern="1200" dirty="0" smtClean="0">
                <a:effectLst/>
                <a:latin typeface="Times New Roman" panose="02020603050405020304" pitchFamily="18" charset="0"/>
                <a:ea typeface="新細明體"/>
                <a:cs typeface="Times New Roman" panose="02020603050405020304" pitchFamily="18" charset="0"/>
              </a:rPr>
              <a:t>fort </a:t>
            </a:r>
            <a:r>
              <a:rPr lang="en-US" altLang="zh-TW" sz="1200" kern="1200" dirty="0" smtClean="0">
                <a:effectLst/>
                <a:latin typeface="Times New Roman" panose="02020603050405020304" pitchFamily="18" charset="0"/>
                <a:ea typeface="新細明體"/>
                <a:cs typeface="Times New Roman" panose="02020603050405020304" pitchFamily="18" charset="0"/>
              </a:rPr>
              <a:t>(</a:t>
            </a:r>
            <a:r>
              <a:rPr lang="zh-TW" altLang="en-US" sz="1200" kern="1200" dirty="0" smtClean="0">
                <a:effectLst/>
                <a:latin typeface="Times New Roman" panose="02020603050405020304" pitchFamily="18" charset="0"/>
                <a:ea typeface="新細明體"/>
                <a:cs typeface="Times New Roman" panose="02020603050405020304" pitchFamily="18" charset="0"/>
              </a:rPr>
              <a:t>鎮遠炮台</a:t>
            </a:r>
            <a:r>
              <a:rPr lang="en-US" altLang="zh-TW" sz="1200" kern="1200" dirty="0" smtClean="0">
                <a:effectLst/>
                <a:latin typeface="Times New Roman" panose="02020603050405020304" pitchFamily="18" charset="0"/>
                <a:ea typeface="新細明體"/>
                <a:cs typeface="Times New Roman" panose="02020603050405020304" pitchFamily="18" charset="0"/>
              </a:rPr>
              <a: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58" name="TextBox 33"/>
          <p:cNvSpPr txBox="1"/>
          <p:nvPr/>
        </p:nvSpPr>
        <p:spPr>
          <a:xfrm>
            <a:off x="5179777" y="3778871"/>
            <a:ext cx="1614428" cy="532543"/>
          </a:xfrm>
          <a:prstGeom prst="rect">
            <a:avLst/>
          </a:prstGeom>
          <a:noFill/>
        </p:spPr>
        <p:txBody>
          <a:bodyPr wrap="square" rtlCol="0">
            <a:noAutofit/>
          </a:bodyPr>
          <a:lstStyle/>
          <a:p>
            <a:pPr>
              <a:spcAft>
                <a:spcPts val="0"/>
              </a:spcAft>
            </a:pPr>
            <a:r>
              <a:rPr lang="en-US" altLang="zh-CN" sz="1300" kern="1200" dirty="0">
                <a:effectLst/>
                <a:latin typeface="Times New Roman" panose="02020603050405020304" pitchFamily="18" charset="0"/>
                <a:ea typeface="新細明體"/>
                <a:cs typeface="Times New Roman" panose="02020603050405020304" pitchFamily="18" charset="0"/>
              </a:rPr>
              <a:t>Upper </a:t>
            </a:r>
            <a:r>
              <a:rPr lang="en-US" altLang="zh-CN" sz="1300" kern="1200" dirty="0" err="1">
                <a:effectLst/>
                <a:latin typeface="Times New Roman" panose="02020603050405020304" pitchFamily="18" charset="0"/>
                <a:ea typeface="新細明體"/>
                <a:cs typeface="Times New Roman" panose="02020603050405020304" pitchFamily="18" charset="0"/>
              </a:rPr>
              <a:t>Hengdang</a:t>
            </a:r>
            <a:r>
              <a:rPr lang="en-US" altLang="zh-CN" sz="1300" kern="1200" dirty="0">
                <a:effectLst/>
                <a:latin typeface="Times New Roman" panose="02020603050405020304" pitchFamily="18" charset="0"/>
                <a:ea typeface="新細明體"/>
                <a:cs typeface="Times New Roman" panose="02020603050405020304" pitchFamily="18" charset="0"/>
              </a:rPr>
              <a:t> </a:t>
            </a:r>
            <a:r>
              <a:rPr lang="en-US" altLang="zh-CN" sz="1300" kern="1200" dirty="0" smtClean="0">
                <a:effectLst/>
                <a:latin typeface="Times New Roman" panose="02020603050405020304" pitchFamily="18" charset="0"/>
                <a:ea typeface="新細明體"/>
                <a:cs typeface="Times New Roman" panose="02020603050405020304" pitchFamily="18" charset="0"/>
              </a:rPr>
              <a:t>fort</a:t>
            </a:r>
          </a:p>
          <a:p>
            <a:pPr>
              <a:spcAft>
                <a:spcPts val="0"/>
              </a:spcAft>
            </a:pPr>
            <a:r>
              <a:rPr lang="en-US" altLang="zh-TW" sz="1200" dirty="0" smtClean="0">
                <a:latin typeface="Times New Roman" panose="02020603050405020304" pitchFamily="18" charset="0"/>
                <a:ea typeface="新細明體"/>
                <a:cs typeface="Times New Roman" panose="02020603050405020304" pitchFamily="18" charset="0"/>
              </a:rPr>
              <a:t>(</a:t>
            </a:r>
            <a:r>
              <a:rPr lang="zh-TW" altLang="en-US" sz="1200" dirty="0" smtClean="0">
                <a:latin typeface="Times New Roman" panose="02020603050405020304" pitchFamily="18" charset="0"/>
                <a:ea typeface="新細明體"/>
                <a:cs typeface="Times New Roman" panose="02020603050405020304" pitchFamily="18" charset="0"/>
              </a:rPr>
              <a:t>橫檔炮台</a:t>
            </a:r>
            <a:r>
              <a:rPr lang="en-US" altLang="zh-TW" sz="1200" dirty="0" smtClean="0">
                <a:latin typeface="Times New Roman" panose="02020603050405020304" pitchFamily="18" charset="0"/>
                <a:ea typeface="新細明體"/>
                <a:cs typeface="Times New Roman" panose="02020603050405020304" pitchFamily="18" charset="0"/>
              </a:rPr>
              <a: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59" name="TextBox 34"/>
          <p:cNvSpPr txBox="1"/>
          <p:nvPr/>
        </p:nvSpPr>
        <p:spPr>
          <a:xfrm>
            <a:off x="4477335" y="3222201"/>
            <a:ext cx="1077762" cy="578455"/>
          </a:xfrm>
          <a:prstGeom prst="rect">
            <a:avLst/>
          </a:prstGeom>
          <a:noFill/>
        </p:spPr>
        <p:txBody>
          <a:bodyPr wrap="square" rtlCol="0">
            <a:noAutofit/>
          </a:bodyPr>
          <a:lstStyle/>
          <a:p>
            <a:pPr algn="r">
              <a:spcAft>
                <a:spcPts val="0"/>
              </a:spcAft>
            </a:pPr>
            <a:r>
              <a:rPr lang="en-US" altLang="zh-HK" sz="1200" dirty="0" smtClean="0">
                <a:solidFill>
                  <a:srgbClr val="FFFF00"/>
                </a:solidFill>
                <a:latin typeface="Times New Roman" panose="02020603050405020304" pitchFamily="18" charset="0"/>
                <a:ea typeface="新細明體"/>
                <a:cs typeface="Times New Roman" panose="02020603050405020304" pitchFamily="18" charset="0"/>
              </a:rPr>
              <a:t>  </a:t>
            </a:r>
            <a:r>
              <a:rPr lang="en-US" altLang="zh-TW" sz="1200" dirty="0" smtClean="0">
                <a:latin typeface="Times New Roman" panose="02020603050405020304" pitchFamily="18" charset="0"/>
                <a:ea typeface="新細明體"/>
                <a:cs typeface="Times New Roman" panose="02020603050405020304" pitchFamily="18" charset="0"/>
              </a:rPr>
              <a:t>(</a:t>
            </a:r>
            <a:r>
              <a:rPr lang="zh-TW" altLang="en-US" sz="1200" dirty="0" smtClean="0">
                <a:latin typeface="Times New Roman" panose="02020603050405020304" pitchFamily="18" charset="0"/>
                <a:ea typeface="新細明體"/>
                <a:cs typeface="Times New Roman" panose="02020603050405020304" pitchFamily="18" charset="0"/>
              </a:rPr>
              <a:t>永安炮台</a:t>
            </a:r>
            <a:r>
              <a:rPr lang="en-US" altLang="zh-TW" sz="1200" dirty="0" smtClean="0">
                <a:latin typeface="Times New Roman" panose="02020603050405020304" pitchFamily="18" charset="0"/>
                <a:ea typeface="新細明體"/>
                <a:cs typeface="Times New Roman" panose="02020603050405020304" pitchFamily="18" charset="0"/>
              </a:rPr>
              <a:t>) </a:t>
            </a:r>
          </a:p>
          <a:p>
            <a:pPr algn="r">
              <a:spcAft>
                <a:spcPts val="0"/>
              </a:spcAft>
            </a:pPr>
            <a:r>
              <a:rPr lang="en-US" altLang="zh-HK" sz="1300" dirty="0" err="1" smtClean="0">
                <a:solidFill>
                  <a:srgbClr val="000000"/>
                </a:solidFill>
                <a:latin typeface="Times New Roman" panose="02020603050405020304" pitchFamily="18" charset="0"/>
                <a:ea typeface="新細明體"/>
                <a:cs typeface="Times New Roman" panose="02020603050405020304" pitchFamily="18" charset="0"/>
              </a:rPr>
              <a:t>Yong’an</a:t>
            </a:r>
            <a:r>
              <a:rPr lang="en-US" altLang="zh-HK" sz="1300" dirty="0" smtClean="0">
                <a:solidFill>
                  <a:srgbClr val="000000"/>
                </a:solidFill>
                <a:latin typeface="Times New Roman" panose="02020603050405020304" pitchFamily="18" charset="0"/>
                <a:ea typeface="新細明體"/>
                <a:cs typeface="Times New Roman" panose="02020603050405020304" pitchFamily="18" charset="0"/>
              </a:rPr>
              <a:t> </a:t>
            </a:r>
            <a:r>
              <a:rPr lang="en-US" altLang="zh-HK" sz="1300" dirty="0">
                <a:solidFill>
                  <a:srgbClr val="000000"/>
                </a:solidFill>
                <a:latin typeface="Times New Roman" panose="02020603050405020304" pitchFamily="18" charset="0"/>
                <a:ea typeface="新細明體"/>
                <a:cs typeface="Times New Roman" panose="02020603050405020304" pitchFamily="18" charset="0"/>
              </a:rPr>
              <a:t>fort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60" name="TextBox 35"/>
          <p:cNvSpPr txBox="1"/>
          <p:nvPr/>
        </p:nvSpPr>
        <p:spPr>
          <a:xfrm>
            <a:off x="3863271" y="3767859"/>
            <a:ext cx="1042511" cy="527438"/>
          </a:xfrm>
          <a:prstGeom prst="rect">
            <a:avLst/>
          </a:prstGeom>
          <a:noFill/>
        </p:spPr>
        <p:txBody>
          <a:bodyPr wrap="square" rtlCol="0">
            <a:noAutofit/>
          </a:bodyPr>
          <a:lstStyle/>
          <a:p>
            <a:pPr>
              <a:spcAft>
                <a:spcPts val="0"/>
              </a:spcAft>
            </a:pPr>
            <a:r>
              <a:rPr lang="en-US" altLang="zh-CN" sz="1300" kern="1200" dirty="0" err="1">
                <a:solidFill>
                  <a:srgbClr val="000000"/>
                </a:solidFill>
                <a:effectLst/>
                <a:latin typeface="Times New Roman" panose="02020603050405020304" pitchFamily="18" charset="0"/>
                <a:ea typeface="新細明體"/>
                <a:cs typeface="Times New Roman" panose="02020603050405020304" pitchFamily="18" charset="0"/>
              </a:rPr>
              <a:t>Gonggu</a:t>
            </a:r>
            <a:r>
              <a:rPr lang="en-US" altLang="zh-CN" sz="1300" kern="1200" dirty="0">
                <a:solidFill>
                  <a:srgbClr val="000000"/>
                </a:solidFill>
                <a:effectLst/>
                <a:latin typeface="Times New Roman" panose="02020603050405020304" pitchFamily="18" charset="0"/>
                <a:ea typeface="新細明體"/>
                <a:cs typeface="Times New Roman" panose="02020603050405020304" pitchFamily="18" charset="0"/>
              </a:rPr>
              <a:t> </a:t>
            </a:r>
            <a:r>
              <a:rPr lang="en-US" altLang="zh-CN" sz="1300" kern="1200" dirty="0" smtClean="0">
                <a:solidFill>
                  <a:srgbClr val="000000"/>
                </a:solidFill>
                <a:effectLst/>
                <a:latin typeface="Times New Roman" panose="02020603050405020304" pitchFamily="18" charset="0"/>
                <a:ea typeface="新細明體"/>
                <a:cs typeface="Times New Roman" panose="02020603050405020304" pitchFamily="18" charset="0"/>
              </a:rPr>
              <a:t>fort</a:t>
            </a:r>
          </a:p>
          <a:p>
            <a:pPr>
              <a:spcAft>
                <a:spcPts val="0"/>
              </a:spcAft>
            </a:pPr>
            <a:r>
              <a:rPr lang="en-US" altLang="zh-TW" sz="1200" dirty="0" smtClean="0">
                <a:latin typeface="Times New Roman" panose="02020603050405020304" pitchFamily="18" charset="0"/>
                <a:ea typeface="新細明體"/>
                <a:cs typeface="Times New Roman" panose="02020603050405020304" pitchFamily="18" charset="0"/>
              </a:rPr>
              <a:t>(</a:t>
            </a:r>
            <a:r>
              <a:rPr lang="zh-TW" altLang="en-US" sz="1200" dirty="0" smtClean="0">
                <a:latin typeface="Times New Roman" panose="02020603050405020304" pitchFamily="18" charset="0"/>
                <a:ea typeface="新細明體"/>
                <a:cs typeface="Times New Roman" panose="02020603050405020304" pitchFamily="18" charset="0"/>
              </a:rPr>
              <a:t>鞏固炮台</a:t>
            </a:r>
            <a:r>
              <a:rPr lang="en-US" altLang="zh-TW" sz="1200" dirty="0" smtClean="0">
                <a:latin typeface="Times New Roman" panose="02020603050405020304" pitchFamily="18" charset="0"/>
                <a:ea typeface="新細明體"/>
                <a:cs typeface="Times New Roman" panose="02020603050405020304" pitchFamily="18" charset="0"/>
              </a:rPr>
              <a: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61" name="TextBox 36"/>
          <p:cNvSpPr txBox="1"/>
          <p:nvPr/>
        </p:nvSpPr>
        <p:spPr>
          <a:xfrm>
            <a:off x="4002271" y="2285049"/>
            <a:ext cx="1784638" cy="307456"/>
          </a:xfrm>
          <a:prstGeom prst="rect">
            <a:avLst/>
          </a:prstGeom>
          <a:noFill/>
        </p:spPr>
        <p:txBody>
          <a:bodyPr wrap="square" rtlCol="0">
            <a:noAutofit/>
          </a:bodyPr>
          <a:lstStyle/>
          <a:p>
            <a:pPr>
              <a:spcAft>
                <a:spcPts val="0"/>
              </a:spcAft>
            </a:pPr>
            <a:r>
              <a:rPr lang="en-US" altLang="zh-CN" sz="1300" dirty="0" err="1">
                <a:latin typeface="Times New Roman" panose="02020603050405020304" pitchFamily="18" charset="0"/>
                <a:ea typeface="新細明體"/>
                <a:cs typeface="Times New Roman" panose="02020603050405020304" pitchFamily="18" charset="0"/>
              </a:rPr>
              <a:t>Dahu</a:t>
            </a:r>
            <a:r>
              <a:rPr lang="en-US" altLang="zh-CN" sz="1300" dirty="0">
                <a:latin typeface="Times New Roman" panose="02020603050405020304" pitchFamily="18" charset="0"/>
                <a:ea typeface="新細明體"/>
                <a:cs typeface="Times New Roman" panose="02020603050405020304" pitchFamily="18" charset="0"/>
              </a:rPr>
              <a:t> </a:t>
            </a:r>
            <a:r>
              <a:rPr lang="en-US" altLang="zh-CN" sz="1300" dirty="0" smtClean="0">
                <a:latin typeface="Times New Roman" panose="02020603050405020304" pitchFamily="18" charset="0"/>
                <a:ea typeface="新細明體"/>
                <a:cs typeface="Times New Roman" panose="02020603050405020304" pitchFamily="18" charset="0"/>
              </a:rPr>
              <a:t>Fort </a:t>
            </a:r>
            <a:r>
              <a:rPr lang="en-US" altLang="zh-TW" sz="1200" dirty="0" smtClean="0">
                <a:latin typeface="Times New Roman" panose="02020603050405020304" pitchFamily="18" charset="0"/>
                <a:ea typeface="新細明體"/>
                <a:cs typeface="Times New Roman" panose="02020603050405020304" pitchFamily="18" charset="0"/>
              </a:rPr>
              <a:t>(</a:t>
            </a:r>
            <a:r>
              <a:rPr lang="zh-TW" altLang="en-US" sz="1200" dirty="0" smtClean="0">
                <a:latin typeface="Times New Roman" panose="02020603050405020304" pitchFamily="18" charset="0"/>
                <a:ea typeface="新細明體"/>
                <a:cs typeface="Times New Roman" panose="02020603050405020304" pitchFamily="18" charset="0"/>
              </a:rPr>
              <a:t>大虎炮台</a:t>
            </a:r>
            <a:r>
              <a:rPr lang="en-US" altLang="zh-TW" sz="1200" dirty="0" smtClean="0">
                <a:latin typeface="Times New Roman" panose="02020603050405020304" pitchFamily="18" charset="0"/>
                <a:ea typeface="新細明體"/>
                <a:cs typeface="Times New Roman" panose="02020603050405020304" pitchFamily="18" charset="0"/>
              </a:rPr>
              <a: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63" name="TextBox 43"/>
          <p:cNvSpPr txBox="1"/>
          <p:nvPr/>
        </p:nvSpPr>
        <p:spPr>
          <a:xfrm>
            <a:off x="3724265" y="1316688"/>
            <a:ext cx="1182005" cy="506200"/>
          </a:xfrm>
          <a:prstGeom prst="rect">
            <a:avLst/>
          </a:prstGeom>
          <a:solidFill>
            <a:srgbClr val="FFC000"/>
          </a:solidFill>
        </p:spPr>
        <p:txBody>
          <a:bodyPr wrap="square" rtlCol="0">
            <a:noAutofit/>
          </a:bodyPr>
          <a:lstStyle/>
          <a:p>
            <a:pPr>
              <a:spcAft>
                <a:spcPts val="0"/>
              </a:spcAft>
            </a:pPr>
            <a:r>
              <a:rPr lang="en-US" altLang="zh-CN" sz="1300" kern="1200" dirty="0">
                <a:solidFill>
                  <a:srgbClr val="000000"/>
                </a:solidFill>
                <a:effectLst/>
                <a:latin typeface="Times New Roman" panose="02020603050405020304" pitchFamily="18" charset="0"/>
                <a:ea typeface="新細明體"/>
                <a:cs typeface="Times New Roman" panose="02020603050405020304" pitchFamily="18" charset="0"/>
              </a:rPr>
              <a:t>Towards Guangzhou</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67" name="TextBox 41"/>
          <p:cNvSpPr txBox="1"/>
          <p:nvPr/>
        </p:nvSpPr>
        <p:spPr>
          <a:xfrm>
            <a:off x="5600758" y="1800870"/>
            <a:ext cx="964709" cy="506200"/>
          </a:xfrm>
          <a:prstGeom prst="rect">
            <a:avLst/>
          </a:prstGeom>
          <a:solidFill>
            <a:srgbClr val="92D050"/>
          </a:solidFill>
        </p:spPr>
        <p:txBody>
          <a:bodyPr vert="horz" wrap="square" rtlCol="0">
            <a:noAutofit/>
          </a:bodyPr>
          <a:lstStyle/>
          <a:p>
            <a:pPr>
              <a:spcAft>
                <a:spcPts val="0"/>
              </a:spcAft>
            </a:pPr>
            <a:r>
              <a:rPr lang="en-US" altLang="zh-CN" sz="1300" kern="1200" dirty="0">
                <a:solidFill>
                  <a:srgbClr val="000000"/>
                </a:solidFill>
                <a:effectLst/>
                <a:latin typeface="Times New Roman" panose="02020603050405020304" pitchFamily="18" charset="0"/>
                <a:ea typeface="新細明體"/>
                <a:cs typeface="Times New Roman" panose="02020603050405020304" pitchFamily="18" charset="0"/>
              </a:rPr>
              <a:t>Third line of defense</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68" name="圓角矩形 67"/>
          <p:cNvSpPr/>
          <p:nvPr/>
        </p:nvSpPr>
        <p:spPr>
          <a:xfrm>
            <a:off x="4038822" y="2197732"/>
            <a:ext cx="1486535" cy="388114"/>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latin typeface="Times New Roman" panose="02020603050405020304" pitchFamily="18" charset="0"/>
              <a:cs typeface="Times New Roman" panose="02020603050405020304" pitchFamily="18" charset="0"/>
            </a:endParaRPr>
          </a:p>
        </p:txBody>
      </p:sp>
      <p:sp>
        <p:nvSpPr>
          <p:cNvPr id="69" name="圓角矩形 68"/>
          <p:cNvSpPr/>
          <p:nvPr/>
        </p:nvSpPr>
        <p:spPr>
          <a:xfrm>
            <a:off x="5075142" y="5040626"/>
            <a:ext cx="3404871" cy="925195"/>
          </a:xfrm>
          <a:prstGeom prst="roundRect">
            <a:avLst/>
          </a:prstGeom>
          <a:noFill/>
          <a:ln w="28575" cmpd="sng">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latin typeface="Times New Roman" panose="02020603050405020304" pitchFamily="18" charset="0"/>
              <a:cs typeface="Times New Roman" panose="02020603050405020304" pitchFamily="18" charset="0"/>
            </a:endParaRPr>
          </a:p>
        </p:txBody>
      </p:sp>
      <p:sp>
        <p:nvSpPr>
          <p:cNvPr id="70" name="圓角矩形 69"/>
          <p:cNvSpPr/>
          <p:nvPr/>
        </p:nvSpPr>
        <p:spPr>
          <a:xfrm>
            <a:off x="3938493" y="2967348"/>
            <a:ext cx="2973705" cy="1231900"/>
          </a:xfrm>
          <a:prstGeom prst="roundRect">
            <a:avLst/>
          </a:prstGeom>
          <a:noFill/>
          <a:ln w="28575" cmpd="sng">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latin typeface="Times New Roman" panose="02020603050405020304" pitchFamily="18" charset="0"/>
              <a:cs typeface="Times New Roman" panose="02020603050405020304" pitchFamily="18" charset="0"/>
            </a:endParaRPr>
          </a:p>
        </p:txBody>
      </p:sp>
      <p:sp>
        <p:nvSpPr>
          <p:cNvPr id="31" name="TextBox 41">
            <a:extLst>
              <a:ext uri="{FF2B5EF4-FFF2-40B4-BE49-F238E27FC236}">
                <a16:creationId xmlns:a16="http://schemas.microsoft.com/office/drawing/2014/main" id="{DD09D740-98DE-4EF1-AB95-F2075220358C}"/>
              </a:ext>
            </a:extLst>
          </p:cNvPr>
          <p:cNvSpPr txBox="1"/>
          <p:nvPr/>
        </p:nvSpPr>
        <p:spPr>
          <a:xfrm>
            <a:off x="2853570" y="3505408"/>
            <a:ext cx="964709" cy="506200"/>
          </a:xfrm>
          <a:prstGeom prst="rect">
            <a:avLst/>
          </a:prstGeom>
          <a:solidFill>
            <a:srgbClr val="92D050"/>
          </a:solidFill>
        </p:spPr>
        <p:txBody>
          <a:bodyPr vert="horz" wrap="square" rtlCol="0">
            <a:noAutofit/>
          </a:bodyPr>
          <a:lstStyle/>
          <a:p>
            <a:pPr>
              <a:spcAft>
                <a:spcPts val="0"/>
              </a:spcAft>
            </a:pPr>
            <a:r>
              <a:rPr lang="en-US" altLang="zh-CN" sz="1300" kern="1200" dirty="0">
                <a:solidFill>
                  <a:srgbClr val="000000"/>
                </a:solidFill>
                <a:effectLst/>
                <a:latin typeface="Times New Roman" panose="02020603050405020304" pitchFamily="18" charset="0"/>
                <a:ea typeface="新細明體"/>
                <a:cs typeface="Times New Roman" panose="02020603050405020304" pitchFamily="18" charset="0"/>
              </a:rPr>
              <a:t>Second line of defense</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32" name="TextBox 41">
            <a:extLst>
              <a:ext uri="{FF2B5EF4-FFF2-40B4-BE49-F238E27FC236}">
                <a16:creationId xmlns:a16="http://schemas.microsoft.com/office/drawing/2014/main" id="{FA052153-2E35-45D1-A002-B3E955725BE3}"/>
              </a:ext>
            </a:extLst>
          </p:cNvPr>
          <p:cNvSpPr txBox="1"/>
          <p:nvPr/>
        </p:nvSpPr>
        <p:spPr>
          <a:xfrm>
            <a:off x="4042356" y="5122245"/>
            <a:ext cx="964709" cy="506200"/>
          </a:xfrm>
          <a:prstGeom prst="rect">
            <a:avLst/>
          </a:prstGeom>
          <a:solidFill>
            <a:srgbClr val="92D050"/>
          </a:solidFill>
        </p:spPr>
        <p:txBody>
          <a:bodyPr vert="horz" wrap="square" rtlCol="0">
            <a:noAutofit/>
          </a:bodyPr>
          <a:lstStyle/>
          <a:p>
            <a:pPr>
              <a:spcAft>
                <a:spcPts val="0"/>
              </a:spcAft>
            </a:pPr>
            <a:r>
              <a:rPr lang="en-US" altLang="zh-CN" sz="1300" kern="1200" dirty="0">
                <a:solidFill>
                  <a:srgbClr val="000000"/>
                </a:solidFill>
                <a:effectLst/>
                <a:latin typeface="Times New Roman" panose="02020603050405020304" pitchFamily="18" charset="0"/>
                <a:ea typeface="新細明體"/>
                <a:cs typeface="Times New Roman" panose="02020603050405020304" pitchFamily="18" charset="0"/>
              </a:rPr>
              <a:t>First line of defense</a:t>
            </a:r>
            <a:endParaRPr lang="zh-HK" sz="1200" dirty="0">
              <a:effectLst/>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181499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500"/>
                                        <p:tgtEl>
                                          <p:spTgt spid="5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fade">
                                      <p:cBhvr>
                                        <p:cTn id="72" dur="500"/>
                                        <p:tgtEl>
                                          <p:spTgt spid="5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fade">
                                      <p:cBhvr>
                                        <p:cTn id="82" dur="500"/>
                                        <p:tgtEl>
                                          <p:spTgt spid="5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fade">
                                      <p:cBhvr>
                                        <p:cTn id="92" dur="5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fade">
                                      <p:cBhvr>
                                        <p:cTn id="97" dur="500"/>
                                        <p:tgtEl>
                                          <p:spTgt spid="7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500"/>
                                        <p:tgtEl>
                                          <p:spTgt spid="4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1"/>
                                        </p:tgtEl>
                                        <p:attrNameLst>
                                          <p:attrName>style.visibility</p:attrName>
                                        </p:attrNameLst>
                                      </p:cBhvr>
                                      <p:to>
                                        <p:strVal val="visible"/>
                                      </p:to>
                                    </p:set>
                                    <p:animEffect transition="in" filter="fade">
                                      <p:cBhvr>
                                        <p:cTn id="107" dur="500"/>
                                        <p:tgtEl>
                                          <p:spTgt spid="61"/>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8"/>
                                        </p:tgtEl>
                                        <p:attrNameLst>
                                          <p:attrName>style.visibility</p:attrName>
                                        </p:attrNameLst>
                                      </p:cBhvr>
                                      <p:to>
                                        <p:strVal val="visible"/>
                                      </p:to>
                                    </p:set>
                                    <p:animEffect transition="in" filter="fade">
                                      <p:cBhvr>
                                        <p:cTn id="112" dur="500"/>
                                        <p:tgtEl>
                                          <p:spTgt spid="6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67"/>
                                        </p:tgtEl>
                                        <p:attrNameLst>
                                          <p:attrName>style.visibility</p:attrName>
                                        </p:attrNameLst>
                                      </p:cBhvr>
                                      <p:to>
                                        <p:strVal val="visible"/>
                                      </p:to>
                                    </p:set>
                                    <p:animEffect transition="in" filter="fade">
                                      <p:cBhvr>
                                        <p:cTn id="117" dur="500"/>
                                        <p:tgtEl>
                                          <p:spTgt spid="67"/>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63"/>
                                        </p:tgtEl>
                                        <p:attrNameLst>
                                          <p:attrName>style.visibility</p:attrName>
                                        </p:attrNameLst>
                                      </p:cBhvr>
                                      <p:to>
                                        <p:strVal val="visible"/>
                                      </p:to>
                                    </p:set>
                                    <p:animEffect transition="in" filter="fade">
                                      <p:cBhvr>
                                        <p:cTn id="122" dur="500"/>
                                        <p:tgtEl>
                                          <p:spTgt spid="63"/>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fade">
                                      <p:cBhvr>
                                        <p:cTn id="1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P spid="59" grpId="0"/>
      <p:bldP spid="60" grpId="0"/>
      <p:bldP spid="61" grpId="0"/>
      <p:bldP spid="63" grpId="0" animBg="1"/>
      <p:bldP spid="67" grpId="0" animBg="1"/>
      <p:bldP spid="68" grpId="0" animBg="1"/>
      <p:bldP spid="69" grpId="0" animBg="1"/>
      <p:bldP spid="7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31" name="TextBox 50"/>
          <p:cNvSpPr txBox="1"/>
          <p:nvPr/>
        </p:nvSpPr>
        <p:spPr>
          <a:xfrm>
            <a:off x="21025" y="936465"/>
            <a:ext cx="2320692" cy="5878926"/>
          </a:xfrm>
          <a:prstGeom prst="rect">
            <a:avLst/>
          </a:prstGeom>
          <a:solidFill>
            <a:srgbClr val="C0504D">
              <a:lumMod val="40000"/>
              <a:lumOff val="60000"/>
            </a:srgbClr>
          </a:solidFill>
          <a:ln w="38100">
            <a:noFill/>
          </a:ln>
          <a:effectLst/>
        </p:spPr>
        <p:txBody>
          <a:bodyPr wrap="square" rtlCol="0">
            <a:noAutofit/>
          </a:bodyPr>
          <a:lstStyle/>
          <a:p>
            <a:r>
              <a:rPr lang="en-HK" sz="1400" dirty="0">
                <a:latin typeface="Times New Roman" panose="02020603050405020304" pitchFamily="18" charset="0"/>
                <a:cs typeface="Times New Roman" panose="02020603050405020304" pitchFamily="18" charset="0"/>
              </a:rPr>
              <a:t>The Qing </a:t>
            </a:r>
            <a:r>
              <a:rPr lang="en-HK" sz="1400" dirty="0" smtClean="0">
                <a:latin typeface="Times New Roman" panose="02020603050405020304" pitchFamily="18" charset="0"/>
                <a:cs typeface="Times New Roman" panose="02020603050405020304" pitchFamily="18" charset="0"/>
              </a:rPr>
              <a:t>arranged </a:t>
            </a:r>
            <a:r>
              <a:rPr lang="en-HK" sz="1400" dirty="0">
                <a:latin typeface="Times New Roman" panose="02020603050405020304" pitchFamily="18" charset="0"/>
                <a:cs typeface="Times New Roman" panose="02020603050405020304" pitchFamily="18" charset="0"/>
              </a:rPr>
              <a:t>three lines of coastal </a:t>
            </a:r>
            <a:r>
              <a:rPr lang="en-HK" sz="1400" dirty="0" smtClean="0">
                <a:latin typeface="Times New Roman" panose="02020603050405020304" pitchFamily="18" charset="0"/>
                <a:cs typeface="Times New Roman" panose="02020603050405020304" pitchFamily="18" charset="0"/>
              </a:rPr>
              <a:t>defences at the Bogue, </a:t>
            </a:r>
            <a:r>
              <a:rPr lang="en-HK" sz="1400" dirty="0">
                <a:latin typeface="Times New Roman" panose="02020603050405020304" pitchFamily="18" charset="0"/>
                <a:cs typeface="Times New Roman" panose="02020603050405020304" pitchFamily="18" charset="0"/>
              </a:rPr>
              <a:t>of which the second line was the tightest. If the British army wanted to defeat the Qing, they </a:t>
            </a:r>
            <a:r>
              <a:rPr lang="en-HK" sz="1400" dirty="0" smtClean="0">
                <a:latin typeface="Times New Roman" panose="02020603050405020304" pitchFamily="18" charset="0"/>
                <a:cs typeface="Times New Roman" panose="02020603050405020304" pitchFamily="18" charset="0"/>
              </a:rPr>
              <a:t>had to break </a:t>
            </a:r>
            <a:r>
              <a:rPr lang="en-HK" sz="1400" dirty="0">
                <a:latin typeface="Times New Roman" panose="02020603050405020304" pitchFamily="18" charset="0"/>
                <a:cs typeface="Times New Roman" panose="02020603050405020304" pitchFamily="18" charset="0"/>
              </a:rPr>
              <a:t>through these three defensive </a:t>
            </a:r>
            <a:r>
              <a:rPr lang="en-HK" sz="1400" dirty="0" smtClean="0">
                <a:latin typeface="Times New Roman" panose="02020603050405020304" pitchFamily="18" charset="0"/>
                <a:cs typeface="Times New Roman" panose="02020603050405020304" pitchFamily="18" charset="0"/>
              </a:rPr>
              <a:t>lines firstly.</a:t>
            </a:r>
            <a:endParaRPr lang="en-HK" sz="1400" dirty="0">
              <a:latin typeface="Times New Roman" panose="02020603050405020304" pitchFamily="18" charset="0"/>
              <a:cs typeface="Times New Roman" panose="02020603050405020304" pitchFamily="18" charset="0"/>
            </a:endParaRPr>
          </a:p>
          <a:p>
            <a:endParaRPr lang="en-HK" sz="1400" dirty="0" smtClean="0">
              <a:latin typeface="Times New Roman" panose="02020603050405020304" pitchFamily="18" charset="0"/>
              <a:cs typeface="Times New Roman" panose="02020603050405020304" pitchFamily="18" charset="0"/>
            </a:endParaRPr>
          </a:p>
          <a:p>
            <a:r>
              <a:rPr lang="en-HK" sz="1400" dirty="0" smtClean="0">
                <a:latin typeface="Times New Roman" panose="02020603050405020304" pitchFamily="18" charset="0"/>
                <a:cs typeface="Times New Roman" panose="02020603050405020304" pitchFamily="18" charset="0"/>
              </a:rPr>
              <a:t>Even </a:t>
            </a:r>
            <a:r>
              <a:rPr lang="en-HK" sz="1400" dirty="0">
                <a:latin typeface="Times New Roman" panose="02020603050405020304" pitchFamily="18" charset="0"/>
                <a:cs typeface="Times New Roman" panose="02020603050405020304" pitchFamily="18" charset="0"/>
              </a:rPr>
              <a:t>though British ships had a strong advantage through their cannons, they could not simply charge ahead. This was because even if victory was achieved British losses would be inevitably heavy. 	</a:t>
            </a:r>
          </a:p>
          <a:p>
            <a:endParaRPr lang="en-HK" sz="1400" dirty="0" smtClean="0">
              <a:latin typeface="Times New Roman" panose="02020603050405020304" pitchFamily="18" charset="0"/>
              <a:cs typeface="Times New Roman" panose="02020603050405020304" pitchFamily="18" charset="0"/>
            </a:endParaRPr>
          </a:p>
          <a:p>
            <a:r>
              <a:rPr lang="en-HK" sz="1400" dirty="0" smtClean="0">
                <a:latin typeface="Times New Roman" panose="02020603050405020304" pitchFamily="18" charset="0"/>
                <a:cs typeface="Times New Roman" panose="02020603050405020304" pitchFamily="18" charset="0"/>
              </a:rPr>
              <a:t>How </a:t>
            </a:r>
            <a:r>
              <a:rPr lang="en-HK" sz="1400" dirty="0">
                <a:latin typeface="Times New Roman" panose="02020603050405020304" pitchFamily="18" charset="0"/>
                <a:cs typeface="Times New Roman" panose="02020603050405020304" pitchFamily="18" charset="0"/>
              </a:rPr>
              <a:t>did British battleships in </a:t>
            </a:r>
            <a:r>
              <a:rPr lang="en-HK" sz="1400" dirty="0" smtClean="0">
                <a:latin typeface="Times New Roman" panose="02020603050405020304" pitchFamily="18" charset="0"/>
                <a:cs typeface="Times New Roman" panose="02020603050405020304" pitchFamily="18" charset="0"/>
              </a:rPr>
              <a:t>1841 </a:t>
            </a:r>
            <a:r>
              <a:rPr lang="en-HK" sz="1400" dirty="0">
                <a:latin typeface="Times New Roman" panose="02020603050405020304" pitchFamily="18" charset="0"/>
                <a:cs typeface="Times New Roman" panose="02020603050405020304" pitchFamily="18" charset="0"/>
              </a:rPr>
              <a:t>suffer minimal losses, take the infamously impenetrable Bogue fort of the Qing, acquire the right to sign the Treaty of Nanjing the next year and thus obtain many types of benefits?</a:t>
            </a:r>
          </a:p>
        </p:txBody>
      </p:sp>
      <p:sp>
        <p:nvSpPr>
          <p:cNvPr id="32" name="TextBox 11"/>
          <p:cNvSpPr txBox="1"/>
          <p:nvPr/>
        </p:nvSpPr>
        <p:spPr>
          <a:xfrm>
            <a:off x="2671948" y="6414005"/>
            <a:ext cx="6290999" cy="245952"/>
          </a:xfrm>
          <a:prstGeom prst="rect">
            <a:avLst/>
          </a:prstGeom>
          <a:solidFill>
            <a:srgbClr val="8064A2">
              <a:lumMod val="40000"/>
              <a:lumOff val="60000"/>
            </a:srgbClr>
          </a:solidFill>
          <a:ln w="9525" cap="flat" cmpd="sng" algn="ctr">
            <a:solidFill>
              <a:sysClr val="window" lastClr="FFFFFF"/>
            </a:solidFill>
            <a:prstDash val="solid"/>
          </a:ln>
          <a:effectLst/>
        </p:spPr>
        <p:txBody>
          <a:bodyPr wrap="square" rtlCol="0">
            <a:noAutofit/>
          </a:bodyPr>
          <a:lstStyle/>
          <a:p>
            <a:r>
              <a:rPr lang="en-HK" sz="1200" b="1" dirty="0" smtClean="0">
                <a:latin typeface="Times New Roman" panose="02020603050405020304" pitchFamily="18" charset="0"/>
                <a:cs typeface="Times New Roman" panose="02020603050405020304" pitchFamily="18" charset="0"/>
              </a:rPr>
              <a:t>Think: </a:t>
            </a:r>
            <a:r>
              <a:rPr lang="en-HK" sz="1200" dirty="0">
                <a:latin typeface="Times New Roman" panose="02020603050405020304" pitchFamily="18" charset="0"/>
                <a:cs typeface="Times New Roman" panose="02020603050405020304" pitchFamily="18" charset="0"/>
              </a:rPr>
              <a:t>If you were the British </a:t>
            </a:r>
            <a:r>
              <a:rPr lang="en-HK" sz="1200" dirty="0" smtClean="0">
                <a:latin typeface="Times New Roman" panose="02020603050405020304" pitchFamily="18" charset="0"/>
                <a:cs typeface="Times New Roman" panose="02020603050405020304" pitchFamily="18" charset="0"/>
              </a:rPr>
              <a:t>army</a:t>
            </a:r>
            <a:r>
              <a:rPr lang="en-HK" sz="1200" dirty="0" smtClean="0">
                <a:solidFill>
                  <a:srgbClr val="7030A0"/>
                </a:solidFill>
                <a:latin typeface="Times New Roman" panose="02020603050405020304" pitchFamily="18" charset="0"/>
                <a:cs typeface="Times New Roman" panose="02020603050405020304" pitchFamily="18" charset="0"/>
              </a:rPr>
              <a:t>,</a:t>
            </a:r>
            <a:r>
              <a:rPr lang="en-HK" sz="1200" dirty="0" smtClean="0">
                <a:latin typeface="Times New Roman" panose="02020603050405020304" pitchFamily="18" charset="0"/>
                <a:cs typeface="Times New Roman" panose="02020603050405020304" pitchFamily="18" charset="0"/>
              </a:rPr>
              <a:t> </a:t>
            </a:r>
            <a:r>
              <a:rPr lang="en-HK" sz="1200" dirty="0">
                <a:latin typeface="Times New Roman" panose="02020603050405020304" pitchFamily="18" charset="0"/>
                <a:cs typeface="Times New Roman" panose="02020603050405020304" pitchFamily="18" charset="0"/>
              </a:rPr>
              <a:t>how would you break through these defensive networks?</a:t>
            </a:r>
          </a:p>
        </p:txBody>
      </p:sp>
      <p:pic>
        <p:nvPicPr>
          <p:cNvPr id="35" name="Picture 2">
            <a:extLst>
              <a:ext uri="{FF2B5EF4-FFF2-40B4-BE49-F238E27FC236}">
                <a16:creationId xmlns:a16="http://schemas.microsoft.com/office/drawing/2014/main" id="{68BE7460-95F0-4716-917F-CE92D3441560}"/>
              </a:ext>
            </a:extLst>
          </p:cNvPr>
          <p:cNvPicPr>
            <a:picLocks noChangeAspect="1" noChangeArrowheads="1"/>
          </p:cNvPicPr>
          <p:nvPr/>
        </p:nvPicPr>
        <p:blipFill>
          <a:blip r:embed="rId4" cstate="print"/>
          <a:srcRect/>
          <a:stretch>
            <a:fillRect/>
          </a:stretch>
        </p:blipFill>
        <p:spPr bwMode="auto">
          <a:xfrm>
            <a:off x="2343073" y="1312409"/>
            <a:ext cx="6619875" cy="5034915"/>
          </a:xfrm>
          <a:prstGeom prst="rect">
            <a:avLst/>
          </a:prstGeom>
          <a:noFill/>
          <a:ln w="38100" cmpd="sng">
            <a:solidFill>
              <a:srgbClr val="002060"/>
            </a:solidFill>
            <a:miter lim="800000"/>
            <a:headEnd/>
            <a:tailEnd/>
          </a:ln>
          <a:effectLst>
            <a:outerShdw blurRad="50800" dist="38100" dir="2700000" algn="tl" rotWithShape="0">
              <a:prstClr val="black">
                <a:alpha val="40000"/>
              </a:prstClr>
            </a:outerShdw>
          </a:effectLst>
        </p:spPr>
      </p:pic>
      <p:pic>
        <p:nvPicPr>
          <p:cNvPr id="36" name="Picture 5">
            <a:extLst>
              <a:ext uri="{FF2B5EF4-FFF2-40B4-BE49-F238E27FC236}">
                <a16:creationId xmlns:a16="http://schemas.microsoft.com/office/drawing/2014/main" id="{FD301F2E-7965-474E-A30B-B0A6D5924C68}"/>
              </a:ext>
            </a:extLst>
          </p:cNvPr>
          <p:cNvPicPr>
            <a:picLocks noChangeAspect="1" noChangeArrowheads="1"/>
          </p:cNvPicPr>
          <p:nvPr/>
        </p:nvPicPr>
        <p:blipFill>
          <a:blip r:embed="rId5" cstate="print"/>
          <a:srcRect/>
          <a:stretch>
            <a:fillRect/>
          </a:stretch>
        </p:blipFill>
        <p:spPr bwMode="auto">
          <a:xfrm>
            <a:off x="4905761" y="3599516"/>
            <a:ext cx="486499" cy="358521"/>
          </a:xfrm>
          <a:prstGeom prst="rect">
            <a:avLst/>
          </a:prstGeom>
          <a:noFill/>
          <a:ln w="9525">
            <a:noFill/>
            <a:miter lim="800000"/>
            <a:headEnd/>
            <a:tailEnd/>
          </a:ln>
          <a:effectLst/>
        </p:spPr>
      </p:pic>
      <p:pic>
        <p:nvPicPr>
          <p:cNvPr id="37" name="Picture 5">
            <a:extLst>
              <a:ext uri="{FF2B5EF4-FFF2-40B4-BE49-F238E27FC236}">
                <a16:creationId xmlns:a16="http://schemas.microsoft.com/office/drawing/2014/main" id="{A595E9B0-635C-4EFB-94EF-05D2CD343A55}"/>
              </a:ext>
            </a:extLst>
          </p:cNvPr>
          <p:cNvPicPr>
            <a:picLocks noChangeAspect="1" noChangeArrowheads="1"/>
          </p:cNvPicPr>
          <p:nvPr/>
        </p:nvPicPr>
        <p:blipFill>
          <a:blip r:embed="rId5" cstate="print"/>
          <a:srcRect/>
          <a:stretch>
            <a:fillRect/>
          </a:stretch>
        </p:blipFill>
        <p:spPr bwMode="auto">
          <a:xfrm>
            <a:off x="7268750" y="5328932"/>
            <a:ext cx="486499" cy="358521"/>
          </a:xfrm>
          <a:prstGeom prst="rect">
            <a:avLst/>
          </a:prstGeom>
          <a:noFill/>
          <a:ln w="9525">
            <a:noFill/>
            <a:miter lim="800000"/>
            <a:headEnd/>
            <a:tailEnd/>
          </a:ln>
          <a:effectLst/>
        </p:spPr>
      </p:pic>
      <p:pic>
        <p:nvPicPr>
          <p:cNvPr id="38" name="Picture 5">
            <a:extLst>
              <a:ext uri="{FF2B5EF4-FFF2-40B4-BE49-F238E27FC236}">
                <a16:creationId xmlns:a16="http://schemas.microsoft.com/office/drawing/2014/main" id="{75BB6C78-D1C0-462C-B90F-E782C8225094}"/>
              </a:ext>
            </a:extLst>
          </p:cNvPr>
          <p:cNvPicPr>
            <a:picLocks noChangeAspect="1" noChangeArrowheads="1"/>
          </p:cNvPicPr>
          <p:nvPr/>
        </p:nvPicPr>
        <p:blipFill>
          <a:blip r:embed="rId5" cstate="print"/>
          <a:srcRect/>
          <a:stretch>
            <a:fillRect/>
          </a:stretch>
        </p:blipFill>
        <p:spPr bwMode="auto">
          <a:xfrm rot="19519550">
            <a:off x="5451517" y="3082832"/>
            <a:ext cx="486499" cy="358521"/>
          </a:xfrm>
          <a:prstGeom prst="rect">
            <a:avLst/>
          </a:prstGeom>
          <a:noFill/>
          <a:ln w="9525">
            <a:noFill/>
            <a:miter lim="800000"/>
            <a:headEnd/>
            <a:tailEnd/>
          </a:ln>
          <a:effectLst/>
        </p:spPr>
      </p:pic>
      <p:pic>
        <p:nvPicPr>
          <p:cNvPr id="39" name="Picture 5">
            <a:extLst>
              <a:ext uri="{FF2B5EF4-FFF2-40B4-BE49-F238E27FC236}">
                <a16:creationId xmlns:a16="http://schemas.microsoft.com/office/drawing/2014/main" id="{9E039518-4CC6-46D8-BADF-DD14608E46C3}"/>
              </a:ext>
            </a:extLst>
          </p:cNvPr>
          <p:cNvPicPr>
            <a:picLocks noChangeAspect="1" noChangeArrowheads="1"/>
          </p:cNvPicPr>
          <p:nvPr/>
        </p:nvPicPr>
        <p:blipFill>
          <a:blip r:embed="rId5" cstate="print"/>
          <a:srcRect/>
          <a:stretch>
            <a:fillRect/>
          </a:stretch>
        </p:blipFill>
        <p:spPr bwMode="auto">
          <a:xfrm rot="20299310">
            <a:off x="5531257" y="3322810"/>
            <a:ext cx="486499" cy="358521"/>
          </a:xfrm>
          <a:prstGeom prst="rect">
            <a:avLst/>
          </a:prstGeom>
          <a:noFill/>
          <a:ln w="9525">
            <a:noFill/>
            <a:miter lim="800000"/>
            <a:headEnd/>
            <a:tailEnd/>
          </a:ln>
          <a:effectLst/>
        </p:spPr>
      </p:pic>
      <p:pic>
        <p:nvPicPr>
          <p:cNvPr id="40" name="Picture 5">
            <a:extLst>
              <a:ext uri="{FF2B5EF4-FFF2-40B4-BE49-F238E27FC236}">
                <a16:creationId xmlns:a16="http://schemas.microsoft.com/office/drawing/2014/main" id="{49523202-2EBC-424A-9B07-FCC9D29CF997}"/>
              </a:ext>
            </a:extLst>
          </p:cNvPr>
          <p:cNvPicPr>
            <a:picLocks noChangeAspect="1" noChangeArrowheads="1"/>
          </p:cNvPicPr>
          <p:nvPr/>
        </p:nvPicPr>
        <p:blipFill>
          <a:blip r:embed="rId5" cstate="print"/>
          <a:srcRect/>
          <a:stretch>
            <a:fillRect/>
          </a:stretch>
        </p:blipFill>
        <p:spPr bwMode="auto">
          <a:xfrm rot="21030319">
            <a:off x="5696633" y="3567824"/>
            <a:ext cx="486499" cy="358521"/>
          </a:xfrm>
          <a:prstGeom prst="rect">
            <a:avLst/>
          </a:prstGeom>
          <a:noFill/>
          <a:ln w="9525">
            <a:noFill/>
            <a:miter lim="800000"/>
            <a:headEnd/>
            <a:tailEnd/>
          </a:ln>
          <a:effectLst/>
        </p:spPr>
      </p:pic>
      <p:pic>
        <p:nvPicPr>
          <p:cNvPr id="41" name="Picture 6">
            <a:extLst>
              <a:ext uri="{FF2B5EF4-FFF2-40B4-BE49-F238E27FC236}">
                <a16:creationId xmlns:a16="http://schemas.microsoft.com/office/drawing/2014/main" id="{34F0AF9E-D077-4967-B5E6-9F9BC81A69E7}"/>
              </a:ext>
            </a:extLst>
          </p:cNvPr>
          <p:cNvPicPr>
            <a:picLocks noChangeAspect="1" noChangeArrowheads="1"/>
          </p:cNvPicPr>
          <p:nvPr/>
        </p:nvPicPr>
        <p:blipFill>
          <a:blip r:embed="rId6" cstate="print"/>
          <a:srcRect/>
          <a:stretch>
            <a:fillRect/>
          </a:stretch>
        </p:blipFill>
        <p:spPr bwMode="auto">
          <a:xfrm>
            <a:off x="4210770" y="2492695"/>
            <a:ext cx="486745" cy="358703"/>
          </a:xfrm>
          <a:prstGeom prst="rect">
            <a:avLst/>
          </a:prstGeom>
          <a:noFill/>
          <a:ln w="9525">
            <a:noFill/>
            <a:miter lim="800000"/>
            <a:headEnd/>
            <a:tailEnd/>
          </a:ln>
          <a:effectLst/>
        </p:spPr>
      </p:pic>
      <p:pic>
        <p:nvPicPr>
          <p:cNvPr id="43" name="Picture 6">
            <a:extLst>
              <a:ext uri="{FF2B5EF4-FFF2-40B4-BE49-F238E27FC236}">
                <a16:creationId xmlns:a16="http://schemas.microsoft.com/office/drawing/2014/main" id="{51A0F06C-2FDC-4689-90D2-862BAFD5EF4F}"/>
              </a:ext>
            </a:extLst>
          </p:cNvPr>
          <p:cNvPicPr>
            <a:picLocks noChangeAspect="1" noChangeArrowheads="1"/>
          </p:cNvPicPr>
          <p:nvPr/>
        </p:nvPicPr>
        <p:blipFill>
          <a:blip r:embed="rId6" cstate="print"/>
          <a:srcRect/>
          <a:stretch>
            <a:fillRect/>
          </a:stretch>
        </p:blipFill>
        <p:spPr bwMode="auto">
          <a:xfrm>
            <a:off x="5809264" y="5190583"/>
            <a:ext cx="486745" cy="358703"/>
          </a:xfrm>
          <a:prstGeom prst="rect">
            <a:avLst/>
          </a:prstGeom>
          <a:noFill/>
          <a:ln w="9525">
            <a:noFill/>
            <a:miter lim="800000"/>
            <a:headEnd/>
            <a:tailEnd/>
          </a:ln>
          <a:effectLst/>
        </p:spPr>
      </p:pic>
      <p:pic>
        <p:nvPicPr>
          <p:cNvPr id="62" name="Picture 6">
            <a:extLst>
              <a:ext uri="{FF2B5EF4-FFF2-40B4-BE49-F238E27FC236}">
                <a16:creationId xmlns:a16="http://schemas.microsoft.com/office/drawing/2014/main" id="{085891F6-A23F-4225-BD65-DEA0376EF774}"/>
              </a:ext>
            </a:extLst>
          </p:cNvPr>
          <p:cNvPicPr>
            <a:picLocks noChangeAspect="1" noChangeArrowheads="1"/>
          </p:cNvPicPr>
          <p:nvPr/>
        </p:nvPicPr>
        <p:blipFill>
          <a:blip r:embed="rId6" cstate="print"/>
          <a:srcRect/>
          <a:stretch>
            <a:fillRect/>
          </a:stretch>
        </p:blipFill>
        <p:spPr bwMode="auto">
          <a:xfrm>
            <a:off x="4141270" y="3599521"/>
            <a:ext cx="486745" cy="358703"/>
          </a:xfrm>
          <a:prstGeom prst="rect">
            <a:avLst/>
          </a:prstGeom>
          <a:noFill/>
          <a:ln w="9525">
            <a:noFill/>
            <a:miter lim="800000"/>
            <a:headEnd/>
            <a:tailEnd/>
          </a:ln>
          <a:effectLst/>
        </p:spPr>
      </p:pic>
      <p:pic>
        <p:nvPicPr>
          <p:cNvPr id="66" name="Picture 6">
            <a:extLst>
              <a:ext uri="{FF2B5EF4-FFF2-40B4-BE49-F238E27FC236}">
                <a16:creationId xmlns:a16="http://schemas.microsoft.com/office/drawing/2014/main" id="{29E82C6A-132E-4BEB-837B-33B377269453}"/>
              </a:ext>
            </a:extLst>
          </p:cNvPr>
          <p:cNvPicPr>
            <a:picLocks noChangeAspect="1" noChangeArrowheads="1"/>
          </p:cNvPicPr>
          <p:nvPr/>
        </p:nvPicPr>
        <p:blipFill>
          <a:blip r:embed="rId6" cstate="print"/>
          <a:srcRect/>
          <a:stretch>
            <a:fillRect/>
          </a:stretch>
        </p:blipFill>
        <p:spPr bwMode="auto">
          <a:xfrm rot="20390558">
            <a:off x="5253266" y="3530344"/>
            <a:ext cx="486745" cy="358703"/>
          </a:xfrm>
          <a:prstGeom prst="rect">
            <a:avLst/>
          </a:prstGeom>
          <a:noFill/>
          <a:ln w="9525">
            <a:noFill/>
            <a:miter lim="800000"/>
            <a:headEnd/>
            <a:tailEnd/>
          </a:ln>
          <a:effectLst/>
        </p:spPr>
      </p:pic>
      <p:sp>
        <p:nvSpPr>
          <p:cNvPr id="71" name="TextBox 28">
            <a:extLst>
              <a:ext uri="{FF2B5EF4-FFF2-40B4-BE49-F238E27FC236}">
                <a16:creationId xmlns:a16="http://schemas.microsoft.com/office/drawing/2014/main" id="{8B5627BE-1583-4E23-8E89-8F99DBAB24AE}"/>
              </a:ext>
            </a:extLst>
          </p:cNvPr>
          <p:cNvSpPr txBox="1"/>
          <p:nvPr/>
        </p:nvSpPr>
        <p:spPr>
          <a:xfrm>
            <a:off x="7546755" y="5120967"/>
            <a:ext cx="1111767" cy="307456"/>
          </a:xfrm>
          <a:prstGeom prst="rect">
            <a:avLst/>
          </a:prstGeom>
          <a:noFill/>
        </p:spPr>
        <p:txBody>
          <a:bodyPr wrap="square" rtlCol="0">
            <a:noAutofit/>
          </a:bodyPr>
          <a:lstStyle/>
          <a:p>
            <a:pPr>
              <a:spcAft>
                <a:spcPts val="0"/>
              </a:spcAft>
            </a:pPr>
            <a:r>
              <a:rPr lang="en-US" altLang="zh-CN" sz="1300" dirty="0" err="1">
                <a:solidFill>
                  <a:srgbClr val="000000"/>
                </a:solidFill>
                <a:latin typeface="Times New Roman" panose="02020603050405020304" pitchFamily="18" charset="0"/>
                <a:ea typeface="新細明體"/>
                <a:cs typeface="Times New Roman" panose="02020603050405020304" pitchFamily="18" charset="0"/>
              </a:rPr>
              <a:t>Shajiao</a:t>
            </a:r>
            <a:r>
              <a:rPr lang="en-US" altLang="zh-CN" sz="1300" dirty="0">
                <a:solidFill>
                  <a:srgbClr val="000000"/>
                </a:solidFill>
                <a:latin typeface="Times New Roman" panose="02020603050405020304" pitchFamily="18" charset="0"/>
                <a:ea typeface="新細明體"/>
                <a:cs typeface="Times New Roman" panose="02020603050405020304" pitchFamily="18" charset="0"/>
              </a:rPr>
              <a:t> fort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72" name="TextBox 29">
            <a:extLst>
              <a:ext uri="{FF2B5EF4-FFF2-40B4-BE49-F238E27FC236}">
                <a16:creationId xmlns:a16="http://schemas.microsoft.com/office/drawing/2014/main" id="{29E39660-7243-4004-BCCB-60D6C529943F}"/>
              </a:ext>
            </a:extLst>
          </p:cNvPr>
          <p:cNvSpPr txBox="1"/>
          <p:nvPr/>
        </p:nvSpPr>
        <p:spPr>
          <a:xfrm>
            <a:off x="5044766" y="5051796"/>
            <a:ext cx="973255" cy="307456"/>
          </a:xfrm>
          <a:prstGeom prst="rect">
            <a:avLst/>
          </a:prstGeom>
          <a:noFill/>
        </p:spPr>
        <p:txBody>
          <a:bodyPr wrap="square" rtlCol="0">
            <a:noAutofit/>
          </a:bodyPr>
          <a:lstStyle/>
          <a:p>
            <a:pPr>
              <a:spcAft>
                <a:spcPts val="0"/>
              </a:spcAft>
            </a:pPr>
            <a:r>
              <a:rPr lang="en-US" altLang="zh-CN" sz="1300" dirty="0" err="1">
                <a:solidFill>
                  <a:srgbClr val="000000"/>
                </a:solidFill>
                <a:latin typeface="Times New Roman" panose="02020603050405020304" pitchFamily="18" charset="0"/>
                <a:ea typeface="新細明體"/>
                <a:cs typeface="Times New Roman" panose="02020603050405020304" pitchFamily="18" charset="0"/>
              </a:rPr>
              <a:t>Dajiao</a:t>
            </a:r>
            <a:r>
              <a:rPr lang="en-US" altLang="zh-CN" sz="1300" dirty="0">
                <a:solidFill>
                  <a:srgbClr val="000000"/>
                </a:solidFill>
                <a:latin typeface="Times New Roman" panose="02020603050405020304" pitchFamily="18" charset="0"/>
                <a:ea typeface="新細明體"/>
                <a:cs typeface="Times New Roman" panose="02020603050405020304" pitchFamily="18" charset="0"/>
              </a:rPr>
              <a:t> fort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73" name="TextBox 30">
            <a:extLst>
              <a:ext uri="{FF2B5EF4-FFF2-40B4-BE49-F238E27FC236}">
                <a16:creationId xmlns:a16="http://schemas.microsoft.com/office/drawing/2014/main" id="{83D91F76-1F1A-4EB2-AF53-E1221994CB7B}"/>
              </a:ext>
            </a:extLst>
          </p:cNvPr>
          <p:cNvSpPr txBox="1"/>
          <p:nvPr/>
        </p:nvSpPr>
        <p:spPr>
          <a:xfrm>
            <a:off x="6088595" y="3602394"/>
            <a:ext cx="1224536" cy="307456"/>
          </a:xfrm>
          <a:prstGeom prst="rect">
            <a:avLst/>
          </a:prstGeom>
          <a:noFill/>
        </p:spPr>
        <p:txBody>
          <a:bodyPr wrap="square" rtlCol="0">
            <a:noAutofit/>
          </a:bodyPr>
          <a:lstStyle/>
          <a:p>
            <a:pPr>
              <a:spcAft>
                <a:spcPts val="0"/>
              </a:spcAft>
            </a:pPr>
            <a:r>
              <a:rPr lang="en-US" altLang="zh-CN" sz="1300" kern="1200" dirty="0" err="1">
                <a:solidFill>
                  <a:srgbClr val="000000"/>
                </a:solidFill>
                <a:effectLst/>
                <a:latin typeface="Times New Roman" panose="02020603050405020304" pitchFamily="18" charset="0"/>
                <a:ea typeface="新細明體"/>
                <a:cs typeface="Times New Roman" panose="02020603050405020304" pitchFamily="18" charset="0"/>
              </a:rPr>
              <a:t>Weiyuan</a:t>
            </a:r>
            <a:r>
              <a:rPr lang="en-US" altLang="zh-CN" sz="1300" kern="1200" dirty="0">
                <a:solidFill>
                  <a:srgbClr val="000000"/>
                </a:solidFill>
                <a:effectLst/>
                <a:latin typeface="Times New Roman" panose="02020603050405020304" pitchFamily="18" charset="0"/>
                <a:ea typeface="新細明體"/>
                <a:cs typeface="Times New Roman" panose="02020603050405020304" pitchFamily="18" charset="0"/>
              </a:rPr>
              <a:t> fort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74" name="TextBox 31">
            <a:extLst>
              <a:ext uri="{FF2B5EF4-FFF2-40B4-BE49-F238E27FC236}">
                <a16:creationId xmlns:a16="http://schemas.microsoft.com/office/drawing/2014/main" id="{8C970B55-F6CB-4904-BF88-397994BA8A5A}"/>
              </a:ext>
            </a:extLst>
          </p:cNvPr>
          <p:cNvSpPr txBox="1"/>
          <p:nvPr/>
        </p:nvSpPr>
        <p:spPr>
          <a:xfrm>
            <a:off x="5992993" y="3391749"/>
            <a:ext cx="1320145" cy="307456"/>
          </a:xfrm>
          <a:prstGeom prst="rect">
            <a:avLst/>
          </a:prstGeom>
          <a:noFill/>
        </p:spPr>
        <p:txBody>
          <a:bodyPr wrap="square" rtlCol="0">
            <a:noAutofit/>
          </a:bodyPr>
          <a:lstStyle/>
          <a:p>
            <a:pPr>
              <a:spcAft>
                <a:spcPts val="0"/>
              </a:spcAft>
            </a:pPr>
            <a:r>
              <a:rPr lang="en-US" altLang="zh-CN" sz="1300" kern="1200" dirty="0" err="1">
                <a:solidFill>
                  <a:srgbClr val="000000"/>
                </a:solidFill>
                <a:effectLst/>
                <a:latin typeface="Times New Roman" panose="02020603050405020304" pitchFamily="18" charset="0"/>
                <a:ea typeface="新細明體"/>
                <a:cs typeface="Times New Roman" panose="02020603050405020304" pitchFamily="18" charset="0"/>
              </a:rPr>
              <a:t>Jingyuan</a:t>
            </a:r>
            <a:r>
              <a:rPr lang="en-US" altLang="zh-CN" sz="1300" kern="1200" dirty="0">
                <a:solidFill>
                  <a:srgbClr val="000000"/>
                </a:solidFill>
                <a:effectLst/>
                <a:latin typeface="Times New Roman" panose="02020603050405020304" pitchFamily="18" charset="0"/>
                <a:ea typeface="新細明體"/>
                <a:cs typeface="Times New Roman" panose="02020603050405020304" pitchFamily="18" charset="0"/>
              </a:rPr>
              <a:t> fort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75" name="TextBox 32">
            <a:extLst>
              <a:ext uri="{FF2B5EF4-FFF2-40B4-BE49-F238E27FC236}">
                <a16:creationId xmlns:a16="http://schemas.microsoft.com/office/drawing/2014/main" id="{AA231987-E4F7-4013-86C6-BE9F18D19904}"/>
              </a:ext>
            </a:extLst>
          </p:cNvPr>
          <p:cNvSpPr txBox="1"/>
          <p:nvPr/>
        </p:nvSpPr>
        <p:spPr>
          <a:xfrm>
            <a:off x="5972181" y="2976920"/>
            <a:ext cx="1340957" cy="350925"/>
          </a:xfrm>
          <a:prstGeom prst="rect">
            <a:avLst/>
          </a:prstGeom>
          <a:noFill/>
        </p:spPr>
        <p:txBody>
          <a:bodyPr wrap="square" rtlCol="0">
            <a:noAutofit/>
          </a:bodyPr>
          <a:lstStyle/>
          <a:p>
            <a:pPr>
              <a:spcAft>
                <a:spcPts val="0"/>
              </a:spcAft>
            </a:pPr>
            <a:r>
              <a:rPr lang="en-US" altLang="zh-CN" sz="1300" kern="1200" dirty="0" err="1">
                <a:solidFill>
                  <a:srgbClr val="000000"/>
                </a:solidFill>
                <a:effectLst/>
                <a:latin typeface="Times New Roman" panose="02020603050405020304" pitchFamily="18" charset="0"/>
                <a:ea typeface="新細明體"/>
                <a:cs typeface="Times New Roman" panose="02020603050405020304" pitchFamily="18" charset="0"/>
              </a:rPr>
              <a:t>Zhenyuan</a:t>
            </a:r>
            <a:r>
              <a:rPr lang="en-US" altLang="zh-CN" sz="1300" kern="1200" dirty="0">
                <a:solidFill>
                  <a:srgbClr val="000000"/>
                </a:solidFill>
                <a:effectLst/>
                <a:latin typeface="Times New Roman" panose="02020603050405020304" pitchFamily="18" charset="0"/>
                <a:ea typeface="新細明體"/>
                <a:cs typeface="Times New Roman" panose="02020603050405020304" pitchFamily="18" charset="0"/>
              </a:rPr>
              <a:t> fort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76" name="TextBox 33">
            <a:extLst>
              <a:ext uri="{FF2B5EF4-FFF2-40B4-BE49-F238E27FC236}">
                <a16:creationId xmlns:a16="http://schemas.microsoft.com/office/drawing/2014/main" id="{ABBE8405-5590-40AC-BB9B-CC6115227B17}"/>
              </a:ext>
            </a:extLst>
          </p:cNvPr>
          <p:cNvSpPr txBox="1"/>
          <p:nvPr/>
        </p:nvSpPr>
        <p:spPr>
          <a:xfrm>
            <a:off x="5179777" y="3778872"/>
            <a:ext cx="1732421" cy="317952"/>
          </a:xfrm>
          <a:prstGeom prst="rect">
            <a:avLst/>
          </a:prstGeom>
          <a:noFill/>
        </p:spPr>
        <p:txBody>
          <a:bodyPr wrap="square" rtlCol="0">
            <a:noAutofit/>
          </a:bodyPr>
          <a:lstStyle/>
          <a:p>
            <a:pPr>
              <a:spcAft>
                <a:spcPts val="0"/>
              </a:spcAft>
            </a:pPr>
            <a:r>
              <a:rPr lang="en-US" altLang="zh-CN" sz="1300" kern="1200" dirty="0">
                <a:solidFill>
                  <a:srgbClr val="000000"/>
                </a:solidFill>
                <a:effectLst/>
                <a:latin typeface="Times New Roman" panose="02020603050405020304" pitchFamily="18" charset="0"/>
                <a:ea typeface="新細明體"/>
                <a:cs typeface="Times New Roman" panose="02020603050405020304" pitchFamily="18" charset="0"/>
              </a:rPr>
              <a:t>Upper </a:t>
            </a:r>
            <a:r>
              <a:rPr lang="en-US" altLang="zh-CN" sz="1300" kern="1200" dirty="0" err="1">
                <a:solidFill>
                  <a:srgbClr val="000000"/>
                </a:solidFill>
                <a:effectLst/>
                <a:latin typeface="Times New Roman" panose="02020603050405020304" pitchFamily="18" charset="0"/>
                <a:ea typeface="新細明體"/>
                <a:cs typeface="Times New Roman" panose="02020603050405020304" pitchFamily="18" charset="0"/>
              </a:rPr>
              <a:t>Hengdang</a:t>
            </a:r>
            <a:r>
              <a:rPr lang="en-US" altLang="zh-CN" sz="1300" kern="1200" dirty="0">
                <a:solidFill>
                  <a:srgbClr val="000000"/>
                </a:solidFill>
                <a:effectLst/>
                <a:latin typeface="Times New Roman" panose="02020603050405020304" pitchFamily="18" charset="0"/>
                <a:ea typeface="新細明體"/>
                <a:cs typeface="Times New Roman" panose="02020603050405020304" pitchFamily="18" charset="0"/>
              </a:rPr>
              <a:t> fort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77" name="TextBox 34">
            <a:extLst>
              <a:ext uri="{FF2B5EF4-FFF2-40B4-BE49-F238E27FC236}">
                <a16:creationId xmlns:a16="http://schemas.microsoft.com/office/drawing/2014/main" id="{FB7EF135-2401-4D07-8951-9C907E15FA4D}"/>
              </a:ext>
            </a:extLst>
          </p:cNvPr>
          <p:cNvSpPr txBox="1"/>
          <p:nvPr/>
        </p:nvSpPr>
        <p:spPr>
          <a:xfrm>
            <a:off x="4640602" y="3391749"/>
            <a:ext cx="1320759" cy="307456"/>
          </a:xfrm>
          <a:prstGeom prst="rect">
            <a:avLst/>
          </a:prstGeom>
          <a:noFill/>
        </p:spPr>
        <p:txBody>
          <a:bodyPr wrap="square" rtlCol="0">
            <a:noAutofit/>
          </a:bodyPr>
          <a:lstStyle/>
          <a:p>
            <a:pPr>
              <a:spcAft>
                <a:spcPts val="0"/>
              </a:spcAft>
            </a:pPr>
            <a:r>
              <a:rPr lang="en-US" altLang="zh-HK" sz="1300" dirty="0" err="1">
                <a:solidFill>
                  <a:srgbClr val="000000"/>
                </a:solidFill>
                <a:latin typeface="Times New Roman" panose="02020603050405020304" pitchFamily="18" charset="0"/>
                <a:ea typeface="新細明體"/>
                <a:cs typeface="Times New Roman" panose="02020603050405020304" pitchFamily="18" charset="0"/>
              </a:rPr>
              <a:t>Yong’an</a:t>
            </a:r>
            <a:r>
              <a:rPr lang="en-US" altLang="zh-HK" sz="1300" dirty="0">
                <a:solidFill>
                  <a:srgbClr val="000000"/>
                </a:solidFill>
                <a:latin typeface="Times New Roman" panose="02020603050405020304" pitchFamily="18" charset="0"/>
                <a:ea typeface="新細明體"/>
                <a:cs typeface="Times New Roman" panose="02020603050405020304" pitchFamily="18" charset="0"/>
              </a:rPr>
              <a:t> fort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78" name="TextBox 35">
            <a:extLst>
              <a:ext uri="{FF2B5EF4-FFF2-40B4-BE49-F238E27FC236}">
                <a16:creationId xmlns:a16="http://schemas.microsoft.com/office/drawing/2014/main" id="{A95310F0-3ED1-448D-B153-9329ADFED761}"/>
              </a:ext>
            </a:extLst>
          </p:cNvPr>
          <p:cNvSpPr txBox="1"/>
          <p:nvPr/>
        </p:nvSpPr>
        <p:spPr>
          <a:xfrm>
            <a:off x="3863271" y="3875928"/>
            <a:ext cx="1042511" cy="307456"/>
          </a:xfrm>
          <a:prstGeom prst="rect">
            <a:avLst/>
          </a:prstGeom>
          <a:noFill/>
        </p:spPr>
        <p:txBody>
          <a:bodyPr wrap="square" rtlCol="0">
            <a:noAutofit/>
          </a:bodyPr>
          <a:lstStyle/>
          <a:p>
            <a:pPr>
              <a:spcAft>
                <a:spcPts val="0"/>
              </a:spcAft>
            </a:pPr>
            <a:r>
              <a:rPr lang="en-US" altLang="zh-CN" sz="1300" kern="1200" dirty="0" err="1">
                <a:solidFill>
                  <a:srgbClr val="000000"/>
                </a:solidFill>
                <a:effectLst/>
                <a:latin typeface="Times New Roman" panose="02020603050405020304" pitchFamily="18" charset="0"/>
                <a:ea typeface="新細明體"/>
                <a:cs typeface="Times New Roman" panose="02020603050405020304" pitchFamily="18" charset="0"/>
              </a:rPr>
              <a:t>Gonggu</a:t>
            </a:r>
            <a:r>
              <a:rPr lang="en-US" altLang="zh-CN" sz="1300" kern="1200" dirty="0">
                <a:solidFill>
                  <a:srgbClr val="000000"/>
                </a:solidFill>
                <a:effectLst/>
                <a:latin typeface="Times New Roman" panose="02020603050405020304" pitchFamily="18" charset="0"/>
                <a:ea typeface="新細明體"/>
                <a:cs typeface="Times New Roman" panose="02020603050405020304" pitchFamily="18" charset="0"/>
              </a:rPr>
              <a:t> fort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79" name="TextBox 36">
            <a:extLst>
              <a:ext uri="{FF2B5EF4-FFF2-40B4-BE49-F238E27FC236}">
                <a16:creationId xmlns:a16="http://schemas.microsoft.com/office/drawing/2014/main" id="{42ED64F7-A503-4090-9243-52A03E540688}"/>
              </a:ext>
            </a:extLst>
          </p:cNvPr>
          <p:cNvSpPr txBox="1"/>
          <p:nvPr/>
        </p:nvSpPr>
        <p:spPr>
          <a:xfrm>
            <a:off x="4002271" y="2285049"/>
            <a:ext cx="903999" cy="307456"/>
          </a:xfrm>
          <a:prstGeom prst="rect">
            <a:avLst/>
          </a:prstGeom>
          <a:noFill/>
        </p:spPr>
        <p:txBody>
          <a:bodyPr wrap="square" rtlCol="0">
            <a:noAutofit/>
          </a:bodyPr>
          <a:lstStyle/>
          <a:p>
            <a:pPr>
              <a:spcAft>
                <a:spcPts val="0"/>
              </a:spcAft>
            </a:pPr>
            <a:r>
              <a:rPr lang="en-US" altLang="zh-CN" sz="1300" dirty="0" err="1">
                <a:solidFill>
                  <a:srgbClr val="000000"/>
                </a:solidFill>
                <a:latin typeface="Times New Roman" panose="02020603050405020304" pitchFamily="18" charset="0"/>
                <a:ea typeface="新細明體"/>
                <a:cs typeface="Times New Roman" panose="02020603050405020304" pitchFamily="18" charset="0"/>
              </a:rPr>
              <a:t>Dahu</a:t>
            </a:r>
            <a:r>
              <a:rPr lang="en-US" altLang="zh-CN" sz="1300" dirty="0">
                <a:solidFill>
                  <a:srgbClr val="000000"/>
                </a:solidFill>
                <a:latin typeface="Times New Roman" panose="02020603050405020304" pitchFamily="18" charset="0"/>
                <a:ea typeface="新細明體"/>
                <a:cs typeface="Times New Roman" panose="02020603050405020304" pitchFamily="18" charset="0"/>
              </a:rPr>
              <a:t> Fort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80" name="TextBox 43">
            <a:extLst>
              <a:ext uri="{FF2B5EF4-FFF2-40B4-BE49-F238E27FC236}">
                <a16:creationId xmlns:a16="http://schemas.microsoft.com/office/drawing/2014/main" id="{6B1D5148-B885-4F43-BBAB-F144E9EC04EB}"/>
              </a:ext>
            </a:extLst>
          </p:cNvPr>
          <p:cNvSpPr txBox="1"/>
          <p:nvPr/>
        </p:nvSpPr>
        <p:spPr>
          <a:xfrm>
            <a:off x="3724265" y="1316688"/>
            <a:ext cx="1182005" cy="506200"/>
          </a:xfrm>
          <a:prstGeom prst="rect">
            <a:avLst/>
          </a:prstGeom>
          <a:solidFill>
            <a:srgbClr val="FFC000"/>
          </a:solidFill>
        </p:spPr>
        <p:txBody>
          <a:bodyPr wrap="square" rtlCol="0">
            <a:noAutofit/>
          </a:bodyPr>
          <a:lstStyle/>
          <a:p>
            <a:pPr>
              <a:spcAft>
                <a:spcPts val="0"/>
              </a:spcAft>
            </a:pPr>
            <a:r>
              <a:rPr lang="en-US" altLang="zh-CN" sz="1300" kern="1200" dirty="0">
                <a:solidFill>
                  <a:srgbClr val="000000"/>
                </a:solidFill>
                <a:effectLst/>
                <a:latin typeface="Times New Roman" panose="02020603050405020304" pitchFamily="18" charset="0"/>
                <a:ea typeface="新細明體"/>
                <a:cs typeface="Times New Roman" panose="02020603050405020304" pitchFamily="18" charset="0"/>
              </a:rPr>
              <a:t>Towards Guangzhou</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81" name="TextBox 41">
            <a:extLst>
              <a:ext uri="{FF2B5EF4-FFF2-40B4-BE49-F238E27FC236}">
                <a16:creationId xmlns:a16="http://schemas.microsoft.com/office/drawing/2014/main" id="{F5F4552C-8B0B-4158-845F-D1292002EECE}"/>
              </a:ext>
            </a:extLst>
          </p:cNvPr>
          <p:cNvSpPr txBox="1"/>
          <p:nvPr/>
        </p:nvSpPr>
        <p:spPr>
          <a:xfrm>
            <a:off x="5600758" y="1800870"/>
            <a:ext cx="964709" cy="506200"/>
          </a:xfrm>
          <a:prstGeom prst="rect">
            <a:avLst/>
          </a:prstGeom>
          <a:solidFill>
            <a:srgbClr val="92D050"/>
          </a:solidFill>
        </p:spPr>
        <p:txBody>
          <a:bodyPr vert="horz" wrap="square" rtlCol="0">
            <a:noAutofit/>
          </a:bodyPr>
          <a:lstStyle/>
          <a:p>
            <a:pPr>
              <a:spcAft>
                <a:spcPts val="0"/>
              </a:spcAft>
            </a:pPr>
            <a:r>
              <a:rPr lang="en-US" altLang="zh-CN" sz="1300" kern="1200" dirty="0">
                <a:solidFill>
                  <a:srgbClr val="000000"/>
                </a:solidFill>
                <a:effectLst/>
                <a:latin typeface="Times New Roman" panose="02020603050405020304" pitchFamily="18" charset="0"/>
                <a:ea typeface="新細明體"/>
                <a:cs typeface="Times New Roman" panose="02020603050405020304" pitchFamily="18" charset="0"/>
              </a:rPr>
              <a:t>Third line of defense</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82" name="圓角矩形 67">
            <a:extLst>
              <a:ext uri="{FF2B5EF4-FFF2-40B4-BE49-F238E27FC236}">
                <a16:creationId xmlns:a16="http://schemas.microsoft.com/office/drawing/2014/main" id="{78D81CAE-6F22-4853-9E09-4748418C8CBF}"/>
              </a:ext>
            </a:extLst>
          </p:cNvPr>
          <p:cNvSpPr/>
          <p:nvPr/>
        </p:nvSpPr>
        <p:spPr>
          <a:xfrm>
            <a:off x="4038822" y="2197731"/>
            <a:ext cx="1486535" cy="723265"/>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latin typeface="Times New Roman" panose="02020603050405020304" pitchFamily="18" charset="0"/>
              <a:cs typeface="Times New Roman" panose="02020603050405020304" pitchFamily="18" charset="0"/>
            </a:endParaRPr>
          </a:p>
        </p:txBody>
      </p:sp>
      <p:sp>
        <p:nvSpPr>
          <p:cNvPr id="83" name="圓角矩形 68">
            <a:extLst>
              <a:ext uri="{FF2B5EF4-FFF2-40B4-BE49-F238E27FC236}">
                <a16:creationId xmlns:a16="http://schemas.microsoft.com/office/drawing/2014/main" id="{86340285-4B64-4572-AD86-2E4B0B76693A}"/>
              </a:ext>
            </a:extLst>
          </p:cNvPr>
          <p:cNvSpPr/>
          <p:nvPr/>
        </p:nvSpPr>
        <p:spPr>
          <a:xfrm>
            <a:off x="5075142" y="5040626"/>
            <a:ext cx="3404871" cy="925195"/>
          </a:xfrm>
          <a:prstGeom prst="roundRect">
            <a:avLst/>
          </a:prstGeom>
          <a:noFill/>
          <a:ln w="28575" cmpd="sng">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latin typeface="Times New Roman" panose="02020603050405020304" pitchFamily="18" charset="0"/>
              <a:cs typeface="Times New Roman" panose="02020603050405020304" pitchFamily="18" charset="0"/>
            </a:endParaRPr>
          </a:p>
        </p:txBody>
      </p:sp>
      <p:sp>
        <p:nvSpPr>
          <p:cNvPr id="84" name="圓角矩形 69">
            <a:extLst>
              <a:ext uri="{FF2B5EF4-FFF2-40B4-BE49-F238E27FC236}">
                <a16:creationId xmlns:a16="http://schemas.microsoft.com/office/drawing/2014/main" id="{41B0C941-B0DC-4073-AA8B-24228FC56740}"/>
              </a:ext>
            </a:extLst>
          </p:cNvPr>
          <p:cNvSpPr/>
          <p:nvPr/>
        </p:nvSpPr>
        <p:spPr>
          <a:xfrm>
            <a:off x="3938493" y="2967348"/>
            <a:ext cx="2973705" cy="1231900"/>
          </a:xfrm>
          <a:prstGeom prst="roundRect">
            <a:avLst/>
          </a:prstGeom>
          <a:noFill/>
          <a:ln w="28575" cmpd="sng">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latin typeface="Times New Roman" panose="02020603050405020304" pitchFamily="18" charset="0"/>
              <a:cs typeface="Times New Roman" panose="02020603050405020304" pitchFamily="18" charset="0"/>
            </a:endParaRPr>
          </a:p>
        </p:txBody>
      </p:sp>
      <p:sp>
        <p:nvSpPr>
          <p:cNvPr id="85" name="TextBox 41">
            <a:extLst>
              <a:ext uri="{FF2B5EF4-FFF2-40B4-BE49-F238E27FC236}">
                <a16:creationId xmlns:a16="http://schemas.microsoft.com/office/drawing/2014/main" id="{3C30BB98-E73B-47A0-8F78-5312373D8C28}"/>
              </a:ext>
            </a:extLst>
          </p:cNvPr>
          <p:cNvSpPr txBox="1"/>
          <p:nvPr/>
        </p:nvSpPr>
        <p:spPr>
          <a:xfrm>
            <a:off x="2853570" y="3505408"/>
            <a:ext cx="964709" cy="506200"/>
          </a:xfrm>
          <a:prstGeom prst="rect">
            <a:avLst/>
          </a:prstGeom>
          <a:solidFill>
            <a:srgbClr val="92D050"/>
          </a:solidFill>
        </p:spPr>
        <p:txBody>
          <a:bodyPr vert="horz" wrap="square" rtlCol="0">
            <a:noAutofit/>
          </a:bodyPr>
          <a:lstStyle/>
          <a:p>
            <a:pPr>
              <a:spcAft>
                <a:spcPts val="0"/>
              </a:spcAft>
            </a:pPr>
            <a:r>
              <a:rPr lang="en-US" altLang="zh-CN" sz="1300" kern="1200" dirty="0">
                <a:solidFill>
                  <a:srgbClr val="000000"/>
                </a:solidFill>
                <a:effectLst/>
                <a:latin typeface="Times New Roman" panose="02020603050405020304" pitchFamily="18" charset="0"/>
                <a:ea typeface="新細明體"/>
                <a:cs typeface="Times New Roman" panose="02020603050405020304" pitchFamily="18" charset="0"/>
              </a:rPr>
              <a:t>Second line of defense</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86" name="TextBox 41">
            <a:extLst>
              <a:ext uri="{FF2B5EF4-FFF2-40B4-BE49-F238E27FC236}">
                <a16:creationId xmlns:a16="http://schemas.microsoft.com/office/drawing/2014/main" id="{5ED47DC0-F0CB-453B-976D-AF45CBDAF6BF}"/>
              </a:ext>
            </a:extLst>
          </p:cNvPr>
          <p:cNvSpPr txBox="1"/>
          <p:nvPr/>
        </p:nvSpPr>
        <p:spPr>
          <a:xfrm>
            <a:off x="4042356" y="5122245"/>
            <a:ext cx="964709" cy="506200"/>
          </a:xfrm>
          <a:prstGeom prst="rect">
            <a:avLst/>
          </a:prstGeom>
          <a:solidFill>
            <a:srgbClr val="92D050"/>
          </a:solidFill>
        </p:spPr>
        <p:txBody>
          <a:bodyPr vert="horz" wrap="square" rtlCol="0">
            <a:noAutofit/>
          </a:bodyPr>
          <a:lstStyle/>
          <a:p>
            <a:pPr>
              <a:spcAft>
                <a:spcPts val="0"/>
              </a:spcAft>
            </a:pPr>
            <a:r>
              <a:rPr lang="en-US" altLang="zh-CN" sz="1300" kern="1200" dirty="0">
                <a:solidFill>
                  <a:srgbClr val="000000"/>
                </a:solidFill>
                <a:effectLst/>
                <a:latin typeface="Times New Roman" panose="02020603050405020304" pitchFamily="18" charset="0"/>
                <a:ea typeface="新細明體"/>
                <a:cs typeface="Times New Roman" panose="02020603050405020304" pitchFamily="18" charset="0"/>
              </a:rPr>
              <a:t>First line of defense</a:t>
            </a:r>
            <a:endParaRPr lang="zh-HK" sz="1200" dirty="0">
              <a:effectLst/>
              <a:latin typeface="Times New Roman" panose="02020603050405020304" pitchFamily="18" charset="0"/>
              <a:ea typeface="新細明體"/>
              <a:cs typeface="Times New Roman" panose="02020603050405020304" pitchFamily="18" charset="0"/>
            </a:endParaRPr>
          </a:p>
        </p:txBody>
      </p:sp>
      <p:pic>
        <p:nvPicPr>
          <p:cNvPr id="87" name="Picture 7">
            <a:extLst>
              <a:ext uri="{FF2B5EF4-FFF2-40B4-BE49-F238E27FC236}">
                <a16:creationId xmlns:a16="http://schemas.microsoft.com/office/drawing/2014/main" id="{1A014784-B56F-41F6-ACE7-5E0A3DED0F2B}"/>
              </a:ext>
            </a:extLst>
          </p:cNvPr>
          <p:cNvPicPr>
            <a:picLocks noChangeAspect="1" noChangeArrowheads="1"/>
          </p:cNvPicPr>
          <p:nvPr/>
        </p:nvPicPr>
        <p:blipFill>
          <a:blip r:embed="rId7" cstate="print"/>
          <a:srcRect/>
          <a:stretch>
            <a:fillRect/>
          </a:stretch>
        </p:blipFill>
        <p:spPr bwMode="auto">
          <a:xfrm rot="6484467">
            <a:off x="6646100" y="5408030"/>
            <a:ext cx="585025" cy="575763"/>
          </a:xfrm>
          <a:prstGeom prst="rect">
            <a:avLst/>
          </a:prstGeom>
          <a:noFill/>
          <a:ln w="9525">
            <a:noFill/>
            <a:miter lim="800000"/>
            <a:headEnd/>
            <a:tailEnd/>
          </a:ln>
          <a:effectLst/>
        </p:spPr>
      </p:pic>
      <p:cxnSp>
        <p:nvCxnSpPr>
          <p:cNvPr id="88" name="Straight Arrow Connector 38">
            <a:extLst>
              <a:ext uri="{FF2B5EF4-FFF2-40B4-BE49-F238E27FC236}">
                <a16:creationId xmlns:a16="http://schemas.microsoft.com/office/drawing/2014/main" id="{806E2147-16FF-4BE8-9563-1902890FAE35}"/>
              </a:ext>
            </a:extLst>
          </p:cNvPr>
          <p:cNvCxnSpPr>
            <a:endCxn id="80" idx="2"/>
          </p:cNvCxnSpPr>
          <p:nvPr/>
        </p:nvCxnSpPr>
        <p:spPr>
          <a:xfrm flipH="1" flipV="1">
            <a:off x="4315268" y="1822888"/>
            <a:ext cx="3318005" cy="4321691"/>
          </a:xfrm>
          <a:prstGeom prst="straightConnector1">
            <a:avLst/>
          </a:prstGeom>
          <a:ln w="38100">
            <a:solidFill>
              <a:srgbClr val="FF0000"/>
            </a:solidFill>
            <a:prstDash val="dash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45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fade">
                                      <p:cBhvr>
                                        <p:cTn id="37" dur="500"/>
                                        <p:tgtEl>
                                          <p:spTgt spid="8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500"/>
                                        <p:tgtEl>
                                          <p:spTgt spid="7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500"/>
                                        <p:tgtEl>
                                          <p:spTgt spid="7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500"/>
                                        <p:tgtEl>
                                          <p:spTgt spid="6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500"/>
                                        <p:tgtEl>
                                          <p:spTgt spid="7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animEffect transition="in" filter="fade">
                                      <p:cBhvr>
                                        <p:cTn id="87" dur="500"/>
                                        <p:tgtEl>
                                          <p:spTgt spid="7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500"/>
                                        <p:tgtEl>
                                          <p:spTgt spid="3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5"/>
                                        </p:tgtEl>
                                        <p:attrNameLst>
                                          <p:attrName>style.visibility</p:attrName>
                                        </p:attrNameLst>
                                      </p:cBhvr>
                                      <p:to>
                                        <p:strVal val="visible"/>
                                      </p:to>
                                    </p:set>
                                    <p:animEffect transition="in" filter="fade">
                                      <p:cBhvr>
                                        <p:cTn id="97" dur="500"/>
                                        <p:tgtEl>
                                          <p:spTgt spid="7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84"/>
                                        </p:tgtEl>
                                        <p:attrNameLst>
                                          <p:attrName>style.visibility</p:attrName>
                                        </p:attrNameLst>
                                      </p:cBhvr>
                                      <p:to>
                                        <p:strVal val="visible"/>
                                      </p:to>
                                    </p:set>
                                    <p:animEffect transition="in" filter="fade">
                                      <p:cBhvr>
                                        <p:cTn id="102" dur="500"/>
                                        <p:tgtEl>
                                          <p:spTgt spid="8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500"/>
                                        <p:tgtEl>
                                          <p:spTgt spid="41"/>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79"/>
                                        </p:tgtEl>
                                        <p:attrNameLst>
                                          <p:attrName>style.visibility</p:attrName>
                                        </p:attrNameLst>
                                      </p:cBhvr>
                                      <p:to>
                                        <p:strVal val="visible"/>
                                      </p:to>
                                    </p:set>
                                    <p:animEffect transition="in" filter="fade">
                                      <p:cBhvr>
                                        <p:cTn id="112" dur="500"/>
                                        <p:tgtEl>
                                          <p:spTgt spid="7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82"/>
                                        </p:tgtEl>
                                        <p:attrNameLst>
                                          <p:attrName>style.visibility</p:attrName>
                                        </p:attrNameLst>
                                      </p:cBhvr>
                                      <p:to>
                                        <p:strVal val="visible"/>
                                      </p:to>
                                    </p:set>
                                    <p:animEffect transition="in" filter="fade">
                                      <p:cBhvr>
                                        <p:cTn id="117" dur="500"/>
                                        <p:tgtEl>
                                          <p:spTgt spid="82"/>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81"/>
                                        </p:tgtEl>
                                        <p:attrNameLst>
                                          <p:attrName>style.visibility</p:attrName>
                                        </p:attrNameLst>
                                      </p:cBhvr>
                                      <p:to>
                                        <p:strVal val="visible"/>
                                      </p:to>
                                    </p:set>
                                    <p:animEffect transition="in" filter="fade">
                                      <p:cBhvr>
                                        <p:cTn id="122" dur="500"/>
                                        <p:tgtEl>
                                          <p:spTgt spid="81"/>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80"/>
                                        </p:tgtEl>
                                        <p:attrNameLst>
                                          <p:attrName>style.visibility</p:attrName>
                                        </p:attrNameLst>
                                      </p:cBhvr>
                                      <p:to>
                                        <p:strVal val="visible"/>
                                      </p:to>
                                    </p:set>
                                    <p:animEffect transition="in" filter="fade">
                                      <p:cBhvr>
                                        <p:cTn id="127" dur="500"/>
                                        <p:tgtEl>
                                          <p:spTgt spid="8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85"/>
                                        </p:tgtEl>
                                        <p:attrNameLst>
                                          <p:attrName>style.visibility</p:attrName>
                                        </p:attrNameLst>
                                      </p:cBhvr>
                                      <p:to>
                                        <p:strVal val="visible"/>
                                      </p:to>
                                    </p:set>
                                    <p:animEffect transition="in" filter="fade">
                                      <p:cBhvr>
                                        <p:cTn id="132" dur="500"/>
                                        <p:tgtEl>
                                          <p:spTgt spid="85"/>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86"/>
                                        </p:tgtEl>
                                        <p:attrNameLst>
                                          <p:attrName>style.visibility</p:attrName>
                                        </p:attrNameLst>
                                      </p:cBhvr>
                                      <p:to>
                                        <p:strVal val="visible"/>
                                      </p:to>
                                    </p:set>
                                    <p:animEffect transition="in" filter="fade">
                                      <p:cBhvr>
                                        <p:cTn id="137" dur="500"/>
                                        <p:tgtEl>
                                          <p:spTgt spid="86"/>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87"/>
                                        </p:tgtEl>
                                        <p:attrNameLst>
                                          <p:attrName>style.visibility</p:attrName>
                                        </p:attrNameLst>
                                      </p:cBhvr>
                                      <p:to>
                                        <p:strVal val="visible"/>
                                      </p:to>
                                    </p:set>
                                    <p:animEffect transition="in" filter="fade">
                                      <p:cBhvr>
                                        <p:cTn id="142" dur="500"/>
                                        <p:tgtEl>
                                          <p:spTgt spid="87"/>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4" fill="hold" nodeType="clickEffect">
                                  <p:stCondLst>
                                    <p:cond delay="0"/>
                                  </p:stCondLst>
                                  <p:childTnLst>
                                    <p:set>
                                      <p:cBhvr>
                                        <p:cTn id="146" dur="1" fill="hold">
                                          <p:stCondLst>
                                            <p:cond delay="0"/>
                                          </p:stCondLst>
                                        </p:cTn>
                                        <p:tgtEl>
                                          <p:spTgt spid="88"/>
                                        </p:tgtEl>
                                        <p:attrNameLst>
                                          <p:attrName>style.visibility</p:attrName>
                                        </p:attrNameLst>
                                      </p:cBhvr>
                                      <p:to>
                                        <p:strVal val="visible"/>
                                      </p:to>
                                    </p:set>
                                    <p:animEffect transition="in" filter="wipe(down)">
                                      <p:cBhvr>
                                        <p:cTn id="14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71" grpId="0"/>
      <p:bldP spid="72" grpId="0"/>
      <p:bldP spid="73" grpId="0"/>
      <p:bldP spid="74" grpId="0"/>
      <p:bldP spid="75" grpId="0"/>
      <p:bldP spid="76" grpId="0"/>
      <p:bldP spid="77" grpId="0"/>
      <p:bldP spid="78" grpId="0"/>
      <p:bldP spid="79" grpId="0"/>
      <p:bldP spid="80" grpId="0" animBg="1"/>
      <p:bldP spid="81" grpId="0" animBg="1"/>
      <p:bldP spid="82" grpId="0" animBg="1"/>
      <p:bldP spid="83" grpId="0" animBg="1"/>
      <p:bldP spid="84" grpId="0" animBg="1"/>
      <p:bldP spid="85" grpId="0" animBg="1"/>
      <p:bldP spid="8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2" name="矩形 1"/>
          <p:cNvSpPr/>
          <p:nvPr/>
        </p:nvSpPr>
        <p:spPr>
          <a:xfrm>
            <a:off x="191386" y="1334018"/>
            <a:ext cx="4066026" cy="1015663"/>
          </a:xfrm>
          <a:prstGeom prst="rect">
            <a:avLst/>
          </a:prstGeom>
        </p:spPr>
        <p:txBody>
          <a:bodyPr wrap="square">
            <a:spAutoFit/>
          </a:bodyPr>
          <a:lstStyle/>
          <a:p>
            <a:pPr>
              <a:spcAft>
                <a:spcPts val="0"/>
              </a:spcAft>
            </a:pPr>
            <a:r>
              <a:rPr lang="en-US" altLang="zh-TW" sz="2000" b="1" dirty="0">
                <a:solidFill>
                  <a:srgbClr val="E36C0A"/>
                </a:solidFill>
                <a:latin typeface="Times New Roman" panose="02020603050405020304" pitchFamily="18" charset="0"/>
                <a:cs typeface="Times New Roman" panose="02020603050405020304" pitchFamily="18" charset="0"/>
              </a:rPr>
              <a:t>III. Chinese and British Military Power, </a:t>
            </a:r>
            <a:r>
              <a:rPr lang="en-US" altLang="zh-TW" sz="2000" b="1" kern="100" dirty="0">
                <a:solidFill>
                  <a:srgbClr val="E36C0A"/>
                </a:solidFill>
                <a:latin typeface="Times New Roman" panose="02020603050405020304" pitchFamily="18" charset="0"/>
                <a:ea typeface="BiauKai"/>
                <a:cs typeface="Times New Roman" panose="02020603050405020304" pitchFamily="18" charset="0"/>
              </a:rPr>
              <a:t>The Process and Outcome of the Battle of the Bogue</a:t>
            </a:r>
            <a:endParaRPr lang="zh-HK" altLang="zh-TW" sz="2000" kern="100" dirty="0">
              <a:latin typeface="Times New Roman" panose="02020603050405020304" pitchFamily="18" charset="0"/>
              <a:cs typeface="Times New Roman" panose="02020603050405020304" pitchFamily="18" charset="0"/>
            </a:endParaRPr>
          </a:p>
        </p:txBody>
      </p:sp>
      <p:sp>
        <p:nvSpPr>
          <p:cNvPr id="3" name="矩形 2"/>
          <p:cNvSpPr/>
          <p:nvPr/>
        </p:nvSpPr>
        <p:spPr>
          <a:xfrm>
            <a:off x="511389" y="2689017"/>
            <a:ext cx="3456762" cy="646331"/>
          </a:xfrm>
          <a:prstGeom prst="rect">
            <a:avLst/>
          </a:prstGeom>
        </p:spPr>
        <p:txBody>
          <a:bodyPr wrap="square">
            <a:spAutoFit/>
          </a:bodyPr>
          <a:lstStyle/>
          <a:p>
            <a:r>
              <a:rPr lang="en-HK" dirty="0">
                <a:latin typeface="Times New Roman" panose="02020603050405020304" pitchFamily="18" charset="0"/>
                <a:cs typeface="Times New Roman" panose="02020603050405020304" pitchFamily="18" charset="0"/>
              </a:rPr>
              <a:t>British troops </a:t>
            </a:r>
            <a:r>
              <a:rPr lang="en-HK" dirty="0" smtClean="0">
                <a:latin typeface="Times New Roman" panose="02020603050405020304" pitchFamily="18" charset="0"/>
                <a:cs typeface="Times New Roman" panose="02020603050405020304" pitchFamily="18" charset="0"/>
              </a:rPr>
              <a:t>began </a:t>
            </a:r>
            <a:r>
              <a:rPr lang="en-HK" dirty="0">
                <a:latin typeface="Times New Roman" panose="02020603050405020304" pitchFamily="18" charset="0"/>
                <a:cs typeface="Times New Roman" panose="02020603050405020304" pitchFamily="18" charset="0"/>
              </a:rPr>
              <a:t>to attack in January 1841</a:t>
            </a:r>
          </a:p>
        </p:txBody>
      </p:sp>
      <p:sp>
        <p:nvSpPr>
          <p:cNvPr id="7" name="TextBox 3"/>
          <p:cNvSpPr txBox="1"/>
          <p:nvPr/>
        </p:nvSpPr>
        <p:spPr>
          <a:xfrm>
            <a:off x="615593" y="3522652"/>
            <a:ext cx="2833739" cy="1653197"/>
          </a:xfrm>
          <a:prstGeom prst="rect">
            <a:avLst/>
          </a:prstGeom>
          <a:gradFill flip="none" rotWithShape="1">
            <a:gsLst>
              <a:gs pos="47000">
                <a:srgbClr val="F79646">
                  <a:lumMod val="60000"/>
                  <a:lumOff val="40000"/>
                </a:srgbClr>
              </a:gs>
              <a:gs pos="100000">
                <a:srgbClr val="FFFFFF"/>
              </a:gs>
            </a:gsLst>
            <a:lin ang="0" scaled="1"/>
            <a:tileRect/>
          </a:gradFill>
          <a:ln w="25400" cap="flat" cmpd="sng" algn="ctr">
            <a:solidFill>
              <a:sysClr val="window" lastClr="FFFFFF"/>
            </a:solidFill>
            <a:prstDash val="solid"/>
          </a:ln>
          <a:effectLst/>
        </p:spPr>
        <p:txBody>
          <a:bodyPr wrap="square" rtlCol="0">
            <a:noAutofit/>
          </a:bodyPr>
          <a:lstStyle/>
          <a:p>
            <a:pPr marL="457200" marR="0" lvl="0" indent="-457200" defTabSz="914400" eaLnBrk="1" fontAlgn="auto" latinLnBrk="0" hangingPunct="1">
              <a:lnSpc>
                <a:spcPct val="100000"/>
              </a:lnSpc>
              <a:spcBef>
                <a:spcPts val="0"/>
              </a:spcBef>
              <a:spcAft>
                <a:spcPts val="0"/>
              </a:spcAft>
              <a:buClrTx/>
              <a:buSzTx/>
              <a:buFontTx/>
              <a:buAutoNum type="alphaUcPeriod"/>
              <a:tabLst/>
              <a:defRPr/>
            </a:pPr>
            <a:r>
              <a:rPr lang="en-US" altLang="zh-CN" sz="2400" b="1" dirty="0">
                <a:solidFill>
                  <a:srgbClr val="984806"/>
                </a:solidFill>
                <a:latin typeface="Times New Roman" panose="02020603050405020304" pitchFamily="18" charset="0"/>
                <a:ea typeface="BiauKai"/>
                <a:cs typeface="Times New Roman" panose="02020603050405020304" pitchFamily="18" charset="0"/>
              </a:rPr>
              <a:t>The Battle of </a:t>
            </a:r>
            <a:r>
              <a:rPr lang="en-US" altLang="zh-CN" sz="2400" b="1" dirty="0" err="1">
                <a:solidFill>
                  <a:srgbClr val="984806"/>
                </a:solidFill>
                <a:latin typeface="Times New Roman" panose="02020603050405020304" pitchFamily="18" charset="0"/>
                <a:ea typeface="BiauKai"/>
                <a:cs typeface="Times New Roman" panose="02020603050405020304" pitchFamily="18" charset="0"/>
              </a:rPr>
              <a:t>Shajiao</a:t>
            </a:r>
            <a:r>
              <a:rPr lang="en-US" altLang="zh-CN" sz="2400" b="1" dirty="0">
                <a:solidFill>
                  <a:srgbClr val="984806"/>
                </a:solidFill>
                <a:latin typeface="Times New Roman" panose="02020603050405020304" pitchFamily="18" charset="0"/>
                <a:ea typeface="BiauKai"/>
                <a:cs typeface="Times New Roman" panose="02020603050405020304" pitchFamily="18" charset="0"/>
              </a:rPr>
              <a:t> Fort</a:t>
            </a:r>
            <a:endParaRPr kumimoji="0" lang="en-US" altLang="zh-CN" sz="2400" b="1" i="0" u="none" strike="noStrike" kern="1200" cap="none" spc="0" normalizeH="0" baseline="0" noProof="0" dirty="0">
              <a:ln>
                <a:noFill/>
              </a:ln>
              <a:solidFill>
                <a:srgbClr val="984806"/>
              </a:solidFill>
              <a:effectLst/>
              <a:uLnTx/>
              <a:uFillTx/>
              <a:latin typeface="Times New Roman" panose="02020603050405020304" pitchFamily="18" charset="0"/>
              <a:ea typeface="BiauKai"/>
              <a:cs typeface="Times New Roman" panose="02020603050405020304" pitchFamily="18" charset="0"/>
            </a:endParaRPr>
          </a:p>
          <a:p>
            <a:pPr lvl="0" algn="ctr" defTabSz="914400">
              <a:defRPr/>
            </a:pPr>
            <a:r>
              <a:rPr lang="en-US" sz="2400" b="1" dirty="0" smtClean="0">
                <a:solidFill>
                  <a:srgbClr val="984806"/>
                </a:solidFill>
                <a:latin typeface="Times New Roman" panose="02020603050405020304" pitchFamily="18" charset="0"/>
                <a:ea typeface="新細明體"/>
                <a:cs typeface="Times New Roman" panose="02020603050405020304" pitchFamily="18" charset="0"/>
              </a:rPr>
              <a:t>(</a:t>
            </a:r>
            <a:r>
              <a:rPr lang="en-US" sz="2400" b="1" dirty="0">
                <a:solidFill>
                  <a:srgbClr val="984806"/>
                </a:solidFill>
                <a:latin typeface="Times New Roman" panose="02020603050405020304" pitchFamily="18" charset="0"/>
                <a:ea typeface="新細明體"/>
                <a:cs typeface="Times New Roman" panose="02020603050405020304" pitchFamily="18" charset="0"/>
              </a:rPr>
              <a:t>7 J</a:t>
            </a:r>
            <a:r>
              <a:rPr lang="en-US" sz="2400" b="1" dirty="0" smtClean="0">
                <a:solidFill>
                  <a:srgbClr val="984806"/>
                </a:solidFill>
                <a:latin typeface="Times New Roman" panose="02020603050405020304" pitchFamily="18" charset="0"/>
                <a:ea typeface="新細明體"/>
                <a:cs typeface="Times New Roman" panose="02020603050405020304" pitchFamily="18" charset="0"/>
              </a:rPr>
              <a:t>anuary 1841</a:t>
            </a:r>
            <a:r>
              <a:rPr lang="en-US" sz="2400" b="1" dirty="0">
                <a:solidFill>
                  <a:srgbClr val="984806"/>
                </a:solidFill>
                <a:latin typeface="Times New Roman" panose="02020603050405020304" pitchFamily="18" charset="0"/>
                <a:ea typeface="新細明體"/>
                <a:cs typeface="Times New Roman" panose="02020603050405020304" pitchFamily="18" charset="0"/>
              </a:rPr>
              <a:t>) </a:t>
            </a:r>
            <a:endParaRPr kumimoji="0" lang="zh-HK" altLang="en-US" sz="24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grpSp>
        <p:nvGrpSpPr>
          <p:cNvPr id="8" name="群組 7"/>
          <p:cNvGrpSpPr/>
          <p:nvPr/>
        </p:nvGrpSpPr>
        <p:grpSpPr>
          <a:xfrm>
            <a:off x="4204410" y="1350990"/>
            <a:ext cx="4607697" cy="5089824"/>
            <a:chOff x="0" y="0"/>
            <a:chExt cx="3645024" cy="4026438"/>
          </a:xfrm>
        </p:grpSpPr>
        <p:pic>
          <p:nvPicPr>
            <p:cNvPr id="9" name="Picture 4"/>
            <p:cNvPicPr>
              <a:picLocks noChangeAspect="1" noChangeArrowheads="1"/>
            </p:cNvPicPr>
            <p:nvPr/>
          </p:nvPicPr>
          <p:blipFill>
            <a:blip r:embed="rId4" cstate="print"/>
            <a:srcRect/>
            <a:stretch>
              <a:fillRect/>
            </a:stretch>
          </p:blipFill>
          <p:spPr bwMode="auto">
            <a:xfrm>
              <a:off x="0" y="0"/>
              <a:ext cx="3645024" cy="4026438"/>
            </a:xfrm>
            <a:prstGeom prst="rect">
              <a:avLst/>
            </a:prstGeom>
            <a:noFill/>
            <a:ln w="38100" cmpd="sng">
              <a:solidFill>
                <a:srgbClr val="00B050"/>
              </a:solidFill>
              <a:miter lim="800000"/>
              <a:headEnd/>
              <a:tailEnd/>
            </a:ln>
            <a:effectLst>
              <a:outerShdw blurRad="50800" dist="38100" dir="2700000" algn="tl" rotWithShape="0">
                <a:prstClr val="black">
                  <a:alpha val="40000"/>
                </a:prstClr>
              </a:outerShdw>
            </a:effectLst>
          </p:spPr>
        </p:pic>
        <p:pic>
          <p:nvPicPr>
            <p:cNvPr id="10" name="Picture 8" descr="G:\2014 War History for China\07虎門之戰\炮臺副本.png"/>
            <p:cNvPicPr>
              <a:picLocks noChangeAspect="1" noChangeArrowheads="1"/>
            </p:cNvPicPr>
            <p:nvPr/>
          </p:nvPicPr>
          <p:blipFill>
            <a:blip r:embed="rId5" cstate="print"/>
            <a:srcRect/>
            <a:stretch>
              <a:fillRect/>
            </a:stretch>
          </p:blipFill>
          <p:spPr bwMode="auto">
            <a:xfrm>
              <a:off x="1556792" y="2232248"/>
              <a:ext cx="930275" cy="533400"/>
            </a:xfrm>
            <a:prstGeom prst="rect">
              <a:avLst/>
            </a:prstGeom>
            <a:noFill/>
          </p:spPr>
        </p:pic>
        <p:sp>
          <p:nvSpPr>
            <p:cNvPr id="11" name="TextBox 5"/>
            <p:cNvSpPr txBox="1"/>
            <p:nvPr/>
          </p:nvSpPr>
          <p:spPr>
            <a:xfrm rot="17223834">
              <a:off x="2423415" y="2015079"/>
              <a:ext cx="640083" cy="967736"/>
            </a:xfrm>
            <a:prstGeom prst="rect">
              <a:avLst/>
            </a:prstGeom>
            <a:noFill/>
          </p:spPr>
          <p:txBody>
            <a:bodyPr vert="eaVert" wrap="square" rtlCol="0">
              <a:noAutofit/>
            </a:bodyPr>
            <a:lstStyle/>
            <a:p>
              <a:pPr>
                <a:spcAft>
                  <a:spcPts val="0"/>
                </a:spcAft>
              </a:pPr>
              <a:r>
                <a:rPr lang="en-US" altLang="zh-CN" sz="1600" kern="1200" dirty="0" err="1">
                  <a:solidFill>
                    <a:srgbClr val="000000"/>
                  </a:solidFill>
                  <a:effectLst/>
                  <a:latin typeface="Times New Roman" panose="02020603050405020304" pitchFamily="18" charset="0"/>
                  <a:ea typeface="新細明體"/>
                  <a:cs typeface="Times New Roman" panose="02020603050405020304" pitchFamily="18" charset="0"/>
                </a:rPr>
                <a:t>Shajiao</a:t>
              </a:r>
              <a:r>
                <a:rPr lang="en-US" altLang="zh-CN" sz="1600" kern="1200" dirty="0">
                  <a:solidFill>
                    <a:srgbClr val="000000"/>
                  </a:solidFill>
                  <a:effectLst/>
                  <a:latin typeface="Times New Roman" panose="02020603050405020304" pitchFamily="18" charset="0"/>
                  <a:ea typeface="新細明體"/>
                  <a:cs typeface="Times New Roman" panose="02020603050405020304" pitchFamily="18" charset="0"/>
                </a:rPr>
                <a:t> fort</a:t>
              </a:r>
              <a:endParaRPr lang="zh-HK" sz="1600" dirty="0">
                <a:effectLst/>
                <a:latin typeface="Times New Roman" panose="02020603050405020304" pitchFamily="18" charset="0"/>
                <a:ea typeface="新細明體"/>
                <a:cs typeface="Times New Roman" panose="02020603050405020304" pitchFamily="18" charset="0"/>
              </a:endParaRPr>
            </a:p>
          </p:txBody>
        </p:sp>
        <p:sp>
          <p:nvSpPr>
            <p:cNvPr id="16" name="TextBox 11"/>
            <p:cNvSpPr txBox="1"/>
            <p:nvPr/>
          </p:nvSpPr>
          <p:spPr>
            <a:xfrm>
              <a:off x="1988772" y="1440089"/>
              <a:ext cx="720090" cy="320040"/>
            </a:xfrm>
            <a:prstGeom prst="rect">
              <a:avLst/>
            </a:prstGeom>
            <a:noFill/>
          </p:spPr>
          <p:txBody>
            <a:bodyPr wrap="square" rtlCol="0">
              <a:noAutofit/>
            </a:bodyPr>
            <a:lstStyle/>
            <a:p>
              <a:pPr>
                <a:spcAft>
                  <a:spcPts val="0"/>
                </a:spcAft>
              </a:pPr>
              <a:r>
                <a:rPr lang="en-US" altLang="zh-CN" sz="1600" kern="1200" dirty="0" err="1">
                  <a:solidFill>
                    <a:srgbClr val="000000"/>
                  </a:solidFill>
                  <a:effectLst/>
                  <a:latin typeface="Times New Roman" panose="02020603050405020304" pitchFamily="18" charset="0"/>
                  <a:ea typeface="新細明體"/>
                  <a:cs typeface="Times New Roman" panose="02020603050405020304" pitchFamily="18" charset="0"/>
                </a:rPr>
                <a:t>Yanchen</a:t>
              </a:r>
              <a:r>
                <a:rPr lang="en-US" altLang="zh-CN" sz="1600" kern="1200" dirty="0">
                  <a:solidFill>
                    <a:srgbClr val="000000"/>
                  </a:solidFill>
                  <a:effectLst/>
                  <a:latin typeface="Times New Roman" panose="02020603050405020304" pitchFamily="18" charset="0"/>
                  <a:ea typeface="新細明體"/>
                  <a:cs typeface="Times New Roman" panose="02020603050405020304" pitchFamily="18" charset="0"/>
                </a:rPr>
                <a:t> Bay</a:t>
              </a:r>
              <a:endParaRPr lang="zh-HK" sz="1600" dirty="0">
                <a:effectLst/>
                <a:latin typeface="Times New Roman" panose="02020603050405020304" pitchFamily="18" charset="0"/>
                <a:ea typeface="新細明體"/>
                <a:cs typeface="Times New Roman" panose="02020603050405020304" pitchFamily="18" charset="0"/>
              </a:endParaRPr>
            </a:p>
          </p:txBody>
        </p:sp>
      </p:grpSp>
    </p:spTree>
    <p:extLst>
      <p:ext uri="{BB962C8B-B14F-4D97-AF65-F5344CB8AC3E}">
        <p14:creationId xmlns:p14="http://schemas.microsoft.com/office/powerpoint/2010/main" val="1975891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pic>
        <p:nvPicPr>
          <p:cNvPr id="9" name="Picture 4"/>
          <p:cNvPicPr>
            <a:picLocks noChangeAspect="1" noChangeArrowheads="1"/>
          </p:cNvPicPr>
          <p:nvPr/>
        </p:nvPicPr>
        <p:blipFill>
          <a:blip r:embed="rId3" cstate="print"/>
          <a:srcRect/>
          <a:stretch>
            <a:fillRect/>
          </a:stretch>
        </p:blipFill>
        <p:spPr bwMode="auto">
          <a:xfrm>
            <a:off x="4204410" y="1350990"/>
            <a:ext cx="4607697" cy="5089824"/>
          </a:xfrm>
          <a:prstGeom prst="rect">
            <a:avLst/>
          </a:prstGeom>
          <a:noFill/>
          <a:ln w="38100" cmpd="sng">
            <a:solidFill>
              <a:srgbClr val="00B050"/>
            </a:solidFill>
            <a:miter lim="800000"/>
            <a:headEnd/>
            <a:tailEnd/>
          </a:ln>
          <a:effectLst>
            <a:outerShdw blurRad="50800" dist="38100" dir="2700000" algn="tl" rotWithShape="0">
              <a:prstClr val="black">
                <a:alpha val="40000"/>
              </a:prstClr>
            </a:outerShdw>
          </a:effectLst>
        </p:spPr>
      </p:pic>
      <p:pic>
        <p:nvPicPr>
          <p:cNvPr id="10" name="Picture 8" descr="G:\2014 War History for China\07虎門之戰\炮臺副本.png"/>
          <p:cNvPicPr>
            <a:picLocks noChangeAspect="1" noChangeArrowheads="1"/>
          </p:cNvPicPr>
          <p:nvPr/>
        </p:nvPicPr>
        <p:blipFill>
          <a:blip r:embed="rId4" cstate="print"/>
          <a:srcRect/>
          <a:stretch>
            <a:fillRect/>
          </a:stretch>
        </p:blipFill>
        <p:spPr bwMode="auto">
          <a:xfrm>
            <a:off x="6172359" y="4172777"/>
            <a:ext cx="1175967" cy="674271"/>
          </a:xfrm>
          <a:prstGeom prst="rect">
            <a:avLst/>
          </a:prstGeom>
          <a:noFill/>
        </p:spPr>
      </p:pic>
      <p:cxnSp>
        <p:nvCxnSpPr>
          <p:cNvPr id="14" name="Curved Connector 9"/>
          <p:cNvCxnSpPr/>
          <p:nvPr/>
        </p:nvCxnSpPr>
        <p:spPr>
          <a:xfrm rot="10800000">
            <a:off x="7264663" y="4627905"/>
            <a:ext cx="819232" cy="273076"/>
          </a:xfrm>
          <a:prstGeom prst="curvedConnector3">
            <a:avLst>
              <a:gd name="adj1" fmla="val 50000"/>
            </a:avLst>
          </a:prstGeom>
          <a:ln w="28575">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5" name="TextBox 10"/>
          <p:cNvSpPr txBox="1"/>
          <p:nvPr/>
        </p:nvSpPr>
        <p:spPr>
          <a:xfrm>
            <a:off x="5717179" y="5993062"/>
            <a:ext cx="910271" cy="404563"/>
          </a:xfrm>
          <a:prstGeom prst="rect">
            <a:avLst/>
          </a:prstGeom>
          <a:noFill/>
        </p:spPr>
        <p:txBody>
          <a:bodyPr wrap="square" rtlCol="0">
            <a:noAutofit/>
          </a:bodyPr>
          <a:lstStyle/>
          <a:p>
            <a:pPr>
              <a:spcAft>
                <a:spcPts val="0"/>
              </a:spcAft>
            </a:pPr>
            <a:r>
              <a:rPr lang="en-US" sz="1600" kern="1200" dirty="0">
                <a:solidFill>
                  <a:srgbClr val="000000"/>
                </a:solidFill>
                <a:effectLst/>
                <a:latin typeface="Times New Roman"/>
                <a:ea typeface="新細明體"/>
                <a:cs typeface="Times New Roman"/>
              </a:rPr>
              <a:t>Nemesis</a:t>
            </a:r>
            <a:endParaRPr lang="zh-HK" sz="1600" dirty="0">
              <a:effectLst/>
              <a:latin typeface="Times New Roman"/>
              <a:ea typeface="新細明體"/>
              <a:cs typeface="Times New Roman"/>
            </a:endParaRPr>
          </a:p>
        </p:txBody>
      </p:sp>
      <p:cxnSp>
        <p:nvCxnSpPr>
          <p:cNvPr id="20" name="Curved Connector 8"/>
          <p:cNvCxnSpPr/>
          <p:nvPr/>
        </p:nvCxnSpPr>
        <p:spPr>
          <a:xfrm rot="5400000" flipH="1" flipV="1">
            <a:off x="6855049" y="5128545"/>
            <a:ext cx="1365381" cy="1274361"/>
          </a:xfrm>
          <a:prstGeom prst="curvedConnector3">
            <a:avLst>
              <a:gd name="adj1" fmla="val 21781"/>
            </a:avLst>
          </a:prstGeom>
          <a:ln w="76200" cmpd="sng">
            <a:solidFill>
              <a:srgbClr val="C00000"/>
            </a:solidFill>
            <a:headEnd w="sm" len="sm"/>
            <a:tailEnd type="triangle"/>
          </a:ln>
          <a:scene3d>
            <a:camera prst="perspectiveRight"/>
            <a:lightRig rig="threePt" dir="t"/>
          </a:scene3d>
          <a:sp3d>
            <a:bevelT w="101600" prst="riblet"/>
          </a:sp3d>
        </p:spPr>
        <p:style>
          <a:lnRef idx="1">
            <a:schemeClr val="accent1"/>
          </a:lnRef>
          <a:fillRef idx="0">
            <a:schemeClr val="accent1"/>
          </a:fillRef>
          <a:effectRef idx="0">
            <a:schemeClr val="accent1"/>
          </a:effectRef>
          <a:fontRef idx="minor">
            <a:schemeClr val="tx1"/>
          </a:fontRef>
        </p:style>
      </p:cxnSp>
      <p:pic>
        <p:nvPicPr>
          <p:cNvPr id="21" name="Picture 9"/>
          <p:cNvPicPr>
            <a:picLocks noChangeAspect="1" noChangeArrowheads="1"/>
          </p:cNvPicPr>
          <p:nvPr/>
        </p:nvPicPr>
        <p:blipFill>
          <a:blip r:embed="rId5" cstate="print"/>
          <a:srcRect/>
          <a:stretch>
            <a:fillRect/>
          </a:stretch>
        </p:blipFill>
        <p:spPr bwMode="auto">
          <a:xfrm rot="18947578">
            <a:off x="6414151" y="5506880"/>
            <a:ext cx="728207" cy="728203"/>
          </a:xfrm>
          <a:prstGeom prst="rect">
            <a:avLst/>
          </a:prstGeom>
          <a:noFill/>
          <a:ln w="9525">
            <a:noFill/>
            <a:miter lim="800000"/>
            <a:headEnd/>
            <a:tailEnd/>
          </a:ln>
          <a:effectLst/>
        </p:spPr>
      </p:pic>
      <p:sp>
        <p:nvSpPr>
          <p:cNvPr id="17" name="TextBox 16"/>
          <p:cNvSpPr txBox="1"/>
          <p:nvPr/>
        </p:nvSpPr>
        <p:spPr>
          <a:xfrm>
            <a:off x="183335" y="2086827"/>
            <a:ext cx="3789576" cy="4154984"/>
          </a:xfrm>
          <a:prstGeom prst="rect">
            <a:avLst/>
          </a:prstGeom>
          <a:solidFill>
            <a:srgbClr val="4BACC6">
              <a:lumMod val="40000"/>
              <a:lumOff val="60000"/>
            </a:srgbClr>
          </a:solidFill>
          <a:ln w="38100">
            <a:noFill/>
          </a:ln>
        </p:spPr>
        <p:txBody>
          <a:bodyPr wrap="square" rtlCol="0">
            <a:spAutoFit/>
          </a:bodyPr>
          <a:lstStyle/>
          <a:p>
            <a:r>
              <a:rPr lang="en-HK" sz="1200" dirty="0">
                <a:latin typeface="Times New Roman" panose="02020603050405020304" pitchFamily="18" charset="0"/>
                <a:cs typeface="Times New Roman" panose="02020603050405020304" pitchFamily="18" charset="0"/>
              </a:rPr>
              <a:t>The battle began. A merchant ship named the</a:t>
            </a:r>
            <a:r>
              <a:rPr lang="en-HK" sz="1200" i="1" dirty="0">
                <a:latin typeface="Times New Roman" panose="02020603050405020304" pitchFamily="18" charset="0"/>
                <a:cs typeface="Times New Roman" panose="02020603050405020304" pitchFamily="18" charset="0"/>
              </a:rPr>
              <a:t> Nemesis</a:t>
            </a:r>
            <a:r>
              <a:rPr lang="en-HK" sz="1200" dirty="0">
                <a:latin typeface="Times New Roman" panose="02020603050405020304" pitchFamily="18" charset="0"/>
                <a:cs typeface="Times New Roman" panose="02020603050405020304" pitchFamily="18" charset="0"/>
              </a:rPr>
              <a:t> was recruited by the British navy for use. </a:t>
            </a:r>
            <a:r>
              <a:rPr lang="en-HK" sz="1200" i="1" dirty="0">
                <a:latin typeface="Times New Roman" panose="02020603050405020304" pitchFamily="18" charset="0"/>
                <a:cs typeface="Times New Roman" panose="02020603050405020304" pitchFamily="18" charset="0"/>
              </a:rPr>
              <a:t>Nemesis</a:t>
            </a:r>
            <a:r>
              <a:rPr lang="en-HK" sz="1200" dirty="0">
                <a:latin typeface="Times New Roman" panose="02020603050405020304" pitchFamily="18" charset="0"/>
                <a:cs typeface="Times New Roman" panose="02020603050405020304" pitchFamily="18" charset="0"/>
              </a:rPr>
              <a:t> was a merchant ship owned by the East India </a:t>
            </a:r>
            <a:r>
              <a:rPr lang="en-HK" sz="1200" dirty="0" smtClean="0">
                <a:latin typeface="Times New Roman" panose="02020603050405020304" pitchFamily="18" charset="0"/>
                <a:cs typeface="Times New Roman" panose="02020603050405020304" pitchFamily="18" charset="0"/>
              </a:rPr>
              <a:t>Company and it was mainly </a:t>
            </a:r>
            <a:r>
              <a:rPr lang="en-HK" sz="1200" dirty="0">
                <a:latin typeface="Times New Roman" panose="02020603050405020304" pitchFamily="18" charset="0"/>
                <a:cs typeface="Times New Roman" panose="02020603050405020304" pitchFamily="18" charset="0"/>
              </a:rPr>
              <a:t>used for transporting goods. Therefore, the cannons installed on it were not so powerful. The largest cannons had a calibre of 32 pounds and these were installed on the front and back of the ship. On both sides of the ship, there were also two 6 pound cannons. If the </a:t>
            </a:r>
            <a:r>
              <a:rPr lang="en-HK" sz="1200" i="1" dirty="0">
                <a:latin typeface="Times New Roman" panose="02020603050405020304" pitchFamily="18" charset="0"/>
                <a:cs typeface="Times New Roman" panose="02020603050405020304" pitchFamily="18" charset="0"/>
              </a:rPr>
              <a:t>Nemesis</a:t>
            </a:r>
            <a:r>
              <a:rPr lang="en-HK" sz="1200" dirty="0">
                <a:latin typeface="Times New Roman" panose="02020603050405020304" pitchFamily="18" charset="0"/>
                <a:cs typeface="Times New Roman" panose="02020603050405020304" pitchFamily="18" charset="0"/>
              </a:rPr>
              <a:t> and Qing forts bombarded each other, it </a:t>
            </a:r>
            <a:r>
              <a:rPr lang="en-HK" sz="1200" dirty="0" smtClean="0">
                <a:latin typeface="Times New Roman" panose="02020603050405020304" pitchFamily="18" charset="0"/>
                <a:cs typeface="Times New Roman" panose="02020603050405020304" pitchFamily="18" charset="0"/>
              </a:rPr>
              <a:t>was not definite whether the </a:t>
            </a:r>
            <a:r>
              <a:rPr lang="en-HK" sz="1200" dirty="0">
                <a:latin typeface="Times New Roman" panose="02020603050405020304" pitchFamily="18" charset="0"/>
                <a:cs typeface="Times New Roman" panose="02020603050405020304" pitchFamily="18" charset="0"/>
              </a:rPr>
              <a:t>ship could retreat intact.  However, this equipment was more than enough for dealing with the pirates of the South China </a:t>
            </a:r>
            <a:r>
              <a:rPr lang="en-HK" sz="1200" dirty="0" smtClean="0">
                <a:latin typeface="Times New Roman" panose="02020603050405020304" pitchFamily="18" charset="0"/>
                <a:cs typeface="Times New Roman" panose="02020603050405020304" pitchFamily="18" charset="0"/>
              </a:rPr>
              <a:t>Sea. </a:t>
            </a:r>
            <a:r>
              <a:rPr lang="en-HK" sz="1200" dirty="0">
                <a:latin typeface="Times New Roman" panose="02020603050405020304" pitchFamily="18" charset="0"/>
                <a:cs typeface="Times New Roman" panose="02020603050405020304" pitchFamily="18" charset="0"/>
              </a:rPr>
              <a:t>The </a:t>
            </a:r>
            <a:r>
              <a:rPr lang="en-HK" sz="1200" i="1" dirty="0">
                <a:latin typeface="Times New Roman" panose="02020603050405020304" pitchFamily="18" charset="0"/>
                <a:cs typeface="Times New Roman" panose="02020603050405020304" pitchFamily="18" charset="0"/>
              </a:rPr>
              <a:t>Nemesis</a:t>
            </a:r>
            <a:r>
              <a:rPr lang="en-HK" sz="1200" dirty="0">
                <a:latin typeface="Times New Roman" panose="02020603050405020304" pitchFamily="18" charset="0"/>
                <a:cs typeface="Times New Roman" panose="02020603050405020304" pitchFamily="18" charset="0"/>
              </a:rPr>
              <a:t> was unique in that it relied on steam to sail and therefore </a:t>
            </a:r>
            <a:r>
              <a:rPr lang="en-HK" sz="1200" dirty="0" smtClean="0">
                <a:latin typeface="Times New Roman" panose="02020603050405020304" pitchFamily="18" charset="0"/>
                <a:cs typeface="Times New Roman" panose="02020603050405020304" pitchFamily="18" charset="0"/>
              </a:rPr>
              <a:t>it did </a:t>
            </a:r>
            <a:r>
              <a:rPr lang="en-HK" sz="1200" dirty="0">
                <a:latin typeface="Times New Roman" panose="02020603050405020304" pitchFamily="18" charset="0"/>
                <a:cs typeface="Times New Roman" panose="02020603050405020304" pitchFamily="18" charset="0"/>
              </a:rPr>
              <a:t>not need to be affected by seasonal winds. In terms of global naval battles, this was historically unprecedented. </a:t>
            </a:r>
          </a:p>
          <a:p>
            <a:r>
              <a:rPr lang="en-HK" sz="1200" dirty="0">
                <a:latin typeface="Times New Roman" panose="02020603050405020304" pitchFamily="18" charset="0"/>
                <a:cs typeface="Times New Roman" panose="02020603050405020304" pitchFamily="18" charset="0"/>
              </a:rPr>
              <a:t>On </a:t>
            </a:r>
            <a:r>
              <a:rPr lang="en-HK" sz="1200" dirty="0" smtClean="0">
                <a:latin typeface="Times New Roman" panose="02020603050405020304" pitchFamily="18" charset="0"/>
                <a:cs typeface="Times New Roman" panose="02020603050405020304" pitchFamily="18" charset="0"/>
              </a:rPr>
              <a:t>7 January 1841</a:t>
            </a:r>
            <a:r>
              <a:rPr lang="en-HK" sz="1200" dirty="0">
                <a:latin typeface="Times New Roman" panose="02020603050405020304" pitchFamily="18" charset="0"/>
                <a:cs typeface="Times New Roman" panose="02020603050405020304" pitchFamily="18" charset="0"/>
              </a:rPr>
              <a:t>, the </a:t>
            </a:r>
            <a:r>
              <a:rPr lang="en-HK" sz="1200" i="1" dirty="0">
                <a:latin typeface="Times New Roman" panose="02020603050405020304" pitchFamily="18" charset="0"/>
                <a:cs typeface="Times New Roman" panose="02020603050405020304" pitchFamily="18" charset="0"/>
              </a:rPr>
              <a:t>Nemesis</a:t>
            </a:r>
            <a:r>
              <a:rPr lang="en-HK" sz="1200" dirty="0">
                <a:latin typeface="Times New Roman" panose="02020603050405020304" pitchFamily="18" charset="0"/>
                <a:cs typeface="Times New Roman" panose="02020603050405020304" pitchFamily="18" charset="0"/>
              </a:rPr>
              <a:t>’ main mission was to transport </a:t>
            </a:r>
            <a:r>
              <a:rPr lang="en-HK" sz="1200" dirty="0" smtClean="0">
                <a:latin typeface="Times New Roman" panose="02020603050405020304" pitchFamily="18" charset="0"/>
                <a:cs typeface="Times New Roman" panose="02020603050405020304" pitchFamily="18" charset="0"/>
              </a:rPr>
              <a:t>1,400 </a:t>
            </a:r>
            <a:r>
              <a:rPr lang="en-HK" sz="1200" dirty="0">
                <a:latin typeface="Times New Roman" panose="02020603050405020304" pitchFamily="18" charset="0"/>
                <a:cs typeface="Times New Roman" panose="02020603050405020304" pitchFamily="18" charset="0"/>
              </a:rPr>
              <a:t>British troops to land and make an amphibious assault against the defending Qing soldiers at </a:t>
            </a:r>
            <a:r>
              <a:rPr lang="en-HK" sz="1200" dirty="0" err="1">
                <a:latin typeface="Times New Roman" panose="02020603050405020304" pitchFamily="18" charset="0"/>
                <a:cs typeface="Times New Roman" panose="02020603050405020304" pitchFamily="18" charset="0"/>
              </a:rPr>
              <a:t>Chuanbi</a:t>
            </a:r>
            <a:r>
              <a:rPr lang="en-HK" sz="1200" dirty="0">
                <a:latin typeface="Times New Roman" panose="02020603050405020304" pitchFamily="18" charset="0"/>
                <a:cs typeface="Times New Roman" panose="02020603050405020304" pitchFamily="18" charset="0"/>
              </a:rPr>
              <a:t> Bay behind </a:t>
            </a:r>
            <a:r>
              <a:rPr lang="en-HK" sz="1200" dirty="0" err="1">
                <a:latin typeface="Times New Roman" panose="02020603050405020304" pitchFamily="18" charset="0"/>
                <a:cs typeface="Times New Roman" panose="02020603050405020304" pitchFamily="18" charset="0"/>
              </a:rPr>
              <a:t>Shajiao</a:t>
            </a:r>
            <a:r>
              <a:rPr lang="en-HK" sz="1200" dirty="0">
                <a:latin typeface="Times New Roman" panose="02020603050405020304" pitchFamily="18" charset="0"/>
                <a:cs typeface="Times New Roman" panose="02020603050405020304" pitchFamily="18" charset="0"/>
              </a:rPr>
              <a:t> fort.</a:t>
            </a:r>
          </a:p>
          <a:p>
            <a:endParaRPr lang="en-HK" sz="1200" dirty="0">
              <a:latin typeface="Times New Roman" panose="02020603050405020304" pitchFamily="18" charset="0"/>
              <a:cs typeface="Times New Roman" panose="02020603050405020304" pitchFamily="18" charset="0"/>
            </a:endParaRPr>
          </a:p>
          <a:p>
            <a:r>
              <a:rPr lang="en-HK" sz="1200" dirty="0">
                <a:latin typeface="Times New Roman" panose="02020603050405020304" pitchFamily="18" charset="0"/>
                <a:cs typeface="Times New Roman" panose="02020603050405020304" pitchFamily="18" charset="0"/>
              </a:rPr>
              <a:t>Result: British victory, </a:t>
            </a:r>
            <a:r>
              <a:rPr lang="en-HK" sz="1200" dirty="0" err="1">
                <a:latin typeface="Times New Roman" panose="02020603050405020304" pitchFamily="18" charset="0"/>
                <a:cs typeface="Times New Roman" panose="02020603050405020304" pitchFamily="18" charset="0"/>
              </a:rPr>
              <a:t>Shajiao</a:t>
            </a:r>
            <a:r>
              <a:rPr lang="en-HK" sz="1200" dirty="0">
                <a:latin typeface="Times New Roman" panose="02020603050405020304" pitchFamily="18" charset="0"/>
                <a:cs typeface="Times New Roman" panose="02020603050405020304" pitchFamily="18" charset="0"/>
              </a:rPr>
              <a:t> fort and </a:t>
            </a:r>
            <a:r>
              <a:rPr lang="en-HK" sz="1200" dirty="0" smtClean="0">
                <a:latin typeface="Times New Roman" panose="02020603050405020304" pitchFamily="18" charset="0"/>
                <a:cs typeface="Times New Roman" panose="02020603050405020304" pitchFamily="18" charset="0"/>
              </a:rPr>
              <a:t>its opposite </a:t>
            </a:r>
            <a:r>
              <a:rPr lang="en-HK" sz="1200" dirty="0">
                <a:latin typeface="Times New Roman" panose="02020603050405020304" pitchFamily="18" charset="0"/>
                <a:cs typeface="Times New Roman" panose="02020603050405020304" pitchFamily="18" charset="0"/>
              </a:rPr>
              <a:t>bank’s </a:t>
            </a:r>
            <a:r>
              <a:rPr lang="en-HK" sz="1200" dirty="0" err="1">
                <a:latin typeface="Times New Roman" panose="02020603050405020304" pitchFamily="18" charset="0"/>
                <a:cs typeface="Times New Roman" panose="02020603050405020304" pitchFamily="18" charset="0"/>
              </a:rPr>
              <a:t>Dajiao</a:t>
            </a:r>
            <a:r>
              <a:rPr lang="en-HK" sz="1200" dirty="0">
                <a:latin typeface="Times New Roman" panose="02020603050405020304" pitchFamily="18" charset="0"/>
                <a:cs typeface="Times New Roman" panose="02020603050405020304" pitchFamily="18" charset="0"/>
              </a:rPr>
              <a:t> fort were occupied and destroyed.</a:t>
            </a:r>
          </a:p>
        </p:txBody>
      </p:sp>
      <p:sp>
        <p:nvSpPr>
          <p:cNvPr id="19" name="TextBox 5">
            <a:extLst>
              <a:ext uri="{FF2B5EF4-FFF2-40B4-BE49-F238E27FC236}">
                <a16:creationId xmlns:a16="http://schemas.microsoft.com/office/drawing/2014/main" id="{515E1A86-8A0A-4377-9C6F-6B18F38F7262}"/>
              </a:ext>
            </a:extLst>
          </p:cNvPr>
          <p:cNvSpPr txBox="1"/>
          <p:nvPr/>
        </p:nvSpPr>
        <p:spPr>
          <a:xfrm rot="17223834">
            <a:off x="7403146" y="3898249"/>
            <a:ext cx="809130" cy="1223321"/>
          </a:xfrm>
          <a:prstGeom prst="rect">
            <a:avLst/>
          </a:prstGeom>
          <a:noFill/>
        </p:spPr>
        <p:txBody>
          <a:bodyPr vert="eaVert" wrap="square" rtlCol="0">
            <a:noAutofit/>
          </a:bodyPr>
          <a:lstStyle/>
          <a:p>
            <a:pPr>
              <a:spcAft>
                <a:spcPts val="0"/>
              </a:spcAft>
            </a:pPr>
            <a:r>
              <a:rPr lang="en-US" altLang="zh-CN" sz="1600" kern="1200" dirty="0" err="1">
                <a:solidFill>
                  <a:srgbClr val="000000"/>
                </a:solidFill>
                <a:effectLst/>
                <a:latin typeface="Times New Roman" panose="02020603050405020304" pitchFamily="18" charset="0"/>
                <a:ea typeface="新細明體"/>
                <a:cs typeface="Times New Roman" panose="02020603050405020304" pitchFamily="18" charset="0"/>
              </a:rPr>
              <a:t>Shajiao</a:t>
            </a:r>
            <a:r>
              <a:rPr lang="en-US" altLang="zh-CN" sz="1600" kern="1200" dirty="0">
                <a:solidFill>
                  <a:srgbClr val="000000"/>
                </a:solidFill>
                <a:effectLst/>
                <a:latin typeface="Times New Roman" panose="02020603050405020304" pitchFamily="18" charset="0"/>
                <a:ea typeface="新細明體"/>
                <a:cs typeface="Times New Roman" panose="02020603050405020304" pitchFamily="18" charset="0"/>
              </a:rPr>
              <a:t> fort</a:t>
            </a:r>
            <a:endParaRPr lang="zh-HK" sz="1600" dirty="0">
              <a:effectLst/>
              <a:latin typeface="Times New Roman" panose="02020603050405020304" pitchFamily="18" charset="0"/>
              <a:ea typeface="新細明體"/>
              <a:cs typeface="Times New Roman" panose="02020603050405020304" pitchFamily="18" charset="0"/>
            </a:endParaRPr>
          </a:p>
        </p:txBody>
      </p:sp>
      <p:sp>
        <p:nvSpPr>
          <p:cNvPr id="22" name="TextBox 11">
            <a:extLst>
              <a:ext uri="{FF2B5EF4-FFF2-40B4-BE49-F238E27FC236}">
                <a16:creationId xmlns:a16="http://schemas.microsoft.com/office/drawing/2014/main" id="{E8F3BB98-265F-4F7D-86CD-847DC9D660C6}"/>
              </a:ext>
            </a:extLst>
          </p:cNvPr>
          <p:cNvSpPr txBox="1"/>
          <p:nvPr/>
        </p:nvSpPr>
        <p:spPr>
          <a:xfrm>
            <a:off x="6718429" y="3171408"/>
            <a:ext cx="910270" cy="404563"/>
          </a:xfrm>
          <a:prstGeom prst="rect">
            <a:avLst/>
          </a:prstGeom>
          <a:noFill/>
        </p:spPr>
        <p:txBody>
          <a:bodyPr wrap="square" rtlCol="0">
            <a:noAutofit/>
          </a:bodyPr>
          <a:lstStyle/>
          <a:p>
            <a:pPr>
              <a:spcAft>
                <a:spcPts val="0"/>
              </a:spcAft>
            </a:pPr>
            <a:r>
              <a:rPr lang="en-US" altLang="zh-CN" sz="1600" kern="1200" dirty="0" err="1">
                <a:solidFill>
                  <a:srgbClr val="000000"/>
                </a:solidFill>
                <a:effectLst/>
                <a:latin typeface="Times New Roman" panose="02020603050405020304" pitchFamily="18" charset="0"/>
                <a:ea typeface="新細明體"/>
                <a:cs typeface="Times New Roman" panose="02020603050405020304" pitchFamily="18" charset="0"/>
              </a:rPr>
              <a:t>Yanchen</a:t>
            </a:r>
            <a:r>
              <a:rPr lang="en-US" altLang="zh-CN" sz="1600" kern="1200" dirty="0">
                <a:solidFill>
                  <a:srgbClr val="000000"/>
                </a:solidFill>
                <a:effectLst/>
                <a:latin typeface="Times New Roman" panose="02020603050405020304" pitchFamily="18" charset="0"/>
                <a:ea typeface="新細明體"/>
                <a:cs typeface="Times New Roman" panose="02020603050405020304" pitchFamily="18" charset="0"/>
              </a:rPr>
              <a:t> Bay</a:t>
            </a:r>
            <a:endParaRPr lang="zh-HK" sz="1600" dirty="0">
              <a:effectLst/>
              <a:latin typeface="Times New Roman" panose="02020603050405020304" pitchFamily="18" charset="0"/>
              <a:ea typeface="新細明體"/>
              <a:cs typeface="Times New Roman" panose="02020603050405020304" pitchFamily="18" charset="0"/>
            </a:endParaRPr>
          </a:p>
        </p:txBody>
      </p:sp>
      <p:sp>
        <p:nvSpPr>
          <p:cNvPr id="23" name="TextBox 3">
            <a:extLst>
              <a:ext uri="{FF2B5EF4-FFF2-40B4-BE49-F238E27FC236}">
                <a16:creationId xmlns:a16="http://schemas.microsoft.com/office/drawing/2014/main" id="{1DC35E3C-0FB8-4C15-924B-15AA2D6730AF}"/>
              </a:ext>
            </a:extLst>
          </p:cNvPr>
          <p:cNvSpPr txBox="1"/>
          <p:nvPr/>
        </p:nvSpPr>
        <p:spPr>
          <a:xfrm>
            <a:off x="183335" y="1027860"/>
            <a:ext cx="3789576" cy="836566"/>
          </a:xfrm>
          <a:prstGeom prst="rect">
            <a:avLst/>
          </a:prstGeom>
          <a:gradFill flip="none" rotWithShape="1">
            <a:gsLst>
              <a:gs pos="47000">
                <a:srgbClr val="F79646">
                  <a:lumMod val="60000"/>
                  <a:lumOff val="40000"/>
                </a:srgbClr>
              </a:gs>
              <a:gs pos="100000">
                <a:srgbClr val="FFFFFF"/>
              </a:gs>
            </a:gsLst>
            <a:lin ang="0" scaled="1"/>
            <a:tileRect/>
          </a:gradFill>
          <a:ln w="25400" cap="flat" cmpd="sng" algn="ctr">
            <a:solidFill>
              <a:sysClr val="window" lastClr="FFFFFF"/>
            </a:solidFill>
            <a:prstDash val="solid"/>
          </a:ln>
          <a:effectLst/>
        </p:spPr>
        <p:txBody>
          <a:bodyPr wrap="square" rtlCol="0">
            <a:noAutofit/>
          </a:bodyPr>
          <a:lstStyle/>
          <a:p>
            <a:pPr marL="457200" marR="0" lvl="0" indent="-457200" defTabSz="914400" eaLnBrk="1" fontAlgn="auto" latinLnBrk="0" hangingPunct="1">
              <a:lnSpc>
                <a:spcPct val="100000"/>
              </a:lnSpc>
              <a:spcBef>
                <a:spcPts val="0"/>
              </a:spcBef>
              <a:spcAft>
                <a:spcPts val="0"/>
              </a:spcAft>
              <a:buClrTx/>
              <a:buSzTx/>
              <a:buFontTx/>
              <a:buAutoNum type="alphaUcPeriod"/>
              <a:tabLst/>
              <a:defRPr/>
            </a:pPr>
            <a:r>
              <a:rPr lang="en-US" altLang="zh-CN" sz="2000" b="1" dirty="0">
                <a:solidFill>
                  <a:srgbClr val="984806"/>
                </a:solidFill>
                <a:latin typeface="Times New Roman" panose="02020603050405020304" pitchFamily="18" charset="0"/>
                <a:ea typeface="BiauKai"/>
                <a:cs typeface="Times New Roman" panose="02020603050405020304" pitchFamily="18" charset="0"/>
              </a:rPr>
              <a:t>The Battle of </a:t>
            </a:r>
            <a:r>
              <a:rPr lang="en-US" altLang="zh-CN" sz="2000" b="1" dirty="0" err="1">
                <a:solidFill>
                  <a:srgbClr val="984806"/>
                </a:solidFill>
                <a:latin typeface="Times New Roman" panose="02020603050405020304" pitchFamily="18" charset="0"/>
                <a:ea typeface="BiauKai"/>
                <a:cs typeface="Times New Roman" panose="02020603050405020304" pitchFamily="18" charset="0"/>
              </a:rPr>
              <a:t>Shajiao</a:t>
            </a:r>
            <a:r>
              <a:rPr lang="en-US" altLang="zh-CN" sz="2000" b="1" dirty="0">
                <a:solidFill>
                  <a:srgbClr val="984806"/>
                </a:solidFill>
                <a:latin typeface="Times New Roman" panose="02020603050405020304" pitchFamily="18" charset="0"/>
                <a:ea typeface="BiauKai"/>
                <a:cs typeface="Times New Roman" panose="02020603050405020304" pitchFamily="18" charset="0"/>
              </a:rPr>
              <a:t> Fort</a:t>
            </a:r>
            <a:endParaRPr kumimoji="0" lang="en-US" altLang="zh-CN" sz="2000" b="1" i="0" u="none" strike="noStrike" kern="1200" cap="none" spc="0" normalizeH="0" baseline="0" noProof="0" dirty="0">
              <a:ln>
                <a:noFill/>
              </a:ln>
              <a:solidFill>
                <a:srgbClr val="984806"/>
              </a:solidFill>
              <a:effectLst/>
              <a:uLnTx/>
              <a:uFillTx/>
              <a:latin typeface="Times New Roman" panose="02020603050405020304" pitchFamily="18" charset="0"/>
              <a:ea typeface="BiauKai"/>
              <a:cs typeface="Times New Roman" panose="02020603050405020304" pitchFamily="18" charset="0"/>
            </a:endParaRPr>
          </a:p>
          <a:p>
            <a:pPr lvl="0" algn="ctr" defTabSz="914400">
              <a:defRPr/>
            </a:pPr>
            <a:r>
              <a:rPr lang="en-US" sz="2000" b="1" dirty="0" smtClean="0">
                <a:solidFill>
                  <a:srgbClr val="984806"/>
                </a:solidFill>
                <a:latin typeface="Times New Roman" panose="02020603050405020304" pitchFamily="18" charset="0"/>
                <a:ea typeface="新細明體"/>
                <a:cs typeface="Times New Roman" panose="02020603050405020304" pitchFamily="18" charset="0"/>
              </a:rPr>
              <a:t>(</a:t>
            </a:r>
            <a:r>
              <a:rPr lang="en-US" sz="2000" b="1" dirty="0">
                <a:solidFill>
                  <a:srgbClr val="984806"/>
                </a:solidFill>
                <a:latin typeface="Times New Roman" panose="02020603050405020304" pitchFamily="18" charset="0"/>
                <a:ea typeface="新細明體"/>
                <a:cs typeface="Times New Roman" panose="02020603050405020304" pitchFamily="18" charset="0"/>
              </a:rPr>
              <a:t>7 January </a:t>
            </a:r>
            <a:r>
              <a:rPr lang="en-US" sz="2000" b="1" dirty="0" smtClean="0">
                <a:solidFill>
                  <a:srgbClr val="984806"/>
                </a:solidFill>
                <a:latin typeface="Times New Roman" panose="02020603050405020304" pitchFamily="18" charset="0"/>
                <a:ea typeface="新細明體"/>
                <a:cs typeface="Times New Roman" panose="02020603050405020304" pitchFamily="18" charset="0"/>
              </a:rPr>
              <a:t>1841</a:t>
            </a:r>
            <a:r>
              <a:rPr lang="en-US" sz="2000" b="1" dirty="0">
                <a:solidFill>
                  <a:srgbClr val="984806"/>
                </a:solidFill>
                <a:latin typeface="Times New Roman" panose="02020603050405020304" pitchFamily="18" charset="0"/>
                <a:ea typeface="新細明體"/>
                <a:cs typeface="Times New Roman" panose="02020603050405020304" pitchFamily="18" charset="0"/>
              </a:rPr>
              <a:t>) </a:t>
            </a:r>
            <a:endParaRPr kumimoji="0" lang="zh-HK" altLang="en-US" sz="20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404156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pic>
        <p:nvPicPr>
          <p:cNvPr id="9" name="Picture 3"/>
          <p:cNvPicPr>
            <a:picLocks noChangeAspect="1" noChangeArrowheads="1"/>
          </p:cNvPicPr>
          <p:nvPr/>
        </p:nvPicPr>
        <p:blipFill>
          <a:blip r:embed="rId3" cstate="print"/>
          <a:srcRect/>
          <a:stretch>
            <a:fillRect/>
          </a:stretch>
        </p:blipFill>
        <p:spPr bwMode="auto">
          <a:xfrm>
            <a:off x="241029" y="1134393"/>
            <a:ext cx="4219095" cy="2518693"/>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pic>
        <p:nvPicPr>
          <p:cNvPr id="12" name="圖片 11" descr="C:\From Chu computer\Chinese History\2014-2015 teacher training\War History\resouces pack\final on 11 jan 2016\復仇女神號-海防.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3132" y="1086296"/>
            <a:ext cx="3751780" cy="2518693"/>
          </a:xfrm>
          <a:prstGeom prst="rect">
            <a:avLst/>
          </a:prstGeom>
          <a:noFill/>
          <a:ln w="38100" cmpd="sng">
            <a:solidFill>
              <a:schemeClr val="bg1"/>
            </a:solidFill>
          </a:ln>
          <a:effectLst>
            <a:outerShdw blurRad="50800" dist="38100" dir="2700000" algn="tl" rotWithShape="0">
              <a:prstClr val="black">
                <a:alpha val="40000"/>
              </a:prstClr>
            </a:outerShdw>
          </a:effectLst>
          <a:extLst>
            <a:ext uri="{FAA26D3D-D897-4be2-8F04-BA451C77F1D7}">
              <ma14:placeholderFlag xmlns="" xmlns:ma14="http://schemas.microsoft.com/office/mac/drawingml/2011/main"/>
            </a:ext>
          </a:extLst>
        </p:spPr>
      </p:pic>
      <p:sp>
        <p:nvSpPr>
          <p:cNvPr id="13" name="TextBox 18"/>
          <p:cNvSpPr txBox="1"/>
          <p:nvPr/>
        </p:nvSpPr>
        <p:spPr>
          <a:xfrm>
            <a:off x="1631834" y="3682732"/>
            <a:ext cx="3061912" cy="387977"/>
          </a:xfrm>
          <a:prstGeom prst="rect">
            <a:avLst/>
          </a:prstGeom>
          <a:noFill/>
        </p:spPr>
        <p:txBody>
          <a:bodyPr wrap="square" rtlCol="0">
            <a:noAutofit/>
          </a:bodyPr>
          <a:lstStyle/>
          <a:p>
            <a:pPr>
              <a:spcAft>
                <a:spcPts val="0"/>
              </a:spcAft>
            </a:pPr>
            <a:r>
              <a:rPr lang="en-US" sz="1200" dirty="0">
                <a:solidFill>
                  <a:srgbClr val="000000"/>
                </a:solidFill>
                <a:latin typeface="Times New Roman"/>
                <a:ea typeface="新細明體"/>
                <a:cs typeface="Times New Roman"/>
              </a:rPr>
              <a:t>Source:</a:t>
            </a:r>
            <a:r>
              <a:rPr lang="en-US" sz="1200" kern="1200" dirty="0">
                <a:solidFill>
                  <a:srgbClr val="000000"/>
                </a:solidFill>
                <a:effectLst/>
                <a:latin typeface="Times New Roman"/>
                <a:ea typeface="新細明體"/>
                <a:cs typeface="Times New Roman"/>
              </a:rPr>
              <a:t> Wikipedia-Nemesis</a:t>
            </a:r>
            <a:r>
              <a:rPr lang="zh-CN" sz="1200" kern="1200" dirty="0">
                <a:solidFill>
                  <a:srgbClr val="000000"/>
                </a:solidFill>
                <a:effectLst/>
                <a:latin typeface="Times New Roman"/>
                <a:ea typeface="新細明體"/>
                <a:cs typeface="Times New Roman"/>
              </a:rPr>
              <a:t>（</a:t>
            </a:r>
            <a:r>
              <a:rPr lang="en-US" sz="1200" kern="1200" dirty="0">
                <a:solidFill>
                  <a:srgbClr val="000000"/>
                </a:solidFill>
                <a:effectLst/>
                <a:latin typeface="Times New Roman"/>
                <a:ea typeface="新細明體"/>
                <a:cs typeface="Times New Roman"/>
              </a:rPr>
              <a:t>1839</a:t>
            </a:r>
            <a:r>
              <a:rPr lang="zh-CN" sz="1200" kern="1200" dirty="0">
                <a:solidFill>
                  <a:srgbClr val="000000"/>
                </a:solidFill>
                <a:effectLst/>
                <a:latin typeface="Times New Roman"/>
                <a:ea typeface="新細明體"/>
                <a:cs typeface="Times New Roman"/>
              </a:rPr>
              <a:t>）</a:t>
            </a:r>
            <a:endParaRPr lang="zh-HK" sz="1200" dirty="0">
              <a:effectLst/>
              <a:latin typeface="Times New Roman"/>
              <a:ea typeface="新細明體"/>
              <a:cs typeface="Times New Roman"/>
            </a:endParaRPr>
          </a:p>
        </p:txBody>
      </p:sp>
      <p:sp>
        <p:nvSpPr>
          <p:cNvPr id="14" name="TextBox 18"/>
          <p:cNvSpPr txBox="1"/>
          <p:nvPr/>
        </p:nvSpPr>
        <p:spPr>
          <a:xfrm>
            <a:off x="4792779" y="3633169"/>
            <a:ext cx="4170190" cy="387972"/>
          </a:xfrm>
          <a:prstGeom prst="rect">
            <a:avLst/>
          </a:prstGeom>
          <a:noFill/>
        </p:spPr>
        <p:txBody>
          <a:bodyPr wrap="square" rtlCol="0">
            <a:noAutofit/>
          </a:bodyPr>
          <a:lstStyle/>
          <a:p>
            <a:pPr>
              <a:spcAft>
                <a:spcPts val="0"/>
              </a:spcAft>
            </a:pPr>
            <a:r>
              <a:rPr lang="en-US" altLang="zh-CN" sz="1200" dirty="0">
                <a:solidFill>
                  <a:srgbClr val="000000"/>
                </a:solidFill>
                <a:latin typeface="Times New Roman"/>
                <a:ea typeface="新細明體"/>
                <a:cs typeface="Times New Roman"/>
              </a:rPr>
              <a:t>Photo taken from: </a:t>
            </a:r>
            <a:r>
              <a:rPr lang="en-US" altLang="zh-CN" sz="1200" dirty="0" smtClean="0">
                <a:latin typeface="Times New Roman"/>
                <a:ea typeface="新細明體"/>
                <a:cs typeface="Times New Roman"/>
              </a:rPr>
              <a:t>The H</a:t>
            </a:r>
            <a:r>
              <a:rPr lang="en-US" altLang="zh-CN" sz="1200" dirty="0" smtClean="0">
                <a:solidFill>
                  <a:srgbClr val="000000"/>
                </a:solidFill>
                <a:latin typeface="Times New Roman"/>
                <a:ea typeface="新細明體"/>
                <a:cs typeface="Times New Roman"/>
              </a:rPr>
              <a:t>ong </a:t>
            </a:r>
            <a:r>
              <a:rPr lang="en-US" altLang="zh-CN" sz="1200" dirty="0">
                <a:solidFill>
                  <a:srgbClr val="000000"/>
                </a:solidFill>
                <a:latin typeface="Times New Roman"/>
                <a:ea typeface="新細明體"/>
                <a:cs typeface="Times New Roman"/>
              </a:rPr>
              <a:t>Kong </a:t>
            </a:r>
            <a:r>
              <a:rPr lang="en-US" altLang="zh-CN" sz="1200" dirty="0">
                <a:latin typeface="Times New Roman"/>
                <a:ea typeface="新細明體"/>
                <a:cs typeface="Times New Roman"/>
              </a:rPr>
              <a:t>Museum </a:t>
            </a:r>
            <a:r>
              <a:rPr lang="en-US" altLang="zh-CN" sz="1200" dirty="0" smtClean="0">
                <a:latin typeface="Times New Roman"/>
                <a:ea typeface="新細明體"/>
                <a:cs typeface="Times New Roman"/>
              </a:rPr>
              <a:t>of Coastal </a:t>
            </a:r>
            <a:r>
              <a:rPr lang="en-US" altLang="zh-CN" sz="1200" dirty="0" err="1" smtClean="0">
                <a:solidFill>
                  <a:srgbClr val="000000"/>
                </a:solidFill>
                <a:latin typeface="Times New Roman"/>
                <a:ea typeface="新細明體"/>
                <a:cs typeface="Times New Roman"/>
              </a:rPr>
              <a:t>Defence</a:t>
            </a:r>
            <a:r>
              <a:rPr lang="en-US" altLang="zh-CN" sz="1200" dirty="0">
                <a:solidFill>
                  <a:srgbClr val="000000"/>
                </a:solidFill>
                <a:latin typeface="Times New Roman"/>
                <a:ea typeface="新細明體"/>
                <a:cs typeface="Times New Roman"/>
              </a:rPr>
              <a:t> </a:t>
            </a:r>
            <a:r>
              <a:rPr lang="en-US" altLang="zh-CN" sz="1200" dirty="0" smtClean="0">
                <a:solidFill>
                  <a:srgbClr val="000000"/>
                </a:solidFill>
                <a:latin typeface="Times New Roman"/>
                <a:ea typeface="新細明體"/>
                <a:cs typeface="Times New Roman"/>
              </a:rPr>
              <a:t>display</a:t>
            </a:r>
            <a:endParaRPr lang="zh-HK" sz="1200" dirty="0">
              <a:effectLst/>
              <a:latin typeface="Times New Roman"/>
              <a:ea typeface="新細明體"/>
              <a:cs typeface="Times New Roman"/>
            </a:endParaRPr>
          </a:p>
        </p:txBody>
      </p:sp>
      <p:sp>
        <p:nvSpPr>
          <p:cNvPr id="16" name="Rectangle 17"/>
          <p:cNvSpPr/>
          <p:nvPr/>
        </p:nvSpPr>
        <p:spPr>
          <a:xfrm>
            <a:off x="263141" y="4100354"/>
            <a:ext cx="8604411" cy="2757645"/>
          </a:xfrm>
          <a:prstGeom prst="rect">
            <a:avLst/>
          </a:prstGeom>
          <a:solidFill>
            <a:srgbClr val="4BACC6">
              <a:lumMod val="20000"/>
              <a:lumOff val="80000"/>
            </a:srgbClr>
          </a:solidFill>
          <a:ln w="38100">
            <a:noFill/>
          </a:ln>
          <a:effectLst/>
        </p:spPr>
        <p:txBody>
          <a:bodyPr wrap="square">
            <a:noAutofit/>
          </a:bodyPr>
          <a:lstStyle/>
          <a:p>
            <a:r>
              <a:rPr lang="en-HK" sz="1400" dirty="0">
                <a:latin typeface="Times New Roman" panose="02020603050405020304" pitchFamily="18" charset="0"/>
                <a:cs typeface="Times New Roman" panose="02020603050405020304" pitchFamily="18" charset="0"/>
              </a:rPr>
              <a:t>After </a:t>
            </a:r>
            <a:r>
              <a:rPr lang="en-HK" sz="1400" dirty="0" err="1">
                <a:latin typeface="Times New Roman" panose="02020603050405020304" pitchFamily="18" charset="0"/>
                <a:cs typeface="Times New Roman" panose="02020603050405020304" pitchFamily="18" charset="0"/>
              </a:rPr>
              <a:t>Shajiao</a:t>
            </a:r>
            <a:r>
              <a:rPr lang="en-HK" sz="1400" dirty="0">
                <a:latin typeface="Times New Roman" panose="02020603050405020304" pitchFamily="18" charset="0"/>
                <a:cs typeface="Times New Roman" panose="02020603050405020304" pitchFamily="18" charset="0"/>
              </a:rPr>
              <a:t> fort was lost, </a:t>
            </a:r>
            <a:r>
              <a:rPr lang="en-HK" sz="1400" dirty="0" err="1">
                <a:latin typeface="Times New Roman" panose="02020603050405020304" pitchFamily="18" charset="0"/>
                <a:cs typeface="Times New Roman" panose="02020603050405020304" pitchFamily="18" charset="0"/>
              </a:rPr>
              <a:t>Dajiao</a:t>
            </a:r>
            <a:r>
              <a:rPr lang="en-HK" sz="1400" dirty="0">
                <a:latin typeface="Times New Roman" panose="02020603050405020304" pitchFamily="18" charset="0"/>
                <a:cs typeface="Times New Roman" panose="02020603050405020304" pitchFamily="18" charset="0"/>
              </a:rPr>
              <a:t> fort on the opposite bank was also immediately destroyed. Thus, the Qing army’s first defensive line of the Bogue had lost its purpose.  </a:t>
            </a:r>
          </a:p>
          <a:p>
            <a:endParaRPr lang="en-HK" sz="1400" dirty="0">
              <a:latin typeface="Times New Roman" panose="02020603050405020304" pitchFamily="18" charset="0"/>
              <a:cs typeface="Times New Roman" panose="02020603050405020304" pitchFamily="18" charset="0"/>
            </a:endParaRPr>
          </a:p>
          <a:p>
            <a:r>
              <a:rPr lang="en-HK" sz="1400" dirty="0">
                <a:latin typeface="Times New Roman" panose="02020603050405020304" pitchFamily="18" charset="0"/>
                <a:cs typeface="Times New Roman" panose="02020603050405020304" pitchFamily="18" charset="0"/>
              </a:rPr>
              <a:t>After the loss of </a:t>
            </a:r>
            <a:r>
              <a:rPr lang="en-HK" sz="1400" dirty="0" err="1">
                <a:latin typeface="Times New Roman" panose="02020603050405020304" pitchFamily="18" charset="0"/>
                <a:cs typeface="Times New Roman" panose="02020603050405020304" pitchFamily="18" charset="0"/>
              </a:rPr>
              <a:t>Shajiao</a:t>
            </a:r>
            <a:r>
              <a:rPr lang="en-HK" sz="1400" dirty="0">
                <a:latin typeface="Times New Roman" panose="02020603050405020304" pitchFamily="18" charset="0"/>
                <a:cs typeface="Times New Roman" panose="02020603050405020304" pitchFamily="18" charset="0"/>
              </a:rPr>
              <a:t> fort, the British demanded several conditions as part of surrender including the cession of Hong Kong </a:t>
            </a:r>
            <a:r>
              <a:rPr lang="en-HK" sz="1400" dirty="0" smtClean="0">
                <a:latin typeface="Times New Roman" panose="02020603050405020304" pitchFamily="18" charset="0"/>
                <a:cs typeface="Times New Roman" panose="02020603050405020304" pitchFamily="18" charset="0"/>
              </a:rPr>
              <a:t>Island. </a:t>
            </a:r>
            <a:r>
              <a:rPr lang="en-HK" sz="1400" dirty="0">
                <a:latin typeface="Times New Roman" panose="02020603050405020304" pitchFamily="18" charset="0"/>
                <a:cs typeface="Times New Roman" panose="02020603050405020304" pitchFamily="18" charset="0"/>
              </a:rPr>
              <a:t>The </a:t>
            </a:r>
            <a:r>
              <a:rPr lang="en-HK" sz="1400" dirty="0" err="1">
                <a:latin typeface="Times New Roman" panose="02020603050405020304" pitchFamily="18" charset="0"/>
                <a:cs typeface="Times New Roman" panose="02020603050405020304" pitchFamily="18" charset="0"/>
              </a:rPr>
              <a:t>Liangguang</a:t>
            </a:r>
            <a:r>
              <a:rPr lang="en-HK" sz="1400" dirty="0">
                <a:latin typeface="Times New Roman" panose="02020603050405020304" pitchFamily="18" charset="0"/>
                <a:cs typeface="Times New Roman" panose="02020603050405020304" pitchFamily="18" charset="0"/>
              </a:rPr>
              <a:t> (Guangdong and Guangxi) Governor General Qi Shan </a:t>
            </a:r>
            <a:r>
              <a:rPr lang="en-HK" sz="1400" dirty="0" smtClean="0">
                <a:latin typeface="Times New Roman" panose="02020603050405020304" pitchFamily="18" charset="0"/>
                <a:cs typeface="Times New Roman" panose="02020603050405020304" pitchFamily="18" charset="0"/>
              </a:rPr>
              <a:t>(</a:t>
            </a:r>
            <a:r>
              <a:rPr lang="zh-TW" altLang="en-US" sz="1400" dirty="0" smtClean="0">
                <a:latin typeface="Times New Roman" panose="02020603050405020304" pitchFamily="18" charset="0"/>
                <a:cs typeface="Times New Roman" panose="02020603050405020304" pitchFamily="18" charset="0"/>
              </a:rPr>
              <a:t>琦善</a:t>
            </a:r>
            <a:r>
              <a:rPr lang="en-HK" sz="1400" dirty="0" smtClean="0">
                <a:latin typeface="Times New Roman" panose="02020603050405020304" pitchFamily="18" charset="0"/>
                <a:cs typeface="Times New Roman" panose="02020603050405020304" pitchFamily="18" charset="0"/>
              </a:rPr>
              <a:t>) only </a:t>
            </a:r>
            <a:r>
              <a:rPr lang="en-HK" sz="1400" dirty="0">
                <a:latin typeface="Times New Roman" panose="02020603050405020304" pitchFamily="18" charset="0"/>
                <a:cs typeface="Times New Roman" panose="02020603050405020304" pitchFamily="18" charset="0"/>
              </a:rPr>
              <a:t>replied that he would send their proposal to </a:t>
            </a:r>
            <a:r>
              <a:rPr lang="en-HK" sz="1400" dirty="0" smtClean="0">
                <a:latin typeface="Times New Roman" panose="02020603050405020304" pitchFamily="18" charset="0"/>
                <a:cs typeface="Times New Roman" panose="02020603050405020304" pitchFamily="18" charset="0"/>
              </a:rPr>
              <a:t>Emperor </a:t>
            </a:r>
            <a:r>
              <a:rPr lang="en-HK" sz="1400" dirty="0" err="1" smtClean="0">
                <a:latin typeface="Times New Roman" panose="02020603050405020304" pitchFamily="18" charset="0"/>
                <a:cs typeface="Times New Roman" panose="02020603050405020304" pitchFamily="18" charset="0"/>
              </a:rPr>
              <a:t>Daoguang</a:t>
            </a:r>
            <a:r>
              <a:rPr lang="en-HK" sz="1400" dirty="0" smtClean="0">
                <a:latin typeface="Times New Roman" panose="02020603050405020304" pitchFamily="18" charset="0"/>
                <a:cs typeface="Times New Roman" panose="02020603050405020304" pitchFamily="18" charset="0"/>
              </a:rPr>
              <a:t>. </a:t>
            </a:r>
            <a:r>
              <a:rPr lang="en-HK" sz="1400" dirty="0">
                <a:latin typeface="Times New Roman" panose="02020603050405020304" pitchFamily="18" charset="0"/>
                <a:cs typeface="Times New Roman" panose="02020603050405020304" pitchFamily="18" charset="0"/>
              </a:rPr>
              <a:t>However, the </a:t>
            </a:r>
            <a:r>
              <a:rPr lang="en-HK" sz="1400" dirty="0" smtClean="0">
                <a:latin typeface="Times New Roman" panose="02020603050405020304" pitchFamily="18" charset="0"/>
                <a:cs typeface="Times New Roman" panose="02020603050405020304" pitchFamily="18" charset="0"/>
              </a:rPr>
              <a:t>emperor was </a:t>
            </a:r>
            <a:r>
              <a:rPr lang="en-HK" sz="1400" dirty="0">
                <a:latin typeface="Times New Roman" panose="02020603050405020304" pitchFamily="18" charset="0"/>
                <a:cs typeface="Times New Roman" panose="02020603050405020304" pitchFamily="18" charset="0"/>
              </a:rPr>
              <a:t>extremely angered. He sacked Qi Shan and took all his possessions. He then sent Yi Shan </a:t>
            </a:r>
            <a:r>
              <a:rPr lang="en-US" altLang="zh-TW" sz="1400" dirty="0" smtClean="0">
                <a:latin typeface="Times New Roman" panose="02020603050405020304" pitchFamily="18" charset="0"/>
                <a:cs typeface="Times New Roman" panose="02020603050405020304" pitchFamily="18" charset="0"/>
              </a:rPr>
              <a:t>(</a:t>
            </a:r>
            <a:r>
              <a:rPr lang="zh-TW" altLang="en-US" sz="1400" dirty="0" smtClean="0">
                <a:latin typeface="Times New Roman" panose="02020603050405020304" pitchFamily="18" charset="0"/>
                <a:cs typeface="Times New Roman" panose="02020603050405020304" pitchFamily="18" charset="0"/>
              </a:rPr>
              <a:t>奕山</a:t>
            </a:r>
            <a:r>
              <a:rPr lang="en-US" altLang="zh-TW" sz="1400" dirty="0" smtClean="0">
                <a:latin typeface="Times New Roman" panose="02020603050405020304" pitchFamily="18" charset="0"/>
                <a:cs typeface="Times New Roman" panose="02020603050405020304" pitchFamily="18" charset="0"/>
              </a:rPr>
              <a:t>) </a:t>
            </a:r>
            <a:r>
              <a:rPr lang="en-HK" sz="1400" dirty="0" smtClean="0">
                <a:latin typeface="Times New Roman" panose="02020603050405020304" pitchFamily="18" charset="0"/>
                <a:cs typeface="Times New Roman" panose="02020603050405020304" pitchFamily="18" charset="0"/>
              </a:rPr>
              <a:t>as </a:t>
            </a:r>
            <a:r>
              <a:rPr lang="en-HK" sz="1400" dirty="0">
                <a:latin typeface="Times New Roman" panose="02020603050405020304" pitchFamily="18" charset="0"/>
                <a:cs typeface="Times New Roman" panose="02020603050405020304" pitchFamily="18" charset="0"/>
              </a:rPr>
              <a:t>his replacement to hurry to the Guangdong frontline to fight the war. So, the Sino-British war reignited.</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zh-HK" altLang="en-US" sz="1400" b="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After the first line of defense was taken, the second line of defense came next. However, </a:t>
            </a:r>
            <a:r>
              <a:rPr kumimoji="0" lang="en-US" altLang="zh-CN" sz="14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let us first </a:t>
            </a:r>
            <a:r>
              <a:rPr kumimoji="0" lang="en-US" altLang="zh-CN" sz="14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examine the strength of </a:t>
            </a:r>
            <a:r>
              <a:rPr lang="en-US" altLang="zh-CN" sz="1400" dirty="0" smtClean="0">
                <a:latin typeface="Times New Roman" panose="02020603050405020304" pitchFamily="18" charset="0"/>
                <a:ea typeface="新細明體"/>
                <a:cs typeface="Times New Roman" panose="02020603050405020304" pitchFamily="18" charset="0"/>
              </a:rPr>
              <a:t>two </a:t>
            </a:r>
            <a:r>
              <a:rPr lang="en-US" altLang="zh-CN" sz="1400" dirty="0">
                <a:latin typeface="Times New Roman" panose="02020603050405020304" pitchFamily="18" charset="0"/>
                <a:ea typeface="新細明體"/>
                <a:cs typeface="Times New Roman" panose="02020603050405020304" pitchFamily="18" charset="0"/>
              </a:rPr>
              <a:t>sides.</a:t>
            </a:r>
            <a:endParaRPr kumimoji="0" lang="zh-HK" altLang="en-US" sz="1400" b="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endParaRPr>
          </a:p>
        </p:txBody>
      </p:sp>
      <p:sp>
        <p:nvSpPr>
          <p:cNvPr id="17" name="文字方塊 16"/>
          <p:cNvSpPr txBox="1">
            <a:spLocks noChangeArrowheads="1"/>
          </p:cNvSpPr>
          <p:nvPr/>
        </p:nvSpPr>
        <p:spPr bwMode="auto">
          <a:xfrm>
            <a:off x="1868155" y="1195850"/>
            <a:ext cx="2924624" cy="338554"/>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US" altLang="zh-TW" sz="1600" kern="100" dirty="0">
                <a:effectLst/>
                <a:latin typeface="Times New Roman"/>
                <a:ea typeface="新細明體"/>
                <a:cs typeface="Times New Roman"/>
              </a:rPr>
              <a:t>A drawing of the </a:t>
            </a:r>
            <a:r>
              <a:rPr lang="en-US" altLang="zh-TW" sz="1600" i="1" kern="100" dirty="0">
                <a:effectLst/>
                <a:latin typeface="Times New Roman"/>
                <a:ea typeface="新細明體"/>
                <a:cs typeface="Times New Roman"/>
              </a:rPr>
              <a:t>Nemesis</a:t>
            </a:r>
            <a:endParaRPr lang="zh-HK" sz="1600" i="1" kern="100" dirty="0">
              <a:effectLst/>
              <a:latin typeface="Calibri"/>
              <a:ea typeface="新細明體"/>
              <a:cs typeface="Times New Roman"/>
            </a:endParaRPr>
          </a:p>
        </p:txBody>
      </p:sp>
      <p:sp>
        <p:nvSpPr>
          <p:cNvPr id="19" name="文字方塊 18"/>
          <p:cNvSpPr txBox="1">
            <a:spLocks noChangeArrowheads="1"/>
          </p:cNvSpPr>
          <p:nvPr/>
        </p:nvSpPr>
        <p:spPr bwMode="auto">
          <a:xfrm>
            <a:off x="5861852" y="1208243"/>
            <a:ext cx="3101117" cy="338554"/>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US" altLang="zh-TW" sz="1600" kern="100" dirty="0">
                <a:effectLst/>
                <a:latin typeface="Times New Roman"/>
                <a:ea typeface="新細明體"/>
                <a:cs typeface="Times New Roman"/>
              </a:rPr>
              <a:t>A model of the </a:t>
            </a:r>
            <a:r>
              <a:rPr lang="en-US" altLang="zh-TW" sz="1600" i="1" kern="100" dirty="0">
                <a:effectLst/>
                <a:latin typeface="Times New Roman"/>
                <a:ea typeface="新細明體"/>
                <a:cs typeface="Times New Roman"/>
              </a:rPr>
              <a:t>Nemesis</a:t>
            </a:r>
            <a:endParaRPr lang="zh-HK" sz="1600" i="1" kern="100" dirty="0">
              <a:effectLst/>
              <a:latin typeface="Calibri"/>
              <a:ea typeface="新細明體"/>
              <a:cs typeface="Times New Roman"/>
            </a:endParaRPr>
          </a:p>
        </p:txBody>
      </p:sp>
    </p:spTree>
    <p:extLst>
      <p:ext uri="{BB962C8B-B14F-4D97-AF65-F5344CB8AC3E}">
        <p14:creationId xmlns:p14="http://schemas.microsoft.com/office/powerpoint/2010/main" val="717852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2"/>
            <a:ext cx="9144000" cy="1208241"/>
          </a:xfrm>
          <a:prstGeom prst="rect">
            <a:avLst/>
          </a:prstGeom>
        </p:spPr>
      </p:pic>
      <p:sp>
        <p:nvSpPr>
          <p:cNvPr id="2" name="矩形 1"/>
          <p:cNvSpPr/>
          <p:nvPr/>
        </p:nvSpPr>
        <p:spPr>
          <a:xfrm>
            <a:off x="226930" y="1010782"/>
            <a:ext cx="2666085" cy="707886"/>
          </a:xfrm>
          <a:prstGeom prst="rect">
            <a:avLst/>
          </a:prstGeom>
        </p:spPr>
        <p:txBody>
          <a:bodyPr wrap="square">
            <a:spAutoFit/>
          </a:bodyPr>
          <a:lstStyle/>
          <a:p>
            <a:pPr marL="342900" lvl="0" indent="-342900">
              <a:spcAft>
                <a:spcPts val="0"/>
              </a:spcAft>
              <a:buFont typeface="Times New Roman"/>
              <a:buAutoNum type="arabicPeriod"/>
            </a:pPr>
            <a:r>
              <a:rPr lang="en-US" altLang="zh-TW" sz="2000" b="1" kern="100" dirty="0">
                <a:latin typeface="Times New Roman"/>
                <a:cs typeface="Times New Roman"/>
              </a:rPr>
              <a:t>The Military Power of the British Army</a:t>
            </a:r>
            <a:endParaRPr lang="zh-HK" altLang="zh-TW" sz="2000" kern="100" dirty="0">
              <a:cs typeface="Times New Roman"/>
            </a:endParaRPr>
          </a:p>
        </p:txBody>
      </p:sp>
      <p:sp>
        <p:nvSpPr>
          <p:cNvPr id="12" name="TextBox 2"/>
          <p:cNvSpPr txBox="1"/>
          <p:nvPr/>
        </p:nvSpPr>
        <p:spPr>
          <a:xfrm>
            <a:off x="356263" y="1838729"/>
            <a:ext cx="2379914" cy="553998"/>
          </a:xfrm>
          <a:prstGeom prst="rect">
            <a:avLst/>
          </a:prstGeom>
          <a:solidFill>
            <a:srgbClr val="F79646">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500" b="1" dirty="0">
                <a:solidFill>
                  <a:srgbClr val="000000"/>
                </a:solidFill>
                <a:latin typeface="Times New Roman"/>
                <a:ea typeface="新細明體"/>
                <a:cs typeface="Times New Roman"/>
              </a:rPr>
              <a:t>The ships used in the war by the British fleet.</a:t>
            </a:r>
            <a:endParaRPr kumimoji="0" lang="zh-HK" altLang="en-US" sz="15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p:txBody>
      </p:sp>
      <p:pic>
        <p:nvPicPr>
          <p:cNvPr id="13" name="Picture 2"/>
          <p:cNvPicPr>
            <a:picLocks noChangeAspect="1" noChangeArrowheads="1"/>
          </p:cNvPicPr>
          <p:nvPr/>
        </p:nvPicPr>
        <p:blipFill>
          <a:blip r:embed="rId3" cstate="print"/>
          <a:srcRect/>
          <a:stretch>
            <a:fillRect/>
          </a:stretch>
        </p:blipFill>
        <p:spPr bwMode="auto">
          <a:xfrm>
            <a:off x="2893015" y="1352923"/>
            <a:ext cx="5904647" cy="2341764"/>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15" name="TextBox 3"/>
          <p:cNvSpPr txBox="1"/>
          <p:nvPr/>
        </p:nvSpPr>
        <p:spPr>
          <a:xfrm>
            <a:off x="127591" y="4643251"/>
            <a:ext cx="3776508" cy="2347753"/>
          </a:xfrm>
          <a:prstGeom prst="rect">
            <a:avLst/>
          </a:prstGeom>
          <a:solidFill>
            <a:srgbClr val="9BBB59">
              <a:lumMod val="40000"/>
              <a:lumOff val="60000"/>
            </a:srgbClr>
          </a:solidFill>
        </p:spPr>
        <p:txBody>
          <a:bodyPr wrap="square" rtlCol="0">
            <a:noAutofit/>
          </a:bodyPr>
          <a:lstStyle/>
          <a:p>
            <a:r>
              <a:rPr lang="en-HK" sz="1500" dirty="0">
                <a:latin typeface="Times New Roman" panose="02020603050405020304" pitchFamily="18" charset="0"/>
                <a:cs typeface="Times New Roman" panose="02020603050405020304" pitchFamily="18" charset="0"/>
              </a:rPr>
              <a:t>Sir Humphrey Fleming </a:t>
            </a:r>
            <a:r>
              <a:rPr lang="en-HK" sz="1500" dirty="0" err="1">
                <a:latin typeface="Times New Roman" panose="02020603050405020304" pitchFamily="18" charset="0"/>
                <a:cs typeface="Times New Roman" panose="02020603050405020304" pitchFamily="18" charset="0"/>
              </a:rPr>
              <a:t>Senhouse’s</a:t>
            </a:r>
            <a:r>
              <a:rPr lang="en-HK" sz="1500" dirty="0">
                <a:latin typeface="Times New Roman" panose="02020603050405020304" pitchFamily="18" charset="0"/>
                <a:cs typeface="Times New Roman" panose="02020603050405020304" pitchFamily="18" charset="0"/>
              </a:rPr>
              <a:t> Career</a:t>
            </a:r>
          </a:p>
          <a:p>
            <a:pPr marL="715963" indent="-715963"/>
            <a:r>
              <a:rPr lang="en-US" sz="1500" dirty="0" smtClean="0">
                <a:latin typeface="Times New Roman" panose="02020603050405020304" pitchFamily="18" charset="0"/>
                <a:cs typeface="Times New Roman" panose="02020603050405020304" pitchFamily="18" charset="0"/>
              </a:rPr>
              <a:t>1781</a:t>
            </a:r>
            <a:r>
              <a:rPr lang="en-HK" sz="1500" dirty="0">
                <a:latin typeface="Times New Roman" panose="02020603050405020304" pitchFamily="18" charset="0"/>
                <a:cs typeface="Times New Roman" panose="02020603050405020304" pitchFamily="18" charset="0"/>
              </a:rPr>
              <a:t>: He was born. His father was a </a:t>
            </a:r>
            <a:r>
              <a:rPr lang="en-HK" sz="1500" dirty="0" smtClean="0">
                <a:latin typeface="Times New Roman" panose="02020603050405020304" pitchFamily="18" charset="0"/>
                <a:cs typeface="Times New Roman" panose="02020603050405020304" pitchFamily="18" charset="0"/>
              </a:rPr>
              <a:t>naval</a:t>
            </a:r>
          </a:p>
          <a:p>
            <a:pPr marL="715963" indent="-715963"/>
            <a:r>
              <a:rPr lang="en-HK" sz="1500" dirty="0" smtClean="0">
                <a:latin typeface="Times New Roman" panose="02020603050405020304" pitchFamily="18" charset="0"/>
                <a:cs typeface="Times New Roman" panose="02020603050405020304" pitchFamily="18" charset="0"/>
              </a:rPr>
              <a:t>          </a:t>
            </a:r>
            <a:r>
              <a:rPr lang="en-US" sz="1500" dirty="0" smtClean="0">
                <a:latin typeface="Times New Roman" panose="02020603050405020304" pitchFamily="18" charset="0"/>
                <a:cs typeface="Times New Roman" panose="02020603050405020304" pitchFamily="18" charset="0"/>
              </a:rPr>
              <a:t>lieutenant.</a:t>
            </a:r>
            <a:endParaRPr lang="en-HK" sz="1500" dirty="0">
              <a:latin typeface="Times New Roman" panose="02020603050405020304" pitchFamily="18" charset="0"/>
              <a:cs typeface="Times New Roman" panose="02020603050405020304" pitchFamily="18" charset="0"/>
            </a:endParaRPr>
          </a:p>
          <a:p>
            <a:r>
              <a:rPr lang="en-US" sz="1500" dirty="0" smtClean="0">
                <a:latin typeface="Times New Roman" panose="02020603050405020304" pitchFamily="18" charset="0"/>
                <a:cs typeface="Times New Roman" panose="02020603050405020304" pitchFamily="18" charset="0"/>
              </a:rPr>
              <a:t>1797</a:t>
            </a:r>
            <a:r>
              <a:rPr lang="en-US" sz="1500" dirty="0">
                <a:latin typeface="Times New Roman" panose="02020603050405020304" pitchFamily="18" charset="0"/>
                <a:cs typeface="Times New Roman" panose="02020603050405020304" pitchFamily="18" charset="0"/>
              </a:rPr>
              <a:t>: He joined the British </a:t>
            </a:r>
            <a:r>
              <a:rPr lang="en-US" sz="1500" dirty="0" smtClean="0">
                <a:latin typeface="Times New Roman" panose="02020603050405020304" pitchFamily="18" charset="0"/>
                <a:cs typeface="Times New Roman" panose="02020603050405020304" pitchFamily="18" charset="0"/>
              </a:rPr>
              <a:t>navy.</a:t>
            </a:r>
            <a:endParaRPr lang="en-HK" sz="1500" dirty="0">
              <a:latin typeface="Times New Roman" panose="02020603050405020304" pitchFamily="18" charset="0"/>
              <a:cs typeface="Times New Roman" panose="02020603050405020304" pitchFamily="18" charset="0"/>
            </a:endParaRPr>
          </a:p>
          <a:p>
            <a:pPr marL="715963" indent="-715963"/>
            <a:r>
              <a:rPr lang="en-US" sz="1500" dirty="0" smtClean="0">
                <a:latin typeface="Times New Roman" panose="02020603050405020304" pitchFamily="18" charset="0"/>
                <a:cs typeface="Times New Roman" panose="02020603050405020304" pitchFamily="18" charset="0"/>
              </a:rPr>
              <a:t>1839</a:t>
            </a:r>
            <a:r>
              <a:rPr lang="en-HK" sz="1500" dirty="0">
                <a:latin typeface="Times New Roman" panose="02020603050405020304" pitchFamily="18" charset="0"/>
                <a:cs typeface="Times New Roman" panose="02020603050405020304" pitchFamily="18" charset="0"/>
              </a:rPr>
              <a:t>: He was promoted to </a:t>
            </a:r>
            <a:r>
              <a:rPr lang="en-HK" sz="1500" dirty="0" smtClean="0">
                <a:latin typeface="Times New Roman" panose="02020603050405020304" pitchFamily="18" charset="0"/>
                <a:cs typeface="Times New Roman" panose="02020603050405020304" pitchFamily="18" charset="0"/>
              </a:rPr>
              <a:t>Sino-British</a:t>
            </a:r>
          </a:p>
          <a:p>
            <a:pPr marL="715963" indent="-715963"/>
            <a:r>
              <a:rPr lang="en-HK" sz="1500" dirty="0">
                <a:latin typeface="Times New Roman" panose="02020603050405020304" pitchFamily="18" charset="0"/>
                <a:cs typeface="Times New Roman" panose="02020603050405020304" pitchFamily="18" charset="0"/>
              </a:rPr>
              <a:t> </a:t>
            </a:r>
            <a:r>
              <a:rPr lang="en-HK" sz="1500" dirty="0" smtClean="0">
                <a:latin typeface="Times New Roman" panose="02020603050405020304" pitchFamily="18" charset="0"/>
                <a:cs typeface="Times New Roman" panose="02020603050405020304" pitchFamily="18" charset="0"/>
              </a:rPr>
              <a:t>         navy second-in-command, and at the</a:t>
            </a:r>
          </a:p>
          <a:p>
            <a:pPr marL="715963" indent="-715963"/>
            <a:r>
              <a:rPr lang="en-HK" sz="1500" dirty="0">
                <a:latin typeface="Times New Roman" panose="02020603050405020304" pitchFamily="18" charset="0"/>
                <a:cs typeface="Times New Roman" panose="02020603050405020304" pitchFamily="18" charset="0"/>
              </a:rPr>
              <a:t> </a:t>
            </a:r>
            <a:r>
              <a:rPr lang="en-HK" sz="1500" dirty="0" smtClean="0">
                <a:latin typeface="Times New Roman" panose="02020603050405020304" pitchFamily="18" charset="0"/>
                <a:cs typeface="Times New Roman" panose="02020603050405020304" pitchFamily="18" charset="0"/>
              </a:rPr>
              <a:t>         same time became the captain of the</a:t>
            </a:r>
          </a:p>
          <a:p>
            <a:pPr marL="715963" indent="-715963"/>
            <a:r>
              <a:rPr lang="en-HK" sz="1500" dirty="0" smtClean="0">
                <a:latin typeface="Times New Roman" panose="02020603050405020304" pitchFamily="18" charset="0"/>
                <a:cs typeface="Times New Roman" panose="02020603050405020304" pitchFamily="18" charset="0"/>
              </a:rPr>
              <a:t>          HMS Blenheim.</a:t>
            </a:r>
            <a:endParaRPr lang="en-HK" sz="1500" dirty="0">
              <a:latin typeface="Times New Roman" panose="02020603050405020304" pitchFamily="18" charset="0"/>
              <a:cs typeface="Times New Roman" panose="02020603050405020304" pitchFamily="18" charset="0"/>
            </a:endParaRPr>
          </a:p>
          <a:p>
            <a:pPr marL="180975" indent="-180975"/>
            <a:r>
              <a:rPr lang="en-US" sz="1500" dirty="0" smtClean="0">
                <a:latin typeface="Times New Roman" panose="02020603050405020304" pitchFamily="18" charset="0"/>
                <a:cs typeface="Times New Roman" panose="02020603050405020304" pitchFamily="18" charset="0"/>
              </a:rPr>
              <a:t>1841</a:t>
            </a:r>
            <a:r>
              <a:rPr lang="en-US" sz="1500" dirty="0">
                <a:latin typeface="Times New Roman" panose="02020603050405020304" pitchFamily="18" charset="0"/>
                <a:cs typeface="Times New Roman" panose="02020603050405020304" pitchFamily="18" charset="0"/>
              </a:rPr>
              <a:t>: He was the commander in the </a:t>
            </a:r>
            <a:r>
              <a:rPr lang="en-US" sz="1500" dirty="0" smtClean="0">
                <a:latin typeface="Times New Roman" panose="02020603050405020304" pitchFamily="18" charset="0"/>
                <a:cs typeface="Times New Roman" panose="02020603050405020304" pitchFamily="18" charset="0"/>
              </a:rPr>
              <a:t>Battle</a:t>
            </a:r>
          </a:p>
          <a:p>
            <a:pPr marL="180975" indent="-180975"/>
            <a:r>
              <a:rPr lang="en-US" sz="1500" dirty="0" smtClean="0">
                <a:latin typeface="Times New Roman" panose="02020603050405020304" pitchFamily="18" charset="0"/>
                <a:cs typeface="Times New Roman" panose="02020603050405020304" pitchFamily="18" charset="0"/>
              </a:rPr>
              <a:t>          of </a:t>
            </a:r>
            <a:r>
              <a:rPr lang="en-US" sz="1500" dirty="0">
                <a:latin typeface="Times New Roman" panose="02020603050405020304" pitchFamily="18" charset="0"/>
                <a:cs typeface="Times New Roman" panose="02020603050405020304" pitchFamily="18" charset="0"/>
              </a:rPr>
              <a:t>the </a:t>
            </a:r>
            <a:r>
              <a:rPr lang="en-US" sz="1500" dirty="0" smtClean="0">
                <a:latin typeface="Times New Roman" panose="02020603050405020304" pitchFamily="18" charset="0"/>
                <a:cs typeface="Times New Roman" panose="02020603050405020304" pitchFamily="18" charset="0"/>
              </a:rPr>
              <a:t>Bogue.</a:t>
            </a:r>
            <a:endParaRPr lang="en-HK" sz="1500" dirty="0">
              <a:latin typeface="Times New Roman" panose="02020603050405020304" pitchFamily="18" charset="0"/>
              <a:cs typeface="Times New Roman" panose="02020603050405020304" pitchFamily="18" charset="0"/>
            </a:endParaRPr>
          </a:p>
        </p:txBody>
      </p:sp>
      <p:sp>
        <p:nvSpPr>
          <p:cNvPr id="18" name="TextBox 5"/>
          <p:cNvSpPr txBox="1"/>
          <p:nvPr/>
        </p:nvSpPr>
        <p:spPr>
          <a:xfrm>
            <a:off x="3947615" y="4185717"/>
            <a:ext cx="2721061" cy="1736618"/>
          </a:xfrm>
          <a:prstGeom prst="rect">
            <a:avLst/>
          </a:prstGeom>
          <a:solidFill>
            <a:srgbClr val="9BBB59">
              <a:lumMod val="40000"/>
              <a:lumOff val="60000"/>
            </a:srgbClr>
          </a:solidFill>
          <a:ln w="28575">
            <a:noFill/>
          </a:ln>
        </p:spPr>
        <p:txBody>
          <a:bodyPr wrap="square" rtlCol="0">
            <a:noAutofit/>
          </a:bodyPr>
          <a:lstStyle/>
          <a:p>
            <a:r>
              <a:rPr lang="en-HK" sz="1500" dirty="0">
                <a:latin typeface="Times New Roman" panose="02020603050405020304" pitchFamily="18" charset="0"/>
                <a:cs typeface="Times New Roman" panose="02020603050405020304" pitchFamily="18" charset="0"/>
              </a:rPr>
              <a:t>The HMS Wellesley was fitted with 74 cannons, distributed between two levels of the hold of the ships </a:t>
            </a:r>
            <a:r>
              <a:rPr lang="en-HK" sz="1500" dirty="0" smtClean="0">
                <a:latin typeface="Times New Roman" panose="02020603050405020304" pitchFamily="18" charset="0"/>
                <a:cs typeface="Times New Roman" panose="02020603050405020304" pitchFamily="18" charset="0"/>
              </a:rPr>
              <a:t>on the left </a:t>
            </a:r>
            <a:r>
              <a:rPr lang="en-HK" sz="1500" dirty="0">
                <a:latin typeface="Times New Roman" panose="02020603050405020304" pitchFamily="18" charset="0"/>
                <a:cs typeface="Times New Roman" panose="02020603050405020304" pitchFamily="18" charset="0"/>
              </a:rPr>
              <a:t>and right sides. It was the one of the strongest battleships </a:t>
            </a:r>
            <a:r>
              <a:rPr lang="en-HK" sz="1500" dirty="0" smtClean="0">
                <a:latin typeface="Times New Roman" panose="02020603050405020304" pitchFamily="18" charset="0"/>
                <a:cs typeface="Times New Roman" panose="02020603050405020304" pitchFamily="18" charset="0"/>
              </a:rPr>
              <a:t>in the </a:t>
            </a:r>
            <a:r>
              <a:rPr lang="en-HK" sz="1500" dirty="0">
                <a:latin typeface="Times New Roman" panose="02020603050405020304" pitchFamily="18" charset="0"/>
                <a:cs typeface="Times New Roman" panose="02020603050405020304" pitchFamily="18" charset="0"/>
              </a:rPr>
              <a:t>Battle of the Bogue.</a:t>
            </a:r>
            <a:endParaRPr lang="en-HK" sz="1500" dirty="0">
              <a:highlight>
                <a:srgbClr val="FFFF00"/>
              </a:highlight>
              <a:latin typeface="Times New Roman" panose="02020603050405020304" pitchFamily="18" charset="0"/>
              <a:cs typeface="Times New Roman" panose="02020603050405020304" pitchFamily="18" charset="0"/>
            </a:endParaRPr>
          </a:p>
        </p:txBody>
      </p:sp>
      <p:sp>
        <p:nvSpPr>
          <p:cNvPr id="22" name="TextBox 12"/>
          <p:cNvSpPr txBox="1"/>
          <p:nvPr/>
        </p:nvSpPr>
        <p:spPr>
          <a:xfrm>
            <a:off x="6843222" y="4378838"/>
            <a:ext cx="1049225" cy="596923"/>
          </a:xfrm>
          <a:prstGeom prst="rect">
            <a:avLst/>
          </a:prstGeom>
          <a:solidFill>
            <a:srgbClr val="9BBB59">
              <a:lumMod val="40000"/>
              <a:lumOff val="6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Times New Roman"/>
                <a:ea typeface="新細明體"/>
                <a:cs typeface="Times New Roman"/>
              </a:rPr>
              <a:t>British flag</a:t>
            </a:r>
            <a:endParaRPr kumimoji="0" lang="zh-HK" altLang="en-US" sz="16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p:txBody>
      </p:sp>
      <p:sp>
        <p:nvSpPr>
          <p:cNvPr id="24" name="TextBox 11"/>
          <p:cNvSpPr txBox="1"/>
          <p:nvPr/>
        </p:nvSpPr>
        <p:spPr>
          <a:xfrm>
            <a:off x="6979805" y="5196612"/>
            <a:ext cx="1912316" cy="596922"/>
          </a:xfrm>
          <a:prstGeom prst="rect">
            <a:avLst/>
          </a:prstGeom>
          <a:solidFill>
            <a:srgbClr val="9BBB59">
              <a:lumMod val="40000"/>
              <a:lumOff val="6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Times New Roman"/>
                <a:ea typeface="新細明體"/>
                <a:cs typeface="Times New Roman"/>
              </a:rPr>
              <a:t>East India Company flag</a:t>
            </a:r>
            <a:endParaRPr kumimoji="0" lang="zh-HK" altLang="en-US" sz="16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p:txBody>
      </p:sp>
      <p:sp>
        <p:nvSpPr>
          <p:cNvPr id="25" name="Rounded Rectangle 6"/>
          <p:cNvSpPr/>
          <p:nvPr/>
        </p:nvSpPr>
        <p:spPr>
          <a:xfrm>
            <a:off x="4867426" y="1352923"/>
            <a:ext cx="1009929" cy="120408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cxnSp>
        <p:nvCxnSpPr>
          <p:cNvPr id="26" name="Straight Connector 8"/>
          <p:cNvCxnSpPr>
            <a:cxnSpLocks/>
          </p:cNvCxnSpPr>
          <p:nvPr/>
        </p:nvCxnSpPr>
        <p:spPr>
          <a:xfrm flipV="1">
            <a:off x="3384468" y="3631953"/>
            <a:ext cx="21115" cy="987548"/>
          </a:xfrm>
          <a:prstGeom prst="line">
            <a:avLst/>
          </a:prstGeom>
          <a:ln w="28575" cmpd="sng">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10"/>
          <p:cNvCxnSpPr>
            <a:cxnSpLocks/>
          </p:cNvCxnSpPr>
          <p:nvPr/>
        </p:nvCxnSpPr>
        <p:spPr>
          <a:xfrm>
            <a:off x="5718051" y="2458613"/>
            <a:ext cx="0" cy="1733377"/>
          </a:xfrm>
          <a:prstGeom prst="line">
            <a:avLst/>
          </a:prstGeom>
          <a:ln w="28575" cmpd="sng">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14"/>
          <p:cNvCxnSpPr/>
          <p:nvPr/>
        </p:nvCxnSpPr>
        <p:spPr>
          <a:xfrm>
            <a:off x="7085843" y="2897739"/>
            <a:ext cx="0" cy="1481099"/>
          </a:xfrm>
          <a:prstGeom prst="line">
            <a:avLst/>
          </a:prstGeom>
          <a:ln w="28575" cmpd="sng">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30" name="Straight Connector 16"/>
          <p:cNvCxnSpPr>
            <a:cxnSpLocks/>
            <a:endCxn id="24" idx="0"/>
          </p:cNvCxnSpPr>
          <p:nvPr/>
        </p:nvCxnSpPr>
        <p:spPr>
          <a:xfrm flipH="1">
            <a:off x="7935963" y="2897741"/>
            <a:ext cx="25982" cy="2298871"/>
          </a:xfrm>
          <a:prstGeom prst="line">
            <a:avLst/>
          </a:prstGeom>
          <a:ln w="28575" cmpd="sng">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26930" y="2815030"/>
            <a:ext cx="2596587" cy="1708160"/>
          </a:xfrm>
          <a:prstGeom prst="rect">
            <a:avLst/>
          </a:prstGeom>
          <a:solidFill>
            <a:srgbClr val="8064A2">
              <a:lumMod val="40000"/>
              <a:lumOff val="60000"/>
            </a:srgbClr>
          </a:solidFill>
        </p:spPr>
        <p:txBody>
          <a:bodyPr wrap="square" rtlCol="0">
            <a:spAutoFit/>
          </a:bodyPr>
          <a:lstStyle/>
          <a:p>
            <a:r>
              <a:rPr lang="en-HK" sz="1500" b="1" dirty="0">
                <a:latin typeface="Times New Roman" panose="02020603050405020304" pitchFamily="18" charset="0"/>
                <a:cs typeface="Times New Roman" panose="02020603050405020304" pitchFamily="18" charset="0"/>
              </a:rPr>
              <a:t>Quiz: </a:t>
            </a:r>
            <a:r>
              <a:rPr lang="en-US" sz="1500" dirty="0">
                <a:latin typeface="Times New Roman" panose="02020603050405020304" pitchFamily="18" charset="0"/>
                <a:cs typeface="Times New Roman" panose="02020603050405020304" pitchFamily="18" charset="0"/>
              </a:rPr>
              <a:t>The British army in the Battle of the Bogue had, in total, 3 battleships, each with 74 cannons. Apart from the HMS Wellesley, </a:t>
            </a:r>
            <a:r>
              <a:rPr lang="en-HK" sz="1500" dirty="0">
                <a:latin typeface="Times New Roman" panose="02020603050405020304" pitchFamily="18" charset="0"/>
                <a:cs typeface="Times New Roman" panose="02020603050405020304" pitchFamily="18" charset="0"/>
              </a:rPr>
              <a:t>please find the other two ships from the image.</a:t>
            </a:r>
          </a:p>
        </p:txBody>
      </p:sp>
    </p:spTree>
    <p:extLst>
      <p:ext uri="{BB962C8B-B14F-4D97-AF65-F5344CB8AC3E}">
        <p14:creationId xmlns:p14="http://schemas.microsoft.com/office/powerpoint/2010/main" val="366545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2" grpId="0" animBg="1"/>
      <p:bldP spid="24" grpId="0" animBg="1"/>
      <p:bldP spid="25" grpId="0" animBg="1"/>
      <p:bldP spid="16"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15799</TotalTime>
  <Words>3084</Words>
  <Application>Microsoft Office PowerPoint</Application>
  <PresentationFormat>如螢幕大小 (4:3)</PresentationFormat>
  <Paragraphs>318</Paragraphs>
  <Slides>34</Slides>
  <Notes>9</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34</vt:i4>
      </vt:variant>
    </vt:vector>
  </HeadingPairs>
  <TitlesOfParts>
    <vt:vector size="45" baseType="lpstr">
      <vt:lpstr>BiauKai</vt:lpstr>
      <vt:lpstr>Microsoft YaHei</vt:lpstr>
      <vt:lpstr>宋体</vt:lpstr>
      <vt:lpstr>新細明體</vt:lpstr>
      <vt:lpstr>新細明體</vt:lpstr>
      <vt:lpstr>標楷體</vt:lpstr>
      <vt:lpstr>Arial</vt:lpstr>
      <vt:lpstr>Calibri</vt:lpstr>
      <vt:lpstr>Tahoma</vt:lpstr>
      <vt:lpstr>Times New Roman</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trilink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albert lau</dc:creator>
  <cp:lastModifiedBy>CHU, Chi-fu</cp:lastModifiedBy>
  <cp:revision>723</cp:revision>
  <dcterms:created xsi:type="dcterms:W3CDTF">2017-02-07T17:12:51Z</dcterms:created>
  <dcterms:modified xsi:type="dcterms:W3CDTF">2020-06-29T09:36:24Z</dcterms:modified>
</cp:coreProperties>
</file>