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278" r:id="rId3"/>
    <p:sldId id="279" r:id="rId4"/>
    <p:sldId id="280" r:id="rId5"/>
    <p:sldId id="281" r:id="rId6"/>
    <p:sldId id="282"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3" r:id="rId20"/>
    <p:sldId id="284" r:id="rId21"/>
    <p:sldId id="285" r:id="rId22"/>
    <p:sldId id="286" r:id="rId23"/>
    <p:sldId id="287" r:id="rId24"/>
    <p:sldId id="288" r:id="rId25"/>
    <p:sldId id="289" r:id="rId26"/>
    <p:sldId id="290" r:id="rId27"/>
    <p:sldId id="291" r:id="rId28"/>
    <p:sldId id="292" r:id="rId29"/>
    <p:sldId id="277" r:id="rId30"/>
    <p:sldId id="298" r:id="rId31"/>
    <p:sldId id="299" r:id="rId32"/>
    <p:sldId id="300" r:id="rId33"/>
    <p:sldId id="293" r:id="rId34"/>
  </p:sldIdLst>
  <p:sldSz cx="9144000" cy="6858000" type="screen4x3"/>
  <p:notesSz cx="6858000" cy="9144000"/>
  <p:defaultText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09" autoAdjust="0"/>
    <p:restoredTop sz="83602" autoAdjust="0"/>
  </p:normalViewPr>
  <p:slideViewPr>
    <p:cSldViewPr snapToGrid="0" snapToObjects="1">
      <p:cViewPr varScale="1">
        <p:scale>
          <a:sx n="115" d="100"/>
          <a:sy n="115" d="100"/>
        </p:scale>
        <p:origin x="1506" y="108"/>
      </p:cViewPr>
      <p:guideLst>
        <p:guide orient="horz" pos="2160"/>
        <p:guide pos="2880"/>
      </p:guideLst>
    </p:cSldViewPr>
  </p:slideViewPr>
  <p:outlineViewPr>
    <p:cViewPr>
      <p:scale>
        <a:sx n="33" d="100"/>
        <a:sy n="33" d="100"/>
      </p:scale>
      <p:origin x="328" y="0"/>
    </p:cViewPr>
  </p:outlineViewPr>
  <p:notesTextViewPr>
    <p:cViewPr>
      <p:scale>
        <a:sx n="100" d="100"/>
        <a:sy n="100" d="100"/>
      </p:scale>
      <p:origin x="0" y="0"/>
    </p:cViewPr>
  </p:notesTextViewPr>
  <p:sorterViewPr>
    <p:cViewPr>
      <p:scale>
        <a:sx n="66" d="100"/>
        <a:sy n="66" d="100"/>
      </p:scale>
      <p:origin x="0" y="-183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EC46B55-62D9-0F41-BC47-304FAF785C52}" type="datetimeFigureOut">
              <a:rPr kumimoji="1" lang="zh-TW" altLang="en-US" smtClean="0"/>
              <a:t>2020/6/23</a:t>
            </a:fld>
            <a:endParaRPr kumimoji="1"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D6990B-DB6A-C14B-A7FD-024B5123F023}" type="slidenum">
              <a:rPr kumimoji="1" lang="zh-TW" altLang="en-US" smtClean="0"/>
              <a:t>‹#›</a:t>
            </a:fld>
            <a:endParaRPr kumimoji="1" lang="zh-TW" altLang="en-US"/>
          </a:p>
        </p:txBody>
      </p:sp>
    </p:spTree>
    <p:extLst>
      <p:ext uri="{BB962C8B-B14F-4D97-AF65-F5344CB8AC3E}">
        <p14:creationId xmlns:p14="http://schemas.microsoft.com/office/powerpoint/2010/main" val="14562322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DDCEB3-CAC4-AA47-85D1-1DF3EB2F8EB3}" type="datetimeFigureOut">
              <a:rPr kumimoji="1" lang="zh-TW" altLang="en-US" smtClean="0"/>
              <a:t>2020/6/23</a:t>
            </a:fld>
            <a:endParaRPr kumimoji="1" lang="zh-TW" altLang="en-US"/>
          </a:p>
        </p:txBody>
      </p:sp>
      <p:sp>
        <p:nvSpPr>
          <p:cNvPr id="4" name="投影片影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B91AEF7-A788-AF4F-9728-C9724F650778}" type="slidenum">
              <a:rPr kumimoji="1" lang="zh-TW" altLang="en-US" smtClean="0"/>
              <a:t>‹#›</a:t>
            </a:fld>
            <a:endParaRPr kumimoji="1" lang="zh-TW" altLang="en-US"/>
          </a:p>
        </p:txBody>
      </p:sp>
    </p:spTree>
    <p:extLst>
      <p:ext uri="{BB962C8B-B14F-4D97-AF65-F5344CB8AC3E}">
        <p14:creationId xmlns:p14="http://schemas.microsoft.com/office/powerpoint/2010/main" val="27757967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ctr">
              <a:spcAft>
                <a:spcPts val="0"/>
              </a:spcAft>
              <a:buFont typeface="+mj-lt"/>
              <a:buNone/>
            </a:pPr>
            <a:endParaRPr lang="en-US" dirty="0">
              <a:effectLst/>
              <a:latin typeface="Times New Roman"/>
              <a:cs typeface="Times New Roman"/>
            </a:endParaRPr>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1</a:t>
            </a:fld>
            <a:endParaRPr kumimoji="1" lang="zh-TW" altLang="en-US"/>
          </a:p>
        </p:txBody>
      </p:sp>
    </p:spTree>
    <p:extLst>
      <p:ext uri="{BB962C8B-B14F-4D97-AF65-F5344CB8AC3E}">
        <p14:creationId xmlns:p14="http://schemas.microsoft.com/office/powerpoint/2010/main" val="1571136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25</a:t>
            </a:fld>
            <a:endParaRPr kumimoji="1" lang="zh-TW" altLang="en-US"/>
          </a:p>
        </p:txBody>
      </p:sp>
    </p:spTree>
    <p:extLst>
      <p:ext uri="{BB962C8B-B14F-4D97-AF65-F5344CB8AC3E}">
        <p14:creationId xmlns:p14="http://schemas.microsoft.com/office/powerpoint/2010/main" val="3933204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26</a:t>
            </a:fld>
            <a:endParaRPr kumimoji="1" lang="zh-TW" altLang="en-US"/>
          </a:p>
        </p:txBody>
      </p:sp>
    </p:spTree>
    <p:extLst>
      <p:ext uri="{BB962C8B-B14F-4D97-AF65-F5344CB8AC3E}">
        <p14:creationId xmlns:p14="http://schemas.microsoft.com/office/powerpoint/2010/main" val="655508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27</a:t>
            </a:fld>
            <a:endParaRPr kumimoji="1" lang="zh-TW" altLang="en-US"/>
          </a:p>
        </p:txBody>
      </p:sp>
    </p:spTree>
    <p:extLst>
      <p:ext uri="{BB962C8B-B14F-4D97-AF65-F5344CB8AC3E}">
        <p14:creationId xmlns:p14="http://schemas.microsoft.com/office/powerpoint/2010/main" val="2773056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28</a:t>
            </a:fld>
            <a:endParaRPr kumimoji="1" lang="zh-TW" altLang="en-US"/>
          </a:p>
        </p:txBody>
      </p:sp>
    </p:spTree>
    <p:extLst>
      <p:ext uri="{BB962C8B-B14F-4D97-AF65-F5344CB8AC3E}">
        <p14:creationId xmlns:p14="http://schemas.microsoft.com/office/powerpoint/2010/main" val="1198128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29</a:t>
            </a:fld>
            <a:endParaRPr kumimoji="1" lang="zh-TW" altLang="en-US"/>
          </a:p>
        </p:txBody>
      </p:sp>
    </p:spTree>
    <p:extLst>
      <p:ext uri="{BB962C8B-B14F-4D97-AF65-F5344CB8AC3E}">
        <p14:creationId xmlns:p14="http://schemas.microsoft.com/office/powerpoint/2010/main" val="5180367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30</a:t>
            </a:fld>
            <a:endParaRPr kumimoji="1" lang="zh-TW" altLang="en-US"/>
          </a:p>
        </p:txBody>
      </p:sp>
    </p:spTree>
    <p:extLst>
      <p:ext uri="{BB962C8B-B14F-4D97-AF65-F5344CB8AC3E}">
        <p14:creationId xmlns:p14="http://schemas.microsoft.com/office/powerpoint/2010/main" val="4084289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32</a:t>
            </a:fld>
            <a:endParaRPr kumimoji="1" lang="zh-TW" altLang="en-US"/>
          </a:p>
        </p:txBody>
      </p:sp>
    </p:spTree>
    <p:extLst>
      <p:ext uri="{BB962C8B-B14F-4D97-AF65-F5344CB8AC3E}">
        <p14:creationId xmlns:p14="http://schemas.microsoft.com/office/powerpoint/2010/main" val="11715795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33</a:t>
            </a:fld>
            <a:endParaRPr kumimoji="1" lang="zh-TW" altLang="en-US"/>
          </a:p>
        </p:txBody>
      </p:sp>
    </p:spTree>
    <p:extLst>
      <p:ext uri="{BB962C8B-B14F-4D97-AF65-F5344CB8AC3E}">
        <p14:creationId xmlns:p14="http://schemas.microsoft.com/office/powerpoint/2010/main" val="123215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7</a:t>
            </a:fld>
            <a:endParaRPr kumimoji="1" lang="zh-TW" altLang="en-US"/>
          </a:p>
        </p:txBody>
      </p:sp>
    </p:spTree>
    <p:extLst>
      <p:ext uri="{BB962C8B-B14F-4D97-AF65-F5344CB8AC3E}">
        <p14:creationId xmlns:p14="http://schemas.microsoft.com/office/powerpoint/2010/main" val="416382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8</a:t>
            </a:fld>
            <a:endParaRPr kumimoji="1" lang="zh-TW" altLang="en-US"/>
          </a:p>
        </p:txBody>
      </p:sp>
    </p:spTree>
    <p:extLst>
      <p:ext uri="{BB962C8B-B14F-4D97-AF65-F5344CB8AC3E}">
        <p14:creationId xmlns:p14="http://schemas.microsoft.com/office/powerpoint/2010/main" val="10201810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12</a:t>
            </a:fld>
            <a:endParaRPr kumimoji="1" lang="zh-TW" altLang="en-US"/>
          </a:p>
        </p:txBody>
      </p:sp>
    </p:spTree>
    <p:extLst>
      <p:ext uri="{BB962C8B-B14F-4D97-AF65-F5344CB8AC3E}">
        <p14:creationId xmlns:p14="http://schemas.microsoft.com/office/powerpoint/2010/main" val="639779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16</a:t>
            </a:fld>
            <a:endParaRPr kumimoji="1" lang="zh-TW" altLang="en-US"/>
          </a:p>
        </p:txBody>
      </p:sp>
    </p:spTree>
    <p:extLst>
      <p:ext uri="{BB962C8B-B14F-4D97-AF65-F5344CB8AC3E}">
        <p14:creationId xmlns:p14="http://schemas.microsoft.com/office/powerpoint/2010/main" val="4957781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6B91AEF7-A788-AF4F-9728-C9724F650778}" type="slidenum">
              <a:rPr kumimoji="1" lang="zh-TW" altLang="en-US" smtClean="0"/>
              <a:t>18</a:t>
            </a:fld>
            <a:endParaRPr kumimoji="1" lang="zh-TW" altLang="en-US"/>
          </a:p>
        </p:txBody>
      </p:sp>
    </p:spTree>
    <p:extLst>
      <p:ext uri="{BB962C8B-B14F-4D97-AF65-F5344CB8AC3E}">
        <p14:creationId xmlns:p14="http://schemas.microsoft.com/office/powerpoint/2010/main" val="11671614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20</a:t>
            </a:fld>
            <a:endParaRPr kumimoji="1" lang="zh-TW" altLang="en-US"/>
          </a:p>
        </p:txBody>
      </p:sp>
    </p:spTree>
    <p:extLst>
      <p:ext uri="{BB962C8B-B14F-4D97-AF65-F5344CB8AC3E}">
        <p14:creationId xmlns:p14="http://schemas.microsoft.com/office/powerpoint/2010/main" val="40599569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21</a:t>
            </a:fld>
            <a:endParaRPr kumimoji="1" lang="zh-TW" altLang="en-US"/>
          </a:p>
        </p:txBody>
      </p:sp>
    </p:spTree>
    <p:extLst>
      <p:ext uri="{BB962C8B-B14F-4D97-AF65-F5344CB8AC3E}">
        <p14:creationId xmlns:p14="http://schemas.microsoft.com/office/powerpoint/2010/main" val="11268586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HK" dirty="0"/>
          </a:p>
        </p:txBody>
      </p:sp>
      <p:sp>
        <p:nvSpPr>
          <p:cNvPr id="4" name="Slide Number Placeholder 3"/>
          <p:cNvSpPr>
            <a:spLocks noGrp="1"/>
          </p:cNvSpPr>
          <p:nvPr>
            <p:ph type="sldNum" sz="quarter" idx="5"/>
          </p:nvPr>
        </p:nvSpPr>
        <p:spPr/>
        <p:txBody>
          <a:bodyPr/>
          <a:lstStyle/>
          <a:p>
            <a:fld id="{6B91AEF7-A788-AF4F-9728-C9724F650778}" type="slidenum">
              <a:rPr kumimoji="1" lang="zh-TW" altLang="en-US" smtClean="0"/>
              <a:t>22</a:t>
            </a:fld>
            <a:endParaRPr kumimoji="1" lang="zh-TW" altLang="en-US"/>
          </a:p>
        </p:txBody>
      </p:sp>
    </p:spTree>
    <p:extLst>
      <p:ext uri="{BB962C8B-B14F-4D97-AF65-F5344CB8AC3E}">
        <p14:creationId xmlns:p14="http://schemas.microsoft.com/office/powerpoint/2010/main" val="2990770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kumimoji="1" lang="zh-TW" altLang="en-US"/>
              <a:t>按一下以編輯母片標題樣式</a:t>
            </a:r>
          </a:p>
        </p:txBody>
      </p:sp>
      <p:sp>
        <p:nvSpPr>
          <p:cNvPr id="3" name="子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TW" altLang="en-US"/>
              <a:t>按一下以編輯母片子標題樣式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8008524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52395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垂直標題 1"/>
          <p:cNvSpPr>
            <a:spLocks noGrp="1"/>
          </p:cNvSpPr>
          <p:nvPr>
            <p:ph type="title" orient="vert"/>
          </p:nvPr>
        </p:nvSpPr>
        <p:spPr>
          <a:xfrm>
            <a:off x="6629400" y="274638"/>
            <a:ext cx="2057400" cy="5851525"/>
          </a:xfrm>
        </p:spPr>
        <p:txBody>
          <a:bodyPr vert="eaVert"/>
          <a:lstStyle/>
          <a:p>
            <a:r>
              <a:rPr kumimoji="1"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718212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idx="1"/>
          </p:nvPr>
        </p:nvSpPr>
        <p:spPr/>
        <p:txBody>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792891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頭">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kumimoji="1"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TW" altLang="en-US"/>
              <a:t>按一下以編輯母片文字樣式</a:t>
            </a:r>
          </a:p>
        </p:txBody>
      </p:sp>
      <p:sp>
        <p:nvSpPr>
          <p:cNvPr id="4" name="日期版面配置區 3"/>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5" name="頁尾版面配置區 4"/>
          <p:cNvSpPr>
            <a:spLocks noGrp="1"/>
          </p:cNvSpPr>
          <p:nvPr>
            <p:ph type="ftr" sz="quarter" idx="11"/>
          </p:nvPr>
        </p:nvSpPr>
        <p:spPr/>
        <p:txBody>
          <a:bodyPr/>
          <a:lstStyle/>
          <a:p>
            <a:endParaRPr kumimoji="1" lang="zh-TW" altLang="en-US"/>
          </a:p>
        </p:txBody>
      </p:sp>
      <p:sp>
        <p:nvSpPr>
          <p:cNvPr id="6" name="投影片編號版面配置區 5"/>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2669166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39541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kumimoji="1"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7" name="日期版面配置區 6"/>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8" name="頁尾版面配置區 7"/>
          <p:cNvSpPr>
            <a:spLocks noGrp="1"/>
          </p:cNvSpPr>
          <p:nvPr>
            <p:ph type="ftr" sz="quarter" idx="11"/>
          </p:nvPr>
        </p:nvSpPr>
        <p:spPr/>
        <p:txBody>
          <a:bodyPr/>
          <a:lstStyle/>
          <a:p>
            <a:endParaRPr kumimoji="1" lang="zh-TW" altLang="en-US"/>
          </a:p>
        </p:txBody>
      </p:sp>
      <p:sp>
        <p:nvSpPr>
          <p:cNvPr id="9" name="投影片編號版面配置區 8"/>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62678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zh-TW" altLang="en-US"/>
              <a:t>按一下以編輯母片標題樣式</a:t>
            </a:r>
          </a:p>
        </p:txBody>
      </p:sp>
      <p:sp>
        <p:nvSpPr>
          <p:cNvPr id="3" name="日期版面配置區 2"/>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4" name="頁尾版面配置區 3"/>
          <p:cNvSpPr>
            <a:spLocks noGrp="1"/>
          </p:cNvSpPr>
          <p:nvPr>
            <p:ph type="ftr" sz="quarter" idx="11"/>
          </p:nvPr>
        </p:nvSpPr>
        <p:spPr/>
        <p:txBody>
          <a:bodyPr/>
          <a:lstStyle/>
          <a:p>
            <a:endParaRPr kumimoji="1" lang="zh-TW" altLang="en-US"/>
          </a:p>
        </p:txBody>
      </p:sp>
      <p:sp>
        <p:nvSpPr>
          <p:cNvPr id="5" name="投影片編號版面配置區 4"/>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287981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3" name="頁尾版面配置區 2"/>
          <p:cNvSpPr>
            <a:spLocks noGrp="1"/>
          </p:cNvSpPr>
          <p:nvPr>
            <p:ph type="ftr" sz="quarter" idx="11"/>
          </p:nvPr>
        </p:nvSpPr>
        <p:spPr/>
        <p:txBody>
          <a:bodyPr/>
          <a:lstStyle/>
          <a:p>
            <a:endParaRPr kumimoji="1" lang="zh-TW" altLang="en-US"/>
          </a:p>
        </p:txBody>
      </p:sp>
      <p:sp>
        <p:nvSpPr>
          <p:cNvPr id="4" name="投影片編號版面配置區 3"/>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851027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kumimoji="1"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3609011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kumimoji="1"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TW" altLang="en-US"/>
              <a:t>按一下以編輯母片文字樣式</a:t>
            </a:r>
          </a:p>
        </p:txBody>
      </p:sp>
      <p:sp>
        <p:nvSpPr>
          <p:cNvPr id="5" name="日期版面配置區 4"/>
          <p:cNvSpPr>
            <a:spLocks noGrp="1"/>
          </p:cNvSpPr>
          <p:nvPr>
            <p:ph type="dt" sz="half" idx="10"/>
          </p:nvPr>
        </p:nvSpPr>
        <p:spPr/>
        <p:txBody>
          <a:bodyPr/>
          <a:lstStyle/>
          <a:p>
            <a:fld id="{F5BDA9FA-EB68-3B40-918A-FB3F6C7FF9A3}" type="datetimeFigureOut">
              <a:rPr kumimoji="1" lang="zh-TW" altLang="en-US" smtClean="0"/>
              <a:t>2020/6/23</a:t>
            </a:fld>
            <a:endParaRPr kumimoji="1" lang="zh-TW" altLang="en-US"/>
          </a:p>
        </p:txBody>
      </p:sp>
      <p:sp>
        <p:nvSpPr>
          <p:cNvPr id="6" name="頁尾版面配置區 5"/>
          <p:cNvSpPr>
            <a:spLocks noGrp="1"/>
          </p:cNvSpPr>
          <p:nvPr>
            <p:ph type="ftr" sz="quarter" idx="11"/>
          </p:nvPr>
        </p:nvSpPr>
        <p:spPr/>
        <p:txBody>
          <a:bodyPr/>
          <a:lstStyle/>
          <a:p>
            <a:endParaRPr kumimoji="1" lang="zh-TW" altLang="en-US"/>
          </a:p>
        </p:txBody>
      </p:sp>
      <p:sp>
        <p:nvSpPr>
          <p:cNvPr id="7" name="投影片編號版面配置區 6"/>
          <p:cNvSpPr>
            <a:spLocks noGrp="1"/>
          </p:cNvSpPr>
          <p:nvPr>
            <p:ph type="sldNum" sz="quarter" idx="12"/>
          </p:nvPr>
        </p:nvSpPr>
        <p:spPr/>
        <p:txBody>
          <a:body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985446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BDA9FA-EB68-3B40-918A-FB3F6C7FF9A3}" type="datetimeFigureOut">
              <a:rPr kumimoji="1" lang="zh-TW" altLang="en-US" smtClean="0"/>
              <a:t>2020/6/23</a:t>
            </a:fld>
            <a:endParaRPr kumimoji="1"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3B8CB-E1A4-D24D-AF1F-8B9417970AC7}" type="slidenum">
              <a:rPr kumimoji="1" lang="zh-TW" altLang="en-US" smtClean="0"/>
              <a:t>‹#›</a:t>
            </a:fld>
            <a:endParaRPr kumimoji="1" lang="zh-TW" altLang="en-US"/>
          </a:p>
        </p:txBody>
      </p:sp>
    </p:spTree>
    <p:extLst>
      <p:ext uri="{BB962C8B-B14F-4D97-AF65-F5344CB8AC3E}">
        <p14:creationId xmlns:p14="http://schemas.microsoft.com/office/powerpoint/2010/main" val="11673432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TW"/>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hyperlink" Target="http://hk.history.museum/web_1006/" TargetMode="External"/><Relationship Id="rId3" Type="http://schemas.openxmlformats.org/officeDocument/2006/relationships/image" Target="../media/image1.jpg"/><Relationship Id="rId7"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3"/>
          <p:cNvSpPr txBox="1"/>
          <p:nvPr/>
        </p:nvSpPr>
        <p:spPr>
          <a:xfrm>
            <a:off x="543090" y="1405939"/>
            <a:ext cx="8119979" cy="430887"/>
          </a:xfrm>
          <a:prstGeom prst="rect">
            <a:avLst/>
          </a:prstGeom>
          <a:gradFill flip="none" rotWithShape="1">
            <a:gsLst>
              <a:gs pos="47000">
                <a:schemeClr val="accent5">
                  <a:lumMod val="20000"/>
                  <a:lumOff val="80000"/>
                </a:schemeClr>
              </a:gs>
              <a:gs pos="100000">
                <a:schemeClr val="bg1"/>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spcAft>
                <a:spcPts val="0"/>
              </a:spcAft>
            </a:pPr>
            <a:r>
              <a:rPr lang="en-HK" altLang="zh-CN" sz="2200" b="1" dirty="0">
                <a:solidFill>
                  <a:srgbClr val="FF0000"/>
                </a:solidFill>
                <a:latin typeface="Times New Roman" panose="02020603050405020304" pitchFamily="18" charset="0"/>
                <a:ea typeface="BiauKai"/>
                <a:cs typeface="Times New Roman" panose="02020603050405020304" pitchFamily="18" charset="0"/>
              </a:rPr>
              <a:t>The</a:t>
            </a:r>
            <a:r>
              <a:rPr lang="zh-CN" altLang="en-US" sz="2200" b="1" dirty="0">
                <a:solidFill>
                  <a:srgbClr val="FF0000"/>
                </a:solidFill>
                <a:latin typeface="Times New Roman" panose="02020603050405020304" pitchFamily="18" charset="0"/>
                <a:ea typeface="BiauKai"/>
                <a:cs typeface="Times New Roman" panose="02020603050405020304" pitchFamily="18" charset="0"/>
              </a:rPr>
              <a:t> </a:t>
            </a:r>
            <a:r>
              <a:rPr lang="en-HK" altLang="zh-CN" sz="2200" b="1" dirty="0">
                <a:solidFill>
                  <a:srgbClr val="FF0000"/>
                </a:solidFill>
                <a:latin typeface="Times New Roman" panose="02020603050405020304" pitchFamily="18" charset="0"/>
                <a:ea typeface="BiauKai"/>
                <a:cs typeface="Times New Roman" panose="02020603050405020304" pitchFamily="18" charset="0"/>
              </a:rPr>
              <a:t>Battle</a:t>
            </a:r>
            <a:r>
              <a:rPr lang="zh-CN" altLang="en-US" sz="2200" b="1" dirty="0">
                <a:solidFill>
                  <a:srgbClr val="FF0000"/>
                </a:solidFill>
                <a:latin typeface="Times New Roman" panose="02020603050405020304" pitchFamily="18" charset="0"/>
                <a:ea typeface="BiauKai"/>
                <a:cs typeface="Times New Roman" panose="02020603050405020304" pitchFamily="18" charset="0"/>
              </a:rPr>
              <a:t> </a:t>
            </a:r>
            <a:r>
              <a:rPr lang="en-HK" altLang="zh-CN" sz="2200" b="1" dirty="0">
                <a:solidFill>
                  <a:srgbClr val="FF0000"/>
                </a:solidFill>
                <a:latin typeface="Times New Roman" panose="02020603050405020304" pitchFamily="18" charset="0"/>
                <a:ea typeface="BiauKai"/>
                <a:cs typeface="Times New Roman" panose="02020603050405020304" pitchFamily="18" charset="0"/>
              </a:rPr>
              <a:t>of</a:t>
            </a:r>
            <a:r>
              <a:rPr lang="zh-CN" altLang="en-US" sz="2200" b="1" dirty="0">
                <a:solidFill>
                  <a:srgbClr val="FF0000"/>
                </a:solidFill>
                <a:latin typeface="Times New Roman" panose="02020603050405020304" pitchFamily="18" charset="0"/>
                <a:ea typeface="BiauKai"/>
                <a:cs typeface="Times New Roman" panose="02020603050405020304" pitchFamily="18" charset="0"/>
              </a:rPr>
              <a:t> </a:t>
            </a:r>
            <a:r>
              <a:rPr lang="en-HK" altLang="zh-CN" sz="2200" b="1" dirty="0" err="1">
                <a:solidFill>
                  <a:srgbClr val="FF0000"/>
                </a:solidFill>
                <a:latin typeface="Times New Roman" panose="02020603050405020304" pitchFamily="18" charset="0"/>
                <a:ea typeface="BiauKai"/>
                <a:cs typeface="Times New Roman" panose="02020603050405020304" pitchFamily="18" charset="0"/>
              </a:rPr>
              <a:t>Changping</a:t>
            </a:r>
            <a:r>
              <a:rPr lang="en-HK" altLang="zh-CN" sz="2200" b="1" dirty="0">
                <a:solidFill>
                  <a:srgbClr val="000000"/>
                </a:solidFill>
                <a:latin typeface="Times New Roman" panose="02020603050405020304" pitchFamily="18" charset="0"/>
                <a:ea typeface="Microsoft YaHei"/>
                <a:cs typeface="Times New Roman" panose="02020603050405020304" pitchFamily="18" charset="0"/>
              </a:rPr>
              <a:t>:</a:t>
            </a:r>
            <a:r>
              <a:rPr lang="zh-CN" altLang="en-US" sz="2200" b="1" dirty="0">
                <a:solidFill>
                  <a:srgbClr val="000000"/>
                </a:solidFill>
                <a:latin typeface="Times New Roman" panose="02020603050405020304" pitchFamily="18" charset="0"/>
                <a:ea typeface="Microsoft YaHei"/>
                <a:cs typeface="Times New Roman" panose="02020603050405020304" pitchFamily="18" charset="0"/>
              </a:rPr>
              <a:t> </a:t>
            </a:r>
            <a:r>
              <a:rPr lang="en-HK" altLang="zh-CN" sz="1600" b="1" dirty="0">
                <a:solidFill>
                  <a:srgbClr val="548DD4"/>
                </a:solidFill>
                <a:latin typeface="Times New Roman" panose="02020603050405020304" pitchFamily="18" charset="0"/>
                <a:cs typeface="Times New Roman" panose="02020603050405020304" pitchFamily="18" charset="0"/>
              </a:rPr>
              <a:t>A total war that devoted the effort of the whole country</a:t>
            </a:r>
            <a:endParaRPr lang="en-US" sz="1600" dirty="0">
              <a:latin typeface="Times New Roman" panose="02020603050405020304" pitchFamily="18" charset="0"/>
              <a:cs typeface="Times New Roman" panose="02020603050405020304" pitchFamily="18" charset="0"/>
            </a:endParaRPr>
          </a:p>
        </p:txBody>
      </p:sp>
      <p:sp>
        <p:nvSpPr>
          <p:cNvPr id="8" name="矩形 7"/>
          <p:cNvSpPr/>
          <p:nvPr/>
        </p:nvSpPr>
        <p:spPr>
          <a:xfrm>
            <a:off x="512010" y="1943100"/>
            <a:ext cx="8119980" cy="48234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342900" lvl="0" indent="-342900" algn="ctr">
              <a:spcAft>
                <a:spcPts val="0"/>
              </a:spcAft>
              <a:buFont typeface="+mj-lt"/>
              <a:buAutoNum type="romanUcPeriod"/>
            </a:pPr>
            <a:r>
              <a:rPr lang="en-HK" altLang="zh-TW" sz="2000" b="1" dirty="0">
                <a:solidFill>
                  <a:srgbClr val="E36C0A"/>
                </a:solidFill>
                <a:latin typeface="Times New Roman" panose="02020603050405020304" pitchFamily="18" charset="0"/>
                <a:ea typeface="BiauKai"/>
                <a:cs typeface="Times New Roman" panose="02020603050405020304" pitchFamily="18" charset="0"/>
              </a:rPr>
              <a:t>The Background of the Battle of </a:t>
            </a:r>
            <a:r>
              <a:rPr lang="en-HK" altLang="zh-TW" sz="2000" b="1" dirty="0" err="1">
                <a:solidFill>
                  <a:srgbClr val="E36C0A"/>
                </a:solidFill>
                <a:latin typeface="Times New Roman" panose="02020603050405020304" pitchFamily="18" charset="0"/>
                <a:ea typeface="BiauKai"/>
                <a:cs typeface="Times New Roman" panose="02020603050405020304" pitchFamily="18" charset="0"/>
              </a:rPr>
              <a:t>Changping</a:t>
            </a:r>
            <a:r>
              <a:rPr lang="en-HK" altLang="zh-TW" sz="2000" b="1" dirty="0">
                <a:solidFill>
                  <a:srgbClr val="E36C0A"/>
                </a:solidFill>
                <a:latin typeface="Times New Roman" panose="02020603050405020304" pitchFamily="18" charset="0"/>
                <a:ea typeface="BiauKai"/>
                <a:cs typeface="Times New Roman" panose="02020603050405020304" pitchFamily="18" charset="0"/>
              </a:rPr>
              <a:t> </a:t>
            </a:r>
            <a:r>
              <a:rPr lang="en-US" altLang="zh-TW" sz="2000" b="1" dirty="0">
                <a:solidFill>
                  <a:srgbClr val="E36C0A"/>
                </a:solidFill>
                <a:latin typeface="Times New Roman" panose="02020603050405020304" pitchFamily="18" charset="0"/>
                <a:ea typeface="BiauKai"/>
                <a:cs typeface="Times New Roman" panose="02020603050405020304" pitchFamily="18" charset="0"/>
              </a:rPr>
              <a:t>(</a:t>
            </a:r>
            <a:r>
              <a:rPr lang="zh-TW" altLang="en-US" sz="2000" b="1" dirty="0">
                <a:solidFill>
                  <a:srgbClr val="E36C0A"/>
                </a:solidFill>
                <a:latin typeface="Times New Roman" panose="02020603050405020304" pitchFamily="18" charset="0"/>
                <a:ea typeface="BiauKai"/>
                <a:cs typeface="Times New Roman" panose="02020603050405020304" pitchFamily="18" charset="0"/>
              </a:rPr>
              <a:t>長平</a:t>
            </a:r>
            <a:r>
              <a:rPr lang="en-US" altLang="zh-TW" sz="2000" b="1" dirty="0">
                <a:solidFill>
                  <a:srgbClr val="E36C0A"/>
                </a:solidFill>
                <a:latin typeface="Times New Roman" panose="02020603050405020304" pitchFamily="18" charset="0"/>
                <a:ea typeface="BiauKai"/>
                <a:cs typeface="Times New Roman" panose="02020603050405020304" pitchFamily="18" charset="0"/>
              </a:rPr>
              <a:t>)</a:t>
            </a:r>
            <a:endParaRPr lang="en-US" sz="2000" b="1" dirty="0">
              <a:solidFill>
                <a:srgbClr val="E36C0A"/>
              </a:solidFill>
              <a:latin typeface="Times New Roman" panose="02020603050405020304" pitchFamily="18" charset="0"/>
              <a:ea typeface="BiauKai"/>
              <a:cs typeface="Times New Roman" panose="02020603050405020304" pitchFamily="18" charset="0"/>
            </a:endParaRPr>
          </a:p>
          <a:p>
            <a:pPr marL="342900" lvl="0" indent="-342900" algn="just">
              <a:spcBef>
                <a:spcPts val="670"/>
              </a:spcBef>
              <a:spcAft>
                <a:spcPts val="0"/>
              </a:spcAft>
              <a:buFont typeface="+mj-lt"/>
              <a:buAutoNum type="arabicPeriod"/>
            </a:pPr>
            <a:r>
              <a:rPr lang="en-HK" altLang="zh-TW" sz="1500" dirty="0">
                <a:solidFill>
                  <a:srgbClr val="000000"/>
                </a:solidFill>
                <a:latin typeface="Times New Roman" panose="02020603050405020304" pitchFamily="18" charset="0"/>
                <a:cs typeface="Times New Roman" panose="02020603050405020304" pitchFamily="18" charset="0"/>
              </a:rPr>
              <a:t>In 356BC, the Qin state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秦國</a:t>
            </a:r>
            <a:r>
              <a:rPr lang="en-US"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appointed </a:t>
            </a:r>
            <a:r>
              <a:rPr lang="en-HK" altLang="zh-TW" sz="1500" dirty="0">
                <a:solidFill>
                  <a:srgbClr val="000000"/>
                </a:solidFill>
                <a:latin typeface="Times New Roman" panose="02020603050405020304" pitchFamily="18" charset="0"/>
                <a:cs typeface="Times New Roman" panose="02020603050405020304" pitchFamily="18" charset="0"/>
              </a:rPr>
              <a:t>Shang </a:t>
            </a:r>
            <a:r>
              <a:rPr lang="en-HK" altLang="zh-TW" sz="1500" dirty="0" smtClean="0">
                <a:solidFill>
                  <a:srgbClr val="000000"/>
                </a:solidFill>
                <a:latin typeface="Times New Roman" panose="02020603050405020304" pitchFamily="18" charset="0"/>
                <a:cs typeface="Times New Roman" panose="02020603050405020304" pitchFamily="18" charset="0"/>
              </a:rPr>
              <a:t>Yang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商鞅</a:t>
            </a:r>
            <a:r>
              <a:rPr lang="en-US" altLang="zh-TW" sz="1500" dirty="0">
                <a:solidFill>
                  <a:srgbClr val="000000"/>
                </a:solidFill>
                <a:latin typeface="Times New Roman" panose="02020603050405020304" pitchFamily="18" charset="0"/>
                <a:cs typeface="Times New Roman" panose="02020603050405020304" pitchFamily="18" charset="0"/>
              </a:rPr>
              <a:t>)</a:t>
            </a:r>
            <a:r>
              <a:rPr lang="en-HK"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to carry </a:t>
            </a:r>
            <a:r>
              <a:rPr lang="en-HK" altLang="zh-TW" sz="1500" dirty="0">
                <a:solidFill>
                  <a:srgbClr val="000000"/>
                </a:solidFill>
                <a:latin typeface="Times New Roman" panose="02020603050405020304" pitchFamily="18" charset="0"/>
                <a:cs typeface="Times New Roman" panose="02020603050405020304" pitchFamily="18" charset="0"/>
              </a:rPr>
              <a:t>out reforms. Consequently, the Qin state became increasingly wealthy and powerful, and the Han, its neighbouring state, became the main invasion target for the Qin state. </a:t>
            </a:r>
            <a:endParaRPr lang="en-US" sz="1500" dirty="0">
              <a:latin typeface="Times New Roman" panose="02020603050405020304" pitchFamily="18" charset="0"/>
              <a:cs typeface="Times New Roman" panose="02020603050405020304" pitchFamily="18" charset="0"/>
            </a:endParaRPr>
          </a:p>
          <a:p>
            <a:pPr marL="342900" indent="-342900" algn="just">
              <a:spcBef>
                <a:spcPts val="670"/>
              </a:spcBef>
              <a:buFont typeface="+mj-lt"/>
              <a:buAutoNum type="arabicPeriod"/>
            </a:pPr>
            <a:r>
              <a:rPr lang="en-HK" altLang="zh-TW" sz="1500" dirty="0">
                <a:solidFill>
                  <a:srgbClr val="000000"/>
                </a:solidFill>
                <a:latin typeface="Times New Roman" panose="02020603050405020304" pitchFamily="18" charset="0"/>
                <a:cs typeface="Times New Roman" panose="02020603050405020304" pitchFamily="18" charset="0"/>
              </a:rPr>
              <a:t>In 263BC, Qin armies invaded the Han </a:t>
            </a:r>
            <a:r>
              <a:rPr lang="en-HK" altLang="zh-TW" sz="1500" dirty="0">
                <a:solidFill>
                  <a:srgbClr val="000000"/>
                </a:solidFill>
                <a:latin typeface="Times New Roman" panose="02020603050405020304" pitchFamily="18" charset="0"/>
                <a:cs typeface="Times New Roman" panose="02020603050405020304" pitchFamily="18" charset="0"/>
              </a:rPr>
              <a:t>state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韓國</a:t>
            </a:r>
            <a:r>
              <a:rPr lang="en-US" altLang="zh-TW" sz="1500" dirty="0">
                <a:solidFill>
                  <a:srgbClr val="000000"/>
                </a:solidFill>
                <a:latin typeface="Times New Roman" panose="02020603050405020304" pitchFamily="18" charset="0"/>
                <a:cs typeface="Times New Roman" panose="02020603050405020304" pitchFamily="18" charset="0"/>
              </a:rPr>
              <a:t>)</a:t>
            </a:r>
            <a:r>
              <a:rPr lang="en-HK"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To prevent war, King </a:t>
            </a:r>
            <a:r>
              <a:rPr lang="en-HK" altLang="zh-TW" sz="1500" dirty="0" err="1">
                <a:solidFill>
                  <a:srgbClr val="000000"/>
                </a:solidFill>
                <a:latin typeface="Times New Roman" panose="02020603050405020304" pitchFamily="18" charset="0"/>
                <a:cs typeface="Times New Roman" panose="02020603050405020304" pitchFamily="18" charset="0"/>
              </a:rPr>
              <a:t>Huanhui</a:t>
            </a:r>
            <a:r>
              <a:rPr lang="en-HK" altLang="zh-TW" sz="1500" dirty="0">
                <a:solidFill>
                  <a:srgbClr val="000000"/>
                </a:solidFill>
                <a:latin typeface="Times New Roman" panose="02020603050405020304" pitchFamily="18" charset="0"/>
                <a:cs typeface="Times New Roman" panose="02020603050405020304" pitchFamily="18" charset="0"/>
              </a:rPr>
              <a:t>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韓桓惠王</a:t>
            </a:r>
            <a:r>
              <a:rPr lang="en-US" altLang="zh-TW" sz="1500" dirty="0">
                <a:solidFill>
                  <a:srgbClr val="000000"/>
                </a:solidFill>
                <a:latin typeface="Times New Roman" panose="02020603050405020304" pitchFamily="18" charset="0"/>
                <a:cs typeface="Times New Roman" panose="02020603050405020304" pitchFamily="18" charset="0"/>
              </a:rPr>
              <a:t>)</a:t>
            </a:r>
            <a:r>
              <a:rPr lang="en-HK"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of Han tried to offer </a:t>
            </a:r>
            <a:r>
              <a:rPr lang="en-HK" altLang="zh-TW" sz="1500" dirty="0" err="1">
                <a:solidFill>
                  <a:srgbClr val="000000"/>
                </a:solidFill>
                <a:latin typeface="Times New Roman" panose="02020603050405020304" pitchFamily="18" charset="0"/>
                <a:cs typeface="Times New Roman" panose="02020603050405020304" pitchFamily="18" charset="0"/>
              </a:rPr>
              <a:t>Shangdang</a:t>
            </a:r>
            <a:r>
              <a:rPr lang="en-HK" altLang="zh-TW" sz="1500" dirty="0">
                <a:solidFill>
                  <a:srgbClr val="000000"/>
                </a:solidFill>
                <a:latin typeface="Times New Roman" panose="02020603050405020304" pitchFamily="18" charset="0"/>
                <a:cs typeface="Times New Roman" panose="02020603050405020304" pitchFamily="18" charset="0"/>
              </a:rPr>
              <a:t>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上黨</a:t>
            </a:r>
            <a:r>
              <a:rPr lang="en-US"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county </a:t>
            </a:r>
            <a:r>
              <a:rPr lang="en-HK" altLang="zh-TW" sz="1500" dirty="0">
                <a:solidFill>
                  <a:srgbClr val="000000"/>
                </a:solidFill>
                <a:latin typeface="Times New Roman" panose="02020603050405020304" pitchFamily="18" charset="0"/>
                <a:cs typeface="Times New Roman" panose="02020603050405020304" pitchFamily="18" charset="0"/>
              </a:rPr>
              <a:t>(located in modern day Hebei province), containing 17 cities, to the Qin state. However, Feng </a:t>
            </a:r>
            <a:r>
              <a:rPr lang="en-HK" altLang="zh-TW" sz="1500" dirty="0">
                <a:solidFill>
                  <a:srgbClr val="000000"/>
                </a:solidFill>
                <a:latin typeface="Times New Roman" panose="02020603050405020304" pitchFamily="18" charset="0"/>
                <a:cs typeface="Times New Roman" panose="02020603050405020304" pitchFamily="18" charset="0"/>
              </a:rPr>
              <a:t>Ting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馮亭</a:t>
            </a:r>
            <a:r>
              <a:rPr lang="en-US" altLang="zh-TW" sz="1500" dirty="0">
                <a:solidFill>
                  <a:srgbClr val="000000"/>
                </a:solidFill>
                <a:latin typeface="Times New Roman" panose="02020603050405020304" pitchFamily="18" charset="0"/>
                <a:cs typeface="Times New Roman" panose="02020603050405020304" pitchFamily="18" charset="0"/>
              </a:rPr>
              <a:t>)</a:t>
            </a:r>
            <a:r>
              <a:rPr lang="en-HK"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the governor of </a:t>
            </a:r>
            <a:r>
              <a:rPr lang="en-HK" altLang="zh-TW" sz="1500" dirty="0" err="1">
                <a:solidFill>
                  <a:srgbClr val="000000"/>
                </a:solidFill>
                <a:latin typeface="Times New Roman" panose="02020603050405020304" pitchFamily="18" charset="0"/>
                <a:cs typeface="Times New Roman" panose="02020603050405020304" pitchFamily="18" charset="0"/>
              </a:rPr>
              <a:t>Shangdang</a:t>
            </a:r>
            <a:r>
              <a:rPr lang="en-HK" altLang="zh-TW" sz="1500" dirty="0">
                <a:solidFill>
                  <a:srgbClr val="000000"/>
                </a:solidFill>
                <a:latin typeface="Times New Roman" panose="02020603050405020304" pitchFamily="18" charset="0"/>
                <a:cs typeface="Times New Roman" panose="02020603050405020304" pitchFamily="18" charset="0"/>
              </a:rPr>
              <a:t> county, was unwilling to submit to the Qin state. Feng Ting instead proposed to give the county to the Zhao </a:t>
            </a:r>
            <a:r>
              <a:rPr lang="en-HK" altLang="zh-TW" sz="1500" dirty="0">
                <a:solidFill>
                  <a:srgbClr val="000000"/>
                </a:solidFill>
                <a:latin typeface="Times New Roman" panose="02020603050405020304" pitchFamily="18" charset="0"/>
                <a:cs typeface="Times New Roman" panose="02020603050405020304" pitchFamily="18" charset="0"/>
              </a:rPr>
              <a:t>state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趙國</a:t>
            </a:r>
            <a:r>
              <a:rPr lang="en-US" altLang="zh-TW" sz="1500" dirty="0">
                <a:solidFill>
                  <a:srgbClr val="000000"/>
                </a:solidFill>
                <a:latin typeface="Times New Roman" panose="02020603050405020304" pitchFamily="18" charset="0"/>
                <a:cs typeface="Times New Roman" panose="02020603050405020304" pitchFamily="18" charset="0"/>
              </a:rPr>
              <a:t>)</a:t>
            </a:r>
            <a:r>
              <a:rPr lang="en-HK"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If</a:t>
            </a:r>
            <a:r>
              <a:rPr lang="en-HK" altLang="zh-TW" sz="1500" dirty="0">
                <a:solidFill>
                  <a:srgbClr val="000000"/>
                </a:solidFill>
                <a:latin typeface="Times New Roman" panose="02020603050405020304" pitchFamily="18" charset="0"/>
                <a:cs typeface="Times New Roman" panose="02020603050405020304" pitchFamily="18" charset="0"/>
              </a:rPr>
              <a:t> the Zhao state accepted </a:t>
            </a:r>
            <a:r>
              <a:rPr lang="en-HK" altLang="zh-TW" sz="1500" dirty="0" err="1">
                <a:solidFill>
                  <a:srgbClr val="000000"/>
                </a:solidFill>
                <a:latin typeface="Times New Roman" panose="02020603050405020304" pitchFamily="18" charset="0"/>
                <a:cs typeface="Times New Roman" panose="02020603050405020304" pitchFamily="18" charset="0"/>
              </a:rPr>
              <a:t>Shangdang</a:t>
            </a:r>
            <a:r>
              <a:rPr lang="en-HK" altLang="zh-TW" sz="1500" dirty="0">
                <a:solidFill>
                  <a:srgbClr val="000000"/>
                </a:solidFill>
                <a:latin typeface="Times New Roman" panose="02020603050405020304" pitchFamily="18" charset="0"/>
                <a:cs typeface="Times New Roman" panose="02020603050405020304" pitchFamily="18" charset="0"/>
              </a:rPr>
              <a:t> county, the Qin state would be provoked and then declare war on the Zhao state. The Zhao state would then become the ally of the Han state and the Han state would be able to resist against the invasion of the Qin state.</a:t>
            </a:r>
          </a:p>
          <a:p>
            <a:pPr marL="342900" lvl="0" indent="-342900" algn="just">
              <a:spcBef>
                <a:spcPts val="670"/>
              </a:spcBef>
              <a:spcAft>
                <a:spcPts val="0"/>
              </a:spcAft>
              <a:buFont typeface="+mj-lt"/>
              <a:buAutoNum type="arabicPeriod"/>
            </a:pPr>
            <a:r>
              <a:rPr lang="en-HK" altLang="zh-TW" sz="1500" dirty="0">
                <a:solidFill>
                  <a:srgbClr val="000000"/>
                </a:solidFill>
                <a:latin typeface="Times New Roman" panose="02020603050405020304" pitchFamily="18" charset="0"/>
                <a:cs typeface="Times New Roman" panose="02020603050405020304" pitchFamily="18" charset="0"/>
              </a:rPr>
              <a:t>The cause of the Battle of </a:t>
            </a:r>
            <a:r>
              <a:rPr lang="en-HK" altLang="zh-TW" sz="1500" dirty="0" err="1">
                <a:solidFill>
                  <a:srgbClr val="000000"/>
                </a:solidFill>
                <a:latin typeface="Times New Roman" panose="02020603050405020304" pitchFamily="18" charset="0"/>
                <a:cs typeface="Times New Roman" panose="02020603050405020304" pitchFamily="18" charset="0"/>
              </a:rPr>
              <a:t>Changping</a:t>
            </a:r>
            <a:r>
              <a:rPr lang="en-HK" altLang="zh-TW" sz="1500" dirty="0">
                <a:solidFill>
                  <a:srgbClr val="000000"/>
                </a:solidFill>
                <a:latin typeface="Times New Roman" panose="02020603050405020304" pitchFamily="18" charset="0"/>
                <a:cs typeface="Times New Roman" panose="02020603050405020304" pitchFamily="18" charset="0"/>
              </a:rPr>
              <a:t> was therefore the contest over </a:t>
            </a:r>
            <a:r>
              <a:rPr lang="en-HK" altLang="zh-TW" sz="1500" dirty="0" err="1">
                <a:solidFill>
                  <a:srgbClr val="000000"/>
                </a:solidFill>
                <a:latin typeface="Times New Roman" panose="02020603050405020304" pitchFamily="18" charset="0"/>
                <a:cs typeface="Times New Roman" panose="02020603050405020304" pitchFamily="18" charset="0"/>
              </a:rPr>
              <a:t>Shangdang</a:t>
            </a:r>
            <a:r>
              <a:rPr lang="en-HK" altLang="zh-TW" sz="1500" dirty="0">
                <a:solidFill>
                  <a:srgbClr val="000000"/>
                </a:solidFill>
                <a:latin typeface="Times New Roman" panose="02020603050405020304" pitchFamily="18" charset="0"/>
                <a:cs typeface="Times New Roman" panose="02020603050405020304" pitchFamily="18" charset="0"/>
              </a:rPr>
              <a:t> county between the Qin state and the Zhao state. If the Qin state occupied </a:t>
            </a:r>
            <a:r>
              <a:rPr lang="en-HK" altLang="zh-TW" sz="1500" dirty="0" err="1">
                <a:solidFill>
                  <a:srgbClr val="000000"/>
                </a:solidFill>
                <a:latin typeface="Times New Roman" panose="02020603050405020304" pitchFamily="18" charset="0"/>
                <a:cs typeface="Times New Roman" panose="02020603050405020304" pitchFamily="18" charset="0"/>
              </a:rPr>
              <a:t>Shangdang</a:t>
            </a:r>
            <a:r>
              <a:rPr lang="en-HK" altLang="zh-TW" sz="1500" dirty="0">
                <a:solidFill>
                  <a:srgbClr val="000000"/>
                </a:solidFill>
                <a:latin typeface="Times New Roman" panose="02020603050405020304" pitchFamily="18" charset="0"/>
                <a:cs typeface="Times New Roman" panose="02020603050405020304" pitchFamily="18" charset="0"/>
              </a:rPr>
              <a:t> county, they could control the strategically important </a:t>
            </a:r>
            <a:r>
              <a:rPr lang="en-HK" altLang="zh-TW" sz="1500" dirty="0" err="1">
                <a:solidFill>
                  <a:srgbClr val="000000"/>
                </a:solidFill>
                <a:latin typeface="Times New Roman" panose="02020603050405020304" pitchFamily="18" charset="0"/>
                <a:cs typeface="Times New Roman" panose="02020603050405020304" pitchFamily="18" charset="0"/>
              </a:rPr>
              <a:t>Taihang</a:t>
            </a:r>
            <a:r>
              <a:rPr lang="en-HK"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Mountains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太行山</a:t>
            </a:r>
            <a:r>
              <a:rPr lang="en-US" altLang="zh-TW" sz="1500" dirty="0">
                <a:solidFill>
                  <a:srgbClr val="000000"/>
                </a:solidFill>
                <a:latin typeface="Times New Roman" panose="02020603050405020304" pitchFamily="18" charset="0"/>
                <a:cs typeface="Times New Roman" panose="02020603050405020304" pitchFamily="18" charset="0"/>
              </a:rPr>
              <a:t>)</a:t>
            </a:r>
            <a:r>
              <a:rPr lang="en-HK"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and threaten </a:t>
            </a:r>
            <a:r>
              <a:rPr lang="en-HK" altLang="zh-TW" sz="1500" dirty="0">
                <a:solidFill>
                  <a:srgbClr val="000000"/>
                </a:solidFill>
                <a:latin typeface="Times New Roman" panose="02020603050405020304" pitchFamily="18" charset="0"/>
                <a:cs typeface="Times New Roman" panose="02020603050405020304" pitchFamily="18" charset="0"/>
              </a:rPr>
              <a:t>Handan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邯鄲</a:t>
            </a:r>
            <a:r>
              <a:rPr lang="en-US" altLang="zh-TW" sz="1500" dirty="0">
                <a:solidFill>
                  <a:srgbClr val="000000"/>
                </a:solidFill>
                <a:latin typeface="Times New Roman" panose="02020603050405020304" pitchFamily="18" charset="0"/>
                <a:cs typeface="Times New Roman" panose="02020603050405020304" pitchFamily="18" charset="0"/>
              </a:rPr>
              <a:t>)</a:t>
            </a:r>
            <a:r>
              <a:rPr lang="en-HK"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the capital of the Zhao state. If the Zhao state occupied </a:t>
            </a:r>
            <a:r>
              <a:rPr lang="en-HK" altLang="zh-TW" sz="1500" dirty="0" err="1">
                <a:solidFill>
                  <a:srgbClr val="000000"/>
                </a:solidFill>
                <a:latin typeface="Times New Roman" panose="02020603050405020304" pitchFamily="18" charset="0"/>
                <a:cs typeface="Times New Roman" panose="02020603050405020304" pitchFamily="18" charset="0"/>
              </a:rPr>
              <a:t>Shangdang</a:t>
            </a:r>
            <a:r>
              <a:rPr lang="en-HK" altLang="zh-TW" sz="1500" dirty="0">
                <a:solidFill>
                  <a:srgbClr val="000000"/>
                </a:solidFill>
                <a:latin typeface="Times New Roman" panose="02020603050405020304" pitchFamily="18" charset="0"/>
                <a:cs typeface="Times New Roman" panose="02020603050405020304" pitchFamily="18" charset="0"/>
              </a:rPr>
              <a:t> county, the area could then be used to defend against the Qin invasion of Handan. In the end, King </a:t>
            </a:r>
            <a:r>
              <a:rPr lang="en-HK" altLang="zh-TW" sz="1500" dirty="0" err="1">
                <a:solidFill>
                  <a:srgbClr val="000000"/>
                </a:solidFill>
                <a:latin typeface="Times New Roman" panose="02020603050405020304" pitchFamily="18" charset="0"/>
                <a:cs typeface="Times New Roman" panose="02020603050405020304" pitchFamily="18" charset="0"/>
              </a:rPr>
              <a:t>Xiaocheng</a:t>
            </a:r>
            <a:r>
              <a:rPr lang="en-HK" altLang="zh-TW" sz="1500" dirty="0">
                <a:solidFill>
                  <a:srgbClr val="000000"/>
                </a:solidFill>
                <a:latin typeface="Times New Roman" panose="02020603050405020304" pitchFamily="18" charset="0"/>
                <a:cs typeface="Times New Roman" panose="02020603050405020304" pitchFamily="18" charset="0"/>
              </a:rPr>
              <a:t> of Zhao </a:t>
            </a:r>
            <a:r>
              <a:rPr lang="en-US" altLang="zh-TW" sz="1500" dirty="0">
                <a:solidFill>
                  <a:srgbClr val="000000"/>
                </a:solidFill>
                <a:latin typeface="Times New Roman" panose="02020603050405020304" pitchFamily="18" charset="0"/>
                <a:cs typeface="Times New Roman" panose="02020603050405020304" pitchFamily="18" charset="0"/>
              </a:rPr>
              <a:t>(</a:t>
            </a:r>
            <a:r>
              <a:rPr lang="zh-TW" altLang="en-US" sz="1500" dirty="0">
                <a:solidFill>
                  <a:srgbClr val="000000"/>
                </a:solidFill>
                <a:latin typeface="Times New Roman" panose="02020603050405020304" pitchFamily="18" charset="0"/>
                <a:cs typeface="Times New Roman" panose="02020603050405020304" pitchFamily="18" charset="0"/>
              </a:rPr>
              <a:t>趙孝成王</a:t>
            </a:r>
            <a:r>
              <a:rPr lang="en-US" altLang="zh-TW" sz="1500" dirty="0">
                <a:solidFill>
                  <a:srgbClr val="000000"/>
                </a:solidFill>
                <a:latin typeface="Times New Roman" panose="02020603050405020304" pitchFamily="18" charset="0"/>
                <a:cs typeface="Times New Roman" panose="02020603050405020304" pitchFamily="18" charset="0"/>
              </a:rPr>
              <a:t>) </a:t>
            </a:r>
            <a:r>
              <a:rPr lang="en-HK" altLang="zh-TW" sz="1500" dirty="0">
                <a:solidFill>
                  <a:srgbClr val="000000"/>
                </a:solidFill>
                <a:latin typeface="Times New Roman" panose="02020603050405020304" pitchFamily="18" charset="0"/>
                <a:cs typeface="Times New Roman" panose="02020603050405020304" pitchFamily="18" charset="0"/>
              </a:rPr>
              <a:t>acc</a:t>
            </a:r>
            <a:r>
              <a:rPr lang="en-HK" altLang="zh-TW" sz="1500" dirty="0" smtClean="0">
                <a:solidFill>
                  <a:srgbClr val="000000"/>
                </a:solidFill>
                <a:latin typeface="Times New Roman" panose="02020603050405020304" pitchFamily="18" charset="0"/>
                <a:cs typeface="Times New Roman" panose="02020603050405020304" pitchFamily="18" charset="0"/>
              </a:rPr>
              <a:t>epted </a:t>
            </a:r>
            <a:r>
              <a:rPr lang="en-HK" altLang="zh-TW" sz="1500" dirty="0">
                <a:solidFill>
                  <a:srgbClr val="000000"/>
                </a:solidFill>
                <a:latin typeface="Times New Roman" panose="02020603050405020304" pitchFamily="18" charset="0"/>
                <a:cs typeface="Times New Roman" panose="02020603050405020304" pitchFamily="18" charset="0"/>
              </a:rPr>
              <a:t>the occupation of </a:t>
            </a:r>
            <a:r>
              <a:rPr lang="en-HK" altLang="zh-TW" sz="1500" dirty="0" err="1">
                <a:solidFill>
                  <a:srgbClr val="000000"/>
                </a:solidFill>
                <a:latin typeface="Times New Roman" panose="02020603050405020304" pitchFamily="18" charset="0"/>
                <a:cs typeface="Times New Roman" panose="02020603050405020304" pitchFamily="18" charset="0"/>
              </a:rPr>
              <a:t>Shangdang</a:t>
            </a:r>
            <a:r>
              <a:rPr lang="en-HK" altLang="zh-TW" sz="1500" dirty="0">
                <a:solidFill>
                  <a:srgbClr val="000000"/>
                </a:solidFill>
                <a:latin typeface="Times New Roman" panose="02020603050405020304" pitchFamily="18" charset="0"/>
                <a:cs typeface="Times New Roman" panose="02020603050405020304" pitchFamily="18" charset="0"/>
              </a:rPr>
              <a:t> county. </a:t>
            </a:r>
            <a:endParaRPr lang="en-US" sz="1500" dirty="0">
              <a:latin typeface="Times New Roman" panose="02020603050405020304" pitchFamily="18" charset="0"/>
              <a:cs typeface="Times New Roman" panose="02020603050405020304" pitchFamily="18" charset="0"/>
            </a:endParaRPr>
          </a:p>
        </p:txBody>
      </p:sp>
      <p:pic>
        <p:nvPicPr>
          <p:cNvPr id="12" name="圖片 11"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Tree>
    <p:extLst>
      <p:ext uri="{BB962C8B-B14F-4D97-AF65-F5344CB8AC3E}">
        <p14:creationId xmlns:p14="http://schemas.microsoft.com/office/powerpoint/2010/main" val="42692269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3"/>
          <p:cNvSpPr txBox="1"/>
          <p:nvPr/>
        </p:nvSpPr>
        <p:spPr>
          <a:xfrm>
            <a:off x="410609" y="1384288"/>
            <a:ext cx="2261750" cy="737968"/>
          </a:xfrm>
          <a:prstGeom prst="rect">
            <a:avLst/>
          </a:prstGeom>
          <a:gradFill flip="none" rotWithShape="1">
            <a:gsLst>
              <a:gs pos="47000">
                <a:schemeClr val="accent6">
                  <a:lumMod val="60000"/>
                  <a:lumOff val="4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oAutofit/>
          </a:bodyPr>
          <a:lstStyle/>
          <a:p>
            <a:pPr>
              <a:spcAft>
                <a:spcPts val="0"/>
              </a:spcAft>
            </a:pPr>
            <a:r>
              <a:rPr lang="en-US" sz="2000" b="1" kern="1200" dirty="0">
                <a:solidFill>
                  <a:srgbClr val="984806"/>
                </a:solidFill>
                <a:effectLst/>
                <a:latin typeface="Times New Roman" panose="02020603050405020304" pitchFamily="18" charset="0"/>
                <a:ea typeface="新細明體"/>
                <a:cs typeface="Times New Roman" panose="02020603050405020304" pitchFamily="18" charset="0"/>
              </a:rPr>
              <a:t>A. </a:t>
            </a:r>
            <a:r>
              <a:rPr lang="en-HK" sz="2000" b="1" dirty="0">
                <a:solidFill>
                  <a:srgbClr val="984806"/>
                </a:solidFill>
                <a:latin typeface="Times New Roman" panose="02020603050405020304" pitchFamily="18" charset="0"/>
                <a:ea typeface="新細明體"/>
                <a:cs typeface="Times New Roman" panose="02020603050405020304" pitchFamily="18" charset="0"/>
              </a:rPr>
              <a:t>Chariot Soldiers</a:t>
            </a:r>
            <a:endParaRPr lang="en-US" sz="2000" dirty="0">
              <a:effectLst/>
              <a:latin typeface="Times New Roman" panose="02020603050405020304" pitchFamily="18" charset="0"/>
              <a:ea typeface="新細明體"/>
              <a:cs typeface="Times New Roman" panose="02020603050405020304" pitchFamily="18" charset="0"/>
            </a:endParaRPr>
          </a:p>
        </p:txBody>
      </p:sp>
      <p:pic>
        <p:nvPicPr>
          <p:cNvPr id="6" name="Picture 2"/>
          <p:cNvPicPr>
            <a:picLocks noChangeAspect="1" noChangeArrowheads="1"/>
          </p:cNvPicPr>
          <p:nvPr/>
        </p:nvPicPr>
        <p:blipFill>
          <a:blip r:embed="rId3" cstate="print"/>
          <a:srcRect/>
          <a:stretch>
            <a:fillRect/>
          </a:stretch>
        </p:blipFill>
        <p:spPr bwMode="auto">
          <a:xfrm>
            <a:off x="2672359" y="1417102"/>
            <a:ext cx="6025721" cy="478229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8" name="TextBox 6"/>
          <p:cNvSpPr txBox="1"/>
          <p:nvPr/>
        </p:nvSpPr>
        <p:spPr>
          <a:xfrm>
            <a:off x="410609" y="2331117"/>
            <a:ext cx="2261750" cy="552450"/>
          </a:xfrm>
          <a:prstGeom prst="rect">
            <a:avLst/>
          </a:prstGeom>
          <a:solidFill>
            <a:schemeClr val="accent2">
              <a:lumMod val="20000"/>
              <a:lumOff val="80000"/>
            </a:schemeClr>
          </a:solidFill>
        </p:spPr>
        <p:txBody>
          <a:bodyPr wrap="square" rtlCol="0">
            <a:noAutofit/>
          </a:bodyPr>
          <a:lstStyle/>
          <a:p>
            <a:pPr>
              <a:spcAft>
                <a:spcPts val="0"/>
              </a:spcAft>
            </a:pPr>
            <a:r>
              <a:rPr lang="en-HK" altLang="zh-CN" sz="1500" dirty="0">
                <a:solidFill>
                  <a:srgbClr val="000000"/>
                </a:solidFill>
                <a:latin typeface="Times New Roman" panose="02020603050405020304" pitchFamily="18" charset="0"/>
                <a:cs typeface="Times New Roman" panose="02020603050405020304" pitchFamily="18" charset="0"/>
              </a:rPr>
              <a:t>Chariot soldiers from the Qin state holding reins </a:t>
            </a:r>
            <a:endParaRPr lang="en-US" sz="1500" dirty="0">
              <a:latin typeface="Times New Roman" panose="02020603050405020304" pitchFamily="18" charset="0"/>
              <a:cs typeface="Times New Roman" panose="02020603050405020304" pitchFamily="18" charset="0"/>
            </a:endParaRPr>
          </a:p>
        </p:txBody>
      </p:sp>
      <p:cxnSp>
        <p:nvCxnSpPr>
          <p:cNvPr id="9" name="Straight Connector 8"/>
          <p:cNvCxnSpPr/>
          <p:nvPr/>
        </p:nvCxnSpPr>
        <p:spPr>
          <a:xfrm>
            <a:off x="1477886" y="2786613"/>
            <a:ext cx="3626914" cy="405727"/>
          </a:xfrm>
          <a:prstGeom prst="bentConnector3">
            <a:avLst>
              <a:gd name="adj1" fmla="val 80"/>
            </a:avLst>
          </a:prstGeom>
          <a:ln w="28575" cmpd="sng">
            <a:solidFill>
              <a:schemeClr val="accent2">
                <a:lumMod val="40000"/>
                <a:lumOff val="60000"/>
              </a:schemeClr>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2861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12"/>
          <p:cNvSpPr txBox="1"/>
          <p:nvPr/>
        </p:nvSpPr>
        <p:spPr>
          <a:xfrm>
            <a:off x="633799" y="5523645"/>
            <a:ext cx="3613178" cy="506095"/>
          </a:xfrm>
          <a:prstGeom prst="rect">
            <a:avLst/>
          </a:prstGeom>
          <a:solidFill>
            <a:schemeClr val="bg2">
              <a:lumMod val="90000"/>
            </a:schemeClr>
          </a:solidFill>
        </p:spPr>
        <p:txBody>
          <a:bodyPr wrap="square" rtlCol="0">
            <a:noAutofit/>
          </a:bodyPr>
          <a:lstStyle/>
          <a:p>
            <a:pPr>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A photo taken in the </a:t>
            </a:r>
            <a:r>
              <a:rPr lang="en-US" altLang="zh-CN" sz="1500" dirty="0">
                <a:solidFill>
                  <a:srgbClr val="000000"/>
                </a:solidFill>
                <a:latin typeface="Times New Roman" panose="02020603050405020304" pitchFamily="18" charset="0"/>
                <a:ea typeface="新細明體"/>
                <a:cs typeface="Times New Roman" panose="02020603050405020304" pitchFamily="18" charset="0"/>
              </a:rPr>
              <a:t>Mausoleum of the First Qin Emperor</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at Xi’an</a:t>
            </a:r>
            <a:endParaRPr lang="zh-HK" altLang="en-US" sz="1500" dirty="0">
              <a:latin typeface="Times New Roman" panose="02020603050405020304" pitchFamily="18" charset="0"/>
              <a:ea typeface="新細明體"/>
              <a:cs typeface="Times New Roman" panose="02020603050405020304" pitchFamily="18" charset="0"/>
            </a:endParaRPr>
          </a:p>
        </p:txBody>
      </p:sp>
      <p:pic>
        <p:nvPicPr>
          <p:cNvPr id="6" name="Picture 4"/>
          <p:cNvPicPr>
            <a:picLocks noChangeAspect="1" noChangeArrowheads="1"/>
          </p:cNvPicPr>
          <p:nvPr/>
        </p:nvPicPr>
        <p:blipFill>
          <a:blip r:embed="rId3" cstate="print"/>
          <a:srcRect/>
          <a:stretch>
            <a:fillRect/>
          </a:stretch>
        </p:blipFill>
        <p:spPr bwMode="auto">
          <a:xfrm>
            <a:off x="633798" y="1468459"/>
            <a:ext cx="3613179" cy="3870797"/>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7" name="Rectangle 4"/>
          <p:cNvSpPr/>
          <p:nvPr/>
        </p:nvSpPr>
        <p:spPr>
          <a:xfrm>
            <a:off x="4489935" y="1477335"/>
            <a:ext cx="4270775" cy="4046310"/>
          </a:xfrm>
          <a:prstGeom prst="rect">
            <a:avLst/>
          </a:prstGeom>
          <a:solidFill>
            <a:schemeClr val="accent4">
              <a:lumMod val="40000"/>
              <a:lumOff val="60000"/>
            </a:schemeClr>
          </a:solidFill>
        </p:spPr>
        <p:txBody>
          <a:bodyPr wrap="square">
            <a:noAutofit/>
          </a:bodyPr>
          <a:lstStyle/>
          <a:p>
            <a:pPr>
              <a:spcAft>
                <a:spcPts val="0"/>
              </a:spcAft>
            </a:pPr>
            <a:r>
              <a:rPr lang="en-HK" altLang="zh-TW" sz="1300" b="1" dirty="0">
                <a:solidFill>
                  <a:srgbClr val="000000"/>
                </a:solidFill>
                <a:latin typeface="Times New Roman"/>
                <a:ea typeface="新細明體"/>
                <a:cs typeface="Times New Roman"/>
              </a:rPr>
              <a:t>Quiz:</a:t>
            </a:r>
            <a:endParaRPr lang="zh-HK" altLang="en-US" sz="1300" dirty="0">
              <a:latin typeface="Times New Roman"/>
              <a:ea typeface="新細明體"/>
              <a:cs typeface="Times New Roman"/>
            </a:endParaRPr>
          </a:p>
          <a:p>
            <a:pPr algn="just">
              <a:spcAft>
                <a:spcPts val="0"/>
              </a:spcAft>
            </a:pPr>
            <a:r>
              <a:rPr lang="en-HK" altLang="zh-CN" sz="1300" dirty="0">
                <a:solidFill>
                  <a:srgbClr val="000000"/>
                </a:solidFill>
                <a:latin typeface="Times New Roman"/>
                <a:ea typeface="新細明體"/>
                <a:cs typeface="Times New Roman"/>
              </a:rPr>
              <a:t>The hats and the upper body armours of the chariot soldiers showed that they were a relatively important unit in the army. However, these war chariots, which were only popular for a certain period in the Spring and Autumn Period (771-476BC), were gradually withdrawn from the fighting stage. During the Battle of </a:t>
            </a:r>
            <a:r>
              <a:rPr lang="en-HK" altLang="zh-CN" sz="1300" dirty="0" err="1">
                <a:solidFill>
                  <a:srgbClr val="000000"/>
                </a:solidFill>
                <a:latin typeface="Times New Roman"/>
                <a:ea typeface="新細明體"/>
                <a:cs typeface="Times New Roman"/>
              </a:rPr>
              <a:t>Changping</a:t>
            </a:r>
            <a:r>
              <a:rPr lang="en-HK" altLang="zh-CN" sz="1300" dirty="0">
                <a:solidFill>
                  <a:srgbClr val="000000"/>
                </a:solidFill>
                <a:latin typeface="Times New Roman"/>
                <a:ea typeface="新細明體"/>
                <a:cs typeface="Times New Roman"/>
              </a:rPr>
              <a:t>, which was in the Warring States period (~ 476-221BC), they were not the main military force already. Can you guess the </a:t>
            </a:r>
            <a:r>
              <a:rPr lang="en-HK" altLang="zh-CN" sz="1300" dirty="0">
                <a:solidFill>
                  <a:srgbClr val="000000"/>
                </a:solidFill>
                <a:latin typeface="Times New Roman"/>
                <a:ea typeface="新細明體"/>
                <a:cs typeface="Times New Roman"/>
              </a:rPr>
              <a:t>reasons </a:t>
            </a:r>
            <a:r>
              <a:rPr lang="en-HK" altLang="zh-CN" sz="1300" dirty="0">
                <a:solidFill>
                  <a:srgbClr val="000000"/>
                </a:solidFill>
                <a:latin typeface="Times New Roman"/>
                <a:ea typeface="新細明體"/>
                <a:cs typeface="Times New Roman"/>
              </a:rPr>
              <a:t>behind </a:t>
            </a:r>
            <a:r>
              <a:rPr lang="en-HK" altLang="zh-CN" sz="1300" dirty="0">
                <a:solidFill>
                  <a:srgbClr val="000000"/>
                </a:solidFill>
                <a:latin typeface="Times New Roman"/>
                <a:ea typeface="新細明體"/>
                <a:cs typeface="Times New Roman"/>
              </a:rPr>
              <a:t>this?</a:t>
            </a:r>
            <a:endParaRPr lang="zh-HK" altLang="en-US" sz="1300" dirty="0">
              <a:solidFill>
                <a:srgbClr val="000000"/>
              </a:solidFill>
              <a:latin typeface="Times New Roman"/>
              <a:ea typeface="新細明體"/>
              <a:cs typeface="Times New Roman"/>
            </a:endParaRPr>
          </a:p>
        </p:txBody>
      </p:sp>
      <p:sp>
        <p:nvSpPr>
          <p:cNvPr id="8" name="文字方塊 7"/>
          <p:cNvSpPr txBox="1"/>
          <p:nvPr/>
        </p:nvSpPr>
        <p:spPr>
          <a:xfrm>
            <a:off x="4539630" y="3543846"/>
            <a:ext cx="4171383" cy="2076387"/>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HK" altLang="zh-CN" sz="1300" dirty="0">
                <a:solidFill>
                  <a:srgbClr val="FF0000"/>
                </a:solidFill>
                <a:latin typeface="Times New Roman"/>
                <a:ea typeface="新細明體"/>
                <a:cs typeface="Times New Roman"/>
              </a:rPr>
              <a:t>Reasons:</a:t>
            </a:r>
            <a:endParaRPr lang="zh-HK" altLang="en-US" sz="1300" dirty="0">
              <a:latin typeface="Times New Roman"/>
              <a:ea typeface="新細明體"/>
              <a:cs typeface="Times New Roman"/>
            </a:endParaRPr>
          </a:p>
          <a:p>
            <a:pPr>
              <a:spcAft>
                <a:spcPts val="0"/>
              </a:spcAft>
            </a:pPr>
            <a:r>
              <a:rPr lang="zh-CN" altLang="en-US" sz="1300" dirty="0">
                <a:solidFill>
                  <a:srgbClr val="FF0000"/>
                </a:solidFill>
                <a:latin typeface="Times New Roman"/>
                <a:ea typeface="新細明體"/>
                <a:cs typeface="Times New Roman"/>
              </a:rPr>
              <a:t>（</a:t>
            </a:r>
            <a:r>
              <a:rPr lang="en-US" sz="1300" dirty="0">
                <a:solidFill>
                  <a:srgbClr val="FF0000"/>
                </a:solidFill>
                <a:latin typeface="Times New Roman"/>
                <a:ea typeface="新細明體"/>
                <a:cs typeface="Times New Roman"/>
              </a:rPr>
              <a:t>1</a:t>
            </a:r>
            <a:r>
              <a:rPr lang="zh-CN" altLang="en-US" sz="1300" dirty="0">
                <a:solidFill>
                  <a:srgbClr val="FF0000"/>
                </a:solidFill>
                <a:latin typeface="Times New Roman"/>
                <a:ea typeface="新細明體"/>
                <a:cs typeface="Times New Roman"/>
              </a:rPr>
              <a:t>）</a:t>
            </a:r>
            <a:r>
              <a:rPr lang="en-HK" altLang="zh-CN" sz="1300" dirty="0">
                <a:solidFill>
                  <a:srgbClr val="FF0000"/>
                </a:solidFill>
                <a:latin typeface="Times New Roman"/>
                <a:ea typeface="新細明體"/>
                <a:cs typeface="Times New Roman"/>
              </a:rPr>
              <a:t>Too expensive</a:t>
            </a:r>
            <a:endParaRPr lang="zh-HK" altLang="en-US" sz="1300" dirty="0">
              <a:latin typeface="Times New Roman"/>
              <a:ea typeface="新細明體"/>
              <a:cs typeface="Times New Roman"/>
            </a:endParaRPr>
          </a:p>
          <a:p>
            <a:pPr>
              <a:spcAft>
                <a:spcPts val="0"/>
              </a:spcAft>
            </a:pPr>
            <a:r>
              <a:rPr lang="zh-CN" altLang="en-US" sz="1300" dirty="0">
                <a:solidFill>
                  <a:srgbClr val="FF0000"/>
                </a:solidFill>
                <a:latin typeface="Times New Roman"/>
                <a:ea typeface="新細明體"/>
                <a:cs typeface="Times New Roman"/>
              </a:rPr>
              <a:t>（</a:t>
            </a:r>
            <a:r>
              <a:rPr lang="en-US" sz="1300" dirty="0">
                <a:solidFill>
                  <a:srgbClr val="FF0000"/>
                </a:solidFill>
                <a:latin typeface="Times New Roman"/>
                <a:ea typeface="新細明體"/>
                <a:cs typeface="Times New Roman"/>
              </a:rPr>
              <a:t>2</a:t>
            </a:r>
            <a:r>
              <a:rPr lang="zh-CN" altLang="en-US" sz="1300" dirty="0">
                <a:solidFill>
                  <a:srgbClr val="FF0000"/>
                </a:solidFill>
                <a:latin typeface="Times New Roman"/>
                <a:ea typeface="新細明體"/>
                <a:cs typeface="Times New Roman"/>
              </a:rPr>
              <a:t>）</a:t>
            </a:r>
            <a:r>
              <a:rPr lang="en-HK" altLang="zh-CN" sz="1300" dirty="0">
                <a:solidFill>
                  <a:srgbClr val="FF0000"/>
                </a:solidFill>
                <a:latin typeface="Times New Roman"/>
                <a:ea typeface="新細明體"/>
                <a:cs typeface="Times New Roman"/>
              </a:rPr>
              <a:t>War chariots could not be turned around easily, and were only suitable for going straight across the battle fields. </a:t>
            </a:r>
            <a:r>
              <a:rPr lang="en-HK" altLang="zh-CN" sz="1300" dirty="0" err="1">
                <a:solidFill>
                  <a:srgbClr val="FF0000"/>
                </a:solidFill>
                <a:latin typeface="Times New Roman"/>
                <a:ea typeface="新細明體"/>
                <a:cs typeface="Times New Roman"/>
              </a:rPr>
              <a:t>Shangdang</a:t>
            </a:r>
            <a:r>
              <a:rPr lang="en-HK" altLang="zh-CN" sz="1300" dirty="0">
                <a:solidFill>
                  <a:srgbClr val="FF0000"/>
                </a:solidFill>
                <a:latin typeface="Times New Roman"/>
                <a:ea typeface="新細明體"/>
                <a:cs typeface="Times New Roman"/>
              </a:rPr>
              <a:t> county was surrounded by mountains. In the battle of </a:t>
            </a:r>
            <a:r>
              <a:rPr lang="en-HK" altLang="zh-CN" sz="1300" dirty="0" err="1">
                <a:solidFill>
                  <a:srgbClr val="FF0000"/>
                </a:solidFill>
                <a:latin typeface="Times New Roman"/>
                <a:ea typeface="新細明體"/>
                <a:cs typeface="Times New Roman"/>
              </a:rPr>
              <a:t>Changping</a:t>
            </a:r>
            <a:r>
              <a:rPr lang="en-HK" altLang="zh-CN" sz="1300" dirty="0">
                <a:solidFill>
                  <a:srgbClr val="FF0000"/>
                </a:solidFill>
                <a:latin typeface="Times New Roman"/>
                <a:ea typeface="新細明體"/>
                <a:cs typeface="Times New Roman"/>
              </a:rPr>
              <a:t>, cavalry and foot soldiers were the main types of infantry used in the battle fields. War chariots were only used by senior officials who commanded the cavalry and foot soldiers.</a:t>
            </a:r>
          </a:p>
        </p:txBody>
      </p:sp>
    </p:spTree>
    <p:extLst>
      <p:ext uri="{BB962C8B-B14F-4D97-AF65-F5344CB8AC3E}">
        <p14:creationId xmlns:p14="http://schemas.microsoft.com/office/powerpoint/2010/main" val="317992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5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fade">
                                      <p:cBhvr>
                                        <p:cTn id="2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3"/>
          <p:cNvSpPr txBox="1"/>
          <p:nvPr/>
        </p:nvSpPr>
        <p:spPr>
          <a:xfrm>
            <a:off x="320713" y="1307632"/>
            <a:ext cx="4030949" cy="461665"/>
          </a:xfrm>
          <a:prstGeom prst="rect">
            <a:avLst/>
          </a:prstGeom>
          <a:gradFill flip="none" rotWithShape="1">
            <a:gsLst>
              <a:gs pos="48000">
                <a:schemeClr val="accent6">
                  <a:lumMod val="60000"/>
                  <a:lumOff val="4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spcAft>
                <a:spcPts val="0"/>
              </a:spcAft>
            </a:pPr>
            <a:r>
              <a:rPr lang="en-US" sz="2400" b="1" dirty="0">
                <a:solidFill>
                  <a:srgbClr val="984806"/>
                </a:solidFill>
                <a:latin typeface="BiauKai"/>
                <a:ea typeface="新細明體"/>
                <a:cs typeface="Times New Roman"/>
              </a:rPr>
              <a:t>B. </a:t>
            </a:r>
            <a:r>
              <a:rPr lang="en-HK" altLang="zh-CN" sz="2400" b="1" dirty="0">
                <a:solidFill>
                  <a:srgbClr val="984806"/>
                </a:solidFill>
                <a:latin typeface="Times New Roman"/>
                <a:ea typeface="BiauKai"/>
                <a:cs typeface="Times New Roman"/>
              </a:rPr>
              <a:t>Archers/Light Infantry</a:t>
            </a:r>
            <a:endParaRPr lang="zh-HK" altLang="en-US" sz="2400" dirty="0">
              <a:latin typeface="Times New Roman"/>
              <a:ea typeface="新細明體"/>
              <a:cs typeface="Times New Roman"/>
            </a:endParaRPr>
          </a:p>
        </p:txBody>
      </p:sp>
      <p:pic>
        <p:nvPicPr>
          <p:cNvPr id="5" name="Picture 3"/>
          <p:cNvPicPr/>
          <p:nvPr/>
        </p:nvPicPr>
        <p:blipFill>
          <a:blip r:embed="rId4" cstate="print"/>
          <a:srcRect/>
          <a:stretch>
            <a:fillRect/>
          </a:stretch>
        </p:blipFill>
        <p:spPr bwMode="auto">
          <a:xfrm>
            <a:off x="1702932" y="1980220"/>
            <a:ext cx="5274310" cy="351599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8" name="TextBox 17"/>
          <p:cNvSpPr txBox="1"/>
          <p:nvPr/>
        </p:nvSpPr>
        <p:spPr>
          <a:xfrm>
            <a:off x="1016001" y="5663370"/>
            <a:ext cx="7167216" cy="951673"/>
          </a:xfrm>
          <a:prstGeom prst="rect">
            <a:avLst/>
          </a:prstGeom>
          <a:solidFill>
            <a:schemeClr val="accent2">
              <a:lumMod val="20000"/>
              <a:lumOff val="80000"/>
            </a:schemeClr>
          </a:solidFill>
        </p:spPr>
        <p:txBody>
          <a:bodyPr wrap="square" rtlCol="0">
            <a:noAutofit/>
          </a:bodyPr>
          <a:lstStyle/>
          <a:p>
            <a:pPr>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Soldiers of the Warring States period could be divided into two categories, armoured and non-armoured. Non-armoured infantries were the normal combat troops in the battle fields and their chances of casualties were relatively high. There is an armoured soldier in this photo. Can you find him? </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9" name="TextBox 12"/>
          <p:cNvSpPr txBox="1"/>
          <p:nvPr/>
        </p:nvSpPr>
        <p:spPr>
          <a:xfrm>
            <a:off x="4501088" y="1426222"/>
            <a:ext cx="4114454" cy="553998"/>
          </a:xfrm>
          <a:prstGeom prst="rect">
            <a:avLst/>
          </a:prstGeom>
          <a:solidFill>
            <a:schemeClr val="bg2">
              <a:lumMod val="90000"/>
            </a:schemeClr>
          </a:solidFill>
        </p:spPr>
        <p:txBody>
          <a:bodyPr wrap="square" rtlCol="0">
            <a:spAutoFit/>
          </a:bodyPr>
          <a:lstStyle/>
          <a:p>
            <a:pPr>
              <a:spcAft>
                <a:spcPts val="0"/>
              </a:spcAft>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A photo taken in the Mausoleum of the First Qin Emperor at Xi’an</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10" name="矩形 9"/>
          <p:cNvSpPr/>
          <p:nvPr/>
        </p:nvSpPr>
        <p:spPr>
          <a:xfrm>
            <a:off x="5319644" y="2416935"/>
            <a:ext cx="1066800" cy="1781175"/>
          </a:xfrm>
          <a:prstGeom prst="rect">
            <a:avLst/>
          </a:prstGeom>
          <a:noFill/>
          <a:ln w="381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spTree>
    <p:extLst>
      <p:ext uri="{BB962C8B-B14F-4D97-AF65-F5344CB8AC3E}">
        <p14:creationId xmlns:p14="http://schemas.microsoft.com/office/powerpoint/2010/main" val="118915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grpSp>
        <p:nvGrpSpPr>
          <p:cNvPr id="6" name="群組 5"/>
          <p:cNvGrpSpPr/>
          <p:nvPr/>
        </p:nvGrpSpPr>
        <p:grpSpPr>
          <a:xfrm>
            <a:off x="1485900" y="1317722"/>
            <a:ext cx="3086100" cy="5106035"/>
            <a:chOff x="0" y="0"/>
            <a:chExt cx="2284168" cy="3779912"/>
          </a:xfrm>
        </p:grpSpPr>
        <p:pic>
          <p:nvPicPr>
            <p:cNvPr id="7" name="Picture 1" descr="640副本.png"/>
            <p:cNvPicPr>
              <a:picLocks noChangeAspect="1"/>
            </p:cNvPicPr>
            <p:nvPr/>
          </p:nvPicPr>
          <p:blipFill>
            <a:blip r:embed="rId3" cstate="print"/>
            <a:stretch>
              <a:fillRect/>
            </a:stretch>
          </p:blipFill>
          <p:spPr>
            <a:xfrm>
              <a:off x="0" y="0"/>
              <a:ext cx="1915021" cy="3779912"/>
            </a:xfrm>
            <a:prstGeom prst="rect">
              <a:avLst/>
            </a:prstGeom>
          </p:spPr>
        </p:pic>
        <p:pic>
          <p:nvPicPr>
            <p:cNvPr id="8" name="Picture 2"/>
            <p:cNvPicPr>
              <a:picLocks noChangeAspect="1" noChangeArrowheads="1"/>
            </p:cNvPicPr>
            <p:nvPr/>
          </p:nvPicPr>
          <p:blipFill>
            <a:blip r:embed="rId4" cstate="print"/>
            <a:srcRect/>
            <a:stretch>
              <a:fillRect/>
            </a:stretch>
          </p:blipFill>
          <p:spPr bwMode="auto">
            <a:xfrm rot="20896204">
              <a:off x="225751" y="1127340"/>
              <a:ext cx="2058417" cy="1723924"/>
            </a:xfrm>
            <a:prstGeom prst="rect">
              <a:avLst/>
            </a:prstGeom>
            <a:noFill/>
            <a:ln w="38100">
              <a:noFill/>
              <a:miter lim="800000"/>
              <a:headEnd/>
              <a:tailEnd/>
            </a:ln>
            <a:effectLst/>
          </p:spPr>
        </p:pic>
      </p:grpSp>
      <p:sp>
        <p:nvSpPr>
          <p:cNvPr id="9" name="TextBox 25"/>
          <p:cNvSpPr txBox="1"/>
          <p:nvPr/>
        </p:nvSpPr>
        <p:spPr>
          <a:xfrm>
            <a:off x="4481860" y="1949836"/>
            <a:ext cx="3878053" cy="1246495"/>
          </a:xfrm>
          <a:prstGeom prst="rect">
            <a:avLst/>
          </a:prstGeom>
          <a:solidFill>
            <a:schemeClr val="accent4">
              <a:lumMod val="40000"/>
              <a:lumOff val="60000"/>
            </a:schemeClr>
          </a:solidFill>
        </p:spPr>
        <p:txBody>
          <a:bodyPr wrap="square" rtlCol="0">
            <a:spAutoFit/>
          </a:bodyPr>
          <a:lstStyle/>
          <a:p>
            <a:pPr>
              <a:spcAft>
                <a:spcPts val="0"/>
              </a:spcAft>
            </a:pPr>
            <a:r>
              <a:rPr lang="en-HK" altLang="zh-HK" sz="1500" b="1" dirty="0">
                <a:solidFill>
                  <a:srgbClr val="000000"/>
                </a:solidFill>
                <a:latin typeface="Times New Roman" panose="02020603050405020304" pitchFamily="18" charset="0"/>
                <a:ea typeface="新細明體"/>
                <a:cs typeface="Times New Roman" panose="02020603050405020304" pitchFamily="18" charset="0"/>
              </a:rPr>
              <a:t>Quiz</a:t>
            </a:r>
            <a:endParaRPr lang="zh-HK" altLang="en-US" sz="1500" b="1" dirty="0">
              <a:latin typeface="Times New Roman" panose="02020603050405020304" pitchFamily="18" charset="0"/>
              <a:ea typeface="新細明體"/>
              <a:cs typeface="Times New Roman" panose="02020603050405020304" pitchFamily="18" charset="0"/>
            </a:endParaRPr>
          </a:p>
          <a:p>
            <a:pPr>
              <a:spcAft>
                <a:spcPts val="0"/>
              </a:spcAft>
            </a:pPr>
            <a:r>
              <a:rPr lang="en-HK" altLang="zh-TW" sz="1500" dirty="0">
                <a:solidFill>
                  <a:srgbClr val="000000"/>
                </a:solidFill>
                <a:latin typeface="Times New Roman" panose="02020603050405020304" pitchFamily="18" charset="0"/>
                <a:ea typeface="新細明體"/>
                <a:cs typeface="Times New Roman" panose="02020603050405020304" pitchFamily="18" charset="0"/>
              </a:rPr>
              <a:t>According to this photo, a typical archer of the Warring States period did not wear armour. </a:t>
            </a:r>
            <a:r>
              <a:rPr lang="en-US" altLang="zh-TW" sz="1500" dirty="0">
                <a:solidFill>
                  <a:srgbClr val="000000"/>
                </a:solidFill>
                <a:latin typeface="Times New Roman" panose="02020603050405020304" pitchFamily="18" charset="0"/>
                <a:ea typeface="新細明體"/>
                <a:cs typeface="Times New Roman" panose="02020603050405020304" pitchFamily="18" charset="0"/>
              </a:rPr>
              <a:t>Why?</a:t>
            </a:r>
            <a:endParaRPr lang="zh-HK" altLang="en-US" sz="1500" dirty="0">
              <a:latin typeface="Times New Roman" panose="02020603050405020304" pitchFamily="18" charset="0"/>
              <a:ea typeface="新細明體"/>
              <a:cs typeface="Times New Roman" panose="02020603050405020304" pitchFamily="18" charset="0"/>
            </a:endParaRPr>
          </a:p>
          <a:p>
            <a:pPr>
              <a:spcAft>
                <a:spcPts val="0"/>
              </a:spcAft>
            </a:pPr>
            <a:r>
              <a:rPr lang="en-US" sz="1500" b="1" dirty="0">
                <a:solidFill>
                  <a:srgbClr val="000000"/>
                </a:solidFill>
                <a:latin typeface="Times New Roman" panose="02020603050405020304" pitchFamily="18" charset="0"/>
                <a:ea typeface="新細明體"/>
                <a:cs typeface="Times New Roman" panose="02020603050405020304" pitchFamily="18" charset="0"/>
              </a:rPr>
              <a:t> </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10" name="文字方塊 9"/>
          <p:cNvSpPr txBox="1"/>
          <p:nvPr/>
        </p:nvSpPr>
        <p:spPr>
          <a:xfrm>
            <a:off x="4693478" y="3009167"/>
            <a:ext cx="3666435" cy="995773"/>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spcAft>
                <a:spcPts val="0"/>
              </a:spcAft>
            </a:pPr>
            <a:r>
              <a:rPr lang="en-HK" altLang="zh-CN" sz="1500" dirty="0">
                <a:solidFill>
                  <a:srgbClr val="FF0000"/>
                </a:solidFill>
                <a:latin typeface="Times New Roman" panose="02020603050405020304" pitchFamily="18" charset="0"/>
                <a:ea typeface="新細明體"/>
                <a:cs typeface="Times New Roman" panose="02020603050405020304" pitchFamily="18" charset="0"/>
              </a:rPr>
              <a:t>A typical archer of the Warring States did not wear armour. The clothing was simple since it was convenient for archers to make large movements when drawing their bows.</a:t>
            </a:r>
          </a:p>
        </p:txBody>
      </p:sp>
    </p:spTree>
    <p:extLst>
      <p:ext uri="{BB962C8B-B14F-4D97-AF65-F5344CB8AC3E}">
        <p14:creationId xmlns:p14="http://schemas.microsoft.com/office/powerpoint/2010/main" val="172438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364573" y="1398766"/>
            <a:ext cx="1509948" cy="400110"/>
          </a:xfrm>
          <a:prstGeom prst="rect">
            <a:avLst/>
          </a:prstGeom>
          <a:gradFill flip="none" rotWithShape="1">
            <a:gsLst>
              <a:gs pos="47000">
                <a:schemeClr val="accent6">
                  <a:lumMod val="40000"/>
                  <a:lumOff val="60000"/>
                </a:schemeClr>
              </a:gs>
              <a:gs pos="100000">
                <a:srgbClr val="FFFFFF"/>
              </a:gs>
            </a:gsLst>
            <a:lin ang="0" scaled="1"/>
            <a:tileRect/>
          </a:gradFill>
        </p:spPr>
        <p:txBody>
          <a:bodyPr wrap="square" rtlCol="0">
            <a:spAutoFit/>
          </a:bodyPr>
          <a:lstStyle/>
          <a:p>
            <a:pPr>
              <a:spcAft>
                <a:spcPts val="0"/>
              </a:spcAft>
            </a:pPr>
            <a:r>
              <a:rPr lang="en-US" sz="2000" b="1" dirty="0">
                <a:solidFill>
                  <a:srgbClr val="984806"/>
                </a:solidFill>
                <a:latin typeface="Times New Roman" panose="02020603050405020304" pitchFamily="18" charset="0"/>
                <a:ea typeface="新細明體"/>
                <a:cs typeface="Times New Roman" panose="02020603050405020304" pitchFamily="18" charset="0"/>
              </a:rPr>
              <a:t>C. </a:t>
            </a:r>
            <a:r>
              <a:rPr lang="en-HK" sz="2000" b="1" dirty="0">
                <a:solidFill>
                  <a:srgbClr val="984806"/>
                </a:solidFill>
                <a:latin typeface="Times New Roman" panose="02020603050405020304" pitchFamily="18" charset="0"/>
                <a:ea typeface="新細明體"/>
                <a:cs typeface="Times New Roman" panose="02020603050405020304" pitchFamily="18" charset="0"/>
              </a:rPr>
              <a:t>Cavalry</a:t>
            </a:r>
            <a:endParaRPr lang="zh-HK" altLang="en-US" sz="2000" dirty="0">
              <a:latin typeface="Times New Roman" panose="02020603050405020304" pitchFamily="18" charset="0"/>
              <a:ea typeface="新細明體"/>
              <a:cs typeface="Times New Roman" panose="02020603050405020304" pitchFamily="18" charset="0"/>
            </a:endParaRPr>
          </a:p>
        </p:txBody>
      </p:sp>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4"/>
          <p:cNvPicPr>
            <a:picLocks noChangeAspect="1" noChangeArrowheads="1"/>
          </p:cNvPicPr>
          <p:nvPr/>
        </p:nvPicPr>
        <p:blipFill>
          <a:blip r:embed="rId3" cstate="print"/>
          <a:srcRect/>
          <a:stretch>
            <a:fillRect/>
          </a:stretch>
        </p:blipFill>
        <p:spPr bwMode="auto">
          <a:xfrm>
            <a:off x="1975027" y="2410838"/>
            <a:ext cx="1660034" cy="3957889"/>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3635061" y="3024221"/>
            <a:ext cx="3938879" cy="3344506"/>
          </a:xfrm>
          <a:prstGeom prst="rect">
            <a:avLst/>
          </a:prstGeom>
          <a:noFill/>
          <a:ln w="9525">
            <a:noFill/>
            <a:miter lim="800000"/>
            <a:headEnd/>
            <a:tailEnd/>
          </a:ln>
          <a:effectLst/>
        </p:spPr>
      </p:pic>
      <p:sp>
        <p:nvSpPr>
          <p:cNvPr id="8" name="TextBox 16"/>
          <p:cNvSpPr txBox="1"/>
          <p:nvPr/>
        </p:nvSpPr>
        <p:spPr>
          <a:xfrm>
            <a:off x="3416968" y="1093951"/>
            <a:ext cx="4207385" cy="1938992"/>
          </a:xfrm>
          <a:prstGeom prst="rect">
            <a:avLst/>
          </a:prstGeom>
          <a:solidFill>
            <a:schemeClr val="accent2">
              <a:lumMod val="20000"/>
              <a:lumOff val="80000"/>
            </a:schemeClr>
          </a:solidFill>
          <a:ln w="38100" cmpd="sng">
            <a:noFill/>
          </a:ln>
          <a:effectLst/>
        </p:spPr>
        <p:txBody>
          <a:bodyPr wrap="square" rtlCol="0">
            <a:spAutoFit/>
          </a:bodyPr>
          <a:lstStyle/>
          <a:p>
            <a:pPr>
              <a:spcAft>
                <a:spcPts val="0"/>
              </a:spcAft>
            </a:pPr>
            <a:r>
              <a:rPr lang="en-HK" altLang="zh-CN" sz="1500" dirty="0">
                <a:solidFill>
                  <a:srgbClr val="000000"/>
                </a:solidFill>
                <a:latin typeface="Times New Roman"/>
                <a:ea typeface="新細明體"/>
                <a:cs typeface="Times New Roman"/>
              </a:rPr>
              <a:t>Though leather saddle pads (numnahs) had been invented, stirrups had not yet been invented. This meant that cavalry needed stricter training in this period when compared to later generations. Apart from using both thighs to press against the horse to sit and ride in a stable condition, they also needed to use both hands to control the reins and direct the horses to go forward.</a:t>
            </a:r>
            <a:endParaRPr lang="zh-HK" altLang="en-US" sz="1500" dirty="0">
              <a:latin typeface="Times New Roman"/>
              <a:ea typeface="新細明體"/>
              <a:cs typeface="Times New Roman"/>
            </a:endParaRPr>
          </a:p>
        </p:txBody>
      </p:sp>
      <p:sp>
        <p:nvSpPr>
          <p:cNvPr id="10" name="矩形 9"/>
          <p:cNvSpPr/>
          <p:nvPr/>
        </p:nvSpPr>
        <p:spPr>
          <a:xfrm>
            <a:off x="4955899" y="3692777"/>
            <a:ext cx="1352550" cy="685800"/>
          </a:xfrm>
          <a:prstGeom prst="rect">
            <a:avLst/>
          </a:prstGeom>
          <a:noFill/>
          <a:ln w="38100" cmpd="sng"/>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TW" altLang="en-US"/>
          </a:p>
        </p:txBody>
      </p:sp>
      <p:cxnSp>
        <p:nvCxnSpPr>
          <p:cNvPr id="11" name="Straight Connector 14"/>
          <p:cNvCxnSpPr/>
          <p:nvPr/>
        </p:nvCxnSpPr>
        <p:spPr>
          <a:xfrm flipH="1" flipV="1">
            <a:off x="5599278" y="3021298"/>
            <a:ext cx="27672" cy="960120"/>
          </a:xfrm>
          <a:prstGeom prst="line">
            <a:avLst/>
          </a:prstGeom>
          <a:ln w="28575">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89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1675767" y="1635031"/>
            <a:ext cx="2340754" cy="439372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7" name="TextBox 5"/>
          <p:cNvSpPr txBox="1"/>
          <p:nvPr/>
        </p:nvSpPr>
        <p:spPr>
          <a:xfrm>
            <a:off x="4461013" y="3086156"/>
            <a:ext cx="3733800" cy="1708160"/>
          </a:xfrm>
          <a:prstGeom prst="rect">
            <a:avLst/>
          </a:prstGeom>
          <a:solidFill>
            <a:schemeClr val="accent2">
              <a:lumMod val="20000"/>
              <a:lumOff val="8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spAutoFit/>
          </a:bodyPr>
          <a:lstStyle/>
          <a:p>
            <a:pPr>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Armour was mainly made of cow leather. Red cord was used to bind different pieces together and black paint was painted on </a:t>
            </a:r>
            <a:r>
              <a:rPr lang="en-HK" altLang="zh-CN" sz="1500" dirty="0" smtClean="0">
                <a:solidFill>
                  <a:srgbClr val="000000"/>
                </a:solidFill>
                <a:latin typeface="Times New Roman" panose="02020603050405020304" pitchFamily="18" charset="0"/>
                <a:ea typeface="新細明體"/>
                <a:cs typeface="Times New Roman" panose="02020603050405020304" pitchFamily="18" charset="0"/>
              </a:rPr>
              <a:t>the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surface of the armour so as to strengthen its toughness. Qin cavalry wore the leather armour on the upper body only so that they could ride horses conveniently.</a:t>
            </a:r>
            <a:endParaRPr lang="zh-HK" altLang="en-US" sz="1500" dirty="0">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1696801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6" name="Picture 2"/>
          <p:cNvPicPr/>
          <p:nvPr/>
        </p:nvPicPr>
        <p:blipFill>
          <a:blip r:embed="rId4" cstate="print"/>
          <a:srcRect/>
          <a:stretch>
            <a:fillRect/>
          </a:stretch>
        </p:blipFill>
        <p:spPr bwMode="auto">
          <a:xfrm>
            <a:off x="344585" y="1503087"/>
            <a:ext cx="4497440" cy="2492381"/>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pic>
        <p:nvPicPr>
          <p:cNvPr id="7" name="Picture 2"/>
          <p:cNvPicPr/>
          <p:nvPr/>
        </p:nvPicPr>
        <p:blipFill>
          <a:blip r:embed="rId5" cstate="print"/>
          <a:srcRect/>
          <a:stretch>
            <a:fillRect/>
          </a:stretch>
        </p:blipFill>
        <p:spPr bwMode="auto">
          <a:xfrm>
            <a:off x="2279868" y="4105161"/>
            <a:ext cx="3230656" cy="2433130"/>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9" name="TextBox 2"/>
          <p:cNvSpPr txBox="1"/>
          <p:nvPr/>
        </p:nvSpPr>
        <p:spPr>
          <a:xfrm>
            <a:off x="5749196" y="1503086"/>
            <a:ext cx="2909356" cy="4719913"/>
          </a:xfrm>
          <a:prstGeom prst="rect">
            <a:avLst/>
          </a:prstGeom>
          <a:solidFill>
            <a:schemeClr val="accent4">
              <a:lumMod val="40000"/>
              <a:lumOff val="60000"/>
            </a:schemeClr>
          </a:solidFill>
          <a:ln>
            <a:noFill/>
          </a:ln>
          <a:effectLst/>
        </p:spPr>
        <p:style>
          <a:lnRef idx="3">
            <a:schemeClr val="lt1"/>
          </a:lnRef>
          <a:fillRef idx="1">
            <a:schemeClr val="accent2"/>
          </a:fillRef>
          <a:effectRef idx="1">
            <a:schemeClr val="accent2"/>
          </a:effectRef>
          <a:fontRef idx="minor">
            <a:schemeClr val="lt1"/>
          </a:fontRef>
        </p:style>
        <p:txBody>
          <a:bodyPr wrap="square" rtlCol="0">
            <a:noAutofit/>
          </a:bodyPr>
          <a:lstStyle/>
          <a:p>
            <a:pPr algn="just">
              <a:spcAft>
                <a:spcPts val="0"/>
              </a:spcAft>
            </a:pPr>
            <a:r>
              <a:rPr lang="en-HK" altLang="zh-HK" sz="1500" b="1" dirty="0">
                <a:solidFill>
                  <a:srgbClr val="000000"/>
                </a:solidFill>
                <a:latin typeface="Times New Roman" panose="02020603050405020304" pitchFamily="18" charset="0"/>
                <a:ea typeface="新細明體"/>
                <a:cs typeface="Times New Roman" panose="02020603050405020304" pitchFamily="18" charset="0"/>
              </a:rPr>
              <a:t>Quiz</a:t>
            </a:r>
            <a:endParaRPr lang="zh-HK" altLang="en-US" sz="1500" dirty="0">
              <a:latin typeface="Times New Roman" panose="02020603050405020304" pitchFamily="18" charset="0"/>
              <a:ea typeface="新細明體"/>
              <a:cs typeface="Times New Roman" panose="02020603050405020304" pitchFamily="18" charset="0"/>
            </a:endParaRPr>
          </a:p>
          <a:p>
            <a:pPr algn="just">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Stirrups had not been invented in the Warring states period. Therefore, horsemen found it difficult to fight on horseback. In this photo, the horsemen hold the bridles in one hand and the halberds in the other hand. What are their roles in the war? </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10" name="文字方塊 9"/>
          <p:cNvSpPr txBox="1"/>
          <p:nvPr/>
        </p:nvSpPr>
        <p:spPr>
          <a:xfrm>
            <a:off x="5891280" y="3631351"/>
            <a:ext cx="2658806" cy="2433130"/>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HK" altLang="zh-CN" sz="1500" dirty="0">
                <a:solidFill>
                  <a:srgbClr val="FF0000"/>
                </a:solidFill>
                <a:latin typeface="Times New Roman" panose="02020603050405020304" pitchFamily="18" charset="0"/>
                <a:ea typeface="新細明體"/>
                <a:cs typeface="Times New Roman" panose="02020603050405020304" pitchFamily="18" charset="0"/>
              </a:rPr>
              <a:t>Stirrups had not been invented in the Warring States period and  cavalry therefore found it hard to fight on horseback. However, skilled horsemen could hold the bridles in one hand and the halberds in the other hand. They could point the halberds forward and sprint forward when encountering foot soldiers.</a:t>
            </a:r>
            <a:endParaRPr lang="zh-HK" altLang="en-US" sz="1500" kern="100" dirty="0">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528768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4"/>
          <p:cNvSpPr txBox="1"/>
          <p:nvPr/>
        </p:nvSpPr>
        <p:spPr>
          <a:xfrm>
            <a:off x="466793" y="1208241"/>
            <a:ext cx="2133116" cy="533400"/>
          </a:xfrm>
          <a:prstGeom prst="rect">
            <a:avLst/>
          </a:prstGeom>
          <a:gradFill flip="none" rotWithShape="1">
            <a:gsLst>
              <a:gs pos="47000">
                <a:schemeClr val="accent6">
                  <a:lumMod val="40000"/>
                  <a:lumOff val="60000"/>
                </a:schemeClr>
              </a:gs>
              <a:gs pos="100000">
                <a:srgbClr val="FFFFFF"/>
              </a:gs>
            </a:gsLst>
            <a:lin ang="0" scaled="1"/>
            <a:tileRect/>
          </a:gra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wrap="square" rtlCol="0">
            <a:noAutofit/>
          </a:bodyPr>
          <a:lstStyle/>
          <a:p>
            <a:pPr>
              <a:spcAft>
                <a:spcPts val="0"/>
              </a:spcAft>
            </a:pPr>
            <a:r>
              <a:rPr lang="en-US" sz="2000" b="1" kern="1200" dirty="0">
                <a:solidFill>
                  <a:srgbClr val="984806"/>
                </a:solidFill>
                <a:effectLst/>
                <a:latin typeface="Times New Roman" panose="02020603050405020304" pitchFamily="18" charset="0"/>
                <a:ea typeface="新細明體"/>
                <a:cs typeface="Times New Roman" panose="02020603050405020304" pitchFamily="18" charset="0"/>
              </a:rPr>
              <a:t>D. Crossbowmen</a:t>
            </a:r>
            <a:endParaRPr lang="zh-HK" sz="2000" dirty="0">
              <a:effectLst/>
              <a:latin typeface="Times New Roman" panose="02020603050405020304" pitchFamily="18" charset="0"/>
              <a:ea typeface="新細明體"/>
              <a:cs typeface="Times New Roman" panose="02020603050405020304" pitchFamily="18" charset="0"/>
            </a:endParaRPr>
          </a:p>
        </p:txBody>
      </p:sp>
      <p:pic>
        <p:nvPicPr>
          <p:cNvPr id="6" name="Picture 2"/>
          <p:cNvPicPr>
            <a:picLocks noChangeAspect="1" noChangeArrowheads="1"/>
          </p:cNvPicPr>
          <p:nvPr/>
        </p:nvPicPr>
        <p:blipFill>
          <a:blip r:embed="rId3" cstate="print"/>
          <a:srcRect/>
          <a:stretch>
            <a:fillRect/>
          </a:stretch>
        </p:blipFill>
        <p:spPr bwMode="auto">
          <a:xfrm>
            <a:off x="3283997" y="1314174"/>
            <a:ext cx="2929397" cy="4021866"/>
          </a:xfrm>
          <a:prstGeom prst="rect">
            <a:avLst/>
          </a:prstGeom>
          <a:noFill/>
          <a:ln w="57150">
            <a:solidFill>
              <a:schemeClr val="accent2">
                <a:lumMod val="75000"/>
              </a:schemeClr>
            </a:solid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6544092" y="1208241"/>
            <a:ext cx="386291" cy="2663735"/>
          </a:xfrm>
          <a:prstGeom prst="rect">
            <a:avLst/>
          </a:prstGeom>
          <a:noFill/>
          <a:ln w="9525">
            <a:noFill/>
            <a:miter lim="800000"/>
            <a:headEnd/>
            <a:tailEnd/>
          </a:ln>
          <a:effectLst/>
        </p:spPr>
      </p:pic>
      <p:sp>
        <p:nvSpPr>
          <p:cNvPr id="8" name="TextBox 20"/>
          <p:cNvSpPr txBox="1"/>
          <p:nvPr/>
        </p:nvSpPr>
        <p:spPr>
          <a:xfrm>
            <a:off x="6975621" y="1883589"/>
            <a:ext cx="1908817" cy="2125519"/>
          </a:xfrm>
          <a:prstGeom prst="rect">
            <a:avLst/>
          </a:prstGeom>
          <a:solidFill>
            <a:srgbClr val="CCCC00"/>
          </a:solidFill>
          <a:ln w="38100" cmpd="sng">
            <a:solidFill>
              <a:schemeClr val="tx2">
                <a:lumMod val="60000"/>
                <a:lumOff val="40000"/>
              </a:schemeClr>
            </a:solidFill>
          </a:ln>
        </p:spPr>
        <p:txBody>
          <a:bodyPr wrap="square" rtlCol="0">
            <a:noAutofit/>
          </a:bodyPr>
          <a:lstStyle/>
          <a:p>
            <a:pPr>
              <a:spcAft>
                <a:spcPts val="0"/>
              </a:spcAft>
            </a:pPr>
            <a:r>
              <a:rPr lang="en-HK" altLang="zh-CN" sz="1500" dirty="0">
                <a:latin typeface="Times New Roman" panose="02020603050405020304" pitchFamily="18" charset="0"/>
                <a:ea typeface="新細明體"/>
                <a:cs typeface="Times New Roman" panose="02020603050405020304" pitchFamily="18" charset="0"/>
              </a:rPr>
              <a:t>Triangular bronze arrowheads are the distinct features of the  Qin crossbowmen.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The weapons can decrease air friction and increase both the firing range and penetrative power.</a:t>
            </a:r>
            <a:endParaRPr lang="zh-HK" altLang="en-US" sz="1500" dirty="0">
              <a:latin typeface="Times New Roman" panose="02020603050405020304" pitchFamily="18" charset="0"/>
              <a:ea typeface="新細明體"/>
              <a:cs typeface="Times New Roman" panose="02020603050405020304" pitchFamily="18" charset="0"/>
            </a:endParaRPr>
          </a:p>
        </p:txBody>
      </p:sp>
      <p:cxnSp>
        <p:nvCxnSpPr>
          <p:cNvPr id="9" name="Elbow Connector 30"/>
          <p:cNvCxnSpPr>
            <a:cxnSpLocks/>
          </p:cNvCxnSpPr>
          <p:nvPr/>
        </p:nvCxnSpPr>
        <p:spPr>
          <a:xfrm>
            <a:off x="6803499" y="1623391"/>
            <a:ext cx="1081293" cy="320261"/>
          </a:xfrm>
          <a:prstGeom prst="bentConnector2">
            <a:avLst/>
          </a:prstGeom>
          <a:ln w="28575" cmpd="sng">
            <a:headEnd type="oval"/>
            <a:tailEnd type="none"/>
          </a:ln>
        </p:spPr>
        <p:style>
          <a:lnRef idx="1">
            <a:schemeClr val="accent1"/>
          </a:lnRef>
          <a:fillRef idx="0">
            <a:schemeClr val="accent1"/>
          </a:fillRef>
          <a:effectRef idx="0">
            <a:schemeClr val="accent1"/>
          </a:effectRef>
          <a:fontRef idx="minor">
            <a:schemeClr val="tx1"/>
          </a:fontRef>
        </p:style>
      </p:cxnSp>
      <p:pic>
        <p:nvPicPr>
          <p:cNvPr id="17" name="Picture 6"/>
          <p:cNvPicPr>
            <a:picLocks noChangeAspect="1" noChangeArrowheads="1"/>
          </p:cNvPicPr>
          <p:nvPr/>
        </p:nvPicPr>
        <p:blipFill>
          <a:blip r:embed="rId5" cstate="print"/>
          <a:srcRect/>
          <a:stretch>
            <a:fillRect/>
          </a:stretch>
        </p:blipFill>
        <p:spPr bwMode="auto">
          <a:xfrm rot="18746847">
            <a:off x="5769102" y="4022396"/>
            <a:ext cx="1642388" cy="1452598"/>
          </a:xfrm>
          <a:prstGeom prst="rect">
            <a:avLst/>
          </a:prstGeom>
          <a:noFill/>
          <a:ln w="28575">
            <a:solidFill>
              <a:schemeClr val="tx1"/>
            </a:solidFill>
            <a:miter lim="800000"/>
            <a:headEnd/>
            <a:tailEnd/>
          </a:ln>
          <a:effectLst/>
        </p:spPr>
      </p:pic>
      <p:sp>
        <p:nvSpPr>
          <p:cNvPr id="18" name="TextBox 19"/>
          <p:cNvSpPr txBox="1"/>
          <p:nvPr/>
        </p:nvSpPr>
        <p:spPr>
          <a:xfrm>
            <a:off x="2754256" y="3748910"/>
            <a:ext cx="766266" cy="510540"/>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US" altLang="zh-HK" sz="1500" dirty="0">
                <a:solidFill>
                  <a:srgbClr val="FFFFFF"/>
                </a:solidFill>
                <a:latin typeface="Times New Roman" panose="02020603050405020304" pitchFamily="18" charset="0"/>
                <a:ea typeface="新細明體"/>
                <a:cs typeface="Times New Roman" panose="02020603050405020304" pitchFamily="18" charset="0"/>
              </a:rPr>
              <a:t>Gown</a:t>
            </a:r>
            <a:endParaRPr lang="zh-HK" sz="1500" dirty="0">
              <a:effectLst/>
              <a:latin typeface="Times New Roman" panose="02020603050405020304" pitchFamily="18" charset="0"/>
              <a:ea typeface="新細明體"/>
              <a:cs typeface="Times New Roman" panose="02020603050405020304" pitchFamily="18" charset="0"/>
            </a:endParaRPr>
          </a:p>
        </p:txBody>
      </p:sp>
      <p:sp>
        <p:nvSpPr>
          <p:cNvPr id="19" name="TextBox 15"/>
          <p:cNvSpPr txBox="1"/>
          <p:nvPr/>
        </p:nvSpPr>
        <p:spPr>
          <a:xfrm>
            <a:off x="2754256" y="4404568"/>
            <a:ext cx="755223" cy="576040"/>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US" altLang="zh-CN" sz="1500" kern="1200" dirty="0">
                <a:solidFill>
                  <a:srgbClr val="FFFFFF"/>
                </a:solidFill>
                <a:effectLst/>
                <a:latin typeface="Times New Roman" panose="02020603050405020304" pitchFamily="18" charset="0"/>
                <a:ea typeface="新細明體"/>
                <a:cs typeface="Times New Roman" panose="02020603050405020304" pitchFamily="18" charset="0"/>
              </a:rPr>
              <a:t>Shorts</a:t>
            </a:r>
            <a:endParaRPr lang="zh-HK" sz="1500" dirty="0">
              <a:effectLst/>
              <a:latin typeface="Times New Roman" panose="02020603050405020304" pitchFamily="18" charset="0"/>
              <a:ea typeface="新細明體"/>
              <a:cs typeface="Times New Roman" panose="02020603050405020304" pitchFamily="18" charset="0"/>
            </a:endParaRPr>
          </a:p>
        </p:txBody>
      </p:sp>
      <p:cxnSp>
        <p:nvCxnSpPr>
          <p:cNvPr id="20" name="Straight Arrow Connector 9"/>
          <p:cNvCxnSpPr>
            <a:cxnSpLocks/>
          </p:cNvCxnSpPr>
          <p:nvPr/>
        </p:nvCxnSpPr>
        <p:spPr>
          <a:xfrm flipH="1" flipV="1">
            <a:off x="4189786" y="3731108"/>
            <a:ext cx="1410255" cy="983437"/>
          </a:xfrm>
          <a:prstGeom prst="straightConnector1">
            <a:avLst/>
          </a:prstGeom>
          <a:ln w="28575" cmpd="sng">
            <a:solidFill>
              <a:srgbClr val="A4E33D"/>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1"/>
          <p:cNvCxnSpPr>
            <a:cxnSpLocks/>
          </p:cNvCxnSpPr>
          <p:nvPr/>
        </p:nvCxnSpPr>
        <p:spPr>
          <a:xfrm>
            <a:off x="5382820" y="7601824"/>
            <a:ext cx="810493" cy="0"/>
          </a:xfrm>
          <a:prstGeom prst="straightConnector1">
            <a:avLst/>
          </a:prstGeom>
          <a:ln>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26" name="Straight Arrow Connector 28"/>
          <p:cNvCxnSpPr>
            <a:cxnSpLocks/>
          </p:cNvCxnSpPr>
          <p:nvPr/>
        </p:nvCxnSpPr>
        <p:spPr>
          <a:xfrm flipV="1">
            <a:off x="3538383" y="4327374"/>
            <a:ext cx="1027043"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cxnSp>
        <p:nvCxnSpPr>
          <p:cNvPr id="32" name="Straight Arrow Connector 28"/>
          <p:cNvCxnSpPr>
            <a:cxnSpLocks/>
          </p:cNvCxnSpPr>
          <p:nvPr/>
        </p:nvCxnSpPr>
        <p:spPr>
          <a:xfrm flipV="1">
            <a:off x="3553950" y="4066113"/>
            <a:ext cx="947481"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3" name="TextBox 22"/>
          <p:cNvSpPr txBox="1"/>
          <p:nvPr/>
        </p:nvSpPr>
        <p:spPr>
          <a:xfrm>
            <a:off x="2275874" y="2910441"/>
            <a:ext cx="1278076" cy="557211"/>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HK" altLang="zh-CN" sz="1500" dirty="0">
                <a:solidFill>
                  <a:srgbClr val="FFFFFF"/>
                </a:solidFill>
                <a:latin typeface="Times New Roman" panose="02020603050405020304" pitchFamily="18" charset="0"/>
                <a:ea typeface="新細明體"/>
                <a:cs typeface="Times New Roman" panose="02020603050405020304" pitchFamily="18" charset="0"/>
              </a:rPr>
              <a:t>Armour (upper body)</a:t>
            </a:r>
            <a:endParaRPr lang="zh-HK" altLang="en-US" sz="1500" dirty="0">
              <a:latin typeface="Times New Roman" panose="02020603050405020304" pitchFamily="18" charset="0"/>
              <a:ea typeface="新細明體"/>
              <a:cs typeface="Times New Roman" panose="02020603050405020304" pitchFamily="18" charset="0"/>
            </a:endParaRPr>
          </a:p>
        </p:txBody>
      </p:sp>
      <p:cxnSp>
        <p:nvCxnSpPr>
          <p:cNvPr id="34" name="Straight Arrow Connector 28"/>
          <p:cNvCxnSpPr>
            <a:cxnSpLocks/>
          </p:cNvCxnSpPr>
          <p:nvPr/>
        </p:nvCxnSpPr>
        <p:spPr>
          <a:xfrm flipV="1">
            <a:off x="3553950" y="3060383"/>
            <a:ext cx="1027043"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35" name="TextBox 29"/>
          <p:cNvSpPr txBox="1"/>
          <p:nvPr/>
        </p:nvSpPr>
        <p:spPr>
          <a:xfrm>
            <a:off x="2754256" y="1314174"/>
            <a:ext cx="1348313" cy="1412200"/>
          </a:xfrm>
          <a:prstGeom prst="rect">
            <a:avLst/>
          </a:prstGeom>
        </p:spPr>
        <p:style>
          <a:lnRef idx="3">
            <a:schemeClr val="lt1"/>
          </a:lnRef>
          <a:fillRef idx="1">
            <a:schemeClr val="accent3"/>
          </a:fillRef>
          <a:effectRef idx="1">
            <a:schemeClr val="accent3"/>
          </a:effectRef>
          <a:fontRef idx="minor">
            <a:schemeClr val="lt1"/>
          </a:fontRef>
        </p:style>
        <p:txBody>
          <a:bodyPr wrap="square" rtlCol="0">
            <a:noAutofit/>
          </a:bodyPr>
          <a:lstStyle/>
          <a:p>
            <a:pPr>
              <a:spcAft>
                <a:spcPts val="0"/>
              </a:spcAft>
            </a:pPr>
            <a:r>
              <a:rPr lang="en-HK" altLang="zh-CN" sz="1400" dirty="0">
                <a:solidFill>
                  <a:srgbClr val="FFFFFF"/>
                </a:solidFill>
                <a:latin typeface="Times New Roman" panose="02020603050405020304" pitchFamily="18" charset="0"/>
                <a:ea typeface="新細明體"/>
                <a:cs typeface="Times New Roman" panose="02020603050405020304" pitchFamily="18" charset="0"/>
              </a:rPr>
              <a:t>The distinguishing feature of the Qin army </a:t>
            </a:r>
            <a:r>
              <a:rPr lang="en-HK" altLang="zh-CN" sz="1400" dirty="0">
                <a:solidFill>
                  <a:srgbClr val="FFFFFF"/>
                </a:solidFill>
                <a:latin typeface="Times New Roman" panose="02020603050405020304" pitchFamily="18" charset="0"/>
                <a:ea typeface="新細明體"/>
                <a:cs typeface="Times New Roman" panose="02020603050405020304" pitchFamily="18" charset="0"/>
              </a:rPr>
              <a:t>is hair tied into </a:t>
            </a:r>
            <a:r>
              <a:rPr lang="en-HK" altLang="zh-CN" sz="1400" dirty="0">
                <a:solidFill>
                  <a:srgbClr val="FFFFFF"/>
                </a:solidFill>
                <a:latin typeface="Times New Roman" panose="02020603050405020304" pitchFamily="18" charset="0"/>
                <a:ea typeface="新細明體"/>
                <a:cs typeface="Times New Roman" panose="02020603050405020304" pitchFamily="18" charset="0"/>
              </a:rPr>
              <a:t>a </a:t>
            </a:r>
            <a:r>
              <a:rPr lang="en-HK" altLang="zh-CN" sz="1400" dirty="0">
                <a:solidFill>
                  <a:srgbClr val="FFFFFF"/>
                </a:solidFill>
                <a:latin typeface="Times New Roman" panose="02020603050405020304" pitchFamily="18" charset="0"/>
                <a:ea typeface="新細明體"/>
                <a:cs typeface="Times New Roman" panose="02020603050405020304" pitchFamily="18" charset="0"/>
              </a:rPr>
              <a:t>bun.</a:t>
            </a:r>
            <a:endParaRPr lang="zh-HK" altLang="en-US" sz="1400" dirty="0">
              <a:latin typeface="Times New Roman" panose="02020603050405020304" pitchFamily="18" charset="0"/>
              <a:ea typeface="新細明體"/>
              <a:cs typeface="Times New Roman" panose="02020603050405020304" pitchFamily="18" charset="0"/>
            </a:endParaRPr>
          </a:p>
        </p:txBody>
      </p:sp>
      <p:sp>
        <p:nvSpPr>
          <p:cNvPr id="36" name="TextBox 12"/>
          <p:cNvSpPr txBox="1"/>
          <p:nvPr/>
        </p:nvSpPr>
        <p:spPr>
          <a:xfrm>
            <a:off x="466794" y="1952486"/>
            <a:ext cx="1618198" cy="1570355"/>
          </a:xfrm>
          <a:prstGeom prst="rect">
            <a:avLst/>
          </a:prstGeom>
          <a:solidFill>
            <a:schemeClr val="bg2">
              <a:lumMod val="90000"/>
            </a:schemeClr>
          </a:solidFill>
          <a:ln>
            <a:solidFill>
              <a:srgbClr val="A4E33D"/>
            </a:solidFill>
          </a:ln>
        </p:spPr>
        <p:txBody>
          <a:bodyPr wrap="square" rtlCol="0">
            <a:noAutofit/>
          </a:bodyPr>
          <a:lstStyle/>
          <a:p>
            <a:pPr>
              <a:spcAft>
                <a:spcPts val="0"/>
              </a:spcAft>
            </a:pPr>
            <a:r>
              <a:rPr lang="en-US" altLang="zh-CN" sz="1500" dirty="0">
                <a:solidFill>
                  <a:srgbClr val="000000"/>
                </a:solidFill>
                <a:latin typeface="Times New Roman" panose="02020603050405020304" pitchFamily="18" charset="0"/>
                <a:ea typeface="新細明體"/>
                <a:cs typeface="Times New Roman" panose="02020603050405020304" pitchFamily="18" charset="0"/>
              </a:rPr>
              <a:t>A photo taken in the Mausoleum of the First Qin Emperor,</a:t>
            </a:r>
            <a:endParaRPr lang="zh-HK" altLang="en-US" sz="1500" dirty="0">
              <a:latin typeface="Times New Roman" panose="02020603050405020304" pitchFamily="18" charset="0"/>
              <a:cs typeface="Times New Roman" panose="02020603050405020304" pitchFamily="18" charset="0"/>
            </a:endParaRPr>
          </a:p>
          <a:p>
            <a:pPr>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Exhibition 1: Kneeling Archer</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39" name="TextBox 11"/>
          <p:cNvSpPr txBox="1"/>
          <p:nvPr/>
        </p:nvSpPr>
        <p:spPr>
          <a:xfrm>
            <a:off x="120316" y="5225041"/>
            <a:ext cx="5594683" cy="1526456"/>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noAutofit/>
          </a:bodyPr>
          <a:lstStyle/>
          <a:p>
            <a:pPr>
              <a:spcAft>
                <a:spcPts val="0"/>
              </a:spcAft>
            </a:pPr>
            <a:r>
              <a:rPr lang="en-HK" altLang="zh-CN" sz="1500" dirty="0">
                <a:solidFill>
                  <a:srgbClr val="FFFFFF"/>
                </a:solidFill>
                <a:latin typeface="Times New Roman" panose="02020603050405020304" pitchFamily="18" charset="0"/>
                <a:ea typeface="新細明體"/>
                <a:cs typeface="Times New Roman" panose="02020603050405020304" pitchFamily="18" charset="0"/>
              </a:rPr>
              <a:t>The crossbow was a new weapon in the Warring States period  and crossbowmen were a special force in the Qin army. Their importance in the army was shown by the leather armour that protected their upper bodies and shoulders and this increased the combat ability of the army. As the use of crossbows made defence easier, both Qin and Zhao armies at </a:t>
            </a:r>
            <a:r>
              <a:rPr lang="en-HK" altLang="zh-CN" sz="1500" dirty="0" err="1">
                <a:solidFill>
                  <a:srgbClr val="FFFFFF"/>
                </a:solidFill>
                <a:latin typeface="Times New Roman" panose="02020603050405020304" pitchFamily="18" charset="0"/>
                <a:ea typeface="新細明體"/>
                <a:cs typeface="Times New Roman" panose="02020603050405020304" pitchFamily="18" charset="0"/>
              </a:rPr>
              <a:t>Changping</a:t>
            </a:r>
            <a:r>
              <a:rPr lang="en-HK" altLang="zh-CN" sz="1500" dirty="0">
                <a:solidFill>
                  <a:srgbClr val="FFFFFF"/>
                </a:solidFill>
                <a:latin typeface="Times New Roman" panose="02020603050405020304" pitchFamily="18" charset="0"/>
                <a:ea typeface="新細明體"/>
                <a:cs typeface="Times New Roman" panose="02020603050405020304" pitchFamily="18" charset="0"/>
              </a:rPr>
              <a:t> dared not to attack hastily.</a:t>
            </a:r>
            <a:endParaRPr lang="zh-HK" altLang="en-US" sz="1500" dirty="0">
              <a:latin typeface="Times New Roman" panose="02020603050405020304" pitchFamily="18" charset="0"/>
              <a:ea typeface="新細明體"/>
              <a:cs typeface="Times New Roman" panose="02020603050405020304" pitchFamily="18" charset="0"/>
            </a:endParaRPr>
          </a:p>
        </p:txBody>
      </p:sp>
      <p:pic>
        <p:nvPicPr>
          <p:cNvPr id="40" name="Picture 2"/>
          <p:cNvPicPr>
            <a:picLocks noChangeAspect="1" noChangeArrowheads="1"/>
          </p:cNvPicPr>
          <p:nvPr/>
        </p:nvPicPr>
        <p:blipFill>
          <a:blip r:embed="rId6" cstate="print"/>
          <a:srcRect/>
          <a:stretch>
            <a:fillRect/>
          </a:stretch>
        </p:blipFill>
        <p:spPr bwMode="auto">
          <a:xfrm>
            <a:off x="6350524" y="5004749"/>
            <a:ext cx="2369134" cy="1727717"/>
          </a:xfrm>
          <a:prstGeom prst="rect">
            <a:avLst/>
          </a:prstGeom>
          <a:noFill/>
          <a:ln w="38100" cmpd="sng">
            <a:solidFill>
              <a:srgbClr val="FFFFFF"/>
            </a:solidFill>
            <a:miter lim="800000"/>
            <a:headEnd/>
            <a:tailEnd/>
          </a:ln>
          <a:effectLst>
            <a:outerShdw blurRad="50800" dist="38100" dir="2700000" algn="tl" rotWithShape="0">
              <a:prstClr val="black">
                <a:alpha val="40000"/>
              </a:prstClr>
            </a:outerShdw>
          </a:effectLst>
        </p:spPr>
      </p:pic>
      <p:cxnSp>
        <p:nvCxnSpPr>
          <p:cNvPr id="21" name="Straight Arrow Connector 28"/>
          <p:cNvCxnSpPr>
            <a:cxnSpLocks/>
          </p:cNvCxnSpPr>
          <p:nvPr/>
        </p:nvCxnSpPr>
        <p:spPr>
          <a:xfrm flipV="1">
            <a:off x="4102569" y="1728054"/>
            <a:ext cx="513521" cy="77194"/>
          </a:xfrm>
          <a:prstGeom prst="straightConnector1">
            <a:avLst/>
          </a:prstGeom>
          <a:ln w="28575" cmpd="sng">
            <a:solidFill>
              <a:schemeClr val="bg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64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33" grpId="0" animBg="1"/>
      <p:bldP spid="35" grpId="0" animBg="1"/>
      <p:bldP spid="3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1"/>
          <p:cNvSpPr txBox="1"/>
          <p:nvPr/>
        </p:nvSpPr>
        <p:spPr>
          <a:xfrm>
            <a:off x="485635" y="1252449"/>
            <a:ext cx="6675329" cy="400110"/>
          </a:xfrm>
          <a:prstGeom prst="rect">
            <a:avLst/>
          </a:prstGeom>
          <a:gradFill flip="none" rotWithShape="1">
            <a:gsLst>
              <a:gs pos="47000">
                <a:schemeClr val="accent6">
                  <a:lumMod val="40000"/>
                  <a:lumOff val="60000"/>
                </a:schemeClr>
              </a:gs>
              <a:gs pos="100000">
                <a:srgbClr val="FFFFFF"/>
              </a:gs>
            </a:gsLst>
            <a:lin ang="0" scaled="1"/>
            <a:tileRect/>
          </a:gradFill>
          <a:ln w="3175" cmpd="sng">
            <a:solidFill>
              <a:schemeClr val="bg1"/>
            </a:solid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a:spcAft>
                <a:spcPts val="0"/>
              </a:spcAft>
            </a:pPr>
            <a:r>
              <a:rPr lang="en-US" sz="2000" b="1" dirty="0">
                <a:solidFill>
                  <a:srgbClr val="984806"/>
                </a:solidFill>
                <a:latin typeface="Times New Roman" panose="02020603050405020304" pitchFamily="18" charset="0"/>
                <a:ea typeface="新細明體"/>
                <a:cs typeface="Times New Roman" panose="02020603050405020304" pitchFamily="18" charset="0"/>
              </a:rPr>
              <a:t>E. Warring States New Weapons</a:t>
            </a:r>
            <a:r>
              <a:rPr lang="en-HK" sz="2000" b="1" dirty="0">
                <a:solidFill>
                  <a:srgbClr val="984806"/>
                </a:solidFill>
                <a:latin typeface="Times New Roman" panose="02020603050405020304" pitchFamily="18" charset="0"/>
                <a:ea typeface="新細明體"/>
                <a:cs typeface="Times New Roman" panose="02020603050405020304" pitchFamily="18" charset="0"/>
              </a:rPr>
              <a:t>:</a:t>
            </a:r>
            <a:r>
              <a:rPr lang="zh-CN" altLang="en-US" sz="2000" b="1" dirty="0">
                <a:solidFill>
                  <a:srgbClr val="984806"/>
                </a:solidFill>
                <a:latin typeface="Times New Roman" panose="02020603050405020304" pitchFamily="18" charset="0"/>
                <a:ea typeface="新細明體"/>
                <a:cs typeface="Times New Roman" panose="02020603050405020304" pitchFamily="18" charset="0"/>
              </a:rPr>
              <a:t> </a:t>
            </a:r>
            <a:r>
              <a:rPr lang="en-HK" altLang="zh-CN" sz="2000" b="1" dirty="0">
                <a:solidFill>
                  <a:srgbClr val="984806"/>
                </a:solidFill>
                <a:latin typeface="Times New Roman" panose="02020603050405020304" pitchFamily="18" charset="0"/>
                <a:ea typeface="BiauKai"/>
                <a:cs typeface="Times New Roman" panose="02020603050405020304" pitchFamily="18" charset="0"/>
              </a:rPr>
              <a:t>Crossbow</a:t>
            </a:r>
            <a:endParaRPr lang="zh-HK" altLang="en-US" sz="2000" dirty="0">
              <a:latin typeface="Times New Roman" panose="02020603050405020304" pitchFamily="18" charset="0"/>
              <a:ea typeface="新細明體"/>
              <a:cs typeface="Times New Roman" panose="02020603050405020304" pitchFamily="18" charset="0"/>
            </a:endParaRPr>
          </a:p>
        </p:txBody>
      </p:sp>
      <p:pic>
        <p:nvPicPr>
          <p:cNvPr id="7" name="Picture 4"/>
          <p:cNvPicPr>
            <a:picLocks noChangeAspect="1" noChangeArrowheads="1"/>
          </p:cNvPicPr>
          <p:nvPr/>
        </p:nvPicPr>
        <p:blipFill>
          <a:blip r:embed="rId4" cstate="print"/>
          <a:srcRect/>
          <a:stretch>
            <a:fillRect/>
          </a:stretch>
        </p:blipFill>
        <p:spPr bwMode="auto">
          <a:xfrm>
            <a:off x="5700719" y="1887448"/>
            <a:ext cx="2973333" cy="2236595"/>
          </a:xfrm>
          <a:prstGeom prst="rect">
            <a:avLst/>
          </a:prstGeom>
          <a:noFill/>
          <a:ln w="9525">
            <a:solidFill>
              <a:schemeClr val="accent1">
                <a:lumMod val="50000"/>
              </a:schemeClr>
            </a:solidFill>
            <a:miter lim="800000"/>
            <a:headEnd/>
            <a:tailEnd/>
          </a:ln>
          <a:effectLst/>
        </p:spPr>
      </p:pic>
      <p:pic>
        <p:nvPicPr>
          <p:cNvPr id="8" name="Picture 2"/>
          <p:cNvPicPr>
            <a:picLocks noChangeAspect="1" noChangeArrowheads="1"/>
          </p:cNvPicPr>
          <p:nvPr/>
        </p:nvPicPr>
        <p:blipFill>
          <a:blip r:embed="rId5" cstate="print"/>
          <a:srcRect/>
          <a:stretch>
            <a:fillRect/>
          </a:stretch>
        </p:blipFill>
        <p:spPr bwMode="auto">
          <a:xfrm>
            <a:off x="1317166" y="1887448"/>
            <a:ext cx="2904588" cy="2353797"/>
          </a:xfrm>
          <a:prstGeom prst="rect">
            <a:avLst/>
          </a:prstGeom>
          <a:noFill/>
          <a:ln w="9525">
            <a:solidFill>
              <a:schemeClr val="accent1">
                <a:lumMod val="50000"/>
              </a:schemeClr>
            </a:solidFill>
            <a:miter lim="800000"/>
            <a:headEnd/>
            <a:tailEnd/>
          </a:ln>
          <a:effectLst/>
        </p:spPr>
      </p:pic>
      <p:pic>
        <p:nvPicPr>
          <p:cNvPr id="9" name="Picture 3"/>
          <p:cNvPicPr>
            <a:picLocks noChangeAspect="1" noChangeArrowheads="1"/>
          </p:cNvPicPr>
          <p:nvPr/>
        </p:nvPicPr>
        <p:blipFill>
          <a:blip r:embed="rId6" cstate="print"/>
          <a:srcRect/>
          <a:stretch>
            <a:fillRect/>
          </a:stretch>
        </p:blipFill>
        <p:spPr bwMode="auto">
          <a:xfrm>
            <a:off x="889683" y="3350812"/>
            <a:ext cx="1461525" cy="1288379"/>
          </a:xfrm>
          <a:prstGeom prst="rect">
            <a:avLst/>
          </a:prstGeom>
          <a:noFill/>
          <a:ln w="9525">
            <a:solidFill>
              <a:schemeClr val="accent2">
                <a:lumMod val="75000"/>
              </a:schemeClr>
            </a:solidFill>
            <a:miter lim="800000"/>
            <a:headEnd/>
            <a:tailEnd/>
          </a:ln>
          <a:effectLst/>
        </p:spPr>
      </p:pic>
      <p:pic>
        <p:nvPicPr>
          <p:cNvPr id="10" name="Picture 5"/>
          <p:cNvPicPr>
            <a:picLocks noChangeAspect="1" noChangeArrowheads="1"/>
          </p:cNvPicPr>
          <p:nvPr/>
        </p:nvPicPr>
        <p:blipFill>
          <a:blip r:embed="rId7" cstate="print"/>
          <a:srcRect/>
          <a:stretch>
            <a:fillRect/>
          </a:stretch>
        </p:blipFill>
        <p:spPr bwMode="auto">
          <a:xfrm>
            <a:off x="5089512" y="3270471"/>
            <a:ext cx="1536930" cy="1278048"/>
          </a:xfrm>
          <a:prstGeom prst="rect">
            <a:avLst/>
          </a:prstGeom>
          <a:noFill/>
          <a:ln w="9525">
            <a:solidFill>
              <a:schemeClr val="accent2">
                <a:lumMod val="75000"/>
              </a:schemeClr>
            </a:solidFill>
            <a:miter lim="800000"/>
            <a:headEnd/>
            <a:tailEnd/>
          </a:ln>
          <a:effectLst/>
        </p:spPr>
      </p:pic>
      <p:sp>
        <p:nvSpPr>
          <p:cNvPr id="11" name="Striped Right Arrow 7"/>
          <p:cNvSpPr/>
          <p:nvPr/>
        </p:nvSpPr>
        <p:spPr>
          <a:xfrm>
            <a:off x="4546855" y="2701787"/>
            <a:ext cx="485960" cy="28461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sp>
        <p:nvSpPr>
          <p:cNvPr id="13" name="TextBox 9"/>
          <p:cNvSpPr txBox="1"/>
          <p:nvPr/>
        </p:nvSpPr>
        <p:spPr>
          <a:xfrm>
            <a:off x="4221753" y="1818824"/>
            <a:ext cx="1478965" cy="933139"/>
          </a:xfrm>
          <a:prstGeom prst="rect">
            <a:avLst/>
          </a:prstGeom>
          <a:noFill/>
        </p:spPr>
        <p:txBody>
          <a:bodyPr wrap="square" rtlCol="0">
            <a:noAutofit/>
          </a:bodyPr>
          <a:lstStyle/>
          <a:p>
            <a:pPr>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Pulling the trigger releases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and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shoots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the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arrow</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14" name="TextBox 16"/>
          <p:cNvSpPr txBox="1"/>
          <p:nvPr/>
        </p:nvSpPr>
        <p:spPr>
          <a:xfrm>
            <a:off x="4932904" y="4567497"/>
            <a:ext cx="3719779" cy="492392"/>
          </a:xfrm>
          <a:prstGeom prst="rect">
            <a:avLst/>
          </a:prstGeom>
          <a:noFill/>
        </p:spPr>
        <p:txBody>
          <a:bodyPr wrap="square" rtlCol="0">
            <a:noAutofit/>
          </a:bodyPr>
          <a:lstStyle/>
          <a:p>
            <a:pPr algn="r">
              <a:spcAft>
                <a:spcPts val="0"/>
              </a:spcAft>
            </a:pPr>
            <a:r>
              <a:rPr lang="en-HK" altLang="zh-CN" sz="1300" kern="1200" dirty="0">
                <a:solidFill>
                  <a:srgbClr val="000000"/>
                </a:solidFill>
                <a:effectLst/>
                <a:latin typeface="Times New Roman"/>
                <a:ea typeface="新細明體"/>
                <a:cs typeface="Times New Roman"/>
              </a:rPr>
              <a:t>Source: </a:t>
            </a:r>
            <a:r>
              <a:rPr lang="en-HK" altLang="zh-CN" sz="1300" i="1" kern="1200" dirty="0" err="1">
                <a:solidFill>
                  <a:srgbClr val="000000"/>
                </a:solidFill>
                <a:effectLst/>
                <a:latin typeface="Times New Roman"/>
                <a:ea typeface="新細明體"/>
                <a:cs typeface="Times New Roman"/>
              </a:rPr>
              <a:t>Tu</a:t>
            </a:r>
            <a:r>
              <a:rPr lang="en-US" altLang="zh-CN" sz="1300" i="1" kern="1200" dirty="0">
                <a:solidFill>
                  <a:srgbClr val="000000"/>
                </a:solidFill>
                <a:effectLst/>
                <a:latin typeface="Times New Roman"/>
                <a:ea typeface="新細明體"/>
                <a:cs typeface="Times New Roman"/>
              </a:rPr>
              <a:t>s</a:t>
            </a:r>
            <a:r>
              <a:rPr lang="en-HK" altLang="zh-CN" sz="1300" i="1" kern="1200" dirty="0" err="1">
                <a:solidFill>
                  <a:srgbClr val="000000"/>
                </a:solidFill>
                <a:effectLst/>
                <a:latin typeface="Times New Roman"/>
                <a:ea typeface="新細明體"/>
                <a:cs typeface="Times New Roman"/>
              </a:rPr>
              <a:t>huo</a:t>
            </a:r>
            <a:r>
              <a:rPr lang="en-HK" altLang="zh-CN" sz="1300" i="1" kern="1200" dirty="0">
                <a:solidFill>
                  <a:srgbClr val="000000"/>
                </a:solidFill>
                <a:effectLst/>
                <a:latin typeface="Times New Roman"/>
                <a:ea typeface="新細明體"/>
                <a:cs typeface="Times New Roman"/>
              </a:rPr>
              <a:t> </a:t>
            </a:r>
            <a:r>
              <a:rPr lang="en-HK" altLang="zh-CN" sz="1300" i="1" kern="1200" dirty="0" err="1">
                <a:solidFill>
                  <a:srgbClr val="000000"/>
                </a:solidFill>
                <a:effectLst/>
                <a:latin typeface="Times New Roman"/>
                <a:ea typeface="新細明體"/>
                <a:cs typeface="Times New Roman"/>
              </a:rPr>
              <a:t>Zhongguo</a:t>
            </a:r>
            <a:r>
              <a:rPr lang="en-HK" altLang="zh-CN" sz="1300" i="1" kern="1200" dirty="0">
                <a:solidFill>
                  <a:srgbClr val="000000"/>
                </a:solidFill>
                <a:effectLst/>
                <a:latin typeface="Times New Roman"/>
                <a:ea typeface="新細明體"/>
                <a:cs typeface="Times New Roman"/>
              </a:rPr>
              <a:t> </a:t>
            </a:r>
            <a:r>
              <a:rPr lang="en-HK" altLang="zh-CN" sz="1300" i="1" kern="1200" dirty="0" err="1">
                <a:solidFill>
                  <a:srgbClr val="000000"/>
                </a:solidFill>
                <a:effectLst/>
                <a:latin typeface="Times New Roman"/>
                <a:ea typeface="新細明體"/>
                <a:cs typeface="Times New Roman"/>
              </a:rPr>
              <a:t>Wuqi</a:t>
            </a:r>
            <a:r>
              <a:rPr lang="en-HK" altLang="zh-CN" sz="1300" i="1" kern="1200" dirty="0">
                <a:solidFill>
                  <a:srgbClr val="000000"/>
                </a:solidFill>
                <a:effectLst/>
                <a:latin typeface="Times New Roman"/>
                <a:ea typeface="新細明體"/>
                <a:cs typeface="Times New Roman"/>
              </a:rPr>
              <a:t> </a:t>
            </a:r>
            <a:r>
              <a:rPr lang="en-HK" altLang="zh-CN" sz="1300" i="1" kern="1200" dirty="0" err="1">
                <a:solidFill>
                  <a:srgbClr val="000000"/>
                </a:solidFill>
                <a:effectLst/>
                <a:latin typeface="Times New Roman"/>
                <a:ea typeface="新細明體"/>
                <a:cs typeface="Times New Roman"/>
              </a:rPr>
              <a:t>Jicheng</a:t>
            </a:r>
            <a:r>
              <a:rPr lang="en-HK" altLang="zh-CN" sz="1300" i="1" dirty="0">
                <a:solidFill>
                  <a:srgbClr val="000000"/>
                </a:solidFill>
                <a:latin typeface="Times New Roman"/>
                <a:ea typeface="新細明體"/>
                <a:cs typeface="Times New Roman"/>
              </a:rPr>
              <a:t> </a:t>
            </a:r>
            <a:r>
              <a:rPr lang="en-HK" altLang="zh-CN" sz="1300" kern="1200" dirty="0">
                <a:solidFill>
                  <a:srgbClr val="000000"/>
                </a:solidFill>
                <a:effectLst/>
                <a:latin typeface="Times New Roman"/>
                <a:ea typeface="新細明體"/>
                <a:cs typeface="Times New Roman"/>
              </a:rPr>
              <a:t>(An Illustrated Guide to Chinese Weapons), p.</a:t>
            </a:r>
            <a:r>
              <a:rPr lang="en-US" sz="1300" kern="1200" dirty="0">
                <a:solidFill>
                  <a:srgbClr val="000000"/>
                </a:solidFill>
                <a:effectLst/>
                <a:latin typeface="Times New Roman"/>
                <a:ea typeface="新細明體"/>
                <a:cs typeface="Times New Roman"/>
              </a:rPr>
              <a:t>59</a:t>
            </a:r>
            <a:endParaRPr lang="zh-HK" sz="1300" dirty="0">
              <a:effectLst/>
              <a:latin typeface="Times New Roman"/>
              <a:ea typeface="新細明體"/>
              <a:cs typeface="Times New Roman"/>
            </a:endParaRPr>
          </a:p>
        </p:txBody>
      </p:sp>
      <p:sp>
        <p:nvSpPr>
          <p:cNvPr id="15" name="TextBox 8"/>
          <p:cNvSpPr txBox="1"/>
          <p:nvPr/>
        </p:nvSpPr>
        <p:spPr>
          <a:xfrm>
            <a:off x="134665" y="1955488"/>
            <a:ext cx="1182501" cy="664106"/>
          </a:xfrm>
          <a:prstGeom prst="rect">
            <a:avLst/>
          </a:prstGeom>
          <a:noFill/>
        </p:spPr>
        <p:txBody>
          <a:bodyPr wrap="square" rtlCol="0">
            <a:noAutofit/>
          </a:bodyPr>
          <a:lstStyle/>
          <a:p>
            <a:pPr>
              <a:spcAft>
                <a:spcPts val="0"/>
              </a:spcAft>
            </a:pPr>
            <a:r>
              <a:rPr lang="en-HK" altLang="zh-CN" sz="1500" dirty="0">
                <a:solidFill>
                  <a:srgbClr val="000000"/>
                </a:solidFill>
                <a:latin typeface="Times New Roman"/>
                <a:ea typeface="新細明體"/>
                <a:cs typeface="Times New Roman"/>
              </a:rPr>
              <a:t>Arrow armed on the crossbow</a:t>
            </a:r>
            <a:endParaRPr lang="zh-HK" altLang="en-US" sz="1500" dirty="0">
              <a:latin typeface="Times New Roman"/>
              <a:ea typeface="新細明體"/>
              <a:cs typeface="Times New Roman"/>
            </a:endParaRPr>
          </a:p>
        </p:txBody>
      </p:sp>
      <p:sp>
        <p:nvSpPr>
          <p:cNvPr id="16" name="TextBox 11"/>
          <p:cNvSpPr txBox="1"/>
          <p:nvPr/>
        </p:nvSpPr>
        <p:spPr>
          <a:xfrm>
            <a:off x="394925" y="5587407"/>
            <a:ext cx="8139476" cy="1288016"/>
          </a:xfrm>
          <a:prstGeom prst="rect">
            <a:avLst/>
          </a:prstGeom>
          <a:solidFill>
            <a:schemeClr val="accent4">
              <a:lumMod val="40000"/>
              <a:lumOff val="60000"/>
            </a:schemeClr>
          </a:solidFill>
          <a:ln>
            <a:solidFill>
              <a:schemeClr val="bg1"/>
            </a:solidFill>
          </a:ln>
          <a:effectLst/>
        </p:spPr>
        <p:style>
          <a:lnRef idx="1">
            <a:schemeClr val="accent4"/>
          </a:lnRef>
          <a:fillRef idx="3">
            <a:schemeClr val="accent4"/>
          </a:fillRef>
          <a:effectRef idx="2">
            <a:schemeClr val="accent4"/>
          </a:effectRef>
          <a:fontRef idx="minor">
            <a:schemeClr val="lt1"/>
          </a:fontRef>
        </p:style>
        <p:txBody>
          <a:bodyPr wrap="square" rtlCol="0">
            <a:noAutofit/>
          </a:bodyPr>
          <a:lstStyle/>
          <a:p>
            <a:pPr>
              <a:spcAft>
                <a:spcPts val="0"/>
              </a:spcAft>
            </a:pPr>
            <a:r>
              <a:rPr lang="en-HK" altLang="zh-HK" sz="1500" b="1" dirty="0">
                <a:solidFill>
                  <a:srgbClr val="000000"/>
                </a:solidFill>
                <a:latin typeface="Times New Roman" panose="02020603050405020304" pitchFamily="18" charset="0"/>
                <a:ea typeface="新細明體"/>
                <a:cs typeface="Times New Roman" panose="02020603050405020304" pitchFamily="18" charset="0"/>
              </a:rPr>
              <a:t>Quiz</a:t>
            </a:r>
            <a:endParaRPr lang="zh-HK" altLang="en-US" sz="1500" dirty="0">
              <a:latin typeface="Times New Roman" panose="02020603050405020304" pitchFamily="18" charset="0"/>
              <a:ea typeface="新細明體"/>
              <a:cs typeface="Times New Roman" panose="02020603050405020304" pitchFamily="18" charset="0"/>
            </a:endParaRPr>
          </a:p>
          <a:p>
            <a:pPr>
              <a:spcAft>
                <a:spcPts val="0"/>
              </a:spcAft>
            </a:pPr>
            <a:r>
              <a:rPr lang="en-HK" altLang="zh-TW" sz="1500" dirty="0">
                <a:solidFill>
                  <a:srgbClr val="000000"/>
                </a:solidFill>
                <a:latin typeface="Times New Roman" panose="02020603050405020304" pitchFamily="18" charset="0"/>
                <a:ea typeface="新細明體"/>
                <a:cs typeface="Times New Roman" panose="02020603050405020304" pitchFamily="18" charset="0"/>
              </a:rPr>
              <a:t>Which is more powerful, crossbow or bow? </a:t>
            </a:r>
            <a:endParaRPr lang="zh-HK" altLang="en-US" sz="1500" dirty="0">
              <a:latin typeface="Times New Roman" panose="02020603050405020304" pitchFamily="18" charset="0"/>
              <a:ea typeface="新細明體"/>
              <a:cs typeface="Times New Roman" panose="02020603050405020304" pitchFamily="18" charset="0"/>
            </a:endParaRPr>
          </a:p>
          <a:p>
            <a:r>
              <a:rPr lang="en-HK" altLang="zh-TW" sz="1500" dirty="0">
                <a:solidFill>
                  <a:srgbClr val="FF0000"/>
                </a:solidFill>
                <a:latin typeface="Times New Roman" panose="02020603050405020304" pitchFamily="18" charset="0"/>
                <a:ea typeface="新細明體"/>
                <a:cs typeface="Times New Roman" panose="02020603050405020304" pitchFamily="18" charset="0"/>
              </a:rPr>
              <a:t>Crossbow is far more powerful than bow</a:t>
            </a:r>
            <a:r>
              <a:rPr lang="en-HK" altLang="zh-TW" sz="1500" dirty="0" smtClean="0">
                <a:solidFill>
                  <a:srgbClr val="FF0000"/>
                </a:solidFill>
                <a:latin typeface="Times New Roman" panose="02020603050405020304" pitchFamily="18" charset="0"/>
                <a:ea typeface="新細明體"/>
                <a:cs typeface="Times New Roman" panose="02020603050405020304" pitchFamily="18" charset="0"/>
              </a:rPr>
              <a:t>. Please make reference to </a:t>
            </a:r>
            <a:r>
              <a:rPr lang="en-US" altLang="zh-HK" sz="1500" i="1" dirty="0">
                <a:solidFill>
                  <a:srgbClr val="FF0000"/>
                </a:solidFill>
                <a:latin typeface="Times New Roman" panose="02020603050405020304" pitchFamily="18" charset="0"/>
                <a:ea typeface="新細明體"/>
                <a:cs typeface="Times New Roman" panose="02020603050405020304" pitchFamily="18" charset="0"/>
              </a:rPr>
              <a:t>The Majesty of All Under Heaven - The Eternal Realm of China's First </a:t>
            </a:r>
            <a:r>
              <a:rPr lang="en-US" altLang="zh-HK" sz="1500" i="1" dirty="0" smtClean="0">
                <a:solidFill>
                  <a:srgbClr val="FF0000"/>
                </a:solidFill>
                <a:latin typeface="Times New Roman" panose="02020603050405020304" pitchFamily="18" charset="0"/>
                <a:ea typeface="新細明體"/>
                <a:cs typeface="Times New Roman" panose="02020603050405020304" pitchFamily="18" charset="0"/>
              </a:rPr>
              <a:t>Emperor, </a:t>
            </a:r>
            <a:r>
              <a:rPr lang="en-US" altLang="zh-HK" sz="1500" dirty="0" smtClean="0">
                <a:solidFill>
                  <a:srgbClr val="FF0000"/>
                </a:solidFill>
                <a:latin typeface="Times New Roman" panose="02020603050405020304" pitchFamily="18" charset="0"/>
                <a:ea typeface="新細明體"/>
                <a:cs typeface="Times New Roman" panose="02020603050405020304" pitchFamily="18" charset="0"/>
              </a:rPr>
              <a:t>or visit the online exhibition of the Hong Kong Museum of History:</a:t>
            </a:r>
            <a:r>
              <a:rPr lang="en-US" altLang="zh-HK" sz="1500" dirty="0" smtClean="0">
                <a:solidFill>
                  <a:srgbClr val="00B050"/>
                </a:solidFill>
                <a:latin typeface="Times New Roman" panose="02020603050405020304" pitchFamily="18" charset="0"/>
                <a:ea typeface="新細明體"/>
                <a:cs typeface="Times New Roman" panose="02020603050405020304" pitchFamily="18" charset="0"/>
              </a:rPr>
              <a:t> </a:t>
            </a:r>
            <a:r>
              <a:rPr lang="en-US" altLang="zh-HK" sz="1600" u="sng" dirty="0">
                <a:solidFill>
                  <a:srgbClr val="00B050"/>
                </a:solidFill>
                <a:latin typeface="Times New Roman"/>
                <a:ea typeface="新細明體"/>
                <a:cs typeface="Times New Roman"/>
                <a:hlinkClick r:id="rId8"/>
              </a:rPr>
              <a:t>http://hk.history.museum/web_1006/</a:t>
            </a:r>
            <a:endParaRPr lang="zh-HK" altLang="zh-HK" sz="1600" dirty="0">
              <a:solidFill>
                <a:srgbClr val="00B050"/>
              </a:solidFill>
              <a:latin typeface="Times New Roman"/>
              <a:ea typeface="新細明體"/>
              <a:cs typeface="Times New Roman"/>
            </a:endParaRPr>
          </a:p>
          <a:p>
            <a:pPr>
              <a:spcAft>
                <a:spcPts val="0"/>
              </a:spcAft>
            </a:pPr>
            <a:r>
              <a:rPr lang="en-US" altLang="zh-HK" sz="1500" dirty="0" smtClean="0">
                <a:solidFill>
                  <a:srgbClr val="0000FF"/>
                </a:solidFill>
                <a:latin typeface="Times New Roman" panose="02020603050405020304" pitchFamily="18" charset="0"/>
                <a:ea typeface="新細明體"/>
                <a:cs typeface="Times New Roman" panose="02020603050405020304" pitchFamily="18" charset="0"/>
              </a:rPr>
              <a:t> </a:t>
            </a:r>
            <a:endParaRPr lang="zh-HK" altLang="en-US" sz="1500" dirty="0">
              <a:solidFill>
                <a:srgbClr val="0000FF"/>
              </a:solidFill>
              <a:latin typeface="Times New Roman" panose="02020603050405020304" pitchFamily="18" charset="0"/>
              <a:ea typeface="新細明體"/>
              <a:cs typeface="Times New Roman" panose="02020603050405020304" pitchFamily="18" charset="0"/>
            </a:endParaRPr>
          </a:p>
          <a:p>
            <a:pPr>
              <a:spcAft>
                <a:spcPts val="0"/>
              </a:spcAft>
            </a:pPr>
            <a:r>
              <a:rPr lang="en-US" sz="1500" dirty="0">
                <a:solidFill>
                  <a:srgbClr val="000000"/>
                </a:solidFill>
                <a:latin typeface="Times New Roman" panose="02020603050405020304" pitchFamily="18" charset="0"/>
                <a:ea typeface="新細明體"/>
                <a:cs typeface="Times New Roman" panose="02020603050405020304" pitchFamily="18" charset="0"/>
              </a:rPr>
              <a:t> </a:t>
            </a:r>
            <a:endParaRPr lang="zh-HK" altLang="en-US" sz="1500" dirty="0">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8028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3" name="矩形 2"/>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sp>
        <p:nvSpPr>
          <p:cNvPr id="4" name="TextBox 3"/>
          <p:cNvSpPr txBox="1"/>
          <p:nvPr/>
        </p:nvSpPr>
        <p:spPr>
          <a:xfrm>
            <a:off x="0" y="1971854"/>
            <a:ext cx="2743200" cy="1477328"/>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In 261BC, the Qin state sent Wang He to lead soldiers to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 The Zhao state </a:t>
            </a:r>
            <a:r>
              <a:rPr lang="en-HK" altLang="zh-TW" sz="1500" dirty="0" smtClean="0">
                <a:latin typeface="Times New Roman" panose="02020603050405020304" pitchFamily="18" charset="0"/>
                <a:cs typeface="Times New Roman" panose="02020603050405020304" pitchFamily="18" charset="0"/>
              </a:rPr>
              <a:t>sent </a:t>
            </a:r>
            <a:r>
              <a:rPr lang="en-HK" altLang="zh-TW" sz="1500" dirty="0">
                <a:latin typeface="Times New Roman" panose="02020603050405020304" pitchFamily="18" charset="0"/>
                <a:cs typeface="Times New Roman" panose="02020603050405020304" pitchFamily="18" charset="0"/>
              </a:rPr>
              <a:t>Lian Po to lead 200,000 soldiers to rescue the county.</a:t>
            </a:r>
            <a:endParaRPr lang="zh-TW" altLang="en-US" sz="15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78D2B5F8-8A26-4CB4-BE3A-5BCECA3E819F}"/>
              </a:ext>
            </a:extLst>
          </p:cNvPr>
          <p:cNvPicPr>
            <a:picLocks noChangeAspect="1"/>
          </p:cNvPicPr>
          <p:nvPr/>
        </p:nvPicPr>
        <p:blipFill>
          <a:blip r:embed="rId3"/>
          <a:stretch>
            <a:fillRect/>
          </a:stretch>
        </p:blipFill>
        <p:spPr>
          <a:xfrm>
            <a:off x="2743200" y="0"/>
            <a:ext cx="5539154" cy="6858000"/>
          </a:xfrm>
          <a:prstGeom prst="rect">
            <a:avLst/>
          </a:prstGeom>
        </p:spPr>
      </p:pic>
      <p:sp>
        <p:nvSpPr>
          <p:cNvPr id="7" name="TextBox 5"/>
          <p:cNvSpPr txBox="1"/>
          <p:nvPr/>
        </p:nvSpPr>
        <p:spPr>
          <a:xfrm>
            <a:off x="6002338" y="4102098"/>
            <a:ext cx="3141662" cy="1708160"/>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Before the arrival of the army of Lian Po at the front line,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 had already been taken by the Qin army. Lian Po took over an unfavourable battle for the Han state and the army of Lian Po retreated to the east bank of the Dan </a:t>
            </a:r>
            <a:r>
              <a:rPr lang="en-HK" altLang="zh-TW" sz="1500" dirty="0">
                <a:latin typeface="Times New Roman" panose="02020603050405020304" pitchFamily="18" charset="0"/>
                <a:cs typeface="Times New Roman" panose="02020603050405020304" pitchFamily="18" charset="0"/>
              </a:rPr>
              <a:t>River </a:t>
            </a:r>
            <a:r>
              <a:rPr lang="en-US" altLang="zh-TW" sz="1500" dirty="0">
                <a:latin typeface="Times New Roman" panose="02020603050405020304" pitchFamily="18" charset="0"/>
                <a:cs typeface="Times New Roman" panose="02020603050405020304" pitchFamily="18" charset="0"/>
              </a:rPr>
              <a:t>(</a:t>
            </a:r>
            <a:r>
              <a:rPr lang="zh-TW" altLang="en-US" sz="1500" dirty="0">
                <a:latin typeface="Times New Roman" panose="02020603050405020304" pitchFamily="18" charset="0"/>
                <a:cs typeface="Times New Roman" panose="02020603050405020304" pitchFamily="18" charset="0"/>
              </a:rPr>
              <a:t>丹水</a:t>
            </a:r>
            <a:r>
              <a:rPr lang="en-US" altLang="zh-TW" sz="1500" dirty="0">
                <a:latin typeface="Times New Roman" panose="02020603050405020304" pitchFamily="18" charset="0"/>
                <a:cs typeface="Times New Roman" panose="02020603050405020304" pitchFamily="18" charset="0"/>
              </a:rPr>
              <a:t>)</a:t>
            </a:r>
            <a:r>
              <a:rPr lang="en-HK" altLang="zh-TW" sz="1500" dirty="0">
                <a:latin typeface="Times New Roman" panose="02020603050405020304" pitchFamily="18" charset="0"/>
                <a:cs typeface="Times New Roman" panose="02020603050405020304" pitchFamily="18" charset="0"/>
              </a:rPr>
              <a:t>.</a:t>
            </a:r>
            <a:endParaRPr lang="zh-TW"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456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a:spLocks noChangeArrowheads="1"/>
          </p:cNvSpPr>
          <p:nvPr/>
        </p:nvSpPr>
        <p:spPr bwMode="auto">
          <a:xfrm>
            <a:off x="302682" y="2863797"/>
            <a:ext cx="2372860" cy="309315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en-HK" altLang="zh-TW" sz="1500" dirty="0">
                <a:latin typeface="Times New Roman" panose="02020603050405020304" pitchFamily="18" charset="0"/>
                <a:cs typeface="Times New Roman" panose="02020603050405020304" pitchFamily="18" charset="0"/>
              </a:rPr>
              <a:t>The Battle of </a:t>
            </a:r>
            <a:r>
              <a:rPr lang="en-HK" altLang="zh-TW" sz="1500" dirty="0" err="1">
                <a:latin typeface="Times New Roman" panose="02020603050405020304" pitchFamily="18" charset="0"/>
                <a:cs typeface="Times New Roman" panose="02020603050405020304" pitchFamily="18" charset="0"/>
              </a:rPr>
              <a:t>Changping</a:t>
            </a:r>
            <a:r>
              <a:rPr lang="en-HK" altLang="zh-TW" sz="1500" dirty="0">
                <a:latin typeface="Times New Roman" panose="02020603050405020304" pitchFamily="18" charset="0"/>
                <a:cs typeface="Times New Roman" panose="02020603050405020304" pitchFamily="18" charset="0"/>
              </a:rPr>
              <a:t> was the most desperate battle in the </a:t>
            </a:r>
            <a:r>
              <a:rPr lang="en-US" altLang="zh-TW" sz="1500" dirty="0">
                <a:latin typeface="Times New Roman" panose="02020603050405020304" pitchFamily="18" charset="0"/>
                <a:cs typeface="Times New Roman" panose="02020603050405020304" pitchFamily="18" charset="0"/>
              </a:rPr>
              <a:t>Warring States period (~ 476-221BC) </a:t>
            </a:r>
            <a:r>
              <a:rPr lang="en-HK" altLang="zh-TW" sz="1500" dirty="0">
                <a:latin typeface="Times New Roman" panose="02020603050405020304" pitchFamily="18" charset="0"/>
                <a:cs typeface="Times New Roman" panose="02020603050405020304" pitchFamily="18" charset="0"/>
              </a:rPr>
              <a:t>which ended in the defeat of the Zhao state. It enabled the Qin state to expand eastward successfully with one fewer formidable enemy and this contributed to the eventual establishment of a unified China.</a:t>
            </a:r>
            <a:r>
              <a:rPr lang="en-US" altLang="zh-TW" sz="1500" dirty="0">
                <a:latin typeface="Times New Roman" panose="02020603050405020304" pitchFamily="18" charset="0"/>
                <a:cs typeface="Times New Roman" panose="02020603050405020304" pitchFamily="18" charset="0"/>
              </a:rPr>
              <a:t> </a:t>
            </a:r>
            <a:endParaRPr lang="en-HK" altLang="zh-TW" sz="1500" dirty="0">
              <a:latin typeface="Times New Roman" panose="02020603050405020304" pitchFamily="18" charset="0"/>
              <a:cs typeface="Times New Roman" panose="02020603050405020304" pitchFamily="18" charset="0"/>
            </a:endParaRPr>
          </a:p>
        </p:txBody>
      </p:sp>
      <p:sp>
        <p:nvSpPr>
          <p:cNvPr id="8" name="TextBox 1"/>
          <p:cNvSpPr txBox="1">
            <a:spLocks noChangeArrowheads="1"/>
          </p:cNvSpPr>
          <p:nvPr/>
        </p:nvSpPr>
        <p:spPr bwMode="auto">
          <a:xfrm>
            <a:off x="142478" y="1299681"/>
            <a:ext cx="269326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en-HK" altLang="zh-CN" sz="1800" b="1" dirty="0">
                <a:solidFill>
                  <a:srgbClr val="FF0000"/>
                </a:solidFill>
                <a:latin typeface="Times New Roman" panose="02020603050405020304" pitchFamily="18" charset="0"/>
                <a:ea typeface="BiauKai"/>
                <a:cs typeface="Times New Roman" panose="02020603050405020304" pitchFamily="18" charset="0"/>
              </a:rPr>
              <a:t>The Battle of </a:t>
            </a:r>
            <a:r>
              <a:rPr lang="en-HK" altLang="zh-CN" sz="1800" b="1" dirty="0" err="1">
                <a:solidFill>
                  <a:srgbClr val="FF0000"/>
                </a:solidFill>
                <a:latin typeface="Times New Roman" panose="02020603050405020304" pitchFamily="18" charset="0"/>
                <a:ea typeface="BiauKai"/>
                <a:cs typeface="Times New Roman" panose="02020603050405020304" pitchFamily="18" charset="0"/>
              </a:rPr>
              <a:t>Changping</a:t>
            </a:r>
            <a:r>
              <a:rPr lang="en-HK" altLang="zh-CN" sz="1800" b="1" dirty="0">
                <a:solidFill>
                  <a:srgbClr val="FF0000"/>
                </a:solidFill>
                <a:latin typeface="Times New Roman" panose="02020603050405020304" pitchFamily="18" charset="0"/>
                <a:ea typeface="BiauKai"/>
                <a:cs typeface="Times New Roman" panose="02020603050405020304" pitchFamily="18" charset="0"/>
              </a:rPr>
              <a:t>: </a:t>
            </a:r>
          </a:p>
          <a:p>
            <a:r>
              <a:rPr lang="en-US" altLang="zh-CN" sz="1500" b="1" dirty="0">
                <a:latin typeface="Times New Roman" panose="02020603050405020304" pitchFamily="18" charset="0"/>
                <a:cs typeface="Times New Roman" panose="02020603050405020304" pitchFamily="18" charset="0"/>
              </a:rPr>
              <a:t>A Total War that devoted the </a:t>
            </a:r>
            <a:r>
              <a:rPr lang="en-US" altLang="zh-CN" sz="1500" b="1" dirty="0">
                <a:latin typeface="Times New Roman" panose="02020603050405020304" pitchFamily="18" charset="0"/>
                <a:cs typeface="Times New Roman" panose="02020603050405020304" pitchFamily="18" charset="0"/>
              </a:rPr>
              <a:t>effort of </a:t>
            </a:r>
            <a:r>
              <a:rPr lang="en-US" altLang="zh-CN" sz="1500" b="1" dirty="0">
                <a:latin typeface="Times New Roman" panose="02020603050405020304" pitchFamily="18" charset="0"/>
                <a:cs typeface="Times New Roman" panose="02020603050405020304" pitchFamily="18" charset="0"/>
              </a:rPr>
              <a:t>the Whole Country</a:t>
            </a:r>
            <a:endParaRPr lang="zh-TW" altLang="en-US" sz="1500" b="1" dirty="0">
              <a:latin typeface="Times New Roman" panose="02020603050405020304" pitchFamily="18" charset="0"/>
              <a:cs typeface="Times New Roman" panose="02020603050405020304" pitchFamily="18" charset="0"/>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3175"/>
            <a:ext cx="62690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77985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矩形 2">
            <a:extLst>
              <a:ext uri="{FF2B5EF4-FFF2-40B4-BE49-F238E27FC236}">
                <a16:creationId xmlns:a16="http://schemas.microsoft.com/office/drawing/2014/main" id="{C30C02CB-9DA6-4404-8227-96D6680CF293}"/>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sp>
        <p:nvSpPr>
          <p:cNvPr id="9" name="TextBox 8">
            <a:extLst>
              <a:ext uri="{FF2B5EF4-FFF2-40B4-BE49-F238E27FC236}">
                <a16:creationId xmlns:a16="http://schemas.microsoft.com/office/drawing/2014/main" id="{3AFCB637-7D38-47A6-9917-FFF89850A477}"/>
              </a:ext>
            </a:extLst>
          </p:cNvPr>
          <p:cNvSpPr txBox="1"/>
          <p:nvPr/>
        </p:nvSpPr>
        <p:spPr>
          <a:xfrm>
            <a:off x="0" y="1914252"/>
            <a:ext cx="2743200" cy="1477328"/>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In 261BC, the Qin state sent Wang He to lead soldiers to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 The Zhao </a:t>
            </a:r>
            <a:r>
              <a:rPr lang="en-HK" altLang="zh-TW" sz="1500" dirty="0" smtClean="0">
                <a:latin typeface="Times New Roman" panose="02020603050405020304" pitchFamily="18" charset="0"/>
                <a:cs typeface="Times New Roman" panose="02020603050405020304" pitchFamily="18" charset="0"/>
              </a:rPr>
              <a:t>state sent </a:t>
            </a:r>
            <a:r>
              <a:rPr lang="en-HK" altLang="zh-TW" sz="1500" dirty="0">
                <a:latin typeface="Times New Roman" panose="02020603050405020304" pitchFamily="18" charset="0"/>
                <a:cs typeface="Times New Roman" panose="02020603050405020304" pitchFamily="18" charset="0"/>
              </a:rPr>
              <a:t>Lian Po to lead 200,000 soldiers to rescue the county.</a:t>
            </a:r>
            <a:endParaRPr lang="zh-TW" altLang="en-US" sz="15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ECFCBF6-C275-4680-AA29-7120D629294E}"/>
              </a:ext>
            </a:extLst>
          </p:cNvPr>
          <p:cNvPicPr>
            <a:picLocks noChangeAspect="1"/>
          </p:cNvPicPr>
          <p:nvPr/>
        </p:nvPicPr>
        <p:blipFill>
          <a:blip r:embed="rId4"/>
          <a:stretch>
            <a:fillRect/>
          </a:stretch>
        </p:blipFill>
        <p:spPr>
          <a:xfrm>
            <a:off x="2752230" y="0"/>
            <a:ext cx="5539154" cy="6858000"/>
          </a:xfrm>
          <a:prstGeom prst="rect">
            <a:avLst/>
          </a:prstGeom>
        </p:spPr>
      </p:pic>
      <p:sp>
        <p:nvSpPr>
          <p:cNvPr id="7" name="TextBox 5"/>
          <p:cNvSpPr txBox="1"/>
          <p:nvPr/>
        </p:nvSpPr>
        <p:spPr>
          <a:xfrm>
            <a:off x="-12700" y="3512238"/>
            <a:ext cx="3141662" cy="2400657"/>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Lian Po led his army to attack the invaders, </a:t>
            </a:r>
            <a:r>
              <a:rPr lang="en-HK" altLang="zh-TW" sz="1500" dirty="0">
                <a:latin typeface="Times New Roman" panose="02020603050405020304" pitchFamily="18" charset="0"/>
                <a:cs typeface="Times New Roman" panose="02020603050405020304" pitchFamily="18" charset="0"/>
              </a:rPr>
              <a:t>but </a:t>
            </a:r>
            <a:r>
              <a:rPr lang="en-HK" altLang="zh-TW" sz="1500" dirty="0">
                <a:latin typeface="Times New Roman" panose="02020603050405020304" pitchFamily="18" charset="0"/>
                <a:cs typeface="Times New Roman" panose="02020603050405020304" pitchFamily="18" charset="0"/>
              </a:rPr>
              <a:t>to no </a:t>
            </a:r>
            <a:r>
              <a:rPr lang="en-HK" altLang="zh-TW" sz="1500" dirty="0">
                <a:latin typeface="Times New Roman" panose="02020603050405020304" pitchFamily="18" charset="0"/>
                <a:cs typeface="Times New Roman" panose="02020603050405020304" pitchFamily="18" charset="0"/>
              </a:rPr>
              <a:t>avail. Then, he retreated to the east bank of the Dan River, and at the same time controlled the </a:t>
            </a:r>
            <a:r>
              <a:rPr lang="en-HK" altLang="zh-TW" sz="1500" dirty="0" err="1">
                <a:latin typeface="Times New Roman" panose="02020603050405020304" pitchFamily="18" charset="0"/>
                <a:cs typeface="Times New Roman" panose="02020603050405020304" pitchFamily="18" charset="0"/>
              </a:rPr>
              <a:t>Daliang</a:t>
            </a:r>
            <a:r>
              <a:rPr lang="en-HK" altLang="zh-TW" sz="1500" dirty="0">
                <a:latin typeface="Times New Roman" panose="02020603050405020304" pitchFamily="18" charset="0"/>
                <a:cs typeface="Times New Roman" panose="02020603050405020304" pitchFamily="18" charset="0"/>
              </a:rPr>
              <a:t> </a:t>
            </a:r>
            <a:r>
              <a:rPr lang="en-HK" altLang="zh-TW" sz="1500" dirty="0">
                <a:latin typeface="Times New Roman" panose="02020603050405020304" pitchFamily="18" charset="0"/>
                <a:cs typeface="Times New Roman" panose="02020603050405020304" pitchFamily="18" charset="0"/>
              </a:rPr>
              <a:t>Mountain </a:t>
            </a:r>
            <a:r>
              <a:rPr lang="en-US" altLang="zh-TW" sz="1500" dirty="0">
                <a:latin typeface="Times New Roman" panose="02020603050405020304" pitchFamily="18" charset="0"/>
                <a:cs typeface="Times New Roman" panose="02020603050405020304" pitchFamily="18" charset="0"/>
              </a:rPr>
              <a:t>(</a:t>
            </a:r>
            <a:r>
              <a:rPr lang="zh-TW" altLang="en-US" sz="1500" dirty="0">
                <a:latin typeface="Times New Roman" panose="02020603050405020304" pitchFamily="18" charset="0"/>
                <a:cs typeface="Times New Roman" panose="02020603050405020304" pitchFamily="18" charset="0"/>
              </a:rPr>
              <a:t>大糧山</a:t>
            </a:r>
            <a:r>
              <a:rPr lang="en-US" altLang="zh-TW" sz="1500" dirty="0">
                <a:latin typeface="Times New Roman" panose="02020603050405020304" pitchFamily="18" charset="0"/>
                <a:cs typeface="Times New Roman" panose="02020603050405020304" pitchFamily="18" charset="0"/>
              </a:rPr>
              <a:t>) </a:t>
            </a:r>
            <a:r>
              <a:rPr lang="en-HK" altLang="zh-TW" sz="1500" dirty="0">
                <a:latin typeface="Times New Roman" panose="02020603050405020304" pitchFamily="18" charset="0"/>
                <a:cs typeface="Times New Roman" panose="02020603050405020304" pitchFamily="18" charset="0"/>
              </a:rPr>
              <a:t>and </a:t>
            </a:r>
            <a:r>
              <a:rPr lang="en-HK" altLang="zh-TW" sz="1500" dirty="0">
                <a:latin typeface="Times New Roman" panose="02020603050405020304" pitchFamily="18" charset="0"/>
                <a:cs typeface="Times New Roman" panose="02020603050405020304" pitchFamily="18" charset="0"/>
              </a:rPr>
              <a:t>the </a:t>
            </a:r>
            <a:r>
              <a:rPr lang="en-HK" altLang="zh-TW" sz="1500" dirty="0" err="1">
                <a:latin typeface="Times New Roman" panose="02020603050405020304" pitchFamily="18" charset="0"/>
                <a:cs typeface="Times New Roman" panose="02020603050405020304" pitchFamily="18" charset="0"/>
              </a:rPr>
              <a:t>Hanwang</a:t>
            </a:r>
            <a:r>
              <a:rPr lang="en-HK" altLang="zh-TW" sz="1500" dirty="0">
                <a:latin typeface="Times New Roman" panose="02020603050405020304" pitchFamily="18" charset="0"/>
                <a:cs typeface="Times New Roman" panose="02020603050405020304" pitchFamily="18" charset="0"/>
              </a:rPr>
              <a:t> </a:t>
            </a:r>
            <a:r>
              <a:rPr lang="en-HK" altLang="zh-TW" sz="1500" dirty="0">
                <a:latin typeface="Times New Roman" panose="02020603050405020304" pitchFamily="18" charset="0"/>
                <a:cs typeface="Times New Roman" panose="02020603050405020304" pitchFamily="18" charset="0"/>
              </a:rPr>
              <a:t>Mountain </a:t>
            </a:r>
            <a:r>
              <a:rPr lang="en-US" altLang="zh-TW" sz="1500" dirty="0">
                <a:latin typeface="Times New Roman" panose="02020603050405020304" pitchFamily="18" charset="0"/>
                <a:cs typeface="Times New Roman" panose="02020603050405020304" pitchFamily="18" charset="0"/>
              </a:rPr>
              <a:t>(</a:t>
            </a:r>
            <a:r>
              <a:rPr lang="zh-TW" altLang="en-US" sz="1500" dirty="0">
                <a:latin typeface="Times New Roman" panose="02020603050405020304" pitchFamily="18" charset="0"/>
                <a:cs typeface="Times New Roman" panose="02020603050405020304" pitchFamily="18" charset="0"/>
              </a:rPr>
              <a:t>韓王山</a:t>
            </a:r>
            <a:r>
              <a:rPr lang="en-US" altLang="zh-TW" sz="1500" dirty="0">
                <a:latin typeface="Times New Roman" panose="02020603050405020304" pitchFamily="18" charset="0"/>
                <a:cs typeface="Times New Roman" panose="02020603050405020304" pitchFamily="18" charset="0"/>
              </a:rPr>
              <a:t>)</a:t>
            </a:r>
            <a:r>
              <a:rPr lang="en-HK" altLang="zh-TW" sz="1500" dirty="0">
                <a:latin typeface="Times New Roman" panose="02020603050405020304" pitchFamily="18" charset="0"/>
                <a:cs typeface="Times New Roman" panose="02020603050405020304" pitchFamily="18" charset="0"/>
              </a:rPr>
              <a:t>. </a:t>
            </a:r>
            <a:r>
              <a:rPr lang="en-HK" altLang="zh-TW" sz="1500" dirty="0">
                <a:latin typeface="Times New Roman" panose="02020603050405020304" pitchFamily="18" charset="0"/>
                <a:cs typeface="Times New Roman" panose="02020603050405020304" pitchFamily="18" charset="0"/>
              </a:rPr>
              <a:t>From these two high points, the Zhao soldiers could clearly detect the movements of their enemies who were </a:t>
            </a:r>
            <a:r>
              <a:rPr lang="en-HK" altLang="zh-TW" sz="1500" dirty="0">
                <a:latin typeface="Times New Roman" panose="02020603050405020304" pitchFamily="18" charset="0"/>
                <a:cs typeface="Times New Roman" panose="02020603050405020304" pitchFamily="18" charset="0"/>
              </a:rPr>
              <a:t>on the </a:t>
            </a:r>
            <a:r>
              <a:rPr lang="en-HK" altLang="zh-TW" sz="1500" dirty="0">
                <a:latin typeface="Times New Roman" panose="02020603050405020304" pitchFamily="18" charset="0"/>
                <a:cs typeface="Times New Roman" panose="02020603050405020304" pitchFamily="18" charset="0"/>
              </a:rPr>
              <a:t>opposite bank of </a:t>
            </a:r>
            <a:r>
              <a:rPr lang="en-HK" altLang="zh-TW" sz="1500" dirty="0">
                <a:latin typeface="Times New Roman" panose="02020603050405020304" pitchFamily="18" charset="0"/>
                <a:cs typeface="Times New Roman" panose="02020603050405020304" pitchFamily="18" charset="0"/>
              </a:rPr>
              <a:t>the Dan River.</a:t>
            </a:r>
            <a:endParaRPr lang="zh-TW"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0783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2" y="-30727"/>
            <a:ext cx="9144000" cy="1208241"/>
          </a:xfrm>
          <a:prstGeom prst="rect">
            <a:avLst/>
          </a:prstGeom>
        </p:spPr>
      </p:pic>
      <p:sp>
        <p:nvSpPr>
          <p:cNvPr id="9" name="矩形 2">
            <a:extLst>
              <a:ext uri="{FF2B5EF4-FFF2-40B4-BE49-F238E27FC236}">
                <a16:creationId xmlns:a16="http://schemas.microsoft.com/office/drawing/2014/main" id="{2F4D6DAC-6931-45E3-BAA2-6C54A0140F6B}"/>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sp>
        <p:nvSpPr>
          <p:cNvPr id="10" name="TextBox 9">
            <a:extLst>
              <a:ext uri="{FF2B5EF4-FFF2-40B4-BE49-F238E27FC236}">
                <a16:creationId xmlns:a16="http://schemas.microsoft.com/office/drawing/2014/main" id="{E559E6A1-83F9-438D-A88B-90E68D15A3A7}"/>
              </a:ext>
            </a:extLst>
          </p:cNvPr>
          <p:cNvSpPr txBox="1"/>
          <p:nvPr/>
        </p:nvSpPr>
        <p:spPr>
          <a:xfrm>
            <a:off x="0" y="1971854"/>
            <a:ext cx="2743200" cy="1477328"/>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In 261BC, the Qin state sent Wang He to lead soldiers to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 The Zhao state </a:t>
            </a:r>
            <a:r>
              <a:rPr lang="en-HK" altLang="zh-TW" sz="1500" dirty="0" smtClean="0">
                <a:latin typeface="Times New Roman" panose="02020603050405020304" pitchFamily="18" charset="0"/>
                <a:cs typeface="Times New Roman" panose="02020603050405020304" pitchFamily="18" charset="0"/>
              </a:rPr>
              <a:t>sent </a:t>
            </a:r>
            <a:r>
              <a:rPr lang="en-HK" altLang="zh-TW" sz="1500" dirty="0">
                <a:latin typeface="Times New Roman" panose="02020603050405020304" pitchFamily="18" charset="0"/>
                <a:cs typeface="Times New Roman" panose="02020603050405020304" pitchFamily="18" charset="0"/>
              </a:rPr>
              <a:t>Lian Po to lead 200,000 soldiers to rescue the county.</a:t>
            </a:r>
            <a:endParaRPr lang="zh-TW" altLang="en-US" sz="15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9A205475-2AE8-4B75-8A60-D41FA243E351}"/>
              </a:ext>
            </a:extLst>
          </p:cNvPr>
          <p:cNvPicPr>
            <a:picLocks noChangeAspect="1"/>
          </p:cNvPicPr>
          <p:nvPr/>
        </p:nvPicPr>
        <p:blipFill>
          <a:blip r:embed="rId4"/>
          <a:stretch>
            <a:fillRect/>
          </a:stretch>
        </p:blipFill>
        <p:spPr>
          <a:xfrm>
            <a:off x="2743200" y="0"/>
            <a:ext cx="5539154" cy="6858000"/>
          </a:xfrm>
          <a:prstGeom prst="rect">
            <a:avLst/>
          </a:prstGeom>
        </p:spPr>
      </p:pic>
      <p:sp>
        <p:nvSpPr>
          <p:cNvPr id="7" name="TextBox 5"/>
          <p:cNvSpPr txBox="1"/>
          <p:nvPr/>
        </p:nvSpPr>
        <p:spPr>
          <a:xfrm>
            <a:off x="6002336" y="136913"/>
            <a:ext cx="3141662" cy="1708160"/>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Zhao army used the favourable terrain to defend their positions so that the Qin army, though with greater military power, had no way to win. The Qin army tried to goad the Zhao army into coming out but the Zhao army refused.</a:t>
            </a:r>
            <a:endParaRPr lang="zh-TW"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2"/>
          <p:cNvSpPr txBox="1"/>
          <p:nvPr/>
        </p:nvSpPr>
        <p:spPr>
          <a:xfrm>
            <a:off x="-2" y="1905506"/>
            <a:ext cx="2743201" cy="2862322"/>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Qin army had no way to make progress in the battlefield and so they began to spread rumours at Handan, the capital of the Zhao state. The rumours stated that “The Qin army fears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only; Lian Po is too easy to handle.” The king of Zhao fell into the trap and replaced Lian Po with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as the commander of the Zhao army.</a:t>
            </a:r>
            <a:endParaRPr lang="zh-TW" altLang="en-US" sz="1500" dirty="0">
              <a:latin typeface="Times New Roman" panose="02020603050405020304" pitchFamily="18" charset="0"/>
              <a:cs typeface="Times New Roman" panose="02020603050405020304" pitchFamily="18" charset="0"/>
            </a:endParaRPr>
          </a:p>
        </p:txBody>
      </p:sp>
      <p:sp>
        <p:nvSpPr>
          <p:cNvPr id="6" name="矩形 2">
            <a:extLst>
              <a:ext uri="{FF2B5EF4-FFF2-40B4-BE49-F238E27FC236}">
                <a16:creationId xmlns:a16="http://schemas.microsoft.com/office/drawing/2014/main" id="{BF85772D-B3FF-419C-B62E-AB2F454B6069}"/>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pic>
        <p:nvPicPr>
          <p:cNvPr id="12" name="Picture 11">
            <a:extLst>
              <a:ext uri="{FF2B5EF4-FFF2-40B4-BE49-F238E27FC236}">
                <a16:creationId xmlns:a16="http://schemas.microsoft.com/office/drawing/2014/main" id="{CCF1D57A-3A04-4308-BDC5-A1E080E3B3DA}"/>
              </a:ext>
            </a:extLst>
          </p:cNvPr>
          <p:cNvPicPr>
            <a:picLocks noChangeAspect="1"/>
          </p:cNvPicPr>
          <p:nvPr/>
        </p:nvPicPr>
        <p:blipFill>
          <a:blip r:embed="rId4"/>
          <a:stretch>
            <a:fillRect/>
          </a:stretch>
        </p:blipFill>
        <p:spPr>
          <a:xfrm>
            <a:off x="2743199" y="0"/>
            <a:ext cx="5539154" cy="6858000"/>
          </a:xfrm>
          <a:prstGeom prst="rect">
            <a:avLst/>
          </a:prstGeom>
        </p:spPr>
      </p:pic>
    </p:spTree>
    <p:extLst>
      <p:ext uri="{BB962C8B-B14F-4D97-AF65-F5344CB8AC3E}">
        <p14:creationId xmlns:p14="http://schemas.microsoft.com/office/powerpoint/2010/main" val="7184091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2">
            <a:extLst>
              <a:ext uri="{FF2B5EF4-FFF2-40B4-BE49-F238E27FC236}">
                <a16:creationId xmlns:a16="http://schemas.microsoft.com/office/drawing/2014/main" id="{1EF115FF-CDEA-49B1-8DA5-CCF98881786E}"/>
              </a:ext>
            </a:extLst>
          </p:cNvPr>
          <p:cNvSpPr txBox="1"/>
          <p:nvPr/>
        </p:nvSpPr>
        <p:spPr>
          <a:xfrm>
            <a:off x="-2" y="1905506"/>
            <a:ext cx="2743201" cy="2862322"/>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Qin army had no way to make progress in the battlefield and so they began to spread rumours at Handan, the capital of the Zhao state. The rumours stated that “The Qin army fears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only; Lian Po is too easy to handle.” The king of Zhao fell into the trap and replaced Lian Po with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as the commander of the Zhao army.</a:t>
            </a:r>
            <a:endParaRPr lang="zh-TW" altLang="en-US" sz="1500" dirty="0">
              <a:latin typeface="Times New Roman" panose="02020603050405020304" pitchFamily="18" charset="0"/>
              <a:cs typeface="Times New Roman" panose="02020603050405020304" pitchFamily="18" charset="0"/>
            </a:endParaRPr>
          </a:p>
        </p:txBody>
      </p:sp>
      <p:sp>
        <p:nvSpPr>
          <p:cNvPr id="11" name="矩形 2">
            <a:extLst>
              <a:ext uri="{FF2B5EF4-FFF2-40B4-BE49-F238E27FC236}">
                <a16:creationId xmlns:a16="http://schemas.microsoft.com/office/drawing/2014/main" id="{27D8DD3E-A53B-4C66-9317-8A02E8682AA2}"/>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pic>
        <p:nvPicPr>
          <p:cNvPr id="12" name="Picture 11">
            <a:extLst>
              <a:ext uri="{FF2B5EF4-FFF2-40B4-BE49-F238E27FC236}">
                <a16:creationId xmlns:a16="http://schemas.microsoft.com/office/drawing/2014/main" id="{4FAA65E4-544A-48FD-B3E0-5338DEDC318A}"/>
              </a:ext>
            </a:extLst>
          </p:cNvPr>
          <p:cNvPicPr>
            <a:picLocks noChangeAspect="1"/>
          </p:cNvPicPr>
          <p:nvPr/>
        </p:nvPicPr>
        <p:blipFill>
          <a:blip r:embed="rId3"/>
          <a:stretch>
            <a:fillRect/>
          </a:stretch>
        </p:blipFill>
        <p:spPr>
          <a:xfrm>
            <a:off x="2743200" y="0"/>
            <a:ext cx="5539154" cy="6858000"/>
          </a:xfrm>
          <a:prstGeom prst="rect">
            <a:avLst/>
          </a:prstGeom>
        </p:spPr>
      </p:pic>
      <p:sp>
        <p:nvSpPr>
          <p:cNvPr id="9" name="Rectangle 3"/>
          <p:cNvSpPr/>
          <p:nvPr/>
        </p:nvSpPr>
        <p:spPr>
          <a:xfrm>
            <a:off x="6215063" y="501187"/>
            <a:ext cx="2636837" cy="2400657"/>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Zhao army in </a:t>
            </a:r>
            <a:r>
              <a:rPr lang="en-HK" altLang="zh-TW" sz="1500" dirty="0" err="1">
                <a:latin typeface="Times New Roman" panose="02020603050405020304" pitchFamily="18" charset="0"/>
                <a:cs typeface="Times New Roman" panose="02020603050405020304" pitchFamily="18" charset="0"/>
              </a:rPr>
              <a:t>Changping</a:t>
            </a:r>
            <a:r>
              <a:rPr lang="en-HK" altLang="zh-TW" sz="1500" dirty="0">
                <a:latin typeface="Times New Roman" panose="02020603050405020304" pitchFamily="18" charset="0"/>
                <a:cs typeface="Times New Roman" panose="02020603050405020304" pitchFamily="18" charset="0"/>
              </a:rPr>
              <a:t>, counting both the frontline and reinforcements, totalled 450,000. When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took over as the commander of the Zhao army, he immediately changed the original defensive plan by concentrating his forces together in order to attack the Qin army. </a:t>
            </a:r>
            <a:endParaRPr lang="zh-TW"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530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2">
            <a:extLst>
              <a:ext uri="{FF2B5EF4-FFF2-40B4-BE49-F238E27FC236}">
                <a16:creationId xmlns:a16="http://schemas.microsoft.com/office/drawing/2014/main" id="{F08C04FA-39B1-427A-8FBA-31967D6CD02A}"/>
              </a:ext>
            </a:extLst>
          </p:cNvPr>
          <p:cNvSpPr txBox="1"/>
          <p:nvPr/>
        </p:nvSpPr>
        <p:spPr>
          <a:xfrm>
            <a:off x="-2" y="1905506"/>
            <a:ext cx="2743201" cy="2862322"/>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Qin army had no way to make progress in the battlefield and so they began to spread rumours at Handan, the capital of the Zhao state. The rumours stated that “The Qin army fears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only; Lian Po is too easy to handle.” The king of Zhao fell into the trap and replaced Lian Po with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as the commander of the Zhao army.</a:t>
            </a:r>
            <a:endParaRPr lang="zh-TW" altLang="en-US" sz="1500" dirty="0">
              <a:latin typeface="Times New Roman" panose="02020603050405020304" pitchFamily="18" charset="0"/>
              <a:cs typeface="Times New Roman" panose="02020603050405020304" pitchFamily="18" charset="0"/>
            </a:endParaRPr>
          </a:p>
        </p:txBody>
      </p:sp>
      <p:sp>
        <p:nvSpPr>
          <p:cNvPr id="9" name="矩形 2">
            <a:extLst>
              <a:ext uri="{FF2B5EF4-FFF2-40B4-BE49-F238E27FC236}">
                <a16:creationId xmlns:a16="http://schemas.microsoft.com/office/drawing/2014/main" id="{44229AA8-36B1-4D0D-A021-7E2F116CB462}"/>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pic>
        <p:nvPicPr>
          <p:cNvPr id="3" name="Picture 2">
            <a:extLst>
              <a:ext uri="{FF2B5EF4-FFF2-40B4-BE49-F238E27FC236}">
                <a16:creationId xmlns:a16="http://schemas.microsoft.com/office/drawing/2014/main" id="{ECC25AA7-6A21-4900-B1AD-9E2C968D2769}"/>
              </a:ext>
            </a:extLst>
          </p:cNvPr>
          <p:cNvPicPr>
            <a:picLocks noChangeAspect="1"/>
          </p:cNvPicPr>
          <p:nvPr/>
        </p:nvPicPr>
        <p:blipFill>
          <a:blip r:embed="rId3"/>
          <a:stretch>
            <a:fillRect/>
          </a:stretch>
        </p:blipFill>
        <p:spPr>
          <a:xfrm>
            <a:off x="2743200" y="0"/>
            <a:ext cx="5539154" cy="6858000"/>
          </a:xfrm>
          <a:prstGeom prst="rect">
            <a:avLst/>
          </a:prstGeom>
        </p:spPr>
      </p:pic>
      <p:sp>
        <p:nvSpPr>
          <p:cNvPr id="12" name="Rectangle 4"/>
          <p:cNvSpPr/>
          <p:nvPr/>
        </p:nvSpPr>
        <p:spPr>
          <a:xfrm>
            <a:off x="-2" y="6226938"/>
            <a:ext cx="6959602" cy="553998"/>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Qin state heard that Lian Po had been replaced and secretly sent Bai Qi, one of the famous generals of the Qin state, to replace Wang He to command the Qin army.</a:t>
            </a:r>
            <a:endParaRPr lang="zh-TW"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668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8" name="TextBox 2">
            <a:extLst>
              <a:ext uri="{FF2B5EF4-FFF2-40B4-BE49-F238E27FC236}">
                <a16:creationId xmlns:a16="http://schemas.microsoft.com/office/drawing/2014/main" id="{64D954D7-5570-402F-AF04-1AF64F59AE40}"/>
              </a:ext>
            </a:extLst>
          </p:cNvPr>
          <p:cNvSpPr txBox="1"/>
          <p:nvPr/>
        </p:nvSpPr>
        <p:spPr>
          <a:xfrm>
            <a:off x="-2" y="1905506"/>
            <a:ext cx="2743201" cy="2862322"/>
          </a:xfrm>
          <a:prstGeom prst="rect">
            <a:avLst/>
          </a:prstGeom>
          <a:solidFill>
            <a:schemeClr val="tx2">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Qin army had no way to make progress in the battlefield and so they began to spread rumours at Handan, the capital of the Zhao state. The rumours stated that “The Qin army fears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only; Lian Po is too easy to handle.” The king of Zhao fell into the trap and replaced Lian Po with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as the commander of the Zhao army.</a:t>
            </a:r>
            <a:endParaRPr lang="zh-TW" altLang="en-US" sz="1500" dirty="0">
              <a:latin typeface="Times New Roman" panose="02020603050405020304" pitchFamily="18" charset="0"/>
              <a:cs typeface="Times New Roman" panose="02020603050405020304" pitchFamily="18" charset="0"/>
            </a:endParaRPr>
          </a:p>
        </p:txBody>
      </p:sp>
      <p:sp>
        <p:nvSpPr>
          <p:cNvPr id="10" name="矩形 2">
            <a:extLst>
              <a:ext uri="{FF2B5EF4-FFF2-40B4-BE49-F238E27FC236}">
                <a16:creationId xmlns:a16="http://schemas.microsoft.com/office/drawing/2014/main" id="{80C7F135-9024-4962-9AFC-DD4AF9AD38B0}"/>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pic>
        <p:nvPicPr>
          <p:cNvPr id="6" name="Picture 5">
            <a:extLst>
              <a:ext uri="{FF2B5EF4-FFF2-40B4-BE49-F238E27FC236}">
                <a16:creationId xmlns:a16="http://schemas.microsoft.com/office/drawing/2014/main" id="{53D93F68-D1A9-4A01-8F85-6ADBBCB2440E}"/>
              </a:ext>
            </a:extLst>
          </p:cNvPr>
          <p:cNvPicPr>
            <a:picLocks noChangeAspect="1"/>
          </p:cNvPicPr>
          <p:nvPr/>
        </p:nvPicPr>
        <p:blipFill>
          <a:blip r:embed="rId4"/>
          <a:stretch>
            <a:fillRect/>
          </a:stretch>
        </p:blipFill>
        <p:spPr>
          <a:xfrm>
            <a:off x="2743447" y="0"/>
            <a:ext cx="5539154" cy="6858000"/>
          </a:xfrm>
          <a:prstGeom prst="rect">
            <a:avLst/>
          </a:prstGeom>
        </p:spPr>
      </p:pic>
      <p:sp>
        <p:nvSpPr>
          <p:cNvPr id="9" name="Rectangle 4"/>
          <p:cNvSpPr/>
          <p:nvPr/>
        </p:nvSpPr>
        <p:spPr>
          <a:xfrm>
            <a:off x="6070598" y="3952047"/>
            <a:ext cx="2743199" cy="1938992"/>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Bai Qi noticed the Zhao army pulled back troops and prepared to attack. He began to construct an 18km defensive line in preparation. It was parallel with the frontline of the Zhao army, and stretched along the east bank of the Dan river.</a:t>
            </a:r>
            <a:endParaRPr lang="zh-TW" alt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7948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279400"/>
            <a:ext cx="9144000" cy="1208241"/>
          </a:xfrm>
          <a:prstGeom prst="rect">
            <a:avLst/>
          </a:prstGeom>
        </p:spPr>
      </p:pic>
      <p:sp>
        <p:nvSpPr>
          <p:cNvPr id="9" name="TextBox 2"/>
          <p:cNvSpPr txBox="1"/>
          <p:nvPr/>
        </p:nvSpPr>
        <p:spPr>
          <a:xfrm>
            <a:off x="196850" y="1772037"/>
            <a:ext cx="2349500" cy="1015663"/>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Zhao army began to attack. They were quickly ambushed and surrounded by the Qin soldiers.</a:t>
            </a:r>
            <a:endParaRPr lang="zh-TW" altLang="en-US" sz="1500" dirty="0">
              <a:latin typeface="Times New Roman" panose="02020603050405020304" pitchFamily="18" charset="0"/>
              <a:cs typeface="Times New Roman" panose="02020603050405020304" pitchFamily="18" charset="0"/>
            </a:endParaRPr>
          </a:p>
        </p:txBody>
      </p:sp>
      <p:sp>
        <p:nvSpPr>
          <p:cNvPr id="11" name="Rectangle 3"/>
          <p:cNvSpPr/>
          <p:nvPr/>
        </p:nvSpPr>
        <p:spPr>
          <a:xfrm>
            <a:off x="141048" y="2886720"/>
            <a:ext cx="2518332" cy="3971280"/>
          </a:xfrm>
          <a:prstGeom prst="rect">
            <a:avLst/>
          </a:prstGeom>
          <a:solidFill>
            <a:schemeClr val="accent4">
              <a:lumMod val="40000"/>
              <a:lumOff val="60000"/>
            </a:schemeClr>
          </a:solidFill>
        </p:spPr>
        <p:txBody>
          <a:bodyPr wrap="square">
            <a:noAutofit/>
          </a:bodyPr>
          <a:lstStyle/>
          <a:p>
            <a:pPr algn="just">
              <a:spcAft>
                <a:spcPts val="0"/>
              </a:spcAft>
            </a:pPr>
            <a:r>
              <a:rPr lang="en-HK" altLang="zh-TW" sz="1500" b="1" dirty="0">
                <a:solidFill>
                  <a:srgbClr val="000000"/>
                </a:solidFill>
                <a:latin typeface="Times New Roman" panose="02020603050405020304" pitchFamily="18" charset="0"/>
                <a:ea typeface="新細明體"/>
                <a:cs typeface="Times New Roman" panose="02020603050405020304" pitchFamily="18" charset="0"/>
              </a:rPr>
              <a:t>Quiz</a:t>
            </a:r>
            <a:endParaRPr lang="zh-HK" altLang="en-US" sz="1500" b="1" dirty="0">
              <a:latin typeface="Times New Roman" panose="02020603050405020304" pitchFamily="18" charset="0"/>
              <a:ea typeface="新細明體"/>
              <a:cs typeface="Times New Roman" panose="02020603050405020304" pitchFamily="18" charset="0"/>
            </a:endParaRPr>
          </a:p>
          <a:p>
            <a:pPr algn="just">
              <a:spcAft>
                <a:spcPts val="0"/>
              </a:spcAft>
            </a:pPr>
            <a:r>
              <a:rPr lang="en-HK" altLang="zh-TW" sz="1500" dirty="0">
                <a:solidFill>
                  <a:srgbClr val="000000"/>
                </a:solidFill>
                <a:latin typeface="Times New Roman" panose="02020603050405020304" pitchFamily="18" charset="0"/>
                <a:ea typeface="新細明體"/>
                <a:cs typeface="Times New Roman" panose="02020603050405020304" pitchFamily="18" charset="0"/>
              </a:rPr>
              <a:t>Why did the Qin army need to force the Zhao army into the battle?</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12" name="文字方塊 11"/>
          <p:cNvSpPr txBox="1"/>
          <p:nvPr/>
        </p:nvSpPr>
        <p:spPr>
          <a:xfrm>
            <a:off x="270422" y="3949700"/>
            <a:ext cx="2275928" cy="2862540"/>
          </a:xfrm>
          <a:prstGeom prst="rect">
            <a:avLst/>
          </a:prstGeom>
          <a:solidFill>
            <a:schemeClr val="lt1"/>
          </a:solidFill>
          <a:ln w="6350">
            <a:solidFill>
              <a:schemeClr val="accent1">
                <a:lumMod val="75000"/>
              </a:schemeClr>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HK" altLang="zh-TW" sz="1300" dirty="0">
                <a:solidFill>
                  <a:srgbClr val="FF0000"/>
                </a:solidFill>
                <a:latin typeface="Times New Roman" panose="02020603050405020304" pitchFamily="18" charset="0"/>
                <a:ea typeface="新細明體"/>
                <a:cs typeface="Times New Roman" panose="02020603050405020304" pitchFamily="18" charset="0"/>
              </a:rPr>
              <a:t>The Qin army’s route to replenish supplies was longer than that of the Zhao army. The Zhao army had already stored large quantities of provisions for a long time (please note that the name of the </a:t>
            </a:r>
            <a:r>
              <a:rPr lang="en-HK" altLang="zh-TW" sz="1300" dirty="0" err="1">
                <a:solidFill>
                  <a:srgbClr val="FF0000"/>
                </a:solidFill>
                <a:latin typeface="Times New Roman" panose="02020603050405020304" pitchFamily="18" charset="0"/>
                <a:ea typeface="新細明體"/>
                <a:cs typeface="Times New Roman" panose="02020603050405020304" pitchFamily="18" charset="0"/>
              </a:rPr>
              <a:t>Daliang</a:t>
            </a:r>
            <a:r>
              <a:rPr lang="en-HK" altLang="zh-TW" sz="1300" dirty="0">
                <a:solidFill>
                  <a:srgbClr val="FF0000"/>
                </a:solidFill>
                <a:latin typeface="Times New Roman" panose="02020603050405020304" pitchFamily="18" charset="0"/>
                <a:ea typeface="新細明體"/>
                <a:cs typeface="Times New Roman" panose="02020603050405020304" pitchFamily="18" charset="0"/>
              </a:rPr>
              <a:t> Mountain means abundant provisions). Therefore, they decided to bide their time and wait for </a:t>
            </a:r>
            <a:r>
              <a:rPr lang="en-HK" altLang="zh-TW" sz="1300" dirty="0">
                <a:solidFill>
                  <a:srgbClr val="FF0000"/>
                </a:solidFill>
                <a:latin typeface="Times New Roman" panose="02020603050405020304" pitchFamily="18" charset="0"/>
                <a:ea typeface="新細明體"/>
                <a:cs typeface="Times New Roman" panose="02020603050405020304" pitchFamily="18" charset="0"/>
              </a:rPr>
              <a:t>the </a:t>
            </a:r>
            <a:r>
              <a:rPr lang="en-HK" altLang="zh-TW" sz="1300" dirty="0">
                <a:solidFill>
                  <a:srgbClr val="FF0000"/>
                </a:solidFill>
                <a:latin typeface="Times New Roman" panose="02020603050405020304" pitchFamily="18" charset="0"/>
                <a:ea typeface="新細明體"/>
                <a:cs typeface="Times New Roman" panose="02020603050405020304" pitchFamily="18" charset="0"/>
              </a:rPr>
              <a:t>Qin </a:t>
            </a:r>
            <a:r>
              <a:rPr lang="en-HK" altLang="zh-TW" sz="1300" dirty="0">
                <a:solidFill>
                  <a:srgbClr val="FF0000"/>
                </a:solidFill>
                <a:latin typeface="Times New Roman" panose="02020603050405020304" pitchFamily="18" charset="0"/>
                <a:ea typeface="新細明體"/>
                <a:cs typeface="Times New Roman" panose="02020603050405020304" pitchFamily="18" charset="0"/>
              </a:rPr>
              <a:t>army to run out of </a:t>
            </a:r>
            <a:r>
              <a:rPr lang="en-HK" altLang="zh-TW" sz="1300" dirty="0">
                <a:solidFill>
                  <a:srgbClr val="FF0000"/>
                </a:solidFill>
                <a:latin typeface="Times New Roman" panose="02020603050405020304" pitchFamily="18" charset="0"/>
                <a:ea typeface="新細明體"/>
                <a:cs typeface="Times New Roman" panose="02020603050405020304" pitchFamily="18" charset="0"/>
              </a:rPr>
              <a:t>provisions. </a:t>
            </a:r>
            <a:r>
              <a:rPr lang="en-HK" altLang="zh-TW" sz="1300" dirty="0">
                <a:solidFill>
                  <a:srgbClr val="FF0000"/>
                </a:solidFill>
                <a:latin typeface="Times New Roman" panose="02020603050405020304" pitchFamily="18" charset="0"/>
                <a:ea typeface="新細明體"/>
                <a:cs typeface="Times New Roman" panose="02020603050405020304" pitchFamily="18" charset="0"/>
              </a:rPr>
              <a:t>At that </a:t>
            </a:r>
            <a:r>
              <a:rPr lang="en-HK" altLang="zh-TW" sz="1300" dirty="0">
                <a:solidFill>
                  <a:srgbClr val="FF0000"/>
                </a:solidFill>
                <a:latin typeface="Times New Roman" panose="02020603050405020304" pitchFamily="18" charset="0"/>
                <a:ea typeface="新細明體"/>
                <a:cs typeface="Times New Roman" panose="02020603050405020304" pitchFamily="18" charset="0"/>
              </a:rPr>
              <a:t>moment, the Qin army had to retreat.</a:t>
            </a:r>
            <a:endParaRPr lang="zh-HK" altLang="en-US" sz="1300" kern="100" dirty="0">
              <a:latin typeface="Times New Roman" panose="02020603050405020304" pitchFamily="18" charset="0"/>
              <a:ea typeface="新細明體"/>
              <a:cs typeface="Times New Roman" panose="02020603050405020304" pitchFamily="18" charset="0"/>
            </a:endParaRPr>
          </a:p>
        </p:txBody>
      </p:sp>
      <p:sp>
        <p:nvSpPr>
          <p:cNvPr id="13" name="矩形 2">
            <a:extLst>
              <a:ext uri="{FF2B5EF4-FFF2-40B4-BE49-F238E27FC236}">
                <a16:creationId xmlns:a16="http://schemas.microsoft.com/office/drawing/2014/main" id="{F1E82A0C-DD0E-41E5-B116-AADEAAFD5772}"/>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pic>
        <p:nvPicPr>
          <p:cNvPr id="3" name="Picture 2">
            <a:extLst>
              <a:ext uri="{FF2B5EF4-FFF2-40B4-BE49-F238E27FC236}">
                <a16:creationId xmlns:a16="http://schemas.microsoft.com/office/drawing/2014/main" id="{684EB450-5D32-4879-80A5-1666BCD4F8A5}"/>
              </a:ext>
            </a:extLst>
          </p:cNvPr>
          <p:cNvPicPr>
            <a:picLocks noChangeAspect="1"/>
          </p:cNvPicPr>
          <p:nvPr/>
        </p:nvPicPr>
        <p:blipFill>
          <a:blip r:embed="rId4"/>
          <a:stretch>
            <a:fillRect/>
          </a:stretch>
        </p:blipFill>
        <p:spPr>
          <a:xfrm>
            <a:off x="2779663" y="-8419"/>
            <a:ext cx="5539154" cy="6858000"/>
          </a:xfrm>
          <a:prstGeom prst="rect">
            <a:avLst/>
          </a:prstGeom>
        </p:spPr>
      </p:pic>
      <p:sp>
        <p:nvSpPr>
          <p:cNvPr id="10" name="Rectangle 3"/>
          <p:cNvSpPr/>
          <p:nvPr/>
        </p:nvSpPr>
        <p:spPr>
          <a:xfrm>
            <a:off x="6820930" y="2655159"/>
            <a:ext cx="2323070" cy="3785652"/>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600" dirty="0">
                <a:latin typeface="Times New Roman" panose="02020603050405020304" pitchFamily="18" charset="0"/>
                <a:cs typeface="Times New Roman" panose="02020603050405020304" pitchFamily="18" charset="0"/>
              </a:rPr>
              <a:t>The main forces of the Zhao army began to attack the Qin army. The Qin army, following Bai Qi’s plans, pretended to retreat and the pursuing Zhao army was drawn into a pre-arranged battlefield. Zhao </a:t>
            </a:r>
            <a:r>
              <a:rPr lang="en-HK" altLang="zh-TW" sz="1600" dirty="0" err="1">
                <a:latin typeface="Times New Roman" panose="02020603050405020304" pitchFamily="18" charset="0"/>
                <a:cs typeface="Times New Roman" panose="02020603050405020304" pitchFamily="18" charset="0"/>
              </a:rPr>
              <a:t>Kuo</a:t>
            </a:r>
            <a:r>
              <a:rPr lang="en-HK" altLang="zh-TW" sz="1600" dirty="0">
                <a:latin typeface="Times New Roman" panose="02020603050405020304" pitchFamily="18" charset="0"/>
                <a:cs typeface="Times New Roman" panose="02020603050405020304" pitchFamily="18" charset="0"/>
              </a:rPr>
              <a:t>, who did not know about the trap, ordered his whole army to storm the Qin army’s defensive front but was unable to break through.</a:t>
            </a:r>
            <a:endParaRPr lang="zh-TW"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0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9" name="TextBox 2">
            <a:extLst>
              <a:ext uri="{FF2B5EF4-FFF2-40B4-BE49-F238E27FC236}">
                <a16:creationId xmlns:a16="http://schemas.microsoft.com/office/drawing/2014/main" id="{AC65FD28-18B8-4A9D-BDE3-CE32A96ABDF0}"/>
              </a:ext>
            </a:extLst>
          </p:cNvPr>
          <p:cNvSpPr txBox="1"/>
          <p:nvPr/>
        </p:nvSpPr>
        <p:spPr>
          <a:xfrm>
            <a:off x="196850" y="1772037"/>
            <a:ext cx="2349500" cy="1015663"/>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The Zhao army began to attack. They were quickly ambushed and surrounded by the Qin soldiers.</a:t>
            </a:r>
            <a:endParaRPr lang="zh-TW" altLang="en-US" sz="1500" dirty="0">
              <a:latin typeface="Times New Roman" panose="02020603050405020304" pitchFamily="18" charset="0"/>
              <a:cs typeface="Times New Roman" panose="02020603050405020304" pitchFamily="18" charset="0"/>
            </a:endParaRPr>
          </a:p>
        </p:txBody>
      </p:sp>
      <p:sp>
        <p:nvSpPr>
          <p:cNvPr id="10" name="矩形 2">
            <a:extLst>
              <a:ext uri="{FF2B5EF4-FFF2-40B4-BE49-F238E27FC236}">
                <a16:creationId xmlns:a16="http://schemas.microsoft.com/office/drawing/2014/main" id="{3BD6A050-0299-436D-8684-5B4F90FEC8B6}"/>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pic>
        <p:nvPicPr>
          <p:cNvPr id="3" name="Picture 2">
            <a:extLst>
              <a:ext uri="{FF2B5EF4-FFF2-40B4-BE49-F238E27FC236}">
                <a16:creationId xmlns:a16="http://schemas.microsoft.com/office/drawing/2014/main" id="{626C103F-09A8-4275-924E-16F1ABC5A7C8}"/>
              </a:ext>
            </a:extLst>
          </p:cNvPr>
          <p:cNvPicPr>
            <a:picLocks noChangeAspect="1"/>
          </p:cNvPicPr>
          <p:nvPr/>
        </p:nvPicPr>
        <p:blipFill>
          <a:blip r:embed="rId4"/>
          <a:stretch>
            <a:fillRect/>
          </a:stretch>
        </p:blipFill>
        <p:spPr>
          <a:xfrm>
            <a:off x="2839069" y="24651"/>
            <a:ext cx="5539154" cy="6858000"/>
          </a:xfrm>
          <a:prstGeom prst="rect">
            <a:avLst/>
          </a:prstGeom>
        </p:spPr>
      </p:pic>
      <p:sp>
        <p:nvSpPr>
          <p:cNvPr id="11" name="TextBox 4"/>
          <p:cNvSpPr txBox="1"/>
          <p:nvPr/>
        </p:nvSpPr>
        <p:spPr>
          <a:xfrm>
            <a:off x="0" y="3071923"/>
            <a:ext cx="3308734" cy="3093154"/>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Behind the defensive line of the Qin army, 25,000 Qin infantry and 5,000 Qin cavalry rushed in to attack the Zhao army. Two weakened sides of the Zhao army were therefore quickly pushed to </a:t>
            </a:r>
            <a:r>
              <a:rPr lang="en-HK" altLang="zh-TW" sz="1500" dirty="0" err="1">
                <a:latin typeface="Times New Roman" panose="02020603050405020304" pitchFamily="18" charset="0"/>
                <a:cs typeface="Times New Roman" panose="02020603050405020304" pitchFamily="18" charset="0"/>
              </a:rPr>
              <a:t>Hanwang</a:t>
            </a:r>
            <a:r>
              <a:rPr lang="en-HK" altLang="zh-TW" sz="1500" dirty="0">
                <a:latin typeface="Times New Roman" panose="02020603050405020304" pitchFamily="18" charset="0"/>
                <a:cs typeface="Times New Roman" panose="02020603050405020304" pitchFamily="18" charset="0"/>
              </a:rPr>
              <a:t> Mountain, and both their paths to retreat and contact with the rear were cut. The Zhao army was split. Hence, the attacking force lost the protection of the logistics behind them. As the remaining units of the Zhao army had to protect the provisions, they could not back up the attacking force.</a:t>
            </a:r>
            <a:endParaRPr lang="zh-TW" altLang="en-US" sz="1500" dirty="0">
              <a:latin typeface="Times New Roman" panose="02020603050405020304" pitchFamily="18" charset="0"/>
              <a:cs typeface="Times New Roman" panose="02020603050405020304" pitchFamily="18" charset="0"/>
            </a:endParaRPr>
          </a:p>
        </p:txBody>
      </p:sp>
      <p:sp>
        <p:nvSpPr>
          <p:cNvPr id="13" name="TextBox 5"/>
          <p:cNvSpPr txBox="1"/>
          <p:nvPr/>
        </p:nvSpPr>
        <p:spPr>
          <a:xfrm>
            <a:off x="7123069" y="6518275"/>
            <a:ext cx="1487531" cy="3231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CN" sz="1500" dirty="0">
                <a:solidFill>
                  <a:srgbClr val="FFFFFF"/>
                </a:solidFill>
                <a:latin typeface="Times New Roman" panose="02020603050405020304" pitchFamily="18" charset="0"/>
                <a:cs typeface="Times New Roman" panose="02020603050405020304" pitchFamily="18" charset="0"/>
              </a:rPr>
              <a:t>5,000</a:t>
            </a:r>
            <a:r>
              <a:rPr lang="zh-CN" altLang="en-US" sz="1500" dirty="0">
                <a:solidFill>
                  <a:srgbClr val="FFFFFF"/>
                </a:solidFill>
                <a:latin typeface="Times New Roman" panose="02020603050405020304" pitchFamily="18" charset="0"/>
                <a:cs typeface="Times New Roman" panose="02020603050405020304" pitchFamily="18" charset="0"/>
              </a:rPr>
              <a:t> </a:t>
            </a:r>
            <a:r>
              <a:rPr lang="en-US" altLang="zh-CN" sz="1500" dirty="0">
                <a:solidFill>
                  <a:srgbClr val="FFFFFF"/>
                </a:solidFill>
                <a:latin typeface="Times New Roman" panose="02020603050405020304" pitchFamily="18" charset="0"/>
                <a:cs typeface="Times New Roman" panose="02020603050405020304" pitchFamily="18" charset="0"/>
              </a:rPr>
              <a:t>cavalry</a:t>
            </a:r>
            <a:endParaRPr lang="zh-TW" altLang="en-US" sz="1500" dirty="0">
              <a:solidFill>
                <a:srgbClr val="FFFFFF"/>
              </a:solidFill>
              <a:latin typeface="Times New Roman" panose="02020603050405020304" pitchFamily="18" charset="0"/>
              <a:cs typeface="Times New Roman" panose="02020603050405020304" pitchFamily="18" charset="0"/>
            </a:endParaRPr>
          </a:p>
        </p:txBody>
      </p:sp>
      <p:sp>
        <p:nvSpPr>
          <p:cNvPr id="12" name="TextBox 6"/>
          <p:cNvSpPr txBox="1"/>
          <p:nvPr/>
        </p:nvSpPr>
        <p:spPr>
          <a:xfrm>
            <a:off x="2510137" y="1872435"/>
            <a:ext cx="1268413" cy="553998"/>
          </a:xfrm>
          <a:prstGeom prst="rect">
            <a:avLst/>
          </a:prstGeom>
        </p:spPr>
        <p:style>
          <a:lnRef idx="3">
            <a:schemeClr val="lt1"/>
          </a:lnRef>
          <a:fillRef idx="1">
            <a:schemeClr val="accent3"/>
          </a:fillRef>
          <a:effectRef idx="1">
            <a:schemeClr val="accent3"/>
          </a:effectRef>
          <a:fontRef idx="minor">
            <a:schemeClr val="lt1"/>
          </a:fontRef>
        </p:style>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zh-TW" sz="1500" dirty="0">
                <a:solidFill>
                  <a:srgbClr val="FFFFFF"/>
                </a:solidFill>
                <a:latin typeface="Times New Roman" panose="02020603050405020304" pitchFamily="18" charset="0"/>
                <a:cs typeface="Times New Roman" panose="02020603050405020304" pitchFamily="18" charset="0"/>
              </a:rPr>
              <a:t>25,000</a:t>
            </a:r>
            <a:r>
              <a:rPr lang="zh-CN" altLang="en-US" sz="1500" dirty="0">
                <a:solidFill>
                  <a:srgbClr val="FFFFFF"/>
                </a:solidFill>
                <a:latin typeface="Times New Roman" panose="02020603050405020304" pitchFamily="18" charset="0"/>
                <a:cs typeface="Times New Roman" panose="02020603050405020304" pitchFamily="18" charset="0"/>
              </a:rPr>
              <a:t> </a:t>
            </a:r>
            <a:r>
              <a:rPr lang="en-US" altLang="zh-CN" sz="1500" dirty="0">
                <a:solidFill>
                  <a:srgbClr val="FFFFFF"/>
                </a:solidFill>
                <a:latin typeface="Times New Roman" panose="02020603050405020304" pitchFamily="18" charset="0"/>
                <a:cs typeface="Times New Roman" panose="02020603050405020304" pitchFamily="18" charset="0"/>
              </a:rPr>
              <a:t>infantry</a:t>
            </a:r>
            <a:endParaRPr lang="zh-TW" altLang="en-US" sz="1500"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57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2"/>
          <p:cNvSpPr txBox="1"/>
          <p:nvPr/>
        </p:nvSpPr>
        <p:spPr>
          <a:xfrm>
            <a:off x="131058" y="1697639"/>
            <a:ext cx="2636838" cy="553998"/>
          </a:xfrm>
          <a:prstGeom prst="rect">
            <a:avLst/>
          </a:prstGeom>
          <a:solidFill>
            <a:schemeClr val="tx2">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defRPr/>
            </a:pPr>
            <a:r>
              <a:rPr lang="en-HK" altLang="zh-TW" sz="1500" dirty="0">
                <a:latin typeface="Times New Roman" panose="02020603050405020304" pitchFamily="18" charset="0"/>
                <a:cs typeface="Times New Roman" panose="02020603050405020304" pitchFamily="18" charset="0"/>
              </a:rPr>
              <a:t>The operation of the Qin army in surrounding the Zhao army</a:t>
            </a:r>
            <a:endParaRPr lang="zh-TW" altLang="en-US" sz="1500" dirty="0">
              <a:latin typeface="Times New Roman" panose="02020603050405020304" pitchFamily="18" charset="0"/>
              <a:cs typeface="Times New Roman" panose="02020603050405020304" pitchFamily="18" charset="0"/>
            </a:endParaRPr>
          </a:p>
        </p:txBody>
      </p:sp>
      <p:sp>
        <p:nvSpPr>
          <p:cNvPr id="15" name="TextBox 2"/>
          <p:cNvSpPr txBox="1"/>
          <p:nvPr/>
        </p:nvSpPr>
        <p:spPr>
          <a:xfrm>
            <a:off x="131058" y="2285458"/>
            <a:ext cx="2645769" cy="1671461"/>
          </a:xfrm>
          <a:prstGeom prst="rect">
            <a:avLst/>
          </a:prstGeom>
          <a:solidFill>
            <a:schemeClr val="tx2">
              <a:lumMod val="20000"/>
              <a:lumOff val="80000"/>
            </a:schemeClr>
          </a:solidFill>
        </p:spPr>
        <p:txBody>
          <a:bodyPr wrap="square" rtlCol="0">
            <a:noAutofit/>
          </a:bodyPr>
          <a:lstStyle/>
          <a:p>
            <a:pPr marL="342900" lvl="0" indent="-342900">
              <a:spcAft>
                <a:spcPts val="0"/>
              </a:spcAft>
              <a:buFont typeface="+mj-lt"/>
              <a:buAutoNum type="arabicPeriod"/>
            </a:pPr>
            <a:r>
              <a:rPr lang="en-HK" altLang="zh-TW" sz="1500" dirty="0">
                <a:solidFill>
                  <a:srgbClr val="000000"/>
                </a:solidFill>
                <a:latin typeface="Times New Roman" panose="02020603050405020304" pitchFamily="18" charset="0"/>
                <a:ea typeface="新細明體"/>
                <a:cs typeface="Times New Roman" panose="02020603050405020304" pitchFamily="18" charset="0"/>
              </a:rPr>
              <a:t>Please conclude the factors that led to the defeat of the Zhao state by the Qin state.  </a:t>
            </a:r>
            <a:endParaRPr lang="zh-HK" altLang="en-US" sz="1500" dirty="0">
              <a:latin typeface="Times New Roman" panose="02020603050405020304" pitchFamily="18" charset="0"/>
              <a:ea typeface="新細明體"/>
              <a:cs typeface="Times New Roman" panose="02020603050405020304" pitchFamily="18" charset="0"/>
            </a:endParaRPr>
          </a:p>
          <a:p>
            <a:pPr marL="342900" lvl="0" indent="-342900">
              <a:spcAft>
                <a:spcPts val="0"/>
              </a:spcAft>
              <a:buFont typeface="+mj-lt"/>
              <a:buAutoNum type="arabicPeriod"/>
            </a:pPr>
            <a:r>
              <a:rPr lang="en-HK" altLang="zh-TW" sz="1500" dirty="0">
                <a:solidFill>
                  <a:srgbClr val="000000"/>
                </a:solidFill>
                <a:latin typeface="Times New Roman" panose="02020603050405020304" pitchFamily="18" charset="0"/>
                <a:ea typeface="新細明體"/>
                <a:cs typeface="Times New Roman" panose="02020603050405020304" pitchFamily="18" charset="0"/>
              </a:rPr>
              <a:t>In your opinion,  who should bear the greatest responsibility for the defeat of the Zhao state?</a:t>
            </a:r>
            <a:endParaRPr lang="zh-HK" altLang="en-US" sz="1500" dirty="0">
              <a:latin typeface="Times New Roman" panose="02020603050405020304" pitchFamily="18" charset="0"/>
              <a:ea typeface="新細明體"/>
              <a:cs typeface="Times New Roman" panose="02020603050405020304" pitchFamily="18" charset="0"/>
            </a:endParaRPr>
          </a:p>
        </p:txBody>
      </p:sp>
      <p:sp>
        <p:nvSpPr>
          <p:cNvPr id="9" name="矩形 2">
            <a:extLst>
              <a:ext uri="{FF2B5EF4-FFF2-40B4-BE49-F238E27FC236}">
                <a16:creationId xmlns:a16="http://schemas.microsoft.com/office/drawing/2014/main" id="{E654BA7D-B697-4B81-ADED-FDF765CCB6F1}"/>
              </a:ext>
            </a:extLst>
          </p:cNvPr>
          <p:cNvSpPr/>
          <p:nvPr/>
        </p:nvSpPr>
        <p:spPr>
          <a:xfrm>
            <a:off x="0" y="977408"/>
            <a:ext cx="2743200" cy="707886"/>
          </a:xfrm>
          <a:prstGeom prst="rect">
            <a:avLst/>
          </a:prstGeom>
        </p:spPr>
        <p:txBody>
          <a:bodyPr wrap="square">
            <a:spAutoFit/>
          </a:bodyPr>
          <a:lstStyle/>
          <a:p>
            <a:pPr algn="ctr"/>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IV.	The Course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pic>
        <p:nvPicPr>
          <p:cNvPr id="3" name="Picture 2">
            <a:extLst>
              <a:ext uri="{FF2B5EF4-FFF2-40B4-BE49-F238E27FC236}">
                <a16:creationId xmlns:a16="http://schemas.microsoft.com/office/drawing/2014/main" id="{995B2A5A-29C6-4B60-90DF-6073EDE9167B}"/>
              </a:ext>
            </a:extLst>
          </p:cNvPr>
          <p:cNvPicPr>
            <a:picLocks noChangeAspect="1"/>
          </p:cNvPicPr>
          <p:nvPr/>
        </p:nvPicPr>
        <p:blipFill>
          <a:blip r:embed="rId4"/>
          <a:stretch>
            <a:fillRect/>
          </a:stretch>
        </p:blipFill>
        <p:spPr>
          <a:xfrm>
            <a:off x="2836930" y="-7980"/>
            <a:ext cx="5539154" cy="6858000"/>
          </a:xfrm>
          <a:prstGeom prst="rect">
            <a:avLst/>
          </a:prstGeom>
        </p:spPr>
      </p:pic>
      <p:sp>
        <p:nvSpPr>
          <p:cNvPr id="12" name="Rectangle 5"/>
          <p:cNvSpPr/>
          <p:nvPr/>
        </p:nvSpPr>
        <p:spPr>
          <a:xfrm>
            <a:off x="5249262" y="662779"/>
            <a:ext cx="2906712" cy="1246495"/>
          </a:xfrm>
          <a:prstGeom prst="rect">
            <a:avLst/>
          </a:prstGeom>
          <a:solidFill>
            <a:schemeClr val="accent4">
              <a:lumMod val="20000"/>
              <a:lumOff val="80000"/>
            </a:schemeClr>
          </a:solidFill>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defRPr/>
            </a:pPr>
            <a:r>
              <a:rPr lang="en-HK" altLang="zh-TW" sz="1500" dirty="0">
                <a:latin typeface="Times New Roman" panose="02020603050405020304" pitchFamily="18" charset="0"/>
                <a:cs typeface="Times New Roman" panose="02020603050405020304" pitchFamily="18" charset="0"/>
              </a:rPr>
              <a:t>When Zhao </a:t>
            </a:r>
            <a:r>
              <a:rPr lang="en-HK" altLang="zh-TW" sz="1500" dirty="0" err="1">
                <a:latin typeface="Times New Roman" panose="02020603050405020304" pitchFamily="18" charset="0"/>
                <a:cs typeface="Times New Roman" panose="02020603050405020304" pitchFamily="18" charset="0"/>
              </a:rPr>
              <a:t>Kuo</a:t>
            </a:r>
            <a:r>
              <a:rPr lang="en-HK" altLang="zh-TW" sz="1500" dirty="0">
                <a:latin typeface="Times New Roman" panose="02020603050405020304" pitchFamily="18" charset="0"/>
                <a:cs typeface="Times New Roman" panose="02020603050405020304" pitchFamily="18" charset="0"/>
              </a:rPr>
              <a:t>, commander-in-chief of the Zhao army, tried to break out of the siege at </a:t>
            </a:r>
            <a:r>
              <a:rPr lang="en-HK" altLang="zh-TW" sz="1500" dirty="0" err="1">
                <a:latin typeface="Times New Roman" panose="02020603050405020304" pitchFamily="18" charset="0"/>
                <a:cs typeface="Times New Roman" panose="02020603050405020304" pitchFamily="18" charset="0"/>
              </a:rPr>
              <a:t>Hanwang</a:t>
            </a:r>
            <a:r>
              <a:rPr lang="en-HK" altLang="zh-TW" sz="1500" dirty="0">
                <a:latin typeface="Times New Roman" panose="02020603050405020304" pitchFamily="18" charset="0"/>
                <a:cs typeface="Times New Roman" panose="02020603050405020304" pitchFamily="18" charset="0"/>
              </a:rPr>
              <a:t> Mountain, he was shot to death by the Qin soldiers.</a:t>
            </a:r>
            <a:endParaRPr lang="zh-TW" altLang="en-US" sz="1500" dirty="0">
              <a:latin typeface="Times New Roman" panose="02020603050405020304" pitchFamily="18" charset="0"/>
              <a:cs typeface="Times New Roman" panose="02020603050405020304" pitchFamily="18" charset="0"/>
            </a:endParaRPr>
          </a:p>
        </p:txBody>
      </p:sp>
      <p:sp>
        <p:nvSpPr>
          <p:cNvPr id="13" name="Rectangle 3"/>
          <p:cNvSpPr/>
          <p:nvPr/>
        </p:nvSpPr>
        <p:spPr>
          <a:xfrm>
            <a:off x="36095" y="3956920"/>
            <a:ext cx="3394711" cy="2893100"/>
          </a:xfrm>
          <a:prstGeom prst="rect">
            <a:avLst/>
          </a:prstGeom>
          <a:solidFill>
            <a:schemeClr val="accent4">
              <a:lumMod val="20000"/>
              <a:lumOff val="80000"/>
            </a:schemeClr>
          </a:solidFill>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0">
              <a:defRPr/>
            </a:pPr>
            <a:r>
              <a:rPr lang="en-HK" altLang="zh-TW" sz="1400" dirty="0">
                <a:latin typeface="Times New Roman" panose="02020603050405020304" pitchFamily="18" charset="0"/>
                <a:cs typeface="Times New Roman" panose="02020603050405020304" pitchFamily="18" charset="0"/>
              </a:rPr>
              <a:t>The Qin army surrounded and trapped the main forces of the Zhao army in a well defended valley. To stop the Zhao soldiers from breaking out of the siege, the king of the Qin state sent all men aged 15 or above to assist in the battle. After 46 days of siege by the Qin army, the main forces of the Zhao army, with great casualties, hunger, and collapsed morale, was no match against the Qin army. They surrendered and the Qin army captured nearly 200,000 Zhao soldiers. Another 200,000 Zhao soldiers had already died in the battle.</a:t>
            </a:r>
            <a:endParaRPr lang="zh-TW"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8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8" y="1186017"/>
            <a:ext cx="5450952" cy="400110"/>
          </a:xfrm>
          <a:prstGeom prst="rect">
            <a:avLst/>
          </a:prstGeom>
        </p:spPr>
        <p:txBody>
          <a:bodyPr wrap="square">
            <a:spAutoFit/>
          </a:bodyPr>
          <a:lstStyle/>
          <a:p>
            <a:r>
              <a:rPr lang="en-US" altLang="zh-TW" sz="2000" b="1" dirty="0">
                <a:solidFill>
                  <a:schemeClr val="accent6">
                    <a:lumMod val="75000"/>
                  </a:schemeClr>
                </a:solidFill>
                <a:latin typeface="Times New Roman" panose="02020603050405020304" pitchFamily="18" charset="0"/>
                <a:ea typeface="BiauKai"/>
                <a:cs typeface="Times New Roman" panose="02020603050405020304" pitchFamily="18" charset="0"/>
              </a:rPr>
              <a:t>V.	Conclusion of the Battle of </a:t>
            </a:r>
            <a:r>
              <a:rPr lang="en-US" altLang="zh-TW" sz="2000" b="1" dirty="0" err="1">
                <a:solidFill>
                  <a:schemeClr val="accent6">
                    <a:lumMod val="75000"/>
                  </a:schemeClr>
                </a:solidFill>
                <a:latin typeface="Times New Roman" panose="02020603050405020304" pitchFamily="18" charset="0"/>
                <a:ea typeface="BiauKai"/>
                <a:cs typeface="Times New Roman" panose="02020603050405020304" pitchFamily="18" charset="0"/>
              </a:rPr>
              <a:t>Changping</a:t>
            </a:r>
            <a:endParaRPr lang="en-US" altLang="zh-TW" sz="20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sp>
        <p:nvSpPr>
          <p:cNvPr id="6" name="矩形 5"/>
          <p:cNvSpPr/>
          <p:nvPr/>
        </p:nvSpPr>
        <p:spPr>
          <a:xfrm>
            <a:off x="1165086" y="2045340"/>
            <a:ext cx="6927353" cy="430212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0"/>
              </a:spcAft>
            </a:pPr>
            <a:r>
              <a:rPr lang="en-HK" altLang="zh-TW" b="1" dirty="0">
                <a:solidFill>
                  <a:srgbClr val="000000"/>
                </a:solidFill>
                <a:latin typeface="Times New Roman" panose="02020603050405020304" pitchFamily="18" charset="0"/>
                <a:ea typeface="新細明體"/>
                <a:cs typeface="Times New Roman" panose="02020603050405020304" pitchFamily="18" charset="0"/>
              </a:rPr>
              <a:t>Time</a:t>
            </a:r>
            <a:r>
              <a:rPr lang="en-HK" altLang="zh-TW" dirty="0">
                <a:solidFill>
                  <a:srgbClr val="000000"/>
                </a:solidFill>
                <a:latin typeface="Times New Roman" panose="02020603050405020304" pitchFamily="18" charset="0"/>
                <a:ea typeface="新細明體"/>
                <a:cs typeface="Times New Roman" panose="02020603050405020304" pitchFamily="18" charset="0"/>
              </a:rPr>
              <a:t>: The Battle of </a:t>
            </a:r>
            <a:r>
              <a:rPr lang="en-HK" altLang="zh-TW" dirty="0" err="1">
                <a:solidFill>
                  <a:srgbClr val="000000"/>
                </a:solidFill>
                <a:latin typeface="Times New Roman" panose="02020603050405020304" pitchFamily="18" charset="0"/>
                <a:ea typeface="新細明體"/>
                <a:cs typeface="Times New Roman" panose="02020603050405020304" pitchFamily="18" charset="0"/>
              </a:rPr>
              <a:t>Changping</a:t>
            </a:r>
            <a:r>
              <a:rPr lang="en-HK" altLang="zh-TW" dirty="0">
                <a:solidFill>
                  <a:srgbClr val="000000"/>
                </a:solidFill>
                <a:latin typeface="Times New Roman" panose="02020603050405020304" pitchFamily="18" charset="0"/>
                <a:ea typeface="新細明體"/>
                <a:cs typeface="Times New Roman" panose="02020603050405020304" pitchFamily="18" charset="0"/>
              </a:rPr>
              <a:t>, which lasted for three years (262-260BC), was one of the largest battles in the Chinese history.</a:t>
            </a:r>
          </a:p>
          <a:p>
            <a:pPr algn="just">
              <a:spcAft>
                <a:spcPts val="0"/>
              </a:spcAft>
            </a:pPr>
            <a:endParaRPr lang="en-HK" altLang="zh-TW" kern="1200" dirty="0">
              <a:solidFill>
                <a:srgbClr val="000000"/>
              </a:solidFill>
              <a:effectLst/>
              <a:latin typeface="Times New Roman" panose="02020603050405020304" pitchFamily="18" charset="0"/>
              <a:ea typeface="新細明體"/>
              <a:cs typeface="Times New Roman" panose="02020603050405020304" pitchFamily="18" charset="0"/>
            </a:endParaRPr>
          </a:p>
          <a:p>
            <a:pPr algn="just">
              <a:spcAft>
                <a:spcPts val="0"/>
              </a:spcAft>
            </a:pPr>
            <a:r>
              <a:rPr lang="en-HK" altLang="zh-HK" b="1" dirty="0">
                <a:solidFill>
                  <a:srgbClr val="000000"/>
                </a:solidFill>
                <a:latin typeface="Times New Roman" panose="02020603050405020304" pitchFamily="18" charset="0"/>
                <a:ea typeface="新細明體"/>
                <a:cs typeface="Times New Roman" panose="02020603050405020304" pitchFamily="18" charset="0"/>
              </a:rPr>
              <a:t>Result</a:t>
            </a:r>
            <a:r>
              <a:rPr lang="en-HK" altLang="zh-HK" dirty="0">
                <a:solidFill>
                  <a:srgbClr val="000000"/>
                </a:solidFill>
                <a:latin typeface="Times New Roman" panose="02020603050405020304" pitchFamily="18" charset="0"/>
                <a:ea typeface="新細明體"/>
                <a:cs typeface="Times New Roman" panose="02020603050405020304" pitchFamily="18" charset="0"/>
              </a:rPr>
              <a:t>: This battle </a:t>
            </a:r>
            <a:r>
              <a:rPr lang="en-HK" altLang="zh-TW" kern="1200" dirty="0">
                <a:solidFill>
                  <a:srgbClr val="000000"/>
                </a:solidFill>
                <a:effectLst/>
                <a:latin typeface="Times New Roman" panose="02020603050405020304" pitchFamily="18" charset="0"/>
                <a:ea typeface="新細明體"/>
                <a:cs typeface="Times New Roman" panose="02020603050405020304" pitchFamily="18" charset="0"/>
              </a:rPr>
              <a:t>ended in the victory of the Qin army and the defeat of the Zhao army. The surrendered Zhao army </a:t>
            </a:r>
            <a:r>
              <a:rPr lang="en-HK" altLang="zh-TW" dirty="0">
                <a:solidFill>
                  <a:srgbClr val="000000"/>
                </a:solidFill>
                <a:latin typeface="Times New Roman" panose="02020603050405020304" pitchFamily="18" charset="0"/>
                <a:ea typeface="新細明體"/>
                <a:cs typeface="Times New Roman" panose="02020603050405020304" pitchFamily="18" charset="0"/>
              </a:rPr>
              <a:t>was all buried alive.</a:t>
            </a:r>
          </a:p>
          <a:p>
            <a:pPr algn="just">
              <a:spcAft>
                <a:spcPts val="0"/>
              </a:spcAft>
            </a:pPr>
            <a:endParaRPr lang="zh-HK" kern="100" dirty="0">
              <a:effectLst/>
              <a:latin typeface="Times New Roman" panose="02020603050405020304" pitchFamily="18" charset="0"/>
              <a:ea typeface="新細明體"/>
              <a:cs typeface="Times New Roman" panose="02020603050405020304" pitchFamily="18" charset="0"/>
            </a:endParaRPr>
          </a:p>
          <a:p>
            <a:pPr algn="just">
              <a:spcAft>
                <a:spcPts val="0"/>
              </a:spcAft>
            </a:pPr>
            <a:r>
              <a:rPr lang="en-HK" altLang="zh-TW" b="1" dirty="0">
                <a:solidFill>
                  <a:srgbClr val="000000"/>
                </a:solidFill>
                <a:latin typeface="Times New Roman" panose="02020603050405020304" pitchFamily="18" charset="0"/>
                <a:ea typeface="新細明體"/>
                <a:cs typeface="Times New Roman" panose="02020603050405020304" pitchFamily="18" charset="0"/>
              </a:rPr>
              <a:t>Numbers of Army of the Both Sides</a:t>
            </a:r>
            <a:r>
              <a:rPr lang="en-HK" altLang="zh-TW" dirty="0">
                <a:solidFill>
                  <a:srgbClr val="000000"/>
                </a:solidFill>
                <a:latin typeface="Times New Roman" panose="02020603050405020304" pitchFamily="18" charset="0"/>
                <a:ea typeface="新細明體"/>
                <a:cs typeface="Times New Roman" panose="02020603050405020304" pitchFamily="18" charset="0"/>
              </a:rPr>
              <a:t>: The Qin state mobilised an </a:t>
            </a:r>
            <a:r>
              <a:rPr lang="en-HK" altLang="zh-TW" kern="1200" dirty="0">
                <a:solidFill>
                  <a:srgbClr val="000000"/>
                </a:solidFill>
                <a:effectLst/>
                <a:latin typeface="Times New Roman" panose="02020603050405020304" pitchFamily="18" charset="0"/>
                <a:ea typeface="新細明體"/>
                <a:cs typeface="Times New Roman" panose="02020603050405020304" pitchFamily="18" charset="0"/>
              </a:rPr>
              <a:t>army of  approximately </a:t>
            </a:r>
            <a:r>
              <a:rPr lang="en-HK" altLang="zh-TW" kern="1200" dirty="0" smtClean="0">
                <a:solidFill>
                  <a:srgbClr val="000000"/>
                </a:solidFill>
                <a:effectLst/>
                <a:latin typeface="Times New Roman" panose="02020603050405020304" pitchFamily="18" charset="0"/>
                <a:ea typeface="新細明體"/>
                <a:cs typeface="Times New Roman" panose="02020603050405020304" pitchFamily="18" charset="0"/>
              </a:rPr>
              <a:t>600,000; </a:t>
            </a:r>
            <a:r>
              <a:rPr lang="en-HK" altLang="zh-TW" kern="1200" dirty="0">
                <a:solidFill>
                  <a:srgbClr val="000000"/>
                </a:solidFill>
                <a:effectLst/>
                <a:latin typeface="Times New Roman" panose="02020603050405020304" pitchFamily="18" charset="0"/>
                <a:ea typeface="新細明體"/>
                <a:cs typeface="Times New Roman" panose="02020603050405020304" pitchFamily="18" charset="0"/>
              </a:rPr>
              <a:t>the Zhao state mobilised an army of 450,000. After the defeat and the surrender of the Zhao army, the numbers of Zhao soldiers who were massacred reached 400,000.</a:t>
            </a:r>
          </a:p>
          <a:p>
            <a:pPr algn="just">
              <a:spcAft>
                <a:spcPts val="0"/>
              </a:spcAft>
            </a:pPr>
            <a:endParaRPr lang="zh-HK" kern="100" dirty="0">
              <a:effectLst/>
              <a:latin typeface="Times New Roman" panose="02020603050405020304" pitchFamily="18" charset="0"/>
              <a:ea typeface="新細明體"/>
              <a:cs typeface="Times New Roman" panose="02020603050405020304" pitchFamily="18" charset="0"/>
            </a:endParaRPr>
          </a:p>
          <a:p>
            <a:pPr algn="just">
              <a:spcAft>
                <a:spcPts val="0"/>
              </a:spcAft>
            </a:pPr>
            <a:r>
              <a:rPr lang="en-US" altLang="zh-TW" b="1" kern="1200" dirty="0">
                <a:solidFill>
                  <a:srgbClr val="000000"/>
                </a:solidFill>
                <a:effectLst/>
                <a:latin typeface="Times New Roman" panose="02020603050405020304" pitchFamily="18" charset="0"/>
                <a:ea typeface="新細明體"/>
                <a:cs typeface="Times New Roman" panose="02020603050405020304" pitchFamily="18" charset="0"/>
              </a:rPr>
              <a:t>Importance</a:t>
            </a:r>
            <a:r>
              <a:rPr lang="en-US" altLang="zh-TW" kern="1200" dirty="0">
                <a:solidFill>
                  <a:srgbClr val="000000"/>
                </a:solidFill>
                <a:effectLst/>
                <a:latin typeface="Times New Roman" panose="02020603050405020304" pitchFamily="18" charset="0"/>
                <a:ea typeface="新細明體"/>
                <a:cs typeface="Times New Roman" panose="02020603050405020304" pitchFamily="18" charset="0"/>
              </a:rPr>
              <a:t>: After the Battle of </a:t>
            </a:r>
            <a:r>
              <a:rPr lang="en-US" altLang="zh-TW" kern="1200" dirty="0" err="1">
                <a:solidFill>
                  <a:srgbClr val="000000"/>
                </a:solidFill>
                <a:effectLst/>
                <a:latin typeface="Times New Roman" panose="02020603050405020304" pitchFamily="18" charset="0"/>
                <a:ea typeface="新細明體"/>
                <a:cs typeface="Times New Roman" panose="02020603050405020304" pitchFamily="18" charset="0"/>
              </a:rPr>
              <a:t>Changping</a:t>
            </a:r>
            <a:r>
              <a:rPr lang="en-US" altLang="zh-TW" kern="1200" dirty="0">
                <a:solidFill>
                  <a:srgbClr val="000000"/>
                </a:solidFill>
                <a:effectLst/>
                <a:latin typeface="Times New Roman" panose="02020603050405020304" pitchFamily="18" charset="0"/>
                <a:ea typeface="新細明體"/>
                <a:cs typeface="Times New Roman" panose="02020603050405020304" pitchFamily="18" charset="0"/>
              </a:rPr>
              <a:t>, the Qin state continued its </a:t>
            </a:r>
            <a:r>
              <a:rPr lang="en-US" altLang="zh-TW" dirty="0">
                <a:solidFill>
                  <a:srgbClr val="000000"/>
                </a:solidFill>
                <a:latin typeface="Times New Roman" panose="02020603050405020304" pitchFamily="18" charset="0"/>
                <a:ea typeface="新細明體"/>
                <a:cs typeface="Times New Roman" panose="02020603050405020304" pitchFamily="18" charset="0"/>
              </a:rPr>
              <a:t>expansion to the east. Therefore, </a:t>
            </a:r>
            <a:r>
              <a:rPr lang="en-US" altLang="zh-TW" kern="1200" dirty="0">
                <a:solidFill>
                  <a:srgbClr val="000000"/>
                </a:solidFill>
                <a:effectLst/>
                <a:latin typeface="Times New Roman" panose="02020603050405020304" pitchFamily="18" charset="0"/>
                <a:ea typeface="新細明體"/>
                <a:cs typeface="Times New Roman" panose="02020603050405020304" pitchFamily="18" charset="0"/>
              </a:rPr>
              <a:t>this battle was an important milestone in the unification of the whole of China by the Qin state afterwards.</a:t>
            </a:r>
            <a:endParaRPr lang="zh-HK" kern="1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882490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1" name="TextBox 3"/>
          <p:cNvSpPr txBox="1">
            <a:spLocks noChangeArrowheads="1"/>
          </p:cNvSpPr>
          <p:nvPr/>
        </p:nvSpPr>
        <p:spPr bwMode="auto">
          <a:xfrm>
            <a:off x="315011" y="1424767"/>
            <a:ext cx="2311211" cy="240065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en-HK" altLang="zh-TW" sz="1500" dirty="0">
                <a:latin typeface="Times New Roman" panose="02020603050405020304" pitchFamily="18" charset="0"/>
                <a:cs typeface="Times New Roman" panose="02020603050405020304" pitchFamily="18" charset="0"/>
              </a:rPr>
              <a:t>In 262BC, the Qin state sent soldiers to attack </a:t>
            </a:r>
            <a:r>
              <a:rPr lang="en-HK" altLang="zh-TW" sz="1500" dirty="0" err="1" smtClean="0">
                <a:latin typeface="Times New Roman" panose="02020603050405020304" pitchFamily="18" charset="0"/>
                <a:cs typeface="Times New Roman" panose="02020603050405020304" pitchFamily="18" charset="0"/>
              </a:rPr>
              <a:t>Yewang</a:t>
            </a:r>
            <a:r>
              <a:rPr lang="en-HK" altLang="zh-TW" sz="1500" dirty="0" smtClean="0">
                <a:latin typeface="Times New Roman" panose="02020603050405020304" pitchFamily="18" charset="0"/>
                <a:cs typeface="Times New Roman" panose="02020603050405020304" pitchFamily="18" charset="0"/>
              </a:rPr>
              <a:t> </a:t>
            </a:r>
            <a:r>
              <a:rPr lang="en-US" altLang="zh-TW" sz="1500" dirty="0">
                <a:latin typeface="Times New Roman" panose="02020603050405020304" pitchFamily="18" charset="0"/>
                <a:cs typeface="Times New Roman" panose="02020603050405020304" pitchFamily="18" charset="0"/>
              </a:rPr>
              <a:t>(</a:t>
            </a:r>
            <a:r>
              <a:rPr lang="zh-TW" altLang="en-US" sz="1500" dirty="0">
                <a:latin typeface="Times New Roman" panose="02020603050405020304" pitchFamily="18" charset="0"/>
                <a:cs typeface="Times New Roman" panose="02020603050405020304" pitchFamily="18" charset="0"/>
              </a:rPr>
              <a:t>野王</a:t>
            </a:r>
            <a:r>
              <a:rPr lang="en-US" altLang="zh-TW" sz="1500" dirty="0">
                <a:latin typeface="Times New Roman" panose="02020603050405020304" pitchFamily="18" charset="0"/>
                <a:cs typeface="Times New Roman" panose="02020603050405020304" pitchFamily="18" charset="0"/>
              </a:rPr>
              <a:t>)</a:t>
            </a:r>
            <a:r>
              <a:rPr lang="en-HK" altLang="zh-TW" sz="1500" dirty="0">
                <a:latin typeface="Times New Roman" panose="02020603050405020304" pitchFamily="18" charset="0"/>
                <a:cs typeface="Times New Roman" panose="02020603050405020304" pitchFamily="18" charset="0"/>
              </a:rPr>
              <a:t>, </a:t>
            </a:r>
            <a:r>
              <a:rPr lang="en-HK" altLang="zh-TW" sz="1500" dirty="0">
                <a:latin typeface="Times New Roman" panose="02020603050405020304" pitchFamily="18" charset="0"/>
                <a:cs typeface="Times New Roman" panose="02020603050405020304" pitchFamily="18" charset="0"/>
              </a:rPr>
              <a:t>a city in the central part of the Han state. As a result, the Han state was divided into two parts. The Qin state intended to annex the Han state slowly and separate it from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1588"/>
            <a:ext cx="62690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534" y="4327901"/>
            <a:ext cx="1251183" cy="187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80519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32628" y="1186017"/>
            <a:ext cx="1953371" cy="461665"/>
          </a:xfrm>
          <a:prstGeom prst="rect">
            <a:avLst/>
          </a:prstGeom>
        </p:spPr>
        <p:txBody>
          <a:bodyPr wrap="square">
            <a:spAutoFit/>
          </a:bodyPr>
          <a:lstStyle/>
          <a:p>
            <a:r>
              <a:rPr lang="en-US" altLang="zh-TW" sz="2400" b="1" dirty="0">
                <a:solidFill>
                  <a:schemeClr val="accent6">
                    <a:lumMod val="75000"/>
                  </a:schemeClr>
                </a:solidFill>
                <a:latin typeface="Times New Roman" panose="02020603050405020304" pitchFamily="18" charset="0"/>
                <a:ea typeface="BiauKai"/>
                <a:cs typeface="Times New Roman" panose="02020603050405020304" pitchFamily="18" charset="0"/>
              </a:rPr>
              <a:t>Appendix</a:t>
            </a:r>
          </a:p>
        </p:txBody>
      </p:sp>
      <p:sp>
        <p:nvSpPr>
          <p:cNvPr id="13" name="TextBox 1"/>
          <p:cNvSpPr txBox="1"/>
          <p:nvPr/>
        </p:nvSpPr>
        <p:spPr>
          <a:xfrm>
            <a:off x="2458966" y="1887502"/>
            <a:ext cx="5884933" cy="395937"/>
          </a:xfrm>
          <a:prstGeom prst="rect">
            <a:avLst/>
          </a:prstGeom>
          <a:noFill/>
        </p:spPr>
        <p:txBody>
          <a:bodyPr wrap="square" rtlCol="0">
            <a:noAutofit/>
          </a:bodyPr>
          <a:lstStyle/>
          <a:p>
            <a:pPr algn="ctr">
              <a:spcAft>
                <a:spcPts val="0"/>
              </a:spcAft>
            </a:pPr>
            <a:r>
              <a:rPr lang="en-HK" altLang="zh-CN" sz="1600" b="1" dirty="0">
                <a:solidFill>
                  <a:srgbClr val="984806"/>
                </a:solidFill>
                <a:latin typeface="Times New Roman" panose="02020603050405020304" pitchFamily="18" charset="0"/>
                <a:ea typeface="BiauKai"/>
                <a:cs typeface="Times New Roman" panose="02020603050405020304" pitchFamily="18" charset="0"/>
              </a:rPr>
              <a:t>The mystery of Bai Qi’s </a:t>
            </a:r>
            <a:r>
              <a:rPr lang="en-HK" altLang="zh-CN" sz="1600" b="1" dirty="0">
                <a:solidFill>
                  <a:srgbClr val="984806"/>
                </a:solidFill>
                <a:latin typeface="Times New Roman" panose="02020603050405020304" pitchFamily="18" charset="0"/>
                <a:ea typeface="BiauKai"/>
                <a:cs typeface="Times New Roman" panose="02020603050405020304" pitchFamily="18" charset="0"/>
              </a:rPr>
              <a:t>burial of </a:t>
            </a:r>
            <a:r>
              <a:rPr lang="en-HK" altLang="zh-CN" sz="1600" b="1" dirty="0">
                <a:solidFill>
                  <a:srgbClr val="984806"/>
                </a:solidFill>
                <a:latin typeface="Times New Roman" panose="02020603050405020304" pitchFamily="18" charset="0"/>
                <a:ea typeface="BiauKai"/>
                <a:cs typeface="Times New Roman" panose="02020603050405020304" pitchFamily="18" charset="0"/>
              </a:rPr>
              <a:t>450,000 </a:t>
            </a:r>
            <a:r>
              <a:rPr lang="en-HK" altLang="zh-CN" sz="1600" b="1" dirty="0">
                <a:solidFill>
                  <a:srgbClr val="984806"/>
                </a:solidFill>
                <a:latin typeface="Times New Roman" panose="02020603050405020304" pitchFamily="18" charset="0"/>
                <a:ea typeface="BiauKai"/>
                <a:cs typeface="Times New Roman" panose="02020603050405020304" pitchFamily="18" charset="0"/>
              </a:rPr>
              <a:t>Zhao soldiers alive</a:t>
            </a:r>
            <a:endParaRPr lang="zh-TW" sz="1600" kern="100" dirty="0">
              <a:effectLst/>
              <a:latin typeface="Times New Roman" panose="02020603050405020304" pitchFamily="18" charset="0"/>
              <a:ea typeface="新細明體"/>
              <a:cs typeface="Times New Roman" panose="02020603050405020304" pitchFamily="18" charset="0"/>
            </a:endParaRPr>
          </a:p>
        </p:txBody>
      </p:sp>
      <p:sp>
        <p:nvSpPr>
          <p:cNvPr id="14" name="TextBox 2"/>
          <p:cNvSpPr txBox="1"/>
          <p:nvPr/>
        </p:nvSpPr>
        <p:spPr>
          <a:xfrm>
            <a:off x="332629" y="2722880"/>
            <a:ext cx="8194152" cy="3792220"/>
          </a:xfrm>
          <a:prstGeom prst="rect">
            <a:avLst/>
          </a:prstGeom>
          <a:solidFill>
            <a:srgbClr val="E0FFDE"/>
          </a:solidFill>
          <a:ln w="38100">
            <a:solidFill>
              <a:srgbClr val="81F2C2"/>
            </a:solidFill>
          </a:ln>
        </p:spPr>
        <p:txBody>
          <a:bodyPr wrap="square" rtlCol="0">
            <a:noAutofit/>
          </a:bodyPr>
          <a:lstStyle/>
          <a:p>
            <a:pPr algn="just">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A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hundred years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after the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Battle of </a:t>
            </a:r>
            <a:r>
              <a:rPr lang="en-HK" altLang="zh-CN" sz="1500" dirty="0" err="1">
                <a:solidFill>
                  <a:srgbClr val="000000"/>
                </a:solidFill>
                <a:latin typeface="Times New Roman" panose="02020603050405020304" pitchFamily="18" charset="0"/>
                <a:ea typeface="新細明體"/>
                <a:cs typeface="Times New Roman" panose="02020603050405020304" pitchFamily="18" charset="0"/>
              </a:rPr>
              <a:t>Changping</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a:t>
            </a:r>
            <a:r>
              <a:rPr lang="en-US" altLang="zh-CN" sz="1500" dirty="0" err="1">
                <a:solidFill>
                  <a:srgbClr val="000000"/>
                </a:solidFill>
                <a:latin typeface="Times New Roman" panose="02020603050405020304" pitchFamily="18" charset="0"/>
                <a:ea typeface="新細明體"/>
                <a:cs typeface="Times New Roman" panose="02020603050405020304" pitchFamily="18" charset="0"/>
              </a:rPr>
              <a:t>Sima</a:t>
            </a:r>
            <a:r>
              <a:rPr lang="en-US" altLang="zh-CN" sz="1500" dirty="0">
                <a:solidFill>
                  <a:srgbClr val="000000"/>
                </a:solidFill>
                <a:latin typeface="Times New Roman" panose="02020603050405020304" pitchFamily="18" charset="0"/>
                <a:ea typeface="新細明體"/>
                <a:cs typeface="Times New Roman" panose="02020603050405020304" pitchFamily="18" charset="0"/>
              </a:rPr>
              <a:t> Qian</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a:t>
            </a:r>
            <a:r>
              <a:rPr lang="zh-TW" altLang="en-US" sz="1500" dirty="0">
                <a:solidFill>
                  <a:srgbClr val="000000"/>
                </a:solidFill>
                <a:latin typeface="Times New Roman" panose="02020603050405020304" pitchFamily="18" charset="0"/>
                <a:ea typeface="新細明體"/>
                <a:cs typeface="Times New Roman" panose="02020603050405020304" pitchFamily="18" charset="0"/>
              </a:rPr>
              <a:t>司馬遷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a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Chinese historian, 145-86BC) wrote</a:t>
            </a:r>
            <a:r>
              <a:rPr lang="en-US" altLang="zh-CN" sz="1500" dirty="0">
                <a:solidFill>
                  <a:srgbClr val="000000"/>
                </a:solidFill>
                <a:latin typeface="Times New Roman" panose="02020603050405020304" pitchFamily="18" charset="0"/>
                <a:ea typeface="新細明體"/>
                <a:cs typeface="Times New Roman" panose="02020603050405020304" pitchFamily="18" charset="0"/>
              </a:rPr>
              <a:t> that </a:t>
            </a:r>
            <a:r>
              <a:rPr lang="en-HK" sz="1500" dirty="0">
                <a:solidFill>
                  <a:srgbClr val="000000"/>
                </a:solidFill>
                <a:latin typeface="Times New Roman" panose="02020603050405020304" pitchFamily="18" charset="0"/>
                <a:ea typeface="新細明體"/>
                <a:cs typeface="Times New Roman" panose="02020603050405020304" pitchFamily="18" charset="0"/>
              </a:rPr>
              <a:t> Bai Qi only let the youngest 240 Zhao soldiers returned to the Zhao state while the rest were buried alive after </a:t>
            </a:r>
            <a:r>
              <a:rPr lang="en-HK" sz="1500" dirty="0">
                <a:solidFill>
                  <a:srgbClr val="000000"/>
                </a:solidFill>
                <a:latin typeface="Times New Roman" panose="02020603050405020304" pitchFamily="18" charset="0"/>
                <a:ea typeface="新細明體"/>
                <a:cs typeface="Times New Roman" panose="02020603050405020304" pitchFamily="18" charset="0"/>
              </a:rPr>
              <a:t>450,000 </a:t>
            </a:r>
            <a:r>
              <a:rPr lang="en-HK" sz="1500" dirty="0">
                <a:solidFill>
                  <a:srgbClr val="000000"/>
                </a:solidFill>
                <a:latin typeface="Times New Roman" panose="02020603050405020304" pitchFamily="18" charset="0"/>
                <a:ea typeface="新細明體"/>
                <a:cs typeface="Times New Roman" panose="02020603050405020304" pitchFamily="18" charset="0"/>
              </a:rPr>
              <a:t>Zhao soldiers had </a:t>
            </a:r>
            <a:r>
              <a:rPr lang="en-HK" sz="1500" dirty="0">
                <a:solidFill>
                  <a:srgbClr val="000000"/>
                </a:solidFill>
                <a:latin typeface="Times New Roman" panose="02020603050405020304" pitchFamily="18" charset="0"/>
                <a:ea typeface="新細明體"/>
                <a:cs typeface="Times New Roman" panose="02020603050405020304" pitchFamily="18" charset="0"/>
              </a:rPr>
              <a:t>surrendered. As </a:t>
            </a:r>
            <a:r>
              <a:rPr lang="en-HK" altLang="zh-CN" sz="1500" dirty="0" err="1">
                <a:solidFill>
                  <a:srgbClr val="000000"/>
                </a:solidFill>
                <a:latin typeface="Times New Roman" panose="02020603050405020304" pitchFamily="18" charset="0"/>
                <a:ea typeface="新細明體"/>
                <a:cs typeface="Times New Roman" panose="02020603050405020304" pitchFamily="18" charset="0"/>
              </a:rPr>
              <a:t>Sima</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Qian’s </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grandfather had </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participated in this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military campaign </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by the Qin side, this story was generally accepted by historians for a long time.</a:t>
            </a:r>
          </a:p>
          <a:p>
            <a:pPr algn="just">
              <a:spcAft>
                <a:spcPts val="0"/>
              </a:spcAft>
            </a:pPr>
            <a:endParaRPr lang="en-HK" altLang="zh-TW" sz="1500" dirty="0">
              <a:effectLst/>
              <a:latin typeface="Times New Roman" panose="02020603050405020304" pitchFamily="18" charset="0"/>
              <a:ea typeface="新細明體"/>
              <a:cs typeface="Times New Roman" panose="02020603050405020304" pitchFamily="18" charset="0"/>
            </a:endParaRPr>
          </a:p>
          <a:p>
            <a:pPr algn="just">
              <a:spcAft>
                <a:spcPts val="0"/>
              </a:spcAft>
            </a:pPr>
            <a:r>
              <a:rPr lang="en-HK" altLang="zh-TW" sz="1500" dirty="0">
                <a:latin typeface="Times New Roman" panose="02020603050405020304" pitchFamily="18" charset="0"/>
                <a:ea typeface="新細明體"/>
                <a:cs typeface="Times New Roman" panose="02020603050405020304" pitchFamily="18" charset="0"/>
              </a:rPr>
              <a:t>However, some historians have doubted the descriptions of </a:t>
            </a:r>
            <a:r>
              <a:rPr lang="en-HK" altLang="zh-TW" sz="1500" dirty="0" err="1">
                <a:latin typeface="Times New Roman" panose="02020603050405020304" pitchFamily="18" charset="0"/>
                <a:ea typeface="新細明體"/>
                <a:cs typeface="Times New Roman" panose="02020603050405020304" pitchFamily="18" charset="0"/>
              </a:rPr>
              <a:t>Sima</a:t>
            </a:r>
            <a:r>
              <a:rPr lang="en-HK" altLang="zh-TW" sz="1500" dirty="0">
                <a:latin typeface="Times New Roman" panose="02020603050405020304" pitchFamily="18" charset="0"/>
                <a:ea typeface="新細明體"/>
                <a:cs typeface="Times New Roman" panose="02020603050405020304" pitchFamily="18" charset="0"/>
              </a:rPr>
              <a:t> Qian. </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At the beginning of the battle, there were at most 450,000 Zhao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soldiers</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a:t>
            </a:r>
            <a:r>
              <a:rPr lang="en-US" altLang="zh-CN" sz="1500" dirty="0">
                <a:solidFill>
                  <a:srgbClr val="000000"/>
                </a:solidFill>
                <a:latin typeface="Times New Roman" panose="02020603050405020304" pitchFamily="18" charset="0"/>
                <a:ea typeface="新細明體"/>
                <a:cs typeface="Times New Roman" panose="02020603050405020304" pitchFamily="18" charset="0"/>
              </a:rPr>
              <a:t>A</a:t>
            </a:r>
            <a:r>
              <a:rPr lang="en-HK"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fter</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three years of the battle, many Zhao soldiers might have died or run away. Therefore, it is impossible that there were 450,000 Zhao soldiers. </a:t>
            </a:r>
          </a:p>
          <a:p>
            <a:pPr algn="just">
              <a:spcAft>
                <a:spcPts val="0"/>
              </a:spcAft>
            </a:pPr>
            <a:endParaRPr lang="zh-TW" sz="1500" dirty="0">
              <a:effectLst/>
              <a:latin typeface="Times New Roman" panose="02020603050405020304" pitchFamily="18" charset="0"/>
              <a:ea typeface="新細明體"/>
              <a:cs typeface="Times New Roman" panose="02020603050405020304" pitchFamily="18" charset="0"/>
            </a:endParaRPr>
          </a:p>
          <a:p>
            <a:pPr algn="just">
              <a:spcAft>
                <a:spcPts val="0"/>
              </a:spcAft>
            </a:pPr>
            <a:r>
              <a:rPr lang="en-US" sz="1500" kern="1200" dirty="0">
                <a:solidFill>
                  <a:srgbClr val="000000"/>
                </a:solidFill>
                <a:effectLst/>
                <a:latin typeface="Times New Roman" panose="02020603050405020304" pitchFamily="18" charset="0"/>
                <a:ea typeface="新細明體"/>
                <a:cs typeface="Times New Roman" panose="02020603050405020304" pitchFamily="18" charset="0"/>
              </a:rPr>
              <a:t>In 1995</a:t>
            </a:r>
            <a:r>
              <a:rPr lang="en-HK" sz="1500" dirty="0">
                <a:solidFill>
                  <a:srgbClr val="000000"/>
                </a:solidFill>
                <a:latin typeface="Times New Roman" panose="02020603050405020304" pitchFamily="18" charset="0"/>
                <a:ea typeface="新細明體"/>
                <a:cs typeface="Times New Roman" panose="02020603050405020304" pitchFamily="18" charset="0"/>
              </a:rPr>
              <a:t>, the Shanxi Province Archaeology Research Institute carried out archaeological excavations at the ancient </a:t>
            </a:r>
            <a:r>
              <a:rPr lang="en-HK" sz="1500" dirty="0" err="1">
                <a:solidFill>
                  <a:srgbClr val="000000"/>
                </a:solidFill>
                <a:latin typeface="Times New Roman" panose="02020603050405020304" pitchFamily="18" charset="0"/>
                <a:ea typeface="新細明體"/>
                <a:cs typeface="Times New Roman" panose="02020603050405020304" pitchFamily="18" charset="0"/>
              </a:rPr>
              <a:t>Changping</a:t>
            </a:r>
            <a:r>
              <a:rPr lang="en-HK" sz="1500" dirty="0">
                <a:solidFill>
                  <a:srgbClr val="000000"/>
                </a:solidFill>
                <a:latin typeface="Times New Roman" panose="02020603050405020304" pitchFamily="18" charset="0"/>
                <a:ea typeface="新細明體"/>
                <a:cs typeface="Times New Roman" panose="02020603050405020304" pitchFamily="18" charset="0"/>
              </a:rPr>
              <a:t> battlefield </a:t>
            </a:r>
            <a:r>
              <a:rPr lang="en-US" sz="1500" dirty="0">
                <a:solidFill>
                  <a:srgbClr val="000000"/>
                </a:solidFill>
                <a:latin typeface="Times New Roman" panose="02020603050405020304" pitchFamily="18" charset="0"/>
                <a:ea typeface="新細明體"/>
                <a:cs typeface="Times New Roman" panose="02020603050405020304" pitchFamily="18" charset="0"/>
              </a:rPr>
              <a:t>and </a:t>
            </a:r>
            <a:r>
              <a:rPr lang="en-HK" sz="1500" dirty="0">
                <a:solidFill>
                  <a:srgbClr val="000000"/>
                </a:solidFill>
                <a:latin typeface="Times New Roman" panose="02020603050405020304" pitchFamily="18" charset="0"/>
                <a:ea typeface="新細明體"/>
                <a:cs typeface="Times New Roman" panose="02020603050405020304" pitchFamily="18" charset="0"/>
              </a:rPr>
              <a:t>found skeleton pits of Zhao soldiers everywhere.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However, </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there were not many</a:t>
            </a:r>
            <a:r>
              <a:rPr lang="en-US" altLang="zh-CN" sz="1500" dirty="0">
                <a:solidFill>
                  <a:srgbClr val="000000"/>
                </a:solidFill>
                <a:latin typeface="Times New Roman" panose="02020603050405020304" pitchFamily="18" charset="0"/>
                <a:ea typeface="新細明體"/>
                <a:cs typeface="Times New Roman" panose="02020603050405020304" pitchFamily="18" charset="0"/>
              </a:rPr>
              <a:t> skeletons in each pit</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In o</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ne of the earliest skeleton pits (skeleton pit 1) there were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only a little more than 60 skulls.</a:t>
            </a:r>
            <a:endParaRPr lang="zh-TW" sz="1500" dirty="0">
              <a:effectLst/>
              <a:latin typeface="Times New Roman" panose="02020603050405020304" pitchFamily="18" charset="0"/>
              <a:ea typeface="新細明體"/>
              <a:cs typeface="Times New Roman" panose="02020603050405020304" pitchFamily="18" charset="0"/>
            </a:endParaRPr>
          </a:p>
        </p:txBody>
      </p:sp>
      <p:sp>
        <p:nvSpPr>
          <p:cNvPr id="7" name="TextBox 8">
            <a:extLst>
              <a:ext uri="{FF2B5EF4-FFF2-40B4-BE49-F238E27FC236}">
                <a16:creationId xmlns:a16="http://schemas.microsoft.com/office/drawing/2014/main" id="{4AD6D5A7-0A49-4F2A-9E5C-14503B9C2C1A}"/>
              </a:ext>
            </a:extLst>
          </p:cNvPr>
          <p:cNvSpPr txBox="1"/>
          <p:nvPr/>
        </p:nvSpPr>
        <p:spPr>
          <a:xfrm>
            <a:off x="332629" y="1716052"/>
            <a:ext cx="2126337" cy="684248"/>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lgn="ctr">
              <a:spcAft>
                <a:spcPts val="0"/>
              </a:spcAft>
            </a:pPr>
            <a:r>
              <a:rPr lang="en-US" altLang="zh-CN" sz="2000" dirty="0">
                <a:solidFill>
                  <a:srgbClr val="000000"/>
                </a:solidFill>
                <a:latin typeface="Times New Roman" panose="02020603050405020304" pitchFamily="18" charset="0"/>
                <a:ea typeface="新細明體"/>
                <a:cs typeface="Times New Roman" panose="02020603050405020304" pitchFamily="18" charset="0"/>
              </a:rPr>
              <a:t>H</a:t>
            </a:r>
            <a:r>
              <a:rPr lang="en-US" altLang="zh-CN" sz="2000" kern="1200" dirty="0">
                <a:solidFill>
                  <a:srgbClr val="000000"/>
                </a:solidFill>
                <a:effectLst/>
                <a:latin typeface="Times New Roman" panose="02020603050405020304" pitchFamily="18" charset="0"/>
                <a:ea typeface="新細明體"/>
                <a:cs typeface="Times New Roman" panose="02020603050405020304" pitchFamily="18" charset="0"/>
              </a:rPr>
              <a:t>istory’s Unsolved </a:t>
            </a:r>
            <a:r>
              <a:rPr lang="en-US" altLang="zh-CN" sz="2000" dirty="0">
                <a:solidFill>
                  <a:srgbClr val="000000"/>
                </a:solidFill>
                <a:latin typeface="Times New Roman" panose="02020603050405020304" pitchFamily="18" charset="0"/>
                <a:ea typeface="新細明體"/>
                <a:cs typeface="Times New Roman" panose="02020603050405020304" pitchFamily="18" charset="0"/>
              </a:rPr>
              <a:t>C</a:t>
            </a:r>
            <a:r>
              <a:rPr lang="en-US" altLang="zh-CN" sz="2000" kern="1200" dirty="0">
                <a:solidFill>
                  <a:srgbClr val="000000"/>
                </a:solidFill>
                <a:effectLst/>
                <a:latin typeface="Times New Roman" panose="02020603050405020304" pitchFamily="18" charset="0"/>
                <a:ea typeface="新細明體"/>
                <a:cs typeface="Times New Roman" panose="02020603050405020304" pitchFamily="18" charset="0"/>
              </a:rPr>
              <a:t>ase 1</a:t>
            </a:r>
            <a:endParaRPr lang="zh-TW" sz="20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250834269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pic>
        <p:nvPicPr>
          <p:cNvPr id="9" name="Picture 2"/>
          <p:cNvPicPr/>
          <p:nvPr/>
        </p:nvPicPr>
        <p:blipFill>
          <a:blip r:embed="rId3" cstate="print"/>
          <a:srcRect/>
          <a:stretch>
            <a:fillRect/>
          </a:stretch>
        </p:blipFill>
        <p:spPr bwMode="auto">
          <a:xfrm>
            <a:off x="332629" y="2549619"/>
            <a:ext cx="4922520" cy="3903345"/>
          </a:xfrm>
          <a:prstGeom prst="rect">
            <a:avLst/>
          </a:prstGeom>
          <a:noFill/>
          <a:ln w="38100" cmpd="sng">
            <a:solidFill>
              <a:schemeClr val="bg1"/>
            </a:solidFill>
            <a:miter lim="800000"/>
            <a:headEnd/>
            <a:tailEnd/>
          </a:ln>
          <a:effectLst>
            <a:outerShdw blurRad="50800" dist="38100" dir="2700000" algn="tl" rotWithShape="0">
              <a:prstClr val="black">
                <a:alpha val="40000"/>
              </a:prstClr>
            </a:outerShdw>
          </a:effectLst>
        </p:spPr>
      </p:pic>
      <p:sp>
        <p:nvSpPr>
          <p:cNvPr id="12" name="TextBox 7"/>
          <p:cNvSpPr txBox="1"/>
          <p:nvPr/>
        </p:nvSpPr>
        <p:spPr>
          <a:xfrm>
            <a:off x="5492217" y="2920441"/>
            <a:ext cx="3307502" cy="2192980"/>
          </a:xfrm>
          <a:prstGeom prst="rect">
            <a:avLst/>
          </a:prstGeom>
          <a:solidFill>
            <a:srgbClr val="E0FFDE"/>
          </a:solidFill>
          <a:ln w="38100">
            <a:solidFill>
              <a:srgbClr val="81F2C2"/>
            </a:solidFill>
          </a:ln>
        </p:spPr>
        <p:txBody>
          <a:bodyPr wrap="square" rtlCol="0">
            <a:noAutofit/>
          </a:bodyPr>
          <a:lstStyle/>
          <a:p>
            <a:pPr algn="just">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Another important discovery was that the dead were not </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buried alive</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According to the arrangement of the bodies and examination of injuries, most of the dead were killed before being buried. Most died from injuries of vari</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ous weapons such as </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arrows and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swords and it is very likely they died in the battle.</a:t>
            </a:r>
            <a:endParaRPr lang="zh-TW" sz="1500" dirty="0">
              <a:effectLst/>
              <a:latin typeface="Times New Roman" panose="02020603050405020304" pitchFamily="18" charset="0"/>
              <a:ea typeface="新細明體"/>
              <a:cs typeface="Times New Roman" panose="02020603050405020304" pitchFamily="18" charset="0"/>
            </a:endParaRPr>
          </a:p>
        </p:txBody>
      </p:sp>
      <p:sp>
        <p:nvSpPr>
          <p:cNvPr id="8" name="TextBox 6"/>
          <p:cNvSpPr txBox="1"/>
          <p:nvPr/>
        </p:nvSpPr>
        <p:spPr>
          <a:xfrm>
            <a:off x="4572000" y="2387694"/>
            <a:ext cx="1310640" cy="323850"/>
          </a:xfrm>
          <a:prstGeom prst="rect">
            <a:avLst/>
          </a:prstGeom>
          <a:solidFill>
            <a:schemeClr val="accent2"/>
          </a:solidFill>
        </p:spPr>
        <p:txBody>
          <a:bodyPr wrap="square" rtlCol="0">
            <a:noAutofit/>
          </a:bodyPr>
          <a:lstStyle/>
          <a:p>
            <a:pPr>
              <a:spcAft>
                <a:spcPts val="0"/>
              </a:spcAft>
            </a:pPr>
            <a:r>
              <a:rPr lang="en-US" altLang="zh-CN" sz="1300" b="1" kern="1200" dirty="0">
                <a:solidFill>
                  <a:srgbClr val="FFFFFF"/>
                </a:solidFill>
                <a:effectLst/>
                <a:latin typeface="Times New Roman"/>
                <a:ea typeface="新細明體"/>
                <a:cs typeface="Times New Roman"/>
              </a:rPr>
              <a:t>Skeleton Pit 1</a:t>
            </a:r>
            <a:endParaRPr lang="zh-TW" sz="1200" dirty="0">
              <a:effectLst/>
              <a:latin typeface="Times New Roman"/>
              <a:ea typeface="新細明體"/>
            </a:endParaRPr>
          </a:p>
        </p:txBody>
      </p:sp>
      <p:sp>
        <p:nvSpPr>
          <p:cNvPr id="11" name="矩形 4">
            <a:extLst>
              <a:ext uri="{FF2B5EF4-FFF2-40B4-BE49-F238E27FC236}">
                <a16:creationId xmlns:a16="http://schemas.microsoft.com/office/drawing/2014/main" id="{F06D86AE-BCAA-447F-A449-B632E0C897B0}"/>
              </a:ext>
            </a:extLst>
          </p:cNvPr>
          <p:cNvSpPr/>
          <p:nvPr/>
        </p:nvSpPr>
        <p:spPr>
          <a:xfrm>
            <a:off x="332628" y="1186017"/>
            <a:ext cx="1953371" cy="461665"/>
          </a:xfrm>
          <a:prstGeom prst="rect">
            <a:avLst/>
          </a:prstGeom>
        </p:spPr>
        <p:txBody>
          <a:bodyPr wrap="square">
            <a:spAutoFit/>
          </a:bodyPr>
          <a:lstStyle/>
          <a:p>
            <a:r>
              <a:rPr lang="en-US" altLang="zh-TW" sz="2400" b="1" dirty="0">
                <a:solidFill>
                  <a:schemeClr val="accent6">
                    <a:lumMod val="75000"/>
                  </a:schemeClr>
                </a:solidFill>
                <a:latin typeface="Times New Roman" panose="02020603050405020304" pitchFamily="18" charset="0"/>
                <a:ea typeface="BiauKai"/>
                <a:cs typeface="Times New Roman" panose="02020603050405020304" pitchFamily="18" charset="0"/>
              </a:rPr>
              <a:t>Appendix</a:t>
            </a:r>
          </a:p>
        </p:txBody>
      </p:sp>
      <p:sp>
        <p:nvSpPr>
          <p:cNvPr id="13" name="TextBox 1">
            <a:extLst>
              <a:ext uri="{FF2B5EF4-FFF2-40B4-BE49-F238E27FC236}">
                <a16:creationId xmlns:a16="http://schemas.microsoft.com/office/drawing/2014/main" id="{CB49136B-361C-4522-9C31-EB5817E8DCD0}"/>
              </a:ext>
            </a:extLst>
          </p:cNvPr>
          <p:cNvSpPr txBox="1"/>
          <p:nvPr/>
        </p:nvSpPr>
        <p:spPr>
          <a:xfrm>
            <a:off x="2458966" y="1887502"/>
            <a:ext cx="6252772" cy="395937"/>
          </a:xfrm>
          <a:prstGeom prst="rect">
            <a:avLst/>
          </a:prstGeom>
          <a:noFill/>
        </p:spPr>
        <p:txBody>
          <a:bodyPr wrap="square" rtlCol="0">
            <a:noAutofit/>
          </a:bodyPr>
          <a:lstStyle/>
          <a:p>
            <a:pPr algn="ctr">
              <a:spcAft>
                <a:spcPts val="0"/>
              </a:spcAft>
            </a:pPr>
            <a:r>
              <a:rPr lang="en-HK" altLang="zh-CN" sz="1600" b="1" dirty="0">
                <a:solidFill>
                  <a:srgbClr val="984806"/>
                </a:solidFill>
                <a:latin typeface="Times New Roman" panose="02020603050405020304" pitchFamily="18" charset="0"/>
                <a:ea typeface="BiauKai"/>
                <a:cs typeface="Times New Roman" panose="02020603050405020304" pitchFamily="18" charset="0"/>
              </a:rPr>
              <a:t>The mystery of Bai </a:t>
            </a:r>
            <a:r>
              <a:rPr lang="en-HK" altLang="zh-CN" sz="1600" b="1" dirty="0">
                <a:solidFill>
                  <a:srgbClr val="984806"/>
                </a:solidFill>
                <a:latin typeface="Times New Roman" panose="02020603050405020304" pitchFamily="18" charset="0"/>
                <a:ea typeface="BiauKai"/>
                <a:cs typeface="Times New Roman" panose="02020603050405020304" pitchFamily="18" charset="0"/>
              </a:rPr>
              <a:t>Qi’s </a:t>
            </a:r>
            <a:r>
              <a:rPr lang="en-HK" altLang="zh-CN" sz="1600" b="1" dirty="0">
                <a:solidFill>
                  <a:srgbClr val="984806"/>
                </a:solidFill>
                <a:latin typeface="Times New Roman" panose="02020603050405020304" pitchFamily="18" charset="0"/>
                <a:ea typeface="BiauKai"/>
                <a:cs typeface="Times New Roman" panose="02020603050405020304" pitchFamily="18" charset="0"/>
              </a:rPr>
              <a:t>burial of 450,000 </a:t>
            </a:r>
            <a:r>
              <a:rPr lang="en-HK" altLang="zh-CN" sz="1600" b="1" dirty="0">
                <a:solidFill>
                  <a:srgbClr val="984806"/>
                </a:solidFill>
                <a:latin typeface="Times New Roman" panose="02020603050405020304" pitchFamily="18" charset="0"/>
                <a:ea typeface="BiauKai"/>
                <a:cs typeface="Times New Roman" panose="02020603050405020304" pitchFamily="18" charset="0"/>
              </a:rPr>
              <a:t>Zhao soldiers alive</a:t>
            </a:r>
            <a:endParaRPr lang="zh-TW" sz="1600" kern="100" dirty="0">
              <a:effectLst/>
              <a:latin typeface="Times New Roman" panose="02020603050405020304" pitchFamily="18" charset="0"/>
              <a:ea typeface="新細明體"/>
              <a:cs typeface="Times New Roman" panose="02020603050405020304" pitchFamily="18" charset="0"/>
            </a:endParaRPr>
          </a:p>
        </p:txBody>
      </p:sp>
      <p:sp>
        <p:nvSpPr>
          <p:cNvPr id="14" name="TextBox 8">
            <a:extLst>
              <a:ext uri="{FF2B5EF4-FFF2-40B4-BE49-F238E27FC236}">
                <a16:creationId xmlns:a16="http://schemas.microsoft.com/office/drawing/2014/main" id="{AF94541A-11F2-4F1E-AFE4-ADD88C72FC7E}"/>
              </a:ext>
            </a:extLst>
          </p:cNvPr>
          <p:cNvSpPr txBox="1"/>
          <p:nvPr/>
        </p:nvSpPr>
        <p:spPr>
          <a:xfrm>
            <a:off x="332629" y="1716052"/>
            <a:ext cx="2126337" cy="684248"/>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lgn="ctr">
              <a:spcAft>
                <a:spcPts val="0"/>
              </a:spcAft>
            </a:pPr>
            <a:r>
              <a:rPr lang="en-US" altLang="zh-CN" sz="2000" dirty="0">
                <a:solidFill>
                  <a:srgbClr val="000000"/>
                </a:solidFill>
                <a:latin typeface="Times New Roman" panose="02020603050405020304" pitchFamily="18" charset="0"/>
                <a:ea typeface="新細明體"/>
                <a:cs typeface="Times New Roman" panose="02020603050405020304" pitchFamily="18" charset="0"/>
              </a:rPr>
              <a:t>H</a:t>
            </a:r>
            <a:r>
              <a:rPr lang="en-US" altLang="zh-CN" sz="2000" kern="1200" dirty="0">
                <a:solidFill>
                  <a:srgbClr val="000000"/>
                </a:solidFill>
                <a:effectLst/>
                <a:latin typeface="Times New Roman" panose="02020603050405020304" pitchFamily="18" charset="0"/>
                <a:ea typeface="新細明體"/>
                <a:cs typeface="Times New Roman" panose="02020603050405020304" pitchFamily="18" charset="0"/>
              </a:rPr>
              <a:t>istory’s Unsolved </a:t>
            </a:r>
            <a:r>
              <a:rPr lang="en-US" altLang="zh-CN" sz="2000" dirty="0">
                <a:solidFill>
                  <a:srgbClr val="000000"/>
                </a:solidFill>
                <a:latin typeface="Times New Roman" panose="02020603050405020304" pitchFamily="18" charset="0"/>
                <a:ea typeface="新細明體"/>
                <a:cs typeface="Times New Roman" panose="02020603050405020304" pitchFamily="18" charset="0"/>
              </a:rPr>
              <a:t>C</a:t>
            </a:r>
            <a:r>
              <a:rPr lang="en-US" altLang="zh-CN" sz="2000" kern="1200" dirty="0">
                <a:solidFill>
                  <a:srgbClr val="000000"/>
                </a:solidFill>
                <a:effectLst/>
                <a:latin typeface="Times New Roman" panose="02020603050405020304" pitchFamily="18" charset="0"/>
                <a:ea typeface="新細明體"/>
                <a:cs typeface="Times New Roman" panose="02020603050405020304" pitchFamily="18" charset="0"/>
              </a:rPr>
              <a:t>ase 1</a:t>
            </a:r>
            <a:endParaRPr lang="zh-TW" sz="20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3954506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val Callout 5"/>
          <p:cNvSpPr/>
          <p:nvPr/>
        </p:nvSpPr>
        <p:spPr>
          <a:xfrm rot="12646392">
            <a:off x="5917564" y="4627102"/>
            <a:ext cx="1372870" cy="1307465"/>
          </a:xfrm>
          <a:prstGeom prst="wedgeEllipseCallout">
            <a:avLst>
              <a:gd name="adj1" fmla="val 29734"/>
              <a:gd name="adj2" fmla="val 653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TW" altLang="en-US"/>
          </a:p>
        </p:txBody>
      </p:sp>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0" name="TextBox 3"/>
          <p:cNvSpPr txBox="1"/>
          <p:nvPr/>
        </p:nvSpPr>
        <p:spPr>
          <a:xfrm>
            <a:off x="332628" y="2670033"/>
            <a:ext cx="5052171" cy="4187967"/>
          </a:xfrm>
          <a:prstGeom prst="rect">
            <a:avLst/>
          </a:prstGeom>
          <a:solidFill>
            <a:srgbClr val="E0FFDE"/>
          </a:solidFill>
          <a:ln w="38100">
            <a:solidFill>
              <a:srgbClr val="81F2C2"/>
            </a:solidFill>
          </a:ln>
        </p:spPr>
        <p:txBody>
          <a:bodyPr wrap="square" rtlCol="0">
            <a:noAutofit/>
          </a:bodyPr>
          <a:lstStyle/>
          <a:p>
            <a:pPr>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According to </a:t>
            </a: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Sima</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Qian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(a Chinese historian, 145-86BC), Zhao soldiers were surrounded by the Qin army for “over 40 days. The soldiers were starving and</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Zhao </a:t>
            </a:r>
            <a:r>
              <a:rPr lang="en-HK"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Kuo</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broke out of the siege with a group of Zhao soldiers. Qin troops </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shot </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Zhao </a:t>
            </a:r>
            <a:r>
              <a:rPr lang="en-HK"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Kuo</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to death</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If this was true, Zhao </a:t>
            </a:r>
            <a:r>
              <a:rPr lang="en-HK" altLang="zh-CN" sz="1500" dirty="0" err="1">
                <a:solidFill>
                  <a:srgbClr val="000000"/>
                </a:solidFill>
                <a:latin typeface="Times New Roman" panose="02020603050405020304" pitchFamily="18" charset="0"/>
                <a:ea typeface="新細明體"/>
                <a:cs typeface="Times New Roman" panose="02020603050405020304" pitchFamily="18" charset="0"/>
              </a:rPr>
              <a:t>Kuo</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died west of the Dan River where the Qin army was surrounded.</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However, the above descriptions are doubted by scholars in recent years. </a:t>
            </a:r>
            <a:endParaRPr lang="en-HK" altLang="zh-CN" sz="1500" dirty="0">
              <a:solidFill>
                <a:srgbClr val="000000"/>
              </a:solidFill>
              <a:latin typeface="Times New Roman" panose="02020603050405020304" pitchFamily="18" charset="0"/>
              <a:ea typeface="新細明體"/>
              <a:cs typeface="Times New Roman" panose="02020603050405020304" pitchFamily="18" charset="0"/>
            </a:endParaRPr>
          </a:p>
          <a:p>
            <a:pPr>
              <a:spcAft>
                <a:spcPts val="0"/>
              </a:spcAft>
            </a:pPr>
            <a:endParaRPr lang="zh-TW" sz="1500" dirty="0">
              <a:effectLst/>
              <a:latin typeface="Times New Roman" panose="02020603050405020304" pitchFamily="18" charset="0"/>
              <a:ea typeface="新細明體"/>
              <a:cs typeface="Times New Roman" panose="02020603050405020304" pitchFamily="18" charset="0"/>
            </a:endParaRPr>
          </a:p>
          <a:p>
            <a:pPr algn="just">
              <a:spcAft>
                <a:spcPts val="0"/>
              </a:spcAft>
            </a:pP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Wang </a:t>
            </a: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Shuxin’s</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edited volume </a:t>
            </a:r>
            <a:r>
              <a:rPr lang="en-HK" altLang="zh-CN" sz="1500" i="1" dirty="0" err="1">
                <a:solidFill>
                  <a:srgbClr val="000000"/>
                </a:solidFill>
                <a:latin typeface="Times New Roman" panose="02020603050405020304" pitchFamily="18" charset="0"/>
                <a:ea typeface="新細明體"/>
                <a:cs typeface="Times New Roman" panose="02020603050405020304" pitchFamily="18" charset="0"/>
              </a:rPr>
              <a:t>Zhanguo</a:t>
            </a:r>
            <a:r>
              <a:rPr lang="en-HK" altLang="zh-CN" sz="1500" i="1" dirty="0">
                <a:solidFill>
                  <a:srgbClr val="000000"/>
                </a:solidFill>
                <a:latin typeface="Times New Roman" panose="02020603050405020304" pitchFamily="18" charset="0"/>
                <a:ea typeface="新細明體"/>
                <a:cs typeface="Times New Roman" panose="02020603050405020304" pitchFamily="18" charset="0"/>
              </a:rPr>
              <a:t> </a:t>
            </a:r>
            <a:r>
              <a:rPr lang="en-HK" altLang="zh-CN" sz="1500" i="1" dirty="0" err="1">
                <a:solidFill>
                  <a:srgbClr val="000000"/>
                </a:solidFill>
                <a:latin typeface="Times New Roman" panose="02020603050405020304" pitchFamily="18" charset="0"/>
                <a:ea typeface="新細明體"/>
                <a:cs typeface="Times New Roman" panose="02020603050405020304" pitchFamily="18" charset="0"/>
              </a:rPr>
              <a:t>Changping</a:t>
            </a:r>
            <a:r>
              <a:rPr lang="en-HK" altLang="zh-CN" sz="1500" i="1" dirty="0">
                <a:solidFill>
                  <a:srgbClr val="000000"/>
                </a:solidFill>
                <a:latin typeface="Times New Roman" panose="02020603050405020304" pitchFamily="18" charset="0"/>
                <a:ea typeface="新細明體"/>
                <a:cs typeface="Times New Roman" panose="02020603050405020304" pitchFamily="18" charset="0"/>
              </a:rPr>
              <a:t> </a:t>
            </a:r>
            <a:r>
              <a:rPr lang="en-HK" altLang="zh-CN" sz="1500" i="1" dirty="0" err="1">
                <a:solidFill>
                  <a:srgbClr val="000000"/>
                </a:solidFill>
                <a:latin typeface="Times New Roman" panose="02020603050405020304" pitchFamily="18" charset="0"/>
                <a:ea typeface="新細明體"/>
                <a:cs typeface="Times New Roman" panose="02020603050405020304" pitchFamily="18" charset="0"/>
              </a:rPr>
              <a:t>zhizhan</a:t>
            </a:r>
            <a:r>
              <a:rPr lang="en-HK" altLang="zh-CN" sz="1500" i="1" dirty="0">
                <a:solidFill>
                  <a:srgbClr val="000000"/>
                </a:solidFill>
                <a:latin typeface="Times New Roman" panose="02020603050405020304" pitchFamily="18" charset="0"/>
                <a:ea typeface="新細明體"/>
                <a:cs typeface="Times New Roman" panose="02020603050405020304" pitchFamily="18" charset="0"/>
              </a:rPr>
              <a:t> </a:t>
            </a:r>
            <a:r>
              <a:rPr lang="en-HK" altLang="zh-CN" sz="1500" i="1" dirty="0" err="1">
                <a:solidFill>
                  <a:srgbClr val="000000"/>
                </a:solidFill>
                <a:latin typeface="Times New Roman" panose="02020603050405020304" pitchFamily="18" charset="0"/>
                <a:ea typeface="新細明體"/>
                <a:cs typeface="Times New Roman" panose="02020603050405020304" pitchFamily="18" charset="0"/>
              </a:rPr>
              <a:t>Xinkao</a:t>
            </a:r>
            <a:r>
              <a:rPr lang="en-HK" altLang="zh-CN" sz="1500" i="1" dirty="0">
                <a:solidFill>
                  <a:srgbClr val="000000"/>
                </a:solidFill>
                <a:latin typeface="Times New Roman" panose="02020603050405020304" pitchFamily="18" charset="0"/>
                <a:ea typeface="新細明體"/>
                <a:cs typeface="Times New Roman" panose="02020603050405020304" pitchFamily="18" charset="0"/>
              </a:rPr>
              <a:t> </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a:t>
            </a:r>
            <a:r>
              <a:rPr lang="en-US" altLang="zh-CN" sz="1500" dirty="0">
                <a:solidFill>
                  <a:srgbClr val="000000"/>
                </a:solidFill>
                <a:latin typeface="Times New Roman" panose="02020603050405020304" pitchFamily="18" charset="0"/>
                <a:ea typeface="新細明體"/>
                <a:cs typeface="Times New Roman" panose="02020603050405020304" pitchFamily="18" charset="0"/>
              </a:rPr>
              <a:t>New Assessments of </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the Battle of </a:t>
            </a: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Changping</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in the Warring States Period) </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believes that Zhao </a:t>
            </a:r>
            <a:r>
              <a:rPr lang="en-HK" altLang="zh-HK" sz="1500" dirty="0" err="1">
                <a:solidFill>
                  <a:srgbClr val="000000"/>
                </a:solidFill>
                <a:latin typeface="Times New Roman" panose="02020603050405020304" pitchFamily="18" charset="0"/>
                <a:ea typeface="新細明體"/>
                <a:cs typeface="Times New Roman" panose="02020603050405020304" pitchFamily="18" charset="0"/>
              </a:rPr>
              <a:t>Kuo</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 as the commander-in-chief of the Zhao army, must have stayed at </a:t>
            </a:r>
            <a:r>
              <a:rPr lang="en-HK" altLang="zh-HK" sz="1500" dirty="0" err="1">
                <a:solidFill>
                  <a:srgbClr val="000000"/>
                </a:solidFill>
                <a:latin typeface="Times New Roman" panose="02020603050405020304" pitchFamily="18" charset="0"/>
                <a:ea typeface="新細明體"/>
                <a:cs typeface="Times New Roman" panose="02020603050405020304" pitchFamily="18" charset="0"/>
              </a:rPr>
              <a:t>Hanwang</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 Mountain’s base. Thus, the locations where he broke out and was killed should be at the base of </a:t>
            </a:r>
            <a:r>
              <a:rPr lang="en-HK" altLang="zh-HK" sz="1500" dirty="0" err="1">
                <a:solidFill>
                  <a:srgbClr val="000000"/>
                </a:solidFill>
                <a:latin typeface="Times New Roman" panose="02020603050405020304" pitchFamily="18" charset="0"/>
                <a:ea typeface="新細明體"/>
                <a:cs typeface="Times New Roman" panose="02020603050405020304" pitchFamily="18" charset="0"/>
              </a:rPr>
              <a:t>Hanwang</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 Mountain. </a:t>
            </a:r>
            <a:r>
              <a:rPr lang="en-HK" altLang="zh-HK" sz="1500" dirty="0" err="1">
                <a:solidFill>
                  <a:srgbClr val="000000"/>
                </a:solidFill>
                <a:latin typeface="Times New Roman" panose="02020603050405020304" pitchFamily="18" charset="0"/>
                <a:ea typeface="新細明體"/>
                <a:cs typeface="Times New Roman" panose="02020603050405020304" pitchFamily="18" charset="0"/>
              </a:rPr>
              <a:t>Jin</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 </a:t>
            </a:r>
            <a:r>
              <a:rPr lang="en-HK" altLang="zh-HK" sz="1500" dirty="0" err="1">
                <a:solidFill>
                  <a:srgbClr val="000000"/>
                </a:solidFill>
                <a:latin typeface="Times New Roman" panose="02020603050405020304" pitchFamily="18" charset="0"/>
                <a:ea typeface="新細明體"/>
                <a:cs typeface="Times New Roman" panose="02020603050405020304" pitchFamily="18" charset="0"/>
              </a:rPr>
              <a:t>Hesheng</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 and </a:t>
            </a:r>
            <a:r>
              <a:rPr lang="en-HK" altLang="zh-HK" sz="1500" dirty="0" err="1">
                <a:solidFill>
                  <a:srgbClr val="000000"/>
                </a:solidFill>
                <a:latin typeface="Times New Roman" panose="02020603050405020304" pitchFamily="18" charset="0"/>
                <a:ea typeface="新細明體"/>
                <a:cs typeface="Times New Roman" panose="02020603050405020304" pitchFamily="18" charset="0"/>
              </a:rPr>
              <a:t>Xie</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 </a:t>
            </a:r>
            <a:r>
              <a:rPr lang="en-HK" altLang="zh-HK" sz="1500" dirty="0" err="1">
                <a:solidFill>
                  <a:srgbClr val="000000"/>
                </a:solidFill>
                <a:latin typeface="Times New Roman" panose="02020603050405020304" pitchFamily="18" charset="0"/>
                <a:ea typeface="新細明體"/>
                <a:cs typeface="Times New Roman" panose="02020603050405020304" pitchFamily="18" charset="0"/>
              </a:rPr>
              <a:t>Hongxi’s</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 </a:t>
            </a:r>
            <a:r>
              <a:rPr lang="en-HK" altLang="zh-HK" sz="1500" i="1" dirty="0" err="1">
                <a:solidFill>
                  <a:srgbClr val="000000"/>
                </a:solidFill>
                <a:latin typeface="Times New Roman" panose="02020603050405020304" pitchFamily="18" charset="0"/>
                <a:ea typeface="新細明體"/>
                <a:cs typeface="Times New Roman" panose="02020603050405020304" pitchFamily="18" charset="0"/>
              </a:rPr>
              <a:t>Changping</a:t>
            </a:r>
            <a:r>
              <a:rPr lang="en-HK" altLang="zh-HK" sz="1500" i="1" dirty="0">
                <a:solidFill>
                  <a:srgbClr val="000000"/>
                </a:solidFill>
                <a:latin typeface="Times New Roman" panose="02020603050405020304" pitchFamily="18" charset="0"/>
                <a:ea typeface="新細明體"/>
                <a:cs typeface="Times New Roman" panose="02020603050405020304" pitchFamily="18" charset="0"/>
              </a:rPr>
              <a:t> </a:t>
            </a:r>
            <a:r>
              <a:rPr lang="en-HK" altLang="zh-HK" sz="1500" i="1" dirty="0" err="1">
                <a:solidFill>
                  <a:srgbClr val="000000"/>
                </a:solidFill>
                <a:latin typeface="Times New Roman" panose="02020603050405020304" pitchFamily="18" charset="0"/>
                <a:ea typeface="新細明體"/>
                <a:cs typeface="Times New Roman" panose="02020603050405020304" pitchFamily="18" charset="0"/>
              </a:rPr>
              <a:t>Zhizhan</a:t>
            </a:r>
            <a:r>
              <a:rPr lang="en-HK" altLang="zh-HK" sz="1500" i="1" dirty="0">
                <a:solidFill>
                  <a:srgbClr val="000000"/>
                </a:solidFill>
                <a:latin typeface="Times New Roman" panose="02020603050405020304" pitchFamily="18" charset="0"/>
                <a:ea typeface="新細明體"/>
                <a:cs typeface="Times New Roman" panose="02020603050405020304" pitchFamily="18" charset="0"/>
              </a:rPr>
              <a:t> - </a:t>
            </a:r>
            <a:r>
              <a:rPr lang="en-HK" altLang="zh-HK" sz="1500" i="1" dirty="0" err="1">
                <a:solidFill>
                  <a:srgbClr val="000000"/>
                </a:solidFill>
                <a:latin typeface="Times New Roman" panose="02020603050405020304" pitchFamily="18" charset="0"/>
                <a:ea typeface="新細明體"/>
                <a:cs typeface="Times New Roman" panose="02020603050405020304" pitchFamily="18" charset="0"/>
              </a:rPr>
              <a:t>Zhongguo</a:t>
            </a:r>
            <a:r>
              <a:rPr lang="en-HK" altLang="zh-HK" sz="1500" i="1" dirty="0">
                <a:solidFill>
                  <a:srgbClr val="000000"/>
                </a:solidFill>
                <a:latin typeface="Times New Roman" panose="02020603050405020304" pitchFamily="18" charset="0"/>
                <a:ea typeface="新細明體"/>
                <a:cs typeface="Times New Roman" panose="02020603050405020304" pitchFamily="18" charset="0"/>
              </a:rPr>
              <a:t> </a:t>
            </a:r>
            <a:r>
              <a:rPr lang="en-HK" altLang="zh-HK" sz="1500" i="1" dirty="0" err="1">
                <a:solidFill>
                  <a:srgbClr val="000000"/>
                </a:solidFill>
                <a:latin typeface="Times New Roman" panose="02020603050405020304" pitchFamily="18" charset="0"/>
                <a:ea typeface="新細明體"/>
                <a:cs typeface="Times New Roman" panose="02020603050405020304" pitchFamily="18" charset="0"/>
              </a:rPr>
              <a:t>Gudai</a:t>
            </a:r>
            <a:r>
              <a:rPr lang="en-HK" altLang="zh-HK" sz="1500" i="1" dirty="0">
                <a:solidFill>
                  <a:srgbClr val="000000"/>
                </a:solidFill>
                <a:latin typeface="Times New Roman" panose="02020603050405020304" pitchFamily="18" charset="0"/>
                <a:ea typeface="新細明體"/>
                <a:cs typeface="Times New Roman" panose="02020603050405020304" pitchFamily="18" charset="0"/>
              </a:rPr>
              <a:t> </a:t>
            </a:r>
            <a:r>
              <a:rPr lang="en-HK" altLang="zh-HK" sz="1500" i="1" dirty="0" err="1">
                <a:solidFill>
                  <a:srgbClr val="000000"/>
                </a:solidFill>
                <a:latin typeface="Times New Roman" panose="02020603050405020304" pitchFamily="18" charset="0"/>
                <a:ea typeface="新細明體"/>
                <a:cs typeface="Times New Roman" panose="02020603050405020304" pitchFamily="18" charset="0"/>
              </a:rPr>
              <a:t>Zui</a:t>
            </a:r>
            <a:r>
              <a:rPr lang="en-US" altLang="zh-CN" sz="1500" i="1" dirty="0">
                <a:solidFill>
                  <a:srgbClr val="000000"/>
                </a:solidFill>
                <a:latin typeface="Times New Roman" panose="02020603050405020304" pitchFamily="18" charset="0"/>
                <a:ea typeface="新細明體"/>
                <a:cs typeface="Times New Roman" panose="02020603050405020304" pitchFamily="18" charset="0"/>
              </a:rPr>
              <a:t>da</a:t>
            </a:r>
            <a:r>
              <a:rPr lang="en-HK" altLang="zh-HK" sz="1500" i="1" dirty="0">
                <a:solidFill>
                  <a:srgbClr val="000000"/>
                </a:solidFill>
                <a:latin typeface="Times New Roman" panose="02020603050405020304" pitchFamily="18" charset="0"/>
                <a:ea typeface="新細明體"/>
                <a:cs typeface="Times New Roman" panose="02020603050405020304" pitchFamily="18" charset="0"/>
              </a:rPr>
              <a:t> </a:t>
            </a:r>
            <a:r>
              <a:rPr lang="en-HK" altLang="zh-HK" sz="1500" i="1" dirty="0" err="1">
                <a:solidFill>
                  <a:srgbClr val="000000"/>
                </a:solidFill>
                <a:latin typeface="Times New Roman" panose="02020603050405020304" pitchFamily="18" charset="0"/>
                <a:ea typeface="新細明體"/>
                <a:cs typeface="Times New Roman" panose="02020603050405020304" pitchFamily="18" charset="0"/>
              </a:rPr>
              <a:t>Zhanyi</a:t>
            </a:r>
            <a:r>
              <a:rPr lang="en-HK" altLang="zh-HK" sz="1500" i="1" dirty="0">
                <a:solidFill>
                  <a:srgbClr val="000000"/>
                </a:solidFill>
                <a:latin typeface="Times New Roman" panose="02020603050405020304" pitchFamily="18" charset="0"/>
                <a:ea typeface="新細明體"/>
                <a:cs typeface="Times New Roman" panose="02020603050405020304" pitchFamily="18" charset="0"/>
              </a:rPr>
              <a:t> de </a:t>
            </a:r>
            <a:r>
              <a:rPr lang="en-HK" altLang="zh-HK" sz="1500" i="1" dirty="0" err="1">
                <a:solidFill>
                  <a:srgbClr val="000000"/>
                </a:solidFill>
                <a:latin typeface="Times New Roman" panose="02020603050405020304" pitchFamily="18" charset="0"/>
                <a:ea typeface="新細明體"/>
                <a:cs typeface="Times New Roman" panose="02020603050405020304" pitchFamily="18" charset="0"/>
              </a:rPr>
              <a:t>Yanjiu</a:t>
            </a:r>
            <a:r>
              <a:rPr lang="en-HK" altLang="zh-HK" sz="1500" i="1" dirty="0">
                <a:solidFill>
                  <a:srgbClr val="000000"/>
                </a:solidFill>
                <a:latin typeface="Times New Roman" panose="02020603050405020304" pitchFamily="18" charset="0"/>
                <a:ea typeface="新細明體"/>
                <a:cs typeface="Times New Roman" panose="02020603050405020304" pitchFamily="18" charset="0"/>
              </a:rPr>
              <a:t> </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(The Battle of </a:t>
            </a:r>
            <a:r>
              <a:rPr lang="en-US"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Changping</a:t>
            </a:r>
            <a:r>
              <a:rPr lang="en-US"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Research into Ancient China’s Biggest Battle) </a:t>
            </a:r>
            <a:r>
              <a:rPr lang="en-HK" altLang="zh-HK" sz="1500" dirty="0">
                <a:solidFill>
                  <a:srgbClr val="000000"/>
                </a:solidFill>
                <a:latin typeface="Times New Roman" panose="02020603050405020304" pitchFamily="18" charset="0"/>
                <a:ea typeface="新細明體"/>
                <a:cs typeface="Times New Roman" panose="02020603050405020304" pitchFamily="18" charset="0"/>
              </a:rPr>
              <a:t>also has a similar viewpoint.</a:t>
            </a:r>
            <a:endParaRPr lang="zh-TW" sz="1500" dirty="0">
              <a:effectLst/>
              <a:latin typeface="Times New Roman" panose="02020603050405020304" pitchFamily="18" charset="0"/>
              <a:ea typeface="新細明體"/>
              <a:cs typeface="Times New Roman" panose="02020603050405020304" pitchFamily="18" charset="0"/>
            </a:endParaRPr>
          </a:p>
        </p:txBody>
      </p:sp>
      <p:pic>
        <p:nvPicPr>
          <p:cNvPr id="12" name="Picture 11">
            <a:extLst>
              <a:ext uri="{FF2B5EF4-FFF2-40B4-BE49-F238E27FC236}">
                <a16:creationId xmlns:a16="http://schemas.microsoft.com/office/drawing/2014/main" id="{13C5B43B-8FB4-41EF-AB41-0D91ED7B715D}"/>
              </a:ext>
            </a:extLst>
          </p:cNvPr>
          <p:cNvPicPr>
            <a:picLocks noChangeAspect="1"/>
          </p:cNvPicPr>
          <p:nvPr/>
        </p:nvPicPr>
        <p:blipFill rotWithShape="1">
          <a:blip r:embed="rId4"/>
          <a:srcRect l="49382" b="50014"/>
          <a:stretch/>
        </p:blipFill>
        <p:spPr>
          <a:xfrm>
            <a:off x="5955596" y="2298355"/>
            <a:ext cx="2088002" cy="2069584"/>
          </a:xfrm>
          <a:prstGeom prst="rect">
            <a:avLst/>
          </a:prstGeom>
        </p:spPr>
      </p:pic>
      <p:sp>
        <p:nvSpPr>
          <p:cNvPr id="15" name="TextBox 6"/>
          <p:cNvSpPr txBox="1"/>
          <p:nvPr/>
        </p:nvSpPr>
        <p:spPr>
          <a:xfrm>
            <a:off x="6066154" y="4962383"/>
            <a:ext cx="1193962" cy="636905"/>
          </a:xfrm>
          <a:prstGeom prst="rect">
            <a:avLst/>
          </a:prstGeom>
          <a:noFill/>
        </p:spPr>
        <p:txBody>
          <a:bodyPr wrap="square" rtlCol="0">
            <a:noAutofit/>
          </a:bodyPr>
          <a:lstStyle/>
          <a:p>
            <a:pPr>
              <a:spcAft>
                <a:spcPts val="0"/>
              </a:spcAft>
            </a:pPr>
            <a:r>
              <a:rPr lang="en-US" altLang="zh-CN" sz="1600" kern="1200" dirty="0">
                <a:solidFill>
                  <a:srgbClr val="FFFFFF"/>
                </a:solidFill>
                <a:effectLst/>
                <a:latin typeface="Times New Roman"/>
                <a:ea typeface="新細明體"/>
                <a:cs typeface="Times New Roman"/>
              </a:rPr>
              <a:t>Where was I killed?</a:t>
            </a:r>
            <a:endParaRPr lang="zh-TW" sz="1600" dirty="0">
              <a:effectLst/>
              <a:latin typeface="Times New Roman"/>
              <a:ea typeface="新細明體"/>
            </a:endParaRPr>
          </a:p>
        </p:txBody>
      </p:sp>
      <p:sp>
        <p:nvSpPr>
          <p:cNvPr id="11" name="矩形 4">
            <a:extLst>
              <a:ext uri="{FF2B5EF4-FFF2-40B4-BE49-F238E27FC236}">
                <a16:creationId xmlns:a16="http://schemas.microsoft.com/office/drawing/2014/main" id="{AF646424-ADA4-4EF8-8727-E27FD045521F}"/>
              </a:ext>
            </a:extLst>
          </p:cNvPr>
          <p:cNvSpPr/>
          <p:nvPr/>
        </p:nvSpPr>
        <p:spPr>
          <a:xfrm>
            <a:off x="332628" y="1186017"/>
            <a:ext cx="1953371" cy="461665"/>
          </a:xfrm>
          <a:prstGeom prst="rect">
            <a:avLst/>
          </a:prstGeom>
        </p:spPr>
        <p:txBody>
          <a:bodyPr wrap="square">
            <a:spAutoFit/>
          </a:bodyPr>
          <a:lstStyle/>
          <a:p>
            <a:r>
              <a:rPr lang="en-US" altLang="zh-TW" sz="2400" b="1" dirty="0">
                <a:solidFill>
                  <a:schemeClr val="accent6">
                    <a:lumMod val="75000"/>
                  </a:schemeClr>
                </a:solidFill>
                <a:latin typeface="Times New Roman" panose="02020603050405020304" pitchFamily="18" charset="0"/>
                <a:ea typeface="BiauKai"/>
                <a:cs typeface="Times New Roman" panose="02020603050405020304" pitchFamily="18" charset="0"/>
              </a:rPr>
              <a:t>Appendix</a:t>
            </a:r>
          </a:p>
        </p:txBody>
      </p:sp>
      <p:sp>
        <p:nvSpPr>
          <p:cNvPr id="18" name="TextBox 1">
            <a:extLst>
              <a:ext uri="{FF2B5EF4-FFF2-40B4-BE49-F238E27FC236}">
                <a16:creationId xmlns:a16="http://schemas.microsoft.com/office/drawing/2014/main" id="{1B378836-2DAC-4CF9-BD85-BC1C57C587F2}"/>
              </a:ext>
            </a:extLst>
          </p:cNvPr>
          <p:cNvSpPr txBox="1"/>
          <p:nvPr/>
        </p:nvSpPr>
        <p:spPr>
          <a:xfrm>
            <a:off x="2458967" y="1887503"/>
            <a:ext cx="2844554" cy="343090"/>
          </a:xfrm>
          <a:prstGeom prst="rect">
            <a:avLst/>
          </a:prstGeom>
          <a:noFill/>
        </p:spPr>
        <p:txBody>
          <a:bodyPr wrap="square" rtlCol="0">
            <a:noAutofit/>
          </a:bodyPr>
          <a:lstStyle/>
          <a:p>
            <a:pPr algn="ctr">
              <a:spcAft>
                <a:spcPts val="0"/>
              </a:spcAft>
            </a:pPr>
            <a:r>
              <a:rPr lang="en-HK" altLang="zh-CN" sz="1600" b="1" dirty="0">
                <a:solidFill>
                  <a:srgbClr val="984806"/>
                </a:solidFill>
                <a:latin typeface="Times New Roman" panose="02020603050405020304" pitchFamily="18" charset="0"/>
                <a:ea typeface="BiauKai"/>
                <a:cs typeface="Times New Roman" panose="02020603050405020304" pitchFamily="18" charset="0"/>
              </a:rPr>
              <a:t>Zhao </a:t>
            </a:r>
            <a:r>
              <a:rPr lang="en-HK" altLang="zh-CN" sz="1600" b="1" dirty="0" err="1">
                <a:solidFill>
                  <a:srgbClr val="984806"/>
                </a:solidFill>
                <a:latin typeface="Times New Roman" panose="02020603050405020304" pitchFamily="18" charset="0"/>
                <a:ea typeface="BiauKai"/>
                <a:cs typeface="Times New Roman" panose="02020603050405020304" pitchFamily="18" charset="0"/>
              </a:rPr>
              <a:t>Kuo’s</a:t>
            </a:r>
            <a:r>
              <a:rPr lang="en-HK" altLang="zh-CN" sz="1600" b="1" dirty="0">
                <a:solidFill>
                  <a:srgbClr val="984806"/>
                </a:solidFill>
                <a:latin typeface="Times New Roman" panose="02020603050405020304" pitchFamily="18" charset="0"/>
                <a:ea typeface="BiauKai"/>
                <a:cs typeface="Times New Roman" panose="02020603050405020304" pitchFamily="18" charset="0"/>
              </a:rPr>
              <a:t> Death</a:t>
            </a:r>
            <a:endParaRPr lang="zh-TW" sz="1600" kern="100" dirty="0">
              <a:effectLst/>
              <a:latin typeface="Times New Roman" panose="02020603050405020304" pitchFamily="18" charset="0"/>
              <a:ea typeface="新細明體"/>
              <a:cs typeface="Times New Roman" panose="02020603050405020304" pitchFamily="18" charset="0"/>
            </a:endParaRPr>
          </a:p>
        </p:txBody>
      </p:sp>
      <p:sp>
        <p:nvSpPr>
          <p:cNvPr id="19" name="TextBox 8">
            <a:extLst>
              <a:ext uri="{FF2B5EF4-FFF2-40B4-BE49-F238E27FC236}">
                <a16:creationId xmlns:a16="http://schemas.microsoft.com/office/drawing/2014/main" id="{C0D80CF8-6E99-4D91-AD41-D6B9EE982B7F}"/>
              </a:ext>
            </a:extLst>
          </p:cNvPr>
          <p:cNvSpPr txBox="1"/>
          <p:nvPr/>
        </p:nvSpPr>
        <p:spPr>
          <a:xfrm>
            <a:off x="332629" y="1716052"/>
            <a:ext cx="2126337" cy="684248"/>
          </a:xfrm>
          <a:prstGeom prst="rect">
            <a:avLst/>
          </a:prstGeom>
          <a:gradFill flip="none" rotWithShape="1">
            <a:gsLst>
              <a:gs pos="47000">
                <a:schemeClr val="accent5">
                  <a:lumMod val="40000"/>
                  <a:lumOff val="60000"/>
                </a:schemeClr>
              </a:gs>
              <a:gs pos="100000">
                <a:srgbClr val="FFFFFF"/>
              </a:gs>
            </a:gsLst>
            <a:lin ang="0" scaled="1"/>
            <a:tileRect/>
          </a:gradFill>
          <a:ln>
            <a:noFill/>
          </a:ln>
          <a:effectLst/>
        </p:spPr>
        <p:style>
          <a:lnRef idx="3">
            <a:schemeClr val="lt1"/>
          </a:lnRef>
          <a:fillRef idx="1">
            <a:schemeClr val="accent4"/>
          </a:fillRef>
          <a:effectRef idx="1">
            <a:schemeClr val="accent4"/>
          </a:effectRef>
          <a:fontRef idx="minor">
            <a:schemeClr val="lt1"/>
          </a:fontRef>
        </p:style>
        <p:txBody>
          <a:bodyPr wrap="square" rtlCol="0">
            <a:noAutofit/>
          </a:bodyPr>
          <a:lstStyle/>
          <a:p>
            <a:pPr algn="ctr">
              <a:spcAft>
                <a:spcPts val="0"/>
              </a:spcAft>
            </a:pPr>
            <a:r>
              <a:rPr lang="en-US" altLang="zh-CN" sz="2000" dirty="0">
                <a:solidFill>
                  <a:srgbClr val="000000"/>
                </a:solidFill>
                <a:latin typeface="Times New Roman" panose="02020603050405020304" pitchFamily="18" charset="0"/>
                <a:ea typeface="新細明體"/>
                <a:cs typeface="Times New Roman" panose="02020603050405020304" pitchFamily="18" charset="0"/>
              </a:rPr>
              <a:t>H</a:t>
            </a:r>
            <a:r>
              <a:rPr lang="en-US" altLang="zh-CN" sz="2000" kern="1200" dirty="0">
                <a:solidFill>
                  <a:srgbClr val="000000"/>
                </a:solidFill>
                <a:effectLst/>
                <a:latin typeface="Times New Roman" panose="02020603050405020304" pitchFamily="18" charset="0"/>
                <a:ea typeface="新細明體"/>
                <a:cs typeface="Times New Roman" panose="02020603050405020304" pitchFamily="18" charset="0"/>
              </a:rPr>
              <a:t>istory’s Unsolved </a:t>
            </a:r>
            <a:r>
              <a:rPr lang="en-US" altLang="zh-CN" sz="2000" dirty="0">
                <a:solidFill>
                  <a:srgbClr val="000000"/>
                </a:solidFill>
                <a:latin typeface="Times New Roman" panose="02020603050405020304" pitchFamily="18" charset="0"/>
                <a:ea typeface="新細明體"/>
                <a:cs typeface="Times New Roman" panose="02020603050405020304" pitchFamily="18" charset="0"/>
              </a:rPr>
              <a:t>C</a:t>
            </a:r>
            <a:r>
              <a:rPr lang="en-US" altLang="zh-CN" sz="2000" kern="1200" dirty="0">
                <a:solidFill>
                  <a:srgbClr val="000000"/>
                </a:solidFill>
                <a:effectLst/>
                <a:latin typeface="Times New Roman" panose="02020603050405020304" pitchFamily="18" charset="0"/>
                <a:ea typeface="新細明體"/>
                <a:cs typeface="Times New Roman" panose="02020603050405020304" pitchFamily="18" charset="0"/>
              </a:rPr>
              <a:t>ase </a:t>
            </a:r>
            <a:r>
              <a:rPr lang="en-US" altLang="zh-CN" sz="2000" dirty="0">
                <a:solidFill>
                  <a:srgbClr val="000000"/>
                </a:solidFill>
                <a:latin typeface="Times New Roman" panose="02020603050405020304" pitchFamily="18" charset="0"/>
                <a:ea typeface="新細明體"/>
                <a:cs typeface="Times New Roman" panose="02020603050405020304" pitchFamily="18" charset="0"/>
              </a:rPr>
              <a:t>2</a:t>
            </a:r>
            <a:endParaRPr lang="zh-TW" sz="2000" dirty="0">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0091079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8"/>
          <p:cNvSpPr txBox="1"/>
          <p:nvPr/>
        </p:nvSpPr>
        <p:spPr>
          <a:xfrm>
            <a:off x="634047" y="1471011"/>
            <a:ext cx="1251903" cy="460659"/>
          </a:xfrm>
          <a:prstGeom prst="rect">
            <a:avLst/>
          </a:prstGeom>
          <a:solidFill>
            <a:schemeClr val="tx2">
              <a:lumMod val="40000"/>
              <a:lumOff val="60000"/>
            </a:schemeClr>
          </a:solidFill>
        </p:spPr>
        <p:txBody>
          <a:bodyPr wrap="square" rtlCol="0">
            <a:noAutofit/>
          </a:bodyPr>
          <a:lstStyle/>
          <a:p>
            <a:pPr>
              <a:spcAft>
                <a:spcPts val="0"/>
              </a:spcAft>
            </a:pPr>
            <a:r>
              <a:rPr lang="en-US" altLang="zh-CN" sz="2000" kern="1200" dirty="0">
                <a:solidFill>
                  <a:srgbClr val="000000"/>
                </a:solidFill>
                <a:effectLst/>
                <a:latin typeface="Times New Roman" panose="02020603050405020304" pitchFamily="18" charset="0"/>
                <a:ea typeface="新細明體"/>
                <a:cs typeface="Times New Roman" panose="02020603050405020304" pitchFamily="18" charset="0"/>
              </a:rPr>
              <a:t>Fun Fact</a:t>
            </a:r>
            <a:endParaRPr lang="zh-TW" sz="2000" dirty="0">
              <a:effectLst/>
              <a:latin typeface="Times New Roman" panose="02020603050405020304" pitchFamily="18" charset="0"/>
              <a:ea typeface="新細明體"/>
              <a:cs typeface="Times New Roman" panose="02020603050405020304" pitchFamily="18" charset="0"/>
            </a:endParaRPr>
          </a:p>
        </p:txBody>
      </p:sp>
      <p:sp>
        <p:nvSpPr>
          <p:cNvPr id="10" name="Rectangle 7"/>
          <p:cNvSpPr/>
          <p:nvPr/>
        </p:nvSpPr>
        <p:spPr>
          <a:xfrm>
            <a:off x="634047" y="2189868"/>
            <a:ext cx="7753597" cy="1491795"/>
          </a:xfrm>
          <a:prstGeom prst="rect">
            <a:avLst/>
          </a:prstGeom>
          <a:solidFill>
            <a:schemeClr val="accent6">
              <a:lumMod val="20000"/>
              <a:lumOff val="80000"/>
            </a:schemeClr>
          </a:solidFill>
        </p:spPr>
        <p:txBody>
          <a:bodyPr wrap="square">
            <a:noAutofit/>
          </a:bodyPr>
          <a:lstStyle/>
          <a:p>
            <a:pPr>
              <a:spcAft>
                <a:spcPts val="0"/>
              </a:spcAft>
            </a:pPr>
            <a:r>
              <a:rPr lang="en-HK" altLang="zh-CN" sz="1500" dirty="0">
                <a:solidFill>
                  <a:srgbClr val="000000"/>
                </a:solidFill>
                <a:latin typeface="Times New Roman" panose="02020603050405020304" pitchFamily="18" charset="0"/>
                <a:ea typeface="新細明體"/>
                <a:cs typeface="Times New Roman" panose="02020603050405020304" pitchFamily="18" charset="0"/>
              </a:rPr>
              <a:t>When the king of the Zhao state summoned the Zhao </a:t>
            </a:r>
            <a:r>
              <a:rPr lang="en-HK" altLang="zh-CN" sz="1500" dirty="0" err="1">
                <a:solidFill>
                  <a:srgbClr val="000000"/>
                </a:solidFill>
                <a:latin typeface="Times New Roman" panose="02020603050405020304" pitchFamily="18" charset="0"/>
                <a:ea typeface="新細明體"/>
                <a:cs typeface="Times New Roman" panose="02020603050405020304" pitchFamily="18" charset="0"/>
              </a:rPr>
              <a:t>Kuo</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“armchair strategist”, to </a:t>
            </a:r>
            <a:r>
              <a:rPr lang="en-HK" altLang="zh-CN" sz="1500" kern="1200" dirty="0" err="1">
                <a:solidFill>
                  <a:srgbClr val="000000"/>
                </a:solidFill>
                <a:effectLst/>
                <a:latin typeface="Times New Roman" panose="02020603050405020304" pitchFamily="18" charset="0"/>
                <a:ea typeface="新細明體"/>
                <a:cs typeface="Times New Roman" panose="02020603050405020304" pitchFamily="18" charset="0"/>
              </a:rPr>
              <a:t>Changping</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 both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Lin </a:t>
            </a:r>
            <a:r>
              <a:rPr lang="en-HK" altLang="zh-CN" sz="1500" dirty="0" err="1" smtClean="0">
                <a:solidFill>
                  <a:srgbClr val="000000"/>
                </a:solidFill>
                <a:latin typeface="Times New Roman" panose="02020603050405020304" pitchFamily="18" charset="0"/>
                <a:ea typeface="新細明體"/>
                <a:cs typeface="Times New Roman" panose="02020603050405020304" pitchFamily="18" charset="0"/>
              </a:rPr>
              <a:t>Xiangru</a:t>
            </a:r>
            <a:r>
              <a:rPr lang="en-HK" altLang="zh-CN" sz="1500" dirty="0" smtClean="0">
                <a:solidFill>
                  <a:srgbClr val="000000"/>
                </a:solidFill>
                <a:latin typeface="Times New Roman" panose="02020603050405020304" pitchFamily="18" charset="0"/>
                <a:ea typeface="新細明體"/>
                <a:cs typeface="Times New Roman" panose="02020603050405020304" pitchFamily="18" charset="0"/>
              </a:rPr>
              <a:t> </a:t>
            </a:r>
            <a:r>
              <a:rPr lang="en-US" altLang="zh-TW" sz="1500" dirty="0" smtClean="0">
                <a:solidFill>
                  <a:srgbClr val="000000"/>
                </a:solidFill>
                <a:latin typeface="Times New Roman" panose="02020603050405020304" pitchFamily="18" charset="0"/>
                <a:ea typeface="新細明體"/>
                <a:cs typeface="Times New Roman" panose="02020603050405020304" pitchFamily="18" charset="0"/>
              </a:rPr>
              <a:t>(</a:t>
            </a:r>
            <a:r>
              <a:rPr lang="zh-TW" altLang="en-US" sz="1500" dirty="0" smtClean="0">
                <a:solidFill>
                  <a:srgbClr val="000000"/>
                </a:solidFill>
                <a:latin typeface="Times New Roman" panose="02020603050405020304" pitchFamily="18" charset="0"/>
                <a:ea typeface="新細明體"/>
                <a:cs typeface="Times New Roman" panose="02020603050405020304" pitchFamily="18" charset="0"/>
              </a:rPr>
              <a:t>藺相如</a:t>
            </a:r>
            <a:r>
              <a:rPr lang="en-US" altLang="zh-TW" sz="1500" dirty="0" smtClean="0">
                <a:solidFill>
                  <a:srgbClr val="000000"/>
                </a:solidFill>
                <a:latin typeface="Times New Roman" panose="02020603050405020304" pitchFamily="18" charset="0"/>
                <a:ea typeface="新細明體"/>
                <a:cs typeface="Times New Roman" panose="02020603050405020304" pitchFamily="18" charset="0"/>
              </a:rPr>
              <a:t>)</a:t>
            </a:r>
            <a:r>
              <a:rPr lang="en-HK" altLang="zh-CN" sz="1500" dirty="0" smtClean="0">
                <a:solidFill>
                  <a:srgbClr val="000000"/>
                </a:solidFill>
                <a:latin typeface="Times New Roman" panose="02020603050405020304" pitchFamily="18" charset="0"/>
                <a:ea typeface="新細明體"/>
                <a:cs typeface="Times New Roman" panose="02020603050405020304" pitchFamily="18" charset="0"/>
              </a:rPr>
              <a:t>,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the prime minister of the Zhao state, and the mother of Zhao </a:t>
            </a:r>
            <a:r>
              <a:rPr lang="en-HK" altLang="zh-CN" sz="1500" dirty="0" err="1">
                <a:solidFill>
                  <a:srgbClr val="000000"/>
                </a:solidFill>
                <a:latin typeface="Times New Roman" panose="02020603050405020304" pitchFamily="18" charset="0"/>
                <a:ea typeface="新細明體"/>
                <a:cs typeface="Times New Roman" panose="02020603050405020304" pitchFamily="18" charset="0"/>
              </a:rPr>
              <a:t>Kuo</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were again</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st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the decision. Zhao </a:t>
            </a:r>
            <a:r>
              <a:rPr lang="en-HK" altLang="zh-CN" sz="1500" dirty="0" err="1">
                <a:solidFill>
                  <a:srgbClr val="000000"/>
                </a:solidFill>
                <a:latin typeface="Times New Roman" panose="02020603050405020304" pitchFamily="18" charset="0"/>
                <a:ea typeface="新細明體"/>
                <a:cs typeface="Times New Roman" panose="02020603050405020304" pitchFamily="18" charset="0"/>
              </a:rPr>
              <a:t>Kuo’s</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mother did not have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confidence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in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her son and she even tried to persuade the king to change his mind. The king refused. She then requested the king that she would not be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executed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if Zhao </a:t>
            </a:r>
            <a:r>
              <a:rPr lang="en-HK" altLang="zh-CN" sz="1500" dirty="0" err="1">
                <a:solidFill>
                  <a:srgbClr val="000000"/>
                </a:solidFill>
                <a:latin typeface="Times New Roman" panose="02020603050405020304" pitchFamily="18" charset="0"/>
                <a:ea typeface="新細明體"/>
                <a:cs typeface="Times New Roman" panose="02020603050405020304" pitchFamily="18" charset="0"/>
              </a:rPr>
              <a:t>Kuo</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was defeated in the battle. </a:t>
            </a:r>
            <a:r>
              <a:rPr lang="en-US" altLang="zh-CN" sz="1500" dirty="0">
                <a:solidFill>
                  <a:srgbClr val="000000"/>
                </a:solidFill>
                <a:latin typeface="Times New Roman" panose="02020603050405020304" pitchFamily="18" charset="0"/>
                <a:ea typeface="新細明體"/>
                <a:cs typeface="Times New Roman" panose="02020603050405020304" pitchFamily="18" charset="0"/>
              </a:rPr>
              <a:t>She was successful and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obtained the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king’s </a:t>
            </a:r>
            <a:r>
              <a:rPr lang="en-HK" altLang="zh-CN" sz="1500" dirty="0" smtClean="0">
                <a:solidFill>
                  <a:srgbClr val="000000"/>
                </a:solidFill>
                <a:latin typeface="Times New Roman" panose="02020603050405020304" pitchFamily="18" charset="0"/>
                <a:ea typeface="新細明體"/>
                <a:cs typeface="Times New Roman" panose="02020603050405020304" pitchFamily="18" charset="0"/>
              </a:rPr>
              <a:t>approval</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a:t>
            </a:r>
            <a:endParaRPr lang="zh-TW" sz="1500" dirty="0">
              <a:effectLst/>
              <a:latin typeface="Times New Roman" panose="02020603050405020304" pitchFamily="18" charset="0"/>
              <a:ea typeface="新細明體"/>
              <a:cs typeface="Times New Roman" panose="02020603050405020304" pitchFamily="18" charset="0"/>
            </a:endParaRPr>
          </a:p>
        </p:txBody>
      </p:sp>
      <p:sp>
        <p:nvSpPr>
          <p:cNvPr id="11" name="TextBox 10"/>
          <p:cNvSpPr txBox="1"/>
          <p:nvPr/>
        </p:nvSpPr>
        <p:spPr>
          <a:xfrm>
            <a:off x="634046" y="4084740"/>
            <a:ext cx="7753597" cy="1039709"/>
          </a:xfrm>
          <a:prstGeom prst="rect">
            <a:avLst/>
          </a:prstGeom>
          <a:solidFill>
            <a:schemeClr val="accent4">
              <a:lumMod val="40000"/>
              <a:lumOff val="60000"/>
            </a:schemeClr>
          </a:solidFill>
          <a:ln w="38100">
            <a:noFill/>
          </a:ln>
        </p:spPr>
        <p:txBody>
          <a:bodyPr wrap="square" rtlCol="0">
            <a:noAutofit/>
          </a:bodyPr>
          <a:lstStyle/>
          <a:p>
            <a:pPr>
              <a:spcAft>
                <a:spcPts val="0"/>
              </a:spcAft>
            </a:pPr>
            <a:r>
              <a:rPr lang="en-HK" altLang="zh-CN" sz="1500" b="1" kern="1200" dirty="0">
                <a:solidFill>
                  <a:srgbClr val="000000"/>
                </a:solidFill>
                <a:effectLst/>
                <a:latin typeface="Times New Roman" panose="02020603050405020304" pitchFamily="18" charset="0"/>
                <a:ea typeface="新細明體"/>
                <a:cs typeface="Times New Roman" panose="02020603050405020304" pitchFamily="18" charset="0"/>
              </a:rPr>
              <a:t>Quiz</a:t>
            </a:r>
            <a:endParaRPr lang="zh-TW" sz="1500" dirty="0">
              <a:effectLst/>
              <a:latin typeface="Times New Roman" panose="02020603050405020304" pitchFamily="18" charset="0"/>
              <a:ea typeface="新細明體"/>
              <a:cs typeface="Times New Roman" panose="02020603050405020304" pitchFamily="18" charset="0"/>
            </a:endParaRPr>
          </a:p>
          <a:p>
            <a:pPr>
              <a:spcAft>
                <a:spcPts val="0"/>
              </a:spcAft>
            </a:pP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Bai Qi buried alive all surrendered prisoners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of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war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and </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became notor</a:t>
            </a:r>
            <a:r>
              <a:rPr lang="en-HK" altLang="zh-CN" sz="1500" kern="1200" dirty="0" smtClean="0">
                <a:solidFill>
                  <a:srgbClr val="000000"/>
                </a:solidFill>
                <a:effectLst/>
                <a:latin typeface="Times New Roman" panose="02020603050405020304" pitchFamily="18" charset="0"/>
                <a:ea typeface="新細明體"/>
                <a:cs typeface="Times New Roman" panose="02020603050405020304" pitchFamily="18" charset="0"/>
              </a:rPr>
              <a:t>ious </a:t>
            </a: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because of this incident. Why</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 do you think he needed to do this? </a:t>
            </a:r>
            <a:r>
              <a:rPr lang="en-HK" altLang="zh-CN" sz="1500" dirty="0">
                <a:solidFill>
                  <a:srgbClr val="FF0000"/>
                </a:solidFill>
                <a:latin typeface="Times New Roman" panose="02020603050405020304" pitchFamily="18" charset="0"/>
                <a:ea typeface="新細明體"/>
                <a:cs typeface="Times New Roman" panose="02020603050405020304" pitchFamily="18" charset="0"/>
              </a:rPr>
              <a:t>(an</a:t>
            </a:r>
            <a:r>
              <a:rPr lang="en-US" altLang="zh-CN" sz="1500" dirty="0">
                <a:solidFill>
                  <a:srgbClr val="FF0000"/>
                </a:solidFill>
                <a:latin typeface="Times New Roman" panose="02020603050405020304" pitchFamily="18" charset="0"/>
                <a:ea typeface="新細明體"/>
                <a:cs typeface="Times New Roman" panose="02020603050405020304" pitchFamily="18" charset="0"/>
              </a:rPr>
              <a:t>s.: food, potential danger)</a:t>
            </a:r>
            <a:endParaRPr lang="zh-TW" sz="1500" dirty="0">
              <a:solidFill>
                <a:srgbClr val="FF0000"/>
              </a:solidFill>
              <a:effectLst/>
              <a:latin typeface="Times New Roman" panose="02020603050405020304" pitchFamily="18" charset="0"/>
              <a:ea typeface="新細明體"/>
              <a:cs typeface="Times New Roman" panose="02020603050405020304" pitchFamily="18" charset="0"/>
            </a:endParaRPr>
          </a:p>
        </p:txBody>
      </p:sp>
    </p:spTree>
    <p:extLst>
      <p:ext uri="{BB962C8B-B14F-4D97-AF65-F5344CB8AC3E}">
        <p14:creationId xmlns:p14="http://schemas.microsoft.com/office/powerpoint/2010/main" val="1476466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TextBox 3"/>
          <p:cNvSpPr txBox="1">
            <a:spLocks noChangeArrowheads="1"/>
          </p:cNvSpPr>
          <p:nvPr/>
        </p:nvSpPr>
        <p:spPr bwMode="auto">
          <a:xfrm>
            <a:off x="315011" y="1424767"/>
            <a:ext cx="2311211" cy="286232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en-HK" altLang="zh-TW" sz="1500" dirty="0">
                <a:latin typeface="Times New Roman" panose="02020603050405020304" pitchFamily="18" charset="0"/>
                <a:cs typeface="Times New Roman" panose="02020603050405020304" pitchFamily="18" charset="0"/>
              </a:rPr>
              <a:t>The king of the Han state feared the Qin army would continue to attack and decided to offer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 to the Qin state. However, Feng Ting, the governor of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 was unwilling to submit to the Qin state. Instead, he preferred to ask the neighbouring Zhao state for assistance.</a:t>
            </a:r>
            <a:endParaRPr lang="zh-TW" altLang="en-US" sz="1500" dirty="0">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3175"/>
            <a:ext cx="62690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0750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7" name="TextBox 3"/>
          <p:cNvSpPr txBox="1">
            <a:spLocks noChangeArrowheads="1"/>
          </p:cNvSpPr>
          <p:nvPr/>
        </p:nvSpPr>
        <p:spPr bwMode="auto">
          <a:xfrm>
            <a:off x="229819" y="1397946"/>
            <a:ext cx="2459344" cy="21698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charset="0"/>
                <a:ea typeface="新細明體" charset="0"/>
              </a:defRPr>
            </a:lvl1pPr>
            <a:lvl2pPr>
              <a:defRPr sz="2800">
                <a:solidFill>
                  <a:schemeClr val="tx1"/>
                </a:solidFill>
                <a:latin typeface="Calibri" charset="0"/>
                <a:ea typeface="新細明體" charset="0"/>
              </a:defRPr>
            </a:lvl2pPr>
            <a:lvl3pPr>
              <a:defRPr sz="2400">
                <a:solidFill>
                  <a:schemeClr val="tx1"/>
                </a:solidFill>
                <a:latin typeface="Calibri" charset="0"/>
                <a:ea typeface="新細明體" charset="0"/>
              </a:defRPr>
            </a:lvl3pPr>
            <a:lvl4pPr>
              <a:defRPr sz="2000">
                <a:solidFill>
                  <a:schemeClr val="tx1"/>
                </a:solidFill>
                <a:latin typeface="Calibri" charset="0"/>
                <a:ea typeface="新細明體" charset="0"/>
              </a:defRPr>
            </a:lvl4pPr>
            <a:lvl5pPr>
              <a:defRPr sz="2000">
                <a:solidFill>
                  <a:schemeClr val="tx1"/>
                </a:solidFill>
                <a:latin typeface="Calibri" charset="0"/>
                <a:ea typeface="新細明體" charset="0"/>
              </a:defRPr>
            </a:lvl5pPr>
            <a:lvl6pPr eaLnBrk="0" fontAlgn="base" hangingPunct="0">
              <a:spcAft>
                <a:spcPct val="0"/>
              </a:spcAft>
              <a:buFont typeface="Arial" charset="0"/>
              <a:buChar char="»"/>
              <a:defRPr sz="2000">
                <a:solidFill>
                  <a:schemeClr val="tx1"/>
                </a:solidFill>
                <a:latin typeface="Calibri" charset="0"/>
                <a:ea typeface="新細明體" charset="0"/>
              </a:defRPr>
            </a:lvl6pPr>
            <a:lvl7pPr eaLnBrk="0" fontAlgn="base" hangingPunct="0">
              <a:spcAft>
                <a:spcPct val="0"/>
              </a:spcAft>
              <a:buFont typeface="Arial" charset="0"/>
              <a:buChar char="»"/>
              <a:defRPr sz="2000">
                <a:solidFill>
                  <a:schemeClr val="tx1"/>
                </a:solidFill>
                <a:latin typeface="Calibri" charset="0"/>
                <a:ea typeface="新細明體" charset="0"/>
              </a:defRPr>
            </a:lvl7pPr>
            <a:lvl8pPr eaLnBrk="0" fontAlgn="base" hangingPunct="0">
              <a:spcAft>
                <a:spcPct val="0"/>
              </a:spcAft>
              <a:buFont typeface="Arial" charset="0"/>
              <a:buChar char="»"/>
              <a:defRPr sz="2000">
                <a:solidFill>
                  <a:schemeClr val="tx1"/>
                </a:solidFill>
                <a:latin typeface="Calibri" charset="0"/>
                <a:ea typeface="新細明體" charset="0"/>
              </a:defRPr>
            </a:lvl8pPr>
            <a:lvl9pPr eaLnBrk="0" fontAlgn="base" hangingPunct="0">
              <a:spcAft>
                <a:spcPct val="0"/>
              </a:spcAft>
              <a:buFont typeface="Arial" charset="0"/>
              <a:buChar char="»"/>
              <a:defRPr sz="2000">
                <a:solidFill>
                  <a:schemeClr val="tx1"/>
                </a:solidFill>
                <a:latin typeface="Calibri" charset="0"/>
                <a:ea typeface="新細明體" charset="0"/>
              </a:defRPr>
            </a:lvl9pPr>
          </a:lstStyle>
          <a:p>
            <a:r>
              <a:rPr lang="en-HK" altLang="zh-TW" sz="1500" dirty="0">
                <a:latin typeface="Times New Roman" panose="02020603050405020304" pitchFamily="18" charset="0"/>
                <a:cs typeface="Times New Roman" panose="02020603050405020304" pitchFamily="18" charset="0"/>
              </a:rPr>
              <a:t>The Zhao state wanted to occupy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and decided to accept Feng Ting’s surrender. As the Qin state witnessed the occupation of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 by the Zhao state, the Qin state sent their armies to fight against the Zhao state.</a:t>
            </a:r>
            <a:endParaRPr lang="zh-TW" altLang="en-US" sz="1500" dirty="0">
              <a:latin typeface="Times New Roman" panose="02020603050405020304" pitchFamily="18" charset="0"/>
              <a:cs typeface="Times New Roman" panose="02020603050405020304" pitchFamily="18"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3175"/>
            <a:ext cx="62690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28026">
            <a:off x="4188711" y="2245368"/>
            <a:ext cx="1171009" cy="117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48271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6" name="TextBox 3"/>
          <p:cNvSpPr txBox="1">
            <a:spLocks noChangeArrowheads="1"/>
          </p:cNvSpPr>
          <p:nvPr/>
        </p:nvSpPr>
        <p:spPr bwMode="auto">
          <a:xfrm>
            <a:off x="236870" y="1438061"/>
            <a:ext cx="2432189" cy="309315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spcBef>
                <a:spcPct val="0"/>
              </a:spcBef>
              <a:buNone/>
            </a:pPr>
            <a:r>
              <a:rPr lang="en-HK" altLang="zh-TW" sz="1500" dirty="0">
                <a:latin typeface="Times New Roman" panose="02020603050405020304" pitchFamily="18" charset="0"/>
                <a:cs typeface="Times New Roman" panose="02020603050405020304" pitchFamily="18" charset="0"/>
              </a:rPr>
              <a:t>The Zhao state wanted to occupy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and decided to accept Feng Ting’s surrender. As the Qin state witnessed the occupation of </a:t>
            </a:r>
            <a:r>
              <a:rPr lang="en-HK" altLang="zh-TW" sz="1500" dirty="0" err="1">
                <a:latin typeface="Times New Roman" panose="02020603050405020304" pitchFamily="18" charset="0"/>
                <a:cs typeface="Times New Roman" panose="02020603050405020304" pitchFamily="18" charset="0"/>
              </a:rPr>
              <a:t>Shangdang</a:t>
            </a:r>
            <a:r>
              <a:rPr lang="en-HK" altLang="zh-TW" sz="1500" dirty="0">
                <a:latin typeface="Times New Roman" panose="02020603050405020304" pitchFamily="18" charset="0"/>
                <a:cs typeface="Times New Roman" panose="02020603050405020304" pitchFamily="18" charset="0"/>
              </a:rPr>
              <a:t> county by the Zhao state, the Qin state sent their armies to fight against the Zhao state.</a:t>
            </a:r>
            <a:r>
              <a:rPr lang="zh-TW" altLang="en-US" sz="1500" dirty="0">
                <a:latin typeface="Times New Roman" panose="02020603050405020304" pitchFamily="18" charset="0"/>
                <a:cs typeface="Times New Roman" panose="02020603050405020304" pitchFamily="18" charset="0"/>
              </a:rPr>
              <a:t> </a:t>
            </a:r>
            <a:r>
              <a:rPr lang="en-HK" altLang="zh-TW" sz="1500" dirty="0">
                <a:latin typeface="Times New Roman" panose="02020603050405020304" pitchFamily="18" charset="0"/>
                <a:cs typeface="Times New Roman" panose="02020603050405020304" pitchFamily="18" charset="0"/>
              </a:rPr>
              <a:t>The Qin state and the Zhao state both mobilized their armies for a decisive battle at </a:t>
            </a:r>
            <a:r>
              <a:rPr lang="en-HK" altLang="zh-TW" sz="1500" dirty="0" err="1">
                <a:latin typeface="Times New Roman" panose="02020603050405020304" pitchFamily="18" charset="0"/>
                <a:cs typeface="Times New Roman" panose="02020603050405020304" pitchFamily="18" charset="0"/>
              </a:rPr>
              <a:t>Changping</a:t>
            </a:r>
            <a:r>
              <a:rPr lang="en-HK" altLang="zh-TW" sz="1500" dirty="0">
                <a:latin typeface="Times New Roman" panose="02020603050405020304" pitchFamily="18" charset="0"/>
                <a:cs typeface="Times New Roman" panose="02020603050405020304" pitchFamily="18" charset="0"/>
              </a:rPr>
              <a:t>.</a:t>
            </a:r>
            <a:endParaRPr lang="zh-TW" altLang="en-US" sz="1500" dirty="0">
              <a:latin typeface="Times New Roman" panose="02020603050405020304" pitchFamily="18" charset="0"/>
              <a:cs typeface="Times New Roman" panose="02020603050405020304" pitchFamily="18"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4963" y="3175"/>
            <a:ext cx="6269037" cy="685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728026">
            <a:off x="4188711" y="2245368"/>
            <a:ext cx="1171009" cy="117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4963" y="3806041"/>
            <a:ext cx="1251183" cy="1876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Explosion 1 1"/>
          <p:cNvSpPr/>
          <p:nvPr/>
        </p:nvSpPr>
        <p:spPr>
          <a:xfrm>
            <a:off x="3642971" y="3343047"/>
            <a:ext cx="991208" cy="762920"/>
          </a:xfrm>
          <a:prstGeom prst="irregularSeal1">
            <a:avLst/>
          </a:prstGeom>
          <a:noFill/>
          <a:ln w="38100">
            <a:solidFill>
              <a:schemeClr val="accent5">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4731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87843" y="1186017"/>
            <a:ext cx="8234627" cy="461665"/>
          </a:xfrm>
          <a:prstGeom prst="rect">
            <a:avLst/>
          </a:prstGeom>
        </p:spPr>
        <p:txBody>
          <a:bodyPr wrap="none">
            <a:spAutoFit/>
          </a:bodyPr>
          <a:lstStyle/>
          <a:p>
            <a:r>
              <a:rPr lang="en-US" altLang="zh-TW" sz="2400" b="1" dirty="0">
                <a:solidFill>
                  <a:schemeClr val="accent6">
                    <a:lumMod val="75000"/>
                  </a:schemeClr>
                </a:solidFill>
                <a:latin typeface="Times New Roman" panose="02020603050405020304" pitchFamily="18" charset="0"/>
                <a:ea typeface="BiauKai"/>
                <a:cs typeface="Times New Roman" panose="02020603050405020304" pitchFamily="18" charset="0"/>
              </a:rPr>
              <a:t>II.</a:t>
            </a:r>
            <a:r>
              <a:rPr lang="zh-TW" altLang="en-US" sz="2400" b="1" dirty="0">
                <a:solidFill>
                  <a:schemeClr val="accent6">
                    <a:lumMod val="75000"/>
                  </a:schemeClr>
                </a:solidFill>
                <a:latin typeface="Times New Roman" panose="02020603050405020304" pitchFamily="18" charset="0"/>
                <a:ea typeface="BiauKai"/>
                <a:cs typeface="Times New Roman" panose="02020603050405020304" pitchFamily="18" charset="0"/>
              </a:rPr>
              <a:t> </a:t>
            </a:r>
            <a:r>
              <a:rPr lang="en-HK" altLang="zh-TW" sz="2400" b="1" dirty="0">
                <a:solidFill>
                  <a:schemeClr val="accent6">
                    <a:lumMod val="75000"/>
                  </a:schemeClr>
                </a:solidFill>
                <a:latin typeface="Times New Roman" panose="02020603050405020304" pitchFamily="18" charset="0"/>
                <a:ea typeface="BiauKai"/>
                <a:cs typeface="Times New Roman" panose="02020603050405020304" pitchFamily="18" charset="0"/>
              </a:rPr>
              <a:t>A Comparison of the Commanders-in-Chief of Both Sides</a:t>
            </a:r>
            <a:endParaRPr lang="en-US" altLang="zh-TW" sz="24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sp>
        <p:nvSpPr>
          <p:cNvPr id="6" name="TextBox 22"/>
          <p:cNvSpPr txBox="1"/>
          <p:nvPr/>
        </p:nvSpPr>
        <p:spPr>
          <a:xfrm>
            <a:off x="438135" y="1742370"/>
            <a:ext cx="8430443" cy="707886"/>
          </a:xfrm>
          <a:prstGeom prst="rect">
            <a:avLst/>
          </a:prstGeom>
          <a:gradFill flip="none" rotWithShape="1">
            <a:gsLst>
              <a:gs pos="0">
                <a:schemeClr val="accent5">
                  <a:lumMod val="40000"/>
                  <a:lumOff val="60000"/>
                </a:schemeClr>
              </a:gs>
              <a:gs pos="100000">
                <a:srgbClr val="FFFFFF"/>
              </a:gs>
            </a:gsLst>
            <a:lin ang="0" scaled="1"/>
            <a:tileRect/>
          </a:gradFill>
        </p:spPr>
        <p:txBody>
          <a:bodyPr wrap="square" rtlCol="0">
            <a:spAutoFit/>
          </a:bodyPr>
          <a:lstStyle/>
          <a:p>
            <a:pPr>
              <a:spcAft>
                <a:spcPts val="0"/>
              </a:spcAft>
            </a:pPr>
            <a:r>
              <a:rPr lang="en-HK" altLang="zh-CN" sz="2000" b="1" dirty="0">
                <a:solidFill>
                  <a:srgbClr val="31849B"/>
                </a:solidFill>
                <a:latin typeface="Times New Roman" panose="02020603050405020304" pitchFamily="18" charset="0"/>
                <a:ea typeface="新細明體"/>
                <a:cs typeface="Times New Roman" panose="02020603050405020304" pitchFamily="18" charset="0"/>
              </a:rPr>
              <a:t>Early period:</a:t>
            </a:r>
            <a:r>
              <a:rPr lang="zh-CN" altLang="en-US" sz="2000" b="1" dirty="0">
                <a:solidFill>
                  <a:srgbClr val="31849B"/>
                </a:solidFill>
                <a:latin typeface="Times New Roman" panose="02020603050405020304" pitchFamily="18" charset="0"/>
                <a:ea typeface="新細明體"/>
                <a:cs typeface="Times New Roman" panose="02020603050405020304" pitchFamily="18" charset="0"/>
              </a:rPr>
              <a:t> </a:t>
            </a:r>
            <a:r>
              <a:rPr lang="en-HK" altLang="zh-CN" sz="2000" b="1" dirty="0">
                <a:solidFill>
                  <a:srgbClr val="31849B"/>
                </a:solidFill>
                <a:latin typeface="Times New Roman" panose="02020603050405020304" pitchFamily="18" charset="0"/>
                <a:ea typeface="新細明體"/>
                <a:cs typeface="Times New Roman" panose="02020603050405020304" pitchFamily="18" charset="0"/>
              </a:rPr>
              <a:t>Lian Po, a famous commander-in-chief of the Zhao state, above average</a:t>
            </a:r>
            <a:endParaRPr lang="en-US" sz="2000" dirty="0">
              <a:latin typeface="Times New Roman" panose="02020603050405020304" pitchFamily="18" charset="0"/>
              <a:ea typeface="新細明體"/>
              <a:cs typeface="Times New Roman" panose="02020603050405020304" pitchFamily="18" charset="0"/>
            </a:endParaRPr>
          </a:p>
        </p:txBody>
      </p:sp>
      <p:sp>
        <p:nvSpPr>
          <p:cNvPr id="7" name="TextBox 13"/>
          <p:cNvSpPr txBox="1"/>
          <p:nvPr/>
        </p:nvSpPr>
        <p:spPr>
          <a:xfrm>
            <a:off x="438134" y="2477242"/>
            <a:ext cx="8234394" cy="4266457"/>
          </a:xfrm>
          <a:prstGeom prst="rect">
            <a:avLst/>
          </a:prstGeom>
          <a:solidFill>
            <a:schemeClr val="bg2"/>
          </a:solidFill>
          <a:ln w="28575">
            <a:solidFill>
              <a:schemeClr val="accent4">
                <a:lumMod val="40000"/>
                <a:lumOff val="60000"/>
              </a:schemeClr>
            </a:solidFill>
          </a:ln>
        </p:spPr>
        <p:txBody>
          <a:bodyPr wrap="square" rtlCol="0">
            <a:noAutofit/>
          </a:bodyPr>
          <a:lstStyle/>
          <a:p>
            <a:pPr>
              <a:spcAft>
                <a:spcPts val="0"/>
              </a:spcAft>
            </a:pPr>
            <a:r>
              <a:rPr lang="en-HK" altLang="zh-CN" sz="1500" dirty="0">
                <a:solidFill>
                  <a:srgbClr val="558ED5"/>
                </a:solidFill>
                <a:latin typeface="Times New Roman" panose="02020603050405020304" pitchFamily="18" charset="0"/>
                <a:ea typeface="新細明體"/>
                <a:cs typeface="Times New Roman" panose="02020603050405020304" pitchFamily="18" charset="0"/>
              </a:rPr>
              <a:t>The commander-in-chief of the Zhao state: </a:t>
            </a:r>
            <a:r>
              <a:rPr lang="en-HK" altLang="zh-CN" sz="1500" dirty="0" err="1">
                <a:solidFill>
                  <a:srgbClr val="558ED5"/>
                </a:solidFill>
                <a:latin typeface="Times New Roman" panose="02020603050405020304" pitchFamily="18" charset="0"/>
                <a:ea typeface="新細明體"/>
                <a:cs typeface="Times New Roman" panose="02020603050405020304" pitchFamily="18" charset="0"/>
              </a:rPr>
              <a:t>Lian</a:t>
            </a:r>
            <a:r>
              <a:rPr lang="en-HK" altLang="zh-CN" sz="1500" dirty="0">
                <a:solidFill>
                  <a:srgbClr val="558ED5"/>
                </a:solidFill>
                <a:latin typeface="Times New Roman" panose="02020603050405020304" pitchFamily="18" charset="0"/>
                <a:ea typeface="新細明體"/>
                <a:cs typeface="Times New Roman" panose="02020603050405020304" pitchFamily="18" charset="0"/>
              </a:rPr>
              <a:t> </a:t>
            </a:r>
            <a:r>
              <a:rPr lang="en-HK" altLang="zh-CN" sz="1500" dirty="0" smtClean="0">
                <a:solidFill>
                  <a:srgbClr val="558ED5"/>
                </a:solidFill>
                <a:latin typeface="Times New Roman" panose="02020603050405020304" pitchFamily="18" charset="0"/>
                <a:ea typeface="新細明體"/>
                <a:cs typeface="Times New Roman" panose="02020603050405020304" pitchFamily="18" charset="0"/>
              </a:rPr>
              <a:t>Po </a:t>
            </a:r>
            <a:r>
              <a:rPr lang="en-US" altLang="zh-TW" sz="1500" dirty="0">
                <a:solidFill>
                  <a:srgbClr val="558ED5"/>
                </a:solidFill>
                <a:latin typeface="Times New Roman" panose="02020603050405020304" pitchFamily="18" charset="0"/>
                <a:ea typeface="新細明體"/>
                <a:cs typeface="Times New Roman" panose="02020603050405020304" pitchFamily="18" charset="0"/>
              </a:rPr>
              <a:t>(</a:t>
            </a:r>
            <a:r>
              <a:rPr lang="zh-TW" altLang="en-US" sz="1500" dirty="0">
                <a:solidFill>
                  <a:srgbClr val="558ED5"/>
                </a:solidFill>
                <a:latin typeface="Times New Roman" panose="02020603050405020304" pitchFamily="18" charset="0"/>
                <a:ea typeface="新細明體"/>
                <a:cs typeface="Times New Roman" panose="02020603050405020304" pitchFamily="18" charset="0"/>
              </a:rPr>
              <a:t>廉頗</a:t>
            </a:r>
            <a:r>
              <a:rPr lang="en-US" altLang="zh-TW" sz="1500" dirty="0">
                <a:solidFill>
                  <a:srgbClr val="558ED5"/>
                </a:solidFill>
                <a:latin typeface="Times New Roman" panose="02020603050405020304" pitchFamily="18" charset="0"/>
                <a:ea typeface="新細明體"/>
                <a:cs typeface="Times New Roman" panose="02020603050405020304" pitchFamily="18" charset="0"/>
              </a:rPr>
              <a:t>)</a:t>
            </a:r>
            <a:endParaRPr lang="en-US" altLang="zh-CN" sz="1500" dirty="0">
              <a:solidFill>
                <a:srgbClr val="558ED5"/>
              </a:solidFill>
              <a:latin typeface="Times New Roman" panose="02020603050405020304" pitchFamily="18" charset="0"/>
              <a:ea typeface="新細明體"/>
              <a:cs typeface="Times New Roman" panose="02020603050405020304" pitchFamily="18" charset="0"/>
            </a:endParaRPr>
          </a:p>
          <a:p>
            <a:pPr>
              <a:spcAft>
                <a:spcPts val="0"/>
              </a:spcAft>
            </a:pPr>
            <a:endParaRPr lang="en-US" sz="1500" dirty="0">
              <a:latin typeface="Times New Roman" panose="02020603050405020304" pitchFamily="18" charset="0"/>
              <a:ea typeface="新細明體"/>
              <a:cs typeface="Times New Roman" panose="02020603050405020304" pitchFamily="18" charset="0"/>
            </a:endParaRPr>
          </a:p>
          <a:p>
            <a:pPr>
              <a:spcAft>
                <a:spcPts val="0"/>
              </a:spcAft>
            </a:pPr>
            <a:r>
              <a:rPr lang="en-US" sz="1500" dirty="0">
                <a:latin typeface="Times New Roman" panose="02020603050405020304" pitchFamily="18" charset="0"/>
                <a:ea typeface="新細明體"/>
                <a:cs typeface="Times New Roman" panose="02020603050405020304" pitchFamily="18" charset="0"/>
              </a:rPr>
              <a:t>Position: Lord of </a:t>
            </a:r>
            <a:r>
              <a:rPr lang="en-US" sz="1500" dirty="0" err="1">
                <a:latin typeface="Times New Roman" panose="02020603050405020304" pitchFamily="18" charset="0"/>
                <a:ea typeface="新細明體"/>
                <a:cs typeface="Times New Roman" panose="02020603050405020304" pitchFamily="18" charset="0"/>
              </a:rPr>
              <a:t>Xinping</a:t>
            </a:r>
            <a:r>
              <a:rPr lang="en-US" sz="1500" dirty="0">
                <a:latin typeface="Times New Roman" panose="02020603050405020304" pitchFamily="18" charset="0"/>
                <a:ea typeface="新細明體"/>
                <a:cs typeface="Times New Roman" panose="02020603050405020304" pitchFamily="18" charset="0"/>
              </a:rPr>
              <a:t>, Zhao state</a:t>
            </a:r>
            <a:endParaRPr lang="en-US" sz="1500" kern="100" dirty="0">
              <a:latin typeface="Times New Roman" panose="02020603050405020304" pitchFamily="18" charset="0"/>
              <a:cs typeface="Times New Roman" panose="02020603050405020304" pitchFamily="18" charset="0"/>
            </a:endParaRPr>
          </a:p>
          <a:p>
            <a:pPr>
              <a:spcAft>
                <a:spcPts val="0"/>
              </a:spcAft>
            </a:pPr>
            <a:r>
              <a:rPr lang="en-HK" altLang="zh-TW" sz="1500" kern="0" dirty="0">
                <a:latin typeface="Times New Roman" panose="02020603050405020304" pitchFamily="18" charset="0"/>
                <a:cs typeface="Times New Roman" panose="02020603050405020304" pitchFamily="18" charset="0"/>
              </a:rPr>
              <a:t>Family Background: Unclear</a:t>
            </a:r>
          </a:p>
          <a:p>
            <a:pPr>
              <a:spcAft>
                <a:spcPts val="0"/>
              </a:spcAft>
            </a:pPr>
            <a:r>
              <a:rPr lang="en-HK" altLang="zh-TW" sz="1500" kern="0" dirty="0">
                <a:latin typeface="Times New Roman" panose="02020603050405020304" pitchFamily="18" charset="0"/>
                <a:cs typeface="Times New Roman" panose="02020603050405020304" pitchFamily="18" charset="0"/>
              </a:rPr>
              <a:t>Experience in Warfare: He won in wars against the Qi state and the Wei state.</a:t>
            </a:r>
            <a:endParaRPr lang="en-US" sz="1500" kern="100" dirty="0">
              <a:latin typeface="Times New Roman" panose="02020603050405020304" pitchFamily="18" charset="0"/>
              <a:cs typeface="Times New Roman" panose="02020603050405020304" pitchFamily="18" charset="0"/>
            </a:endParaRPr>
          </a:p>
          <a:p>
            <a:pPr>
              <a:spcAft>
                <a:spcPts val="0"/>
              </a:spcAft>
            </a:pPr>
            <a:r>
              <a:rPr lang="en-HK" altLang="zh-TW" sz="1500" kern="0" dirty="0">
                <a:latin typeface="Times New Roman" panose="02020603050405020304" pitchFamily="18" charset="0"/>
                <a:cs typeface="Times New Roman" panose="02020603050405020304" pitchFamily="18" charset="0"/>
              </a:rPr>
              <a:t>Year of Death: In his old age, the king of Zhao did not put him in important positions. In approximately 240BC, he died of unknown </a:t>
            </a:r>
            <a:r>
              <a:rPr lang="en-HK" altLang="zh-TW" sz="1500" kern="0" dirty="0">
                <a:latin typeface="Times New Roman" panose="02020603050405020304" pitchFamily="18" charset="0"/>
                <a:cs typeface="Times New Roman" panose="02020603050405020304" pitchFamily="18" charset="0"/>
              </a:rPr>
              <a:t>causes i</a:t>
            </a:r>
            <a:r>
              <a:rPr lang="en-HK" altLang="zh-TW" sz="1500" kern="0" dirty="0" smtClean="0">
                <a:latin typeface="Times New Roman" panose="02020603050405020304" pitchFamily="18" charset="0"/>
                <a:cs typeface="Times New Roman" panose="02020603050405020304" pitchFamily="18" charset="0"/>
              </a:rPr>
              <a:t>n </a:t>
            </a:r>
            <a:r>
              <a:rPr lang="en-HK" altLang="zh-TW" sz="1500" kern="0" dirty="0">
                <a:latin typeface="Times New Roman" panose="02020603050405020304" pitchFamily="18" charset="0"/>
                <a:cs typeface="Times New Roman" panose="02020603050405020304" pitchFamily="18" charset="0"/>
              </a:rPr>
              <a:t>the Chu state.</a:t>
            </a:r>
            <a:endParaRPr lang="en-US" sz="1500" kern="100" dirty="0">
              <a:highlight>
                <a:srgbClr val="FFFF00"/>
              </a:highlight>
              <a:latin typeface="Times New Roman" panose="02020603050405020304" pitchFamily="18" charset="0"/>
              <a:cs typeface="Times New Roman" panose="02020603050405020304" pitchFamily="18" charset="0"/>
            </a:endParaRPr>
          </a:p>
          <a:p>
            <a:pPr>
              <a:spcAft>
                <a:spcPts val="0"/>
              </a:spcAft>
            </a:pPr>
            <a:r>
              <a:rPr lang="en-HK" altLang="zh-TW" sz="1500" dirty="0">
                <a:latin typeface="Times New Roman" panose="02020603050405020304" pitchFamily="18" charset="0"/>
                <a:cs typeface="Times New Roman" panose="02020603050405020304" pitchFamily="18" charset="0"/>
              </a:rPr>
              <a:t>Later Evaluation: He was one of the four great generals of the Warring States period (the other three were Bai Qi, Wang Jian, Li Mu)</a:t>
            </a:r>
          </a:p>
          <a:p>
            <a:pPr>
              <a:spcAft>
                <a:spcPts val="0"/>
              </a:spcAft>
            </a:pPr>
            <a:endParaRPr lang="en-US" sz="1500" dirty="0">
              <a:latin typeface="Times New Roman" panose="02020603050405020304" pitchFamily="18" charset="0"/>
              <a:ea typeface="新細明體"/>
              <a:cs typeface="Times New Roman" panose="02020603050405020304" pitchFamily="18" charset="0"/>
            </a:endParaRPr>
          </a:p>
          <a:p>
            <a:pPr>
              <a:spcAft>
                <a:spcPts val="0"/>
              </a:spcAft>
            </a:pPr>
            <a:r>
              <a:rPr lang="en-US" sz="1500" dirty="0">
                <a:latin typeface="Times New Roman" panose="02020603050405020304" pitchFamily="18" charset="0"/>
                <a:ea typeface="新細明體"/>
                <a:cs typeface="Times New Roman" panose="02020603050405020304" pitchFamily="18" charset="0"/>
              </a:rPr>
              <a:t> </a:t>
            </a:r>
          </a:p>
          <a:p>
            <a:pPr>
              <a:spcAft>
                <a:spcPts val="0"/>
              </a:spcAft>
            </a:pPr>
            <a:r>
              <a:rPr lang="en-HK" altLang="zh-CN" sz="1500" dirty="0">
                <a:solidFill>
                  <a:srgbClr val="558ED5"/>
                </a:solidFill>
                <a:latin typeface="Times New Roman" panose="02020603050405020304" pitchFamily="18" charset="0"/>
                <a:ea typeface="新細明體"/>
                <a:cs typeface="Times New Roman" panose="02020603050405020304" pitchFamily="18" charset="0"/>
              </a:rPr>
              <a:t>The commander-in-chief of the Qin state: Wang </a:t>
            </a:r>
            <a:r>
              <a:rPr lang="en-HK" altLang="zh-CN" sz="1500" dirty="0" smtClean="0">
                <a:solidFill>
                  <a:srgbClr val="558ED5"/>
                </a:solidFill>
                <a:latin typeface="Times New Roman" panose="02020603050405020304" pitchFamily="18" charset="0"/>
                <a:ea typeface="新細明體"/>
                <a:cs typeface="Times New Roman" panose="02020603050405020304" pitchFamily="18" charset="0"/>
              </a:rPr>
              <a:t>He </a:t>
            </a:r>
            <a:r>
              <a:rPr lang="en-US" altLang="zh-TW" sz="1500" dirty="0">
                <a:solidFill>
                  <a:srgbClr val="558ED5"/>
                </a:solidFill>
                <a:latin typeface="Times New Roman" panose="02020603050405020304" pitchFamily="18" charset="0"/>
                <a:ea typeface="新細明體"/>
                <a:cs typeface="Times New Roman" panose="02020603050405020304" pitchFamily="18" charset="0"/>
              </a:rPr>
              <a:t>(</a:t>
            </a:r>
            <a:r>
              <a:rPr lang="zh-TW" altLang="en-US" sz="1500" dirty="0">
                <a:solidFill>
                  <a:srgbClr val="558ED5"/>
                </a:solidFill>
                <a:latin typeface="Times New Roman" panose="02020603050405020304" pitchFamily="18" charset="0"/>
                <a:ea typeface="新細明體"/>
                <a:cs typeface="Times New Roman" panose="02020603050405020304" pitchFamily="18" charset="0"/>
              </a:rPr>
              <a:t>王齕</a:t>
            </a:r>
            <a:r>
              <a:rPr lang="en-US" altLang="zh-TW" sz="1500" dirty="0">
                <a:solidFill>
                  <a:srgbClr val="558ED5"/>
                </a:solidFill>
                <a:latin typeface="Times New Roman" panose="02020603050405020304" pitchFamily="18" charset="0"/>
                <a:ea typeface="新細明體"/>
                <a:cs typeface="Times New Roman" panose="02020603050405020304" pitchFamily="18" charset="0"/>
              </a:rPr>
              <a:t>)</a:t>
            </a:r>
            <a:endParaRPr lang="en-US" altLang="zh-CN" sz="1500" dirty="0">
              <a:solidFill>
                <a:srgbClr val="558ED5"/>
              </a:solidFill>
              <a:latin typeface="Times New Roman" panose="02020603050405020304" pitchFamily="18" charset="0"/>
              <a:ea typeface="新細明體"/>
              <a:cs typeface="Times New Roman" panose="02020603050405020304" pitchFamily="18" charset="0"/>
            </a:endParaRPr>
          </a:p>
          <a:p>
            <a:pPr>
              <a:spcAft>
                <a:spcPts val="0"/>
              </a:spcAft>
            </a:pPr>
            <a:endParaRPr lang="en-US" sz="1500" kern="100" dirty="0">
              <a:latin typeface="Times New Roman" panose="02020603050405020304" pitchFamily="18" charset="0"/>
              <a:ea typeface="新細明體"/>
              <a:cs typeface="Times New Roman" panose="02020603050405020304" pitchFamily="18" charset="0"/>
            </a:endParaRPr>
          </a:p>
          <a:p>
            <a:pPr>
              <a:spcAft>
                <a:spcPts val="0"/>
              </a:spcAft>
            </a:pPr>
            <a:r>
              <a:rPr lang="en-HK" altLang="zh-TW" sz="1500" kern="0" dirty="0">
                <a:latin typeface="Times New Roman" panose="02020603050405020304" pitchFamily="18" charset="0"/>
                <a:ea typeface="新細明體"/>
                <a:cs typeface="Times New Roman" panose="02020603050405020304" pitchFamily="18" charset="0"/>
              </a:rPr>
              <a:t>Year of Death: He died in battle in 247BC.</a:t>
            </a:r>
          </a:p>
          <a:p>
            <a:pPr>
              <a:spcAft>
                <a:spcPts val="0"/>
              </a:spcAft>
            </a:pPr>
            <a:r>
              <a:rPr lang="en-HK" altLang="zh-TW" sz="1500" kern="0" dirty="0">
                <a:latin typeface="Times New Roman" panose="02020603050405020304" pitchFamily="18" charset="0"/>
                <a:ea typeface="新細明體"/>
                <a:cs typeface="Times New Roman" panose="02020603050405020304" pitchFamily="18" charset="0"/>
              </a:rPr>
              <a:t>Later Evaluation: He was ranked</a:t>
            </a:r>
            <a:r>
              <a:rPr lang="en-HK" altLang="zh-TW" sz="1500" dirty="0">
                <a:latin typeface="Times New Roman" panose="02020603050405020304" pitchFamily="18" charset="0"/>
                <a:ea typeface="新細明體"/>
                <a:cs typeface="Times New Roman" panose="02020603050405020304" pitchFamily="18" charset="0"/>
              </a:rPr>
              <a:t> second amongst the six great generals in the history of the Qin State (they were Bai Qi, Wang He, Hu Shang, Si Ma </a:t>
            </a:r>
            <a:r>
              <a:rPr lang="en-HK" altLang="zh-TW" sz="1500" dirty="0" err="1">
                <a:latin typeface="Times New Roman" panose="02020603050405020304" pitchFamily="18" charset="0"/>
                <a:ea typeface="新細明體"/>
                <a:cs typeface="Times New Roman" panose="02020603050405020304" pitchFamily="18" charset="0"/>
              </a:rPr>
              <a:t>Cuo</a:t>
            </a:r>
            <a:r>
              <a:rPr lang="en-HK" altLang="zh-TW" sz="1500" dirty="0">
                <a:latin typeface="Times New Roman" panose="02020603050405020304" pitchFamily="18" charset="0"/>
                <a:ea typeface="新細明體"/>
                <a:cs typeface="Times New Roman" panose="02020603050405020304" pitchFamily="18" charset="0"/>
              </a:rPr>
              <a:t>, Liao, Wang Qi).</a:t>
            </a:r>
            <a:endParaRPr lang="en-US" sz="1500" dirty="0">
              <a:latin typeface="Times New Roman" panose="02020603050405020304" pitchFamily="18" charset="0"/>
              <a:ea typeface="新細明體"/>
              <a:cs typeface="Times New Roman" panose="02020603050405020304" pitchFamily="18" charset="0"/>
            </a:endParaRPr>
          </a:p>
        </p:txBody>
      </p:sp>
      <p:pic>
        <p:nvPicPr>
          <p:cNvPr id="3" name="Picture 2">
            <a:extLst>
              <a:ext uri="{FF2B5EF4-FFF2-40B4-BE49-F238E27FC236}">
                <a16:creationId xmlns:a16="http://schemas.microsoft.com/office/drawing/2014/main" id="{43E2736C-1D43-4F0B-AC9C-D205E3FA38D0}"/>
              </a:ext>
            </a:extLst>
          </p:cNvPr>
          <p:cNvPicPr>
            <a:picLocks noChangeAspect="1"/>
          </p:cNvPicPr>
          <p:nvPr/>
        </p:nvPicPr>
        <p:blipFill rotWithShape="1">
          <a:blip r:embed="rId4"/>
          <a:srcRect l="50161" t="49866"/>
          <a:stretch/>
        </p:blipFill>
        <p:spPr>
          <a:xfrm>
            <a:off x="5133597" y="4904714"/>
            <a:ext cx="844746" cy="852911"/>
          </a:xfrm>
          <a:prstGeom prst="rect">
            <a:avLst/>
          </a:prstGeom>
        </p:spPr>
      </p:pic>
      <p:pic>
        <p:nvPicPr>
          <p:cNvPr id="11" name="Picture 10">
            <a:extLst>
              <a:ext uri="{FF2B5EF4-FFF2-40B4-BE49-F238E27FC236}">
                <a16:creationId xmlns:a16="http://schemas.microsoft.com/office/drawing/2014/main" id="{8221D83E-FCBA-4FD1-9264-76410940BE0B}"/>
              </a:ext>
            </a:extLst>
          </p:cNvPr>
          <p:cNvPicPr>
            <a:picLocks noChangeAspect="1"/>
          </p:cNvPicPr>
          <p:nvPr/>
        </p:nvPicPr>
        <p:blipFill rotWithShape="1">
          <a:blip r:embed="rId4"/>
          <a:srcRect r="50134" b="50429"/>
          <a:stretch/>
        </p:blipFill>
        <p:spPr>
          <a:xfrm>
            <a:off x="5111946" y="2541348"/>
            <a:ext cx="888048" cy="886074"/>
          </a:xfrm>
          <a:prstGeom prst="rect">
            <a:avLst/>
          </a:prstGeom>
        </p:spPr>
      </p:pic>
      <p:pic>
        <p:nvPicPr>
          <p:cNvPr id="17" name="Picture 16">
            <a:extLst>
              <a:ext uri="{FF2B5EF4-FFF2-40B4-BE49-F238E27FC236}">
                <a16:creationId xmlns:a16="http://schemas.microsoft.com/office/drawing/2014/main" id="{F4FAB9A7-F230-4BE1-84D1-ECA927C580EE}"/>
              </a:ext>
            </a:extLst>
          </p:cNvPr>
          <p:cNvPicPr>
            <a:picLocks noChangeAspect="1"/>
          </p:cNvPicPr>
          <p:nvPr/>
        </p:nvPicPr>
        <p:blipFill>
          <a:blip r:embed="rId5"/>
          <a:stretch>
            <a:fillRect/>
          </a:stretch>
        </p:blipFill>
        <p:spPr>
          <a:xfrm>
            <a:off x="5830954" y="2529180"/>
            <a:ext cx="609037" cy="609037"/>
          </a:xfrm>
          <a:prstGeom prst="rect">
            <a:avLst/>
          </a:prstGeom>
        </p:spPr>
      </p:pic>
    </p:spTree>
    <p:extLst>
      <p:ext uri="{BB962C8B-B14F-4D97-AF65-F5344CB8AC3E}">
        <p14:creationId xmlns:p14="http://schemas.microsoft.com/office/powerpoint/2010/main" val="717852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7843" y="1186017"/>
            <a:ext cx="8388515" cy="461665"/>
          </a:xfrm>
          <a:prstGeom prst="rect">
            <a:avLst/>
          </a:prstGeom>
        </p:spPr>
        <p:txBody>
          <a:bodyPr wrap="none">
            <a:spAutoFit/>
          </a:bodyPr>
          <a:lstStyle/>
          <a:p>
            <a:r>
              <a:rPr lang="en-US" altLang="zh-TW" sz="2400" b="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II.</a:t>
            </a:r>
            <a:r>
              <a:rPr lang="zh-TW" altLang="en-US" sz="2400" b="1" dirty="0">
                <a:solidFill>
                  <a:schemeClr val="accent6">
                    <a:lumMod val="75000"/>
                  </a:schemeClr>
                </a:solidFill>
                <a:latin typeface="Times New Roman" panose="02020603050405020304" pitchFamily="18" charset="0"/>
                <a:ea typeface="BiauKai"/>
                <a:cs typeface="Times New Roman" panose="02020603050405020304" pitchFamily="18" charset="0"/>
              </a:rPr>
              <a:t> </a:t>
            </a:r>
            <a:r>
              <a:rPr lang="en-HK" altLang="zh-TW" sz="2400" b="1"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rPr>
              <a:t>A Comparison of the Commanders-in-Chief of Both Sides</a:t>
            </a:r>
            <a:endParaRPr lang="en-US" altLang="zh-TW" sz="2400" dirty="0">
              <a:solidFill>
                <a:schemeClr val="accent6">
                  <a:lumMod val="75000"/>
                </a:schemeClr>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6" name="TextBox 13"/>
          <p:cNvSpPr txBox="1"/>
          <p:nvPr/>
        </p:nvSpPr>
        <p:spPr>
          <a:xfrm>
            <a:off x="438133" y="2389218"/>
            <a:ext cx="8325521" cy="4468781"/>
          </a:xfrm>
          <a:prstGeom prst="rect">
            <a:avLst/>
          </a:prstGeom>
          <a:solidFill>
            <a:schemeClr val="bg2"/>
          </a:solidFill>
          <a:ln w="28575">
            <a:solidFill>
              <a:schemeClr val="accent4">
                <a:lumMod val="40000"/>
                <a:lumOff val="60000"/>
              </a:schemeClr>
            </a:solidFill>
          </a:ln>
        </p:spPr>
        <p:txBody>
          <a:bodyPr wrap="square" rtlCol="0">
            <a:noAutofit/>
          </a:bodyPr>
          <a:lstStyle/>
          <a:p>
            <a:r>
              <a:rPr lang="en-HK" altLang="zh-CN" sz="1500" dirty="0">
                <a:solidFill>
                  <a:srgbClr val="558ED5"/>
                </a:solidFill>
                <a:latin typeface="Times New Roman" panose="02020603050405020304" pitchFamily="18" charset="0"/>
                <a:cs typeface="Times New Roman" panose="02020603050405020304" pitchFamily="18" charset="0"/>
              </a:rPr>
              <a:t>The commander-in-chief of the Zhao state: Zhao </a:t>
            </a:r>
            <a:r>
              <a:rPr lang="en-HK" altLang="zh-CN" sz="1500" dirty="0" err="1">
                <a:solidFill>
                  <a:srgbClr val="558ED5"/>
                </a:solidFill>
                <a:latin typeface="Times New Roman" panose="02020603050405020304" pitchFamily="18" charset="0"/>
                <a:cs typeface="Times New Roman" panose="02020603050405020304" pitchFamily="18" charset="0"/>
              </a:rPr>
              <a:t>Kuo</a:t>
            </a:r>
            <a:r>
              <a:rPr lang="en-HK" altLang="zh-CN" sz="1500" dirty="0">
                <a:solidFill>
                  <a:srgbClr val="558ED5"/>
                </a:solidFill>
                <a:latin typeface="Times New Roman" panose="02020603050405020304" pitchFamily="18" charset="0"/>
                <a:cs typeface="Times New Roman" panose="02020603050405020304" pitchFamily="18" charset="0"/>
              </a:rPr>
              <a:t> </a:t>
            </a:r>
            <a:r>
              <a:rPr lang="en-US" altLang="zh-TW" sz="1500" dirty="0">
                <a:solidFill>
                  <a:srgbClr val="558ED5"/>
                </a:solidFill>
                <a:latin typeface="Times New Roman" panose="02020603050405020304" pitchFamily="18" charset="0"/>
                <a:cs typeface="Times New Roman" panose="02020603050405020304" pitchFamily="18" charset="0"/>
              </a:rPr>
              <a:t>(</a:t>
            </a:r>
            <a:r>
              <a:rPr lang="zh-TW" altLang="en-US" sz="1500" dirty="0">
                <a:solidFill>
                  <a:srgbClr val="558ED5"/>
                </a:solidFill>
                <a:latin typeface="Times New Roman" panose="02020603050405020304" pitchFamily="18" charset="0"/>
                <a:cs typeface="Times New Roman" panose="02020603050405020304" pitchFamily="18" charset="0"/>
              </a:rPr>
              <a:t>趙括</a:t>
            </a:r>
            <a:r>
              <a:rPr lang="en-US" altLang="zh-TW" sz="1500" dirty="0">
                <a:solidFill>
                  <a:srgbClr val="558ED5"/>
                </a:solidFill>
                <a:latin typeface="Times New Roman" panose="02020603050405020304" pitchFamily="18" charset="0"/>
                <a:cs typeface="Times New Roman" panose="02020603050405020304" pitchFamily="18" charset="0"/>
              </a:rPr>
              <a:t>)</a:t>
            </a:r>
            <a:endParaRPr lang="en-HK" altLang="zh-CN" sz="1500" dirty="0">
              <a:solidFill>
                <a:srgbClr val="558ED5"/>
              </a:solidFill>
              <a:latin typeface="Times New Roman" panose="02020603050405020304" pitchFamily="18" charset="0"/>
              <a:cs typeface="Times New Roman" panose="02020603050405020304" pitchFamily="18" charset="0"/>
            </a:endParaRPr>
          </a:p>
          <a:p>
            <a:pPr>
              <a:spcAft>
                <a:spcPts val="0"/>
              </a:spcAft>
            </a:pPr>
            <a:endParaRPr lang="en-US" sz="1500" dirty="0">
              <a:latin typeface="Times New Roman" panose="02020603050405020304" pitchFamily="18" charset="0"/>
              <a:ea typeface="新細明體"/>
              <a:cs typeface="Times New Roman" panose="02020603050405020304" pitchFamily="18" charset="0"/>
            </a:endParaRPr>
          </a:p>
          <a:p>
            <a:r>
              <a:rPr lang="en-HK" altLang="zh-TW" sz="1500" dirty="0">
                <a:latin typeface="Times New Roman" panose="02020603050405020304" pitchFamily="18" charset="0"/>
                <a:cs typeface="Times New Roman" panose="02020603050405020304" pitchFamily="18" charset="0"/>
              </a:rPr>
              <a:t>Family Background: His father was the famous general of the Zhao state, Zhao She.</a:t>
            </a:r>
            <a:endParaRPr lang="en-US" altLang="zh-TW" sz="1500" dirty="0">
              <a:latin typeface="Times New Roman" panose="02020603050405020304" pitchFamily="18" charset="0"/>
              <a:cs typeface="Times New Roman" panose="02020603050405020304" pitchFamily="18" charset="0"/>
            </a:endParaRPr>
          </a:p>
          <a:p>
            <a:r>
              <a:rPr lang="en-HK" altLang="zh-TW" sz="1500" dirty="0">
                <a:latin typeface="Times New Roman" panose="02020603050405020304" pitchFamily="18" charset="0"/>
                <a:cs typeface="Times New Roman" panose="02020603050405020304" pitchFamily="18" charset="0"/>
              </a:rPr>
              <a:t>Experience in Warfare: He had abundant knowledge of war tactics and strategies from military treatises but lacked real experience in warfare.</a:t>
            </a:r>
          </a:p>
          <a:p>
            <a:r>
              <a:rPr lang="en-HK" altLang="zh-TW" sz="1500" dirty="0">
                <a:latin typeface="Times New Roman" panose="02020603050405020304" pitchFamily="18" charset="0"/>
                <a:cs typeface="Times New Roman" panose="02020603050405020304" pitchFamily="18" charset="0"/>
              </a:rPr>
              <a:t>Year of Death: He was killed after the defeat in the Battle of </a:t>
            </a:r>
            <a:r>
              <a:rPr lang="en-HK" altLang="zh-TW" sz="1500" dirty="0" err="1">
                <a:latin typeface="Times New Roman" panose="02020603050405020304" pitchFamily="18" charset="0"/>
                <a:cs typeface="Times New Roman" panose="02020603050405020304" pitchFamily="18" charset="0"/>
              </a:rPr>
              <a:t>Changping</a:t>
            </a:r>
            <a:r>
              <a:rPr lang="en-HK" altLang="zh-TW" sz="1500" dirty="0">
                <a:latin typeface="Times New Roman" panose="02020603050405020304" pitchFamily="18" charset="0"/>
                <a:cs typeface="Times New Roman" panose="02020603050405020304" pitchFamily="18" charset="0"/>
              </a:rPr>
              <a:t> in 260BC.</a:t>
            </a:r>
          </a:p>
          <a:p>
            <a:r>
              <a:rPr lang="en-HK" altLang="zh-TW" sz="1500" dirty="0">
                <a:latin typeface="Times New Roman" panose="02020603050405020304" pitchFamily="18" charset="0"/>
                <a:cs typeface="Times New Roman" panose="02020603050405020304" pitchFamily="18" charset="0"/>
              </a:rPr>
              <a:t>Later Evaluation: After the defeat in the Battle of </a:t>
            </a:r>
            <a:r>
              <a:rPr lang="en-HK" altLang="zh-TW" sz="1500" dirty="0" err="1">
                <a:latin typeface="Times New Roman" panose="02020603050405020304" pitchFamily="18" charset="0"/>
                <a:cs typeface="Times New Roman" panose="02020603050405020304" pitchFamily="18" charset="0"/>
              </a:rPr>
              <a:t>Changping</a:t>
            </a:r>
            <a:r>
              <a:rPr lang="en-HK" altLang="zh-TW" sz="1500" dirty="0">
                <a:latin typeface="Times New Roman" panose="02020603050405020304" pitchFamily="18" charset="0"/>
                <a:cs typeface="Times New Roman" panose="02020603050405020304" pitchFamily="18" charset="0"/>
              </a:rPr>
              <a:t>, he was ridiculed as just an “armchair strategist”.</a:t>
            </a:r>
          </a:p>
          <a:p>
            <a:endParaRPr lang="en-US" sz="1500" dirty="0">
              <a:latin typeface="Times New Roman" panose="02020603050405020304" pitchFamily="18" charset="0"/>
              <a:ea typeface="新細明體"/>
              <a:cs typeface="Times New Roman" panose="02020603050405020304" pitchFamily="18" charset="0"/>
            </a:endParaRPr>
          </a:p>
          <a:p>
            <a:r>
              <a:rPr lang="en-HK" altLang="zh-CN" sz="1500" dirty="0">
                <a:solidFill>
                  <a:srgbClr val="558ED5"/>
                </a:solidFill>
                <a:latin typeface="Times New Roman" panose="02020603050405020304" pitchFamily="18" charset="0"/>
                <a:cs typeface="Times New Roman" panose="02020603050405020304" pitchFamily="18" charset="0"/>
              </a:rPr>
              <a:t>The commander-in-chief of the Qin state: Bai </a:t>
            </a:r>
            <a:r>
              <a:rPr lang="en-HK" altLang="zh-CN" sz="1500" dirty="0" smtClean="0">
                <a:solidFill>
                  <a:srgbClr val="558ED5"/>
                </a:solidFill>
                <a:latin typeface="Times New Roman" panose="02020603050405020304" pitchFamily="18" charset="0"/>
                <a:cs typeface="Times New Roman" panose="02020603050405020304" pitchFamily="18" charset="0"/>
              </a:rPr>
              <a:t>Qi </a:t>
            </a:r>
            <a:r>
              <a:rPr lang="en-US" altLang="zh-TW" sz="1500" dirty="0">
                <a:solidFill>
                  <a:srgbClr val="558ED5"/>
                </a:solidFill>
                <a:latin typeface="Times New Roman" panose="02020603050405020304" pitchFamily="18" charset="0"/>
                <a:cs typeface="Times New Roman" panose="02020603050405020304" pitchFamily="18" charset="0"/>
              </a:rPr>
              <a:t>(</a:t>
            </a:r>
            <a:r>
              <a:rPr lang="zh-TW" altLang="en-US" sz="1500" dirty="0">
                <a:solidFill>
                  <a:srgbClr val="558ED5"/>
                </a:solidFill>
                <a:latin typeface="Times New Roman" panose="02020603050405020304" pitchFamily="18" charset="0"/>
                <a:cs typeface="Times New Roman" panose="02020603050405020304" pitchFamily="18" charset="0"/>
              </a:rPr>
              <a:t>白起</a:t>
            </a:r>
            <a:r>
              <a:rPr lang="en-US" altLang="zh-TW" sz="1500" dirty="0">
                <a:solidFill>
                  <a:srgbClr val="558ED5"/>
                </a:solidFill>
                <a:latin typeface="Times New Roman" panose="02020603050405020304" pitchFamily="18" charset="0"/>
                <a:cs typeface="Times New Roman" panose="02020603050405020304" pitchFamily="18" charset="0"/>
              </a:rPr>
              <a:t>)</a:t>
            </a:r>
            <a:endParaRPr lang="en-US" altLang="zh-TW" sz="1500" dirty="0">
              <a:solidFill>
                <a:srgbClr val="558ED5"/>
              </a:solidFill>
              <a:latin typeface="Times New Roman" panose="02020603050405020304" pitchFamily="18" charset="0"/>
              <a:cs typeface="Times New Roman" panose="02020603050405020304" pitchFamily="18" charset="0"/>
            </a:endParaRPr>
          </a:p>
          <a:p>
            <a:pPr>
              <a:spcAft>
                <a:spcPts val="0"/>
              </a:spcAft>
            </a:pPr>
            <a:endParaRPr lang="en-US" sz="1500" kern="100" dirty="0">
              <a:latin typeface="Times New Roman" panose="02020603050405020304" pitchFamily="18" charset="0"/>
              <a:ea typeface="新細明體"/>
              <a:cs typeface="Times New Roman" panose="02020603050405020304" pitchFamily="18" charset="0"/>
            </a:endParaRPr>
          </a:p>
          <a:p>
            <a:r>
              <a:rPr lang="en-HK" altLang="zh-TW" sz="1500" dirty="0">
                <a:latin typeface="Times New Roman" panose="02020603050405020304" pitchFamily="18" charset="0"/>
                <a:cs typeface="Times New Roman" panose="02020603050405020304" pitchFamily="18" charset="0"/>
              </a:rPr>
              <a:t>Position: Lord of Wu An, Qin state</a:t>
            </a:r>
            <a:endParaRPr lang="en-US" altLang="zh-TW" sz="1500" dirty="0">
              <a:latin typeface="Times New Roman" panose="02020603050405020304" pitchFamily="18" charset="0"/>
              <a:cs typeface="Times New Roman" panose="02020603050405020304" pitchFamily="18" charset="0"/>
            </a:endParaRPr>
          </a:p>
          <a:p>
            <a:r>
              <a:rPr lang="en-HK" altLang="zh-TW" sz="1500" dirty="0">
                <a:latin typeface="Times New Roman" panose="02020603050405020304" pitchFamily="18" charset="0"/>
                <a:cs typeface="Times New Roman" panose="02020603050405020304" pitchFamily="18" charset="0"/>
              </a:rPr>
              <a:t>Family Background: He came from a family with military background.</a:t>
            </a:r>
          </a:p>
          <a:p>
            <a:r>
              <a:rPr lang="en-HK" altLang="zh-TW" sz="1500" dirty="0">
                <a:latin typeface="Times New Roman" panose="02020603050405020304" pitchFamily="18" charset="0"/>
                <a:cs typeface="Times New Roman" panose="02020603050405020304" pitchFamily="18" charset="0"/>
              </a:rPr>
              <a:t>Experience in Warfare: He was well experienced in warfare. Before the Battle of </a:t>
            </a:r>
            <a:r>
              <a:rPr lang="en-HK" altLang="zh-TW" sz="1500" dirty="0" err="1">
                <a:latin typeface="Times New Roman" panose="02020603050405020304" pitchFamily="18" charset="0"/>
                <a:cs typeface="Times New Roman" panose="02020603050405020304" pitchFamily="18" charset="0"/>
              </a:rPr>
              <a:t>Changping</a:t>
            </a:r>
            <a:r>
              <a:rPr lang="en-HK" altLang="zh-TW" sz="1500" dirty="0">
                <a:latin typeface="Times New Roman" panose="02020603050405020304" pitchFamily="18" charset="0"/>
                <a:cs typeface="Times New Roman" panose="02020603050405020304" pitchFamily="18" charset="0"/>
              </a:rPr>
              <a:t>, he had already participated </a:t>
            </a:r>
            <a:r>
              <a:rPr lang="en-HK" altLang="zh-TW" sz="1500" dirty="0">
                <a:latin typeface="Times New Roman" panose="02020603050405020304" pitchFamily="18" charset="0"/>
                <a:cs typeface="Times New Roman" panose="02020603050405020304" pitchFamily="18" charset="0"/>
              </a:rPr>
              <a:t>in </a:t>
            </a:r>
            <a:r>
              <a:rPr lang="en-HK" altLang="zh-TW" sz="1500" dirty="0">
                <a:latin typeface="Times New Roman" panose="02020603050405020304" pitchFamily="18" charset="0"/>
                <a:cs typeface="Times New Roman" panose="02020603050405020304" pitchFamily="18" charset="0"/>
              </a:rPr>
              <a:t>many battles</a:t>
            </a:r>
            <a:r>
              <a:rPr lang="en-HK" altLang="zh-TW" sz="1500" dirty="0">
                <a:latin typeface="Times New Roman" panose="02020603050405020304" pitchFamily="18" charset="0"/>
                <a:cs typeface="Times New Roman" panose="02020603050405020304" pitchFamily="18" charset="0"/>
              </a:rPr>
              <a:t>.</a:t>
            </a:r>
          </a:p>
          <a:p>
            <a:r>
              <a:rPr lang="en-HK" altLang="zh-TW" sz="1500" dirty="0">
                <a:latin typeface="Times New Roman" panose="02020603050405020304" pitchFamily="18" charset="0"/>
                <a:cs typeface="Times New Roman" panose="02020603050405020304" pitchFamily="18" charset="0"/>
              </a:rPr>
              <a:t>Year of Death: He offended King Zhao of Qin and was ordered to commit suicide in 247BC.</a:t>
            </a:r>
            <a:endParaRPr lang="en-US" altLang="zh-TW" sz="1500" dirty="0">
              <a:latin typeface="Times New Roman" panose="02020603050405020304" pitchFamily="18" charset="0"/>
              <a:cs typeface="Times New Roman" panose="02020603050405020304" pitchFamily="18" charset="0"/>
            </a:endParaRPr>
          </a:p>
          <a:p>
            <a:r>
              <a:rPr lang="en-HK" altLang="zh-TW" sz="1500" dirty="0">
                <a:latin typeface="Times New Roman" panose="02020603050405020304" pitchFamily="18" charset="0"/>
                <a:cs typeface="Times New Roman" panose="02020603050405020304" pitchFamily="18" charset="0"/>
              </a:rPr>
              <a:t>Later Evaluation: He </a:t>
            </a:r>
            <a:r>
              <a:rPr lang="en-HK" altLang="zh-TW" sz="1500" dirty="0">
                <a:latin typeface="Times New Roman" panose="02020603050405020304" pitchFamily="18" charset="0"/>
                <a:cs typeface="Times New Roman" panose="02020603050405020304" pitchFamily="18" charset="0"/>
              </a:rPr>
              <a:t>won </a:t>
            </a:r>
            <a:r>
              <a:rPr lang="en-HK" altLang="zh-TW" sz="1500" dirty="0">
                <a:latin typeface="Times New Roman" panose="02020603050405020304" pitchFamily="18" charset="0"/>
                <a:cs typeface="Times New Roman" panose="02020603050405020304" pitchFamily="18" charset="0"/>
              </a:rPr>
              <a:t>all his battles </a:t>
            </a:r>
            <a:r>
              <a:rPr lang="en-HK" altLang="zh-TW" sz="1500" dirty="0">
                <a:latin typeface="Times New Roman" panose="02020603050405020304" pitchFamily="18" charset="0"/>
                <a:cs typeface="Times New Roman" panose="02020603050405020304" pitchFamily="18" charset="0"/>
              </a:rPr>
              <a:t>and did not lose </a:t>
            </a:r>
            <a:r>
              <a:rPr lang="en-HK" altLang="zh-TW" sz="1500" dirty="0">
                <a:latin typeface="Times New Roman" panose="02020603050405020304" pitchFamily="18" charset="0"/>
                <a:cs typeface="Times New Roman" panose="02020603050405020304" pitchFamily="18" charset="0"/>
              </a:rPr>
              <a:t>even one</a:t>
            </a:r>
            <a:r>
              <a:rPr lang="en-HK" altLang="zh-TW" sz="1500" dirty="0">
                <a:latin typeface="Times New Roman" panose="02020603050405020304" pitchFamily="18" charset="0"/>
                <a:cs typeface="Times New Roman" panose="02020603050405020304" pitchFamily="18" charset="0"/>
              </a:rPr>
              <a:t>. </a:t>
            </a:r>
            <a:r>
              <a:rPr lang="en-HK" altLang="zh-TW" sz="1500" dirty="0">
                <a:latin typeface="Times New Roman" panose="02020603050405020304" pitchFamily="18" charset="0"/>
                <a:cs typeface="Times New Roman" panose="02020603050405020304" pitchFamily="18" charset="0"/>
              </a:rPr>
              <a:t>Throughout his life, he besieged at least 70 cities and killed almost a million enemies. King Zhao of Qin ranked him as the first out of the six great generals of the Qin state. He was also one of the four great generals of the Warring states period.</a:t>
            </a:r>
            <a:endParaRPr lang="en-US" altLang="zh-TW" sz="1500" dirty="0">
              <a:highlight>
                <a:srgbClr val="FFFF00"/>
              </a:highlight>
              <a:latin typeface="Times New Roman" panose="02020603050405020304" pitchFamily="18" charset="0"/>
              <a:cs typeface="Times New Roman" panose="02020603050405020304" pitchFamily="18" charset="0"/>
            </a:endParaRPr>
          </a:p>
        </p:txBody>
      </p:sp>
      <p:pic>
        <p:nvPicPr>
          <p:cNvPr id="10" name="圖片 9" descr="top bar.jpg"/>
          <p:cNvPicPr>
            <a:picLocks noChangeAspect="1"/>
          </p:cNvPicPr>
          <p:nvPr/>
        </p:nvPicPr>
        <p:blipFill>
          <a:blip r:embed="rId3">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12" name="TextBox 23"/>
          <p:cNvSpPr txBox="1"/>
          <p:nvPr/>
        </p:nvSpPr>
        <p:spPr>
          <a:xfrm>
            <a:off x="438134" y="1647682"/>
            <a:ext cx="7945702" cy="707886"/>
          </a:xfrm>
          <a:prstGeom prst="rect">
            <a:avLst/>
          </a:prstGeom>
          <a:gradFill flip="none" rotWithShape="1">
            <a:gsLst>
              <a:gs pos="0">
                <a:schemeClr val="accent5">
                  <a:lumMod val="40000"/>
                  <a:lumOff val="60000"/>
                </a:schemeClr>
              </a:gs>
              <a:gs pos="100000">
                <a:srgbClr val="FFFFFF"/>
              </a:gs>
            </a:gsLst>
            <a:lin ang="0" scaled="1"/>
            <a:tileRect/>
          </a:gradFill>
        </p:spPr>
        <p:txBody>
          <a:bodyPr wrap="square" rtlCol="0">
            <a:spAutoFit/>
          </a:bodyPr>
          <a:lstStyle/>
          <a:p>
            <a:pPr marL="1431925" indent="-1431925">
              <a:spcAft>
                <a:spcPts val="0"/>
              </a:spcAft>
            </a:pPr>
            <a:r>
              <a:rPr lang="en-HK" altLang="zh-CN" sz="2000" b="1" dirty="0">
                <a:solidFill>
                  <a:srgbClr val="31849B"/>
                </a:solidFill>
                <a:latin typeface="Times New Roman"/>
                <a:ea typeface="新細明體"/>
                <a:cs typeface="Times New Roman"/>
              </a:rPr>
              <a:t>Late Period: Bai Qi, an incomparable commander-in-chief of the Qin state</a:t>
            </a:r>
            <a:endParaRPr lang="en-US" sz="2000" dirty="0">
              <a:latin typeface="Times New Roman"/>
              <a:ea typeface="新細明體"/>
              <a:cs typeface="Times New Roman"/>
            </a:endParaRPr>
          </a:p>
        </p:txBody>
      </p:sp>
      <p:pic>
        <p:nvPicPr>
          <p:cNvPr id="9" name="Picture 8">
            <a:extLst>
              <a:ext uri="{FF2B5EF4-FFF2-40B4-BE49-F238E27FC236}">
                <a16:creationId xmlns:a16="http://schemas.microsoft.com/office/drawing/2014/main" id="{6CE18561-5FE0-4D41-9FCA-7D388BCD40A6}"/>
              </a:ext>
            </a:extLst>
          </p:cNvPr>
          <p:cNvPicPr>
            <a:picLocks noChangeAspect="1"/>
          </p:cNvPicPr>
          <p:nvPr/>
        </p:nvPicPr>
        <p:blipFill rotWithShape="1">
          <a:blip r:embed="rId4"/>
          <a:srcRect t="50014" r="49382"/>
          <a:stretch/>
        </p:blipFill>
        <p:spPr>
          <a:xfrm>
            <a:off x="7135113" y="4464325"/>
            <a:ext cx="864875" cy="857245"/>
          </a:xfrm>
          <a:prstGeom prst="rect">
            <a:avLst/>
          </a:prstGeom>
        </p:spPr>
      </p:pic>
      <p:pic>
        <p:nvPicPr>
          <p:cNvPr id="14" name="Picture 13">
            <a:extLst>
              <a:ext uri="{FF2B5EF4-FFF2-40B4-BE49-F238E27FC236}">
                <a16:creationId xmlns:a16="http://schemas.microsoft.com/office/drawing/2014/main" id="{6F1189A8-8EEF-4F37-A8CE-952388F4DC90}"/>
              </a:ext>
            </a:extLst>
          </p:cNvPr>
          <p:cNvPicPr>
            <a:picLocks noChangeAspect="1"/>
          </p:cNvPicPr>
          <p:nvPr/>
        </p:nvPicPr>
        <p:blipFill rotWithShape="1">
          <a:blip r:embed="rId4"/>
          <a:srcRect l="49382" b="50014"/>
          <a:stretch/>
        </p:blipFill>
        <p:spPr>
          <a:xfrm>
            <a:off x="7142572" y="2221082"/>
            <a:ext cx="857416" cy="849853"/>
          </a:xfrm>
          <a:prstGeom prst="rect">
            <a:avLst/>
          </a:prstGeom>
        </p:spPr>
      </p:pic>
      <p:pic>
        <p:nvPicPr>
          <p:cNvPr id="16" name="Picture 15">
            <a:extLst>
              <a:ext uri="{FF2B5EF4-FFF2-40B4-BE49-F238E27FC236}">
                <a16:creationId xmlns:a16="http://schemas.microsoft.com/office/drawing/2014/main" id="{D0DA8709-0C7C-4813-B1C4-FB1C91BFC83D}"/>
              </a:ext>
            </a:extLst>
          </p:cNvPr>
          <p:cNvPicPr>
            <a:picLocks noChangeAspect="1"/>
          </p:cNvPicPr>
          <p:nvPr/>
        </p:nvPicPr>
        <p:blipFill>
          <a:blip r:embed="rId5"/>
          <a:stretch>
            <a:fillRect/>
          </a:stretch>
        </p:blipFill>
        <p:spPr>
          <a:xfrm>
            <a:off x="7762707" y="4601281"/>
            <a:ext cx="609037" cy="609037"/>
          </a:xfrm>
          <a:prstGeom prst="rect">
            <a:avLst/>
          </a:prstGeom>
        </p:spPr>
      </p:pic>
    </p:spTree>
    <p:extLst>
      <p:ext uri="{BB962C8B-B14F-4D97-AF65-F5344CB8AC3E}">
        <p14:creationId xmlns:p14="http://schemas.microsoft.com/office/powerpoint/2010/main" val="3665454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descr="top bar.jpg"/>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0" y="0"/>
            <a:ext cx="9144000" cy="1208241"/>
          </a:xfrm>
          <a:prstGeom prst="rect">
            <a:avLst/>
          </a:prstGeom>
        </p:spPr>
      </p:pic>
      <p:sp>
        <p:nvSpPr>
          <p:cNvPr id="5" name="矩形 4"/>
          <p:cNvSpPr/>
          <p:nvPr/>
        </p:nvSpPr>
        <p:spPr>
          <a:xfrm>
            <a:off x="387841" y="1186017"/>
            <a:ext cx="8375813" cy="461665"/>
          </a:xfrm>
          <a:prstGeom prst="rect">
            <a:avLst/>
          </a:prstGeom>
        </p:spPr>
        <p:txBody>
          <a:bodyPr wrap="square">
            <a:spAutoFit/>
          </a:bodyPr>
          <a:lstStyle/>
          <a:p>
            <a:r>
              <a:rPr lang="en-US" altLang="zh-TW" sz="2400" b="1" dirty="0">
                <a:solidFill>
                  <a:schemeClr val="accent6">
                    <a:lumMod val="75000"/>
                  </a:schemeClr>
                </a:solidFill>
                <a:latin typeface="Times New Roman" panose="02020603050405020304" pitchFamily="18" charset="0"/>
                <a:ea typeface="BiauKai"/>
                <a:cs typeface="Times New Roman" panose="02020603050405020304" pitchFamily="18" charset="0"/>
              </a:rPr>
              <a:t>III.	 Different types of soldiers and weapons of the </a:t>
            </a:r>
            <a:r>
              <a:rPr lang="en-HK" altLang="zh-TW" sz="2400" b="1" dirty="0">
                <a:solidFill>
                  <a:schemeClr val="accent6">
                    <a:lumMod val="75000"/>
                  </a:schemeClr>
                </a:solidFill>
                <a:latin typeface="Times New Roman" panose="02020603050405020304" pitchFamily="18" charset="0"/>
                <a:ea typeface="BiauKai"/>
                <a:cs typeface="Times New Roman" panose="02020603050405020304" pitchFamily="18" charset="0"/>
              </a:rPr>
              <a:t>Qin State</a:t>
            </a:r>
            <a:endParaRPr lang="en-US" altLang="zh-TW" sz="2400" dirty="0">
              <a:solidFill>
                <a:schemeClr val="accent6">
                  <a:lumMod val="75000"/>
                </a:schemeClr>
              </a:solidFill>
              <a:latin typeface="Times New Roman" panose="02020603050405020304" pitchFamily="18" charset="0"/>
              <a:ea typeface="BiauKai"/>
              <a:cs typeface="Times New Roman" panose="02020603050405020304" pitchFamily="18" charset="0"/>
            </a:endParaRPr>
          </a:p>
        </p:txBody>
      </p:sp>
      <p:sp>
        <p:nvSpPr>
          <p:cNvPr id="6" name="TextBox 1"/>
          <p:cNvSpPr txBox="1"/>
          <p:nvPr/>
        </p:nvSpPr>
        <p:spPr>
          <a:xfrm>
            <a:off x="387843" y="1548990"/>
            <a:ext cx="8375812" cy="553998"/>
          </a:xfrm>
          <a:prstGeom prst="rect">
            <a:avLst/>
          </a:prstGeom>
          <a:solidFill>
            <a:schemeClr val="accent4">
              <a:lumMod val="40000"/>
              <a:lumOff val="60000"/>
            </a:schemeClr>
          </a:solidFill>
        </p:spPr>
        <p:txBody>
          <a:bodyPr wrap="square" rtlCol="0">
            <a:spAutoFit/>
          </a:bodyPr>
          <a:lstStyle/>
          <a:p>
            <a:pPr>
              <a:spcAft>
                <a:spcPts val="0"/>
              </a:spcAft>
            </a:pPr>
            <a:r>
              <a:rPr lang="en-HK" altLang="zh-CN" sz="1500" b="1" dirty="0">
                <a:solidFill>
                  <a:srgbClr val="000000"/>
                </a:solidFill>
                <a:latin typeface="Times New Roman"/>
                <a:ea typeface="新細明體"/>
                <a:cs typeface="Times New Roman"/>
              </a:rPr>
              <a:t>Quiz: </a:t>
            </a:r>
            <a:r>
              <a:rPr lang="en-HK" altLang="zh-CN" sz="1500" dirty="0">
                <a:solidFill>
                  <a:srgbClr val="000000"/>
                </a:solidFill>
                <a:latin typeface="Times New Roman"/>
                <a:ea typeface="新細明體"/>
                <a:cs typeface="Times New Roman"/>
              </a:rPr>
              <a:t>Different types of soldiers of the Qin state: The photos below show images of four types of Qin infantry. Try to distinguish which type of </a:t>
            </a:r>
            <a:r>
              <a:rPr lang="en-HK" altLang="zh-CN" sz="1500" dirty="0">
                <a:solidFill>
                  <a:srgbClr val="000000"/>
                </a:solidFill>
                <a:latin typeface="Times New Roman"/>
                <a:ea typeface="新細明體"/>
                <a:cs typeface="Times New Roman"/>
              </a:rPr>
              <a:t>infantry </a:t>
            </a:r>
            <a:r>
              <a:rPr lang="en-HK" altLang="zh-CN" sz="1500" dirty="0">
                <a:solidFill>
                  <a:srgbClr val="000000"/>
                </a:solidFill>
                <a:latin typeface="Times New Roman"/>
                <a:ea typeface="新細明體"/>
                <a:cs typeface="Times New Roman"/>
              </a:rPr>
              <a:t>these statues </a:t>
            </a:r>
            <a:r>
              <a:rPr lang="en-HK" altLang="zh-CN" sz="1500" dirty="0">
                <a:solidFill>
                  <a:srgbClr val="000000"/>
                </a:solidFill>
                <a:latin typeface="Times New Roman"/>
                <a:ea typeface="新細明體"/>
                <a:cs typeface="Times New Roman"/>
              </a:rPr>
              <a:t>represent .</a:t>
            </a:r>
            <a:endParaRPr lang="en-US" sz="1500" dirty="0">
              <a:solidFill>
                <a:srgbClr val="000000"/>
              </a:solidFill>
              <a:latin typeface="Times New Roman"/>
              <a:ea typeface="新細明體"/>
              <a:cs typeface="Times New Roman"/>
            </a:endParaRPr>
          </a:p>
        </p:txBody>
      </p:sp>
      <p:pic>
        <p:nvPicPr>
          <p:cNvPr id="7" name="Picture 4"/>
          <p:cNvPicPr>
            <a:picLocks noChangeAspect="1" noChangeArrowheads="1"/>
          </p:cNvPicPr>
          <p:nvPr/>
        </p:nvPicPr>
        <p:blipFill>
          <a:blip r:embed="rId3" cstate="print"/>
          <a:srcRect/>
          <a:stretch>
            <a:fillRect/>
          </a:stretch>
        </p:blipFill>
        <p:spPr bwMode="auto">
          <a:xfrm>
            <a:off x="463281" y="2357026"/>
            <a:ext cx="1270487" cy="3029735"/>
          </a:xfrm>
          <a:prstGeom prst="rect">
            <a:avLst/>
          </a:prstGeom>
          <a:noFill/>
          <a:ln w="57150">
            <a:solidFill>
              <a:schemeClr val="accent2">
                <a:lumMod val="50000"/>
              </a:schemeClr>
            </a:solidFill>
            <a:miter lim="800000"/>
            <a:headEnd/>
            <a:tailEnd/>
          </a:ln>
          <a:effectLst>
            <a:outerShdw blurRad="50800" dist="38100" dir="2700000" algn="tl" rotWithShape="0">
              <a:prstClr val="black">
                <a:alpha val="40000"/>
              </a:prstClr>
            </a:outerShdw>
          </a:effectLst>
        </p:spPr>
      </p:pic>
      <p:pic>
        <p:nvPicPr>
          <p:cNvPr id="8" name="Picture 2"/>
          <p:cNvPicPr>
            <a:picLocks noChangeAspect="1" noChangeArrowheads="1"/>
          </p:cNvPicPr>
          <p:nvPr/>
        </p:nvPicPr>
        <p:blipFill>
          <a:blip r:embed="rId4" cstate="print"/>
          <a:srcRect/>
          <a:stretch>
            <a:fillRect/>
          </a:stretch>
        </p:blipFill>
        <p:spPr bwMode="auto">
          <a:xfrm>
            <a:off x="1992304" y="2357025"/>
            <a:ext cx="2312223" cy="3083517"/>
          </a:xfrm>
          <a:prstGeom prst="rect">
            <a:avLst/>
          </a:prstGeom>
          <a:noFill/>
          <a:ln w="57150">
            <a:solidFill>
              <a:schemeClr val="accent2">
                <a:lumMod val="75000"/>
              </a:schemeClr>
            </a:solidFill>
            <a:miter lim="800000"/>
            <a:headEnd/>
            <a:tailEnd/>
          </a:ln>
          <a:effectLst>
            <a:outerShdw blurRad="50800" dist="38100" dir="2700000" algn="tl" rotWithShape="0">
              <a:prstClr val="black">
                <a:alpha val="40000"/>
              </a:prstClr>
            </a:outerShdw>
          </a:effectLst>
        </p:spPr>
      </p:pic>
      <p:pic>
        <p:nvPicPr>
          <p:cNvPr id="9" name="Picture 4"/>
          <p:cNvPicPr>
            <a:picLocks noChangeAspect="1" noChangeArrowheads="1"/>
          </p:cNvPicPr>
          <p:nvPr/>
        </p:nvPicPr>
        <p:blipFill>
          <a:blip r:embed="rId5" cstate="print"/>
          <a:srcRect/>
          <a:stretch>
            <a:fillRect/>
          </a:stretch>
        </p:blipFill>
        <p:spPr bwMode="auto">
          <a:xfrm>
            <a:off x="4559877" y="2357027"/>
            <a:ext cx="2330244" cy="2072512"/>
          </a:xfrm>
          <a:prstGeom prst="rect">
            <a:avLst/>
          </a:prstGeom>
          <a:noFill/>
          <a:ln w="57150">
            <a:solidFill>
              <a:schemeClr val="accent2">
                <a:lumMod val="50000"/>
              </a:schemeClr>
            </a:solidFill>
            <a:miter lim="800000"/>
            <a:headEnd/>
            <a:tailEnd/>
          </a:ln>
          <a:effectLst>
            <a:outerShdw blurRad="50800" dist="38100" dir="2700000" algn="tl" rotWithShape="0">
              <a:prstClr val="black">
                <a:alpha val="40000"/>
              </a:prstClr>
            </a:outerShdw>
          </a:effectLst>
        </p:spPr>
      </p:pic>
      <p:pic>
        <p:nvPicPr>
          <p:cNvPr id="10" name="Picture 2"/>
          <p:cNvPicPr>
            <a:picLocks noChangeAspect="1" noChangeArrowheads="1"/>
          </p:cNvPicPr>
          <p:nvPr/>
        </p:nvPicPr>
        <p:blipFill>
          <a:blip r:embed="rId6" cstate="print"/>
          <a:srcRect/>
          <a:stretch>
            <a:fillRect/>
          </a:stretch>
        </p:blipFill>
        <p:spPr bwMode="auto">
          <a:xfrm>
            <a:off x="7140189" y="2344452"/>
            <a:ext cx="1517298" cy="2995980"/>
          </a:xfrm>
          <a:prstGeom prst="rect">
            <a:avLst/>
          </a:prstGeom>
          <a:noFill/>
          <a:ln w="57150" cmpd="sng">
            <a:solidFill>
              <a:schemeClr val="accent2">
                <a:lumMod val="50000"/>
              </a:schemeClr>
            </a:solidFill>
            <a:miter lim="800000"/>
            <a:headEnd/>
            <a:tailEnd/>
          </a:ln>
          <a:effectLst>
            <a:outerShdw blurRad="50800" dist="38100" dir="2700000" algn="tl" rotWithShape="0">
              <a:prstClr val="black">
                <a:alpha val="40000"/>
              </a:prstClr>
            </a:outerShdw>
          </a:effectLst>
        </p:spPr>
      </p:pic>
      <p:sp>
        <p:nvSpPr>
          <p:cNvPr id="11" name="TextBox 12"/>
          <p:cNvSpPr txBox="1"/>
          <p:nvPr/>
        </p:nvSpPr>
        <p:spPr>
          <a:xfrm>
            <a:off x="1244906" y="6095061"/>
            <a:ext cx="1672693" cy="323165"/>
          </a:xfrm>
          <a:prstGeom prst="rect">
            <a:avLst/>
          </a:prstGeom>
          <a:noFill/>
        </p:spPr>
        <p:txBody>
          <a:bodyPr wrap="square" rtlCol="0">
            <a:spAutoFit/>
          </a:bodyPr>
          <a:lstStyle/>
          <a:p>
            <a:pPr>
              <a:spcAft>
                <a:spcPts val="0"/>
              </a:spcAft>
            </a:pPr>
            <a:r>
              <a:rPr lang="en-HK" altLang="zh-CN" sz="1500" kern="1200" dirty="0">
                <a:solidFill>
                  <a:srgbClr val="000000"/>
                </a:solidFill>
                <a:effectLst/>
                <a:latin typeface="Times New Roman" panose="02020603050405020304" pitchFamily="18" charset="0"/>
                <a:ea typeface="新細明體"/>
                <a:cs typeface="Times New Roman" panose="02020603050405020304" pitchFamily="18" charset="0"/>
              </a:rPr>
              <a:t>Draw lines/</a:t>
            </a:r>
            <a:r>
              <a:rPr lang="en-HK" altLang="zh-CN" sz="1500" dirty="0">
                <a:solidFill>
                  <a:srgbClr val="000000"/>
                </a:solidFill>
                <a:latin typeface="Times New Roman" panose="02020603050405020304" pitchFamily="18" charset="0"/>
                <a:ea typeface="新細明體"/>
                <a:cs typeface="Times New Roman" panose="02020603050405020304" pitchFamily="18" charset="0"/>
              </a:rPr>
              <a:t>Pair up</a:t>
            </a:r>
            <a:r>
              <a:rPr lang="zh-CN" sz="1500" kern="1200" dirty="0">
                <a:solidFill>
                  <a:srgbClr val="000000"/>
                </a:solidFill>
                <a:effectLst/>
                <a:latin typeface="Times New Roman" panose="02020603050405020304" pitchFamily="18" charset="0"/>
                <a:ea typeface="新細明體"/>
                <a:cs typeface="Times New Roman" panose="02020603050405020304" pitchFamily="18" charset="0"/>
              </a:rPr>
              <a:t>：</a:t>
            </a:r>
            <a:endParaRPr lang="en-US" sz="1500" dirty="0">
              <a:effectLst/>
              <a:latin typeface="Times New Roman" panose="02020603050405020304" pitchFamily="18" charset="0"/>
              <a:ea typeface="新細明體"/>
              <a:cs typeface="Times New Roman" panose="02020603050405020304" pitchFamily="18" charset="0"/>
            </a:endParaRPr>
          </a:p>
        </p:txBody>
      </p:sp>
      <p:sp>
        <p:nvSpPr>
          <p:cNvPr id="16" name="TextBox 8"/>
          <p:cNvSpPr txBox="1"/>
          <p:nvPr/>
        </p:nvSpPr>
        <p:spPr>
          <a:xfrm>
            <a:off x="3083443" y="6107797"/>
            <a:ext cx="719455" cy="323165"/>
          </a:xfrm>
          <a:prstGeom prst="rect">
            <a:avLst/>
          </a:prstGeom>
          <a:solidFill>
            <a:schemeClr val="accent6">
              <a:lumMod val="40000"/>
              <a:lumOff val="60000"/>
            </a:schemeClr>
          </a:solidFill>
        </p:spPr>
        <p:txBody>
          <a:bodyPr wrap="square" rtlCol="0">
            <a:spAutoFit/>
          </a:bodyPr>
          <a:lstStyle/>
          <a:p>
            <a:pPr>
              <a:spcAft>
                <a:spcPts val="0"/>
              </a:spcAft>
            </a:pPr>
            <a:r>
              <a:rPr lang="en-HK" altLang="zh-CN" sz="1500" kern="1200" dirty="0">
                <a:solidFill>
                  <a:srgbClr val="000000"/>
                </a:solidFill>
                <a:effectLst/>
                <a:latin typeface="Times New Roman"/>
                <a:ea typeface="新細明體"/>
                <a:cs typeface="Times New Roman"/>
              </a:rPr>
              <a:t>Archer</a:t>
            </a:r>
            <a:endParaRPr lang="en-US" sz="1500" dirty="0">
              <a:effectLst/>
              <a:latin typeface="Times New Roman"/>
              <a:ea typeface="新細明體"/>
              <a:cs typeface="Times New Roman"/>
            </a:endParaRPr>
          </a:p>
        </p:txBody>
      </p:sp>
      <p:sp>
        <p:nvSpPr>
          <p:cNvPr id="17" name="TextBox 9"/>
          <p:cNvSpPr txBox="1"/>
          <p:nvPr/>
        </p:nvSpPr>
        <p:spPr>
          <a:xfrm>
            <a:off x="4040959" y="6107797"/>
            <a:ext cx="1398821" cy="323165"/>
          </a:xfrm>
          <a:prstGeom prst="rect">
            <a:avLst/>
          </a:prstGeom>
          <a:solidFill>
            <a:schemeClr val="accent6">
              <a:lumMod val="40000"/>
              <a:lumOff val="60000"/>
            </a:schemeClr>
          </a:solidFill>
        </p:spPr>
        <p:txBody>
          <a:bodyPr wrap="square" rtlCol="0">
            <a:spAutoFit/>
          </a:bodyPr>
          <a:lstStyle/>
          <a:p>
            <a:pPr>
              <a:spcAft>
                <a:spcPts val="0"/>
              </a:spcAft>
            </a:pPr>
            <a:r>
              <a:rPr lang="en-HK" altLang="zh-CN" sz="1500" kern="1200" dirty="0">
                <a:solidFill>
                  <a:srgbClr val="000000"/>
                </a:solidFill>
                <a:effectLst/>
                <a:latin typeface="Times New Roman"/>
                <a:ea typeface="新細明體"/>
                <a:cs typeface="Times New Roman"/>
              </a:rPr>
              <a:t>Crossbowman</a:t>
            </a:r>
            <a:endParaRPr lang="en-US" sz="1500" dirty="0">
              <a:effectLst/>
              <a:latin typeface="Times New Roman"/>
              <a:ea typeface="新細明體"/>
              <a:cs typeface="Times New Roman"/>
            </a:endParaRPr>
          </a:p>
        </p:txBody>
      </p:sp>
      <p:sp>
        <p:nvSpPr>
          <p:cNvPr id="18" name="TextBox 10"/>
          <p:cNvSpPr txBox="1"/>
          <p:nvPr/>
        </p:nvSpPr>
        <p:spPr>
          <a:xfrm>
            <a:off x="5610886" y="6107797"/>
            <a:ext cx="890561" cy="323165"/>
          </a:xfrm>
          <a:prstGeom prst="rect">
            <a:avLst/>
          </a:prstGeom>
          <a:solidFill>
            <a:schemeClr val="accent6">
              <a:lumMod val="40000"/>
              <a:lumOff val="60000"/>
            </a:schemeClr>
          </a:solidFill>
        </p:spPr>
        <p:txBody>
          <a:bodyPr wrap="square" rtlCol="0">
            <a:spAutoFit/>
          </a:bodyPr>
          <a:lstStyle/>
          <a:p>
            <a:pPr>
              <a:spcAft>
                <a:spcPts val="0"/>
              </a:spcAft>
            </a:pPr>
            <a:r>
              <a:rPr lang="en-HK" altLang="zh-CN" sz="1500" kern="1200" dirty="0">
                <a:solidFill>
                  <a:srgbClr val="000000"/>
                </a:solidFill>
                <a:effectLst/>
                <a:latin typeface="Times New Roman"/>
                <a:ea typeface="新細明體"/>
                <a:cs typeface="Times New Roman"/>
              </a:rPr>
              <a:t>Cavalry</a:t>
            </a:r>
            <a:endParaRPr lang="en-US" sz="1500" dirty="0">
              <a:effectLst/>
              <a:latin typeface="Times New Roman"/>
              <a:ea typeface="新細明體"/>
              <a:cs typeface="Times New Roman"/>
            </a:endParaRPr>
          </a:p>
        </p:txBody>
      </p:sp>
      <p:sp>
        <p:nvSpPr>
          <p:cNvPr id="19" name="TextBox 11"/>
          <p:cNvSpPr txBox="1"/>
          <p:nvPr/>
        </p:nvSpPr>
        <p:spPr>
          <a:xfrm>
            <a:off x="6780461" y="6086289"/>
            <a:ext cx="1398821" cy="323165"/>
          </a:xfrm>
          <a:prstGeom prst="rect">
            <a:avLst/>
          </a:prstGeom>
          <a:solidFill>
            <a:schemeClr val="accent6">
              <a:lumMod val="40000"/>
              <a:lumOff val="60000"/>
            </a:schemeClr>
          </a:solidFill>
        </p:spPr>
        <p:txBody>
          <a:bodyPr wrap="square" rtlCol="0">
            <a:spAutoFit/>
          </a:bodyPr>
          <a:lstStyle/>
          <a:p>
            <a:pPr>
              <a:spcAft>
                <a:spcPts val="0"/>
              </a:spcAft>
            </a:pPr>
            <a:r>
              <a:rPr lang="en-HK" altLang="zh-CN" sz="1500" kern="1200" dirty="0">
                <a:solidFill>
                  <a:srgbClr val="000000"/>
                </a:solidFill>
                <a:effectLst/>
                <a:latin typeface="Times New Roman"/>
                <a:ea typeface="新細明體"/>
                <a:cs typeface="Times New Roman"/>
              </a:rPr>
              <a:t>Chariot soldiers</a:t>
            </a:r>
            <a:endParaRPr lang="en-US" sz="1500" dirty="0">
              <a:effectLst/>
              <a:latin typeface="Times New Roman"/>
              <a:ea typeface="新細明體"/>
              <a:cs typeface="Times New Roman"/>
            </a:endParaRPr>
          </a:p>
        </p:txBody>
      </p:sp>
      <p:sp>
        <p:nvSpPr>
          <p:cNvPr id="20" name="TextBox 10"/>
          <p:cNvSpPr txBox="1"/>
          <p:nvPr/>
        </p:nvSpPr>
        <p:spPr>
          <a:xfrm>
            <a:off x="727113" y="5066244"/>
            <a:ext cx="1014326" cy="338554"/>
          </a:xfrm>
          <a:prstGeom prst="rect">
            <a:avLst/>
          </a:prstGeom>
          <a:solidFill>
            <a:schemeClr val="accent6">
              <a:lumMod val="40000"/>
              <a:lumOff val="60000"/>
            </a:schemeClr>
          </a:solidFill>
        </p:spPr>
        <p:txBody>
          <a:bodyPr wrap="square" rtlCol="0" anchor="t">
            <a:spAutoFit/>
          </a:bodyPr>
          <a:lstStyle/>
          <a:p>
            <a:pPr>
              <a:spcAft>
                <a:spcPts val="0"/>
              </a:spcAft>
            </a:pPr>
            <a:r>
              <a:rPr lang="en-HK" sz="1600" dirty="0">
                <a:solidFill>
                  <a:srgbClr val="FF0000"/>
                </a:solidFill>
                <a:latin typeface="Times New Roman"/>
                <a:ea typeface="新細明體"/>
                <a:cs typeface="Times New Roman"/>
              </a:rPr>
              <a:t>Cavalry</a:t>
            </a:r>
            <a:endParaRPr lang="en-US" sz="1600" dirty="0">
              <a:effectLst/>
              <a:latin typeface="Times New Roman"/>
              <a:ea typeface="新細明體"/>
              <a:cs typeface="Times New Roman"/>
            </a:endParaRPr>
          </a:p>
        </p:txBody>
      </p:sp>
      <p:sp>
        <p:nvSpPr>
          <p:cNvPr id="21" name="TextBox 9"/>
          <p:cNvSpPr txBox="1"/>
          <p:nvPr/>
        </p:nvSpPr>
        <p:spPr>
          <a:xfrm>
            <a:off x="2787230" y="5085455"/>
            <a:ext cx="1517297" cy="338554"/>
          </a:xfrm>
          <a:prstGeom prst="rect">
            <a:avLst/>
          </a:prstGeom>
          <a:solidFill>
            <a:schemeClr val="accent6">
              <a:lumMod val="40000"/>
              <a:lumOff val="60000"/>
            </a:schemeClr>
          </a:solidFill>
        </p:spPr>
        <p:txBody>
          <a:bodyPr wrap="square" rtlCol="0" anchor="t">
            <a:spAutoFit/>
          </a:bodyPr>
          <a:lstStyle/>
          <a:p>
            <a:pPr>
              <a:spcAft>
                <a:spcPts val="0"/>
              </a:spcAft>
            </a:pPr>
            <a:r>
              <a:rPr lang="en-HK" altLang="zh-CN" sz="1600" kern="1200" dirty="0">
                <a:solidFill>
                  <a:srgbClr val="FF0000"/>
                </a:solidFill>
                <a:effectLst/>
                <a:latin typeface="Times New Roman"/>
                <a:ea typeface="新細明體"/>
                <a:cs typeface="Times New Roman"/>
              </a:rPr>
              <a:t>Crossbowman</a:t>
            </a:r>
            <a:endParaRPr lang="en-US" sz="1600" dirty="0">
              <a:effectLst/>
              <a:latin typeface="Times New Roman"/>
              <a:ea typeface="新細明體"/>
              <a:cs typeface="Times New Roman"/>
            </a:endParaRPr>
          </a:p>
        </p:txBody>
      </p:sp>
      <p:sp>
        <p:nvSpPr>
          <p:cNvPr id="22" name="TextBox 8"/>
          <p:cNvSpPr txBox="1"/>
          <p:nvPr/>
        </p:nvSpPr>
        <p:spPr>
          <a:xfrm>
            <a:off x="7766892" y="5001878"/>
            <a:ext cx="890595" cy="338554"/>
          </a:xfrm>
          <a:prstGeom prst="rect">
            <a:avLst/>
          </a:prstGeom>
          <a:solidFill>
            <a:schemeClr val="accent6">
              <a:lumMod val="40000"/>
              <a:lumOff val="60000"/>
            </a:schemeClr>
          </a:solidFill>
        </p:spPr>
        <p:txBody>
          <a:bodyPr wrap="square" rtlCol="0" anchor="t">
            <a:spAutoFit/>
          </a:bodyPr>
          <a:lstStyle/>
          <a:p>
            <a:pPr>
              <a:spcAft>
                <a:spcPts val="0"/>
              </a:spcAft>
            </a:pPr>
            <a:r>
              <a:rPr lang="en-HK" altLang="zh-CN" sz="1600" kern="1200" dirty="0">
                <a:solidFill>
                  <a:srgbClr val="FF0000"/>
                </a:solidFill>
                <a:effectLst/>
                <a:latin typeface="Times New Roman"/>
                <a:ea typeface="新細明體"/>
                <a:cs typeface="Times New Roman"/>
              </a:rPr>
              <a:t>Archer</a:t>
            </a:r>
            <a:endParaRPr lang="en-US" sz="1600" dirty="0">
              <a:effectLst/>
              <a:latin typeface="Times New Roman"/>
              <a:ea typeface="新細明體"/>
              <a:cs typeface="Times New Roman"/>
            </a:endParaRPr>
          </a:p>
        </p:txBody>
      </p:sp>
      <p:sp>
        <p:nvSpPr>
          <p:cNvPr id="23" name="TextBox 11"/>
          <p:cNvSpPr txBox="1"/>
          <p:nvPr/>
        </p:nvSpPr>
        <p:spPr>
          <a:xfrm>
            <a:off x="5288096" y="4077934"/>
            <a:ext cx="1602025" cy="338554"/>
          </a:xfrm>
          <a:prstGeom prst="rect">
            <a:avLst/>
          </a:prstGeom>
          <a:solidFill>
            <a:schemeClr val="accent6">
              <a:lumMod val="40000"/>
              <a:lumOff val="60000"/>
            </a:schemeClr>
          </a:solidFill>
        </p:spPr>
        <p:txBody>
          <a:bodyPr wrap="square" rtlCol="0" anchor="t">
            <a:spAutoFit/>
          </a:bodyPr>
          <a:lstStyle/>
          <a:p>
            <a:pPr>
              <a:spcAft>
                <a:spcPts val="0"/>
              </a:spcAft>
            </a:pPr>
            <a:r>
              <a:rPr lang="en-HK" altLang="zh-CN" sz="1600" kern="1200" dirty="0">
                <a:solidFill>
                  <a:srgbClr val="FF0000"/>
                </a:solidFill>
                <a:effectLst/>
                <a:latin typeface="Times New Roman"/>
                <a:ea typeface="新細明體"/>
                <a:cs typeface="Times New Roman"/>
              </a:rPr>
              <a:t>Chariot soldiers</a:t>
            </a:r>
            <a:endParaRPr lang="en-US" sz="1600" dirty="0">
              <a:effectLst/>
              <a:latin typeface="Times New Roman"/>
              <a:ea typeface="新細明體"/>
              <a:cs typeface="Times New Roman"/>
            </a:endParaRPr>
          </a:p>
        </p:txBody>
      </p:sp>
    </p:spTree>
    <p:extLst>
      <p:ext uri="{BB962C8B-B14F-4D97-AF65-F5344CB8AC3E}">
        <p14:creationId xmlns:p14="http://schemas.microsoft.com/office/powerpoint/2010/main" val="1208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1+#ppt_w/2"/>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1+#ppt_w/2"/>
                                          </p:val>
                                        </p:tav>
                                        <p:tav tm="100000">
                                          <p:val>
                                            <p:strVal val="#ppt_x"/>
                                          </p:val>
                                        </p:tav>
                                      </p:tavLst>
                                    </p:anim>
                                    <p:anim calcmode="lin" valueType="num">
                                      <p:cBhvr additive="base">
                                        <p:cTn id="26"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5668</TotalTime>
  <Words>3975</Words>
  <Application>Microsoft Office PowerPoint</Application>
  <PresentationFormat>On-screen Show (4:3)</PresentationFormat>
  <Paragraphs>179</Paragraphs>
  <Slides>33</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BiauKai</vt:lpstr>
      <vt:lpstr>Microsoft YaHei</vt:lpstr>
      <vt:lpstr>宋体</vt:lpstr>
      <vt:lpstr>新細明體</vt:lpstr>
      <vt:lpstr>Arial</vt:lpstr>
      <vt:lpstr>Calibri</vt:lpstr>
      <vt:lpstr>Tahoma</vt:lpstr>
      <vt:lpstr>Times New Roman</vt:lpstr>
      <vt:lpstr>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trilink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albert lau</dc:creator>
  <cp:lastModifiedBy>LO, Ka-yan</cp:lastModifiedBy>
  <cp:revision>1088</cp:revision>
  <dcterms:created xsi:type="dcterms:W3CDTF">2017-02-07T17:12:51Z</dcterms:created>
  <dcterms:modified xsi:type="dcterms:W3CDTF">2020-06-23T09:42:48Z</dcterms:modified>
</cp:coreProperties>
</file>