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handoutMasterIdLst>
    <p:handoutMasterId r:id="rId32"/>
  </p:handoutMasterIdLst>
  <p:sldIdLst>
    <p:sldId id="256" r:id="rId2"/>
    <p:sldId id="259" r:id="rId3"/>
    <p:sldId id="260" r:id="rId4"/>
    <p:sldId id="257" r:id="rId5"/>
    <p:sldId id="297" r:id="rId6"/>
    <p:sldId id="262" r:id="rId7"/>
    <p:sldId id="263" r:id="rId8"/>
    <p:sldId id="264" r:id="rId9"/>
    <p:sldId id="265" r:id="rId10"/>
    <p:sldId id="275" r:id="rId11"/>
    <p:sldId id="266" r:id="rId12"/>
    <p:sldId id="273" r:id="rId13"/>
    <p:sldId id="274" r:id="rId14"/>
    <p:sldId id="276" r:id="rId15"/>
    <p:sldId id="282" r:id="rId16"/>
    <p:sldId id="283" r:id="rId17"/>
    <p:sldId id="284" r:id="rId18"/>
    <p:sldId id="285" r:id="rId19"/>
    <p:sldId id="286" r:id="rId20"/>
    <p:sldId id="287" r:id="rId21"/>
    <p:sldId id="288" r:id="rId22"/>
    <p:sldId id="289" r:id="rId23"/>
    <p:sldId id="290" r:id="rId24"/>
    <p:sldId id="291" r:id="rId25"/>
    <p:sldId id="292" r:id="rId26"/>
    <p:sldId id="293" r:id="rId27"/>
    <p:sldId id="294" r:id="rId28"/>
    <p:sldId id="295" r:id="rId29"/>
    <p:sldId id="271" r:id="rId30"/>
  </p:sldIdLst>
  <p:sldSz cx="9144000" cy="6858000" type="screen4x3"/>
  <p:notesSz cx="6858000" cy="9144000"/>
  <p:defaultText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43" autoAdjust="0"/>
    <p:restoredTop sz="96391" autoAdjust="0"/>
  </p:normalViewPr>
  <p:slideViewPr>
    <p:cSldViewPr snapToGrid="0" snapToObjects="1">
      <p:cViewPr varScale="1">
        <p:scale>
          <a:sx n="115" d="100"/>
          <a:sy n="115" d="100"/>
        </p:scale>
        <p:origin x="558" y="108"/>
      </p:cViewPr>
      <p:guideLst>
        <p:guide orient="horz" pos="2160"/>
        <p:guide pos="2880"/>
      </p:guideLst>
    </p:cSldViewPr>
  </p:slideViewPr>
  <p:outlineViewPr>
    <p:cViewPr>
      <p:scale>
        <a:sx n="33" d="100"/>
        <a:sy n="33" d="100"/>
      </p:scale>
      <p:origin x="328"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EC46B55-62D9-0F41-BC47-304FAF785C52}" type="datetimeFigureOut">
              <a:rPr kumimoji="1" lang="zh-TW" altLang="en-US" smtClean="0"/>
              <a:t>2020/6/30</a:t>
            </a:fld>
            <a:endParaRPr kumimoji="1"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7D6990B-DB6A-C14B-A7FD-024B5123F023}" type="slidenum">
              <a:rPr kumimoji="1" lang="zh-TW" altLang="en-US" smtClean="0"/>
              <a:t>‹#›</a:t>
            </a:fld>
            <a:endParaRPr kumimoji="1" lang="zh-TW" altLang="en-US"/>
          </a:p>
        </p:txBody>
      </p:sp>
    </p:spTree>
    <p:extLst>
      <p:ext uri="{BB962C8B-B14F-4D97-AF65-F5344CB8AC3E}">
        <p14:creationId xmlns:p14="http://schemas.microsoft.com/office/powerpoint/2010/main" val="14562322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DDCEB3-CAC4-AA47-85D1-1DF3EB2F8EB3}" type="datetimeFigureOut">
              <a:rPr kumimoji="1" lang="zh-TW" altLang="en-US" smtClean="0"/>
              <a:t>2020/6/30</a:t>
            </a:fld>
            <a:endParaRPr kumimoji="1" lang="zh-TW" altLang="en-US"/>
          </a:p>
        </p:txBody>
      </p:sp>
      <p:sp>
        <p:nvSpPr>
          <p:cNvPr id="4" name="投影片影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91AEF7-A788-AF4F-9728-C9724F650778}" type="slidenum">
              <a:rPr kumimoji="1" lang="zh-TW" altLang="en-US" smtClean="0"/>
              <a:t>‹#›</a:t>
            </a:fld>
            <a:endParaRPr kumimoji="1" lang="zh-TW" altLang="en-US"/>
          </a:p>
        </p:txBody>
      </p:sp>
    </p:spTree>
    <p:extLst>
      <p:ext uri="{BB962C8B-B14F-4D97-AF65-F5344CB8AC3E}">
        <p14:creationId xmlns:p14="http://schemas.microsoft.com/office/powerpoint/2010/main" val="27757967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B91AEF7-A788-AF4F-9728-C9724F650778}" type="slidenum">
              <a:rPr kumimoji="1" lang="zh-TW" altLang="en-US" smtClean="0"/>
              <a:t>3</a:t>
            </a:fld>
            <a:endParaRPr kumimoji="1" lang="zh-TW" altLang="en-US"/>
          </a:p>
        </p:txBody>
      </p:sp>
    </p:spTree>
    <p:extLst>
      <p:ext uri="{BB962C8B-B14F-4D97-AF65-F5344CB8AC3E}">
        <p14:creationId xmlns:p14="http://schemas.microsoft.com/office/powerpoint/2010/main" val="3130634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kumimoji="1" lang="zh-TW" altLang="en-US"/>
              <a:t>按一下以編輯母片標題樣式</a:t>
            </a:r>
          </a:p>
        </p:txBody>
      </p:sp>
      <p:sp>
        <p:nvSpPr>
          <p:cNvPr id="3" name="子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TW" altLang="en-US"/>
              <a:t>按一下以編輯母片子標題樣式</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2020/6/30</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800852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2020/6/30</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1523957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垂直標題 1"/>
          <p:cNvSpPr>
            <a:spLocks noGrp="1"/>
          </p:cNvSpPr>
          <p:nvPr>
            <p:ph type="title" orient="vert"/>
          </p:nvPr>
        </p:nvSpPr>
        <p:spPr>
          <a:xfrm>
            <a:off x="6629400" y="274638"/>
            <a:ext cx="2057400" cy="5851525"/>
          </a:xfrm>
        </p:spPr>
        <p:txBody>
          <a:bodyPr vert="eaVert"/>
          <a:lstStyle/>
          <a:p>
            <a:r>
              <a:rPr kumimoji="1"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2020/6/30</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718212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內容版面配置區 2"/>
          <p:cNvSpPr>
            <a:spLocks noGrp="1"/>
          </p:cNvSpPr>
          <p:nvPr>
            <p:ph idx="1"/>
          </p:nvPr>
        </p:nvSpPr>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2020/6/30</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2792891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kumimoji="1"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TW" altLang="en-US"/>
              <a:t>按一下以編輯母片文字樣式</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2020/6/30</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2669166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日期版面配置區 4"/>
          <p:cNvSpPr>
            <a:spLocks noGrp="1"/>
          </p:cNvSpPr>
          <p:nvPr>
            <p:ph type="dt" sz="half" idx="10"/>
          </p:nvPr>
        </p:nvSpPr>
        <p:spPr/>
        <p:txBody>
          <a:bodyPr/>
          <a:lstStyle/>
          <a:p>
            <a:fld id="{F5BDA9FA-EB68-3B40-918A-FB3F6C7FF9A3}" type="datetimeFigureOut">
              <a:rPr kumimoji="1" lang="zh-TW" altLang="en-US" smtClean="0"/>
              <a:t>2020/6/30</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395418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kumimoji="1"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7" name="日期版面配置區 6"/>
          <p:cNvSpPr>
            <a:spLocks noGrp="1"/>
          </p:cNvSpPr>
          <p:nvPr>
            <p:ph type="dt" sz="half" idx="10"/>
          </p:nvPr>
        </p:nvSpPr>
        <p:spPr/>
        <p:txBody>
          <a:bodyPr/>
          <a:lstStyle/>
          <a:p>
            <a:fld id="{F5BDA9FA-EB68-3B40-918A-FB3F6C7FF9A3}" type="datetimeFigureOut">
              <a:rPr kumimoji="1" lang="zh-TW" altLang="en-US" smtClean="0"/>
              <a:t>2020/6/30</a:t>
            </a:fld>
            <a:endParaRPr kumimoji="1" lang="zh-TW" altLang="en-US"/>
          </a:p>
        </p:txBody>
      </p:sp>
      <p:sp>
        <p:nvSpPr>
          <p:cNvPr id="8" name="頁尾版面配置區 7"/>
          <p:cNvSpPr>
            <a:spLocks noGrp="1"/>
          </p:cNvSpPr>
          <p:nvPr>
            <p:ph type="ftr" sz="quarter" idx="11"/>
          </p:nvPr>
        </p:nvSpPr>
        <p:spPr/>
        <p:txBody>
          <a:bodyPr/>
          <a:lstStyle/>
          <a:p>
            <a:endParaRPr kumimoji="1" lang="zh-TW" altLang="en-US"/>
          </a:p>
        </p:txBody>
      </p:sp>
      <p:sp>
        <p:nvSpPr>
          <p:cNvPr id="9" name="投影片編號版面配置區 8"/>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962678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日期版面配置區 2"/>
          <p:cNvSpPr>
            <a:spLocks noGrp="1"/>
          </p:cNvSpPr>
          <p:nvPr>
            <p:ph type="dt" sz="half" idx="10"/>
          </p:nvPr>
        </p:nvSpPr>
        <p:spPr/>
        <p:txBody>
          <a:bodyPr/>
          <a:lstStyle/>
          <a:p>
            <a:fld id="{F5BDA9FA-EB68-3B40-918A-FB3F6C7FF9A3}" type="datetimeFigureOut">
              <a:rPr kumimoji="1" lang="zh-TW" altLang="en-US" smtClean="0"/>
              <a:t>2020/6/30</a:t>
            </a:fld>
            <a:endParaRPr kumimoji="1" lang="zh-TW" altLang="en-US"/>
          </a:p>
        </p:txBody>
      </p:sp>
      <p:sp>
        <p:nvSpPr>
          <p:cNvPr id="4" name="頁尾版面配置區 3"/>
          <p:cNvSpPr>
            <a:spLocks noGrp="1"/>
          </p:cNvSpPr>
          <p:nvPr>
            <p:ph type="ftr" sz="quarter" idx="11"/>
          </p:nvPr>
        </p:nvSpPr>
        <p:spPr/>
        <p:txBody>
          <a:bodyPr/>
          <a:lstStyle/>
          <a:p>
            <a:endParaRPr kumimoji="1" lang="zh-TW" altLang="en-US"/>
          </a:p>
        </p:txBody>
      </p:sp>
      <p:sp>
        <p:nvSpPr>
          <p:cNvPr id="5" name="投影片編號版面配置區 4"/>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287981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F5BDA9FA-EB68-3B40-918A-FB3F6C7FF9A3}" type="datetimeFigureOut">
              <a:rPr kumimoji="1" lang="zh-TW" altLang="en-US" smtClean="0"/>
              <a:t>2020/6/30</a:t>
            </a:fld>
            <a:endParaRPr kumimoji="1" lang="zh-TW" altLang="en-US"/>
          </a:p>
        </p:txBody>
      </p:sp>
      <p:sp>
        <p:nvSpPr>
          <p:cNvPr id="3" name="頁尾版面配置區 2"/>
          <p:cNvSpPr>
            <a:spLocks noGrp="1"/>
          </p:cNvSpPr>
          <p:nvPr>
            <p:ph type="ftr" sz="quarter" idx="1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851027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kumimoji="1"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a:t>按一下以編輯母片文字樣式</a:t>
            </a:r>
          </a:p>
        </p:txBody>
      </p:sp>
      <p:sp>
        <p:nvSpPr>
          <p:cNvPr id="5" name="日期版面配置區 4"/>
          <p:cNvSpPr>
            <a:spLocks noGrp="1"/>
          </p:cNvSpPr>
          <p:nvPr>
            <p:ph type="dt" sz="half" idx="10"/>
          </p:nvPr>
        </p:nvSpPr>
        <p:spPr/>
        <p:txBody>
          <a:bodyPr/>
          <a:lstStyle/>
          <a:p>
            <a:fld id="{F5BDA9FA-EB68-3B40-918A-FB3F6C7FF9A3}" type="datetimeFigureOut">
              <a:rPr kumimoji="1" lang="zh-TW" altLang="en-US" smtClean="0"/>
              <a:t>2020/6/30</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609011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kumimoji="1"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a:t>按一下以編輯母片文字樣式</a:t>
            </a:r>
          </a:p>
        </p:txBody>
      </p:sp>
      <p:sp>
        <p:nvSpPr>
          <p:cNvPr id="5" name="日期版面配置區 4"/>
          <p:cNvSpPr>
            <a:spLocks noGrp="1"/>
          </p:cNvSpPr>
          <p:nvPr>
            <p:ph type="dt" sz="half" idx="10"/>
          </p:nvPr>
        </p:nvSpPr>
        <p:spPr/>
        <p:txBody>
          <a:bodyPr/>
          <a:lstStyle/>
          <a:p>
            <a:fld id="{F5BDA9FA-EB68-3B40-918A-FB3F6C7FF9A3}" type="datetimeFigureOut">
              <a:rPr kumimoji="1" lang="zh-TW" altLang="en-US" smtClean="0"/>
              <a:t>2020/6/30</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985446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BDA9FA-EB68-3B40-918A-FB3F6C7FF9A3}" type="datetimeFigureOut">
              <a:rPr kumimoji="1" lang="zh-TW" altLang="en-US" smtClean="0"/>
              <a:t>2020/6/30</a:t>
            </a:fld>
            <a:endParaRPr kumimoji="1"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1167343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hyperlink" Target="http://www.lcsd.gov.hk/CE/Museum/History/han_empir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17944" y="2276871"/>
            <a:ext cx="3575510" cy="402595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lvl="0" indent="-342900">
              <a:spcAft>
                <a:spcPts val="0"/>
              </a:spcAft>
              <a:buFont typeface="+mj-lt"/>
              <a:buAutoNum type="romanUcPeriod"/>
            </a:pPr>
            <a:r>
              <a:rPr lang="en-US" altLang="zh-TW" sz="20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Introduction</a:t>
            </a:r>
            <a:endParaRPr lang="en-US" sz="20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p>
            <a:pPr>
              <a:spcAft>
                <a:spcPts val="0"/>
              </a:spcAft>
            </a:pPr>
            <a:r>
              <a:rPr lang="en-US" sz="120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en-US" sz="1500" kern="1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p>
            <a:pPr lvl="0">
              <a:spcBef>
                <a:spcPts val="670"/>
              </a:spcBef>
              <a:spcAft>
                <a:spcPts val="0"/>
              </a:spcAft>
            </a:pPr>
            <a:r>
              <a:rPr lang="en-US" altLang="zh-TW" sz="15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The Battle of Fei River </a:t>
            </a:r>
            <a:r>
              <a:rPr lang="en-US" altLang="zh-TW" sz="15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r>
              <a:rPr lang="zh-TW" altLang="en-US" sz="15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淝水</a:t>
            </a:r>
            <a:r>
              <a:rPr lang="en-US" altLang="zh-TW" sz="15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was </a:t>
            </a:r>
            <a:r>
              <a:rPr lang="en-US" altLang="zh-TW" sz="15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 battle in </a:t>
            </a:r>
            <a:r>
              <a:rPr lang="en-US" altLang="zh-TW" sz="15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the Chinese </a:t>
            </a:r>
            <a:r>
              <a:rPr lang="en-US" altLang="zh-TW" sz="15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history </a:t>
            </a:r>
            <a:r>
              <a:rPr lang="en-US" altLang="zh-TW" sz="15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in which a </a:t>
            </a:r>
            <a:r>
              <a:rPr lang="en-US" altLang="zh-TW" sz="15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small army defeated a much larger one. In </a:t>
            </a:r>
            <a:r>
              <a:rPr lang="en-US" altLang="zh-TW" sz="15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AD383</a:t>
            </a:r>
            <a:r>
              <a:rPr lang="en-US" altLang="zh-TW" sz="15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HK" altLang="zh-TW" sz="15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the</a:t>
            </a:r>
            <a:r>
              <a:rPr lang="zh-TW" altLang="en-US" sz="15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HK" altLang="zh-TW" sz="15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Former Qin </a:t>
            </a:r>
            <a:r>
              <a:rPr lang="en-HK" altLang="zh-TW" sz="15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r>
              <a:rPr lang="zh-TW" altLang="en-US" sz="15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前秦</a:t>
            </a:r>
            <a:r>
              <a:rPr lang="en-HK" altLang="zh-TW" sz="15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empire </a:t>
            </a:r>
            <a:r>
              <a:rPr lang="en-HK" altLang="zh-TW" sz="15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attempted to unify </a:t>
            </a:r>
            <a:r>
              <a:rPr lang="en-US" altLang="zh-TW" sz="1500" dirty="0">
                <a:solidFill>
                  <a:schemeClr val="tx1"/>
                </a:solidFill>
                <a:latin typeface="Times New Roman" panose="02020603050405020304" pitchFamily="18" charset="0"/>
                <a:cs typeface="Times New Roman" panose="02020603050405020304" pitchFamily="18" charset="0"/>
              </a:rPr>
              <a:t>China and sent soldiers southwards to attack the Eastern </a:t>
            </a:r>
            <a:r>
              <a:rPr lang="en-US" altLang="zh-TW" sz="1500" dirty="0" err="1">
                <a:solidFill>
                  <a:schemeClr val="tx1"/>
                </a:solidFill>
                <a:latin typeface="Times New Roman" panose="02020603050405020304" pitchFamily="18" charset="0"/>
                <a:cs typeface="Times New Roman" panose="02020603050405020304" pitchFamily="18" charset="0"/>
              </a:rPr>
              <a:t>Jin</a:t>
            </a:r>
            <a:r>
              <a:rPr lang="en-US" altLang="zh-TW" sz="1500" dirty="0">
                <a:solidFill>
                  <a:schemeClr val="tx1"/>
                </a:solidFill>
                <a:latin typeface="Times New Roman" panose="02020603050405020304" pitchFamily="18" charset="0"/>
                <a:cs typeface="Times New Roman" panose="02020603050405020304" pitchFamily="18" charset="0"/>
              </a:rPr>
              <a:t> </a:t>
            </a:r>
            <a:r>
              <a:rPr lang="en-US" altLang="zh-TW" sz="1500" dirty="0" smtClean="0">
                <a:solidFill>
                  <a:schemeClr val="tx1"/>
                </a:solidFill>
                <a:latin typeface="Times New Roman" panose="02020603050405020304" pitchFamily="18" charset="0"/>
                <a:cs typeface="Times New Roman" panose="02020603050405020304" pitchFamily="18" charset="0"/>
              </a:rPr>
              <a:t>(</a:t>
            </a:r>
            <a:r>
              <a:rPr lang="zh-TW" altLang="en-US" sz="1500" dirty="0" smtClean="0">
                <a:solidFill>
                  <a:schemeClr val="tx1"/>
                </a:solidFill>
                <a:latin typeface="Times New Roman" panose="02020603050405020304" pitchFamily="18" charset="0"/>
                <a:cs typeface="Times New Roman" panose="02020603050405020304" pitchFamily="18" charset="0"/>
              </a:rPr>
              <a:t>東晉</a:t>
            </a:r>
            <a:r>
              <a:rPr lang="en-US" altLang="zh-TW" sz="1500" dirty="0" smtClean="0">
                <a:solidFill>
                  <a:schemeClr val="tx1"/>
                </a:solidFill>
                <a:latin typeface="Times New Roman" panose="02020603050405020304" pitchFamily="18" charset="0"/>
                <a:cs typeface="Times New Roman" panose="02020603050405020304" pitchFamily="18" charset="0"/>
              </a:rPr>
              <a:t>) empire</a:t>
            </a:r>
            <a:r>
              <a:rPr lang="en-HK" altLang="zh-TW" sz="1500" dirty="0">
                <a:solidFill>
                  <a:schemeClr val="tx1"/>
                </a:solidFill>
                <a:latin typeface="Times New Roman" panose="02020603050405020304" pitchFamily="18" charset="0"/>
                <a:cs typeface="Times New Roman" panose="02020603050405020304" pitchFamily="18" charset="0"/>
              </a:rPr>
              <a:t>. The two sides battled at the Fei river. The result was that the Eastern</a:t>
            </a:r>
            <a:r>
              <a:rPr lang="zh-TW" altLang="en-US" sz="1500" dirty="0">
                <a:solidFill>
                  <a:schemeClr val="tx1"/>
                </a:solidFill>
                <a:latin typeface="Times New Roman" panose="02020603050405020304" pitchFamily="18" charset="0"/>
                <a:cs typeface="Times New Roman" panose="02020603050405020304" pitchFamily="18" charset="0"/>
              </a:rPr>
              <a:t> </a:t>
            </a:r>
            <a:r>
              <a:rPr lang="en-HK" altLang="zh-TW" sz="1500" dirty="0" err="1">
                <a:solidFill>
                  <a:schemeClr val="tx1"/>
                </a:solidFill>
                <a:latin typeface="Times New Roman" panose="02020603050405020304" pitchFamily="18" charset="0"/>
                <a:cs typeface="Times New Roman" panose="02020603050405020304" pitchFamily="18" charset="0"/>
              </a:rPr>
              <a:t>Jin’s</a:t>
            </a:r>
            <a:r>
              <a:rPr lang="en-HK" altLang="zh-TW" sz="1500" dirty="0">
                <a:solidFill>
                  <a:schemeClr val="tx1"/>
                </a:solidFill>
                <a:latin typeface="Times New Roman" panose="02020603050405020304" pitchFamily="18" charset="0"/>
                <a:cs typeface="Times New Roman" panose="02020603050405020304" pitchFamily="18" charset="0"/>
              </a:rPr>
              <a:t> 80,000 soldiers defeated the Former Qin’s army of 800,000. The success of the Eastern </a:t>
            </a:r>
            <a:r>
              <a:rPr lang="en-HK" altLang="zh-TW" sz="1500" dirty="0" err="1">
                <a:solidFill>
                  <a:schemeClr val="tx1"/>
                </a:solidFill>
                <a:latin typeface="Times New Roman" panose="02020603050405020304" pitchFamily="18" charset="0"/>
                <a:cs typeface="Times New Roman" panose="02020603050405020304" pitchFamily="18" charset="0"/>
              </a:rPr>
              <a:t>Jin</a:t>
            </a:r>
            <a:r>
              <a:rPr lang="en-HK" altLang="zh-TW" sz="1500" dirty="0">
                <a:solidFill>
                  <a:schemeClr val="tx1"/>
                </a:solidFill>
                <a:latin typeface="Times New Roman" panose="02020603050405020304" pitchFamily="18" charset="0"/>
                <a:cs typeface="Times New Roman" panose="02020603050405020304" pitchFamily="18" charset="0"/>
              </a:rPr>
              <a:t> at the Battle of Fei River prevented nomadic tribes from invading the south but also ensured that China remained divided. </a:t>
            </a:r>
            <a:endParaRPr lang="en-US" sz="15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2" name="圖片 11"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41565"/>
            <a:ext cx="9144000" cy="1208241"/>
          </a:xfrm>
          <a:prstGeom prst="rect">
            <a:avLst/>
          </a:prstGeom>
        </p:spPr>
      </p:pic>
      <p:sp>
        <p:nvSpPr>
          <p:cNvPr id="5" name="TextBox 3"/>
          <p:cNvSpPr txBox="1"/>
          <p:nvPr/>
        </p:nvSpPr>
        <p:spPr>
          <a:xfrm>
            <a:off x="517944" y="1316118"/>
            <a:ext cx="7851186" cy="830997"/>
          </a:xfrm>
          <a:prstGeom prst="rect">
            <a:avLst/>
          </a:prstGeom>
          <a:gradFill flip="none" rotWithShape="1">
            <a:gsLst>
              <a:gs pos="47000">
                <a:schemeClr val="accent5">
                  <a:lumMod val="20000"/>
                  <a:lumOff val="80000"/>
                </a:schemeClr>
              </a:gs>
              <a:gs pos="100000">
                <a:schemeClr val="bg1"/>
              </a:gs>
            </a:gsLst>
            <a:lin ang="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spcAft>
                <a:spcPts val="0"/>
              </a:spcAft>
            </a:pPr>
            <a:r>
              <a:rPr lang="en-US" altLang="zh-CN" sz="2400" b="1" dirty="0">
                <a:solidFill>
                  <a:srgbClr val="FF0000"/>
                </a:solidFill>
                <a:latin typeface="Times New Roman" panose="02020603050405020304" pitchFamily="18" charset="0"/>
                <a:ea typeface="BiauKai"/>
                <a:cs typeface="Times New Roman" panose="02020603050405020304" pitchFamily="18" charset="0"/>
              </a:rPr>
              <a:t>The Battle of Fei River</a:t>
            </a:r>
            <a:r>
              <a:rPr lang="zh-CN" sz="2400" b="1" kern="1200" dirty="0">
                <a:solidFill>
                  <a:srgbClr val="000000"/>
                </a:solidFill>
                <a:effectLst/>
                <a:latin typeface="Times New Roman" panose="02020603050405020304" pitchFamily="18" charset="0"/>
                <a:ea typeface="Microsoft YaHei"/>
                <a:cs typeface="Times New Roman" panose="02020603050405020304" pitchFamily="18" charset="0"/>
              </a:rPr>
              <a:t>：</a:t>
            </a:r>
            <a:r>
              <a:rPr lang="en-US" altLang="zh-CN" sz="2400" b="1" kern="1200" dirty="0">
                <a:solidFill>
                  <a:srgbClr val="548DD4"/>
                </a:solidFill>
                <a:effectLst/>
                <a:latin typeface="Times New Roman" panose="02020603050405020304" pitchFamily="18" charset="0"/>
                <a:ea typeface="新細明體"/>
                <a:cs typeface="Times New Roman" panose="02020603050405020304" pitchFamily="18" charset="0"/>
              </a:rPr>
              <a:t>The </a:t>
            </a:r>
            <a:r>
              <a:rPr lang="en-US" altLang="zh-CN" sz="2400" b="1" dirty="0">
                <a:solidFill>
                  <a:srgbClr val="548DD4"/>
                </a:solidFill>
                <a:latin typeface="Times New Roman" panose="02020603050405020304" pitchFamily="18" charset="0"/>
                <a:ea typeface="新細明體"/>
                <a:cs typeface="Times New Roman" panose="02020603050405020304" pitchFamily="18" charset="0"/>
              </a:rPr>
              <a:t>Defeat of the Nomadic Cavalry</a:t>
            </a:r>
            <a:endParaRPr lang="en-US" sz="2400" dirty="0">
              <a:effectLst/>
              <a:latin typeface="Times New Roman" panose="02020603050405020304" pitchFamily="18" charset="0"/>
              <a:ea typeface="新細明體"/>
              <a:cs typeface="Times New Roman" panose="02020603050405020304" pitchFamily="18" charset="0"/>
            </a:endParaRPr>
          </a:p>
        </p:txBody>
      </p:sp>
      <p:grpSp>
        <p:nvGrpSpPr>
          <p:cNvPr id="6" name="群組 5"/>
          <p:cNvGrpSpPr/>
          <p:nvPr/>
        </p:nvGrpSpPr>
        <p:grpSpPr>
          <a:xfrm>
            <a:off x="4316633" y="2276872"/>
            <a:ext cx="4604965" cy="4350064"/>
            <a:chOff x="2347129" y="334509"/>
            <a:chExt cx="6568953" cy="6624736"/>
          </a:xfrm>
          <a:effectLst>
            <a:outerShdw blurRad="50800" dist="38100" dir="2700000" algn="tl" rotWithShape="0">
              <a:prstClr val="black">
                <a:alpha val="40000"/>
              </a:prstClr>
            </a:outerShdw>
          </a:effectLst>
        </p:grpSpPr>
        <p:pic>
          <p:nvPicPr>
            <p:cNvPr id="9" name="Picture 5"/>
            <p:cNvPicPr>
              <a:picLocks noChangeAspect="1" noChangeArrowheads="1"/>
            </p:cNvPicPr>
            <p:nvPr/>
          </p:nvPicPr>
          <p:blipFill>
            <a:blip r:embed="rId3" cstate="print"/>
            <a:srcRect/>
            <a:stretch>
              <a:fillRect/>
            </a:stretch>
          </p:blipFill>
          <p:spPr bwMode="auto">
            <a:xfrm>
              <a:off x="2347129" y="334509"/>
              <a:ext cx="6394967" cy="6624736"/>
            </a:xfrm>
            <a:prstGeom prst="rect">
              <a:avLst/>
            </a:prstGeom>
            <a:noFill/>
            <a:ln w="57150">
              <a:solidFill>
                <a:schemeClr val="tx1"/>
              </a:solidFill>
              <a:miter lim="800000"/>
              <a:headEnd/>
              <a:tailEnd/>
            </a:ln>
            <a:effectLst/>
          </p:spPr>
        </p:pic>
        <p:sp>
          <p:nvSpPr>
            <p:cNvPr id="10" name="TextBox 6"/>
            <p:cNvSpPr txBox="1"/>
            <p:nvPr/>
          </p:nvSpPr>
          <p:spPr>
            <a:xfrm>
              <a:off x="2736078" y="4536223"/>
              <a:ext cx="5391910" cy="1365920"/>
            </a:xfrm>
            <a:prstGeom prst="rect">
              <a:avLst/>
            </a:prstGeom>
            <a:noFill/>
          </p:spPr>
          <p:txBody>
            <a:bodyPr wrap="square" rtlCol="0">
              <a:noAutofit/>
            </a:bodyPr>
            <a:lstStyle/>
            <a:p>
              <a:pPr>
                <a:spcBef>
                  <a:spcPts val="1200"/>
                </a:spcBef>
                <a:spcAft>
                  <a:spcPts val="0"/>
                </a:spcAft>
              </a:pPr>
              <a:r>
                <a:rPr lang="en-HK" altLang="zh-CN" sz="4800" b="1" kern="1200" dirty="0">
                  <a:solidFill>
                    <a:srgbClr val="000000"/>
                  </a:solidFill>
                  <a:effectLst/>
                  <a:latin typeface="Times New Roman"/>
                  <a:ea typeface="BiauKai"/>
                  <a:cs typeface="Times New Roman"/>
                </a:rPr>
                <a:t>Eastern </a:t>
              </a:r>
              <a:r>
                <a:rPr lang="en-HK" altLang="zh-CN" sz="4800" b="1" kern="1200" dirty="0" err="1">
                  <a:solidFill>
                    <a:srgbClr val="000000"/>
                  </a:solidFill>
                  <a:effectLst/>
                  <a:latin typeface="Times New Roman"/>
                  <a:ea typeface="BiauKai"/>
                  <a:cs typeface="Times New Roman"/>
                </a:rPr>
                <a:t>Jin</a:t>
              </a:r>
              <a:endParaRPr lang="en-US" sz="1200" dirty="0">
                <a:effectLst/>
                <a:latin typeface="Times New Roman"/>
                <a:ea typeface="新細明體"/>
                <a:cs typeface="Times New Roman"/>
              </a:endParaRPr>
            </a:p>
          </p:txBody>
        </p:sp>
        <p:sp>
          <p:nvSpPr>
            <p:cNvPr id="11" name="TextBox 7"/>
            <p:cNvSpPr txBox="1"/>
            <p:nvPr/>
          </p:nvSpPr>
          <p:spPr>
            <a:xfrm>
              <a:off x="3591478" y="1542884"/>
              <a:ext cx="3567415" cy="1234440"/>
            </a:xfrm>
            <a:prstGeom prst="rect">
              <a:avLst/>
            </a:prstGeom>
            <a:noFill/>
          </p:spPr>
          <p:txBody>
            <a:bodyPr wrap="square" rtlCol="0">
              <a:noAutofit/>
            </a:bodyPr>
            <a:lstStyle/>
            <a:p>
              <a:pPr>
                <a:spcAft>
                  <a:spcPts val="0"/>
                </a:spcAft>
              </a:pPr>
              <a:r>
                <a:rPr lang="en-HK" altLang="zh-CN" sz="3000" b="1" kern="1200" dirty="0">
                  <a:solidFill>
                    <a:srgbClr val="000000"/>
                  </a:solidFill>
                  <a:effectLst/>
                  <a:latin typeface="Times New Roman"/>
                  <a:ea typeface="BiauKai"/>
                  <a:cs typeface="Times New Roman"/>
                </a:rPr>
                <a:t>Former Qin</a:t>
              </a:r>
              <a:endParaRPr lang="en-US" sz="3000" dirty="0">
                <a:effectLst/>
                <a:latin typeface="Times New Roman"/>
                <a:ea typeface="新細明體"/>
                <a:cs typeface="Times New Roman"/>
              </a:endParaRPr>
            </a:p>
          </p:txBody>
        </p:sp>
        <p:sp>
          <p:nvSpPr>
            <p:cNvPr id="13" name="TextBox 14"/>
            <p:cNvSpPr txBox="1"/>
            <p:nvPr/>
          </p:nvSpPr>
          <p:spPr>
            <a:xfrm rot="16200000">
              <a:off x="7802735" y="3439834"/>
              <a:ext cx="650509" cy="1576185"/>
            </a:xfrm>
            <a:prstGeom prst="rect">
              <a:avLst/>
            </a:prstGeom>
            <a:noFill/>
          </p:spPr>
          <p:txBody>
            <a:bodyPr vert="eaVert" wrap="square" rtlCol="0">
              <a:noAutofit/>
            </a:bodyPr>
            <a:lstStyle/>
            <a:p>
              <a:pPr>
                <a:spcAft>
                  <a:spcPts val="0"/>
                </a:spcAft>
              </a:pPr>
              <a:r>
                <a:rPr lang="en-HK" altLang="zh-CN" sz="1800" kern="1200" dirty="0" err="1">
                  <a:solidFill>
                    <a:srgbClr val="000000"/>
                  </a:solidFill>
                  <a:effectLst/>
                  <a:latin typeface="Calibri"/>
                  <a:ea typeface="新細明體"/>
                  <a:cs typeface="Times New Roman"/>
                </a:rPr>
                <a:t>Jiankang</a:t>
              </a:r>
              <a:endParaRPr lang="en-US" sz="1200" dirty="0">
                <a:effectLst/>
                <a:latin typeface="Times New Roman"/>
                <a:ea typeface="新細明體"/>
                <a:cs typeface="Times New Roman"/>
              </a:endParaRPr>
            </a:p>
          </p:txBody>
        </p:sp>
        <p:sp>
          <p:nvSpPr>
            <p:cNvPr id="14" name="TextBox 18"/>
            <p:cNvSpPr txBox="1"/>
            <p:nvPr/>
          </p:nvSpPr>
          <p:spPr>
            <a:xfrm rot="15549901">
              <a:off x="6998225" y="2799171"/>
              <a:ext cx="683341" cy="1482285"/>
            </a:xfrm>
            <a:prstGeom prst="rect">
              <a:avLst/>
            </a:prstGeom>
            <a:noFill/>
          </p:spPr>
          <p:txBody>
            <a:bodyPr vert="eaVert" wrap="square" rtlCol="0">
              <a:noAutofit/>
            </a:bodyPr>
            <a:lstStyle/>
            <a:p>
              <a:pPr>
                <a:spcAft>
                  <a:spcPts val="0"/>
                </a:spcAft>
              </a:pPr>
              <a:r>
                <a:rPr lang="en-HK" altLang="zh-CN" sz="1600" b="1" kern="1200" dirty="0">
                  <a:solidFill>
                    <a:srgbClr val="000000"/>
                  </a:solidFill>
                  <a:effectLst/>
                  <a:latin typeface="Calibri"/>
                  <a:ea typeface="新細明體"/>
                  <a:cs typeface="Times New Roman"/>
                </a:rPr>
                <a:t>Fei River</a:t>
              </a:r>
              <a:endParaRPr lang="en-US" sz="1200" dirty="0">
                <a:effectLst/>
                <a:latin typeface="Times New Roman"/>
                <a:ea typeface="新細明體"/>
                <a:cs typeface="Times New Roman"/>
              </a:endParaRPr>
            </a:p>
          </p:txBody>
        </p:sp>
        <p:sp>
          <p:nvSpPr>
            <p:cNvPr id="15" name="TextBox 19"/>
            <p:cNvSpPr txBox="1"/>
            <p:nvPr/>
          </p:nvSpPr>
          <p:spPr>
            <a:xfrm rot="16200000">
              <a:off x="4315813" y="2071973"/>
              <a:ext cx="667450" cy="1431355"/>
            </a:xfrm>
            <a:prstGeom prst="rect">
              <a:avLst/>
            </a:prstGeom>
            <a:noFill/>
          </p:spPr>
          <p:txBody>
            <a:bodyPr vert="eaVert" wrap="square" rtlCol="0">
              <a:noAutofit/>
            </a:bodyPr>
            <a:lstStyle/>
            <a:p>
              <a:r>
                <a:rPr lang="en-HK" altLang="zh-CN" dirty="0" err="1">
                  <a:solidFill>
                    <a:srgbClr val="000000"/>
                  </a:solidFill>
                  <a:ea typeface="新細明體"/>
                  <a:cs typeface="Times New Roman"/>
                </a:rPr>
                <a:t>Chang’an</a:t>
              </a:r>
              <a:endParaRPr lang="en-US" sz="1200" dirty="0">
                <a:effectLst/>
                <a:latin typeface="Times New Roman"/>
                <a:ea typeface="新細明體"/>
                <a:cs typeface="Times New Roman"/>
              </a:endParaRPr>
            </a:p>
          </p:txBody>
        </p:sp>
        <p:sp>
          <p:nvSpPr>
            <p:cNvPr id="17" name="Rectangle 21"/>
            <p:cNvSpPr/>
            <p:nvPr/>
          </p:nvSpPr>
          <p:spPr>
            <a:xfrm>
              <a:off x="7839862" y="3767633"/>
              <a:ext cx="288127" cy="28812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grpSp>
      <p:sp>
        <p:nvSpPr>
          <p:cNvPr id="18" name="Rectangle 21"/>
          <p:cNvSpPr/>
          <p:nvPr/>
        </p:nvSpPr>
        <p:spPr>
          <a:xfrm>
            <a:off x="6432371" y="3887702"/>
            <a:ext cx="201983" cy="18919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spTree>
    <p:extLst>
      <p:ext uri="{BB962C8B-B14F-4D97-AF65-F5344CB8AC3E}">
        <p14:creationId xmlns:p14="http://schemas.microsoft.com/office/powerpoint/2010/main" val="4269226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 name="矩形 4"/>
          <p:cNvSpPr/>
          <p:nvPr/>
        </p:nvSpPr>
        <p:spPr>
          <a:xfrm>
            <a:off x="374482" y="1197722"/>
            <a:ext cx="6355502" cy="400110"/>
          </a:xfrm>
          <a:prstGeom prst="rect">
            <a:avLst/>
          </a:prstGeom>
        </p:spPr>
        <p:txBody>
          <a:bodyPr wrap="square">
            <a:spAutoFit/>
          </a:bodyPr>
          <a:lstStyle/>
          <a:p>
            <a:r>
              <a:rPr lang="en-US" altLang="zh-TW" sz="2000" b="1" dirty="0">
                <a:solidFill>
                  <a:srgbClr val="E46C0A"/>
                </a:solidFill>
                <a:latin typeface="Times New Roman" panose="02020603050405020304" pitchFamily="18" charset="0"/>
                <a:ea typeface="BiauKai"/>
                <a:cs typeface="Times New Roman" panose="02020603050405020304" pitchFamily="18" charset="0"/>
              </a:rPr>
              <a:t>V. The Course and Result of the Battle of Fei River</a:t>
            </a:r>
            <a:endParaRPr lang="en-US" altLang="zh-TW" sz="2000" dirty="0">
              <a:solidFill>
                <a:schemeClr val="accent6">
                  <a:lumMod val="75000"/>
                </a:schemeClr>
              </a:solidFill>
              <a:latin typeface="Times New Roman" panose="02020603050405020304" pitchFamily="18" charset="0"/>
              <a:ea typeface="標楷體"/>
              <a:cs typeface="Times New Roman" panose="02020603050405020304" pitchFamily="18" charset="0"/>
            </a:endParaRPr>
          </a:p>
        </p:txBody>
      </p:sp>
      <p:sp>
        <p:nvSpPr>
          <p:cNvPr id="6" name="TextBox 3"/>
          <p:cNvSpPr txBox="1"/>
          <p:nvPr/>
        </p:nvSpPr>
        <p:spPr>
          <a:xfrm>
            <a:off x="374483" y="1700807"/>
            <a:ext cx="3053546" cy="3182089"/>
          </a:xfrm>
          <a:prstGeom prst="rect">
            <a:avLst/>
          </a:prstGeom>
          <a:solidFill>
            <a:schemeClr val="accent5">
              <a:lumMod val="20000"/>
              <a:lumOff val="80000"/>
            </a:schemeClr>
          </a:solidFill>
          <a:ln>
            <a:noFill/>
          </a:ln>
        </p:spPr>
        <p:txBody>
          <a:bodyPr wrap="square" rtlCol="0">
            <a:noAutofit/>
          </a:bodyPr>
          <a:lstStyle/>
          <a:p>
            <a:pPr>
              <a:spcAft>
                <a:spcPts val="0"/>
              </a:spcAft>
            </a:pPr>
            <a:r>
              <a:rPr lang="en-US" dirty="0">
                <a:latin typeface="Times New Roman"/>
                <a:ea typeface="新細明體"/>
                <a:cs typeface="Times New Roman"/>
              </a:rPr>
              <a:t>In </a:t>
            </a:r>
            <a:r>
              <a:rPr lang="en-US" dirty="0" smtClean="0">
                <a:latin typeface="Times New Roman"/>
                <a:ea typeface="新細明體"/>
                <a:cs typeface="Times New Roman"/>
              </a:rPr>
              <a:t>AD383</a:t>
            </a:r>
            <a:r>
              <a:rPr lang="en-US" dirty="0">
                <a:latin typeface="Times New Roman"/>
                <a:ea typeface="新細明體"/>
                <a:cs typeface="Times New Roman"/>
              </a:rPr>
              <a:t>, </a:t>
            </a:r>
            <a:r>
              <a:rPr lang="en-US" dirty="0" smtClean="0">
                <a:latin typeface="Times New Roman"/>
                <a:ea typeface="新細明體"/>
                <a:cs typeface="Times New Roman"/>
              </a:rPr>
              <a:t>Pu Jian </a:t>
            </a:r>
            <a:r>
              <a:rPr lang="en-US" dirty="0">
                <a:latin typeface="Times New Roman"/>
                <a:ea typeface="新細明體"/>
                <a:cs typeface="Times New Roman"/>
              </a:rPr>
              <a:t>of the Former Qin empire planned to conquer </a:t>
            </a:r>
            <a:r>
              <a:rPr lang="en-US" dirty="0" err="1" smtClean="0">
                <a:latin typeface="Times New Roman"/>
                <a:ea typeface="新細明體"/>
                <a:cs typeface="Times New Roman"/>
              </a:rPr>
              <a:t>Jiankang</a:t>
            </a:r>
            <a:r>
              <a:rPr lang="en-US" dirty="0" smtClean="0">
                <a:latin typeface="Times New Roman"/>
                <a:ea typeface="新細明體"/>
                <a:cs typeface="Times New Roman"/>
              </a:rPr>
              <a:t> </a:t>
            </a:r>
            <a:r>
              <a:rPr lang="en-US" altLang="zh-TW" dirty="0" smtClean="0">
                <a:latin typeface="Times New Roman"/>
                <a:ea typeface="新細明體"/>
                <a:cs typeface="Times New Roman"/>
              </a:rPr>
              <a:t>(</a:t>
            </a:r>
            <a:r>
              <a:rPr lang="zh-TW" altLang="en-US" dirty="0" smtClean="0">
                <a:latin typeface="Times New Roman"/>
                <a:ea typeface="新細明體"/>
                <a:cs typeface="Times New Roman"/>
              </a:rPr>
              <a:t>建康</a:t>
            </a:r>
            <a:r>
              <a:rPr lang="en-US" altLang="zh-TW" dirty="0" smtClean="0">
                <a:latin typeface="Times New Roman"/>
                <a:ea typeface="新細明體"/>
                <a:cs typeface="Times New Roman"/>
              </a:rPr>
              <a:t>)</a:t>
            </a:r>
            <a:r>
              <a:rPr lang="en-US" dirty="0" smtClean="0">
                <a:latin typeface="Times New Roman"/>
                <a:ea typeface="新細明體"/>
                <a:cs typeface="Times New Roman"/>
              </a:rPr>
              <a:t>, </a:t>
            </a:r>
            <a:r>
              <a:rPr lang="en-US" dirty="0">
                <a:latin typeface="Times New Roman"/>
                <a:ea typeface="新細明體"/>
                <a:cs typeface="Times New Roman"/>
              </a:rPr>
              <a:t>the capital of the Eastern </a:t>
            </a:r>
            <a:r>
              <a:rPr lang="en-US" dirty="0" err="1">
                <a:latin typeface="Times New Roman"/>
                <a:ea typeface="新細明體"/>
                <a:cs typeface="Times New Roman"/>
              </a:rPr>
              <a:t>Jin</a:t>
            </a:r>
            <a:r>
              <a:rPr lang="en-US" dirty="0">
                <a:latin typeface="Times New Roman"/>
                <a:ea typeface="新細明體"/>
                <a:cs typeface="Times New Roman"/>
              </a:rPr>
              <a:t>. He planned to invade through the following routes.</a:t>
            </a:r>
          </a:p>
          <a:p>
            <a:pPr>
              <a:spcAft>
                <a:spcPts val="0"/>
              </a:spcAft>
            </a:pPr>
            <a:r>
              <a:rPr lang="en-US" dirty="0">
                <a:latin typeface="Times New Roman"/>
                <a:ea typeface="新細明體"/>
                <a:cs typeface="Times New Roman"/>
              </a:rPr>
              <a:t>1. From north, he would follow the </a:t>
            </a:r>
            <a:r>
              <a:rPr lang="en-US" dirty="0" err="1">
                <a:latin typeface="Times New Roman"/>
                <a:ea typeface="新細明體"/>
                <a:cs typeface="Times New Roman"/>
              </a:rPr>
              <a:t>Huai</a:t>
            </a:r>
            <a:r>
              <a:rPr lang="en-US" dirty="0">
                <a:latin typeface="Times New Roman"/>
                <a:ea typeface="新細明體"/>
                <a:cs typeface="Times New Roman"/>
              </a:rPr>
              <a:t> </a:t>
            </a:r>
            <a:r>
              <a:rPr lang="en-US" dirty="0" smtClean="0">
                <a:latin typeface="Times New Roman"/>
                <a:ea typeface="新細明體"/>
                <a:cs typeface="Times New Roman"/>
              </a:rPr>
              <a:t>River </a:t>
            </a:r>
            <a:r>
              <a:rPr lang="en-US" altLang="zh-TW" dirty="0" smtClean="0">
                <a:latin typeface="Times New Roman"/>
                <a:ea typeface="新細明體"/>
                <a:cs typeface="Times New Roman"/>
              </a:rPr>
              <a:t>(</a:t>
            </a:r>
            <a:r>
              <a:rPr lang="zh-TW" altLang="en-US" dirty="0" smtClean="0">
                <a:latin typeface="Times New Roman"/>
                <a:ea typeface="新細明體"/>
                <a:cs typeface="Times New Roman"/>
              </a:rPr>
              <a:t>淮河</a:t>
            </a:r>
            <a:r>
              <a:rPr lang="en-US" altLang="zh-TW" dirty="0" smtClean="0">
                <a:latin typeface="Times New Roman"/>
                <a:ea typeface="新細明體"/>
                <a:cs typeface="Times New Roman"/>
              </a:rPr>
              <a:t>)</a:t>
            </a:r>
            <a:r>
              <a:rPr lang="en-US" dirty="0" smtClean="0">
                <a:latin typeface="Times New Roman"/>
                <a:ea typeface="新細明體"/>
                <a:cs typeface="Times New Roman"/>
              </a:rPr>
              <a:t> </a:t>
            </a:r>
            <a:r>
              <a:rPr lang="en-US" dirty="0">
                <a:latin typeface="Times New Roman"/>
                <a:ea typeface="新細明體"/>
                <a:cs typeface="Times New Roman"/>
              </a:rPr>
              <a:t>southwards, crossing the Yangzi </a:t>
            </a:r>
            <a:r>
              <a:rPr lang="en-US" dirty="0" smtClean="0">
                <a:latin typeface="Times New Roman"/>
                <a:ea typeface="新細明體"/>
                <a:cs typeface="Times New Roman"/>
              </a:rPr>
              <a:t>River, </a:t>
            </a:r>
            <a:r>
              <a:rPr lang="en-US" dirty="0">
                <a:latin typeface="Times New Roman"/>
                <a:ea typeface="新細明體"/>
                <a:cs typeface="Times New Roman"/>
              </a:rPr>
              <a:t>and then surrounding </a:t>
            </a:r>
            <a:r>
              <a:rPr lang="en-US" dirty="0" err="1" smtClean="0">
                <a:latin typeface="Times New Roman"/>
                <a:ea typeface="新細明體"/>
                <a:cs typeface="Times New Roman"/>
              </a:rPr>
              <a:t>Jiankang</a:t>
            </a:r>
            <a:r>
              <a:rPr lang="en-US" dirty="0" smtClean="0">
                <a:latin typeface="Times New Roman"/>
                <a:ea typeface="新細明體"/>
                <a:cs typeface="Times New Roman"/>
              </a:rPr>
              <a:t>.</a:t>
            </a:r>
            <a:endParaRPr lang="zh-HK" altLang="en-US" dirty="0">
              <a:latin typeface="Times New Roman"/>
              <a:ea typeface="新細明體"/>
              <a:cs typeface="Times New Roman"/>
            </a:endParaRPr>
          </a:p>
        </p:txBody>
      </p:sp>
      <p:sp>
        <p:nvSpPr>
          <p:cNvPr id="7" name="Rectangle 4"/>
          <p:cNvSpPr/>
          <p:nvPr/>
        </p:nvSpPr>
        <p:spPr>
          <a:xfrm>
            <a:off x="374483" y="5083884"/>
            <a:ext cx="3053546" cy="1030477"/>
          </a:xfrm>
          <a:prstGeom prst="rect">
            <a:avLst/>
          </a:prstGeom>
          <a:solidFill>
            <a:schemeClr val="accent4">
              <a:lumMod val="40000"/>
              <a:lumOff val="60000"/>
            </a:schemeClr>
          </a:solidFill>
        </p:spPr>
        <p:txBody>
          <a:bodyPr wrap="square">
            <a:noAutofit/>
          </a:bodyPr>
          <a:lstStyle/>
          <a:p>
            <a:pPr>
              <a:spcAft>
                <a:spcPts val="0"/>
              </a:spcAft>
            </a:pPr>
            <a:r>
              <a:rPr lang="en-HK" altLang="zh-TW" b="1" dirty="0">
                <a:solidFill>
                  <a:srgbClr val="000000"/>
                </a:solidFill>
                <a:effectLst/>
                <a:latin typeface="Times New Roman"/>
                <a:ea typeface="新細明體"/>
                <a:cs typeface="Times New Roman"/>
              </a:rPr>
              <a:t>Quiz: </a:t>
            </a:r>
            <a:r>
              <a:rPr lang="en-HK" altLang="zh-TW" dirty="0">
                <a:solidFill>
                  <a:srgbClr val="000000"/>
                </a:solidFill>
                <a:effectLst/>
                <a:latin typeface="Times New Roman"/>
                <a:ea typeface="新細明體"/>
                <a:cs typeface="Times New Roman"/>
              </a:rPr>
              <a:t>According to the information above, please draw the routes </a:t>
            </a:r>
            <a:r>
              <a:rPr lang="en-HK" altLang="zh-TW" dirty="0">
                <a:solidFill>
                  <a:srgbClr val="000000"/>
                </a:solidFill>
                <a:latin typeface="Times New Roman"/>
                <a:ea typeface="新細明體"/>
                <a:cs typeface="Times New Roman"/>
              </a:rPr>
              <a:t>on the map.</a:t>
            </a:r>
            <a:endParaRPr lang="zh-HK" dirty="0">
              <a:effectLst/>
              <a:latin typeface="Times New Roman"/>
              <a:ea typeface="新細明體"/>
              <a:cs typeface="Times New Roman"/>
            </a:endParaRPr>
          </a:p>
        </p:txBody>
      </p:sp>
      <p:pic>
        <p:nvPicPr>
          <p:cNvPr id="25" name="Picture 24">
            <a:extLst>
              <a:ext uri="{FF2B5EF4-FFF2-40B4-BE49-F238E27FC236}">
                <a16:creationId xmlns:a16="http://schemas.microsoft.com/office/drawing/2014/main" id="{690AA21C-9826-4182-91F3-ED8822FEA9A6}"/>
              </a:ext>
            </a:extLst>
          </p:cNvPr>
          <p:cNvPicPr>
            <a:picLocks noChangeAspect="1"/>
          </p:cNvPicPr>
          <p:nvPr/>
        </p:nvPicPr>
        <p:blipFill>
          <a:blip r:embed="rId3"/>
          <a:stretch>
            <a:fillRect/>
          </a:stretch>
        </p:blipFill>
        <p:spPr>
          <a:xfrm>
            <a:off x="3702447" y="1700808"/>
            <a:ext cx="5168245" cy="4995970"/>
          </a:xfrm>
          <a:prstGeom prst="rect">
            <a:avLst/>
          </a:prstGeom>
        </p:spPr>
      </p:pic>
    </p:spTree>
    <p:extLst>
      <p:ext uri="{BB962C8B-B14F-4D97-AF65-F5344CB8AC3E}">
        <p14:creationId xmlns:p14="http://schemas.microsoft.com/office/powerpoint/2010/main" val="2228513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6" name="TextBox 3"/>
          <p:cNvSpPr txBox="1"/>
          <p:nvPr/>
        </p:nvSpPr>
        <p:spPr>
          <a:xfrm>
            <a:off x="374483" y="1700807"/>
            <a:ext cx="3053546" cy="3236953"/>
          </a:xfrm>
          <a:prstGeom prst="rect">
            <a:avLst/>
          </a:prstGeom>
          <a:solidFill>
            <a:schemeClr val="accent5">
              <a:lumMod val="20000"/>
              <a:lumOff val="80000"/>
            </a:schemeClr>
          </a:solidFill>
          <a:ln>
            <a:noFill/>
          </a:ln>
        </p:spPr>
        <p:txBody>
          <a:bodyPr wrap="square" rtlCol="0">
            <a:noAutofit/>
          </a:bodyPr>
          <a:lstStyle/>
          <a:p>
            <a:pPr>
              <a:spcAft>
                <a:spcPts val="0"/>
              </a:spcAft>
            </a:pPr>
            <a:r>
              <a:rPr lang="en-US" dirty="0">
                <a:latin typeface="Times New Roman"/>
                <a:ea typeface="新細明體"/>
                <a:cs typeface="Times New Roman"/>
              </a:rPr>
              <a:t>In </a:t>
            </a:r>
            <a:r>
              <a:rPr lang="en-US" dirty="0" smtClean="0">
                <a:latin typeface="Times New Roman"/>
                <a:ea typeface="新細明體"/>
                <a:cs typeface="Times New Roman"/>
              </a:rPr>
              <a:t>AD383</a:t>
            </a:r>
            <a:r>
              <a:rPr lang="en-US" dirty="0">
                <a:latin typeface="Times New Roman"/>
                <a:ea typeface="新細明體"/>
                <a:cs typeface="Times New Roman"/>
              </a:rPr>
              <a:t>, </a:t>
            </a:r>
            <a:r>
              <a:rPr lang="en-US" dirty="0" smtClean="0">
                <a:latin typeface="Times New Roman"/>
                <a:ea typeface="新細明體"/>
                <a:cs typeface="Times New Roman"/>
              </a:rPr>
              <a:t>Pu Jian </a:t>
            </a:r>
            <a:r>
              <a:rPr lang="en-US" dirty="0">
                <a:latin typeface="Times New Roman"/>
                <a:ea typeface="新細明體"/>
                <a:cs typeface="Times New Roman"/>
              </a:rPr>
              <a:t>of the Former Qin empire planned to conquer </a:t>
            </a:r>
            <a:r>
              <a:rPr lang="en-US" dirty="0" err="1">
                <a:latin typeface="Times New Roman"/>
                <a:ea typeface="新細明體"/>
                <a:cs typeface="Times New Roman"/>
              </a:rPr>
              <a:t>Jiankang</a:t>
            </a:r>
            <a:r>
              <a:rPr lang="en-US" dirty="0">
                <a:latin typeface="Times New Roman"/>
                <a:ea typeface="新細明體"/>
                <a:cs typeface="Times New Roman"/>
              </a:rPr>
              <a:t>, the capital of the Eastern </a:t>
            </a:r>
            <a:r>
              <a:rPr lang="en-US" dirty="0" err="1">
                <a:latin typeface="Times New Roman"/>
                <a:ea typeface="新細明體"/>
                <a:cs typeface="Times New Roman"/>
              </a:rPr>
              <a:t>Jin</a:t>
            </a:r>
            <a:r>
              <a:rPr lang="en-US" dirty="0">
                <a:latin typeface="Times New Roman"/>
                <a:ea typeface="新細明體"/>
                <a:cs typeface="Times New Roman"/>
              </a:rPr>
              <a:t>. He planned to invade through the following routes.</a:t>
            </a:r>
          </a:p>
          <a:p>
            <a:pPr>
              <a:spcAft>
                <a:spcPts val="0"/>
              </a:spcAft>
            </a:pPr>
            <a:r>
              <a:rPr lang="en-US" dirty="0">
                <a:latin typeface="Times New Roman"/>
                <a:ea typeface="新細明體"/>
                <a:cs typeface="Times New Roman"/>
              </a:rPr>
              <a:t>1. From north, he would follow the </a:t>
            </a:r>
            <a:r>
              <a:rPr lang="en-US" dirty="0" err="1">
                <a:latin typeface="Times New Roman"/>
                <a:ea typeface="新細明體"/>
                <a:cs typeface="Times New Roman"/>
              </a:rPr>
              <a:t>Huai</a:t>
            </a:r>
            <a:r>
              <a:rPr lang="en-US" dirty="0">
                <a:latin typeface="Times New Roman"/>
                <a:ea typeface="新細明體"/>
                <a:cs typeface="Times New Roman"/>
              </a:rPr>
              <a:t> River southwards, crossing the Yangzi River, and then surrounding </a:t>
            </a:r>
            <a:r>
              <a:rPr lang="en-US" dirty="0" err="1" smtClean="0">
                <a:latin typeface="Times New Roman"/>
                <a:ea typeface="新細明體"/>
                <a:cs typeface="Times New Roman"/>
              </a:rPr>
              <a:t>Jiankang</a:t>
            </a:r>
            <a:r>
              <a:rPr lang="en-US" dirty="0" smtClean="0">
                <a:latin typeface="Times New Roman"/>
                <a:ea typeface="新細明體"/>
                <a:cs typeface="Times New Roman"/>
              </a:rPr>
              <a:t>.</a:t>
            </a:r>
            <a:endParaRPr lang="zh-HK" altLang="en-US" dirty="0">
              <a:latin typeface="Times New Roman"/>
              <a:ea typeface="新細明體"/>
              <a:cs typeface="Times New Roman"/>
            </a:endParaRPr>
          </a:p>
        </p:txBody>
      </p:sp>
      <p:pic>
        <p:nvPicPr>
          <p:cNvPr id="12" name="Picture 11">
            <a:extLst>
              <a:ext uri="{FF2B5EF4-FFF2-40B4-BE49-F238E27FC236}">
                <a16:creationId xmlns:a16="http://schemas.microsoft.com/office/drawing/2014/main" id="{E972EAA4-3353-45F7-B621-CBFA212C5DA2}"/>
              </a:ext>
            </a:extLst>
          </p:cNvPr>
          <p:cNvPicPr>
            <a:picLocks noChangeAspect="1"/>
          </p:cNvPicPr>
          <p:nvPr/>
        </p:nvPicPr>
        <p:blipFill>
          <a:blip r:embed="rId3"/>
          <a:stretch>
            <a:fillRect/>
          </a:stretch>
        </p:blipFill>
        <p:spPr>
          <a:xfrm>
            <a:off x="3698629" y="1700103"/>
            <a:ext cx="5168974" cy="4996675"/>
          </a:xfrm>
          <a:prstGeom prst="rect">
            <a:avLst/>
          </a:prstGeom>
        </p:spPr>
      </p:pic>
      <p:sp>
        <p:nvSpPr>
          <p:cNvPr id="8" name="矩形 4">
            <a:extLst>
              <a:ext uri="{FF2B5EF4-FFF2-40B4-BE49-F238E27FC236}">
                <a16:creationId xmlns:a16="http://schemas.microsoft.com/office/drawing/2014/main" id="{3BA4B391-0CE7-47FC-9198-37F0B7C4ABE8}"/>
              </a:ext>
            </a:extLst>
          </p:cNvPr>
          <p:cNvSpPr/>
          <p:nvPr/>
        </p:nvSpPr>
        <p:spPr>
          <a:xfrm>
            <a:off x="374482" y="1197722"/>
            <a:ext cx="8493121" cy="400110"/>
          </a:xfrm>
          <a:prstGeom prst="rect">
            <a:avLst/>
          </a:prstGeom>
        </p:spPr>
        <p:txBody>
          <a:bodyPr wrap="square">
            <a:spAutoFit/>
          </a:bodyPr>
          <a:lstStyle/>
          <a:p>
            <a:r>
              <a:rPr lang="en-US" altLang="zh-TW" sz="2000" b="1" dirty="0">
                <a:solidFill>
                  <a:srgbClr val="E46C0A"/>
                </a:solidFill>
                <a:latin typeface="Times New Roman" panose="02020603050405020304" pitchFamily="18" charset="0"/>
                <a:ea typeface="BiauKai"/>
                <a:cs typeface="Times New Roman" panose="02020603050405020304" pitchFamily="18" charset="0"/>
              </a:rPr>
              <a:t>V. The Course and Result of the Battle of </a:t>
            </a:r>
            <a:r>
              <a:rPr lang="en-US" altLang="zh-TW" sz="2000" b="1" dirty="0" err="1">
                <a:solidFill>
                  <a:srgbClr val="E46C0A"/>
                </a:solidFill>
                <a:latin typeface="Times New Roman" panose="02020603050405020304" pitchFamily="18" charset="0"/>
                <a:ea typeface="BiauKai"/>
                <a:cs typeface="Times New Roman" panose="02020603050405020304" pitchFamily="18" charset="0"/>
              </a:rPr>
              <a:t>Fei</a:t>
            </a:r>
            <a:r>
              <a:rPr lang="en-US" altLang="zh-TW" sz="2000" b="1" dirty="0">
                <a:solidFill>
                  <a:srgbClr val="E46C0A"/>
                </a:solidFill>
                <a:latin typeface="Times New Roman" panose="02020603050405020304" pitchFamily="18" charset="0"/>
                <a:ea typeface="BiauKai"/>
                <a:cs typeface="Times New Roman" panose="02020603050405020304" pitchFamily="18" charset="0"/>
              </a:rPr>
              <a:t> River</a:t>
            </a:r>
          </a:p>
        </p:txBody>
      </p:sp>
    </p:spTree>
    <p:extLst>
      <p:ext uri="{BB962C8B-B14F-4D97-AF65-F5344CB8AC3E}">
        <p14:creationId xmlns:p14="http://schemas.microsoft.com/office/powerpoint/2010/main" val="35248948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6" name="TextBox 3"/>
          <p:cNvSpPr txBox="1"/>
          <p:nvPr/>
        </p:nvSpPr>
        <p:spPr>
          <a:xfrm>
            <a:off x="374483" y="1700807"/>
            <a:ext cx="3053546" cy="4087345"/>
          </a:xfrm>
          <a:prstGeom prst="rect">
            <a:avLst/>
          </a:prstGeom>
          <a:solidFill>
            <a:schemeClr val="accent5">
              <a:lumMod val="20000"/>
              <a:lumOff val="80000"/>
            </a:schemeClr>
          </a:solidFill>
          <a:ln>
            <a:noFill/>
          </a:ln>
        </p:spPr>
        <p:txBody>
          <a:bodyPr wrap="square" rtlCol="0">
            <a:noAutofit/>
          </a:bodyPr>
          <a:lstStyle/>
          <a:p>
            <a:pPr>
              <a:spcAft>
                <a:spcPts val="0"/>
              </a:spcAft>
            </a:pPr>
            <a:r>
              <a:rPr lang="en-US" dirty="0">
                <a:latin typeface="Times New Roman"/>
                <a:ea typeface="新細明體"/>
                <a:cs typeface="Times New Roman"/>
              </a:rPr>
              <a:t>In </a:t>
            </a:r>
            <a:r>
              <a:rPr lang="en-US" dirty="0" smtClean="0">
                <a:latin typeface="Times New Roman"/>
                <a:ea typeface="新細明體"/>
                <a:cs typeface="Times New Roman"/>
              </a:rPr>
              <a:t>AD383</a:t>
            </a:r>
            <a:r>
              <a:rPr lang="en-US" dirty="0">
                <a:latin typeface="Times New Roman"/>
                <a:ea typeface="新細明體"/>
                <a:cs typeface="Times New Roman"/>
              </a:rPr>
              <a:t>, </a:t>
            </a:r>
            <a:r>
              <a:rPr lang="en-US" altLang="zh-HK" dirty="0" smtClean="0">
                <a:latin typeface="Times New Roman"/>
                <a:ea typeface="新細明體"/>
                <a:cs typeface="Times New Roman"/>
              </a:rPr>
              <a:t>Pu</a:t>
            </a:r>
            <a:r>
              <a:rPr lang="en-US" dirty="0" smtClean="0">
                <a:latin typeface="Times New Roman"/>
                <a:ea typeface="新細明體"/>
                <a:cs typeface="Times New Roman"/>
              </a:rPr>
              <a:t> </a:t>
            </a:r>
            <a:r>
              <a:rPr lang="en-US" dirty="0">
                <a:latin typeface="Times New Roman"/>
                <a:ea typeface="新細明體"/>
                <a:cs typeface="Times New Roman"/>
              </a:rPr>
              <a:t>Jian of the Former Qin empire planned to conquer </a:t>
            </a:r>
            <a:r>
              <a:rPr lang="en-US" dirty="0" err="1">
                <a:latin typeface="Times New Roman"/>
                <a:ea typeface="新細明體"/>
                <a:cs typeface="Times New Roman"/>
              </a:rPr>
              <a:t>Jiankang</a:t>
            </a:r>
            <a:r>
              <a:rPr lang="en-US" dirty="0">
                <a:latin typeface="Times New Roman"/>
                <a:ea typeface="新細明體"/>
                <a:cs typeface="Times New Roman"/>
              </a:rPr>
              <a:t>, the capital of the Eastern </a:t>
            </a:r>
            <a:r>
              <a:rPr lang="en-US" dirty="0" err="1">
                <a:latin typeface="Times New Roman"/>
                <a:ea typeface="新細明體"/>
                <a:cs typeface="Times New Roman"/>
              </a:rPr>
              <a:t>Jin</a:t>
            </a:r>
            <a:r>
              <a:rPr lang="en-US" dirty="0">
                <a:latin typeface="Times New Roman"/>
                <a:ea typeface="新細明體"/>
                <a:cs typeface="Times New Roman"/>
              </a:rPr>
              <a:t>. He planned to invade through the following routes.</a:t>
            </a:r>
          </a:p>
          <a:p>
            <a:pPr>
              <a:spcAft>
                <a:spcPts val="0"/>
              </a:spcAft>
            </a:pPr>
            <a:r>
              <a:rPr lang="en-US" dirty="0">
                <a:latin typeface="Times New Roman"/>
                <a:ea typeface="新細明體"/>
                <a:cs typeface="Times New Roman"/>
              </a:rPr>
              <a:t>1. From north, he would follow the </a:t>
            </a:r>
            <a:r>
              <a:rPr lang="en-US" dirty="0" err="1">
                <a:latin typeface="Times New Roman"/>
                <a:ea typeface="新細明體"/>
                <a:cs typeface="Times New Roman"/>
              </a:rPr>
              <a:t>Huai</a:t>
            </a:r>
            <a:r>
              <a:rPr lang="en-US" dirty="0">
                <a:latin typeface="Times New Roman"/>
                <a:ea typeface="新細明體"/>
                <a:cs typeface="Times New Roman"/>
              </a:rPr>
              <a:t> River southwards, crossing the Yangzi River, and then surrounding </a:t>
            </a:r>
            <a:r>
              <a:rPr lang="en-US" dirty="0" err="1">
                <a:latin typeface="Times New Roman"/>
                <a:ea typeface="新細明體"/>
                <a:cs typeface="Times New Roman"/>
              </a:rPr>
              <a:t>Jiankang</a:t>
            </a:r>
            <a:r>
              <a:rPr lang="en-US" dirty="0">
                <a:latin typeface="Times New Roman"/>
                <a:ea typeface="新細明體"/>
                <a:cs typeface="Times New Roman"/>
              </a:rPr>
              <a:t>, or,</a:t>
            </a:r>
            <a:endParaRPr lang="zh-HK" altLang="en-US" dirty="0">
              <a:latin typeface="Times New Roman"/>
              <a:ea typeface="新細明體"/>
              <a:cs typeface="Times New Roman"/>
            </a:endParaRPr>
          </a:p>
          <a:p>
            <a:pPr>
              <a:spcAft>
                <a:spcPts val="0"/>
              </a:spcAft>
            </a:pPr>
            <a:r>
              <a:rPr lang="en-US" altLang="zh-TW" dirty="0">
                <a:latin typeface="Times New Roman"/>
                <a:cs typeface="Times New Roman"/>
              </a:rPr>
              <a:t>2. From the upper Yangzi river, he would travel east along the river to attack </a:t>
            </a:r>
            <a:r>
              <a:rPr lang="en-US" altLang="zh-TW" dirty="0" err="1" smtClean="0">
                <a:latin typeface="Times New Roman"/>
                <a:cs typeface="Times New Roman"/>
              </a:rPr>
              <a:t>Jiankang</a:t>
            </a:r>
            <a:r>
              <a:rPr lang="en-US" altLang="zh-TW" dirty="0" smtClean="0">
                <a:latin typeface="Times New Roman"/>
                <a:cs typeface="Times New Roman"/>
              </a:rPr>
              <a:t>.</a:t>
            </a:r>
            <a:endParaRPr lang="en-US" altLang="zh-TW" dirty="0">
              <a:latin typeface="Times New Roman"/>
              <a:ea typeface="新細明體"/>
              <a:cs typeface="Times New Roman"/>
            </a:endParaRPr>
          </a:p>
          <a:p>
            <a:pPr>
              <a:spcAft>
                <a:spcPts val="0"/>
              </a:spcAft>
            </a:pPr>
            <a:endParaRPr lang="zh-HK" altLang="en-US" dirty="0">
              <a:latin typeface="Times New Roman"/>
              <a:ea typeface="新細明體"/>
              <a:cs typeface="Times New Roman"/>
            </a:endParaRPr>
          </a:p>
        </p:txBody>
      </p:sp>
      <p:pic>
        <p:nvPicPr>
          <p:cNvPr id="9" name="Picture 8">
            <a:extLst>
              <a:ext uri="{FF2B5EF4-FFF2-40B4-BE49-F238E27FC236}">
                <a16:creationId xmlns:a16="http://schemas.microsoft.com/office/drawing/2014/main" id="{0E631FBF-EFEF-4A86-8D89-2701DD7E67C1}"/>
              </a:ext>
            </a:extLst>
          </p:cNvPr>
          <p:cNvPicPr>
            <a:picLocks noChangeAspect="1"/>
          </p:cNvPicPr>
          <p:nvPr/>
        </p:nvPicPr>
        <p:blipFill>
          <a:blip r:embed="rId3"/>
          <a:stretch>
            <a:fillRect/>
          </a:stretch>
        </p:blipFill>
        <p:spPr>
          <a:xfrm>
            <a:off x="3698628" y="1700808"/>
            <a:ext cx="5168245" cy="4995970"/>
          </a:xfrm>
          <a:prstGeom prst="rect">
            <a:avLst/>
          </a:prstGeom>
        </p:spPr>
      </p:pic>
      <p:sp>
        <p:nvSpPr>
          <p:cNvPr id="8" name="矩形 4">
            <a:extLst>
              <a:ext uri="{FF2B5EF4-FFF2-40B4-BE49-F238E27FC236}">
                <a16:creationId xmlns:a16="http://schemas.microsoft.com/office/drawing/2014/main" id="{F1F5860A-67AF-4377-A041-05DE3AF0CCBD}"/>
              </a:ext>
            </a:extLst>
          </p:cNvPr>
          <p:cNvSpPr/>
          <p:nvPr/>
        </p:nvSpPr>
        <p:spPr>
          <a:xfrm>
            <a:off x="374482" y="1197722"/>
            <a:ext cx="8648748" cy="400110"/>
          </a:xfrm>
          <a:prstGeom prst="rect">
            <a:avLst/>
          </a:prstGeom>
        </p:spPr>
        <p:txBody>
          <a:bodyPr wrap="square">
            <a:spAutoFit/>
          </a:bodyPr>
          <a:lstStyle/>
          <a:p>
            <a:r>
              <a:rPr lang="en-US" altLang="zh-TW" sz="2000" b="1" dirty="0">
                <a:solidFill>
                  <a:srgbClr val="E46C0A"/>
                </a:solidFill>
                <a:latin typeface="Times New Roman" panose="02020603050405020304" pitchFamily="18" charset="0"/>
                <a:ea typeface="BiauKai"/>
                <a:cs typeface="Times New Roman" panose="02020603050405020304" pitchFamily="18" charset="0"/>
              </a:rPr>
              <a:t>V. The Course and Result of the Battle of </a:t>
            </a:r>
            <a:r>
              <a:rPr lang="en-US" altLang="zh-TW" sz="2000" b="1" dirty="0" err="1">
                <a:solidFill>
                  <a:srgbClr val="E46C0A"/>
                </a:solidFill>
                <a:latin typeface="Times New Roman" panose="02020603050405020304" pitchFamily="18" charset="0"/>
                <a:ea typeface="BiauKai"/>
                <a:cs typeface="Times New Roman" panose="02020603050405020304" pitchFamily="18" charset="0"/>
              </a:rPr>
              <a:t>Fei</a:t>
            </a:r>
            <a:r>
              <a:rPr lang="en-US" altLang="zh-TW" sz="2000" b="1" dirty="0">
                <a:solidFill>
                  <a:srgbClr val="E46C0A"/>
                </a:solidFill>
                <a:latin typeface="Times New Roman" panose="02020603050405020304" pitchFamily="18" charset="0"/>
                <a:ea typeface="BiauKai"/>
                <a:cs typeface="Times New Roman" panose="02020603050405020304" pitchFamily="18" charset="0"/>
              </a:rPr>
              <a:t> River</a:t>
            </a:r>
          </a:p>
        </p:txBody>
      </p:sp>
    </p:spTree>
    <p:extLst>
      <p:ext uri="{BB962C8B-B14F-4D97-AF65-F5344CB8AC3E}">
        <p14:creationId xmlns:p14="http://schemas.microsoft.com/office/powerpoint/2010/main" val="2013113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6" name="TextBox 3"/>
          <p:cNvSpPr txBox="1"/>
          <p:nvPr/>
        </p:nvSpPr>
        <p:spPr>
          <a:xfrm>
            <a:off x="374483" y="1700807"/>
            <a:ext cx="2974645" cy="4828009"/>
          </a:xfrm>
          <a:prstGeom prst="rect">
            <a:avLst/>
          </a:prstGeom>
          <a:solidFill>
            <a:schemeClr val="accent5">
              <a:lumMod val="20000"/>
              <a:lumOff val="80000"/>
            </a:schemeClr>
          </a:solidFill>
          <a:ln>
            <a:noFill/>
          </a:ln>
        </p:spPr>
        <p:txBody>
          <a:bodyPr wrap="square" rtlCol="0">
            <a:noAutofit/>
          </a:bodyPr>
          <a:lstStyle/>
          <a:p>
            <a:pPr>
              <a:spcAft>
                <a:spcPts val="0"/>
              </a:spcAft>
            </a:pPr>
            <a:r>
              <a:rPr lang="en-US" dirty="0">
                <a:latin typeface="Times New Roman"/>
                <a:ea typeface="新細明體"/>
                <a:cs typeface="Times New Roman"/>
              </a:rPr>
              <a:t>In </a:t>
            </a:r>
            <a:r>
              <a:rPr lang="en-US" dirty="0" smtClean="0">
                <a:latin typeface="Times New Roman"/>
                <a:ea typeface="新細明體"/>
                <a:cs typeface="Times New Roman"/>
              </a:rPr>
              <a:t>AD383</a:t>
            </a:r>
            <a:r>
              <a:rPr lang="en-US" dirty="0">
                <a:latin typeface="Times New Roman"/>
                <a:ea typeface="新細明體"/>
                <a:cs typeface="Times New Roman"/>
              </a:rPr>
              <a:t>, </a:t>
            </a:r>
            <a:r>
              <a:rPr lang="en-US" altLang="zh-HK" dirty="0" smtClean="0">
                <a:latin typeface="Times New Roman"/>
                <a:ea typeface="新細明體"/>
                <a:cs typeface="Times New Roman"/>
              </a:rPr>
              <a:t>Pu</a:t>
            </a:r>
            <a:r>
              <a:rPr lang="en-US" dirty="0" smtClean="0">
                <a:latin typeface="Times New Roman"/>
                <a:ea typeface="新細明體"/>
                <a:cs typeface="Times New Roman"/>
              </a:rPr>
              <a:t> </a:t>
            </a:r>
            <a:r>
              <a:rPr lang="en-US" dirty="0">
                <a:latin typeface="Times New Roman"/>
                <a:ea typeface="新細明體"/>
                <a:cs typeface="Times New Roman"/>
              </a:rPr>
              <a:t>Jian of the Former Qin empire planned to conquer </a:t>
            </a:r>
            <a:r>
              <a:rPr lang="en-US" dirty="0" err="1">
                <a:latin typeface="Times New Roman"/>
                <a:ea typeface="新細明體"/>
                <a:cs typeface="Times New Roman"/>
              </a:rPr>
              <a:t>Jiankang</a:t>
            </a:r>
            <a:r>
              <a:rPr lang="en-US" dirty="0">
                <a:latin typeface="Times New Roman"/>
                <a:ea typeface="新細明體"/>
                <a:cs typeface="Times New Roman"/>
              </a:rPr>
              <a:t>, the capital of the Eastern </a:t>
            </a:r>
            <a:r>
              <a:rPr lang="en-US" dirty="0" err="1">
                <a:latin typeface="Times New Roman"/>
                <a:ea typeface="新細明體"/>
                <a:cs typeface="Times New Roman"/>
              </a:rPr>
              <a:t>Jin</a:t>
            </a:r>
            <a:r>
              <a:rPr lang="en-US" dirty="0">
                <a:latin typeface="Times New Roman"/>
                <a:ea typeface="新細明體"/>
                <a:cs typeface="Times New Roman"/>
              </a:rPr>
              <a:t>. He planned to invade through the following routes.</a:t>
            </a:r>
          </a:p>
          <a:p>
            <a:pPr>
              <a:spcAft>
                <a:spcPts val="0"/>
              </a:spcAft>
            </a:pPr>
            <a:r>
              <a:rPr lang="en-US" dirty="0">
                <a:latin typeface="Times New Roman"/>
                <a:ea typeface="新細明體"/>
                <a:cs typeface="Times New Roman"/>
              </a:rPr>
              <a:t>1. From north, he would follow the </a:t>
            </a:r>
            <a:r>
              <a:rPr lang="en-US" dirty="0" err="1">
                <a:latin typeface="Times New Roman"/>
                <a:ea typeface="新細明體"/>
                <a:cs typeface="Times New Roman"/>
              </a:rPr>
              <a:t>Huai</a:t>
            </a:r>
            <a:r>
              <a:rPr lang="en-US" dirty="0">
                <a:latin typeface="Times New Roman"/>
                <a:ea typeface="新細明體"/>
                <a:cs typeface="Times New Roman"/>
              </a:rPr>
              <a:t> River southwards, crossing the Yangzi River, and then surrounding </a:t>
            </a:r>
            <a:r>
              <a:rPr lang="en-US" dirty="0" err="1">
                <a:latin typeface="Times New Roman"/>
                <a:ea typeface="新細明體"/>
                <a:cs typeface="Times New Roman"/>
              </a:rPr>
              <a:t>Jiankang</a:t>
            </a:r>
            <a:r>
              <a:rPr lang="en-US" dirty="0">
                <a:latin typeface="Times New Roman"/>
                <a:ea typeface="新細明體"/>
                <a:cs typeface="Times New Roman"/>
              </a:rPr>
              <a:t>, or,</a:t>
            </a:r>
            <a:endParaRPr lang="zh-HK" altLang="en-US" dirty="0">
              <a:latin typeface="Times New Roman"/>
              <a:ea typeface="新細明體"/>
              <a:cs typeface="Times New Roman"/>
            </a:endParaRPr>
          </a:p>
          <a:p>
            <a:pPr>
              <a:spcAft>
                <a:spcPts val="0"/>
              </a:spcAft>
            </a:pPr>
            <a:r>
              <a:rPr lang="en-US" altLang="zh-TW" dirty="0">
                <a:latin typeface="Times New Roman"/>
                <a:cs typeface="Times New Roman"/>
              </a:rPr>
              <a:t>2. From the upper Yangzi river, he would travel east along the river to attack </a:t>
            </a:r>
            <a:r>
              <a:rPr lang="en-US" altLang="zh-TW" dirty="0" err="1">
                <a:latin typeface="Times New Roman"/>
                <a:cs typeface="Times New Roman"/>
              </a:rPr>
              <a:t>Jiankang</a:t>
            </a:r>
            <a:r>
              <a:rPr lang="en-US" altLang="zh-TW" dirty="0">
                <a:latin typeface="Times New Roman"/>
                <a:cs typeface="Times New Roman"/>
              </a:rPr>
              <a:t>, or</a:t>
            </a:r>
            <a:endParaRPr lang="zh-HK" altLang="zh-HK" dirty="0">
              <a:latin typeface="Times New Roman"/>
              <a:cs typeface="Times New Roman"/>
            </a:endParaRPr>
          </a:p>
          <a:p>
            <a:pPr>
              <a:spcAft>
                <a:spcPts val="0"/>
              </a:spcAft>
            </a:pPr>
            <a:r>
              <a:rPr lang="en-US" altLang="zh-TW" dirty="0">
                <a:latin typeface="Times New Roman"/>
                <a:cs typeface="Times New Roman"/>
              </a:rPr>
              <a:t>3. Both routes at the same time.</a:t>
            </a:r>
            <a:endParaRPr lang="zh-HK" altLang="zh-HK" dirty="0">
              <a:latin typeface="Times New Roman"/>
              <a:cs typeface="Times New Roman"/>
            </a:endParaRPr>
          </a:p>
          <a:p>
            <a:pPr>
              <a:spcAft>
                <a:spcPts val="0"/>
              </a:spcAft>
            </a:pPr>
            <a:endParaRPr lang="en-US" altLang="zh-TW" kern="1200" dirty="0">
              <a:solidFill>
                <a:srgbClr val="000000"/>
              </a:solidFill>
              <a:effectLst/>
              <a:latin typeface="Times New Roman"/>
              <a:ea typeface="新細明體"/>
              <a:cs typeface="Times New Roman"/>
            </a:endParaRPr>
          </a:p>
          <a:p>
            <a:pPr>
              <a:spcAft>
                <a:spcPts val="0"/>
              </a:spcAft>
            </a:pPr>
            <a:endParaRPr lang="zh-HK" dirty="0">
              <a:effectLst/>
              <a:latin typeface="Times New Roman"/>
              <a:ea typeface="新細明體"/>
              <a:cs typeface="Times New Roman"/>
            </a:endParaRPr>
          </a:p>
        </p:txBody>
      </p:sp>
      <p:pic>
        <p:nvPicPr>
          <p:cNvPr id="9" name="Picture 8">
            <a:extLst>
              <a:ext uri="{FF2B5EF4-FFF2-40B4-BE49-F238E27FC236}">
                <a16:creationId xmlns:a16="http://schemas.microsoft.com/office/drawing/2014/main" id="{781AADD2-156D-465B-BB77-D71DF07FE01F}"/>
              </a:ext>
            </a:extLst>
          </p:cNvPr>
          <p:cNvPicPr>
            <a:picLocks noChangeAspect="1"/>
          </p:cNvPicPr>
          <p:nvPr/>
        </p:nvPicPr>
        <p:blipFill>
          <a:blip r:embed="rId3"/>
          <a:stretch>
            <a:fillRect/>
          </a:stretch>
        </p:blipFill>
        <p:spPr>
          <a:xfrm>
            <a:off x="3698404" y="1700808"/>
            <a:ext cx="5168245" cy="4995970"/>
          </a:xfrm>
          <a:prstGeom prst="rect">
            <a:avLst/>
          </a:prstGeom>
        </p:spPr>
      </p:pic>
      <p:sp>
        <p:nvSpPr>
          <p:cNvPr id="7" name="矩形 4">
            <a:extLst>
              <a:ext uri="{FF2B5EF4-FFF2-40B4-BE49-F238E27FC236}">
                <a16:creationId xmlns:a16="http://schemas.microsoft.com/office/drawing/2014/main" id="{95CDBDBB-B53C-4316-BD1C-89F34DA0B0C3}"/>
              </a:ext>
            </a:extLst>
          </p:cNvPr>
          <p:cNvSpPr/>
          <p:nvPr/>
        </p:nvSpPr>
        <p:spPr>
          <a:xfrm>
            <a:off x="374482" y="1197722"/>
            <a:ext cx="8622869" cy="400110"/>
          </a:xfrm>
          <a:prstGeom prst="rect">
            <a:avLst/>
          </a:prstGeom>
        </p:spPr>
        <p:txBody>
          <a:bodyPr wrap="square">
            <a:spAutoFit/>
          </a:bodyPr>
          <a:lstStyle/>
          <a:p>
            <a:r>
              <a:rPr lang="en-US" altLang="zh-TW" sz="2000" b="1" dirty="0">
                <a:solidFill>
                  <a:srgbClr val="E46C0A"/>
                </a:solidFill>
                <a:latin typeface="Times New Roman" panose="02020603050405020304" pitchFamily="18" charset="0"/>
                <a:ea typeface="BiauKai"/>
                <a:cs typeface="Times New Roman" panose="02020603050405020304" pitchFamily="18" charset="0"/>
              </a:rPr>
              <a:t>V. The Course and Result of the Battle of </a:t>
            </a:r>
            <a:r>
              <a:rPr lang="en-US" altLang="zh-TW" sz="2000" b="1" dirty="0" err="1">
                <a:solidFill>
                  <a:srgbClr val="E46C0A"/>
                </a:solidFill>
                <a:latin typeface="Times New Roman" panose="02020603050405020304" pitchFamily="18" charset="0"/>
                <a:ea typeface="BiauKai"/>
                <a:cs typeface="Times New Roman" panose="02020603050405020304" pitchFamily="18" charset="0"/>
              </a:rPr>
              <a:t>Fei</a:t>
            </a:r>
            <a:r>
              <a:rPr lang="en-US" altLang="zh-TW" sz="2000" b="1" dirty="0">
                <a:solidFill>
                  <a:srgbClr val="E46C0A"/>
                </a:solidFill>
                <a:latin typeface="Times New Roman" panose="02020603050405020304" pitchFamily="18" charset="0"/>
                <a:ea typeface="BiauKai"/>
                <a:cs typeface="Times New Roman" panose="02020603050405020304" pitchFamily="18" charset="0"/>
              </a:rPr>
              <a:t> River</a:t>
            </a:r>
          </a:p>
        </p:txBody>
      </p:sp>
    </p:spTree>
    <p:extLst>
      <p:ext uri="{BB962C8B-B14F-4D97-AF65-F5344CB8AC3E}">
        <p14:creationId xmlns:p14="http://schemas.microsoft.com/office/powerpoint/2010/main" val="1968703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6" name="TextBox 2"/>
          <p:cNvSpPr txBox="1"/>
          <p:nvPr/>
        </p:nvSpPr>
        <p:spPr>
          <a:xfrm>
            <a:off x="217785" y="1135888"/>
            <a:ext cx="9026797" cy="369332"/>
          </a:xfrm>
          <a:prstGeom prst="rect">
            <a:avLst/>
          </a:prstGeom>
          <a:solidFill>
            <a:schemeClr val="accent5">
              <a:lumMod val="40000"/>
              <a:lumOff val="60000"/>
            </a:schemeClr>
          </a:solidFill>
          <a:ln>
            <a:noFill/>
          </a:ln>
          <a:effectLst/>
        </p:spPr>
        <p:style>
          <a:lnRef idx="3">
            <a:schemeClr val="lt1"/>
          </a:lnRef>
          <a:fillRef idx="1">
            <a:schemeClr val="accent3"/>
          </a:fillRef>
          <a:effectRef idx="1">
            <a:schemeClr val="accent3"/>
          </a:effectRef>
          <a:fontRef idx="minor">
            <a:schemeClr val="lt1"/>
          </a:fontRef>
        </p:style>
        <p:txBody>
          <a:bodyPr wrap="square" rtlCol="0">
            <a:spAutoFit/>
          </a:bodyPr>
          <a:lstStyle/>
          <a:p>
            <a:pPr>
              <a:spcAft>
                <a:spcPts val="0"/>
              </a:spcAft>
            </a:pPr>
            <a:r>
              <a:rPr lang="en-US" dirty="0">
                <a:solidFill>
                  <a:srgbClr val="1F497D"/>
                </a:solidFill>
                <a:latin typeface="Times New Roman"/>
                <a:ea typeface="Microsoft YaHei"/>
                <a:cs typeface="Times New Roman"/>
              </a:rPr>
              <a:t>The Ninth Month of AD383</a:t>
            </a:r>
            <a:r>
              <a:rPr lang="en-US" b="1" dirty="0">
                <a:solidFill>
                  <a:srgbClr val="1F497D"/>
                </a:solidFill>
                <a:latin typeface="Times New Roman"/>
                <a:ea typeface="新細明體"/>
                <a:cs typeface="Times New Roman"/>
              </a:rPr>
              <a:t>: The Main Army of the Former Qin Arrived at the Border</a:t>
            </a:r>
            <a:endParaRPr lang="zh-HK" altLang="en-US" dirty="0">
              <a:latin typeface="Times New Roman"/>
              <a:ea typeface="新細明體"/>
              <a:cs typeface="Times New Roman"/>
            </a:endParaRPr>
          </a:p>
        </p:txBody>
      </p:sp>
      <p:sp>
        <p:nvSpPr>
          <p:cNvPr id="8" name="TextBox 3"/>
          <p:cNvSpPr txBox="1"/>
          <p:nvPr/>
        </p:nvSpPr>
        <p:spPr>
          <a:xfrm>
            <a:off x="217785" y="1714720"/>
            <a:ext cx="1986400" cy="4708981"/>
          </a:xfrm>
          <a:prstGeom prst="rect">
            <a:avLst/>
          </a:prstGeom>
          <a:solidFill>
            <a:schemeClr val="accent6">
              <a:lumMod val="40000"/>
              <a:lumOff val="6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HK" altLang="zh-TW" sz="1500" dirty="0">
                <a:latin typeface="Times New Roman" panose="02020603050405020304" pitchFamily="18" charset="0"/>
                <a:cs typeface="Times New Roman" panose="02020603050405020304" pitchFamily="18" charset="0"/>
              </a:rPr>
              <a:t>In the ninth month of </a:t>
            </a:r>
            <a:r>
              <a:rPr lang="en-HK" altLang="zh-TW" sz="1500" dirty="0" smtClean="0">
                <a:latin typeface="Times New Roman" panose="02020603050405020304" pitchFamily="18" charset="0"/>
                <a:cs typeface="Times New Roman" panose="02020603050405020304" pitchFamily="18" charset="0"/>
              </a:rPr>
              <a:t>AD383</a:t>
            </a:r>
            <a:r>
              <a:rPr lang="en-HK" altLang="zh-TW" sz="1500" dirty="0">
                <a:latin typeface="Times New Roman" panose="02020603050405020304" pitchFamily="18" charset="0"/>
                <a:cs typeface="Times New Roman" panose="02020603050405020304" pitchFamily="18" charset="0"/>
              </a:rPr>
              <a:t>, the army of the Former Qin advanced at the same time on three different routes, left, right, and centre. The main goal of the left and right armies was </a:t>
            </a:r>
            <a:r>
              <a:rPr lang="en-US" altLang="zh-TW" sz="1500" dirty="0">
                <a:latin typeface="Times New Roman" panose="02020603050405020304" pitchFamily="18" charset="0"/>
                <a:cs typeface="Times New Roman" panose="02020603050405020304" pitchFamily="18" charset="0"/>
              </a:rPr>
              <a:t>to stop the enemy from advancing. The </a:t>
            </a:r>
            <a:r>
              <a:rPr lang="en-US" altLang="zh-TW" sz="1500" dirty="0" err="1">
                <a:latin typeface="Times New Roman" panose="02020603050405020304" pitchFamily="18" charset="0"/>
                <a:cs typeface="Times New Roman" panose="02020603050405020304" pitchFamily="18" charset="0"/>
              </a:rPr>
              <a:t>centre</a:t>
            </a:r>
            <a:r>
              <a:rPr lang="en-US" altLang="zh-TW" sz="1500" dirty="0">
                <a:latin typeface="Times New Roman" panose="02020603050405020304" pitchFamily="18" charset="0"/>
                <a:cs typeface="Times New Roman" panose="02020603050405020304" pitchFamily="18" charset="0"/>
              </a:rPr>
              <a:t> army followed the Ying </a:t>
            </a:r>
            <a:r>
              <a:rPr lang="en-US" altLang="zh-TW" sz="1500" dirty="0" smtClean="0">
                <a:latin typeface="Times New Roman" panose="02020603050405020304" pitchFamily="18" charset="0"/>
                <a:cs typeface="Times New Roman" panose="02020603050405020304" pitchFamily="18" charset="0"/>
              </a:rPr>
              <a:t>river (</a:t>
            </a:r>
            <a:r>
              <a:rPr lang="zh-TW" altLang="en-US" sz="1500" dirty="0" smtClean="0">
                <a:latin typeface="Times New Roman" panose="02020603050405020304" pitchFamily="18" charset="0"/>
                <a:cs typeface="Times New Roman" panose="02020603050405020304" pitchFamily="18" charset="0"/>
              </a:rPr>
              <a:t>穎水</a:t>
            </a:r>
            <a:r>
              <a:rPr lang="en-US" altLang="zh-TW" sz="1500" dirty="0" smtClean="0">
                <a:latin typeface="Times New Roman" panose="02020603050405020304" pitchFamily="18" charset="0"/>
                <a:cs typeface="Times New Roman" panose="02020603050405020304" pitchFamily="18" charset="0"/>
              </a:rPr>
              <a:t>) </a:t>
            </a:r>
            <a:r>
              <a:rPr lang="en-US" altLang="zh-TW" sz="1500" dirty="0">
                <a:latin typeface="Times New Roman" panose="02020603050405020304" pitchFamily="18" charset="0"/>
                <a:cs typeface="Times New Roman" panose="02020603050405020304" pitchFamily="18" charset="0"/>
              </a:rPr>
              <a:t>south as the main military force. The Former Qin had mobilized too many soldiers and as the military operation unfolded, many troops had still not yet arrived.</a:t>
            </a:r>
            <a:endParaRPr lang="zh-TW" altLang="en-US" sz="1500" dirty="0">
              <a:latin typeface="Times New Roman" panose="02020603050405020304" pitchFamily="18" charset="0"/>
              <a:cs typeface="Times New Roman" panose="02020603050405020304" pitchFamily="18" charset="0"/>
            </a:endParaRPr>
          </a:p>
        </p:txBody>
      </p:sp>
      <p:sp>
        <p:nvSpPr>
          <p:cNvPr id="17" name="Text Box 11"/>
          <p:cNvSpPr txBox="1">
            <a:spLocks noChangeArrowheads="1"/>
          </p:cNvSpPr>
          <p:nvPr/>
        </p:nvSpPr>
        <p:spPr bwMode="auto">
          <a:xfrm>
            <a:off x="2469975" y="6247665"/>
            <a:ext cx="1911954"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zh-TW" sz="1500" dirty="0">
                <a:latin typeface="Times New Roman" panose="02020603050405020304" pitchFamily="18" charset="0"/>
                <a:cs typeface="Times New Roman" panose="02020603050405020304" pitchFamily="18" charset="0"/>
              </a:rPr>
              <a:t>Right route army</a:t>
            </a:r>
            <a:endParaRPr lang="zh-TW" altLang="en-US" sz="1500" dirty="0">
              <a:latin typeface="Times New Roman" panose="02020603050405020304" pitchFamily="18" charset="0"/>
              <a:cs typeface="Times New Roman" panose="02020603050405020304" pitchFamily="18" charset="0"/>
            </a:endParaRPr>
          </a:p>
        </p:txBody>
      </p:sp>
      <p:sp>
        <p:nvSpPr>
          <p:cNvPr id="20" name="Text Box 13"/>
          <p:cNvSpPr txBox="1">
            <a:spLocks noChangeArrowheads="1"/>
          </p:cNvSpPr>
          <p:nvPr/>
        </p:nvSpPr>
        <p:spPr bwMode="auto">
          <a:xfrm>
            <a:off x="4461831" y="6243201"/>
            <a:ext cx="1911943"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zh-TW" sz="1500" dirty="0">
                <a:latin typeface="Times New Roman" panose="02020603050405020304" pitchFamily="18" charset="0"/>
                <a:cs typeface="Times New Roman" panose="02020603050405020304" pitchFamily="18" charset="0"/>
              </a:rPr>
              <a:t>Middle route army</a:t>
            </a:r>
            <a:endParaRPr lang="zh-TW" altLang="en-US" sz="1500" dirty="0">
              <a:latin typeface="Times New Roman" panose="02020603050405020304" pitchFamily="18" charset="0"/>
              <a:cs typeface="Times New Roman" panose="02020603050405020304" pitchFamily="18" charset="0"/>
            </a:endParaRPr>
          </a:p>
        </p:txBody>
      </p:sp>
      <p:sp>
        <p:nvSpPr>
          <p:cNvPr id="21" name="Text Box 11">
            <a:extLst>
              <a:ext uri="{FF2B5EF4-FFF2-40B4-BE49-F238E27FC236}">
                <a16:creationId xmlns:a16="http://schemas.microsoft.com/office/drawing/2014/main" id="{8229DCA1-AAA8-4973-9FCA-E140FC7B6770}"/>
              </a:ext>
            </a:extLst>
          </p:cNvPr>
          <p:cNvSpPr txBox="1">
            <a:spLocks noChangeArrowheads="1"/>
          </p:cNvSpPr>
          <p:nvPr/>
        </p:nvSpPr>
        <p:spPr bwMode="auto">
          <a:xfrm>
            <a:off x="6872548" y="6189047"/>
            <a:ext cx="1672759"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zh-TW" sz="1500" dirty="0">
                <a:latin typeface="Times New Roman" panose="02020603050405020304" pitchFamily="18" charset="0"/>
                <a:cs typeface="Times New Roman" panose="02020603050405020304" pitchFamily="18" charset="0"/>
              </a:rPr>
              <a:t>Left route army</a:t>
            </a:r>
            <a:endParaRPr lang="zh-TW" altLang="en-US" sz="1500" dirty="0">
              <a:latin typeface="Times New Roman" panose="02020603050405020304" pitchFamily="18" charset="0"/>
              <a:cs typeface="Times New Roman" panose="02020603050405020304" pitchFamily="18" charset="0"/>
            </a:endParaRPr>
          </a:p>
        </p:txBody>
      </p:sp>
      <p:pic>
        <p:nvPicPr>
          <p:cNvPr id="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6715" y="1714720"/>
            <a:ext cx="6859587" cy="429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Line 16"/>
          <p:cNvSpPr>
            <a:spLocks noChangeShapeType="1"/>
          </p:cNvSpPr>
          <p:nvPr/>
        </p:nvSpPr>
        <p:spPr bwMode="auto">
          <a:xfrm flipV="1">
            <a:off x="3321151" y="5634036"/>
            <a:ext cx="0" cy="611981"/>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sp>
        <p:nvSpPr>
          <p:cNvPr id="25" name="Line 19"/>
          <p:cNvSpPr>
            <a:spLocks noChangeShapeType="1"/>
          </p:cNvSpPr>
          <p:nvPr/>
        </p:nvSpPr>
        <p:spPr bwMode="auto">
          <a:xfrm flipV="1">
            <a:off x="5130960" y="3114675"/>
            <a:ext cx="0" cy="3131342"/>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sp>
        <p:nvSpPr>
          <p:cNvPr id="26" name="Line 21"/>
          <p:cNvSpPr>
            <a:spLocks noChangeShapeType="1"/>
          </p:cNvSpPr>
          <p:nvPr/>
        </p:nvSpPr>
        <p:spPr bwMode="auto">
          <a:xfrm flipH="1" flipV="1">
            <a:off x="6973907" y="3006805"/>
            <a:ext cx="630659" cy="3240859"/>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spTree>
    <p:extLst>
      <p:ext uri="{BB962C8B-B14F-4D97-AF65-F5344CB8AC3E}">
        <p14:creationId xmlns:p14="http://schemas.microsoft.com/office/powerpoint/2010/main" val="171928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1" grpId="0"/>
      <p:bldP spid="24" grpId="0" animBg="1"/>
      <p:bldP spid="25"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8" name="TextBox 3"/>
          <p:cNvSpPr txBox="1"/>
          <p:nvPr/>
        </p:nvSpPr>
        <p:spPr>
          <a:xfrm>
            <a:off x="217785" y="1714720"/>
            <a:ext cx="1911955" cy="1246495"/>
          </a:xfrm>
          <a:prstGeom prst="rect">
            <a:avLst/>
          </a:prstGeom>
          <a:solidFill>
            <a:schemeClr val="accent6">
              <a:lumMod val="40000"/>
              <a:lumOff val="6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US" altLang="zh-TW" sz="1500" dirty="0">
                <a:latin typeface="Times New Roman" panose="02020603050405020304" pitchFamily="18" charset="0"/>
                <a:cs typeface="Times New Roman" panose="02020603050405020304" pitchFamily="18" charset="0"/>
              </a:rPr>
              <a:t>In response to the large scale invasion by the Former Qin, the Eastern </a:t>
            </a:r>
            <a:r>
              <a:rPr lang="en-US" altLang="zh-TW" sz="1500" dirty="0" err="1">
                <a:latin typeface="Times New Roman" panose="02020603050405020304" pitchFamily="18" charset="0"/>
                <a:cs typeface="Times New Roman" panose="02020603050405020304" pitchFamily="18" charset="0"/>
              </a:rPr>
              <a:t>Jin</a:t>
            </a:r>
            <a:r>
              <a:rPr lang="en-US" altLang="zh-TW" sz="1500" dirty="0">
                <a:latin typeface="Times New Roman" panose="02020603050405020304" pitchFamily="18" charset="0"/>
                <a:cs typeface="Times New Roman" panose="02020603050405020304" pitchFamily="18" charset="0"/>
              </a:rPr>
              <a:t> formed two defensive lines. </a:t>
            </a:r>
            <a:endParaRPr lang="zh-TW" altLang="en-US" sz="1500" dirty="0">
              <a:latin typeface="Times New Roman" panose="02020603050405020304" pitchFamily="18" charset="0"/>
              <a:cs typeface="Times New Roman" panose="02020603050405020304" pitchFamily="18" charset="0"/>
            </a:endParaRPr>
          </a:p>
        </p:txBody>
      </p:sp>
      <p:grpSp>
        <p:nvGrpSpPr>
          <p:cNvPr id="3" name="群組 2"/>
          <p:cNvGrpSpPr/>
          <p:nvPr/>
        </p:nvGrpSpPr>
        <p:grpSpPr>
          <a:xfrm>
            <a:off x="3621166" y="6066661"/>
            <a:ext cx="1031855" cy="519334"/>
            <a:chOff x="3621166" y="6066661"/>
            <a:chExt cx="1031855" cy="519334"/>
          </a:xfrm>
        </p:grpSpPr>
        <p:sp>
          <p:nvSpPr>
            <p:cNvPr id="17" name="Line 10"/>
            <p:cNvSpPr>
              <a:spLocks noChangeShapeType="1"/>
            </p:cNvSpPr>
            <p:nvPr/>
          </p:nvSpPr>
          <p:spPr bwMode="auto">
            <a:xfrm flipV="1">
              <a:off x="3621168" y="6066661"/>
              <a:ext cx="0" cy="519334"/>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sp>
          <p:nvSpPr>
            <p:cNvPr id="19" name="Line 10"/>
            <p:cNvSpPr>
              <a:spLocks noChangeShapeType="1"/>
            </p:cNvSpPr>
            <p:nvPr/>
          </p:nvSpPr>
          <p:spPr bwMode="auto">
            <a:xfrm flipH="1" flipV="1">
              <a:off x="3621166" y="6556653"/>
              <a:ext cx="1031855" cy="0"/>
            </a:xfrm>
            <a:prstGeom prst="line">
              <a:avLst/>
            </a:prstGeom>
            <a:noFill/>
            <a:ln w="76200">
              <a:solidFill>
                <a:schemeClr val="tx1"/>
              </a:solidFill>
              <a:round/>
              <a:headEn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grpSp>
      <p:sp>
        <p:nvSpPr>
          <p:cNvPr id="10" name="TextBox 2">
            <a:extLst>
              <a:ext uri="{FF2B5EF4-FFF2-40B4-BE49-F238E27FC236}">
                <a16:creationId xmlns:a16="http://schemas.microsoft.com/office/drawing/2014/main" id="{4407410F-5CC2-4D4B-B524-A7C4F18EB683}"/>
              </a:ext>
            </a:extLst>
          </p:cNvPr>
          <p:cNvSpPr txBox="1"/>
          <p:nvPr/>
        </p:nvSpPr>
        <p:spPr>
          <a:xfrm>
            <a:off x="217785" y="1135888"/>
            <a:ext cx="7916924" cy="369332"/>
          </a:xfrm>
          <a:prstGeom prst="rect">
            <a:avLst/>
          </a:prstGeom>
          <a:solidFill>
            <a:schemeClr val="accent5">
              <a:lumMod val="40000"/>
              <a:lumOff val="60000"/>
            </a:schemeClr>
          </a:solidFill>
          <a:ln>
            <a:noFill/>
          </a:ln>
          <a:effectLst/>
        </p:spPr>
        <p:style>
          <a:lnRef idx="3">
            <a:schemeClr val="lt1"/>
          </a:lnRef>
          <a:fillRef idx="1">
            <a:schemeClr val="accent3"/>
          </a:fillRef>
          <a:effectRef idx="1">
            <a:schemeClr val="accent3"/>
          </a:effectRef>
          <a:fontRef idx="minor">
            <a:schemeClr val="lt1"/>
          </a:fontRef>
        </p:style>
        <p:txBody>
          <a:bodyPr wrap="square" rtlCol="0">
            <a:spAutoFit/>
          </a:bodyPr>
          <a:lstStyle/>
          <a:p>
            <a:pPr>
              <a:spcAft>
                <a:spcPts val="0"/>
              </a:spcAft>
            </a:pPr>
            <a:r>
              <a:rPr lang="en-US" dirty="0">
                <a:solidFill>
                  <a:srgbClr val="1F497D"/>
                </a:solidFill>
                <a:latin typeface="Times New Roman"/>
                <a:ea typeface="Microsoft YaHei"/>
                <a:cs typeface="Times New Roman"/>
              </a:rPr>
              <a:t>The ninth month of AD383: </a:t>
            </a:r>
            <a:r>
              <a:rPr lang="en-US" b="1" dirty="0">
                <a:solidFill>
                  <a:srgbClr val="1F497D"/>
                </a:solidFill>
                <a:latin typeface="Times New Roman"/>
                <a:ea typeface="新細明體"/>
                <a:cs typeface="Times New Roman"/>
              </a:rPr>
              <a:t>Former Qin main army</a:t>
            </a:r>
            <a:r>
              <a:rPr lang="en-US" altLang="zh-CN" b="1" dirty="0">
                <a:solidFill>
                  <a:srgbClr val="1F497D"/>
                </a:solidFill>
                <a:latin typeface="Times New Roman"/>
                <a:ea typeface="新細明體"/>
                <a:cs typeface="Times New Roman"/>
              </a:rPr>
              <a:t> arrived at the border</a:t>
            </a:r>
            <a:endParaRPr lang="zh-HK" altLang="en-US" dirty="0">
              <a:latin typeface="Times New Roman"/>
              <a:ea typeface="新細明體"/>
              <a:cs typeface="Times New Roman"/>
            </a:endParaRPr>
          </a:p>
        </p:txBody>
      </p:sp>
      <p:sp>
        <p:nvSpPr>
          <p:cNvPr id="18" name="Rectangle 5"/>
          <p:cNvSpPr/>
          <p:nvPr/>
        </p:nvSpPr>
        <p:spPr>
          <a:xfrm>
            <a:off x="3745748" y="6045008"/>
            <a:ext cx="5435350" cy="784830"/>
          </a:xfrm>
          <a:prstGeom prst="rect">
            <a:avLst/>
          </a:prstGeom>
          <a:solidFill>
            <a:schemeClr val="accent4">
              <a:lumMod val="40000"/>
              <a:lumOff val="60000"/>
            </a:schemeClr>
          </a:solidFill>
          <a:ln>
            <a:solidFill>
              <a:schemeClr val="accent4">
                <a:lumMod val="75000"/>
              </a:schemeClr>
            </a:solidFill>
          </a:ln>
        </p:spPr>
        <p:txBody>
          <a:bodyPr wrap="square">
            <a:spAutoFit/>
          </a:bodyPr>
          <a:lstStyle/>
          <a:p>
            <a:pPr eaLnBrk="1" fontAlgn="auto" hangingPunct="1">
              <a:spcBef>
                <a:spcPts val="0"/>
              </a:spcBef>
              <a:spcAft>
                <a:spcPts val="0"/>
              </a:spcAft>
              <a:defRPr/>
            </a:pPr>
            <a:r>
              <a:rPr lang="en-HK" altLang="zh-TW" sz="1500" dirty="0">
                <a:latin typeface="Times New Roman" panose="02020603050405020304" pitchFamily="18" charset="0"/>
                <a:cs typeface="Times New Roman" panose="02020603050405020304" pitchFamily="18" charset="0"/>
              </a:rPr>
              <a:t>Huan</a:t>
            </a:r>
            <a:r>
              <a:rPr lang="en-US" altLang="zh-TW" sz="1500" dirty="0">
                <a:latin typeface="Times New Roman" panose="02020603050405020304" pitchFamily="18" charset="0"/>
                <a:cs typeface="Times New Roman" panose="02020603050405020304" pitchFamily="18" charset="0"/>
              </a:rPr>
              <a:t>’s army was the strongest and was placed in the middle of the Yangzi river, stopping the enemy from attacking </a:t>
            </a:r>
            <a:r>
              <a:rPr lang="en-US" altLang="zh-TW" sz="1500" dirty="0" err="1">
                <a:latin typeface="Times New Roman" panose="02020603050405020304" pitchFamily="18" charset="0"/>
                <a:cs typeface="Times New Roman" panose="02020603050405020304" pitchFamily="18" charset="0"/>
              </a:rPr>
              <a:t>Jiankang</a:t>
            </a:r>
            <a:r>
              <a:rPr lang="en-US" altLang="zh-TW" sz="1500" dirty="0">
                <a:latin typeface="Times New Roman" panose="02020603050405020304" pitchFamily="18" charset="0"/>
                <a:cs typeface="Times New Roman" panose="02020603050405020304" pitchFamily="18" charset="0"/>
              </a:rPr>
              <a:t> at the eastern half of the Yangzi River.</a:t>
            </a:r>
            <a:endParaRPr lang="en-US" sz="1500" dirty="0">
              <a:latin typeface="Times New Roman" panose="02020603050405020304" pitchFamily="18" charset="0"/>
              <a:cs typeface="Times New Roman" panose="02020603050405020304" pitchFamily="18" charset="0"/>
            </a:endParaRP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1348" y="1714720"/>
            <a:ext cx="6889750" cy="431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870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878" y="1714720"/>
            <a:ext cx="6854236" cy="428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圖片 4"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10" name="Rectangle 6"/>
          <p:cNvSpPr/>
          <p:nvPr/>
        </p:nvSpPr>
        <p:spPr>
          <a:xfrm>
            <a:off x="2809307" y="6004145"/>
            <a:ext cx="4172298" cy="784830"/>
          </a:xfrm>
          <a:prstGeom prst="rect">
            <a:avLst/>
          </a:prstGeom>
          <a:solidFill>
            <a:schemeClr val="accent4">
              <a:lumMod val="40000"/>
              <a:lumOff val="60000"/>
            </a:schemeClr>
          </a:solidFill>
          <a:ln>
            <a:solidFill>
              <a:schemeClr val="accent4">
                <a:lumMod val="75000"/>
              </a:schemeClr>
            </a:solidFill>
          </a:ln>
        </p:spPr>
        <p:txBody>
          <a:bodyPr wrap="square">
            <a:spAutoFit/>
          </a:bodyPr>
          <a:lstStyle/>
          <a:p>
            <a:pPr eaLnBrk="1" fontAlgn="auto" hangingPunct="1">
              <a:spcBef>
                <a:spcPts val="0"/>
              </a:spcBef>
              <a:spcAft>
                <a:spcPts val="0"/>
              </a:spcAft>
              <a:defRPr/>
            </a:pPr>
            <a:r>
              <a:rPr lang="en-HK" altLang="zh-TW" sz="1500" dirty="0" err="1">
                <a:latin typeface="Times New Roman" panose="02020603050405020304" pitchFamily="18" charset="0"/>
                <a:cs typeface="Times New Roman" panose="02020603050405020304" pitchFamily="18" charset="0"/>
              </a:rPr>
              <a:t>Xie’s</a:t>
            </a:r>
            <a:r>
              <a:rPr lang="en-HK" altLang="zh-TW" sz="1500" dirty="0">
                <a:latin typeface="Times New Roman" panose="02020603050405020304" pitchFamily="18" charset="0"/>
                <a:cs typeface="Times New Roman" panose="02020603050405020304" pitchFamily="18" charset="0"/>
              </a:rPr>
              <a:t> </a:t>
            </a:r>
            <a:r>
              <a:rPr lang="en-HK" altLang="zh-TW" sz="1500" dirty="0" err="1">
                <a:latin typeface="Times New Roman" panose="02020603050405020304" pitchFamily="18" charset="0"/>
                <a:cs typeface="Times New Roman" panose="02020603050405020304" pitchFamily="18" charset="0"/>
              </a:rPr>
              <a:t>Beifu</a:t>
            </a:r>
            <a:r>
              <a:rPr lang="en-HK" altLang="zh-TW" sz="1500" dirty="0">
                <a:latin typeface="Times New Roman" panose="02020603050405020304" pitchFamily="18" charset="0"/>
                <a:cs typeface="Times New Roman" panose="02020603050405020304" pitchFamily="18" charset="0"/>
              </a:rPr>
              <a:t> army (elite soldiers) </a:t>
            </a:r>
            <a:r>
              <a:rPr lang="en-US" altLang="zh-TW" sz="1500" dirty="0">
                <a:latin typeface="Times New Roman" panose="02020603050405020304" pitchFamily="18" charset="0"/>
                <a:cs typeface="Times New Roman" panose="02020603050405020304" pitchFamily="18" charset="0"/>
              </a:rPr>
              <a:t>were deployed at the lower </a:t>
            </a:r>
            <a:r>
              <a:rPr lang="en-US" altLang="zh-TW" sz="1500" dirty="0" err="1">
                <a:latin typeface="Times New Roman" panose="02020603050405020304" pitchFamily="18" charset="0"/>
                <a:cs typeface="Times New Roman" panose="02020603050405020304" pitchFamily="18" charset="0"/>
              </a:rPr>
              <a:t>Huai</a:t>
            </a:r>
            <a:r>
              <a:rPr lang="en-US" altLang="zh-TW" sz="1500" dirty="0">
                <a:latin typeface="Times New Roman" panose="02020603050405020304" pitchFamily="18" charset="0"/>
                <a:cs typeface="Times New Roman" panose="02020603050405020304" pitchFamily="18" charset="0"/>
              </a:rPr>
              <a:t> </a:t>
            </a:r>
            <a:r>
              <a:rPr lang="en-US" altLang="zh-TW" sz="1500" dirty="0" smtClean="0">
                <a:latin typeface="Times New Roman" panose="02020603050405020304" pitchFamily="18" charset="0"/>
                <a:cs typeface="Times New Roman" panose="02020603050405020304" pitchFamily="18" charset="0"/>
              </a:rPr>
              <a:t>River and </a:t>
            </a:r>
            <a:r>
              <a:rPr lang="en-US" altLang="zh-TW" sz="1500" dirty="0">
                <a:latin typeface="Times New Roman" panose="02020603050405020304" pitchFamily="18" charset="0"/>
                <a:cs typeface="Times New Roman" panose="02020603050405020304" pitchFamily="18" charset="0"/>
              </a:rPr>
              <a:t>lower Yangzi </a:t>
            </a:r>
            <a:r>
              <a:rPr lang="en-US" altLang="zh-TW" sz="1500" dirty="0" smtClean="0">
                <a:latin typeface="Times New Roman" panose="02020603050405020304" pitchFamily="18" charset="0"/>
                <a:cs typeface="Times New Roman" panose="02020603050405020304" pitchFamily="18" charset="0"/>
              </a:rPr>
              <a:t>River where </a:t>
            </a:r>
            <a:r>
              <a:rPr lang="en-US" altLang="zh-TW" sz="1500" dirty="0">
                <a:latin typeface="Times New Roman" panose="02020603050405020304" pitchFamily="18" charset="0"/>
                <a:cs typeface="Times New Roman" panose="02020603050405020304" pitchFamily="18" charset="0"/>
              </a:rPr>
              <a:t>they set up a defensive line.</a:t>
            </a:r>
            <a:endParaRPr lang="en-US" sz="1500" dirty="0">
              <a:latin typeface="Times New Roman" panose="02020603050405020304" pitchFamily="18" charset="0"/>
              <a:cs typeface="Times New Roman" panose="02020603050405020304" pitchFamily="18" charset="0"/>
            </a:endParaRPr>
          </a:p>
        </p:txBody>
      </p:sp>
      <p:grpSp>
        <p:nvGrpSpPr>
          <p:cNvPr id="3" name="群組 2"/>
          <p:cNvGrpSpPr/>
          <p:nvPr/>
        </p:nvGrpSpPr>
        <p:grpSpPr>
          <a:xfrm>
            <a:off x="6981605" y="4733560"/>
            <a:ext cx="1193618" cy="1686509"/>
            <a:chOff x="6981605" y="4733560"/>
            <a:chExt cx="1193618" cy="1686509"/>
          </a:xfrm>
        </p:grpSpPr>
        <p:sp>
          <p:nvSpPr>
            <p:cNvPr id="11" name="Line 10"/>
            <p:cNvSpPr>
              <a:spLocks noChangeShapeType="1"/>
            </p:cNvSpPr>
            <p:nvPr/>
          </p:nvSpPr>
          <p:spPr bwMode="auto">
            <a:xfrm flipV="1">
              <a:off x="8166723" y="4733560"/>
              <a:ext cx="0" cy="1686509"/>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sp>
          <p:nvSpPr>
            <p:cNvPr id="12" name="Line 10"/>
            <p:cNvSpPr>
              <a:spLocks noChangeShapeType="1"/>
            </p:cNvSpPr>
            <p:nvPr/>
          </p:nvSpPr>
          <p:spPr bwMode="auto">
            <a:xfrm flipV="1">
              <a:off x="6981605" y="6394939"/>
              <a:ext cx="1193618" cy="0"/>
            </a:xfrm>
            <a:prstGeom prst="line">
              <a:avLst/>
            </a:prstGeom>
            <a:noFill/>
            <a:ln w="76200">
              <a:solidFill>
                <a:schemeClr val="tx1"/>
              </a:solidFill>
              <a:round/>
              <a:headEn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grpSp>
      <p:sp>
        <p:nvSpPr>
          <p:cNvPr id="14" name="TextBox 3">
            <a:extLst>
              <a:ext uri="{FF2B5EF4-FFF2-40B4-BE49-F238E27FC236}">
                <a16:creationId xmlns:a16="http://schemas.microsoft.com/office/drawing/2014/main" id="{7CE44177-D833-49EE-B834-8B7B318FD327}"/>
              </a:ext>
            </a:extLst>
          </p:cNvPr>
          <p:cNvSpPr txBox="1"/>
          <p:nvPr/>
        </p:nvSpPr>
        <p:spPr>
          <a:xfrm>
            <a:off x="217785" y="1714720"/>
            <a:ext cx="1911955" cy="1246495"/>
          </a:xfrm>
          <a:prstGeom prst="rect">
            <a:avLst/>
          </a:prstGeom>
          <a:solidFill>
            <a:schemeClr val="accent6">
              <a:lumMod val="40000"/>
              <a:lumOff val="6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US" altLang="zh-TW" sz="1500" dirty="0">
                <a:latin typeface="Times New Roman" panose="02020603050405020304" pitchFamily="18" charset="0"/>
                <a:cs typeface="Times New Roman" panose="02020603050405020304" pitchFamily="18" charset="0"/>
              </a:rPr>
              <a:t>In response to the large scale invasion by the Former Qin, the Eastern </a:t>
            </a:r>
            <a:r>
              <a:rPr lang="en-US" altLang="zh-TW" sz="1500" dirty="0" err="1">
                <a:latin typeface="Times New Roman" panose="02020603050405020304" pitchFamily="18" charset="0"/>
                <a:cs typeface="Times New Roman" panose="02020603050405020304" pitchFamily="18" charset="0"/>
              </a:rPr>
              <a:t>Jin</a:t>
            </a:r>
            <a:r>
              <a:rPr lang="en-US" altLang="zh-TW" sz="1500" dirty="0">
                <a:latin typeface="Times New Roman" panose="02020603050405020304" pitchFamily="18" charset="0"/>
                <a:cs typeface="Times New Roman" panose="02020603050405020304" pitchFamily="18" charset="0"/>
              </a:rPr>
              <a:t> formed two defensive lines. </a:t>
            </a:r>
            <a:endParaRPr lang="zh-TW" altLang="en-US" sz="1500" dirty="0">
              <a:latin typeface="Times New Roman" panose="02020603050405020304" pitchFamily="18" charset="0"/>
              <a:cs typeface="Times New Roman" panose="02020603050405020304" pitchFamily="18" charset="0"/>
            </a:endParaRPr>
          </a:p>
        </p:txBody>
      </p:sp>
      <p:sp>
        <p:nvSpPr>
          <p:cNvPr id="15" name="TextBox 2">
            <a:extLst>
              <a:ext uri="{FF2B5EF4-FFF2-40B4-BE49-F238E27FC236}">
                <a16:creationId xmlns:a16="http://schemas.microsoft.com/office/drawing/2014/main" id="{F4D4249C-6A43-46D0-8A50-BB6D621B6E0D}"/>
              </a:ext>
            </a:extLst>
          </p:cNvPr>
          <p:cNvSpPr txBox="1"/>
          <p:nvPr/>
        </p:nvSpPr>
        <p:spPr>
          <a:xfrm>
            <a:off x="217785" y="1135888"/>
            <a:ext cx="8736434" cy="369332"/>
          </a:xfrm>
          <a:prstGeom prst="rect">
            <a:avLst/>
          </a:prstGeom>
          <a:solidFill>
            <a:schemeClr val="accent5">
              <a:lumMod val="40000"/>
              <a:lumOff val="60000"/>
            </a:schemeClr>
          </a:solidFill>
          <a:ln>
            <a:noFill/>
          </a:ln>
          <a:effectLst/>
        </p:spPr>
        <p:style>
          <a:lnRef idx="3">
            <a:schemeClr val="lt1"/>
          </a:lnRef>
          <a:fillRef idx="1">
            <a:schemeClr val="accent3"/>
          </a:fillRef>
          <a:effectRef idx="1">
            <a:schemeClr val="accent3"/>
          </a:effectRef>
          <a:fontRef idx="minor">
            <a:schemeClr val="lt1"/>
          </a:fontRef>
        </p:style>
        <p:txBody>
          <a:bodyPr wrap="square" rtlCol="0">
            <a:spAutoFit/>
          </a:bodyPr>
          <a:lstStyle/>
          <a:p>
            <a:pPr>
              <a:spcAft>
                <a:spcPts val="0"/>
              </a:spcAft>
            </a:pPr>
            <a:r>
              <a:rPr lang="en-US" dirty="0">
                <a:solidFill>
                  <a:srgbClr val="1F497D"/>
                </a:solidFill>
                <a:latin typeface="Times New Roman"/>
                <a:ea typeface="Microsoft YaHei"/>
                <a:cs typeface="Times New Roman"/>
              </a:rPr>
              <a:t>The ninth month of AD383</a:t>
            </a:r>
            <a:r>
              <a:rPr lang="en-US" b="1" dirty="0">
                <a:solidFill>
                  <a:srgbClr val="1F497D"/>
                </a:solidFill>
                <a:latin typeface="Times New Roman"/>
                <a:ea typeface="新細明體"/>
                <a:cs typeface="Times New Roman"/>
              </a:rPr>
              <a:t>: Former Qin main army</a:t>
            </a:r>
            <a:r>
              <a:rPr lang="en-US" altLang="zh-CN" b="1" dirty="0">
                <a:solidFill>
                  <a:srgbClr val="1F497D"/>
                </a:solidFill>
                <a:latin typeface="Times New Roman"/>
                <a:ea typeface="新細明體"/>
                <a:cs typeface="Times New Roman"/>
              </a:rPr>
              <a:t> arrived at the border</a:t>
            </a:r>
            <a:endParaRPr lang="zh-HK" altLang="en-US" b="1" dirty="0">
              <a:solidFill>
                <a:srgbClr val="1F497D"/>
              </a:solidFill>
              <a:latin typeface="Times New Roman"/>
              <a:ea typeface="新細明體"/>
              <a:cs typeface="Times New Roman"/>
            </a:endParaRPr>
          </a:p>
        </p:txBody>
      </p:sp>
    </p:spTree>
    <p:extLst>
      <p:ext uri="{BB962C8B-B14F-4D97-AF65-F5344CB8AC3E}">
        <p14:creationId xmlns:p14="http://schemas.microsoft.com/office/powerpoint/2010/main" val="280793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8" name="TextBox 3"/>
          <p:cNvSpPr txBox="1"/>
          <p:nvPr/>
        </p:nvSpPr>
        <p:spPr>
          <a:xfrm>
            <a:off x="102040" y="1271750"/>
            <a:ext cx="1911955" cy="3539430"/>
          </a:xfrm>
          <a:prstGeom prst="rect">
            <a:avLst/>
          </a:prstGeom>
          <a:solidFill>
            <a:schemeClr val="accent6">
              <a:lumMod val="40000"/>
              <a:lumOff val="6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US" altLang="zh-TW" sz="1600" dirty="0">
                <a:latin typeface="Times New Roman" panose="02020603050405020304" pitchFamily="18" charset="0"/>
                <a:cs typeface="Times New Roman" panose="02020603050405020304" pitchFamily="18" charset="0"/>
              </a:rPr>
              <a:t>In the tenth lunar month of </a:t>
            </a:r>
            <a:r>
              <a:rPr lang="en-US" altLang="zh-TW" sz="1600" dirty="0" smtClean="0">
                <a:latin typeface="Times New Roman" panose="02020603050405020304" pitchFamily="18" charset="0"/>
                <a:cs typeface="Times New Roman" panose="02020603050405020304" pitchFamily="18" charset="0"/>
              </a:rPr>
              <a:t>AD383</a:t>
            </a:r>
            <a:r>
              <a:rPr lang="en-US" altLang="zh-TW" sz="1600" dirty="0">
                <a:latin typeface="Times New Roman" panose="02020603050405020304" pitchFamily="18" charset="0"/>
                <a:cs typeface="Times New Roman" panose="02020603050405020304" pitchFamily="18" charset="0"/>
              </a:rPr>
              <a:t>, the  middle route army of the Former Qin, the main force, went southwards along the Ying </a:t>
            </a:r>
            <a:r>
              <a:rPr lang="en-US" altLang="zh-TW" sz="1600" dirty="0" smtClean="0">
                <a:latin typeface="Times New Roman" panose="02020603050405020304" pitchFamily="18" charset="0"/>
                <a:cs typeface="Times New Roman" panose="02020603050405020304" pitchFamily="18" charset="0"/>
              </a:rPr>
              <a:t>River. </a:t>
            </a:r>
            <a:r>
              <a:rPr lang="en-US" altLang="zh-TW" sz="1600" dirty="0">
                <a:latin typeface="Times New Roman" panose="02020603050405020304" pitchFamily="18" charset="0"/>
                <a:cs typeface="Times New Roman" panose="02020603050405020304" pitchFamily="18" charset="0"/>
              </a:rPr>
              <a:t>They attacked and occupied </a:t>
            </a:r>
            <a:r>
              <a:rPr lang="en-US" altLang="zh-TW" sz="1600" dirty="0" err="1" smtClean="0">
                <a:latin typeface="Times New Roman" panose="02020603050405020304" pitchFamily="18" charset="0"/>
                <a:cs typeface="Times New Roman" panose="02020603050405020304" pitchFamily="18" charset="0"/>
              </a:rPr>
              <a:t>Shouyang</a:t>
            </a:r>
            <a:r>
              <a:rPr lang="en-US" altLang="zh-TW" sz="1600" dirty="0" smtClean="0">
                <a:latin typeface="Times New Roman" panose="02020603050405020304" pitchFamily="18" charset="0"/>
                <a:cs typeface="Times New Roman" panose="02020603050405020304" pitchFamily="18" charset="0"/>
              </a:rPr>
              <a:t> (</a:t>
            </a:r>
            <a:r>
              <a:rPr lang="zh-TW" altLang="en-US" sz="1600" dirty="0" smtClean="0">
                <a:latin typeface="Times New Roman" panose="02020603050405020304" pitchFamily="18" charset="0"/>
                <a:cs typeface="Times New Roman" panose="02020603050405020304" pitchFamily="18" charset="0"/>
              </a:rPr>
              <a:t>壽陽</a:t>
            </a:r>
            <a:r>
              <a:rPr lang="en-US" altLang="zh-TW" sz="1600" dirty="0" smtClean="0">
                <a:latin typeface="Times New Roman" panose="02020603050405020304" pitchFamily="18" charset="0"/>
                <a:cs typeface="Times New Roman" panose="02020603050405020304" pitchFamily="18" charset="0"/>
              </a:rPr>
              <a:t>). </a:t>
            </a:r>
            <a:r>
              <a:rPr lang="en-US" altLang="zh-TW" sz="1600" dirty="0">
                <a:latin typeface="Times New Roman" panose="02020603050405020304" pitchFamily="18" charset="0"/>
                <a:cs typeface="Times New Roman" panose="02020603050405020304" pitchFamily="18" charset="0"/>
              </a:rPr>
              <a:t>They </a:t>
            </a:r>
            <a:r>
              <a:rPr lang="en-US" altLang="zh-TW" sz="1600" dirty="0" smtClean="0">
                <a:latin typeface="Times New Roman" panose="02020603050405020304" pitchFamily="18" charset="0"/>
                <a:cs typeface="Times New Roman" panose="02020603050405020304" pitchFamily="18" charset="0"/>
              </a:rPr>
              <a:t>immediately </a:t>
            </a:r>
            <a:r>
              <a:rPr lang="en-US" altLang="zh-TW" sz="1600" dirty="0">
                <a:latin typeface="Times New Roman" panose="02020603050405020304" pitchFamily="18" charset="0"/>
                <a:cs typeface="Times New Roman" panose="02020603050405020304" pitchFamily="18" charset="0"/>
              </a:rPr>
              <a:t>stationed along the west bank of the Fei River.</a:t>
            </a:r>
            <a:endParaRPr lang="zh-TW" altLang="en-US" sz="1600"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088" y="0"/>
            <a:ext cx="6792912"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9208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8" name="TextBox 3"/>
          <p:cNvSpPr txBox="1"/>
          <p:nvPr/>
        </p:nvSpPr>
        <p:spPr>
          <a:xfrm>
            <a:off x="102040" y="1271750"/>
            <a:ext cx="1911955" cy="3293209"/>
          </a:xfrm>
          <a:prstGeom prst="rect">
            <a:avLst/>
          </a:prstGeom>
          <a:solidFill>
            <a:schemeClr val="accent6">
              <a:lumMod val="40000"/>
              <a:lumOff val="6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US" altLang="zh-TW" sz="1600" dirty="0">
                <a:latin typeface="Times New Roman" panose="02020603050405020304" pitchFamily="18" charset="0"/>
                <a:cs typeface="Times New Roman" panose="02020603050405020304" pitchFamily="18" charset="0"/>
              </a:rPr>
              <a:t>In the tenth lunar month of </a:t>
            </a:r>
            <a:r>
              <a:rPr lang="en-US" altLang="zh-TW" sz="1600" dirty="0" smtClean="0">
                <a:latin typeface="Times New Roman" panose="02020603050405020304" pitchFamily="18" charset="0"/>
                <a:cs typeface="Times New Roman" panose="02020603050405020304" pitchFamily="18" charset="0"/>
              </a:rPr>
              <a:t>AD383</a:t>
            </a:r>
            <a:r>
              <a:rPr lang="en-US" altLang="zh-TW" sz="1600" dirty="0">
                <a:latin typeface="Times New Roman" panose="02020603050405020304" pitchFamily="18" charset="0"/>
                <a:cs typeface="Times New Roman" panose="02020603050405020304" pitchFamily="18" charset="0"/>
              </a:rPr>
              <a:t>, the  middle route army of the Former Qin, the main force, went southwards along the Ying River. They attacked and occupied Shouyang. They </a:t>
            </a:r>
            <a:r>
              <a:rPr lang="en-US" altLang="zh-TW" sz="1600" dirty="0" smtClean="0">
                <a:latin typeface="Times New Roman" panose="02020603050405020304" pitchFamily="18" charset="0"/>
                <a:cs typeface="Times New Roman" panose="02020603050405020304" pitchFamily="18" charset="0"/>
              </a:rPr>
              <a:t>immediately </a:t>
            </a:r>
            <a:r>
              <a:rPr lang="en-US" altLang="zh-TW" sz="1600" dirty="0">
                <a:latin typeface="Times New Roman" panose="02020603050405020304" pitchFamily="18" charset="0"/>
                <a:cs typeface="Times New Roman" panose="02020603050405020304" pitchFamily="18" charset="0"/>
              </a:rPr>
              <a:t>stationed along the west bank of the Fei River.</a:t>
            </a:r>
            <a:endParaRPr lang="zh-TW" altLang="en-US" sz="1600"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4738" y="0"/>
            <a:ext cx="6799262"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5996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8" name="TextBox 3"/>
          <p:cNvSpPr txBox="1"/>
          <p:nvPr/>
        </p:nvSpPr>
        <p:spPr>
          <a:xfrm>
            <a:off x="102040" y="1271750"/>
            <a:ext cx="1911955" cy="3293209"/>
          </a:xfrm>
          <a:prstGeom prst="rect">
            <a:avLst/>
          </a:prstGeom>
          <a:solidFill>
            <a:schemeClr val="accent6">
              <a:lumMod val="40000"/>
              <a:lumOff val="6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US" altLang="zh-TW" sz="1600" dirty="0">
                <a:latin typeface="Times New Roman" panose="02020603050405020304" pitchFamily="18" charset="0"/>
                <a:cs typeface="Times New Roman" panose="02020603050405020304" pitchFamily="18" charset="0"/>
              </a:rPr>
              <a:t>In the tenth lunar month of </a:t>
            </a:r>
            <a:r>
              <a:rPr lang="en-US" altLang="zh-TW" sz="1600" dirty="0" smtClean="0">
                <a:latin typeface="Times New Roman" panose="02020603050405020304" pitchFamily="18" charset="0"/>
                <a:cs typeface="Times New Roman" panose="02020603050405020304" pitchFamily="18" charset="0"/>
              </a:rPr>
              <a:t>AD383</a:t>
            </a:r>
            <a:r>
              <a:rPr lang="en-US" altLang="zh-TW" sz="1600" dirty="0">
                <a:latin typeface="Times New Roman" panose="02020603050405020304" pitchFamily="18" charset="0"/>
                <a:cs typeface="Times New Roman" panose="02020603050405020304" pitchFamily="18" charset="0"/>
              </a:rPr>
              <a:t>, the  middle route army of the Former Qin, the main force, went southwards along the Ying River. They attacked and occupied Shouyang. They </a:t>
            </a:r>
            <a:r>
              <a:rPr lang="en-US" altLang="zh-TW" sz="1600" dirty="0" smtClean="0">
                <a:latin typeface="Times New Roman" panose="02020603050405020304" pitchFamily="18" charset="0"/>
                <a:cs typeface="Times New Roman" panose="02020603050405020304" pitchFamily="18" charset="0"/>
              </a:rPr>
              <a:t>immediately </a:t>
            </a:r>
            <a:r>
              <a:rPr lang="en-US" altLang="zh-TW" sz="1600" dirty="0">
                <a:latin typeface="Times New Roman" panose="02020603050405020304" pitchFamily="18" charset="0"/>
                <a:cs typeface="Times New Roman" panose="02020603050405020304" pitchFamily="18" charset="0"/>
              </a:rPr>
              <a:t>stationed along the west bank of the Fei River.</a:t>
            </a:r>
            <a:endParaRPr lang="zh-TW" altLang="en-US" sz="1600"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4738" y="0"/>
            <a:ext cx="6799262"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3407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pic>
        <p:nvPicPr>
          <p:cNvPr id="18" name="圖片 17"/>
          <p:cNvPicPr/>
          <p:nvPr/>
        </p:nvPicPr>
        <p:blipFill rotWithShape="1">
          <a:blip r:embed="rId3">
            <a:extLst>
              <a:ext uri="{28A0092B-C50C-407E-A947-70E740481C1C}">
                <a14:useLocalDpi xmlns:a14="http://schemas.microsoft.com/office/drawing/2010/main" val="0"/>
              </a:ext>
            </a:extLst>
          </a:blip>
          <a:srcRect b="7426"/>
          <a:stretch/>
        </p:blipFill>
        <p:spPr bwMode="auto">
          <a:xfrm>
            <a:off x="4000143" y="3271637"/>
            <a:ext cx="4571365" cy="3174365"/>
          </a:xfrm>
          <a:prstGeom prst="rect">
            <a:avLst/>
          </a:prstGeom>
          <a:ln w="38100" cmpd="sng">
            <a:solidFill>
              <a:srgbClr val="FFFFFF"/>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 uri="{FAA26D3D-D897-4be2-8F04-BA451C77F1D7}">
              <ma14:placeholderFlag xmlns:ma14="http://schemas.microsoft.com/office/mac/drawingml/2011/main" xmlns=""/>
            </a:ext>
          </a:extLst>
        </p:spPr>
      </p:pic>
      <p:pic>
        <p:nvPicPr>
          <p:cNvPr id="19" name="圖片 18"/>
          <p:cNvPicPr/>
          <p:nvPr/>
        </p:nvPicPr>
        <p:blipFill rotWithShape="1">
          <a:blip r:embed="rId4">
            <a:extLst>
              <a:ext uri="{28A0092B-C50C-407E-A947-70E740481C1C}">
                <a14:useLocalDpi xmlns:a14="http://schemas.microsoft.com/office/drawing/2010/main" val="0"/>
              </a:ext>
            </a:extLst>
          </a:blip>
          <a:srcRect r="4167" b="6296"/>
          <a:stretch/>
        </p:blipFill>
        <p:spPr bwMode="auto">
          <a:xfrm>
            <a:off x="498196" y="1395059"/>
            <a:ext cx="4572000" cy="3352800"/>
          </a:xfrm>
          <a:prstGeom prst="rect">
            <a:avLst/>
          </a:prstGeom>
          <a:ln w="38100" cmpd="dbl">
            <a:solidFill>
              <a:schemeClr val="bg1"/>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 uri="{FAA26D3D-D897-4be2-8F04-BA451C77F1D7}">
              <ma14:placeholderFlag xmlns:ma14="http://schemas.microsoft.com/office/mac/drawingml/2011/main" xmlns=""/>
            </a:ext>
          </a:extLst>
        </p:spPr>
      </p:pic>
      <p:sp>
        <p:nvSpPr>
          <p:cNvPr id="2" name="TextBox 1">
            <a:extLst>
              <a:ext uri="{FF2B5EF4-FFF2-40B4-BE49-F238E27FC236}">
                <a16:creationId xmlns:a16="http://schemas.microsoft.com/office/drawing/2014/main" id="{1076E612-5CF7-4C53-AE20-1C91D1DD3D3D}"/>
              </a:ext>
            </a:extLst>
          </p:cNvPr>
          <p:cNvSpPr txBox="1"/>
          <p:nvPr/>
        </p:nvSpPr>
        <p:spPr>
          <a:xfrm>
            <a:off x="498196" y="4455888"/>
            <a:ext cx="4264635" cy="276999"/>
          </a:xfrm>
          <a:prstGeom prst="rect">
            <a:avLst/>
          </a:prstGeom>
          <a:solidFill>
            <a:schemeClr val="tx1"/>
          </a:solid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Site of the Battle of Fei River in </a:t>
            </a:r>
            <a:r>
              <a:rPr lang="en-US" sz="1200" dirty="0" err="1">
                <a:solidFill>
                  <a:schemeClr val="bg1"/>
                </a:solidFill>
                <a:latin typeface="Times New Roman" panose="02020603050405020304" pitchFamily="18" charset="0"/>
                <a:cs typeface="Times New Roman" panose="02020603050405020304" pitchFamily="18" charset="0"/>
              </a:rPr>
              <a:t>Shou</a:t>
            </a:r>
            <a:r>
              <a:rPr lang="en-US" sz="1200" dirty="0">
                <a:solidFill>
                  <a:schemeClr val="bg1"/>
                </a:solidFill>
                <a:latin typeface="Times New Roman" panose="02020603050405020304" pitchFamily="18" charset="0"/>
                <a:cs typeface="Times New Roman" panose="02020603050405020304" pitchFamily="18" charset="0"/>
              </a:rPr>
              <a:t> county, Anhui province</a:t>
            </a:r>
            <a:endParaRPr lang="en-HK" sz="1200" dirty="0">
              <a:solidFill>
                <a:schemeClr val="bg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72E0E3D-C8AE-4267-8635-06D8155C34BB}"/>
              </a:ext>
            </a:extLst>
          </p:cNvPr>
          <p:cNvSpPr txBox="1"/>
          <p:nvPr/>
        </p:nvSpPr>
        <p:spPr>
          <a:xfrm>
            <a:off x="4000144" y="6176489"/>
            <a:ext cx="3836052" cy="276999"/>
          </a:xfrm>
          <a:prstGeom prst="rect">
            <a:avLst/>
          </a:prstGeom>
          <a:solidFill>
            <a:schemeClr val="tx1"/>
          </a:solid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A section of the Fei River in </a:t>
            </a:r>
            <a:r>
              <a:rPr lang="en-US" sz="1200" dirty="0" err="1">
                <a:solidFill>
                  <a:schemeClr val="bg1"/>
                </a:solidFill>
                <a:latin typeface="Times New Roman" panose="02020603050405020304" pitchFamily="18" charset="0"/>
                <a:cs typeface="Times New Roman" panose="02020603050405020304" pitchFamily="18" charset="0"/>
              </a:rPr>
              <a:t>Shou</a:t>
            </a:r>
            <a:r>
              <a:rPr lang="en-US" sz="1200" dirty="0">
                <a:solidFill>
                  <a:schemeClr val="bg1"/>
                </a:solidFill>
                <a:latin typeface="Times New Roman" panose="02020603050405020304" pitchFamily="18" charset="0"/>
                <a:cs typeface="Times New Roman" panose="02020603050405020304" pitchFamily="18" charset="0"/>
              </a:rPr>
              <a:t> county, Anhui province</a:t>
            </a:r>
            <a:endParaRPr lang="en-HK" sz="1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4145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5502"/>
            <a:ext cx="9144000" cy="1208241"/>
          </a:xfrm>
          <a:prstGeom prst="rect">
            <a:avLst/>
          </a:prstGeom>
        </p:spPr>
      </p:pic>
      <p:sp>
        <p:nvSpPr>
          <p:cNvPr id="8" name="TextBox 3"/>
          <p:cNvSpPr txBox="1"/>
          <p:nvPr/>
        </p:nvSpPr>
        <p:spPr>
          <a:xfrm>
            <a:off x="102040" y="1271750"/>
            <a:ext cx="1911955" cy="3785652"/>
          </a:xfrm>
          <a:prstGeom prst="rect">
            <a:avLst/>
          </a:prstGeom>
          <a:solidFill>
            <a:schemeClr val="accent6">
              <a:lumMod val="40000"/>
              <a:lumOff val="6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US" altLang="zh-HK" sz="1600" dirty="0" smtClean="0">
                <a:latin typeface="Times New Roman"/>
                <a:ea typeface="新細明體"/>
                <a:cs typeface="Times New Roman"/>
              </a:rPr>
              <a:t>Pu </a:t>
            </a:r>
            <a:r>
              <a:rPr lang="en-US" altLang="zh-TW" sz="1600" dirty="0" smtClean="0">
                <a:latin typeface="Times New Roman" panose="02020603050405020304" pitchFamily="18" charset="0"/>
                <a:cs typeface="Times New Roman" panose="02020603050405020304" pitchFamily="18" charset="0"/>
              </a:rPr>
              <a:t>Jian </a:t>
            </a:r>
            <a:r>
              <a:rPr lang="en-US" altLang="zh-TW" sz="1600" dirty="0">
                <a:latin typeface="Times New Roman" panose="02020603050405020304" pitchFamily="18" charset="0"/>
                <a:cs typeface="Times New Roman" panose="02020603050405020304" pitchFamily="18" charset="0"/>
              </a:rPr>
              <a:t>believed the middle route army would win and left behind his main forces at </a:t>
            </a:r>
            <a:r>
              <a:rPr lang="en-US" altLang="zh-TW" sz="1600" dirty="0" err="1" smtClean="0">
                <a:latin typeface="Times New Roman" panose="02020603050405020304" pitchFamily="18" charset="0"/>
                <a:cs typeface="Times New Roman" panose="02020603050405020304" pitchFamily="18" charset="0"/>
              </a:rPr>
              <a:t>Xiangcheng</a:t>
            </a:r>
            <a:r>
              <a:rPr lang="en-US" altLang="zh-TW" sz="1600" dirty="0" smtClean="0">
                <a:latin typeface="Times New Roman" panose="02020603050405020304" pitchFamily="18" charset="0"/>
                <a:cs typeface="Times New Roman" panose="02020603050405020304" pitchFamily="18" charset="0"/>
              </a:rPr>
              <a:t> (</a:t>
            </a:r>
            <a:r>
              <a:rPr lang="zh-TW" altLang="en-US" sz="1600" dirty="0" smtClean="0">
                <a:latin typeface="Times New Roman" panose="02020603050405020304" pitchFamily="18" charset="0"/>
                <a:cs typeface="Times New Roman" panose="02020603050405020304" pitchFamily="18" charset="0"/>
              </a:rPr>
              <a:t>項城</a:t>
            </a:r>
            <a:r>
              <a:rPr lang="en-US" altLang="zh-TW" sz="1600" dirty="0" smtClean="0">
                <a:latin typeface="Times New Roman" panose="02020603050405020304" pitchFamily="18" charset="0"/>
                <a:cs typeface="Times New Roman" panose="02020603050405020304" pitchFamily="18" charset="0"/>
              </a:rPr>
              <a:t>). </a:t>
            </a:r>
            <a:r>
              <a:rPr lang="en-US" altLang="zh-TW" sz="1600" dirty="0">
                <a:latin typeface="Times New Roman" panose="02020603050405020304" pitchFamily="18" charset="0"/>
                <a:cs typeface="Times New Roman" panose="02020603050405020304" pitchFamily="18" charset="0"/>
              </a:rPr>
              <a:t>He led 8,000 light cavalry to enter Shouyang. </a:t>
            </a:r>
            <a:r>
              <a:rPr lang="en-US" altLang="zh-HK" sz="1600" dirty="0" smtClean="0">
                <a:latin typeface="Times New Roman"/>
                <a:ea typeface="新細明體"/>
                <a:cs typeface="Times New Roman"/>
              </a:rPr>
              <a:t>Pu</a:t>
            </a:r>
            <a:r>
              <a:rPr lang="en-US" altLang="zh-TW" sz="1600" dirty="0" smtClean="0">
                <a:latin typeface="Times New Roman" panose="02020603050405020304" pitchFamily="18" charset="0"/>
                <a:cs typeface="Times New Roman" panose="02020603050405020304" pitchFamily="18" charset="0"/>
              </a:rPr>
              <a:t> </a:t>
            </a:r>
            <a:r>
              <a:rPr lang="en-US" altLang="zh-TW" sz="1600" dirty="0">
                <a:latin typeface="Times New Roman" panose="02020603050405020304" pitchFamily="18" charset="0"/>
                <a:cs typeface="Times New Roman" panose="02020603050405020304" pitchFamily="18" charset="0"/>
              </a:rPr>
              <a:t>Jian ordered</a:t>
            </a:r>
            <a:r>
              <a:rPr lang="zh-TW" altLang="en-US" sz="1600" dirty="0">
                <a:latin typeface="Times New Roman" panose="02020603050405020304" pitchFamily="18" charset="0"/>
                <a:cs typeface="Times New Roman" panose="02020603050405020304" pitchFamily="18" charset="0"/>
              </a:rPr>
              <a:t> </a:t>
            </a:r>
            <a:r>
              <a:rPr lang="en-US" altLang="zh-TW" sz="1600" dirty="0">
                <a:latin typeface="Times New Roman" panose="02020603050405020304" pitchFamily="18" charset="0"/>
                <a:cs typeface="Times New Roman" panose="02020603050405020304" pitchFamily="18" charset="0"/>
              </a:rPr>
              <a:t>the left</a:t>
            </a:r>
            <a:r>
              <a:rPr lang="zh-TW" altLang="en-US" sz="1600" dirty="0">
                <a:latin typeface="Times New Roman" panose="02020603050405020304" pitchFamily="18" charset="0"/>
                <a:cs typeface="Times New Roman" panose="02020603050405020304" pitchFamily="18" charset="0"/>
              </a:rPr>
              <a:t> </a:t>
            </a:r>
            <a:r>
              <a:rPr lang="en-US" altLang="zh-TW" sz="1600" dirty="0">
                <a:latin typeface="Times New Roman" panose="02020603050405020304" pitchFamily="18" charset="0"/>
                <a:cs typeface="Times New Roman" panose="02020603050405020304" pitchFamily="18" charset="0"/>
              </a:rPr>
              <a:t>route army to move soldiers to the west bank of Luo Jian </a:t>
            </a:r>
            <a:r>
              <a:rPr lang="en-US" altLang="zh-TW" sz="1600" dirty="0" smtClean="0">
                <a:latin typeface="Times New Roman" panose="02020603050405020304" pitchFamily="18" charset="0"/>
                <a:cs typeface="Times New Roman" panose="02020603050405020304" pitchFamily="18" charset="0"/>
              </a:rPr>
              <a:t>(</a:t>
            </a:r>
            <a:r>
              <a:rPr lang="zh-TW" altLang="en-US" sz="1600" dirty="0" smtClean="0">
                <a:latin typeface="Times New Roman" panose="02020603050405020304" pitchFamily="18" charset="0"/>
                <a:cs typeface="Times New Roman" panose="02020603050405020304" pitchFamily="18" charset="0"/>
              </a:rPr>
              <a:t>洛澗</a:t>
            </a:r>
            <a:r>
              <a:rPr lang="en-US" altLang="zh-TW" sz="1600" dirty="0" smtClean="0">
                <a:latin typeface="Times New Roman" panose="02020603050405020304" pitchFamily="18" charset="0"/>
                <a:cs typeface="Times New Roman" panose="02020603050405020304" pitchFamily="18" charset="0"/>
              </a:rPr>
              <a:t>) to </a:t>
            </a:r>
            <a:r>
              <a:rPr lang="en-US" altLang="zh-TW" sz="1600" dirty="0">
                <a:latin typeface="Times New Roman" panose="02020603050405020304" pitchFamily="18" charset="0"/>
                <a:cs typeface="Times New Roman" panose="02020603050405020304" pitchFamily="18" charset="0"/>
              </a:rPr>
              <a:t>monitor the whole situation. </a:t>
            </a:r>
            <a:endParaRPr lang="zh-TW" altLang="en-US" sz="1600" dirty="0">
              <a:latin typeface="Times New Roman" panose="02020603050405020304" pitchFamily="18" charset="0"/>
              <a:cs typeface="Times New Roman" panose="02020603050405020304" pitchFamily="18" charset="0"/>
            </a:endParaRPr>
          </a:p>
        </p:txBody>
      </p:sp>
      <p:sp>
        <p:nvSpPr>
          <p:cNvPr id="2" name="圓角矩形 1"/>
          <p:cNvSpPr/>
          <p:nvPr/>
        </p:nvSpPr>
        <p:spPr>
          <a:xfrm>
            <a:off x="4304581" y="2907102"/>
            <a:ext cx="1242204" cy="353683"/>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HK" altLang="en-US"/>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413" y="-5502"/>
            <a:ext cx="6859587"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4298408" y="2961821"/>
            <a:ext cx="895310" cy="307777"/>
          </a:xfrm>
          <a:prstGeom prst="rect">
            <a:avLst/>
          </a:prstGeom>
          <a:noFill/>
        </p:spPr>
        <p:txBody>
          <a:bodyPr wrap="none" rtlCol="0">
            <a:spAutoFit/>
          </a:bodyPr>
          <a:lstStyle/>
          <a:p>
            <a:r>
              <a:rPr lang="en-US" altLang="zh-HK" sz="14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Shouyang</a:t>
            </a:r>
            <a:endParaRPr lang="zh-HK" altLang="en-US" sz="1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3030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8" name="TextBox 3"/>
          <p:cNvSpPr txBox="1"/>
          <p:nvPr/>
        </p:nvSpPr>
        <p:spPr>
          <a:xfrm>
            <a:off x="102040" y="1271750"/>
            <a:ext cx="2185547" cy="5016758"/>
          </a:xfrm>
          <a:prstGeom prst="rect">
            <a:avLst/>
          </a:prstGeom>
          <a:solidFill>
            <a:schemeClr val="accent5">
              <a:lumMod val="20000"/>
              <a:lumOff val="8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US" altLang="zh-TW" sz="1600" dirty="0">
                <a:latin typeface="Times New Roman" panose="02020603050405020304" pitchFamily="18" charset="0"/>
                <a:cs typeface="Times New Roman" panose="02020603050405020304" pitchFamily="18" charset="0"/>
              </a:rPr>
              <a:t>The soldiers of the  Eastern </a:t>
            </a:r>
            <a:r>
              <a:rPr lang="en-US" altLang="zh-TW" sz="1600" dirty="0" err="1">
                <a:latin typeface="Times New Roman" panose="02020603050405020304" pitchFamily="18" charset="0"/>
                <a:cs typeface="Times New Roman" panose="02020603050405020304" pitchFamily="18" charset="0"/>
              </a:rPr>
              <a:t>Jin</a:t>
            </a:r>
            <a:r>
              <a:rPr lang="en-US" altLang="zh-TW" sz="1600" dirty="0">
                <a:latin typeface="Times New Roman" panose="02020603050405020304" pitchFamily="18" charset="0"/>
                <a:cs typeface="Times New Roman" panose="02020603050405020304" pitchFamily="18" charset="0"/>
              </a:rPr>
              <a:t> at </a:t>
            </a:r>
            <a:r>
              <a:rPr lang="en-US" altLang="zh-TW" sz="1600" dirty="0" err="1">
                <a:latin typeface="Times New Roman" panose="02020603050405020304" pitchFamily="18" charset="0"/>
                <a:cs typeface="Times New Roman" panose="02020603050405020304" pitchFamily="18" charset="0"/>
              </a:rPr>
              <a:t>Huai</a:t>
            </a:r>
            <a:r>
              <a:rPr lang="en-US" altLang="zh-TW" sz="1600" dirty="0">
                <a:latin typeface="Times New Roman" panose="02020603050405020304" pitchFamily="18" charset="0"/>
                <a:cs typeface="Times New Roman" panose="02020603050405020304" pitchFamily="18" charset="0"/>
              </a:rPr>
              <a:t> River saw that the left route army of the Former Qin did not advance into </a:t>
            </a:r>
            <a:r>
              <a:rPr lang="en-US" altLang="zh-TW" sz="1600" dirty="0" err="1">
                <a:latin typeface="Times New Roman" panose="02020603050405020304" pitchFamily="18" charset="0"/>
                <a:cs typeface="Times New Roman" panose="02020603050405020304" pitchFamily="18" charset="0"/>
              </a:rPr>
              <a:t>Huaiyin</a:t>
            </a:r>
            <a:r>
              <a:rPr lang="en-US" altLang="zh-TW" sz="1600" dirty="0">
                <a:latin typeface="Times New Roman" panose="02020603050405020304" pitchFamily="18" charset="0"/>
                <a:cs typeface="Times New Roman" panose="02020603050405020304" pitchFamily="18" charset="0"/>
              </a:rPr>
              <a:t> </a:t>
            </a:r>
            <a:r>
              <a:rPr lang="en-US" altLang="zh-TW" sz="1600" dirty="0" smtClean="0">
                <a:latin typeface="Times New Roman" panose="02020603050405020304" pitchFamily="18" charset="0"/>
                <a:cs typeface="Times New Roman" panose="02020603050405020304" pitchFamily="18" charset="0"/>
              </a:rPr>
              <a:t>(</a:t>
            </a:r>
            <a:r>
              <a:rPr lang="zh-TW" altLang="en-US" sz="1600" dirty="0" smtClean="0">
                <a:latin typeface="Times New Roman" panose="02020603050405020304" pitchFamily="18" charset="0"/>
                <a:cs typeface="Times New Roman" panose="02020603050405020304" pitchFamily="18" charset="0"/>
              </a:rPr>
              <a:t>淮陰</a:t>
            </a:r>
            <a:r>
              <a:rPr lang="en-US" altLang="zh-TW" sz="1600" dirty="0" smtClean="0">
                <a:latin typeface="Times New Roman" panose="02020603050405020304" pitchFamily="18" charset="0"/>
                <a:cs typeface="Times New Roman" panose="02020603050405020304" pitchFamily="18" charset="0"/>
              </a:rPr>
              <a:t>) but </a:t>
            </a:r>
            <a:r>
              <a:rPr lang="en-US" altLang="zh-TW" sz="1600" dirty="0">
                <a:latin typeface="Times New Roman" panose="02020603050405020304" pitchFamily="18" charset="0"/>
                <a:cs typeface="Times New Roman" panose="02020603050405020304" pitchFamily="18" charset="0"/>
              </a:rPr>
              <a:t>instead went to Luo Jian. Therefore, the </a:t>
            </a:r>
            <a:r>
              <a:rPr lang="en-US" altLang="zh-TW" sz="1600" dirty="0" err="1">
                <a:latin typeface="Times New Roman" panose="02020603050405020304" pitchFamily="18" charset="0"/>
                <a:cs typeface="Times New Roman" panose="02020603050405020304" pitchFamily="18" charset="0"/>
              </a:rPr>
              <a:t>Huai</a:t>
            </a:r>
            <a:r>
              <a:rPr lang="en-US" altLang="zh-TW" sz="1600" dirty="0">
                <a:latin typeface="Times New Roman" panose="02020603050405020304" pitchFamily="18" charset="0"/>
                <a:cs typeface="Times New Roman" panose="02020603050405020304" pitchFamily="18" charset="0"/>
              </a:rPr>
              <a:t> River defensive line moved to Luo Jian to further bar the way. However, Xie Xuan and the other generals of the Eastern </a:t>
            </a:r>
            <a:r>
              <a:rPr lang="en-US" altLang="zh-TW" sz="1600" dirty="0" err="1">
                <a:latin typeface="Times New Roman" panose="02020603050405020304" pitchFamily="18" charset="0"/>
                <a:cs typeface="Times New Roman" panose="02020603050405020304" pitchFamily="18" charset="0"/>
              </a:rPr>
              <a:t>Jin</a:t>
            </a:r>
            <a:r>
              <a:rPr lang="en-US" altLang="zh-TW" sz="1600" dirty="0">
                <a:latin typeface="Times New Roman" panose="02020603050405020304" pitchFamily="18" charset="0"/>
                <a:cs typeface="Times New Roman" panose="02020603050405020304" pitchFamily="18" charset="0"/>
              </a:rPr>
              <a:t> feared the Former Qin. So, they stopped to defend about 25 Chinese miles or so away from Luo Jian, not daring to attack.</a:t>
            </a:r>
            <a:endParaRPr lang="zh-TW" altLang="en-US" dirty="0"/>
          </a:p>
        </p:txBody>
      </p:sp>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8063" y="-1588"/>
            <a:ext cx="6865937"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文字方塊 6"/>
          <p:cNvSpPr txBox="1"/>
          <p:nvPr/>
        </p:nvSpPr>
        <p:spPr>
          <a:xfrm>
            <a:off x="4372828" y="3089387"/>
            <a:ext cx="895310" cy="307777"/>
          </a:xfrm>
          <a:prstGeom prst="rect">
            <a:avLst/>
          </a:prstGeom>
          <a:noFill/>
        </p:spPr>
        <p:txBody>
          <a:bodyPr wrap="none" rtlCol="0">
            <a:spAutoFit/>
          </a:bodyPr>
          <a:lstStyle/>
          <a:p>
            <a:r>
              <a:rPr lang="en-US" altLang="zh-HK" sz="14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Shouyang</a:t>
            </a:r>
            <a:endParaRPr lang="zh-HK" altLang="en-US" sz="1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93791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8" name="TextBox 3"/>
          <p:cNvSpPr txBox="1"/>
          <p:nvPr/>
        </p:nvSpPr>
        <p:spPr>
          <a:xfrm>
            <a:off x="102040" y="1271750"/>
            <a:ext cx="1911955" cy="4955203"/>
          </a:xfrm>
          <a:prstGeom prst="rect">
            <a:avLst/>
          </a:prstGeom>
          <a:solidFill>
            <a:schemeClr val="accent5">
              <a:lumMod val="20000"/>
              <a:lumOff val="8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US" altLang="zh-HK" sz="1600" dirty="0" smtClean="0">
                <a:latin typeface="Times New Roman"/>
                <a:ea typeface="新細明體"/>
                <a:cs typeface="Times New Roman"/>
              </a:rPr>
              <a:t>Pu</a:t>
            </a:r>
            <a:r>
              <a:rPr lang="en-US" altLang="zh-TW" sz="1500" dirty="0" smtClean="0">
                <a:latin typeface="Times New Roman" panose="02020603050405020304" pitchFamily="18" charset="0"/>
                <a:cs typeface="Times New Roman" panose="02020603050405020304" pitchFamily="18" charset="0"/>
              </a:rPr>
              <a:t> </a:t>
            </a:r>
            <a:r>
              <a:rPr lang="en-US" altLang="zh-TW" sz="1500" dirty="0">
                <a:latin typeface="Times New Roman" panose="02020603050405020304" pitchFamily="18" charset="0"/>
                <a:cs typeface="Times New Roman" panose="02020603050405020304" pitchFamily="18" charset="0"/>
              </a:rPr>
              <a:t>Jian sent the surrendered enemy general,</a:t>
            </a:r>
            <a:r>
              <a:rPr lang="zh-TW" altLang="en-US" sz="1500" dirty="0">
                <a:latin typeface="Times New Roman" panose="02020603050405020304" pitchFamily="18" charset="0"/>
                <a:cs typeface="Times New Roman" panose="02020603050405020304" pitchFamily="18" charset="0"/>
              </a:rPr>
              <a:t> </a:t>
            </a:r>
            <a:r>
              <a:rPr lang="en-US" altLang="zh-TW" sz="1500" dirty="0">
                <a:latin typeface="Times New Roman" panose="02020603050405020304" pitchFamily="18" charset="0"/>
                <a:cs typeface="Times New Roman" panose="02020603050405020304" pitchFamily="18" charset="0"/>
              </a:rPr>
              <a:t>Zhu </a:t>
            </a:r>
            <a:r>
              <a:rPr lang="en-US" altLang="zh-TW" sz="1500" dirty="0" smtClean="0">
                <a:latin typeface="Times New Roman" panose="02020603050405020304" pitchFamily="18" charset="0"/>
                <a:cs typeface="Times New Roman" panose="02020603050405020304" pitchFamily="18" charset="0"/>
              </a:rPr>
              <a:t>Xu (</a:t>
            </a:r>
            <a:r>
              <a:rPr lang="zh-TW" altLang="en-US" sz="1500" dirty="0" smtClean="0">
                <a:latin typeface="Times New Roman" panose="02020603050405020304" pitchFamily="18" charset="0"/>
                <a:cs typeface="Times New Roman" panose="02020603050405020304" pitchFamily="18" charset="0"/>
              </a:rPr>
              <a:t>朱序</a:t>
            </a:r>
            <a:r>
              <a:rPr lang="en-US" altLang="zh-TW" sz="1500" dirty="0" smtClean="0">
                <a:latin typeface="Times New Roman" panose="02020603050405020304" pitchFamily="18" charset="0"/>
                <a:cs typeface="Times New Roman" panose="02020603050405020304" pitchFamily="18" charset="0"/>
              </a:rPr>
              <a:t>), </a:t>
            </a:r>
            <a:r>
              <a:rPr lang="en-US" altLang="zh-TW" sz="1500" dirty="0">
                <a:latin typeface="Times New Roman" panose="02020603050405020304" pitchFamily="18" charset="0"/>
                <a:cs typeface="Times New Roman" panose="02020603050405020304" pitchFamily="18" charset="0"/>
              </a:rPr>
              <a:t>to advise Xie Xuan to </a:t>
            </a:r>
            <a:r>
              <a:rPr lang="en-US" altLang="zh-TW" sz="1500" dirty="0" smtClean="0">
                <a:latin typeface="Times New Roman" panose="02020603050405020304" pitchFamily="18" charset="0"/>
                <a:cs typeface="Times New Roman" panose="02020603050405020304" pitchFamily="18" charset="0"/>
              </a:rPr>
              <a:t>surrender</a:t>
            </a:r>
            <a:r>
              <a:rPr lang="en-US" altLang="zh-TW" sz="1500" dirty="0">
                <a:latin typeface="Times New Roman" panose="02020603050405020304" pitchFamily="18" charset="0"/>
                <a:cs typeface="Times New Roman" panose="02020603050405020304" pitchFamily="18" charset="0"/>
              </a:rPr>
              <a:t>. Zhu Xu secretly told the Qin army of the </a:t>
            </a:r>
            <a:r>
              <a:rPr lang="en-US" altLang="zh-TW" sz="1500" dirty="0" smtClean="0">
                <a:latin typeface="Times New Roman" panose="02020603050405020304" pitchFamily="18" charset="0"/>
                <a:cs typeface="Times New Roman" panose="02020603050405020304" pitchFamily="18" charset="0"/>
              </a:rPr>
              <a:t>situation. He recommended that they took advantage </a:t>
            </a:r>
            <a:r>
              <a:rPr lang="en-US" altLang="zh-TW" sz="1500" dirty="0">
                <a:latin typeface="Times New Roman" panose="02020603050405020304" pitchFamily="18" charset="0"/>
                <a:cs typeface="Times New Roman" panose="02020603050405020304" pitchFamily="18" charset="0"/>
              </a:rPr>
              <a:t>of Former Qin main forces not having finished assembling and to strike quickly. Xie Xuan and others accepted Zhu Xu’s proposal and went to the west bank of Luo Jian to confront the army of the Former Qin.</a:t>
            </a:r>
            <a:endParaRPr lang="zh-TW" altLang="en-US" sz="1500" dirty="0">
              <a:latin typeface="Times New Roman" panose="02020603050405020304" pitchFamily="18" charset="0"/>
              <a:cs typeface="Times New Roman" panose="02020603050405020304" pitchFamily="18" charset="0"/>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8063" y="-7442"/>
            <a:ext cx="6865937"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文字方塊 8"/>
          <p:cNvSpPr txBox="1"/>
          <p:nvPr/>
        </p:nvSpPr>
        <p:spPr>
          <a:xfrm>
            <a:off x="4292058" y="3114575"/>
            <a:ext cx="902811" cy="307777"/>
          </a:xfrm>
          <a:prstGeom prst="rect">
            <a:avLst/>
          </a:prstGeom>
          <a:noFill/>
        </p:spPr>
        <p:txBody>
          <a:bodyPr wrap="none" rtlCol="0">
            <a:spAutoFit/>
          </a:bodyPr>
          <a:lstStyle/>
          <a:p>
            <a:r>
              <a:rPr lang="en-US" altLang="zh-HK" sz="14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Shouyang</a:t>
            </a:r>
            <a:endParaRPr lang="zh-HK" altLang="en-US" sz="1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8815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8" name="TextBox 3"/>
          <p:cNvSpPr txBox="1"/>
          <p:nvPr/>
        </p:nvSpPr>
        <p:spPr>
          <a:xfrm>
            <a:off x="102040" y="1271750"/>
            <a:ext cx="1911955" cy="1938992"/>
          </a:xfrm>
          <a:prstGeom prst="rect">
            <a:avLst/>
          </a:prstGeom>
          <a:solidFill>
            <a:schemeClr val="accent5">
              <a:lumMod val="20000"/>
              <a:lumOff val="8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US" altLang="zh-TW" sz="1500" dirty="0">
                <a:latin typeface="Times New Roman" panose="02020603050405020304" pitchFamily="18" charset="0"/>
                <a:cs typeface="Times New Roman" panose="02020603050405020304" pitchFamily="18" charset="0"/>
              </a:rPr>
              <a:t>The army of the Former Qin collapsed in </a:t>
            </a:r>
            <a:r>
              <a:rPr lang="en-US" altLang="zh-TW" sz="1500" dirty="0" smtClean="0">
                <a:latin typeface="Times New Roman" panose="02020603050405020304" pitchFamily="18" charset="0"/>
                <a:cs typeface="Times New Roman" panose="02020603050405020304" pitchFamily="18" charset="0"/>
              </a:rPr>
              <a:t>the battle</a:t>
            </a:r>
            <a:r>
              <a:rPr lang="en-US" altLang="zh-TW" sz="1500" dirty="0">
                <a:latin typeface="Times New Roman" panose="02020603050405020304" pitchFamily="18" charset="0"/>
                <a:cs typeface="Times New Roman" panose="02020603050405020304" pitchFamily="18" charset="0"/>
              </a:rPr>
              <a:t>. Captains Liang Cheng and Wang </a:t>
            </a:r>
            <a:r>
              <a:rPr lang="en-US" altLang="zh-TW" sz="1500" dirty="0" smtClean="0">
                <a:latin typeface="Times New Roman" panose="02020603050405020304" pitchFamily="18" charset="0"/>
                <a:cs typeface="Times New Roman" panose="02020603050405020304" pitchFamily="18" charset="0"/>
              </a:rPr>
              <a:t>Yong (</a:t>
            </a:r>
            <a:r>
              <a:rPr lang="zh-TW" altLang="en-US" sz="1500" dirty="0">
                <a:latin typeface="Times New Roman" panose="02020603050405020304" pitchFamily="18" charset="0"/>
                <a:cs typeface="Times New Roman" panose="02020603050405020304" pitchFamily="18" charset="0"/>
              </a:rPr>
              <a:t>王</a:t>
            </a:r>
            <a:r>
              <a:rPr lang="zh-TW" altLang="en-US" sz="1500" dirty="0" smtClean="0">
                <a:latin typeface="Times New Roman" panose="02020603050405020304" pitchFamily="18" charset="0"/>
                <a:cs typeface="Times New Roman" panose="02020603050405020304" pitchFamily="18" charset="0"/>
              </a:rPr>
              <a:t>詠</a:t>
            </a:r>
            <a:r>
              <a:rPr lang="en-US" altLang="zh-TW" sz="1500" dirty="0" smtClean="0">
                <a:latin typeface="Times New Roman" panose="02020603050405020304" pitchFamily="18" charset="0"/>
                <a:cs typeface="Times New Roman" panose="02020603050405020304" pitchFamily="18" charset="0"/>
              </a:rPr>
              <a:t>) </a:t>
            </a:r>
            <a:r>
              <a:rPr lang="en-US" altLang="zh-TW" sz="1500" dirty="0">
                <a:latin typeface="Times New Roman" panose="02020603050405020304" pitchFamily="18" charset="0"/>
                <a:cs typeface="Times New Roman" panose="02020603050405020304" pitchFamily="18" charset="0"/>
              </a:rPr>
              <a:t>fought to death. Wang Xian </a:t>
            </a:r>
            <a:r>
              <a:rPr lang="en-US" altLang="zh-TW" sz="1500" dirty="0" smtClean="0">
                <a:latin typeface="Times New Roman" panose="02020603050405020304" pitchFamily="18" charset="0"/>
                <a:cs typeface="Times New Roman" panose="02020603050405020304" pitchFamily="18" charset="0"/>
              </a:rPr>
              <a:t>surrendered.</a:t>
            </a:r>
            <a:endParaRPr lang="zh-TW" altLang="en-US" sz="1500" dirty="0">
              <a:latin typeface="Times New Roman" panose="02020603050405020304" pitchFamily="18" charset="0"/>
              <a:cs typeface="Times New Roman" panose="02020603050405020304" pitchFamily="18" charset="0"/>
            </a:endParaRPr>
          </a:p>
          <a:p>
            <a:pPr eaLnBrk="1" hangingPunct="1">
              <a:defRPr/>
            </a:pPr>
            <a:endParaRPr lang="zh-TW" altLang="en-US" sz="1500" dirty="0">
              <a:latin typeface="Times New Roman" panose="02020603050405020304" pitchFamily="18" charset="0"/>
              <a:cs typeface="Times New Roman" panose="02020603050405020304" pitchFamily="18"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8063" y="-1588"/>
            <a:ext cx="6865937"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文字方塊 9"/>
          <p:cNvSpPr txBox="1"/>
          <p:nvPr/>
        </p:nvSpPr>
        <p:spPr>
          <a:xfrm>
            <a:off x="4292058" y="3056853"/>
            <a:ext cx="902811" cy="307777"/>
          </a:xfrm>
          <a:prstGeom prst="rect">
            <a:avLst/>
          </a:prstGeom>
          <a:noFill/>
        </p:spPr>
        <p:txBody>
          <a:bodyPr wrap="none" rtlCol="0">
            <a:spAutoFit/>
          </a:bodyPr>
          <a:lstStyle/>
          <a:p>
            <a:r>
              <a:rPr lang="en-US" altLang="zh-HK" sz="14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Shouyang</a:t>
            </a:r>
            <a:endParaRPr lang="zh-HK" altLang="en-US" sz="1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50234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8" name="TextBox 3"/>
          <p:cNvSpPr txBox="1"/>
          <p:nvPr/>
        </p:nvSpPr>
        <p:spPr>
          <a:xfrm>
            <a:off x="102040" y="1271750"/>
            <a:ext cx="1911955" cy="1015663"/>
          </a:xfrm>
          <a:prstGeom prst="rect">
            <a:avLst/>
          </a:prstGeom>
          <a:solidFill>
            <a:schemeClr val="accent5">
              <a:lumMod val="20000"/>
              <a:lumOff val="8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US" altLang="zh-TW" sz="1500" dirty="0">
                <a:latin typeface="Times New Roman" panose="02020603050405020304" pitchFamily="18" charset="0"/>
                <a:cs typeface="Times New Roman" panose="02020603050405020304" pitchFamily="18" charset="0"/>
              </a:rPr>
              <a:t>The Eastern </a:t>
            </a:r>
            <a:r>
              <a:rPr lang="en-US" altLang="zh-TW" sz="1500" dirty="0" err="1">
                <a:latin typeface="Times New Roman" panose="02020603050405020304" pitchFamily="18" charset="0"/>
                <a:cs typeface="Times New Roman" panose="02020603050405020304" pitchFamily="18" charset="0"/>
              </a:rPr>
              <a:t>Jin</a:t>
            </a:r>
            <a:r>
              <a:rPr lang="en-US" altLang="zh-TW" sz="1500" dirty="0">
                <a:latin typeface="Times New Roman" panose="02020603050405020304" pitchFamily="18" charset="0"/>
                <a:cs typeface="Times New Roman" panose="02020603050405020304" pitchFamily="18" charset="0"/>
              </a:rPr>
              <a:t> army, soon after, went to the </a:t>
            </a:r>
            <a:r>
              <a:rPr lang="en-US" altLang="zh-TW" sz="1500" dirty="0" err="1">
                <a:latin typeface="Times New Roman" panose="02020603050405020304" pitchFamily="18" charset="0"/>
                <a:cs typeface="Times New Roman" panose="02020603050405020304" pitchFamily="18" charset="0"/>
              </a:rPr>
              <a:t>Fei</a:t>
            </a:r>
            <a:r>
              <a:rPr lang="en-US" altLang="zh-TW" sz="1500" dirty="0">
                <a:latin typeface="Times New Roman" panose="02020603050405020304" pitchFamily="18" charset="0"/>
                <a:cs typeface="Times New Roman" panose="02020603050405020304" pitchFamily="18" charset="0"/>
              </a:rPr>
              <a:t> </a:t>
            </a:r>
            <a:r>
              <a:rPr lang="en-US" altLang="zh-TW" sz="1500" dirty="0" smtClean="0">
                <a:latin typeface="Times New Roman" panose="02020603050405020304" pitchFamily="18" charset="0"/>
                <a:cs typeface="Times New Roman" panose="02020603050405020304" pitchFamily="18" charset="0"/>
              </a:rPr>
              <a:t>River to </a:t>
            </a:r>
            <a:r>
              <a:rPr lang="en-US" altLang="zh-TW" sz="1500" dirty="0">
                <a:latin typeface="Times New Roman" panose="02020603050405020304" pitchFamily="18" charset="0"/>
                <a:cs typeface="Times New Roman" panose="02020603050405020304" pitchFamily="18" charset="0"/>
              </a:rPr>
              <a:t>defend its eastern bank. </a:t>
            </a:r>
            <a:endParaRPr lang="zh-TW" altLang="en-US" sz="1500" dirty="0">
              <a:latin typeface="Times New Roman" panose="02020603050405020304" pitchFamily="18" charset="0"/>
              <a:cs typeface="Times New Roman" panose="02020603050405020304" pitchFamily="18" charset="0"/>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413" y="-1588"/>
            <a:ext cx="6859587"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文字方塊 8"/>
          <p:cNvSpPr txBox="1"/>
          <p:nvPr/>
        </p:nvSpPr>
        <p:spPr>
          <a:xfrm>
            <a:off x="4366273" y="3077961"/>
            <a:ext cx="902811" cy="307777"/>
          </a:xfrm>
          <a:prstGeom prst="rect">
            <a:avLst/>
          </a:prstGeom>
          <a:noFill/>
        </p:spPr>
        <p:txBody>
          <a:bodyPr wrap="none" rtlCol="0">
            <a:spAutoFit/>
          </a:bodyPr>
          <a:lstStyle/>
          <a:p>
            <a:r>
              <a:rPr lang="en-US" altLang="zh-HK" sz="14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Shouyang</a:t>
            </a:r>
            <a:endParaRPr lang="zh-HK" altLang="en-US" sz="1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76134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8" name="TextBox 3"/>
          <p:cNvSpPr txBox="1"/>
          <p:nvPr/>
        </p:nvSpPr>
        <p:spPr>
          <a:xfrm>
            <a:off x="102040" y="426360"/>
            <a:ext cx="1911955" cy="4955203"/>
          </a:xfrm>
          <a:prstGeom prst="rect">
            <a:avLst/>
          </a:prstGeom>
          <a:solidFill>
            <a:schemeClr val="accent5">
              <a:lumMod val="20000"/>
              <a:lumOff val="8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US" altLang="zh-TW" sz="1500" dirty="0">
                <a:latin typeface="Times New Roman" panose="02020603050405020304" pitchFamily="18" charset="0"/>
                <a:cs typeface="Times New Roman" panose="02020603050405020304" pitchFamily="18" charset="0"/>
              </a:rPr>
              <a:t>Xie Xuan</a:t>
            </a:r>
            <a:r>
              <a:rPr lang="zh-TW" altLang="en-US" sz="1500" dirty="0">
                <a:latin typeface="Times New Roman" panose="02020603050405020304" pitchFamily="18" charset="0"/>
                <a:cs typeface="Times New Roman" panose="02020603050405020304" pitchFamily="18" charset="0"/>
              </a:rPr>
              <a:t> </a:t>
            </a:r>
            <a:r>
              <a:rPr lang="en-US" altLang="zh-TW" sz="1500" dirty="0">
                <a:latin typeface="Times New Roman" panose="02020603050405020304" pitchFamily="18" charset="0"/>
                <a:cs typeface="Times New Roman" panose="02020603050405020304" pitchFamily="18" charset="0"/>
              </a:rPr>
              <a:t>sent</a:t>
            </a:r>
            <a:r>
              <a:rPr lang="zh-TW" altLang="en-US" sz="1500" dirty="0">
                <a:latin typeface="Times New Roman" panose="02020603050405020304" pitchFamily="18" charset="0"/>
                <a:cs typeface="Times New Roman" panose="02020603050405020304" pitchFamily="18" charset="0"/>
              </a:rPr>
              <a:t> </a:t>
            </a:r>
            <a:r>
              <a:rPr lang="en-US" altLang="zh-TW" sz="1500" dirty="0">
                <a:latin typeface="Times New Roman" panose="02020603050405020304" pitchFamily="18" charset="0"/>
                <a:cs typeface="Times New Roman" panose="02020603050405020304" pitchFamily="18" charset="0"/>
              </a:rPr>
              <a:t>an envoy to </a:t>
            </a:r>
            <a:r>
              <a:rPr lang="en-US" altLang="zh-HK" sz="1500" dirty="0" smtClean="0">
                <a:latin typeface="Times New Roman"/>
                <a:ea typeface="新細明體"/>
                <a:cs typeface="Times New Roman"/>
              </a:rPr>
              <a:t>Pu</a:t>
            </a:r>
            <a:r>
              <a:rPr lang="en-US" altLang="zh-TW" sz="1500" dirty="0" smtClean="0">
                <a:latin typeface="Times New Roman" panose="02020603050405020304" pitchFamily="18" charset="0"/>
                <a:cs typeface="Times New Roman" panose="02020603050405020304" pitchFamily="18" charset="0"/>
              </a:rPr>
              <a:t> Jian </a:t>
            </a:r>
            <a:r>
              <a:rPr lang="en-US" altLang="zh-TW" sz="1500" dirty="0">
                <a:latin typeface="Times New Roman" panose="02020603050405020304" pitchFamily="18" charset="0"/>
                <a:cs typeface="Times New Roman" panose="02020603050405020304" pitchFamily="18" charset="0"/>
              </a:rPr>
              <a:t>to make a proposal. Rather than fighting a difficult battle separated on the two shores, </a:t>
            </a:r>
            <a:r>
              <a:rPr lang="en-US" altLang="zh-TW" sz="1500" dirty="0" smtClean="0">
                <a:latin typeface="Times New Roman" panose="02020603050405020304" pitchFamily="18" charset="0"/>
                <a:cs typeface="Times New Roman" panose="02020603050405020304" pitchFamily="18" charset="0"/>
              </a:rPr>
              <a:t>it was proposed that the Former Qin army retreated slightly so that the Eastern </a:t>
            </a:r>
            <a:r>
              <a:rPr lang="en-US" altLang="zh-TW" sz="1500" dirty="0" err="1" smtClean="0">
                <a:latin typeface="Times New Roman" panose="02020603050405020304" pitchFamily="18" charset="0"/>
                <a:cs typeface="Times New Roman" panose="02020603050405020304" pitchFamily="18" charset="0"/>
              </a:rPr>
              <a:t>Jin</a:t>
            </a:r>
            <a:r>
              <a:rPr lang="en-US" altLang="zh-TW" sz="1500" dirty="0">
                <a:latin typeface="Times New Roman" panose="02020603050405020304" pitchFamily="18" charset="0"/>
                <a:cs typeface="Times New Roman" panose="02020603050405020304" pitchFamily="18" charset="0"/>
              </a:rPr>
              <a:t> </a:t>
            </a:r>
            <a:r>
              <a:rPr lang="en-US" altLang="zh-TW" sz="1500" dirty="0" smtClean="0">
                <a:latin typeface="Times New Roman" panose="02020603050405020304" pitchFamily="18" charset="0"/>
                <a:cs typeface="Times New Roman" panose="02020603050405020304" pitchFamily="18" charset="0"/>
              </a:rPr>
              <a:t>army could cross the </a:t>
            </a:r>
            <a:r>
              <a:rPr lang="en-US" altLang="zh-TW" sz="1500" dirty="0" err="1" smtClean="0">
                <a:latin typeface="Times New Roman" panose="02020603050405020304" pitchFamily="18" charset="0"/>
                <a:cs typeface="Times New Roman" panose="02020603050405020304" pitchFamily="18" charset="0"/>
              </a:rPr>
              <a:t>Fei</a:t>
            </a:r>
            <a:r>
              <a:rPr lang="en-US" altLang="zh-TW" sz="1500" dirty="0" smtClean="0">
                <a:latin typeface="Times New Roman" panose="02020603050405020304" pitchFamily="18" charset="0"/>
                <a:cs typeface="Times New Roman" panose="02020603050405020304" pitchFamily="18" charset="0"/>
              </a:rPr>
              <a:t> River to fight with the Former Qin army. </a:t>
            </a:r>
            <a:r>
              <a:rPr lang="en-US" altLang="zh-HK" sz="1600" dirty="0" smtClean="0">
                <a:latin typeface="Times New Roman"/>
                <a:ea typeface="新細明體"/>
                <a:cs typeface="Times New Roman"/>
              </a:rPr>
              <a:t>Pu</a:t>
            </a:r>
            <a:r>
              <a:rPr lang="en-US" altLang="zh-TW" sz="1500" dirty="0" smtClean="0">
                <a:latin typeface="Times New Roman" panose="02020603050405020304" pitchFamily="18" charset="0"/>
                <a:cs typeface="Times New Roman" panose="02020603050405020304" pitchFamily="18" charset="0"/>
              </a:rPr>
              <a:t> </a:t>
            </a:r>
            <a:r>
              <a:rPr lang="en-US" altLang="zh-TW" sz="1500" dirty="0">
                <a:latin typeface="Times New Roman" panose="02020603050405020304" pitchFamily="18" charset="0"/>
                <a:cs typeface="Times New Roman" panose="02020603050405020304" pitchFamily="18" charset="0"/>
              </a:rPr>
              <a:t>Jian agreed. The Former Qin army retreated slightly and allowed space for the Eastern </a:t>
            </a:r>
            <a:r>
              <a:rPr lang="en-US" altLang="zh-TW" sz="1500" dirty="0" err="1">
                <a:latin typeface="Times New Roman" panose="02020603050405020304" pitchFamily="18" charset="0"/>
                <a:cs typeface="Times New Roman" panose="02020603050405020304" pitchFamily="18" charset="0"/>
              </a:rPr>
              <a:t>Jin</a:t>
            </a:r>
            <a:r>
              <a:rPr lang="en-US" altLang="zh-TW" sz="1500" dirty="0">
                <a:latin typeface="Times New Roman" panose="02020603050405020304" pitchFamily="18" charset="0"/>
                <a:cs typeface="Times New Roman" panose="02020603050405020304" pitchFamily="18" charset="0"/>
              </a:rPr>
              <a:t> army to cross the river.</a:t>
            </a:r>
            <a:endParaRPr lang="zh-TW" altLang="en-US" sz="1500" dirty="0">
              <a:latin typeface="Times New Roman" panose="02020603050405020304" pitchFamily="18" charset="0"/>
              <a:cs typeface="Times New Roman" panose="02020603050405020304" pitchFamily="18" charset="0"/>
            </a:endParaRPr>
          </a:p>
          <a:p>
            <a:pPr eaLnBrk="1" hangingPunct="1">
              <a:defRPr/>
            </a:pPr>
            <a:endParaRPr lang="zh-TW" altLang="en-US" sz="1500" dirty="0">
              <a:latin typeface="Times New Roman" panose="02020603050405020304" pitchFamily="18" charset="0"/>
              <a:cs typeface="Times New Roman" panose="02020603050405020304" pitchFamily="18" charset="0"/>
            </a:endParaRPr>
          </a:p>
        </p:txBody>
      </p:sp>
      <p:sp>
        <p:nvSpPr>
          <p:cNvPr id="9" name="TextBox 2"/>
          <p:cNvSpPr txBox="1"/>
          <p:nvPr/>
        </p:nvSpPr>
        <p:spPr>
          <a:xfrm>
            <a:off x="7515225" y="4762"/>
            <a:ext cx="1628775" cy="461665"/>
          </a:xfrm>
          <a:prstGeom prst="rect">
            <a:avLst/>
          </a:prstGeom>
        </p:spPr>
        <p:style>
          <a:lnRef idx="3">
            <a:schemeClr val="lt1"/>
          </a:lnRef>
          <a:fillRef idx="1">
            <a:schemeClr val="accent4"/>
          </a:fillRef>
          <a:effectRef idx="1">
            <a:schemeClr val="accent4"/>
          </a:effectRef>
          <a:fontRef idx="minor">
            <a:schemeClr val="lt1"/>
          </a:fontRef>
        </p:style>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zh-CN" altLang="en-US" sz="2400" b="1" dirty="0">
                <a:solidFill>
                  <a:srgbClr val="FFFFFF"/>
                </a:solidFill>
                <a:latin typeface="新細明體" panose="02020500000000000000" pitchFamily="18" charset="-120"/>
                <a:ea typeface="新細明體" panose="02020500000000000000" pitchFamily="18" charset="-120"/>
              </a:rPr>
              <a:t>最終一戰</a:t>
            </a:r>
            <a:endParaRPr lang="zh-TW" altLang="en-US" sz="2400" b="1" dirty="0">
              <a:solidFill>
                <a:srgbClr val="FFFFFF"/>
              </a:solidFill>
              <a:latin typeface="新細明體" panose="02020500000000000000" pitchFamily="18" charset="-120"/>
              <a:ea typeface="新細明體" panose="02020500000000000000" pitchFamily="18" charset="-120"/>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8063" y="26439"/>
            <a:ext cx="6865937"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文字方塊 9"/>
          <p:cNvSpPr txBox="1"/>
          <p:nvPr/>
        </p:nvSpPr>
        <p:spPr>
          <a:xfrm>
            <a:off x="4366273" y="3077961"/>
            <a:ext cx="902811" cy="307777"/>
          </a:xfrm>
          <a:prstGeom prst="rect">
            <a:avLst/>
          </a:prstGeom>
          <a:noFill/>
        </p:spPr>
        <p:txBody>
          <a:bodyPr wrap="none" rtlCol="0">
            <a:spAutoFit/>
          </a:bodyPr>
          <a:lstStyle/>
          <a:p>
            <a:r>
              <a:rPr lang="en-US" altLang="zh-HK" sz="14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Shouyang</a:t>
            </a:r>
            <a:endParaRPr lang="zh-HK" altLang="en-US" sz="1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6393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8" name="TextBox 3"/>
          <p:cNvSpPr txBox="1"/>
          <p:nvPr/>
        </p:nvSpPr>
        <p:spPr>
          <a:xfrm>
            <a:off x="102040" y="1271750"/>
            <a:ext cx="1911955" cy="3785652"/>
          </a:xfrm>
          <a:prstGeom prst="rect">
            <a:avLst/>
          </a:prstGeom>
          <a:solidFill>
            <a:schemeClr val="accent5">
              <a:lumMod val="20000"/>
              <a:lumOff val="8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US" altLang="zh-TW" sz="1500" dirty="0">
                <a:latin typeface="Times New Roman" panose="02020603050405020304" pitchFamily="18" charset="0"/>
                <a:cs typeface="Times New Roman" panose="02020603050405020304" pitchFamily="18" charset="0"/>
              </a:rPr>
              <a:t>When the Former Qin retreated backwards slightly, many Former Qin soldiers did not understand the </a:t>
            </a:r>
            <a:r>
              <a:rPr lang="en-US" altLang="zh-TW" sz="1500" dirty="0" smtClean="0">
                <a:latin typeface="Times New Roman" panose="02020603050405020304" pitchFamily="18" charset="0"/>
                <a:cs typeface="Times New Roman" panose="02020603050405020304" pitchFamily="18" charset="0"/>
              </a:rPr>
              <a:t>situation. Zhu </a:t>
            </a:r>
            <a:r>
              <a:rPr lang="en-US" altLang="zh-TW" sz="1500" dirty="0">
                <a:latin typeface="Times New Roman" panose="02020603050405020304" pitchFamily="18" charset="0"/>
                <a:cs typeface="Times New Roman" panose="02020603050405020304" pitchFamily="18" charset="0"/>
              </a:rPr>
              <a:t>Xu suddenly shouted that the Former Qin had been defeated. This shocked the Former Qin soldiers into running away quickly and uncontrollably, trampling each other and countless deceased. </a:t>
            </a:r>
            <a:endParaRPr lang="zh-TW" altLang="en-US" sz="1500" dirty="0">
              <a:latin typeface="Times New Roman" panose="02020603050405020304" pitchFamily="18" charset="0"/>
              <a:cs typeface="Times New Roman" panose="02020603050405020304" pitchFamily="18"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8063" y="15520"/>
            <a:ext cx="6865937"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2">
            <a:extLst>
              <a:ext uri="{FF2B5EF4-FFF2-40B4-BE49-F238E27FC236}">
                <a16:creationId xmlns:a16="http://schemas.microsoft.com/office/drawing/2014/main" id="{E7F21CFA-1393-40BB-AF15-F515B2A26AD5}"/>
              </a:ext>
            </a:extLst>
          </p:cNvPr>
          <p:cNvSpPr txBox="1"/>
          <p:nvPr/>
        </p:nvSpPr>
        <p:spPr>
          <a:xfrm>
            <a:off x="7515223" y="0"/>
            <a:ext cx="1628775" cy="830997"/>
          </a:xfrm>
          <a:prstGeom prst="rect">
            <a:avLst/>
          </a:prstGeom>
        </p:spPr>
        <p:style>
          <a:lnRef idx="3">
            <a:schemeClr val="lt1"/>
          </a:lnRef>
          <a:fillRef idx="1">
            <a:schemeClr val="accent4"/>
          </a:fillRef>
          <a:effectRef idx="1">
            <a:schemeClr val="accent4"/>
          </a:effectRef>
          <a:fontRef idx="minor">
            <a:schemeClr val="lt1"/>
          </a:fontRef>
        </p:style>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zh-CN" sz="2400" b="1"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The Final Battle</a:t>
            </a:r>
            <a:endParaRPr lang="zh-TW" altLang="en-US" sz="2400" b="1" dirty="0">
              <a:solidFill>
                <a:srgbClr val="FFFFFF"/>
              </a:solidFill>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10" name="文字方塊 9"/>
          <p:cNvSpPr txBox="1"/>
          <p:nvPr/>
        </p:nvSpPr>
        <p:spPr>
          <a:xfrm>
            <a:off x="4366273" y="3077961"/>
            <a:ext cx="902811" cy="307777"/>
          </a:xfrm>
          <a:prstGeom prst="rect">
            <a:avLst/>
          </a:prstGeom>
          <a:noFill/>
        </p:spPr>
        <p:txBody>
          <a:bodyPr wrap="none" rtlCol="0">
            <a:spAutoFit/>
          </a:bodyPr>
          <a:lstStyle/>
          <a:p>
            <a:r>
              <a:rPr lang="en-US" altLang="zh-HK" sz="14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Shouyang</a:t>
            </a:r>
            <a:endParaRPr lang="zh-HK" altLang="en-US" sz="1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5522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8" name="TextBox 3"/>
          <p:cNvSpPr txBox="1"/>
          <p:nvPr/>
        </p:nvSpPr>
        <p:spPr>
          <a:xfrm>
            <a:off x="102040" y="1271750"/>
            <a:ext cx="1911955" cy="2169825"/>
          </a:xfrm>
          <a:prstGeom prst="rect">
            <a:avLst/>
          </a:prstGeom>
          <a:solidFill>
            <a:schemeClr val="accent5">
              <a:lumMod val="20000"/>
              <a:lumOff val="8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US" altLang="zh-TW" sz="1500" dirty="0">
                <a:latin typeface="Times New Roman" panose="02020603050405020304" pitchFamily="18" charset="0"/>
                <a:cs typeface="Times New Roman" panose="02020603050405020304" pitchFamily="18" charset="0"/>
              </a:rPr>
              <a:t>When the Former</a:t>
            </a:r>
            <a:r>
              <a:rPr lang="zh-TW" altLang="en-US" sz="1500" dirty="0">
                <a:latin typeface="Times New Roman" panose="02020603050405020304" pitchFamily="18" charset="0"/>
                <a:cs typeface="Times New Roman" panose="02020603050405020304" pitchFamily="18" charset="0"/>
              </a:rPr>
              <a:t> </a:t>
            </a:r>
            <a:r>
              <a:rPr lang="en-US" altLang="zh-TW" sz="1500" dirty="0">
                <a:latin typeface="Times New Roman" panose="02020603050405020304" pitchFamily="18" charset="0"/>
                <a:cs typeface="Times New Roman" panose="02020603050405020304" pitchFamily="18" charset="0"/>
              </a:rPr>
              <a:t>Qin army got caught in the chaos, they retreated. The Eastern </a:t>
            </a:r>
            <a:r>
              <a:rPr lang="en-US" altLang="zh-TW" sz="1500" dirty="0" err="1">
                <a:latin typeface="Times New Roman" panose="02020603050405020304" pitchFamily="18" charset="0"/>
                <a:cs typeface="Times New Roman" panose="02020603050405020304" pitchFamily="18" charset="0"/>
              </a:rPr>
              <a:t>Jin</a:t>
            </a:r>
            <a:r>
              <a:rPr lang="en-US" altLang="zh-TW" sz="1500" dirty="0">
                <a:latin typeface="Times New Roman" panose="02020603050405020304" pitchFamily="18" charset="0"/>
                <a:cs typeface="Times New Roman" panose="02020603050405020304" pitchFamily="18" charset="0"/>
              </a:rPr>
              <a:t> army who had completely crossed river</a:t>
            </a:r>
            <a:r>
              <a:rPr lang="zh-TW" altLang="en-US" sz="1500" dirty="0">
                <a:latin typeface="Times New Roman" panose="02020603050405020304" pitchFamily="18" charset="0"/>
                <a:cs typeface="Times New Roman" panose="02020603050405020304" pitchFamily="18" charset="0"/>
              </a:rPr>
              <a:t> </a:t>
            </a:r>
            <a:r>
              <a:rPr lang="en-US" altLang="zh-TW" sz="1500" dirty="0">
                <a:latin typeface="Times New Roman" panose="02020603050405020304" pitchFamily="18" charset="0"/>
                <a:cs typeface="Times New Roman" panose="02020603050405020304" pitchFamily="18" charset="0"/>
              </a:rPr>
              <a:t>chased</a:t>
            </a:r>
            <a:r>
              <a:rPr lang="zh-TW" altLang="en-US" sz="1500" dirty="0">
                <a:latin typeface="Times New Roman" panose="02020603050405020304" pitchFamily="18" charset="0"/>
                <a:cs typeface="Times New Roman" panose="02020603050405020304" pitchFamily="18" charset="0"/>
              </a:rPr>
              <a:t> </a:t>
            </a:r>
            <a:r>
              <a:rPr lang="en-US" altLang="zh-TW" sz="1500" dirty="0">
                <a:latin typeface="Times New Roman" panose="02020603050405020304" pitchFamily="18" charset="0"/>
                <a:cs typeface="Times New Roman" panose="02020603050405020304" pitchFamily="18" charset="0"/>
              </a:rPr>
              <a:t>them</a:t>
            </a:r>
            <a:r>
              <a:rPr lang="zh-TW" altLang="en-US" sz="1500" dirty="0">
                <a:latin typeface="Times New Roman" panose="02020603050405020304" pitchFamily="18" charset="0"/>
                <a:cs typeface="Times New Roman" panose="02020603050405020304" pitchFamily="18" charset="0"/>
              </a:rPr>
              <a:t> </a:t>
            </a:r>
            <a:r>
              <a:rPr lang="en-US" altLang="zh-TW" sz="1500" dirty="0">
                <a:latin typeface="Times New Roman" panose="02020603050405020304" pitchFamily="18" charset="0"/>
                <a:cs typeface="Times New Roman" panose="02020603050405020304" pitchFamily="18" charset="0"/>
              </a:rPr>
              <a:t>from</a:t>
            </a:r>
            <a:r>
              <a:rPr lang="zh-TW" altLang="en-US" sz="1500" dirty="0">
                <a:latin typeface="Times New Roman" panose="02020603050405020304" pitchFamily="18" charset="0"/>
                <a:cs typeface="Times New Roman" panose="02020603050405020304" pitchFamily="18" charset="0"/>
              </a:rPr>
              <a:t> </a:t>
            </a:r>
            <a:r>
              <a:rPr lang="en-US" altLang="zh-TW" sz="1500" dirty="0">
                <a:latin typeface="Times New Roman" panose="02020603050405020304" pitchFamily="18" charset="0"/>
                <a:cs typeface="Times New Roman" panose="02020603050405020304" pitchFamily="18" charset="0"/>
              </a:rPr>
              <a:t>behind</a:t>
            </a:r>
            <a:r>
              <a:rPr lang="zh-TW" altLang="en-US" sz="1500" dirty="0">
                <a:latin typeface="Times New Roman" panose="02020603050405020304" pitchFamily="18" charset="0"/>
                <a:cs typeface="Times New Roman" panose="02020603050405020304" pitchFamily="18" charset="0"/>
              </a:rPr>
              <a:t> </a:t>
            </a:r>
            <a:r>
              <a:rPr lang="en-US" altLang="zh-TW" sz="1500" dirty="0">
                <a:latin typeface="Times New Roman" panose="02020603050405020304" pitchFamily="18" charset="0"/>
                <a:cs typeface="Times New Roman" panose="02020603050405020304" pitchFamily="18" charset="0"/>
              </a:rPr>
              <a:t>and</a:t>
            </a:r>
            <a:r>
              <a:rPr lang="zh-TW" altLang="en-US" sz="1500" dirty="0">
                <a:latin typeface="Times New Roman" panose="02020603050405020304" pitchFamily="18" charset="0"/>
                <a:cs typeface="Times New Roman" panose="02020603050405020304" pitchFamily="18" charset="0"/>
              </a:rPr>
              <a:t> </a:t>
            </a:r>
            <a:r>
              <a:rPr lang="en-US" altLang="zh-TW" sz="1500" dirty="0">
                <a:latin typeface="Times New Roman" panose="02020603050405020304" pitchFamily="18" charset="0"/>
                <a:cs typeface="Times New Roman" panose="02020603050405020304" pitchFamily="18" charset="0"/>
              </a:rPr>
              <a:t>killed</a:t>
            </a:r>
            <a:r>
              <a:rPr lang="zh-TW" altLang="en-US" sz="1500" dirty="0">
                <a:latin typeface="Times New Roman" panose="02020603050405020304" pitchFamily="18" charset="0"/>
                <a:cs typeface="Times New Roman" panose="02020603050405020304" pitchFamily="18" charset="0"/>
              </a:rPr>
              <a:t> </a:t>
            </a:r>
            <a:r>
              <a:rPr lang="en-US" altLang="zh-TW" sz="1500" dirty="0">
                <a:latin typeface="Times New Roman" panose="02020603050405020304" pitchFamily="18" charset="0"/>
                <a:cs typeface="Times New Roman" panose="02020603050405020304" pitchFamily="18" charset="0"/>
              </a:rPr>
              <a:t>them. The Former Qin army fell.</a:t>
            </a:r>
            <a:endParaRPr lang="zh-TW" altLang="en-US" sz="1500" dirty="0">
              <a:latin typeface="Times New Roman" panose="02020603050405020304" pitchFamily="18" charset="0"/>
              <a:cs typeface="Times New Roman" panose="02020603050405020304" pitchFamily="18" charset="0"/>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413" y="0"/>
            <a:ext cx="6859587"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2"/>
          <p:cNvSpPr txBox="1"/>
          <p:nvPr/>
        </p:nvSpPr>
        <p:spPr>
          <a:xfrm>
            <a:off x="7515223" y="0"/>
            <a:ext cx="1628775" cy="830997"/>
          </a:xfrm>
          <a:prstGeom prst="rect">
            <a:avLst/>
          </a:prstGeom>
        </p:spPr>
        <p:style>
          <a:lnRef idx="3">
            <a:schemeClr val="lt1"/>
          </a:lnRef>
          <a:fillRef idx="1">
            <a:schemeClr val="accent4"/>
          </a:fillRef>
          <a:effectRef idx="1">
            <a:schemeClr val="accent4"/>
          </a:effectRef>
          <a:fontRef idx="minor">
            <a:schemeClr val="lt1"/>
          </a:fontRef>
        </p:style>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zh-CN" sz="2400" b="1" dirty="0">
                <a:solidFill>
                  <a:srgbClr val="FFFFFF"/>
                </a:solidFill>
                <a:latin typeface="Times New Roman" panose="02020603050405020304" pitchFamily="18" charset="0"/>
                <a:ea typeface="新細明體" panose="02020500000000000000" pitchFamily="18" charset="-120"/>
                <a:cs typeface="Times New Roman" panose="02020603050405020304" pitchFamily="18" charset="0"/>
              </a:rPr>
              <a:t>The Final Battle</a:t>
            </a:r>
            <a:endParaRPr lang="zh-TW" altLang="en-US" sz="2400" b="1" dirty="0">
              <a:solidFill>
                <a:srgbClr val="FFFFFF"/>
              </a:solidFill>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11" name="文字方塊 10"/>
          <p:cNvSpPr txBox="1"/>
          <p:nvPr/>
        </p:nvSpPr>
        <p:spPr>
          <a:xfrm>
            <a:off x="4366273" y="3077961"/>
            <a:ext cx="902811" cy="307777"/>
          </a:xfrm>
          <a:prstGeom prst="rect">
            <a:avLst/>
          </a:prstGeom>
          <a:noFill/>
        </p:spPr>
        <p:txBody>
          <a:bodyPr wrap="none" rtlCol="0">
            <a:spAutoFit/>
          </a:bodyPr>
          <a:lstStyle/>
          <a:p>
            <a:r>
              <a:rPr lang="en-US" altLang="zh-HK" sz="14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Shouyang</a:t>
            </a:r>
            <a:endParaRPr lang="zh-HK" altLang="en-US" sz="1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5773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8" name="TextBox 3"/>
          <p:cNvSpPr txBox="1"/>
          <p:nvPr/>
        </p:nvSpPr>
        <p:spPr>
          <a:xfrm>
            <a:off x="102040" y="1271750"/>
            <a:ext cx="1911955" cy="1523494"/>
          </a:xfrm>
          <a:prstGeom prst="rect">
            <a:avLst/>
          </a:prstGeom>
          <a:solidFill>
            <a:schemeClr val="accent5">
              <a:lumMod val="20000"/>
              <a:lumOff val="8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US" altLang="zh-HK" sz="1600" dirty="0" smtClean="0">
                <a:latin typeface="Times New Roman"/>
                <a:ea typeface="新細明體"/>
                <a:cs typeface="Times New Roman"/>
              </a:rPr>
              <a:t>Pu </a:t>
            </a:r>
            <a:r>
              <a:rPr lang="en-US" altLang="zh-TW" sz="1500" dirty="0" smtClean="0">
                <a:latin typeface="Times New Roman" panose="02020603050405020304" pitchFamily="18" charset="0"/>
                <a:cs typeface="Times New Roman" panose="02020603050405020304" pitchFamily="18" charset="0"/>
              </a:rPr>
              <a:t>Jian </a:t>
            </a:r>
            <a:r>
              <a:rPr lang="en-US" altLang="zh-TW" sz="1500" dirty="0">
                <a:latin typeface="Times New Roman" panose="02020603050405020304" pitchFamily="18" charset="0"/>
                <a:cs typeface="Times New Roman" panose="02020603050405020304" pitchFamily="18" charset="0"/>
              </a:rPr>
              <a:t>hurriedly  escaped the battlefield. The Battle of Fei River ended with the decisive victory of the Eastern </a:t>
            </a:r>
            <a:r>
              <a:rPr lang="en-US" altLang="zh-TW" sz="1500" dirty="0" err="1">
                <a:latin typeface="Times New Roman" panose="02020603050405020304" pitchFamily="18" charset="0"/>
                <a:cs typeface="Times New Roman" panose="02020603050405020304" pitchFamily="18" charset="0"/>
              </a:rPr>
              <a:t>Jin</a:t>
            </a:r>
            <a:r>
              <a:rPr lang="en-US" altLang="zh-TW" sz="1500" dirty="0">
                <a:latin typeface="Times New Roman" panose="02020603050405020304" pitchFamily="18" charset="0"/>
                <a:cs typeface="Times New Roman" panose="02020603050405020304" pitchFamily="18" charset="0"/>
              </a:rPr>
              <a:t>.</a:t>
            </a:r>
            <a:endParaRPr lang="zh-TW" altLang="en-US" sz="1500" dirty="0">
              <a:latin typeface="Times New Roman" panose="02020603050405020304" pitchFamily="18" charset="0"/>
              <a:cs typeface="Times New Roman" panose="02020603050405020304" pitchFamily="18"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413" y="-21993"/>
            <a:ext cx="6859587"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2">
            <a:extLst>
              <a:ext uri="{FF2B5EF4-FFF2-40B4-BE49-F238E27FC236}">
                <a16:creationId xmlns:a16="http://schemas.microsoft.com/office/drawing/2014/main" id="{D1BBD72E-1F72-478A-9D8C-9D8F01C4D68F}"/>
              </a:ext>
            </a:extLst>
          </p:cNvPr>
          <p:cNvSpPr txBox="1"/>
          <p:nvPr/>
        </p:nvSpPr>
        <p:spPr>
          <a:xfrm>
            <a:off x="7515223" y="0"/>
            <a:ext cx="1628775" cy="830997"/>
          </a:xfrm>
          <a:prstGeom prst="rect">
            <a:avLst/>
          </a:prstGeom>
        </p:spPr>
        <p:style>
          <a:lnRef idx="3">
            <a:schemeClr val="lt1"/>
          </a:lnRef>
          <a:fillRef idx="1">
            <a:schemeClr val="accent4"/>
          </a:fillRef>
          <a:effectRef idx="1">
            <a:schemeClr val="accent4"/>
          </a:effectRef>
          <a:fontRef idx="minor">
            <a:schemeClr val="lt1"/>
          </a:fontRef>
        </p:style>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zh-CN" sz="2400" b="1" dirty="0">
                <a:solidFill>
                  <a:srgbClr val="FFFFFF"/>
                </a:solidFill>
                <a:latin typeface="新細明體" panose="02020500000000000000" pitchFamily="18" charset="-120"/>
                <a:ea typeface="新細明體" panose="02020500000000000000" pitchFamily="18" charset="-120"/>
              </a:rPr>
              <a:t>The Final Battle</a:t>
            </a:r>
            <a:endParaRPr lang="zh-TW" altLang="en-US" sz="2400" b="1" dirty="0">
              <a:solidFill>
                <a:srgbClr val="FFFFFF"/>
              </a:solidFill>
              <a:latin typeface="新細明體" panose="02020500000000000000" pitchFamily="18" charset="-120"/>
              <a:ea typeface="新細明體" panose="02020500000000000000" pitchFamily="18" charset="-120"/>
            </a:endParaRPr>
          </a:p>
        </p:txBody>
      </p:sp>
    </p:spTree>
    <p:extLst>
      <p:ext uri="{BB962C8B-B14F-4D97-AF65-F5344CB8AC3E}">
        <p14:creationId xmlns:p14="http://schemas.microsoft.com/office/powerpoint/2010/main" val="2238793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a:spLocks noChangeArrowheads="1"/>
          </p:cNvSpPr>
          <p:nvPr/>
        </p:nvSpPr>
        <p:spPr bwMode="auto">
          <a:xfrm>
            <a:off x="851286" y="1219449"/>
            <a:ext cx="7615891" cy="786814"/>
          </a:xfrm>
          <a:prstGeom prst="rect">
            <a:avLst/>
          </a:prstGeom>
          <a:solidFill>
            <a:schemeClr val="accent4">
              <a:lumMod val="40000"/>
              <a:lumOff val="60000"/>
            </a:schemeClr>
          </a:solidFill>
          <a:ln w="9525">
            <a:noFill/>
            <a:miter lim="800000"/>
            <a:headEnd/>
            <a:tailEnd/>
          </a:ln>
        </p:spPr>
        <p:txBody>
          <a:bodyPr rot="0" vert="horz" wrap="square" lIns="91440" tIns="45720" rIns="91440" bIns="45720" anchor="t" anchorCtr="0">
            <a:noAutofit/>
          </a:bodyPr>
          <a:lstStyle/>
          <a:p>
            <a:pPr>
              <a:spcAft>
                <a:spcPts val="0"/>
              </a:spcAft>
            </a:pPr>
            <a:r>
              <a:rPr lang="en-HK" altLang="zh-TW" sz="2000" b="1" kern="100" dirty="0">
                <a:solidFill>
                  <a:srgbClr val="000000"/>
                </a:solidFill>
                <a:latin typeface="Times New Roman" panose="02020603050405020304" pitchFamily="18" charset="0"/>
                <a:ea typeface="新細明體"/>
                <a:cs typeface="Times New Roman" panose="02020603050405020304" pitchFamily="18" charset="0"/>
              </a:rPr>
              <a:t>Quiz: </a:t>
            </a:r>
            <a:r>
              <a:rPr lang="en-HK" altLang="zh-TW" sz="2000" kern="100" dirty="0">
                <a:solidFill>
                  <a:srgbClr val="000000"/>
                </a:solidFill>
                <a:latin typeface="Times New Roman" panose="02020603050405020304" pitchFamily="18" charset="0"/>
                <a:ea typeface="新細明體"/>
                <a:cs typeface="Times New Roman" panose="02020603050405020304" pitchFamily="18" charset="0"/>
              </a:rPr>
              <a:t>What was the main cause in the Eastern </a:t>
            </a:r>
            <a:r>
              <a:rPr lang="en-HK" altLang="zh-TW" sz="2000" kern="100" dirty="0" err="1">
                <a:solidFill>
                  <a:srgbClr val="000000"/>
                </a:solidFill>
                <a:latin typeface="Times New Roman" panose="02020603050405020304" pitchFamily="18" charset="0"/>
                <a:ea typeface="新細明體"/>
                <a:cs typeface="Times New Roman" panose="02020603050405020304" pitchFamily="18" charset="0"/>
              </a:rPr>
              <a:t>Jin</a:t>
            </a:r>
            <a:r>
              <a:rPr lang="en-HK" altLang="zh-TW" sz="2000" kern="100" dirty="0">
                <a:solidFill>
                  <a:srgbClr val="000000"/>
                </a:solidFill>
                <a:latin typeface="Times New Roman" panose="02020603050405020304" pitchFamily="18" charset="0"/>
                <a:ea typeface="新細明體"/>
                <a:cs typeface="Times New Roman" panose="02020603050405020304" pitchFamily="18" charset="0"/>
              </a:rPr>
              <a:t> army’s victory? Try </a:t>
            </a:r>
            <a:r>
              <a:rPr lang="en-HK" altLang="zh-TW" sz="2000" kern="100" dirty="0" smtClean="0">
                <a:solidFill>
                  <a:srgbClr val="000000"/>
                </a:solidFill>
                <a:latin typeface="Times New Roman" panose="02020603050405020304" pitchFamily="18" charset="0"/>
                <a:ea typeface="新細明體"/>
                <a:cs typeface="Times New Roman" panose="02020603050405020304" pitchFamily="18" charset="0"/>
              </a:rPr>
              <a:t>to conclude </a:t>
            </a:r>
            <a:r>
              <a:rPr lang="en-HK" altLang="zh-TW" sz="2000" kern="100" dirty="0">
                <a:solidFill>
                  <a:srgbClr val="000000"/>
                </a:solidFill>
                <a:latin typeface="Times New Roman" panose="02020603050405020304" pitchFamily="18" charset="0"/>
                <a:ea typeface="新細明體"/>
                <a:cs typeface="Times New Roman" panose="02020603050405020304" pitchFamily="18" charset="0"/>
              </a:rPr>
              <a:t>from the three factors of equipment, </a:t>
            </a:r>
            <a:r>
              <a:rPr lang="en-HK" altLang="zh-TW" sz="2000" kern="100" dirty="0" smtClean="0">
                <a:solidFill>
                  <a:srgbClr val="000000"/>
                </a:solidFill>
                <a:latin typeface="Times New Roman" panose="02020603050405020304" pitchFamily="18" charset="0"/>
                <a:ea typeface="新細明體"/>
                <a:cs typeface="Times New Roman" panose="02020603050405020304" pitchFamily="18" charset="0"/>
              </a:rPr>
              <a:t>manpower </a:t>
            </a:r>
            <a:r>
              <a:rPr lang="en-HK" altLang="zh-TW" sz="2000" kern="100" dirty="0">
                <a:solidFill>
                  <a:srgbClr val="000000"/>
                </a:solidFill>
                <a:latin typeface="Times New Roman" panose="02020603050405020304" pitchFamily="18" charset="0"/>
                <a:ea typeface="新細明體"/>
                <a:cs typeface="Times New Roman" panose="02020603050405020304" pitchFamily="18" charset="0"/>
              </a:rPr>
              <a:t>and strategy</a:t>
            </a:r>
            <a:r>
              <a:rPr lang="en-HK" altLang="zh-TW" sz="2000" kern="100" dirty="0" smtClean="0">
                <a:solidFill>
                  <a:srgbClr val="000000"/>
                </a:solidFill>
                <a:latin typeface="Times New Roman" panose="02020603050405020304" pitchFamily="18" charset="0"/>
                <a:ea typeface="新細明體"/>
                <a:cs typeface="Times New Roman" panose="02020603050405020304" pitchFamily="18" charset="0"/>
              </a:rPr>
              <a:t>.</a:t>
            </a:r>
          </a:p>
        </p:txBody>
      </p:sp>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11208"/>
            <a:ext cx="9144000" cy="1208241"/>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992143798"/>
              </p:ext>
            </p:extLst>
          </p:nvPr>
        </p:nvGraphicFramePr>
        <p:xfrm>
          <a:off x="724952" y="2417287"/>
          <a:ext cx="7694095" cy="2115200"/>
        </p:xfrm>
        <a:graphic>
          <a:graphicData uri="http://schemas.openxmlformats.org/drawingml/2006/table">
            <a:tbl>
              <a:tblPr firstRow="1" bandRow="1">
                <a:tableStyleId>{5C22544A-7EE6-4342-B048-85BDC9FD1C3A}</a:tableStyleId>
              </a:tblPr>
              <a:tblGrid>
                <a:gridCol w="1869375">
                  <a:extLst>
                    <a:ext uri="{9D8B030D-6E8A-4147-A177-3AD203B41FA5}">
                      <a16:colId xmlns:a16="http://schemas.microsoft.com/office/drawing/2014/main" val="835624347"/>
                    </a:ext>
                  </a:extLst>
                </a:gridCol>
                <a:gridCol w="5824720">
                  <a:extLst>
                    <a:ext uri="{9D8B030D-6E8A-4147-A177-3AD203B41FA5}">
                      <a16:colId xmlns:a16="http://schemas.microsoft.com/office/drawing/2014/main" val="4221193697"/>
                    </a:ext>
                  </a:extLst>
                </a:gridCol>
              </a:tblGrid>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HK" altLang="zh-TW" sz="1800" b="0" kern="100" dirty="0" smtClean="0">
                          <a:solidFill>
                            <a:srgbClr val="FF0000"/>
                          </a:solidFill>
                          <a:latin typeface="Times New Roman" panose="02020603050405020304" pitchFamily="18" charset="0"/>
                          <a:ea typeface="新細明體"/>
                          <a:cs typeface="Times New Roman" panose="02020603050405020304" pitchFamily="18" charset="0"/>
                        </a:rPr>
                        <a:t>Equipment</a:t>
                      </a:r>
                      <a:endParaRPr lang="zh-TW" altLang="en-US" sz="1800" b="0" kern="100" dirty="0" smtClean="0">
                        <a:solidFill>
                          <a:srgbClr val="FF0000"/>
                        </a:solidFill>
                        <a:latin typeface="Times New Roman" panose="02020603050405020304" pitchFamily="18" charset="0"/>
                        <a:ea typeface="新細明體"/>
                        <a:cs typeface="Times New Roman" panose="02020603050405020304" pitchFamily="18" charset="0"/>
                      </a:endParaRPr>
                    </a:p>
                    <a:p>
                      <a:endParaRPr lang="zh-TW" altLang="en-US" sz="1800" b="0" kern="100" dirty="0">
                        <a:solidFill>
                          <a:srgbClr val="FF0000"/>
                        </a:solidFill>
                        <a:latin typeface="Times New Roman" panose="02020603050405020304" pitchFamily="18" charset="0"/>
                        <a:ea typeface="新細明體"/>
                        <a:cs typeface="Times New Roman" panose="02020603050405020304" pitchFamily="18" charset="0"/>
                      </a:endParaRPr>
                    </a:p>
                  </a:txBody>
                  <a:tcPr>
                    <a:solidFill>
                      <a:schemeClr val="tx2">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TW" sz="1800" b="0" kern="100" dirty="0" smtClean="0">
                          <a:solidFill>
                            <a:srgbClr val="FF0000"/>
                          </a:solidFill>
                          <a:latin typeface="Times New Roman" panose="02020603050405020304" pitchFamily="18" charset="0"/>
                          <a:ea typeface="新細明體"/>
                          <a:cs typeface="Times New Roman" panose="02020603050405020304" pitchFamily="18" charset="0"/>
                        </a:rPr>
                        <a:t>Former Qin army : </a:t>
                      </a:r>
                      <a:r>
                        <a:rPr lang="en-HK" altLang="zh-CN" sz="1800" b="0" kern="100" dirty="0" smtClean="0">
                          <a:solidFill>
                            <a:srgbClr val="FF0000"/>
                          </a:solidFill>
                          <a:latin typeface="Times New Roman" panose="02020603050405020304" pitchFamily="18" charset="0"/>
                          <a:ea typeface="新細明體"/>
                          <a:cs typeface="Times New Roman" panose="02020603050405020304" pitchFamily="18" charset="0"/>
                        </a:rPr>
                        <a:t>Heavy cavalry </a:t>
                      </a:r>
                      <a:r>
                        <a:rPr lang="en-US" altLang="zh-CN" sz="1800" b="0" kern="100" dirty="0" smtClean="0">
                          <a:solidFill>
                            <a:srgbClr val="FF0000"/>
                          </a:solidFill>
                          <a:latin typeface="Times New Roman" panose="02020603050405020304" pitchFamily="18" charset="0"/>
                          <a:ea typeface="新細明體"/>
                          <a:cs typeface="Times New Roman" panose="02020603050405020304" pitchFamily="18" charset="0"/>
                        </a:rPr>
                        <a:t>(difficult to move)</a:t>
                      </a:r>
                    </a:p>
                    <a:p>
                      <a:endParaRPr lang="zh-TW" altLang="en-US" sz="1800" b="0" kern="100" dirty="0">
                        <a:solidFill>
                          <a:srgbClr val="FF0000"/>
                        </a:solidFill>
                        <a:latin typeface="Times New Roman" panose="02020603050405020304" pitchFamily="18" charset="0"/>
                        <a:ea typeface="新細明體"/>
                        <a:cs typeface="Times New Roman" panose="02020603050405020304" pitchFamily="18" charset="0"/>
                      </a:endParaRPr>
                    </a:p>
                  </a:txBody>
                  <a:tcPr>
                    <a:solidFill>
                      <a:schemeClr val="tx2">
                        <a:lumMod val="40000"/>
                        <a:lumOff val="60000"/>
                      </a:schemeClr>
                    </a:solidFill>
                  </a:tcPr>
                </a:tc>
                <a:extLst>
                  <a:ext uri="{0D108BD9-81ED-4DB2-BD59-A6C34878D82A}">
                    <a16:rowId xmlns:a16="http://schemas.microsoft.com/office/drawing/2014/main" val="7497098"/>
                  </a:ext>
                </a:extLst>
              </a:tr>
              <a:tr h="78660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HK" altLang="zh-TW" sz="1800" b="0" kern="100" dirty="0" smtClean="0">
                          <a:solidFill>
                            <a:srgbClr val="FF0000"/>
                          </a:solidFill>
                          <a:latin typeface="Times New Roman" panose="02020603050405020304" pitchFamily="18" charset="0"/>
                          <a:ea typeface="新細明體"/>
                          <a:cs typeface="Times New Roman" panose="02020603050405020304" pitchFamily="18" charset="0"/>
                        </a:rPr>
                        <a:t>Manpower</a:t>
                      </a:r>
                      <a:endParaRPr lang="zh-TW" altLang="en-US" sz="1800" b="0" kern="100" dirty="0" smtClean="0">
                        <a:solidFill>
                          <a:srgbClr val="FF0000"/>
                        </a:solidFill>
                        <a:latin typeface="Times New Roman" panose="02020603050405020304" pitchFamily="18" charset="0"/>
                        <a:ea typeface="新細明體"/>
                        <a:cs typeface="Times New Roman" panose="02020603050405020304" pitchFamily="18" charset="0"/>
                      </a:endParaRPr>
                    </a:p>
                    <a:p>
                      <a:endParaRPr lang="zh-TW" altLang="en-US" sz="1800" b="0" kern="100" dirty="0">
                        <a:solidFill>
                          <a:srgbClr val="FF0000"/>
                        </a:solidFill>
                        <a:latin typeface="Times New Roman" panose="02020603050405020304" pitchFamily="18" charset="0"/>
                        <a:ea typeface="新細明體"/>
                        <a:cs typeface="Times New Roman" panose="02020603050405020304" pitchFamily="18" charset="0"/>
                      </a:endParaRPr>
                    </a:p>
                  </a:txBody>
                  <a:tcPr>
                    <a:solidFill>
                      <a:schemeClr val="tx2">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TW" sz="1800" b="0" kern="100" dirty="0" smtClean="0">
                          <a:solidFill>
                            <a:srgbClr val="FF0000"/>
                          </a:solidFill>
                          <a:latin typeface="Times New Roman" panose="02020603050405020304" pitchFamily="18" charset="0"/>
                          <a:ea typeface="新細明體"/>
                          <a:cs typeface="Times New Roman" panose="02020603050405020304" pitchFamily="18" charset="0"/>
                        </a:rPr>
                        <a:t>Former Qin army : </a:t>
                      </a:r>
                      <a:r>
                        <a:rPr lang="en-HK" altLang="zh-TW" sz="1800" b="0" kern="100" dirty="0" smtClean="0">
                          <a:solidFill>
                            <a:srgbClr val="FF0000"/>
                          </a:solidFill>
                          <a:latin typeface="Times New Roman" panose="02020603050405020304" pitchFamily="18" charset="0"/>
                          <a:ea typeface="新細明體"/>
                          <a:cs typeface="Times New Roman" panose="02020603050405020304" pitchFamily="18" charset="0"/>
                        </a:rPr>
                        <a:t>800,000 soldiers (most of them were </a:t>
                      </a:r>
                      <a:r>
                        <a:rPr lang="en-US" altLang="zh-TW" sz="1800" b="0" kern="100" dirty="0" smtClean="0">
                          <a:solidFill>
                            <a:srgbClr val="FF0000"/>
                          </a:solidFill>
                          <a:latin typeface="Times New Roman" panose="02020603050405020304" pitchFamily="18" charset="0"/>
                          <a:ea typeface="新細明體"/>
                          <a:cs typeface="Times New Roman" panose="02020603050405020304" pitchFamily="18" charset="0"/>
                        </a:rPr>
                        <a:t>poorly trained</a:t>
                      </a:r>
                      <a:r>
                        <a:rPr lang="en-HK" altLang="zh-TW" sz="1800" b="0" kern="100" dirty="0" smtClean="0">
                          <a:solidFill>
                            <a:srgbClr val="FF0000"/>
                          </a:solidFill>
                          <a:latin typeface="Times New Roman" panose="02020603050405020304" pitchFamily="18" charset="0"/>
                          <a:ea typeface="新細明體"/>
                          <a:cs typeface="Times New Roman" panose="02020603050405020304" pitchFamily="18" charset="0"/>
                        </a:rPr>
                        <a:t> and </a:t>
                      </a:r>
                      <a:r>
                        <a:rPr lang="en-US" altLang="zh-TW" sz="1800" b="0" kern="100" dirty="0" smtClean="0">
                          <a:solidFill>
                            <a:srgbClr val="FF0000"/>
                          </a:solidFill>
                          <a:latin typeface="Times New Roman" panose="02020603050405020304" pitchFamily="18" charset="0"/>
                          <a:ea typeface="新細明體"/>
                          <a:cs typeface="Times New Roman" panose="02020603050405020304" pitchFamily="18" charset="0"/>
                        </a:rPr>
                        <a:t>forcefully recruited)</a:t>
                      </a:r>
                    </a:p>
                  </a:txBody>
                  <a:tcPr>
                    <a:solidFill>
                      <a:schemeClr val="tx2">
                        <a:lumMod val="40000"/>
                        <a:lumOff val="60000"/>
                      </a:schemeClr>
                    </a:solidFill>
                  </a:tcPr>
                </a:tc>
                <a:extLst>
                  <a:ext uri="{0D108BD9-81ED-4DB2-BD59-A6C34878D82A}">
                    <a16:rowId xmlns:a16="http://schemas.microsoft.com/office/drawing/2014/main" val="525287346"/>
                  </a:ext>
                </a:extLst>
              </a:tr>
              <a:tr h="68851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HK" altLang="zh-TW" sz="1800" kern="100" dirty="0" smtClean="0">
                          <a:solidFill>
                            <a:srgbClr val="FF0000"/>
                          </a:solidFill>
                          <a:latin typeface="Times New Roman" panose="02020603050405020304" pitchFamily="18" charset="0"/>
                          <a:ea typeface="新細明體"/>
                          <a:cs typeface="Times New Roman" panose="02020603050405020304" pitchFamily="18" charset="0"/>
                        </a:rPr>
                        <a:t>Strategy</a:t>
                      </a:r>
                      <a:endParaRPr lang="zh-TW" altLang="en-US" sz="1800" dirty="0" smtClean="0">
                        <a:solidFill>
                          <a:srgbClr val="FF0000"/>
                        </a:solidFill>
                      </a:endParaRPr>
                    </a:p>
                    <a:p>
                      <a:endParaRPr lang="zh-TW" altLang="en-US" dirty="0"/>
                    </a:p>
                  </a:txBody>
                  <a:tcPr>
                    <a:solidFill>
                      <a:schemeClr val="tx2">
                        <a:lumMod val="40000"/>
                        <a:lumOff val="60000"/>
                      </a:schemeClr>
                    </a:solidFill>
                  </a:tcPr>
                </a:tc>
                <a:tc>
                  <a:txBody>
                    <a:bodyPr/>
                    <a:lstStyle/>
                    <a:p>
                      <a:r>
                        <a:rPr lang="en-US" altLang="zh-TW" sz="1800" kern="1200" dirty="0" smtClean="0">
                          <a:solidFill>
                            <a:srgbClr val="FF0000"/>
                          </a:solidFill>
                          <a:latin typeface="Times New Roman" panose="02020603050405020304" pitchFamily="18" charset="0"/>
                          <a:ea typeface="+mn-ea"/>
                          <a:cs typeface="Times New Roman" panose="02020603050405020304" pitchFamily="18" charset="0"/>
                        </a:rPr>
                        <a:t>Eastern </a:t>
                      </a:r>
                      <a:r>
                        <a:rPr lang="en-US" altLang="zh-TW" sz="1800" kern="1200" dirty="0" err="1" smtClean="0">
                          <a:solidFill>
                            <a:srgbClr val="FF0000"/>
                          </a:solidFill>
                          <a:latin typeface="Times New Roman" panose="02020603050405020304" pitchFamily="18" charset="0"/>
                          <a:ea typeface="+mn-ea"/>
                          <a:cs typeface="Times New Roman" panose="02020603050405020304" pitchFamily="18" charset="0"/>
                        </a:rPr>
                        <a:t>Jin</a:t>
                      </a:r>
                      <a:r>
                        <a:rPr lang="en-US" altLang="zh-TW" sz="1800" kern="1200" dirty="0" smtClean="0">
                          <a:solidFill>
                            <a:srgbClr val="FF0000"/>
                          </a:solidFill>
                          <a:latin typeface="Times New Roman" panose="02020603050405020304" pitchFamily="18" charset="0"/>
                          <a:ea typeface="+mn-ea"/>
                          <a:cs typeface="Times New Roman" panose="02020603050405020304" pitchFamily="18" charset="0"/>
                        </a:rPr>
                        <a:t>: Taking advantage of the Qin retreat, the </a:t>
                      </a:r>
                      <a:r>
                        <a:rPr lang="en-US" altLang="zh-TW" sz="1800" kern="1200" dirty="0" err="1" smtClean="0">
                          <a:solidFill>
                            <a:srgbClr val="FF0000"/>
                          </a:solidFill>
                          <a:latin typeface="Times New Roman" panose="02020603050405020304" pitchFamily="18" charset="0"/>
                          <a:ea typeface="+mn-ea"/>
                          <a:cs typeface="Times New Roman" panose="02020603050405020304" pitchFamily="18" charset="0"/>
                        </a:rPr>
                        <a:t>Jin</a:t>
                      </a:r>
                      <a:r>
                        <a:rPr lang="en-US" altLang="zh-TW" sz="1800" kern="1200" dirty="0" smtClean="0">
                          <a:solidFill>
                            <a:srgbClr val="FF0000"/>
                          </a:solidFill>
                          <a:latin typeface="Times New Roman" panose="02020603050405020304" pitchFamily="18" charset="0"/>
                          <a:ea typeface="+mn-ea"/>
                          <a:cs typeface="Times New Roman" panose="02020603050405020304" pitchFamily="18" charset="0"/>
                        </a:rPr>
                        <a:t> army quickly crossed the river and launched an attack.</a:t>
                      </a:r>
                      <a:endParaRPr lang="zh-TW" altLang="en-US" dirty="0"/>
                    </a:p>
                  </a:txBody>
                  <a:tcPr>
                    <a:solidFill>
                      <a:schemeClr val="tx2">
                        <a:lumMod val="40000"/>
                        <a:lumOff val="60000"/>
                      </a:schemeClr>
                    </a:solidFill>
                  </a:tcPr>
                </a:tc>
                <a:extLst>
                  <a:ext uri="{0D108BD9-81ED-4DB2-BD59-A6C34878D82A}">
                    <a16:rowId xmlns:a16="http://schemas.microsoft.com/office/drawing/2014/main" val="2055946555"/>
                  </a:ext>
                </a:extLst>
              </a:tr>
            </a:tbl>
          </a:graphicData>
        </a:graphic>
      </p:graphicFrame>
      <p:sp>
        <p:nvSpPr>
          <p:cNvPr id="3" name="10-Point Star 2"/>
          <p:cNvSpPr/>
          <p:nvPr/>
        </p:nvSpPr>
        <p:spPr>
          <a:xfrm>
            <a:off x="7481453" y="4229072"/>
            <a:ext cx="897775" cy="606829"/>
          </a:xfrm>
          <a:prstGeom prst="star10">
            <a:avLst/>
          </a:prstGeom>
          <a:gradFill>
            <a:gsLst>
              <a:gs pos="100000">
                <a:srgbClr val="FFFF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2000" dirty="0" smtClean="0">
                <a:solidFill>
                  <a:srgbClr val="FF0000"/>
                </a:solidFill>
              </a:rPr>
              <a:t>WIN</a:t>
            </a:r>
            <a:endParaRPr lang="zh-TW" altLang="en-US" sz="2000" dirty="0">
              <a:solidFill>
                <a:srgbClr val="FF0000"/>
              </a:solidFill>
            </a:endParaRPr>
          </a:p>
        </p:txBody>
      </p:sp>
    </p:spTree>
    <p:extLst>
      <p:ext uri="{BB962C8B-B14F-4D97-AF65-F5344CB8AC3E}">
        <p14:creationId xmlns:p14="http://schemas.microsoft.com/office/powerpoint/2010/main" val="100743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2" name="矩形 1"/>
          <p:cNvSpPr/>
          <p:nvPr/>
        </p:nvSpPr>
        <p:spPr>
          <a:xfrm>
            <a:off x="507438" y="1308683"/>
            <a:ext cx="7721986" cy="400110"/>
          </a:xfrm>
          <a:prstGeom prst="rect">
            <a:avLst/>
          </a:prstGeom>
        </p:spPr>
        <p:txBody>
          <a:bodyPr wrap="none">
            <a:spAutoFit/>
          </a:bodyPr>
          <a:lstStyle/>
          <a:p>
            <a:r>
              <a:rPr lang="en-US" altLang="zh-TW" sz="2000" dirty="0">
                <a:solidFill>
                  <a:schemeClr val="accent6">
                    <a:lumMod val="75000"/>
                  </a:schemeClr>
                </a:solidFill>
                <a:latin typeface="Times New Roman" panose="02020603050405020304" pitchFamily="18" charset="0"/>
                <a:ea typeface="BiauKai"/>
                <a:cs typeface="Times New Roman" panose="02020603050405020304" pitchFamily="18" charset="0"/>
              </a:rPr>
              <a:t>II. </a:t>
            </a:r>
            <a:r>
              <a:rPr lang="en-HK" altLang="zh-TW" sz="2000" dirty="0">
                <a:solidFill>
                  <a:schemeClr val="accent6">
                    <a:lumMod val="75000"/>
                  </a:schemeClr>
                </a:solidFill>
                <a:latin typeface="Times New Roman" panose="02020603050405020304" pitchFamily="18" charset="0"/>
                <a:ea typeface="BiauKai"/>
                <a:cs typeface="Times New Roman" panose="02020603050405020304" pitchFamily="18" charset="0"/>
              </a:rPr>
              <a:t>Comparison of the</a:t>
            </a:r>
            <a:r>
              <a:rPr lang="en-HK" altLang="zh-HK" sz="2000" dirty="0">
                <a:solidFill>
                  <a:schemeClr val="accent6">
                    <a:lumMod val="75000"/>
                  </a:schemeClr>
                </a:solidFill>
                <a:latin typeface="Times New Roman" panose="02020603050405020304" pitchFamily="18" charset="0"/>
                <a:ea typeface="BiauKai"/>
                <a:cs typeface="Times New Roman" panose="02020603050405020304" pitchFamily="18" charset="0"/>
              </a:rPr>
              <a:t> Former Qin and Eastern </a:t>
            </a:r>
            <a:r>
              <a:rPr lang="en-HK" altLang="zh-HK" sz="2000" dirty="0" err="1">
                <a:solidFill>
                  <a:schemeClr val="accent6">
                    <a:lumMod val="75000"/>
                  </a:schemeClr>
                </a:solidFill>
                <a:latin typeface="Times New Roman" panose="02020603050405020304" pitchFamily="18" charset="0"/>
                <a:ea typeface="BiauKai"/>
                <a:cs typeface="Times New Roman" panose="02020603050405020304" pitchFamily="18" charset="0"/>
              </a:rPr>
              <a:t>Jin</a:t>
            </a:r>
            <a:r>
              <a:rPr lang="en-HK" altLang="zh-TW" sz="2000" dirty="0">
                <a:solidFill>
                  <a:schemeClr val="accent6">
                    <a:lumMod val="75000"/>
                  </a:schemeClr>
                </a:solidFill>
                <a:latin typeface="Times New Roman" panose="02020603050405020304" pitchFamily="18" charset="0"/>
                <a:ea typeface="BiauKai"/>
                <a:cs typeface="Times New Roman" panose="02020603050405020304" pitchFamily="18" charset="0"/>
              </a:rPr>
              <a:t> Commander-in-chiefs</a:t>
            </a:r>
            <a:endParaRPr lang="en-US" altLang="zh-TW" sz="2000" dirty="0">
              <a:solidFill>
                <a:schemeClr val="accent6">
                  <a:lumMod val="75000"/>
                </a:schemeClr>
              </a:solidFill>
              <a:latin typeface="Times New Roman" panose="02020603050405020304" pitchFamily="18" charset="0"/>
              <a:ea typeface="BiauKai"/>
              <a:cs typeface="Times New Roman" panose="02020603050405020304" pitchFamily="18" charset="0"/>
            </a:endParaRPr>
          </a:p>
        </p:txBody>
      </p:sp>
      <p:sp>
        <p:nvSpPr>
          <p:cNvPr id="6" name="TextBox 3"/>
          <p:cNvSpPr txBox="1"/>
          <p:nvPr/>
        </p:nvSpPr>
        <p:spPr>
          <a:xfrm>
            <a:off x="283173" y="1708793"/>
            <a:ext cx="4974625" cy="586088"/>
          </a:xfrm>
          <a:prstGeom prst="rect">
            <a:avLst/>
          </a:prstGeom>
          <a:solidFill>
            <a:schemeClr val="accent4">
              <a:lumMod val="40000"/>
              <a:lumOff val="60000"/>
            </a:schemeClr>
          </a:solidFill>
          <a:ln>
            <a:solidFill>
              <a:schemeClr val="accent4">
                <a:lumMod val="40000"/>
                <a:lumOff val="60000"/>
              </a:schemeClr>
            </a:solidFill>
          </a:ln>
        </p:spPr>
        <p:txBody>
          <a:bodyPr wrap="square" rtlCol="0">
            <a:noAutofit/>
          </a:bodyPr>
          <a:lstStyle/>
          <a:p>
            <a:pPr>
              <a:spcAft>
                <a:spcPts val="0"/>
              </a:spcAft>
            </a:pPr>
            <a:r>
              <a:rPr lang="en-HK" altLang="zh-TW" sz="1500" b="1" dirty="0">
                <a:solidFill>
                  <a:srgbClr val="000000"/>
                </a:solidFill>
                <a:latin typeface="Times New Roman"/>
                <a:ea typeface="新細明體"/>
                <a:cs typeface="Times New Roman"/>
              </a:rPr>
              <a:t>Quiz: </a:t>
            </a:r>
            <a:r>
              <a:rPr lang="en-HK" altLang="zh-TW" sz="1500" dirty="0">
                <a:latin typeface="Times New Roman"/>
                <a:ea typeface="新細明體"/>
                <a:cs typeface="Times New Roman"/>
              </a:rPr>
              <a:t>Compare the information on the two commanders-in chief and fill in the information below in the blank spaces.</a:t>
            </a:r>
            <a:endParaRPr lang="en-US" sz="1500" dirty="0">
              <a:effectLst/>
              <a:latin typeface="Times New Roman"/>
              <a:ea typeface="新細明體"/>
              <a:cs typeface="Times New Roman"/>
            </a:endParaRPr>
          </a:p>
        </p:txBody>
      </p:sp>
      <p:grpSp>
        <p:nvGrpSpPr>
          <p:cNvPr id="7" name="群組 6"/>
          <p:cNvGrpSpPr/>
          <p:nvPr/>
        </p:nvGrpSpPr>
        <p:grpSpPr>
          <a:xfrm>
            <a:off x="283173" y="2323972"/>
            <a:ext cx="4974625" cy="4534028"/>
            <a:chOff x="542506" y="1491807"/>
            <a:chExt cx="5584641" cy="3026798"/>
          </a:xfrm>
        </p:grpSpPr>
        <p:sp>
          <p:nvSpPr>
            <p:cNvPr id="8" name="TextBox 5"/>
            <p:cNvSpPr txBox="1"/>
            <p:nvPr/>
          </p:nvSpPr>
          <p:spPr>
            <a:xfrm>
              <a:off x="4230843" y="1520614"/>
              <a:ext cx="1865185" cy="436063"/>
            </a:xfrm>
            <a:prstGeom prst="rect">
              <a:avLst/>
            </a:prstGeom>
            <a:solidFill>
              <a:schemeClr val="accent3">
                <a:lumMod val="40000"/>
                <a:lumOff val="60000"/>
              </a:schemeClr>
            </a:solidFill>
          </p:spPr>
          <p:txBody>
            <a:bodyPr wrap="square" rtlCol="0">
              <a:noAutofit/>
            </a:bodyPr>
            <a:lstStyle/>
            <a:p>
              <a:pPr algn="ctr">
                <a:spcAft>
                  <a:spcPts val="0"/>
                </a:spcAft>
              </a:pPr>
              <a:r>
                <a:rPr lang="en-US" sz="1200" kern="100" dirty="0" err="1">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Linwei</a:t>
              </a:r>
              <a:r>
                <a:rPr lang="en-US" sz="12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 </a:t>
              </a:r>
              <a:r>
                <a:rPr lang="en-US" sz="1200" kern="100" dirty="0" err="1">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Lueyang</a:t>
              </a:r>
              <a:r>
                <a:rPr lang="en-US" sz="12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 </a:t>
              </a:r>
              <a:r>
                <a:rPr lang="en-US" altLang="zh-TW"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a:t>
              </a:r>
              <a:r>
                <a:rPr lang="zh-TW" altLang="en-US"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略陽臨渭</a:t>
              </a:r>
              <a:r>
                <a:rPr lang="en-US" altLang="zh-TW"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 </a:t>
              </a:r>
              <a:r>
                <a:rPr lang="en-US"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a:t>
              </a:r>
              <a:r>
                <a:rPr lang="en-US" sz="12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Today’s </a:t>
              </a:r>
              <a:r>
                <a:rPr lang="en-US" sz="1200" kern="100" dirty="0" err="1">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Qinan</a:t>
              </a:r>
              <a:r>
                <a:rPr lang="en-US" sz="12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 </a:t>
              </a:r>
              <a:r>
                <a:rPr lang="en-US"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Gansu </a:t>
              </a:r>
              <a:r>
                <a:rPr lang="zh-TW" altLang="en-US"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甘肅秦安</a:t>
              </a:r>
              <a:r>
                <a:rPr lang="en-US"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a:t>
              </a:r>
              <a:endParaRPr lang="en-HK" sz="800" kern="100" dirty="0">
                <a:solidFill>
                  <a:srgbClr val="FF0000"/>
                </a:solidFill>
                <a:latin typeface="Calibri" panose="020F0502020204030204" pitchFamily="34" charset="0"/>
                <a:ea typeface="PMingLiU" panose="02020500000000000000" pitchFamily="18" charset="-120"/>
                <a:cs typeface="Times New Roman" panose="02020603050405020304" pitchFamily="18" charset="0"/>
              </a:endParaRPr>
            </a:p>
          </p:txBody>
        </p:sp>
        <p:sp>
          <p:nvSpPr>
            <p:cNvPr id="9" name="Rectangle 6"/>
            <p:cNvSpPr/>
            <p:nvPr/>
          </p:nvSpPr>
          <p:spPr>
            <a:xfrm>
              <a:off x="641810" y="1869407"/>
              <a:ext cx="1732831" cy="517370"/>
            </a:xfrm>
            <a:prstGeom prst="rect">
              <a:avLst/>
            </a:prstGeom>
            <a:solidFill>
              <a:schemeClr val="accent3">
                <a:lumMod val="40000"/>
                <a:lumOff val="60000"/>
              </a:schemeClr>
            </a:solidFill>
          </p:spPr>
          <p:txBody>
            <a:bodyPr wrap="square">
              <a:noAutofit/>
            </a:bodyPr>
            <a:lstStyle/>
            <a:p>
              <a:pPr>
                <a:spcAft>
                  <a:spcPts val="0"/>
                </a:spcAft>
              </a:pPr>
              <a:r>
                <a:rPr lang="en-US" sz="1200" kern="100" dirty="0" err="1">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Yangxia</a:t>
              </a:r>
              <a:r>
                <a:rPr lang="en-US" sz="12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 Chen </a:t>
              </a:r>
              <a:r>
                <a:rPr lang="en-US" sz="1200" kern="100" dirty="0" err="1">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commandery</a:t>
              </a:r>
              <a:r>
                <a:rPr lang="en-US" sz="12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 </a:t>
              </a:r>
              <a:r>
                <a:rPr lang="en-US" altLang="zh-TW"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a:t>
              </a:r>
              <a:r>
                <a:rPr lang="zh-TW" altLang="en-US"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陳郡陽夏</a:t>
              </a:r>
              <a:r>
                <a:rPr lang="en-US" altLang="zh-TW"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 </a:t>
              </a:r>
              <a:r>
                <a:rPr lang="en-US"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a:t>
              </a:r>
              <a:r>
                <a:rPr lang="en-US" sz="12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Today’s </a:t>
              </a:r>
              <a:r>
                <a:rPr lang="en-US" sz="1200" kern="100" dirty="0" err="1">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Taikang</a:t>
              </a:r>
              <a:r>
                <a:rPr lang="en-US" sz="12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 </a:t>
              </a:r>
              <a:r>
                <a:rPr lang="en-US"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Henan </a:t>
              </a:r>
              <a:r>
                <a:rPr lang="zh-TW" altLang="en-US"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河南太康</a:t>
              </a:r>
              <a:r>
                <a:rPr lang="en-US"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a:t>
              </a:r>
              <a:endParaRPr lang="en-HK" sz="800" kern="100" dirty="0">
                <a:solidFill>
                  <a:srgbClr val="FF0000"/>
                </a:solidFill>
                <a:latin typeface="Calibri" panose="020F0502020204030204" pitchFamily="34" charset="0"/>
                <a:ea typeface="PMingLiU" panose="02020500000000000000" pitchFamily="18" charset="-120"/>
                <a:cs typeface="Times New Roman" panose="02020603050405020304" pitchFamily="18" charset="0"/>
              </a:endParaRPr>
            </a:p>
          </p:txBody>
        </p:sp>
        <p:sp>
          <p:nvSpPr>
            <p:cNvPr id="10" name="Rectangle 7"/>
            <p:cNvSpPr/>
            <p:nvPr/>
          </p:nvSpPr>
          <p:spPr>
            <a:xfrm>
              <a:off x="3029023" y="1517230"/>
              <a:ext cx="1145752" cy="276001"/>
            </a:xfrm>
            <a:prstGeom prst="rect">
              <a:avLst/>
            </a:prstGeom>
            <a:solidFill>
              <a:schemeClr val="accent3">
                <a:lumMod val="40000"/>
                <a:lumOff val="60000"/>
              </a:schemeClr>
            </a:solidFill>
          </p:spPr>
          <p:txBody>
            <a:bodyPr wrap="none">
              <a:noAutofit/>
            </a:bodyPr>
            <a:lstStyle/>
            <a:p>
              <a:pPr>
                <a:spcAft>
                  <a:spcPts val="0"/>
                </a:spcAft>
              </a:pPr>
              <a:r>
                <a:rPr lang="en-US" altLang="zh-CN" sz="1200" kern="1200" dirty="0">
                  <a:solidFill>
                    <a:srgbClr val="FF0000"/>
                  </a:solidFill>
                  <a:effectLst/>
                  <a:latin typeface="Times New Roman"/>
                  <a:ea typeface="新細明體"/>
                  <a:cs typeface="Times New Roman"/>
                </a:rPr>
                <a:t>Di (</a:t>
              </a:r>
              <a:r>
                <a:rPr lang="en-US" altLang="zh-CN" sz="1200" kern="1200" dirty="0" smtClean="0">
                  <a:solidFill>
                    <a:srgbClr val="FF0000"/>
                  </a:solidFill>
                  <a:effectLst/>
                  <a:latin typeface="Times New Roman"/>
                  <a:ea typeface="新細明體"/>
                  <a:cs typeface="Times New Roman"/>
                </a:rPr>
                <a:t>nomad </a:t>
              </a:r>
              <a:r>
                <a:rPr lang="zh-TW" altLang="en-US" sz="1200" kern="1200" dirty="0" smtClean="0">
                  <a:solidFill>
                    <a:srgbClr val="FF0000"/>
                  </a:solidFill>
                  <a:effectLst/>
                  <a:latin typeface="Times New Roman"/>
                  <a:ea typeface="新細明體"/>
                  <a:cs typeface="Times New Roman"/>
                </a:rPr>
                <a:t>氐</a:t>
              </a:r>
              <a:r>
                <a:rPr lang="en-US" altLang="zh-CN" sz="1200" kern="1200" dirty="0" smtClean="0">
                  <a:solidFill>
                    <a:srgbClr val="FF0000"/>
                  </a:solidFill>
                  <a:effectLst/>
                  <a:latin typeface="Times New Roman"/>
                  <a:ea typeface="新細明體"/>
                  <a:cs typeface="Times New Roman"/>
                </a:rPr>
                <a:t>)</a:t>
              </a:r>
              <a:endParaRPr lang="en-US" sz="1200" dirty="0">
                <a:solidFill>
                  <a:srgbClr val="FF0000"/>
                </a:solidFill>
                <a:effectLst/>
                <a:latin typeface="Times New Roman"/>
                <a:ea typeface="新細明體"/>
              </a:endParaRPr>
            </a:p>
          </p:txBody>
        </p:sp>
        <p:sp>
          <p:nvSpPr>
            <p:cNvPr id="11" name="Rectangle 8"/>
            <p:cNvSpPr/>
            <p:nvPr/>
          </p:nvSpPr>
          <p:spPr>
            <a:xfrm>
              <a:off x="2471188" y="1515138"/>
              <a:ext cx="519243" cy="288024"/>
            </a:xfrm>
            <a:prstGeom prst="rect">
              <a:avLst/>
            </a:prstGeom>
            <a:solidFill>
              <a:schemeClr val="accent3">
                <a:lumMod val="40000"/>
                <a:lumOff val="60000"/>
              </a:schemeClr>
            </a:solidFill>
          </p:spPr>
          <p:txBody>
            <a:bodyPr wrap="square">
              <a:noAutofit/>
            </a:bodyPr>
            <a:lstStyle/>
            <a:p>
              <a:pPr>
                <a:spcAft>
                  <a:spcPts val="0"/>
                </a:spcAft>
              </a:pPr>
              <a:r>
                <a:rPr lang="en-US" altLang="zh-CN" sz="1200" kern="1200" dirty="0" smtClean="0">
                  <a:solidFill>
                    <a:srgbClr val="FF0000"/>
                  </a:solidFill>
                  <a:effectLst/>
                  <a:latin typeface="Times New Roman"/>
                  <a:ea typeface="新細明體"/>
                  <a:cs typeface="Times New Roman"/>
                </a:rPr>
                <a:t>Han </a:t>
              </a:r>
              <a:r>
                <a:rPr lang="en-US" altLang="zh-TW" sz="1200" kern="1200" dirty="0" smtClean="0">
                  <a:solidFill>
                    <a:srgbClr val="FF0000"/>
                  </a:solidFill>
                  <a:effectLst/>
                  <a:latin typeface="Times New Roman"/>
                  <a:ea typeface="新細明體"/>
                  <a:cs typeface="Times New Roman"/>
                </a:rPr>
                <a:t>(</a:t>
              </a:r>
              <a:r>
                <a:rPr lang="zh-TW" altLang="en-US" sz="1200" kern="1200" dirty="0" smtClean="0">
                  <a:solidFill>
                    <a:srgbClr val="FF0000"/>
                  </a:solidFill>
                  <a:effectLst/>
                  <a:latin typeface="Times New Roman"/>
                  <a:ea typeface="新細明體"/>
                  <a:cs typeface="Times New Roman"/>
                </a:rPr>
                <a:t>漢</a:t>
              </a:r>
              <a:r>
                <a:rPr lang="en-US" altLang="zh-TW" sz="1200" kern="1200" dirty="0" smtClean="0">
                  <a:solidFill>
                    <a:srgbClr val="FF0000"/>
                  </a:solidFill>
                  <a:effectLst/>
                  <a:latin typeface="Times New Roman"/>
                  <a:ea typeface="新細明體"/>
                  <a:cs typeface="Times New Roman"/>
                </a:rPr>
                <a:t>)</a:t>
              </a:r>
              <a:endParaRPr lang="en-US" sz="1200" dirty="0">
                <a:solidFill>
                  <a:srgbClr val="FF0000"/>
                </a:solidFill>
                <a:effectLst/>
                <a:latin typeface="Times New Roman"/>
                <a:ea typeface="新細明體"/>
              </a:endParaRPr>
            </a:p>
          </p:txBody>
        </p:sp>
        <p:sp>
          <p:nvSpPr>
            <p:cNvPr id="12" name="Rectangle 9"/>
            <p:cNvSpPr/>
            <p:nvPr/>
          </p:nvSpPr>
          <p:spPr>
            <a:xfrm>
              <a:off x="4246805" y="3346551"/>
              <a:ext cx="1798269" cy="701503"/>
            </a:xfrm>
            <a:prstGeom prst="rect">
              <a:avLst/>
            </a:prstGeom>
            <a:solidFill>
              <a:schemeClr val="accent3">
                <a:lumMod val="40000"/>
                <a:lumOff val="60000"/>
              </a:schemeClr>
            </a:solidFill>
          </p:spPr>
          <p:txBody>
            <a:bodyPr wrap="square">
              <a:noAutofit/>
            </a:bodyPr>
            <a:lstStyle/>
            <a:p>
              <a:pPr>
                <a:spcAft>
                  <a:spcPts val="0"/>
                </a:spcAft>
              </a:pPr>
              <a:r>
                <a:rPr lang="en-US" sz="12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He was a noble. In </a:t>
              </a:r>
              <a:r>
                <a:rPr lang="en-US"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AD357 </a:t>
              </a:r>
              <a:r>
                <a:rPr lang="en-US" sz="12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(aged 19), he inherited his father’s position as King of the Eastern </a:t>
              </a:r>
              <a:r>
                <a:rPr lang="en-US"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Sea (</a:t>
              </a:r>
              <a:r>
                <a:rPr lang="zh-TW" altLang="en-US"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東海王</a:t>
              </a:r>
              <a:r>
                <a:rPr lang="en-US"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a:t>
              </a:r>
              <a:endParaRPr lang="en-HK" sz="800" kern="100" dirty="0">
                <a:solidFill>
                  <a:srgbClr val="FF0000"/>
                </a:solidFill>
                <a:latin typeface="Calibri" panose="020F0502020204030204" pitchFamily="34" charset="0"/>
                <a:ea typeface="PMingLiU" panose="02020500000000000000" pitchFamily="18" charset="-120"/>
                <a:cs typeface="Times New Roman" panose="02020603050405020304" pitchFamily="18" charset="0"/>
              </a:endParaRPr>
            </a:p>
          </p:txBody>
        </p:sp>
        <p:sp>
          <p:nvSpPr>
            <p:cNvPr id="14" name="Rectangle 11"/>
            <p:cNvSpPr/>
            <p:nvPr/>
          </p:nvSpPr>
          <p:spPr>
            <a:xfrm>
              <a:off x="641810" y="2440869"/>
              <a:ext cx="1747467" cy="1325686"/>
            </a:xfrm>
            <a:prstGeom prst="rect">
              <a:avLst/>
            </a:prstGeom>
            <a:solidFill>
              <a:schemeClr val="accent3">
                <a:lumMod val="40000"/>
                <a:lumOff val="60000"/>
              </a:schemeClr>
            </a:solidFill>
          </p:spPr>
          <p:txBody>
            <a:bodyPr wrap="square">
              <a:noAutofit/>
            </a:bodyPr>
            <a:lstStyle/>
            <a:p>
              <a:pPr>
                <a:spcAft>
                  <a:spcPts val="0"/>
                </a:spcAft>
              </a:pPr>
              <a:r>
                <a:rPr lang="en-US"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AD357</a:t>
              </a:r>
              <a:r>
                <a:rPr lang="en-US" sz="12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 He began a coup </a:t>
              </a:r>
              <a:r>
                <a:rPr lang="en-US" sz="1200" kern="100" dirty="0" err="1"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d‘etat</a:t>
              </a:r>
              <a:r>
                <a:rPr lang="en-US"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 </a:t>
              </a:r>
              <a:r>
                <a:rPr lang="en-US" sz="12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and killed the emperor of the Former Qin, </a:t>
              </a:r>
              <a:r>
                <a:rPr lang="en-US"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Pu Sheng </a:t>
              </a:r>
              <a:r>
                <a:rPr lang="en-US" altLang="zh-TW"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a:t>
              </a:r>
              <a:r>
                <a:rPr lang="zh-TW" altLang="en-US"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苻生</a:t>
              </a:r>
              <a:r>
                <a:rPr lang="en-US" altLang="zh-TW"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a:t>
              </a:r>
              <a:r>
                <a:rPr lang="en-US"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 </a:t>
              </a:r>
              <a:r>
                <a:rPr lang="en-US" sz="12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He became the new F</a:t>
              </a:r>
              <a:r>
                <a:rPr lang="en-US" altLang="zh-CN" sz="12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ormer</a:t>
              </a:r>
              <a:r>
                <a:rPr lang="en-US" sz="12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 Qin ruler, not under the name of emperor but as </a:t>
              </a:r>
              <a:r>
                <a:rPr lang="en-US" altLang="zh-CN" sz="12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the</a:t>
              </a:r>
              <a:r>
                <a:rPr lang="en-US" sz="12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 Great Qin’s Heavenly </a:t>
              </a:r>
              <a:r>
                <a:rPr lang="en-US"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King.</a:t>
              </a:r>
              <a:endParaRPr lang="en-US" sz="1200" dirty="0">
                <a:solidFill>
                  <a:srgbClr val="FF0000"/>
                </a:solidFill>
                <a:effectLst/>
                <a:latin typeface="Times New Roman"/>
                <a:ea typeface="新細明體"/>
              </a:endParaRPr>
            </a:p>
          </p:txBody>
        </p:sp>
        <p:sp>
          <p:nvSpPr>
            <p:cNvPr id="15" name="Rectangle 12"/>
            <p:cNvSpPr/>
            <p:nvPr/>
          </p:nvSpPr>
          <p:spPr>
            <a:xfrm>
              <a:off x="2476761" y="1847022"/>
              <a:ext cx="1735417" cy="890282"/>
            </a:xfrm>
            <a:prstGeom prst="rect">
              <a:avLst/>
            </a:prstGeom>
            <a:solidFill>
              <a:schemeClr val="accent3">
                <a:lumMod val="40000"/>
                <a:lumOff val="60000"/>
              </a:schemeClr>
            </a:solidFill>
          </p:spPr>
          <p:txBody>
            <a:bodyPr wrap="square">
              <a:noAutofit/>
            </a:bodyPr>
            <a:lstStyle/>
            <a:p>
              <a:pPr>
                <a:spcAft>
                  <a:spcPts val="0"/>
                </a:spcAft>
              </a:pPr>
              <a:r>
                <a:rPr lang="en-US"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AD370</a:t>
              </a:r>
              <a:r>
                <a:rPr lang="en-US" sz="12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 He defeated the Former </a:t>
              </a:r>
              <a:r>
                <a:rPr lang="en-US"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Yan </a:t>
              </a:r>
              <a:r>
                <a:rPr lang="en-US" altLang="zh-TW"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a:t>
              </a:r>
              <a:r>
                <a:rPr lang="zh-TW" altLang="en-US"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前燕</a:t>
              </a:r>
              <a:r>
                <a:rPr lang="en-US" altLang="zh-TW"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a:t>
              </a:r>
              <a:r>
                <a:rPr lang="en-US"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 empire.</a:t>
              </a:r>
              <a:endParaRPr lang="en-US" sz="12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endParaRPr>
            </a:p>
            <a:p>
              <a:pPr>
                <a:spcAft>
                  <a:spcPts val="0"/>
                </a:spcAft>
              </a:pPr>
              <a:r>
                <a:rPr lang="en-US"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AD376</a:t>
              </a:r>
              <a:r>
                <a:rPr lang="en-US" sz="12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 He defeated the Western Liang </a:t>
              </a:r>
              <a:r>
                <a:rPr lang="en-US" altLang="zh-TW"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a:t>
              </a:r>
              <a:r>
                <a:rPr lang="zh-TW" altLang="en-US"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西涼</a:t>
              </a:r>
              <a:r>
                <a:rPr lang="en-US" altLang="zh-TW"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 </a:t>
              </a:r>
              <a:r>
                <a:rPr lang="en-US"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and </a:t>
              </a:r>
              <a:r>
                <a:rPr lang="en-US" sz="12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Dai </a:t>
              </a:r>
              <a:r>
                <a:rPr lang="en-US" altLang="zh-TW"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a:t>
              </a:r>
              <a:r>
                <a:rPr lang="zh-TW" altLang="en-US"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代</a:t>
              </a:r>
              <a:r>
                <a:rPr lang="en-US" altLang="zh-TW"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 </a:t>
              </a:r>
              <a:r>
                <a:rPr lang="en-US"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state </a:t>
              </a:r>
              <a:r>
                <a:rPr lang="en-US" sz="12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to unify the </a:t>
              </a:r>
              <a:r>
                <a:rPr lang="en-US"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north.</a:t>
              </a:r>
              <a:endParaRPr lang="en-US" sz="1200" dirty="0">
                <a:solidFill>
                  <a:srgbClr val="FF0000"/>
                </a:solidFill>
                <a:effectLst/>
                <a:latin typeface="Times New Roman"/>
                <a:ea typeface="新細明體"/>
              </a:endParaRPr>
            </a:p>
          </p:txBody>
        </p:sp>
        <p:sp>
          <p:nvSpPr>
            <p:cNvPr id="16" name="Rectangle 13"/>
            <p:cNvSpPr/>
            <p:nvPr/>
          </p:nvSpPr>
          <p:spPr>
            <a:xfrm>
              <a:off x="4264317" y="2735214"/>
              <a:ext cx="1794406" cy="568008"/>
            </a:xfrm>
            <a:prstGeom prst="rect">
              <a:avLst/>
            </a:prstGeom>
            <a:solidFill>
              <a:schemeClr val="accent3">
                <a:lumMod val="40000"/>
                <a:lumOff val="60000"/>
              </a:schemeClr>
            </a:solidFill>
          </p:spPr>
          <p:txBody>
            <a:bodyPr wrap="square">
              <a:noAutofit/>
            </a:bodyPr>
            <a:lstStyle/>
            <a:p>
              <a:pPr>
                <a:spcAft>
                  <a:spcPts val="0"/>
                </a:spcAft>
              </a:pPr>
              <a:r>
                <a:rPr lang="en-US" sz="1200" kern="1200" dirty="0" smtClean="0">
                  <a:solidFill>
                    <a:srgbClr val="FF0000"/>
                  </a:solidFill>
                  <a:effectLst/>
                  <a:latin typeface="Times New Roman"/>
                  <a:ea typeface="新細明體"/>
                </a:rPr>
                <a:t>AD383</a:t>
              </a:r>
              <a:r>
                <a:rPr lang="en-US" sz="1200" kern="1200" dirty="0">
                  <a:solidFill>
                    <a:srgbClr val="FF0000"/>
                  </a:solidFill>
                  <a:effectLst/>
                  <a:latin typeface="Times New Roman"/>
                  <a:ea typeface="新細明體"/>
                </a:rPr>
                <a:t>: He went south to invade</a:t>
              </a:r>
              <a:r>
                <a:rPr lang="en-US" sz="1200" dirty="0">
                  <a:solidFill>
                    <a:srgbClr val="FF0000"/>
                  </a:solidFill>
                  <a:latin typeface="Times New Roman"/>
                  <a:ea typeface="新細明體"/>
                </a:rPr>
                <a:t> Eastern </a:t>
              </a:r>
              <a:r>
                <a:rPr lang="en-US" sz="1200" dirty="0" err="1">
                  <a:solidFill>
                    <a:srgbClr val="FF0000"/>
                  </a:solidFill>
                  <a:latin typeface="Times New Roman"/>
                  <a:ea typeface="新細明體"/>
                </a:rPr>
                <a:t>Jin</a:t>
              </a:r>
              <a:r>
                <a:rPr lang="en-US" sz="1200" dirty="0">
                  <a:solidFill>
                    <a:srgbClr val="FF0000"/>
                  </a:solidFill>
                  <a:latin typeface="Times New Roman"/>
                  <a:ea typeface="新細明體"/>
                </a:rPr>
                <a:t> but lost the Battle of </a:t>
              </a:r>
              <a:r>
                <a:rPr lang="en-US" sz="1200" dirty="0" err="1">
                  <a:solidFill>
                    <a:srgbClr val="FF0000"/>
                  </a:solidFill>
                  <a:latin typeface="Times New Roman"/>
                  <a:ea typeface="新細明體"/>
                </a:rPr>
                <a:t>Fei</a:t>
              </a:r>
              <a:r>
                <a:rPr lang="en-US" sz="1200" dirty="0">
                  <a:solidFill>
                    <a:srgbClr val="FF0000"/>
                  </a:solidFill>
                  <a:latin typeface="Times New Roman"/>
                  <a:ea typeface="新細明體"/>
                </a:rPr>
                <a:t> </a:t>
              </a:r>
              <a:r>
                <a:rPr lang="en-US" sz="1200" dirty="0" smtClean="0">
                  <a:solidFill>
                    <a:srgbClr val="FF0000"/>
                  </a:solidFill>
                  <a:latin typeface="Times New Roman"/>
                  <a:ea typeface="新細明體"/>
                </a:rPr>
                <a:t>River.</a:t>
              </a:r>
              <a:endParaRPr lang="en-US" sz="1200" dirty="0">
                <a:solidFill>
                  <a:srgbClr val="FF0000"/>
                </a:solidFill>
                <a:effectLst/>
                <a:latin typeface="Times New Roman"/>
                <a:ea typeface="新細明體"/>
              </a:endParaRPr>
            </a:p>
          </p:txBody>
        </p:sp>
        <p:sp>
          <p:nvSpPr>
            <p:cNvPr id="17" name="Rectangle 15"/>
            <p:cNvSpPr/>
            <p:nvPr/>
          </p:nvSpPr>
          <p:spPr>
            <a:xfrm>
              <a:off x="4264317" y="1995194"/>
              <a:ext cx="1795952" cy="701503"/>
            </a:xfrm>
            <a:prstGeom prst="rect">
              <a:avLst/>
            </a:prstGeom>
            <a:solidFill>
              <a:schemeClr val="accent3">
                <a:lumMod val="40000"/>
                <a:lumOff val="60000"/>
              </a:schemeClr>
            </a:solidFill>
          </p:spPr>
          <p:txBody>
            <a:bodyPr wrap="square">
              <a:noAutofit/>
            </a:bodyPr>
            <a:lstStyle/>
            <a:p>
              <a:pPr>
                <a:spcAft>
                  <a:spcPts val="0"/>
                </a:spcAft>
              </a:pPr>
              <a:r>
                <a:rPr lang="en-US" sz="1200" kern="1200" dirty="0" smtClean="0">
                  <a:solidFill>
                    <a:srgbClr val="FF0000"/>
                  </a:solidFill>
                  <a:effectLst/>
                  <a:latin typeface="Times New Roman"/>
                  <a:ea typeface="新細明體"/>
                </a:rPr>
                <a:t>AD383</a:t>
              </a:r>
              <a:r>
                <a:rPr lang="en-US" sz="1200" kern="1200" dirty="0">
                  <a:solidFill>
                    <a:srgbClr val="FF0000"/>
                  </a:solidFill>
                  <a:effectLst/>
                  <a:latin typeface="Times New Roman"/>
                  <a:ea typeface="新細明體"/>
                </a:rPr>
                <a:t>: The Battle of Fei River. He achieved an overwhelming victory against the Former Qin.</a:t>
              </a:r>
              <a:endParaRPr lang="en-US" sz="1200" dirty="0">
                <a:solidFill>
                  <a:srgbClr val="FF0000"/>
                </a:solidFill>
                <a:effectLst/>
                <a:latin typeface="Times New Roman"/>
                <a:ea typeface="新細明體"/>
              </a:endParaRPr>
            </a:p>
          </p:txBody>
        </p:sp>
        <p:sp>
          <p:nvSpPr>
            <p:cNvPr id="18" name="Rectangle 16"/>
            <p:cNvSpPr/>
            <p:nvPr/>
          </p:nvSpPr>
          <p:spPr>
            <a:xfrm>
              <a:off x="652638" y="1520433"/>
              <a:ext cx="1732831" cy="315398"/>
            </a:xfrm>
            <a:prstGeom prst="rect">
              <a:avLst/>
            </a:prstGeom>
            <a:solidFill>
              <a:schemeClr val="accent3">
                <a:lumMod val="40000"/>
                <a:lumOff val="60000"/>
              </a:schemeClr>
            </a:solidFill>
          </p:spPr>
          <p:txBody>
            <a:bodyPr wrap="square">
              <a:noAutofit/>
            </a:bodyPr>
            <a:lstStyle/>
            <a:p>
              <a:pPr>
                <a:spcAft>
                  <a:spcPts val="0"/>
                </a:spcAft>
              </a:pPr>
              <a:r>
                <a:rPr lang="en-US" altLang="zh-CN" sz="1200" dirty="0">
                  <a:solidFill>
                    <a:srgbClr val="FF0000"/>
                  </a:solidFill>
                  <a:latin typeface="Times New Roman"/>
                  <a:ea typeface="新細明體"/>
                  <a:cs typeface="Times New Roman"/>
                </a:rPr>
                <a:t>He was killed by his generals after the war.</a:t>
              </a:r>
              <a:endParaRPr lang="en-US" sz="1200" dirty="0">
                <a:effectLst/>
                <a:latin typeface="Times New Roman"/>
                <a:ea typeface="新細明體"/>
              </a:endParaRPr>
            </a:p>
          </p:txBody>
        </p:sp>
        <p:sp>
          <p:nvSpPr>
            <p:cNvPr id="19" name="Rectangle 17"/>
            <p:cNvSpPr/>
            <p:nvPr/>
          </p:nvSpPr>
          <p:spPr>
            <a:xfrm>
              <a:off x="2471350" y="2771233"/>
              <a:ext cx="1703425" cy="787601"/>
            </a:xfrm>
            <a:prstGeom prst="rect">
              <a:avLst/>
            </a:prstGeom>
            <a:solidFill>
              <a:schemeClr val="accent3">
                <a:lumMod val="40000"/>
                <a:lumOff val="60000"/>
              </a:schemeClr>
            </a:solidFill>
          </p:spPr>
          <p:txBody>
            <a:bodyPr wrap="square">
              <a:noAutofit/>
            </a:bodyPr>
            <a:lstStyle/>
            <a:p>
              <a:pPr>
                <a:spcAft>
                  <a:spcPts val="0"/>
                </a:spcAft>
              </a:pPr>
              <a:r>
                <a:rPr lang="en-US" altLang="zh-CN" sz="1200" kern="1200" dirty="0">
                  <a:solidFill>
                    <a:srgbClr val="FF0000"/>
                  </a:solidFill>
                  <a:effectLst/>
                  <a:latin typeface="Times New Roman"/>
                  <a:ea typeface="新細明體"/>
                  <a:cs typeface="Times New Roman"/>
                </a:rPr>
                <a:t>After the battle, his reputation grew. </a:t>
              </a:r>
              <a:r>
                <a:rPr lang="en-US" altLang="zh-CN" sz="1200" dirty="0">
                  <a:solidFill>
                    <a:srgbClr val="FF0000"/>
                  </a:solidFill>
                  <a:latin typeface="Times New Roman"/>
                  <a:ea typeface="新細明體"/>
                  <a:cs typeface="Times New Roman"/>
                </a:rPr>
                <a:t>The emperor became suspicious of him and he received no rewards.</a:t>
              </a:r>
              <a:endParaRPr lang="en-US" sz="1200" dirty="0">
                <a:effectLst/>
                <a:latin typeface="Times New Roman"/>
                <a:ea typeface="新細明體"/>
              </a:endParaRPr>
            </a:p>
          </p:txBody>
        </p:sp>
        <p:sp>
          <p:nvSpPr>
            <p:cNvPr id="20" name="Rectangle 18"/>
            <p:cNvSpPr/>
            <p:nvPr/>
          </p:nvSpPr>
          <p:spPr>
            <a:xfrm>
              <a:off x="542506" y="1491807"/>
              <a:ext cx="5584641" cy="3026798"/>
            </a:xfrm>
            <a:prstGeom prst="rect">
              <a:avLst/>
            </a:prstGeom>
            <a:noFill/>
            <a:ln>
              <a:solidFill>
                <a:srgbClr val="C00000"/>
              </a:solidFill>
              <a:prstDash val="sysDash"/>
            </a:ln>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grpSp>
      <p:graphicFrame>
        <p:nvGraphicFramePr>
          <p:cNvPr id="23" name="Table 22">
            <a:extLst>
              <a:ext uri="{FF2B5EF4-FFF2-40B4-BE49-F238E27FC236}">
                <a16:creationId xmlns:a16="http://schemas.microsoft.com/office/drawing/2014/main" id="{268BEB48-1B13-4D6B-BA5E-B97A9277311E}"/>
              </a:ext>
            </a:extLst>
          </p:cNvPr>
          <p:cNvGraphicFramePr>
            <a:graphicFrameLocks noGrp="1"/>
          </p:cNvGraphicFramePr>
          <p:nvPr>
            <p:extLst>
              <p:ext uri="{D42A27DB-BD31-4B8C-83A1-F6EECF244321}">
                <p14:modId xmlns:p14="http://schemas.microsoft.com/office/powerpoint/2010/main" val="2658650794"/>
              </p:ext>
            </p:extLst>
          </p:nvPr>
        </p:nvGraphicFramePr>
        <p:xfrm>
          <a:off x="5372176" y="1893075"/>
          <a:ext cx="3638550" cy="4139939"/>
        </p:xfrm>
        <a:graphic>
          <a:graphicData uri="http://schemas.openxmlformats.org/drawingml/2006/table">
            <a:tbl>
              <a:tblPr firstRow="1" bandRow="1"/>
              <a:tblGrid>
                <a:gridCol w="1213868">
                  <a:extLst>
                    <a:ext uri="{9D8B030D-6E8A-4147-A177-3AD203B41FA5}">
                      <a16:colId xmlns:a16="http://schemas.microsoft.com/office/drawing/2014/main" val="3488399188"/>
                    </a:ext>
                  </a:extLst>
                </a:gridCol>
                <a:gridCol w="1298784">
                  <a:extLst>
                    <a:ext uri="{9D8B030D-6E8A-4147-A177-3AD203B41FA5}">
                      <a16:colId xmlns:a16="http://schemas.microsoft.com/office/drawing/2014/main" val="828915537"/>
                    </a:ext>
                  </a:extLst>
                </a:gridCol>
                <a:gridCol w="1125898">
                  <a:extLst>
                    <a:ext uri="{9D8B030D-6E8A-4147-A177-3AD203B41FA5}">
                      <a16:colId xmlns:a16="http://schemas.microsoft.com/office/drawing/2014/main" val="2459702659"/>
                    </a:ext>
                  </a:extLst>
                </a:gridCol>
              </a:tblGrid>
              <a:tr h="519919">
                <a:tc>
                  <a:txBody>
                    <a:bodyPr/>
                    <a:lstStyle/>
                    <a:p>
                      <a:pPr algn="ctr">
                        <a:spcAft>
                          <a:spcPts val="0"/>
                        </a:spcAft>
                      </a:pPr>
                      <a:r>
                        <a:rPr lang="en-US" sz="1500" b="1" kern="100" dirty="0">
                          <a:solidFill>
                            <a:srgbClr val="FFFFFF"/>
                          </a:solidFill>
                          <a:effectLst/>
                          <a:latin typeface="Times New Roman" panose="02020603050405020304" pitchFamily="18" charset="0"/>
                          <a:ea typeface="PMingLiU" panose="02020500000000000000" pitchFamily="18" charset="-120"/>
                          <a:cs typeface="Times New Roman" panose="02020603050405020304" pitchFamily="18" charset="0"/>
                        </a:rPr>
                        <a:t>Former Qin</a:t>
                      </a:r>
                      <a:endParaRPr lang="en-HK" sz="15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0504D"/>
                    </a:solidFill>
                  </a:tcPr>
                </a:tc>
                <a:tc>
                  <a:txBody>
                    <a:bodyPr/>
                    <a:lstStyle/>
                    <a:p>
                      <a:pPr algn="ctr">
                        <a:spcAft>
                          <a:spcPts val="0"/>
                        </a:spcAft>
                      </a:pPr>
                      <a:r>
                        <a:rPr lang="en-US" sz="1500" b="1" kern="100">
                          <a:solidFill>
                            <a:srgbClr val="FFFFFF"/>
                          </a:solidFill>
                          <a:effectLst/>
                          <a:latin typeface="Times New Roman" panose="02020603050405020304" pitchFamily="18" charset="0"/>
                          <a:ea typeface="PMingLiU" panose="02020500000000000000" pitchFamily="18" charset="-120"/>
                          <a:cs typeface="Times New Roman" panose="02020603050405020304" pitchFamily="18" charset="0"/>
                        </a:rPr>
                        <a:t>State</a:t>
                      </a:r>
                      <a:endParaRPr lang="en-HK" sz="1500" kern="100">
                        <a:effectLst/>
                        <a:latin typeface="Times New Roman" panose="02020603050405020304" pitchFamily="18" charset="0"/>
                        <a:ea typeface="PMingLiU" panose="02020500000000000000" pitchFamily="18" charset="-12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1F497D"/>
                    </a:solidFill>
                  </a:tcPr>
                </a:tc>
                <a:tc>
                  <a:txBody>
                    <a:bodyPr/>
                    <a:lstStyle/>
                    <a:p>
                      <a:pPr algn="ctr">
                        <a:spcAft>
                          <a:spcPts val="0"/>
                        </a:spcAft>
                      </a:pPr>
                      <a:r>
                        <a:rPr lang="en-US" sz="1500" b="1" kern="100">
                          <a:solidFill>
                            <a:srgbClr val="FFFFFF"/>
                          </a:solidFill>
                          <a:effectLst/>
                          <a:latin typeface="Times New Roman" panose="02020603050405020304" pitchFamily="18" charset="0"/>
                          <a:ea typeface="PMingLiU" panose="02020500000000000000" pitchFamily="18" charset="-120"/>
                          <a:cs typeface="Times New Roman" panose="02020603050405020304" pitchFamily="18" charset="0"/>
                        </a:rPr>
                        <a:t>Eastern Jin</a:t>
                      </a:r>
                      <a:endParaRPr lang="en-HK" sz="1500" kern="100">
                        <a:effectLst/>
                        <a:latin typeface="Times New Roman" panose="02020603050405020304" pitchFamily="18" charset="0"/>
                        <a:ea typeface="PMingLiU" panose="02020500000000000000" pitchFamily="18" charset="-12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0504D"/>
                    </a:solidFill>
                  </a:tcPr>
                </a:tc>
                <a:extLst>
                  <a:ext uri="{0D108BD9-81ED-4DB2-BD59-A6C34878D82A}">
                    <a16:rowId xmlns:a16="http://schemas.microsoft.com/office/drawing/2014/main" val="642066186"/>
                  </a:ext>
                </a:extLst>
              </a:tr>
              <a:tr h="355278">
                <a:tc>
                  <a:txBody>
                    <a:bodyPr/>
                    <a:lstStyle/>
                    <a:p>
                      <a:endParaRPr lang="en-HK" sz="1500" kern="100">
                        <a:effectLst/>
                        <a:latin typeface="Times New Roman" panose="02020603050405020304" pitchFamily="18"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D0D0"/>
                    </a:solidFill>
                  </a:tcPr>
                </a:tc>
                <a:tc>
                  <a:txBody>
                    <a:bodyPr/>
                    <a:lstStyle/>
                    <a:p>
                      <a:pPr algn="ctr">
                        <a:spcAft>
                          <a:spcPts val="0"/>
                        </a:spcAft>
                      </a:pPr>
                      <a:r>
                        <a:rPr lang="en-US" sz="1500" kern="100" dirty="0">
                          <a:solidFill>
                            <a:srgbClr val="FFFFFF"/>
                          </a:solidFill>
                          <a:effectLst/>
                          <a:latin typeface="Times New Roman" panose="02020603050405020304" pitchFamily="18" charset="0"/>
                          <a:ea typeface="PMingLiU" panose="02020500000000000000" pitchFamily="18" charset="-120"/>
                          <a:cs typeface="Times New Roman" panose="02020603050405020304" pitchFamily="18" charset="0"/>
                        </a:rPr>
                        <a:t>Commander-</a:t>
                      </a:r>
                      <a:r>
                        <a:rPr lang="en-US" sz="1500" kern="100" baseline="0" dirty="0">
                          <a:solidFill>
                            <a:srgbClr val="FFFFFF"/>
                          </a:solidFill>
                          <a:effectLst/>
                          <a:latin typeface="Times New Roman" panose="02020603050405020304" pitchFamily="18" charset="0"/>
                          <a:ea typeface="PMingLiU" panose="02020500000000000000" pitchFamily="18" charset="-120"/>
                          <a:cs typeface="Times New Roman" panose="02020603050405020304" pitchFamily="18" charset="0"/>
                        </a:rPr>
                        <a:t>in-Chief</a:t>
                      </a:r>
                      <a:endParaRPr lang="en-HK" sz="15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48DD4"/>
                    </a:solidFill>
                  </a:tcPr>
                </a:tc>
                <a:tc>
                  <a:txBody>
                    <a:bodyPr/>
                    <a:lstStyle/>
                    <a:p>
                      <a:endParaRPr lang="en-HK" sz="1500" kern="100" dirty="0">
                        <a:effectLst/>
                        <a:latin typeface="Times New Roman" panose="02020603050405020304" pitchFamily="18"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D0D0"/>
                    </a:solidFill>
                  </a:tcPr>
                </a:tc>
                <a:extLst>
                  <a:ext uri="{0D108BD9-81ED-4DB2-BD59-A6C34878D82A}">
                    <a16:rowId xmlns:a16="http://schemas.microsoft.com/office/drawing/2014/main" val="4248516954"/>
                  </a:ext>
                </a:extLst>
              </a:tr>
              <a:tr h="392105">
                <a:tc>
                  <a:txBody>
                    <a:bodyPr/>
                    <a:lstStyle/>
                    <a:p>
                      <a:pPr algn="ctr">
                        <a:spcAft>
                          <a:spcPts val="0"/>
                        </a:spcAft>
                      </a:pPr>
                      <a:r>
                        <a:rPr lang="en-US" sz="1500" kern="100" dirty="0" smtClean="0">
                          <a:solidFill>
                            <a:srgbClr val="FF0000"/>
                          </a:solidFill>
                          <a:effectLst/>
                          <a:latin typeface="Times New Roman" panose="02020603050405020304" pitchFamily="18" charset="0"/>
                          <a:ea typeface="PMingLiU" panose="02020500000000000000" pitchFamily="18" charset="-120"/>
                          <a:cs typeface="Times New Roman" panose="02020603050405020304" pitchFamily="18" charset="0"/>
                        </a:rPr>
                        <a:t>AD320-385</a:t>
                      </a:r>
                      <a:endParaRPr lang="en-HK" sz="1500" kern="100" dirty="0">
                        <a:solidFill>
                          <a:srgbClr val="FF000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9E9"/>
                    </a:solidFill>
                  </a:tcPr>
                </a:tc>
                <a:tc>
                  <a:txBody>
                    <a:bodyPr/>
                    <a:lstStyle/>
                    <a:p>
                      <a:pPr algn="ctr">
                        <a:spcAft>
                          <a:spcPts val="0"/>
                        </a:spcAft>
                      </a:pPr>
                      <a:r>
                        <a:rPr lang="en-US" sz="1500" kern="100" dirty="0">
                          <a:solidFill>
                            <a:srgbClr val="FFFFFF"/>
                          </a:solidFill>
                          <a:effectLst/>
                          <a:latin typeface="Times New Roman" panose="02020603050405020304" pitchFamily="18" charset="0"/>
                          <a:ea typeface="PMingLiU" panose="02020500000000000000" pitchFamily="18" charset="-120"/>
                          <a:cs typeface="Times New Roman" panose="02020603050405020304" pitchFamily="18" charset="0"/>
                        </a:rPr>
                        <a:t>Lifespan</a:t>
                      </a:r>
                      <a:endParaRPr lang="en-HK" sz="15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tc>
                  <a:txBody>
                    <a:bodyPr/>
                    <a:lstStyle/>
                    <a:p>
                      <a:pPr algn="ctr">
                        <a:spcAft>
                          <a:spcPts val="0"/>
                        </a:spcAft>
                      </a:pPr>
                      <a:r>
                        <a:rPr lang="en-US" sz="1500" kern="100" dirty="0" smtClean="0">
                          <a:solidFill>
                            <a:srgbClr val="FF0000"/>
                          </a:solidFill>
                          <a:effectLst/>
                          <a:latin typeface="Times New Roman" panose="02020603050405020304" pitchFamily="18" charset="0"/>
                          <a:ea typeface="PMingLiU" panose="02020500000000000000" pitchFamily="18" charset="-120"/>
                          <a:cs typeface="Times New Roman" panose="02020603050405020304" pitchFamily="18" charset="0"/>
                        </a:rPr>
                        <a:t>AD338-385</a:t>
                      </a:r>
                      <a:endParaRPr lang="en-HK" sz="1500" kern="100" dirty="0">
                        <a:solidFill>
                          <a:srgbClr val="FF000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9E9"/>
                    </a:solidFill>
                  </a:tcPr>
                </a:tc>
                <a:extLst>
                  <a:ext uri="{0D108BD9-81ED-4DB2-BD59-A6C34878D82A}">
                    <a16:rowId xmlns:a16="http://schemas.microsoft.com/office/drawing/2014/main" val="3173050494"/>
                  </a:ext>
                </a:extLst>
              </a:tr>
              <a:tr h="589241">
                <a:tc>
                  <a:txBody>
                    <a:bodyPr/>
                    <a:lstStyle/>
                    <a:p>
                      <a:pPr>
                        <a:spcAft>
                          <a:spcPts val="0"/>
                        </a:spcAft>
                      </a:pPr>
                      <a:r>
                        <a:rPr lang="en-US" sz="1500" kern="100">
                          <a:effectLst/>
                          <a:latin typeface="Times New Roman" panose="02020603050405020304" pitchFamily="18" charset="0"/>
                          <a:ea typeface="PMingLiU" panose="02020500000000000000" pitchFamily="18" charset="-120"/>
                          <a:cs typeface="Times New Roman" panose="02020603050405020304" pitchFamily="18" charset="0"/>
                        </a:rPr>
                        <a:t> </a:t>
                      </a:r>
                      <a:endParaRPr lang="en-HK" sz="1500" kern="100">
                        <a:effectLst/>
                        <a:latin typeface="Times New Roman" panose="02020603050405020304" pitchFamily="18" charset="0"/>
                        <a:ea typeface="PMingLiU" panose="02020500000000000000" pitchFamily="18" charset="-120"/>
                        <a:cs typeface="Times New Roman" panose="02020603050405020304" pitchFamily="18" charset="0"/>
                      </a:endParaRPr>
                    </a:p>
                    <a:p>
                      <a:pPr>
                        <a:spcAft>
                          <a:spcPts val="0"/>
                        </a:spcAft>
                        <a:tabLst>
                          <a:tab pos="530860" algn="l"/>
                        </a:tabLst>
                      </a:pPr>
                      <a:r>
                        <a:rPr lang="en-US" sz="1500" kern="100">
                          <a:effectLst/>
                          <a:latin typeface="Times New Roman" panose="02020603050405020304" pitchFamily="18" charset="0"/>
                          <a:ea typeface="PMingLiU" panose="02020500000000000000" pitchFamily="18" charset="-120"/>
                          <a:cs typeface="Times New Roman" panose="02020603050405020304" pitchFamily="18" charset="0"/>
                        </a:rPr>
                        <a:t>	</a:t>
                      </a:r>
                      <a:endParaRPr lang="en-HK" sz="1500" kern="100">
                        <a:effectLst/>
                        <a:latin typeface="Times New Roman" panose="02020603050405020304" pitchFamily="18" charset="0"/>
                        <a:ea typeface="PMingLiU" panose="02020500000000000000" pitchFamily="18" charset="-12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D0D0"/>
                    </a:solidFill>
                  </a:tcPr>
                </a:tc>
                <a:tc>
                  <a:txBody>
                    <a:bodyPr/>
                    <a:lstStyle/>
                    <a:p>
                      <a:pPr algn="ctr">
                        <a:spcAft>
                          <a:spcPts val="0"/>
                        </a:spcAft>
                      </a:pPr>
                      <a:r>
                        <a:rPr lang="en-US" sz="1500" kern="100" dirty="0">
                          <a:solidFill>
                            <a:srgbClr val="FFFFFF"/>
                          </a:solidFill>
                          <a:effectLst/>
                          <a:latin typeface="Times New Roman" panose="02020603050405020304" pitchFamily="18" charset="0"/>
                          <a:ea typeface="PMingLiU" panose="02020500000000000000" pitchFamily="18" charset="-120"/>
                          <a:cs typeface="Times New Roman" panose="02020603050405020304" pitchFamily="18" charset="0"/>
                        </a:rPr>
                        <a:t>Hometown</a:t>
                      </a:r>
                      <a:endParaRPr lang="en-HK" sz="15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48DD4"/>
                    </a:solidFill>
                  </a:tcPr>
                </a:tc>
                <a:tc>
                  <a:txBody>
                    <a:bodyPr/>
                    <a:lstStyle/>
                    <a:p>
                      <a:endParaRPr lang="en-HK" sz="1500" kern="100" dirty="0">
                        <a:effectLst/>
                        <a:latin typeface="Times New Roman" panose="02020603050405020304" pitchFamily="18"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D0D0"/>
                    </a:solidFill>
                  </a:tcPr>
                </a:tc>
                <a:extLst>
                  <a:ext uri="{0D108BD9-81ED-4DB2-BD59-A6C34878D82A}">
                    <a16:rowId xmlns:a16="http://schemas.microsoft.com/office/drawing/2014/main" val="1860201265"/>
                  </a:ext>
                </a:extLst>
              </a:tr>
              <a:tr h="376941">
                <a:tc>
                  <a:txBody>
                    <a:bodyPr/>
                    <a:lstStyle/>
                    <a:p>
                      <a:endParaRPr lang="en-HK" sz="1500" kern="100" dirty="0">
                        <a:effectLst/>
                        <a:latin typeface="Times New Roman" panose="02020603050405020304" pitchFamily="18"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9E9"/>
                    </a:solidFill>
                  </a:tcPr>
                </a:tc>
                <a:tc>
                  <a:txBody>
                    <a:bodyPr/>
                    <a:lstStyle/>
                    <a:p>
                      <a:pPr algn="ctr">
                        <a:spcAft>
                          <a:spcPts val="0"/>
                        </a:spcAft>
                      </a:pPr>
                      <a:r>
                        <a:rPr lang="en-US" sz="1500" kern="100">
                          <a:solidFill>
                            <a:srgbClr val="FFFFFF"/>
                          </a:solidFill>
                          <a:effectLst/>
                          <a:latin typeface="Times New Roman" panose="02020603050405020304" pitchFamily="18" charset="0"/>
                          <a:ea typeface="PMingLiU" panose="02020500000000000000" pitchFamily="18" charset="-120"/>
                          <a:cs typeface="Times New Roman" panose="02020603050405020304" pitchFamily="18" charset="0"/>
                        </a:rPr>
                        <a:t>Ethnicity</a:t>
                      </a:r>
                      <a:endParaRPr lang="en-HK" sz="1500" kern="100">
                        <a:effectLst/>
                        <a:latin typeface="Times New Roman" panose="02020603050405020304" pitchFamily="18" charset="0"/>
                        <a:ea typeface="PMingLiU" panose="02020500000000000000" pitchFamily="18" charset="-12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tc>
                  <a:txBody>
                    <a:bodyPr/>
                    <a:lstStyle/>
                    <a:p>
                      <a:endParaRPr lang="en-HK" sz="1500" kern="100" dirty="0">
                        <a:effectLst/>
                        <a:latin typeface="Times New Roman" panose="02020603050405020304" pitchFamily="18"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9E9"/>
                    </a:solidFill>
                  </a:tcPr>
                </a:tc>
                <a:extLst>
                  <a:ext uri="{0D108BD9-81ED-4DB2-BD59-A6C34878D82A}">
                    <a16:rowId xmlns:a16="http://schemas.microsoft.com/office/drawing/2014/main" val="1522229116"/>
                  </a:ext>
                </a:extLst>
              </a:tr>
              <a:tr h="589241">
                <a:tc>
                  <a:txBody>
                    <a:bodyPr/>
                    <a:lstStyle/>
                    <a:p>
                      <a:endParaRPr lang="en-HK" sz="1500" kern="100">
                        <a:effectLst/>
                        <a:latin typeface="Times New Roman" panose="02020603050405020304" pitchFamily="18"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D0D0"/>
                    </a:solidFill>
                  </a:tcPr>
                </a:tc>
                <a:tc>
                  <a:txBody>
                    <a:bodyPr/>
                    <a:lstStyle/>
                    <a:p>
                      <a:pPr algn="ctr">
                        <a:spcAft>
                          <a:spcPts val="0"/>
                        </a:spcAft>
                      </a:pPr>
                      <a:r>
                        <a:rPr lang="en-US" sz="1500" kern="100">
                          <a:solidFill>
                            <a:srgbClr val="FFFFFF"/>
                          </a:solidFill>
                          <a:effectLst/>
                          <a:latin typeface="Times New Roman" panose="02020603050405020304" pitchFamily="18" charset="0"/>
                          <a:ea typeface="PMingLiU" panose="02020500000000000000" pitchFamily="18" charset="-120"/>
                          <a:cs typeface="Times New Roman" panose="02020603050405020304" pitchFamily="18" charset="0"/>
                        </a:rPr>
                        <a:t>Family Background</a:t>
                      </a:r>
                      <a:endParaRPr lang="en-HK" sz="1500" kern="100">
                        <a:effectLst/>
                        <a:latin typeface="Times New Roman" panose="02020603050405020304" pitchFamily="18" charset="0"/>
                        <a:ea typeface="PMingLiU" panose="02020500000000000000" pitchFamily="18" charset="-12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48DD4"/>
                    </a:solidFill>
                  </a:tcPr>
                </a:tc>
                <a:tc>
                  <a:txBody>
                    <a:bodyPr/>
                    <a:lstStyle/>
                    <a:p>
                      <a:endParaRPr lang="en-HK" sz="1500" kern="100" dirty="0">
                        <a:effectLst/>
                        <a:latin typeface="Times New Roman" panose="02020603050405020304" pitchFamily="18"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D0D0"/>
                    </a:solidFill>
                  </a:tcPr>
                </a:tc>
                <a:extLst>
                  <a:ext uri="{0D108BD9-81ED-4DB2-BD59-A6C34878D82A}">
                    <a16:rowId xmlns:a16="http://schemas.microsoft.com/office/drawing/2014/main" val="716995711"/>
                  </a:ext>
                </a:extLst>
              </a:tr>
              <a:tr h="346612">
                <a:tc>
                  <a:txBody>
                    <a:bodyPr/>
                    <a:lstStyle/>
                    <a:p>
                      <a:endParaRPr lang="en-HK" sz="1500" kern="100">
                        <a:effectLst/>
                        <a:latin typeface="Times New Roman" panose="02020603050405020304" pitchFamily="18"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9E9"/>
                    </a:solidFill>
                  </a:tcPr>
                </a:tc>
                <a:tc>
                  <a:txBody>
                    <a:bodyPr/>
                    <a:lstStyle/>
                    <a:p>
                      <a:pPr algn="ctr">
                        <a:spcAft>
                          <a:spcPts val="0"/>
                        </a:spcAft>
                      </a:pPr>
                      <a:r>
                        <a:rPr lang="en-US" sz="1500" kern="100">
                          <a:solidFill>
                            <a:srgbClr val="FFFFFF"/>
                          </a:solidFill>
                          <a:effectLst/>
                          <a:latin typeface="Times New Roman" panose="02020603050405020304" pitchFamily="18" charset="0"/>
                          <a:ea typeface="PMingLiU" panose="02020500000000000000" pitchFamily="18" charset="-120"/>
                          <a:cs typeface="Times New Roman" panose="02020603050405020304" pitchFamily="18" charset="0"/>
                        </a:rPr>
                        <a:t>Achievements</a:t>
                      </a:r>
                      <a:endParaRPr lang="en-HK" sz="1500" kern="100">
                        <a:effectLst/>
                        <a:latin typeface="Times New Roman" panose="02020603050405020304" pitchFamily="18" charset="0"/>
                        <a:ea typeface="PMingLiU" panose="02020500000000000000" pitchFamily="18" charset="-12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tc>
                  <a:txBody>
                    <a:bodyPr/>
                    <a:lstStyle/>
                    <a:p>
                      <a:endParaRPr lang="en-HK" sz="1500" kern="100" dirty="0">
                        <a:effectLst/>
                        <a:latin typeface="Times New Roman" panose="02020603050405020304" pitchFamily="18"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9E9"/>
                    </a:solidFill>
                  </a:tcPr>
                </a:tc>
                <a:extLst>
                  <a:ext uri="{0D108BD9-81ED-4DB2-BD59-A6C34878D82A}">
                    <a16:rowId xmlns:a16="http://schemas.microsoft.com/office/drawing/2014/main" val="333704953"/>
                  </a:ext>
                </a:extLst>
              </a:tr>
              <a:tr h="589241">
                <a:tc>
                  <a:txBody>
                    <a:bodyPr/>
                    <a:lstStyle/>
                    <a:p>
                      <a:endParaRPr lang="en-HK" sz="1500" kern="100" dirty="0">
                        <a:effectLst/>
                        <a:latin typeface="Times New Roman" panose="02020603050405020304" pitchFamily="18"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D0D0"/>
                    </a:solidFill>
                  </a:tcPr>
                </a:tc>
                <a:tc>
                  <a:txBody>
                    <a:bodyPr/>
                    <a:lstStyle/>
                    <a:p>
                      <a:pPr algn="ctr">
                        <a:spcAft>
                          <a:spcPts val="0"/>
                        </a:spcAft>
                      </a:pPr>
                      <a:r>
                        <a:rPr lang="en-US" sz="1500" kern="100">
                          <a:solidFill>
                            <a:srgbClr val="FFFFFF"/>
                          </a:solidFill>
                          <a:effectLst/>
                          <a:latin typeface="Times New Roman" panose="02020603050405020304" pitchFamily="18" charset="0"/>
                          <a:ea typeface="PMingLiU" panose="02020500000000000000" pitchFamily="18" charset="-120"/>
                          <a:cs typeface="Times New Roman" panose="02020603050405020304" pitchFamily="18" charset="0"/>
                        </a:rPr>
                        <a:t>After the Battle of Fei River</a:t>
                      </a:r>
                      <a:endParaRPr lang="en-HK" sz="1500" kern="100">
                        <a:effectLst/>
                        <a:latin typeface="Times New Roman" panose="02020603050405020304" pitchFamily="18" charset="0"/>
                        <a:ea typeface="PMingLiU" panose="02020500000000000000" pitchFamily="18" charset="-12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48DD4"/>
                    </a:solidFill>
                  </a:tcPr>
                </a:tc>
                <a:tc>
                  <a:txBody>
                    <a:bodyPr/>
                    <a:lstStyle/>
                    <a:p>
                      <a:endParaRPr lang="en-HK" sz="1500" kern="100" dirty="0">
                        <a:effectLst/>
                        <a:latin typeface="Times New Roman" panose="02020603050405020304" pitchFamily="18"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D0D0"/>
                    </a:solidFill>
                  </a:tcPr>
                </a:tc>
                <a:extLst>
                  <a:ext uri="{0D108BD9-81ED-4DB2-BD59-A6C34878D82A}">
                    <a16:rowId xmlns:a16="http://schemas.microsoft.com/office/drawing/2014/main" val="1026531991"/>
                  </a:ext>
                </a:extLst>
              </a:tr>
            </a:tbl>
          </a:graphicData>
        </a:graphic>
      </p:graphicFrame>
      <p:sp>
        <p:nvSpPr>
          <p:cNvPr id="21" name="Rectangle 17">
            <a:extLst>
              <a:ext uri="{FF2B5EF4-FFF2-40B4-BE49-F238E27FC236}">
                <a16:creationId xmlns:a16="http://schemas.microsoft.com/office/drawing/2014/main" id="{AA262130-FC1E-4F91-836A-C7AD28C8BCDF}"/>
              </a:ext>
            </a:extLst>
          </p:cNvPr>
          <p:cNvSpPr/>
          <p:nvPr/>
        </p:nvSpPr>
        <p:spPr>
          <a:xfrm>
            <a:off x="367868" y="5812486"/>
            <a:ext cx="1560351" cy="1023481"/>
          </a:xfrm>
          <a:prstGeom prst="rect">
            <a:avLst/>
          </a:prstGeom>
          <a:solidFill>
            <a:schemeClr val="accent3">
              <a:lumMod val="40000"/>
              <a:lumOff val="60000"/>
            </a:schemeClr>
          </a:solidFill>
        </p:spPr>
        <p:txBody>
          <a:bodyPr wrap="square">
            <a:noAutofit/>
          </a:bodyPr>
          <a:lstStyle/>
          <a:p>
            <a:r>
              <a:rPr lang="en-US" altLang="zh-HK" sz="12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He was a famous prime minister for Emperor </a:t>
            </a:r>
            <a:r>
              <a:rPr lang="en-US" altLang="zh-HK" sz="1200" kern="100" dirty="0" err="1">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Sima</a:t>
            </a:r>
            <a:r>
              <a:rPr lang="en-US" altLang="zh-HK" sz="12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 </a:t>
            </a:r>
            <a:r>
              <a:rPr lang="en-US" altLang="zh-HK"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Yao </a:t>
            </a:r>
            <a:r>
              <a:rPr lang="zh-TW" altLang="en-US"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司馬曜</a:t>
            </a:r>
            <a:r>
              <a:rPr lang="en-US" altLang="zh-HK"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 </a:t>
            </a:r>
            <a:r>
              <a:rPr lang="en-US" altLang="zh-HK" sz="12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(or </a:t>
            </a:r>
            <a:r>
              <a:rPr lang="en-US" altLang="zh-HK"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Emperor </a:t>
            </a:r>
            <a:r>
              <a:rPr lang="en-US" altLang="zh-HK" sz="1200" kern="100" dirty="0" err="1"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Xiaowu</a:t>
            </a:r>
            <a:r>
              <a:rPr lang="en-US" altLang="zh-HK"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 </a:t>
            </a:r>
            <a:r>
              <a:rPr lang="zh-TW" altLang="en-US"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孝武帝</a:t>
            </a:r>
            <a:r>
              <a:rPr lang="en-US" altLang="zh-HK" sz="12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a:t>
            </a:r>
            <a:endParaRPr lang="en-HK" sz="12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endParaRPr>
          </a:p>
        </p:txBody>
      </p:sp>
      <p:sp>
        <p:nvSpPr>
          <p:cNvPr id="22" name="Rectangle 10">
            <a:extLst>
              <a:ext uri="{FF2B5EF4-FFF2-40B4-BE49-F238E27FC236}">
                <a16:creationId xmlns:a16="http://schemas.microsoft.com/office/drawing/2014/main" id="{8228130A-779A-49A1-BAD2-53B97097E100}"/>
              </a:ext>
            </a:extLst>
          </p:cNvPr>
          <p:cNvSpPr/>
          <p:nvPr/>
        </p:nvSpPr>
        <p:spPr>
          <a:xfrm>
            <a:off x="2006147" y="5496614"/>
            <a:ext cx="1512538" cy="963786"/>
          </a:xfrm>
          <a:prstGeom prst="rect">
            <a:avLst/>
          </a:prstGeom>
          <a:solidFill>
            <a:schemeClr val="accent3">
              <a:lumMod val="40000"/>
              <a:lumOff val="60000"/>
            </a:schemeClr>
          </a:solidFill>
        </p:spPr>
        <p:txBody>
          <a:bodyPr wrap="square">
            <a:noAutofit/>
          </a:bodyPr>
          <a:lstStyle/>
          <a:p>
            <a:pPr>
              <a:spcAft>
                <a:spcPts val="0"/>
              </a:spcAft>
            </a:pPr>
            <a:r>
              <a:rPr lang="en-US" altLang="zh-CN" sz="1200" dirty="0">
                <a:solidFill>
                  <a:srgbClr val="FF0000"/>
                </a:solidFill>
                <a:latin typeface="Times New Roman"/>
                <a:ea typeface="新細明體"/>
                <a:cs typeface="Times New Roman"/>
              </a:rPr>
              <a:t>He was from a northern noble family and had migrated to the eastern Yangzi </a:t>
            </a:r>
            <a:r>
              <a:rPr lang="en-US" altLang="zh-CN" sz="1200" dirty="0" smtClean="0">
                <a:solidFill>
                  <a:srgbClr val="FF0000"/>
                </a:solidFill>
                <a:latin typeface="Times New Roman"/>
                <a:ea typeface="新細明體"/>
                <a:cs typeface="Times New Roman"/>
              </a:rPr>
              <a:t>valley</a:t>
            </a:r>
            <a:r>
              <a:rPr lang="en-US" altLang="zh-CN" sz="1200" dirty="0" smtClean="0">
                <a:solidFill>
                  <a:srgbClr val="7030A0"/>
                </a:solidFill>
                <a:latin typeface="Times New Roman"/>
                <a:ea typeface="新細明體"/>
                <a:cs typeface="Times New Roman"/>
              </a:rPr>
              <a:t>.</a:t>
            </a:r>
            <a:endParaRPr lang="en-US" sz="1200" dirty="0">
              <a:effectLst/>
              <a:latin typeface="Times New Roman"/>
              <a:ea typeface="新細明體"/>
            </a:endParaRPr>
          </a:p>
        </p:txBody>
      </p:sp>
    </p:spTree>
    <p:extLst>
      <p:ext uri="{BB962C8B-B14F-4D97-AF65-F5344CB8AC3E}">
        <p14:creationId xmlns:p14="http://schemas.microsoft.com/office/powerpoint/2010/main" val="1814994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graphicFrame>
        <p:nvGraphicFramePr>
          <p:cNvPr id="7" name="Table 6">
            <a:extLst>
              <a:ext uri="{FF2B5EF4-FFF2-40B4-BE49-F238E27FC236}">
                <a16:creationId xmlns:a16="http://schemas.microsoft.com/office/drawing/2014/main" id="{A13C39E3-0B8A-40CF-BF7C-31DA2F332355}"/>
              </a:ext>
            </a:extLst>
          </p:cNvPr>
          <p:cNvGraphicFramePr>
            <a:graphicFrameLocks noGrp="1"/>
          </p:cNvGraphicFramePr>
          <p:nvPr>
            <p:extLst>
              <p:ext uri="{D42A27DB-BD31-4B8C-83A1-F6EECF244321}">
                <p14:modId xmlns:p14="http://schemas.microsoft.com/office/powerpoint/2010/main" val="3775845234"/>
              </p:ext>
            </p:extLst>
          </p:nvPr>
        </p:nvGraphicFramePr>
        <p:xfrm>
          <a:off x="1407429" y="1208241"/>
          <a:ext cx="6227259" cy="4748059"/>
        </p:xfrm>
        <a:graphic>
          <a:graphicData uri="http://schemas.openxmlformats.org/drawingml/2006/table">
            <a:tbl>
              <a:tblPr firstRow="1" bandRow="1"/>
              <a:tblGrid>
                <a:gridCol w="2458418">
                  <a:extLst>
                    <a:ext uri="{9D8B030D-6E8A-4147-A177-3AD203B41FA5}">
                      <a16:colId xmlns:a16="http://schemas.microsoft.com/office/drawing/2014/main" val="1583570128"/>
                    </a:ext>
                  </a:extLst>
                </a:gridCol>
                <a:gridCol w="1228919">
                  <a:extLst>
                    <a:ext uri="{9D8B030D-6E8A-4147-A177-3AD203B41FA5}">
                      <a16:colId xmlns:a16="http://schemas.microsoft.com/office/drawing/2014/main" val="3605031101"/>
                    </a:ext>
                  </a:extLst>
                </a:gridCol>
                <a:gridCol w="2539922">
                  <a:extLst>
                    <a:ext uri="{9D8B030D-6E8A-4147-A177-3AD203B41FA5}">
                      <a16:colId xmlns:a16="http://schemas.microsoft.com/office/drawing/2014/main" val="2638390350"/>
                    </a:ext>
                  </a:extLst>
                </a:gridCol>
              </a:tblGrid>
              <a:tr h="315438">
                <a:tc>
                  <a:txBody>
                    <a:bodyPr/>
                    <a:lstStyle/>
                    <a:p>
                      <a:pPr algn="ctr">
                        <a:spcAft>
                          <a:spcPts val="0"/>
                        </a:spcAft>
                      </a:pPr>
                      <a:r>
                        <a:rPr lang="en-US" sz="1500" kern="1200" dirty="0">
                          <a:solidFill>
                            <a:srgbClr val="FFFFFF"/>
                          </a:solidFill>
                          <a:effectLst/>
                          <a:latin typeface="Times New Roman" panose="02020603050405020304" pitchFamily="18" charset="0"/>
                          <a:ea typeface="SimSun" panose="02010600030101010101" pitchFamily="2" charset="-122"/>
                          <a:cs typeface="Times New Roman" panose="02020603050405020304" pitchFamily="18" charset="0"/>
                        </a:rPr>
                        <a:t>Former Qin</a:t>
                      </a:r>
                      <a:endParaRPr lang="en-HK" sz="15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79403" marR="79403" marT="39701" marB="3970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0504D"/>
                    </a:solidFill>
                  </a:tcPr>
                </a:tc>
                <a:tc>
                  <a:txBody>
                    <a:bodyPr/>
                    <a:lstStyle/>
                    <a:p>
                      <a:pPr algn="l">
                        <a:spcAft>
                          <a:spcPts val="0"/>
                        </a:spcAft>
                        <a:tabLst>
                          <a:tab pos="219710" algn="l"/>
                          <a:tab pos="583565" algn="ctr"/>
                        </a:tabLst>
                      </a:pPr>
                      <a:r>
                        <a:rPr lang="en-US" sz="1500" kern="1200" dirty="0">
                          <a:solidFill>
                            <a:srgbClr val="FFFFFF"/>
                          </a:solidFill>
                          <a:effectLst/>
                          <a:latin typeface="Times New Roman" panose="02020603050405020304" pitchFamily="18" charset="0"/>
                          <a:ea typeface="PMingLiU" panose="02020500000000000000" pitchFamily="18" charset="-120"/>
                          <a:cs typeface="Times New Roman" panose="02020603050405020304" pitchFamily="18" charset="0"/>
                        </a:rPr>
                        <a:t>	Empire</a:t>
                      </a:r>
                      <a:endParaRPr lang="en-HK" sz="15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79403" marR="79403" marT="39701" marB="3970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1F497D"/>
                    </a:solidFill>
                  </a:tcPr>
                </a:tc>
                <a:tc>
                  <a:txBody>
                    <a:bodyPr/>
                    <a:lstStyle/>
                    <a:p>
                      <a:pPr algn="ctr">
                        <a:spcAft>
                          <a:spcPts val="0"/>
                        </a:spcAft>
                      </a:pPr>
                      <a:r>
                        <a:rPr lang="en-US" sz="1500" kern="1200">
                          <a:solidFill>
                            <a:srgbClr val="FFFFFF"/>
                          </a:solidFill>
                          <a:effectLst/>
                          <a:latin typeface="Times New Roman" panose="02020603050405020304" pitchFamily="18" charset="0"/>
                          <a:ea typeface="SimSun" panose="02010600030101010101" pitchFamily="2" charset="-122"/>
                          <a:cs typeface="Times New Roman" panose="02020603050405020304" pitchFamily="18" charset="0"/>
                        </a:rPr>
                        <a:t>Eastern Jin</a:t>
                      </a:r>
                      <a:endParaRPr lang="en-HK" sz="1500" kern="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79403" marR="79403" marT="39701" marB="3970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0504D"/>
                    </a:solidFill>
                  </a:tcPr>
                </a:tc>
                <a:extLst>
                  <a:ext uri="{0D108BD9-81ED-4DB2-BD59-A6C34878D82A}">
                    <a16:rowId xmlns:a16="http://schemas.microsoft.com/office/drawing/2014/main" val="3785507453"/>
                  </a:ext>
                </a:extLst>
              </a:tr>
              <a:tr h="1029296">
                <a:tc>
                  <a:txBody>
                    <a:bodyPr/>
                    <a:lstStyle/>
                    <a:p>
                      <a:pPr algn="ctr">
                        <a:spcAft>
                          <a:spcPts val="0"/>
                        </a:spcAft>
                      </a:pPr>
                      <a:r>
                        <a:rPr lang="en-US" sz="1500" kern="100" dirty="0" smtClean="0">
                          <a:solidFill>
                            <a:srgbClr val="FF0000"/>
                          </a:solidFill>
                          <a:effectLst/>
                          <a:latin typeface="Times New Roman" panose="02020603050405020304" pitchFamily="18" charset="0"/>
                          <a:ea typeface="PMingLiU" panose="02020500000000000000" pitchFamily="18" charset="-120"/>
                          <a:cs typeface="Times New Roman" panose="02020603050405020304" pitchFamily="18" charset="0"/>
                        </a:rPr>
                        <a:t>Pu Jian </a:t>
                      </a:r>
                      <a:r>
                        <a:rPr lang="en-US" altLang="zh-TW" sz="1500" kern="100" dirty="0" smtClean="0">
                          <a:solidFill>
                            <a:srgbClr val="FF0000"/>
                          </a:solidFill>
                          <a:effectLst/>
                          <a:latin typeface="Times New Roman" panose="02020603050405020304" pitchFamily="18" charset="0"/>
                          <a:ea typeface="PMingLiU" panose="02020500000000000000" pitchFamily="18" charset="-120"/>
                          <a:cs typeface="Times New Roman" panose="02020603050405020304" pitchFamily="18" charset="0"/>
                        </a:rPr>
                        <a:t>(</a:t>
                      </a:r>
                      <a:r>
                        <a:rPr lang="zh-TW" altLang="en-US" sz="1500" kern="100" dirty="0" smtClean="0">
                          <a:solidFill>
                            <a:srgbClr val="FF0000"/>
                          </a:solidFill>
                          <a:effectLst/>
                          <a:latin typeface="Times New Roman" panose="02020603050405020304" pitchFamily="18" charset="0"/>
                          <a:ea typeface="PMingLiU" panose="02020500000000000000" pitchFamily="18" charset="-120"/>
                          <a:cs typeface="Times New Roman" panose="02020603050405020304" pitchFamily="18" charset="0"/>
                        </a:rPr>
                        <a:t>苻堅</a:t>
                      </a:r>
                      <a:r>
                        <a:rPr lang="en-US" altLang="zh-TW" sz="1500" kern="100" dirty="0" smtClean="0">
                          <a:solidFill>
                            <a:srgbClr val="FF0000"/>
                          </a:solidFill>
                          <a:effectLst/>
                          <a:latin typeface="Times New Roman" panose="02020603050405020304" pitchFamily="18" charset="0"/>
                          <a:ea typeface="PMingLiU" panose="02020500000000000000" pitchFamily="18" charset="-120"/>
                          <a:cs typeface="Times New Roman" panose="02020603050405020304" pitchFamily="18" charset="0"/>
                        </a:rPr>
                        <a:t>)</a:t>
                      </a:r>
                      <a:endParaRPr lang="en-HK" sz="1500" kern="100" dirty="0">
                        <a:solidFill>
                          <a:srgbClr val="FF000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79403" marR="79403" marT="39701" marB="3970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D0D0"/>
                    </a:solidFill>
                  </a:tcPr>
                </a:tc>
                <a:tc>
                  <a:txBody>
                    <a:bodyPr/>
                    <a:lstStyle/>
                    <a:p>
                      <a:pPr algn="ctr">
                        <a:spcAft>
                          <a:spcPts val="0"/>
                        </a:spcAft>
                      </a:pPr>
                      <a:r>
                        <a:rPr lang="en-US" sz="1500" kern="1200" dirty="0">
                          <a:solidFill>
                            <a:srgbClr val="FFFFFF"/>
                          </a:solidFill>
                          <a:effectLst/>
                          <a:latin typeface="Times New Roman" panose="02020603050405020304" pitchFamily="18" charset="0"/>
                          <a:ea typeface="PMingLiU" panose="02020500000000000000" pitchFamily="18" charset="-120"/>
                          <a:cs typeface="Times New Roman" panose="02020603050405020304" pitchFamily="18" charset="0"/>
                        </a:rPr>
                        <a:t>Commander-in-</a:t>
                      </a:r>
                      <a:r>
                        <a:rPr lang="en-US" sz="1500" kern="1200" dirty="0" err="1">
                          <a:solidFill>
                            <a:srgbClr val="FFFFFF"/>
                          </a:solidFill>
                          <a:effectLst/>
                          <a:latin typeface="Times New Roman" panose="02020603050405020304" pitchFamily="18" charset="0"/>
                          <a:ea typeface="PMingLiU" panose="02020500000000000000" pitchFamily="18" charset="-120"/>
                          <a:cs typeface="Times New Roman" panose="02020603050405020304" pitchFamily="18" charset="0"/>
                        </a:rPr>
                        <a:t>Chife</a:t>
                      </a:r>
                      <a:endParaRPr lang="en-HK" sz="15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79403" marR="79403" marT="39701" marB="3970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48DD4"/>
                    </a:solidFill>
                  </a:tcPr>
                </a:tc>
                <a:tc>
                  <a:txBody>
                    <a:bodyPr/>
                    <a:lstStyle/>
                    <a:p>
                      <a:pPr algn="ctr">
                        <a:spcAft>
                          <a:spcPts val="0"/>
                        </a:spcAft>
                      </a:pPr>
                      <a:r>
                        <a:rPr lang="en-US" sz="1500" kern="100" dirty="0">
                          <a:solidFill>
                            <a:srgbClr val="FF0000"/>
                          </a:solidFill>
                          <a:effectLst/>
                          <a:latin typeface="Times New Roman" panose="02020603050405020304" pitchFamily="18" charset="0"/>
                          <a:ea typeface="PMingLiU" panose="02020500000000000000" pitchFamily="18" charset="-120"/>
                          <a:cs typeface="Times New Roman" panose="02020603050405020304" pitchFamily="18" charset="0"/>
                        </a:rPr>
                        <a:t>Xie </a:t>
                      </a:r>
                      <a:r>
                        <a:rPr lang="en-US" sz="1500" kern="100" dirty="0" smtClean="0">
                          <a:solidFill>
                            <a:srgbClr val="FF0000"/>
                          </a:solidFill>
                          <a:effectLst/>
                          <a:latin typeface="Times New Roman" panose="02020603050405020304" pitchFamily="18" charset="0"/>
                          <a:ea typeface="PMingLiU" panose="02020500000000000000" pitchFamily="18" charset="-120"/>
                          <a:cs typeface="Times New Roman" panose="02020603050405020304" pitchFamily="18" charset="0"/>
                        </a:rPr>
                        <a:t>An </a:t>
                      </a:r>
                      <a:r>
                        <a:rPr lang="en-US" altLang="zh-TW" sz="1500" kern="100" dirty="0" smtClean="0">
                          <a:solidFill>
                            <a:srgbClr val="FF0000"/>
                          </a:solidFill>
                          <a:effectLst/>
                          <a:latin typeface="Times New Roman" panose="02020603050405020304" pitchFamily="18" charset="0"/>
                          <a:ea typeface="PMingLiU" panose="02020500000000000000" pitchFamily="18" charset="-120"/>
                          <a:cs typeface="Times New Roman" panose="02020603050405020304" pitchFamily="18" charset="0"/>
                        </a:rPr>
                        <a:t>(</a:t>
                      </a:r>
                      <a:r>
                        <a:rPr lang="zh-TW" altLang="en-US" sz="1500" kern="100" dirty="0" smtClean="0">
                          <a:solidFill>
                            <a:srgbClr val="FF0000"/>
                          </a:solidFill>
                          <a:effectLst/>
                          <a:latin typeface="Times New Roman" panose="02020603050405020304" pitchFamily="18" charset="0"/>
                          <a:ea typeface="PMingLiU" panose="02020500000000000000" pitchFamily="18" charset="-120"/>
                          <a:cs typeface="Times New Roman" panose="02020603050405020304" pitchFamily="18" charset="0"/>
                        </a:rPr>
                        <a:t>謝安</a:t>
                      </a:r>
                      <a:r>
                        <a:rPr lang="en-US" altLang="zh-TW" sz="1500" kern="100" dirty="0" smtClean="0">
                          <a:solidFill>
                            <a:srgbClr val="FF0000"/>
                          </a:solidFill>
                          <a:effectLst/>
                          <a:latin typeface="Times New Roman" panose="02020603050405020304" pitchFamily="18" charset="0"/>
                          <a:ea typeface="PMingLiU" panose="02020500000000000000" pitchFamily="18" charset="-120"/>
                          <a:cs typeface="Times New Roman" panose="02020603050405020304" pitchFamily="18" charset="0"/>
                        </a:rPr>
                        <a:t>)</a:t>
                      </a:r>
                      <a:endParaRPr lang="en-HK" sz="1500" kern="100" dirty="0">
                        <a:solidFill>
                          <a:srgbClr val="FF000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79403" marR="79403" marT="39701" marB="3970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D0D0"/>
                    </a:solidFill>
                  </a:tcPr>
                </a:tc>
                <a:extLst>
                  <a:ext uri="{0D108BD9-81ED-4DB2-BD59-A6C34878D82A}">
                    <a16:rowId xmlns:a16="http://schemas.microsoft.com/office/drawing/2014/main" val="3484564224"/>
                  </a:ext>
                </a:extLst>
              </a:tr>
              <a:tr h="553390">
                <a:tc>
                  <a:txBody>
                    <a:bodyPr/>
                    <a:lstStyle/>
                    <a:p>
                      <a:pPr algn="ctr">
                        <a:spcAft>
                          <a:spcPts val="0"/>
                        </a:spcAft>
                      </a:pPr>
                      <a:r>
                        <a:rPr lang="en-US" sz="1500" kern="100" dirty="0" smtClean="0">
                          <a:solidFill>
                            <a:srgbClr val="FF0000"/>
                          </a:solidFill>
                          <a:effectLst/>
                          <a:latin typeface="Times New Roman" panose="02020603050405020304" pitchFamily="18" charset="0"/>
                          <a:ea typeface="PMingLiU" panose="02020500000000000000" pitchFamily="18" charset="-120"/>
                          <a:cs typeface="Times New Roman" panose="02020603050405020304" pitchFamily="18" charset="0"/>
                        </a:rPr>
                        <a:t>AD320-385</a:t>
                      </a:r>
                      <a:endParaRPr lang="en-HK" sz="1500" kern="100" dirty="0">
                        <a:solidFill>
                          <a:srgbClr val="FF000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79403" marR="79403" marT="39701" marB="3970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9E9"/>
                    </a:solidFill>
                  </a:tcPr>
                </a:tc>
                <a:tc>
                  <a:txBody>
                    <a:bodyPr/>
                    <a:lstStyle/>
                    <a:p>
                      <a:pPr algn="ctr">
                        <a:spcAft>
                          <a:spcPts val="0"/>
                        </a:spcAft>
                      </a:pPr>
                      <a:r>
                        <a:rPr lang="en-US" sz="1500" kern="1200">
                          <a:solidFill>
                            <a:srgbClr val="FFFFFF"/>
                          </a:solidFill>
                          <a:effectLst/>
                          <a:latin typeface="Times New Roman" panose="02020603050405020304" pitchFamily="18" charset="0"/>
                          <a:ea typeface="SimSun" panose="02010600030101010101" pitchFamily="2" charset="-122"/>
                          <a:cs typeface="Times New Roman" panose="02020603050405020304" pitchFamily="18" charset="0"/>
                        </a:rPr>
                        <a:t>Lifespan </a:t>
                      </a:r>
                      <a:endParaRPr lang="en-HK" sz="1500" kern="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79403" marR="79403" marT="39701" marB="3970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tc>
                  <a:txBody>
                    <a:bodyPr/>
                    <a:lstStyle/>
                    <a:p>
                      <a:pPr algn="ctr">
                        <a:spcAft>
                          <a:spcPts val="0"/>
                        </a:spcAft>
                      </a:pPr>
                      <a:r>
                        <a:rPr lang="en-US" sz="1500" kern="100" dirty="0" smtClean="0">
                          <a:solidFill>
                            <a:srgbClr val="FF0000"/>
                          </a:solidFill>
                          <a:effectLst/>
                          <a:latin typeface="Times New Roman" panose="02020603050405020304" pitchFamily="18" charset="0"/>
                          <a:ea typeface="PMingLiU" panose="02020500000000000000" pitchFamily="18" charset="-120"/>
                          <a:cs typeface="Times New Roman" panose="02020603050405020304" pitchFamily="18" charset="0"/>
                        </a:rPr>
                        <a:t>AD338-385</a:t>
                      </a:r>
                      <a:endParaRPr lang="en-HK" sz="1500" kern="100" dirty="0">
                        <a:solidFill>
                          <a:srgbClr val="FF000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79403" marR="79403" marT="39701" marB="3970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9E9"/>
                    </a:solidFill>
                  </a:tcPr>
                </a:tc>
                <a:extLst>
                  <a:ext uri="{0D108BD9-81ED-4DB2-BD59-A6C34878D82A}">
                    <a16:rowId xmlns:a16="http://schemas.microsoft.com/office/drawing/2014/main" val="1739343134"/>
                  </a:ext>
                </a:extLst>
              </a:tr>
              <a:tr h="1029296">
                <a:tc>
                  <a:txBody>
                    <a:bodyPr/>
                    <a:lstStyle/>
                    <a:p>
                      <a:pPr algn="ctr">
                        <a:spcAft>
                          <a:spcPts val="0"/>
                        </a:spcAft>
                      </a:pPr>
                      <a:r>
                        <a:rPr lang="en-US" sz="1500" kern="100" dirty="0" err="1">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Linwei</a:t>
                      </a:r>
                      <a:r>
                        <a:rPr lang="en-US" sz="15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 </a:t>
                      </a:r>
                      <a:r>
                        <a:rPr lang="en-US" sz="1500" kern="100" dirty="0" err="1">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Lueyang</a:t>
                      </a:r>
                      <a:r>
                        <a:rPr lang="en-US" sz="15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 (Today’s </a:t>
                      </a:r>
                      <a:r>
                        <a:rPr lang="en-US" sz="1500" kern="100" dirty="0" err="1">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Qinan</a:t>
                      </a:r>
                      <a:r>
                        <a:rPr lang="en-US" sz="15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 Gansu)</a:t>
                      </a:r>
                      <a:endParaRPr lang="en-HK" sz="1500" kern="100" dirty="0">
                        <a:solidFill>
                          <a:srgbClr val="FF0000"/>
                        </a:solidFill>
                        <a:latin typeface="Calibri" panose="020F0502020204030204" pitchFamily="34" charset="0"/>
                        <a:ea typeface="PMingLiU" panose="02020500000000000000" pitchFamily="18" charset="-120"/>
                        <a:cs typeface="Times New Roman" panose="02020603050405020304" pitchFamily="18" charset="0"/>
                      </a:endParaRPr>
                    </a:p>
                  </a:txBody>
                  <a:tcPr marL="79403" marR="79403" marT="39701" marB="3970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D0D0"/>
                    </a:solidFill>
                  </a:tcPr>
                </a:tc>
                <a:tc>
                  <a:txBody>
                    <a:bodyPr/>
                    <a:lstStyle/>
                    <a:p>
                      <a:pPr algn="ctr">
                        <a:spcAft>
                          <a:spcPts val="0"/>
                        </a:spcAft>
                      </a:pPr>
                      <a:r>
                        <a:rPr lang="en-US" sz="1500" kern="1200" dirty="0">
                          <a:solidFill>
                            <a:srgbClr val="FFFFFF"/>
                          </a:solidFill>
                          <a:effectLst/>
                          <a:latin typeface="Times New Roman" panose="02020603050405020304" pitchFamily="18" charset="0"/>
                          <a:ea typeface="SimSun" panose="02010600030101010101" pitchFamily="2" charset="-122"/>
                          <a:cs typeface="Times New Roman" panose="02020603050405020304" pitchFamily="18" charset="0"/>
                        </a:rPr>
                        <a:t>Hometown</a:t>
                      </a:r>
                      <a:endParaRPr lang="en-HK" sz="15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79403" marR="79403" marT="39701" marB="3970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48DD4"/>
                    </a:solidFill>
                  </a:tcPr>
                </a:tc>
                <a:tc>
                  <a:txBody>
                    <a:bodyPr/>
                    <a:lstStyle/>
                    <a:p>
                      <a:pPr algn="ctr">
                        <a:spcAft>
                          <a:spcPts val="0"/>
                        </a:spcAft>
                      </a:pPr>
                      <a:r>
                        <a:rPr lang="en-US" sz="1500" kern="100" dirty="0" err="1">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Yangxia</a:t>
                      </a:r>
                      <a:r>
                        <a:rPr lang="en-US" sz="15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 Chen commandery (Today’s </a:t>
                      </a:r>
                      <a:r>
                        <a:rPr lang="en-US" sz="1500" kern="100" dirty="0" err="1">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Taikang</a:t>
                      </a:r>
                      <a:r>
                        <a:rPr lang="en-US" sz="15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 Henan)</a:t>
                      </a:r>
                      <a:endParaRPr lang="en-HK" sz="1500" kern="100" dirty="0">
                        <a:solidFill>
                          <a:srgbClr val="FF0000"/>
                        </a:solidFill>
                        <a:latin typeface="Calibri" panose="020F0502020204030204" pitchFamily="34" charset="0"/>
                        <a:ea typeface="PMingLiU" panose="02020500000000000000" pitchFamily="18" charset="-120"/>
                        <a:cs typeface="Times New Roman" panose="02020603050405020304" pitchFamily="18" charset="0"/>
                      </a:endParaRPr>
                    </a:p>
                  </a:txBody>
                  <a:tcPr marL="79403" marR="79403" marT="39701" marB="3970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D0D0"/>
                    </a:solidFill>
                  </a:tcPr>
                </a:tc>
                <a:extLst>
                  <a:ext uri="{0D108BD9-81ED-4DB2-BD59-A6C34878D82A}">
                    <a16:rowId xmlns:a16="http://schemas.microsoft.com/office/drawing/2014/main" val="3100405706"/>
                  </a:ext>
                </a:extLst>
              </a:tr>
              <a:tr h="553390">
                <a:tc>
                  <a:txBody>
                    <a:bodyPr/>
                    <a:lstStyle/>
                    <a:p>
                      <a:pPr algn="ctr">
                        <a:spcAft>
                          <a:spcPts val="0"/>
                        </a:spcAft>
                      </a:pPr>
                      <a:r>
                        <a:rPr lang="en-US" sz="1500" kern="100" dirty="0">
                          <a:solidFill>
                            <a:srgbClr val="FF0000"/>
                          </a:solidFill>
                          <a:effectLst/>
                          <a:latin typeface="Times New Roman" panose="02020603050405020304" pitchFamily="18" charset="0"/>
                          <a:ea typeface="PMingLiU" panose="02020500000000000000" pitchFamily="18" charset="-120"/>
                          <a:cs typeface="Times New Roman" panose="02020603050405020304" pitchFamily="18" charset="0"/>
                        </a:rPr>
                        <a:t>Di</a:t>
                      </a:r>
                      <a:r>
                        <a:rPr lang="en-US" sz="1500" kern="100" baseline="0" dirty="0">
                          <a:solidFill>
                            <a:srgbClr val="FF0000"/>
                          </a:solidFill>
                          <a:effectLst/>
                          <a:latin typeface="Times New Roman" panose="02020603050405020304" pitchFamily="18" charset="0"/>
                          <a:ea typeface="PMingLiU" panose="02020500000000000000" pitchFamily="18" charset="-120"/>
                          <a:cs typeface="Times New Roman" panose="02020603050405020304" pitchFamily="18" charset="0"/>
                        </a:rPr>
                        <a:t> (nomad)</a:t>
                      </a:r>
                      <a:endParaRPr lang="en-HK" sz="1500" kern="100" dirty="0">
                        <a:solidFill>
                          <a:srgbClr val="FF000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79403" marR="79403" marT="39701" marB="3970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9E9"/>
                    </a:solidFill>
                  </a:tcPr>
                </a:tc>
                <a:tc>
                  <a:txBody>
                    <a:bodyPr/>
                    <a:lstStyle/>
                    <a:p>
                      <a:pPr algn="ctr">
                        <a:spcAft>
                          <a:spcPts val="0"/>
                        </a:spcAft>
                      </a:pPr>
                      <a:r>
                        <a:rPr lang="en-US" sz="1500" kern="1200">
                          <a:solidFill>
                            <a:srgbClr val="FFFFFF"/>
                          </a:solidFill>
                          <a:effectLst/>
                          <a:latin typeface="Times New Roman" panose="02020603050405020304" pitchFamily="18" charset="0"/>
                          <a:ea typeface="SimSun" panose="02010600030101010101" pitchFamily="2" charset="-122"/>
                          <a:cs typeface="Times New Roman" panose="02020603050405020304" pitchFamily="18" charset="0"/>
                        </a:rPr>
                        <a:t>Ethnicity</a:t>
                      </a:r>
                      <a:endParaRPr lang="en-HK" sz="1500" kern="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79403" marR="79403" marT="39701" marB="3970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tc>
                  <a:txBody>
                    <a:bodyPr/>
                    <a:lstStyle/>
                    <a:p>
                      <a:pPr algn="ctr">
                        <a:spcAft>
                          <a:spcPts val="0"/>
                        </a:spcAft>
                      </a:pPr>
                      <a:r>
                        <a:rPr lang="en-US" sz="1500" kern="100" dirty="0">
                          <a:solidFill>
                            <a:srgbClr val="FF0000"/>
                          </a:solidFill>
                          <a:effectLst/>
                          <a:latin typeface="Times New Roman" panose="02020603050405020304" pitchFamily="18" charset="0"/>
                          <a:ea typeface="PMingLiU" panose="02020500000000000000" pitchFamily="18" charset="-120"/>
                          <a:cs typeface="Times New Roman" panose="02020603050405020304" pitchFamily="18" charset="0"/>
                        </a:rPr>
                        <a:t>Han</a:t>
                      </a:r>
                      <a:endParaRPr lang="en-HK" sz="1500" kern="100" dirty="0">
                        <a:solidFill>
                          <a:srgbClr val="FF000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79403" marR="79403" marT="39701" marB="3970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9E9"/>
                    </a:solidFill>
                  </a:tcPr>
                </a:tc>
                <a:extLst>
                  <a:ext uri="{0D108BD9-81ED-4DB2-BD59-A6C34878D82A}">
                    <a16:rowId xmlns:a16="http://schemas.microsoft.com/office/drawing/2014/main" val="446498549"/>
                  </a:ext>
                </a:extLst>
              </a:tr>
              <a:tr h="1267249">
                <a:tc>
                  <a:txBody>
                    <a:bodyPr/>
                    <a:lstStyle/>
                    <a:p>
                      <a:pPr algn="ctr">
                        <a:spcAft>
                          <a:spcPts val="0"/>
                        </a:spcAft>
                      </a:pPr>
                      <a:r>
                        <a:rPr lang="en-US" sz="16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He was a noble. In </a:t>
                      </a:r>
                      <a:r>
                        <a:rPr lang="en-US" sz="16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AD357 </a:t>
                      </a:r>
                      <a:r>
                        <a:rPr lang="en-US" sz="16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(aged 19), he inherited his father’s position as King of the Eastern </a:t>
                      </a:r>
                      <a:r>
                        <a:rPr lang="en-US" sz="16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Sea.</a:t>
                      </a:r>
                      <a:endParaRPr lang="en-HK" sz="1000" kern="100" dirty="0">
                        <a:solidFill>
                          <a:srgbClr val="FF0000"/>
                        </a:solidFill>
                        <a:latin typeface="Calibri" panose="020F0502020204030204" pitchFamily="34" charset="0"/>
                        <a:ea typeface="PMingLiU" panose="02020500000000000000" pitchFamily="18" charset="-120"/>
                        <a:cs typeface="Times New Roman" panose="02020603050405020304" pitchFamily="18" charset="0"/>
                      </a:endParaRPr>
                    </a:p>
                  </a:txBody>
                  <a:tcPr marL="79403" marR="79403" marT="39701" marB="3970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D0D0"/>
                    </a:solidFill>
                  </a:tcPr>
                </a:tc>
                <a:tc>
                  <a:txBody>
                    <a:bodyPr/>
                    <a:lstStyle/>
                    <a:p>
                      <a:pPr algn="ctr">
                        <a:spcAft>
                          <a:spcPts val="0"/>
                        </a:spcAft>
                      </a:pPr>
                      <a:r>
                        <a:rPr lang="en-US" sz="1500" kern="1200" dirty="0">
                          <a:solidFill>
                            <a:srgbClr val="FFFFFF"/>
                          </a:solidFill>
                          <a:effectLst/>
                          <a:latin typeface="Times New Roman" panose="02020603050405020304" pitchFamily="18" charset="0"/>
                          <a:ea typeface="SimSun" panose="02010600030101010101" pitchFamily="2" charset="-122"/>
                          <a:cs typeface="Times New Roman" panose="02020603050405020304" pitchFamily="18" charset="0"/>
                        </a:rPr>
                        <a:t>Family Background</a:t>
                      </a:r>
                      <a:endParaRPr lang="en-HK" sz="15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79403" marR="79403" marT="39701" marB="3970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48DD4"/>
                    </a:solidFill>
                  </a:tcPr>
                </a:tc>
                <a:tc>
                  <a:txBody>
                    <a:bodyPr/>
                    <a:lstStyle/>
                    <a:p>
                      <a:pPr>
                        <a:spcAft>
                          <a:spcPts val="0"/>
                        </a:spcAft>
                      </a:pPr>
                      <a:r>
                        <a:rPr lang="en-US" altLang="zh-CN" sz="1600" dirty="0">
                          <a:solidFill>
                            <a:srgbClr val="FF0000"/>
                          </a:solidFill>
                          <a:latin typeface="Times New Roman"/>
                          <a:ea typeface="新細明體"/>
                          <a:cs typeface="Times New Roman"/>
                        </a:rPr>
                        <a:t>He was from a northern noble family and had migrated to the eastern Yangzi </a:t>
                      </a:r>
                      <a:r>
                        <a:rPr lang="en-US" altLang="zh-CN" sz="1600" dirty="0" smtClean="0">
                          <a:solidFill>
                            <a:srgbClr val="FF0000"/>
                          </a:solidFill>
                          <a:latin typeface="Times New Roman"/>
                          <a:ea typeface="新細明體"/>
                          <a:cs typeface="Times New Roman"/>
                        </a:rPr>
                        <a:t>valley.</a:t>
                      </a:r>
                      <a:endParaRPr lang="en-US" sz="1600" dirty="0">
                        <a:solidFill>
                          <a:srgbClr val="FF0000"/>
                        </a:solidFill>
                        <a:effectLst/>
                        <a:latin typeface="Times New Roman"/>
                        <a:ea typeface="新細明體"/>
                      </a:endParaRPr>
                    </a:p>
                  </a:txBody>
                  <a:tcPr marL="79403" marR="79403" marT="39701" marB="3970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D0D0"/>
                    </a:solidFill>
                  </a:tcPr>
                </a:tc>
                <a:extLst>
                  <a:ext uri="{0D108BD9-81ED-4DB2-BD59-A6C34878D82A}">
                    <a16:rowId xmlns:a16="http://schemas.microsoft.com/office/drawing/2014/main" val="1508167097"/>
                  </a:ext>
                </a:extLst>
              </a:tr>
            </a:tbl>
          </a:graphicData>
        </a:graphic>
      </p:graphicFrame>
    </p:spTree>
    <p:extLst>
      <p:ext uri="{BB962C8B-B14F-4D97-AF65-F5344CB8AC3E}">
        <p14:creationId xmlns:p14="http://schemas.microsoft.com/office/powerpoint/2010/main" val="1975891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graphicFrame>
        <p:nvGraphicFramePr>
          <p:cNvPr id="7" name="Table 6">
            <a:extLst>
              <a:ext uri="{FF2B5EF4-FFF2-40B4-BE49-F238E27FC236}">
                <a16:creationId xmlns:a16="http://schemas.microsoft.com/office/drawing/2014/main" id="{5B7D08F7-381C-410E-9111-85ED6D69295E}"/>
              </a:ext>
            </a:extLst>
          </p:cNvPr>
          <p:cNvGraphicFramePr>
            <a:graphicFrameLocks noGrp="1"/>
          </p:cNvGraphicFramePr>
          <p:nvPr>
            <p:extLst>
              <p:ext uri="{D42A27DB-BD31-4B8C-83A1-F6EECF244321}">
                <p14:modId xmlns:p14="http://schemas.microsoft.com/office/powerpoint/2010/main" val="2667653843"/>
              </p:ext>
            </p:extLst>
          </p:nvPr>
        </p:nvGraphicFramePr>
        <p:xfrm>
          <a:off x="1366091" y="1312134"/>
          <a:ext cx="6411817" cy="5313312"/>
        </p:xfrm>
        <a:graphic>
          <a:graphicData uri="http://schemas.openxmlformats.org/drawingml/2006/table">
            <a:tbl>
              <a:tblPr firstRow="1" bandRow="1"/>
              <a:tblGrid>
                <a:gridCol w="2531278">
                  <a:extLst>
                    <a:ext uri="{9D8B030D-6E8A-4147-A177-3AD203B41FA5}">
                      <a16:colId xmlns:a16="http://schemas.microsoft.com/office/drawing/2014/main" val="2206304009"/>
                    </a:ext>
                  </a:extLst>
                </a:gridCol>
                <a:gridCol w="1335643">
                  <a:extLst>
                    <a:ext uri="{9D8B030D-6E8A-4147-A177-3AD203B41FA5}">
                      <a16:colId xmlns:a16="http://schemas.microsoft.com/office/drawing/2014/main" val="3195726818"/>
                    </a:ext>
                  </a:extLst>
                </a:gridCol>
                <a:gridCol w="2544896">
                  <a:extLst>
                    <a:ext uri="{9D8B030D-6E8A-4147-A177-3AD203B41FA5}">
                      <a16:colId xmlns:a16="http://schemas.microsoft.com/office/drawing/2014/main" val="1824370867"/>
                    </a:ext>
                  </a:extLst>
                </a:gridCol>
              </a:tblGrid>
              <a:tr h="317959">
                <a:tc>
                  <a:txBody>
                    <a:bodyPr/>
                    <a:lstStyle/>
                    <a:p>
                      <a:pPr algn="l">
                        <a:spcAft>
                          <a:spcPts val="0"/>
                        </a:spcAft>
                      </a:pPr>
                      <a:r>
                        <a:rPr lang="en-US" sz="1500" kern="1200" dirty="0">
                          <a:solidFill>
                            <a:srgbClr val="FFFFFF"/>
                          </a:solidFill>
                          <a:effectLst/>
                          <a:latin typeface="Times New Roman" panose="02020603050405020304" pitchFamily="18" charset="0"/>
                          <a:ea typeface="SimSun" panose="02010600030101010101" pitchFamily="2" charset="-122"/>
                          <a:cs typeface="Times New Roman" panose="02020603050405020304" pitchFamily="18" charset="0"/>
                        </a:rPr>
                        <a:t>Former Qin</a:t>
                      </a:r>
                      <a:endParaRPr lang="en-HK" sz="15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89623" marR="89623" marT="44812" marB="4481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0504D"/>
                    </a:solidFill>
                  </a:tcPr>
                </a:tc>
                <a:tc>
                  <a:txBody>
                    <a:bodyPr/>
                    <a:lstStyle/>
                    <a:p>
                      <a:pPr algn="l">
                        <a:spcAft>
                          <a:spcPts val="0"/>
                        </a:spcAft>
                        <a:tabLst>
                          <a:tab pos="219710" algn="l"/>
                          <a:tab pos="583565" algn="ctr"/>
                        </a:tabLst>
                      </a:pPr>
                      <a:r>
                        <a:rPr lang="en-US" sz="1500" kern="1200" dirty="0">
                          <a:solidFill>
                            <a:srgbClr val="FFFFFF"/>
                          </a:solidFill>
                          <a:effectLst/>
                          <a:latin typeface="Times New Roman" panose="02020603050405020304" pitchFamily="18" charset="0"/>
                          <a:ea typeface="PMingLiU" panose="02020500000000000000" pitchFamily="18" charset="-120"/>
                          <a:cs typeface="Times New Roman" panose="02020603050405020304" pitchFamily="18" charset="0"/>
                        </a:rPr>
                        <a:t>	Empire</a:t>
                      </a:r>
                      <a:endParaRPr lang="en-HK" sz="15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89623" marR="89623" marT="44812" marB="4481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1F497D"/>
                    </a:solidFill>
                  </a:tcPr>
                </a:tc>
                <a:tc>
                  <a:txBody>
                    <a:bodyPr/>
                    <a:lstStyle/>
                    <a:p>
                      <a:pPr algn="l">
                        <a:spcAft>
                          <a:spcPts val="0"/>
                        </a:spcAft>
                      </a:pPr>
                      <a:r>
                        <a:rPr lang="en-US" sz="1500" kern="1200" dirty="0">
                          <a:solidFill>
                            <a:srgbClr val="FFFFFF"/>
                          </a:solidFill>
                          <a:effectLst/>
                          <a:latin typeface="Times New Roman" panose="02020603050405020304" pitchFamily="18" charset="0"/>
                          <a:ea typeface="SimSun" panose="02010600030101010101" pitchFamily="2" charset="-122"/>
                          <a:cs typeface="Times New Roman" panose="02020603050405020304" pitchFamily="18" charset="0"/>
                        </a:rPr>
                        <a:t>Eastern </a:t>
                      </a:r>
                      <a:r>
                        <a:rPr lang="en-US" sz="1500" kern="1200" dirty="0" err="1">
                          <a:solidFill>
                            <a:srgbClr val="FFFFFF"/>
                          </a:solidFill>
                          <a:effectLst/>
                          <a:latin typeface="Times New Roman" panose="02020603050405020304" pitchFamily="18" charset="0"/>
                          <a:ea typeface="SimSun" panose="02010600030101010101" pitchFamily="2" charset="-122"/>
                          <a:cs typeface="Times New Roman" panose="02020603050405020304" pitchFamily="18" charset="0"/>
                        </a:rPr>
                        <a:t>Jin</a:t>
                      </a:r>
                      <a:endParaRPr lang="en-HK" sz="15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89623" marR="89623" marT="44812" marB="4481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0504D"/>
                    </a:solidFill>
                  </a:tcPr>
                </a:tc>
                <a:extLst>
                  <a:ext uri="{0D108BD9-81ED-4DB2-BD59-A6C34878D82A}">
                    <a16:rowId xmlns:a16="http://schemas.microsoft.com/office/drawing/2014/main" val="3855401123"/>
                  </a:ext>
                </a:extLst>
              </a:tr>
              <a:tr h="3515697">
                <a:tc>
                  <a:txBody>
                    <a:bodyPr/>
                    <a:lstStyle/>
                    <a:p>
                      <a:pPr>
                        <a:spcAft>
                          <a:spcPts val="0"/>
                        </a:spcAft>
                      </a:pPr>
                      <a:r>
                        <a:rPr lang="en-US" sz="16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AD357</a:t>
                      </a:r>
                      <a:r>
                        <a:rPr lang="en-US" sz="16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 He began a coup </a:t>
                      </a:r>
                      <a:r>
                        <a:rPr lang="en-US" sz="1600" kern="100" dirty="0" err="1">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d'etat</a:t>
                      </a:r>
                      <a:r>
                        <a:rPr lang="en-US" sz="16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 and killed the emperor of the Former Qin, </a:t>
                      </a:r>
                      <a:r>
                        <a:rPr lang="en-US" sz="16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Pu Sheng</a:t>
                      </a:r>
                      <a:r>
                        <a:rPr lang="en-US" sz="16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 He became the new F</a:t>
                      </a:r>
                      <a:r>
                        <a:rPr lang="en-US" altLang="zh-CN" sz="16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ormer</a:t>
                      </a:r>
                      <a:r>
                        <a:rPr lang="en-US" sz="16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 Qin ruler, not under the name of emperor but as </a:t>
                      </a:r>
                      <a:r>
                        <a:rPr lang="en-US" altLang="zh-CN" sz="16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the</a:t>
                      </a:r>
                      <a:r>
                        <a:rPr lang="en-US" sz="16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 Great Qin’s Heavenly </a:t>
                      </a:r>
                      <a:r>
                        <a:rPr lang="en-US" sz="16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King.</a:t>
                      </a:r>
                      <a:endParaRPr lang="en-US" sz="1600" dirty="0">
                        <a:solidFill>
                          <a:srgbClr val="FF0000"/>
                        </a:solidFill>
                        <a:effectLst/>
                        <a:latin typeface="Times New Roman"/>
                        <a:ea typeface="新細明體"/>
                      </a:endParaRPr>
                    </a:p>
                    <a:p>
                      <a:pPr>
                        <a:spcAft>
                          <a:spcPts val="0"/>
                        </a:spcAft>
                      </a:pPr>
                      <a:r>
                        <a:rPr lang="en-US" sz="16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AD370</a:t>
                      </a:r>
                      <a:r>
                        <a:rPr lang="en-US" sz="16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 He defeated the Former Yan </a:t>
                      </a:r>
                      <a:r>
                        <a:rPr lang="en-US" sz="16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empire.</a:t>
                      </a:r>
                      <a:endParaRPr lang="en-US" sz="16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endParaRPr>
                    </a:p>
                    <a:p>
                      <a:pPr>
                        <a:spcAft>
                          <a:spcPts val="0"/>
                        </a:spcAft>
                      </a:pPr>
                      <a:r>
                        <a:rPr lang="en-US" sz="16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AD376</a:t>
                      </a:r>
                      <a:r>
                        <a:rPr lang="en-US" sz="16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 He defeated the Western Liang and Dai state to unify the </a:t>
                      </a:r>
                      <a:r>
                        <a:rPr lang="en-US" sz="16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north.</a:t>
                      </a:r>
                      <a:endParaRPr lang="en-US" sz="16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kern="1200" dirty="0" smtClean="0">
                          <a:solidFill>
                            <a:srgbClr val="FF0000"/>
                          </a:solidFill>
                          <a:effectLst/>
                          <a:latin typeface="Times New Roman"/>
                          <a:ea typeface="新細明體"/>
                        </a:rPr>
                        <a:t>AD383</a:t>
                      </a:r>
                      <a:r>
                        <a:rPr lang="en-US" sz="1600" kern="1200" dirty="0">
                          <a:solidFill>
                            <a:srgbClr val="FF0000"/>
                          </a:solidFill>
                          <a:effectLst/>
                          <a:latin typeface="Times New Roman"/>
                          <a:ea typeface="新細明體"/>
                        </a:rPr>
                        <a:t>: He went south to invade</a:t>
                      </a:r>
                      <a:r>
                        <a:rPr lang="en-US" sz="1600" dirty="0">
                          <a:solidFill>
                            <a:srgbClr val="FF0000"/>
                          </a:solidFill>
                          <a:latin typeface="Times New Roman"/>
                          <a:ea typeface="新細明體"/>
                        </a:rPr>
                        <a:t> Eastern </a:t>
                      </a:r>
                      <a:r>
                        <a:rPr lang="en-US" sz="1600" dirty="0" err="1">
                          <a:solidFill>
                            <a:srgbClr val="FF0000"/>
                          </a:solidFill>
                          <a:latin typeface="Times New Roman"/>
                          <a:ea typeface="新細明體"/>
                        </a:rPr>
                        <a:t>Jin</a:t>
                      </a:r>
                      <a:r>
                        <a:rPr lang="en-US" sz="1600" dirty="0">
                          <a:solidFill>
                            <a:srgbClr val="FF0000"/>
                          </a:solidFill>
                          <a:latin typeface="Times New Roman"/>
                          <a:ea typeface="新細明體"/>
                        </a:rPr>
                        <a:t> but lost the Battle of </a:t>
                      </a:r>
                      <a:r>
                        <a:rPr lang="en-US" sz="1600" dirty="0" err="1">
                          <a:solidFill>
                            <a:srgbClr val="FF0000"/>
                          </a:solidFill>
                          <a:latin typeface="Times New Roman"/>
                          <a:ea typeface="新細明體"/>
                        </a:rPr>
                        <a:t>Fei</a:t>
                      </a:r>
                      <a:r>
                        <a:rPr lang="en-US" sz="1600" dirty="0">
                          <a:solidFill>
                            <a:srgbClr val="FF0000"/>
                          </a:solidFill>
                          <a:latin typeface="Times New Roman"/>
                          <a:ea typeface="新細明體"/>
                        </a:rPr>
                        <a:t> </a:t>
                      </a:r>
                      <a:r>
                        <a:rPr lang="en-US" sz="1600" dirty="0" smtClean="0">
                          <a:solidFill>
                            <a:srgbClr val="FF0000"/>
                          </a:solidFill>
                          <a:latin typeface="Times New Roman"/>
                          <a:ea typeface="新細明體"/>
                        </a:rPr>
                        <a:t>River.</a:t>
                      </a:r>
                      <a:endParaRPr lang="en-US" sz="1600" dirty="0">
                        <a:solidFill>
                          <a:srgbClr val="FF0000"/>
                        </a:solidFill>
                        <a:effectLst/>
                        <a:latin typeface="Times New Roman"/>
                        <a:ea typeface="新細明體"/>
                      </a:endParaRPr>
                    </a:p>
                  </a:txBody>
                  <a:tcPr marL="89623" marR="89623" marT="44812" marB="4481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D0D0"/>
                    </a:solidFill>
                  </a:tcPr>
                </a:tc>
                <a:tc>
                  <a:txBody>
                    <a:bodyPr/>
                    <a:lstStyle/>
                    <a:p>
                      <a:pPr algn="l">
                        <a:spcAft>
                          <a:spcPts val="0"/>
                        </a:spcAft>
                      </a:pPr>
                      <a:r>
                        <a:rPr lang="en-US" sz="1500" kern="1200" dirty="0">
                          <a:solidFill>
                            <a:srgbClr val="FFFFFF"/>
                          </a:solidFill>
                          <a:effectLst/>
                          <a:latin typeface="Times New Roman" panose="02020603050405020304" pitchFamily="18" charset="0"/>
                          <a:ea typeface="SimSun" panose="02010600030101010101" pitchFamily="2" charset="-122"/>
                          <a:cs typeface="Times New Roman" panose="02020603050405020304" pitchFamily="18" charset="0"/>
                        </a:rPr>
                        <a:t>Achievements</a:t>
                      </a:r>
                      <a:endParaRPr lang="en-HK" sz="15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89623" marR="89623" marT="44812" marB="4481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48DD4"/>
                    </a:solidFill>
                  </a:tcPr>
                </a:tc>
                <a:tc>
                  <a:txBody>
                    <a:bodyPr/>
                    <a:lstStyle/>
                    <a:p>
                      <a:r>
                        <a:rPr lang="en-US" altLang="zh-HK" sz="16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He was a famous prime minister for Emperor </a:t>
                      </a:r>
                      <a:r>
                        <a:rPr lang="en-US" altLang="zh-HK" sz="1600" kern="100" dirty="0" err="1">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Sima</a:t>
                      </a:r>
                      <a:r>
                        <a:rPr lang="en-US" altLang="zh-HK" sz="16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 Yao (or </a:t>
                      </a:r>
                      <a:r>
                        <a:rPr lang="en-US" altLang="zh-HK" sz="16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Emperor </a:t>
                      </a:r>
                      <a:r>
                        <a:rPr lang="en-US" altLang="zh-HK" sz="1600" kern="100" dirty="0" err="1"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Xiaowu</a:t>
                      </a:r>
                      <a:r>
                        <a:rPr lang="en-US" altLang="zh-HK" sz="1600" kern="100" dirty="0" smtClean="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a:t>
                      </a:r>
                      <a:endParaRPr lang="en-HK" sz="1600" kern="100" dirty="0">
                        <a:solidFill>
                          <a:srgbClr val="FF0000"/>
                        </a:solidFill>
                        <a:latin typeface="Times New Roman" panose="02020603050405020304" pitchFamily="18" charset="0"/>
                        <a:ea typeface="PMingLiU" panose="02020500000000000000" pitchFamily="18" charset="-120"/>
                        <a:cs typeface="Times New Roman" panose="02020603050405020304" pitchFamily="18" charset="0"/>
                      </a:endParaRPr>
                    </a:p>
                    <a:p>
                      <a:pPr>
                        <a:spcAft>
                          <a:spcPts val="0"/>
                        </a:spcAft>
                      </a:pPr>
                      <a:r>
                        <a:rPr lang="en-US" sz="1600" kern="1200" dirty="0" smtClean="0">
                          <a:solidFill>
                            <a:srgbClr val="FF0000"/>
                          </a:solidFill>
                          <a:effectLst/>
                          <a:latin typeface="Times New Roman"/>
                          <a:ea typeface="新細明體"/>
                        </a:rPr>
                        <a:t>AD383</a:t>
                      </a:r>
                      <a:r>
                        <a:rPr lang="en-US" sz="1600" kern="1200" dirty="0">
                          <a:solidFill>
                            <a:srgbClr val="FF0000"/>
                          </a:solidFill>
                          <a:effectLst/>
                          <a:latin typeface="Times New Roman"/>
                          <a:ea typeface="新細明體"/>
                        </a:rPr>
                        <a:t>: The Battle of Fei River. He achieved an overwhelming victory against the Former Qin.</a:t>
                      </a:r>
                      <a:endParaRPr lang="en-US" sz="1600" dirty="0">
                        <a:solidFill>
                          <a:srgbClr val="FF0000"/>
                        </a:solidFill>
                        <a:effectLst/>
                        <a:latin typeface="Times New Roman"/>
                        <a:ea typeface="新細明體"/>
                      </a:endParaRPr>
                    </a:p>
                    <a:p>
                      <a:pPr algn="l">
                        <a:spcAft>
                          <a:spcPts val="0"/>
                        </a:spcAft>
                      </a:pPr>
                      <a:endParaRPr lang="en-HK" sz="15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89623" marR="89623" marT="44812" marB="4481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D0D0"/>
                    </a:solidFill>
                  </a:tcPr>
                </a:tc>
                <a:extLst>
                  <a:ext uri="{0D108BD9-81ED-4DB2-BD59-A6C34878D82A}">
                    <a16:rowId xmlns:a16="http://schemas.microsoft.com/office/drawing/2014/main" val="760463306"/>
                  </a:ext>
                </a:extLst>
              </a:tr>
              <a:tr h="774779">
                <a:tc>
                  <a:txBody>
                    <a:bodyPr/>
                    <a:lstStyle/>
                    <a:p>
                      <a:pPr>
                        <a:spcAft>
                          <a:spcPts val="0"/>
                        </a:spcAft>
                      </a:pPr>
                      <a:r>
                        <a:rPr lang="en-US" altLang="zh-CN" sz="1600" dirty="0">
                          <a:solidFill>
                            <a:srgbClr val="FF0000"/>
                          </a:solidFill>
                          <a:latin typeface="Times New Roman"/>
                          <a:ea typeface="新細明體"/>
                          <a:cs typeface="Times New Roman"/>
                        </a:rPr>
                        <a:t>He was killed by his generals after the war.</a:t>
                      </a:r>
                      <a:endParaRPr lang="en-US" sz="1600" dirty="0">
                        <a:solidFill>
                          <a:srgbClr val="FF0000"/>
                        </a:solidFill>
                        <a:effectLst/>
                        <a:latin typeface="Times New Roman"/>
                        <a:ea typeface="新細明體"/>
                      </a:endParaRPr>
                    </a:p>
                  </a:txBody>
                  <a:tcPr marL="89623" marR="89623" marT="44812" marB="4481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9E9"/>
                    </a:solidFill>
                  </a:tcPr>
                </a:tc>
                <a:tc>
                  <a:txBody>
                    <a:bodyPr/>
                    <a:lstStyle/>
                    <a:p>
                      <a:pPr algn="l">
                        <a:spcAft>
                          <a:spcPts val="0"/>
                        </a:spcAft>
                      </a:pPr>
                      <a:r>
                        <a:rPr lang="en-US" sz="1500" kern="1200">
                          <a:solidFill>
                            <a:srgbClr val="FFFFFF"/>
                          </a:solidFill>
                          <a:effectLst/>
                          <a:latin typeface="Times New Roman" panose="02020603050405020304" pitchFamily="18" charset="0"/>
                          <a:ea typeface="SimSun" panose="02010600030101010101" pitchFamily="2" charset="-122"/>
                          <a:cs typeface="Times New Roman" panose="02020603050405020304" pitchFamily="18" charset="0"/>
                        </a:rPr>
                        <a:t>After the Battle of Fei River</a:t>
                      </a:r>
                      <a:endParaRPr lang="en-HK" sz="1500" kern="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89623" marR="89623" marT="44812" marB="4481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tc>
                  <a:txBody>
                    <a:bodyPr/>
                    <a:lstStyle/>
                    <a:p>
                      <a:pPr>
                        <a:spcAft>
                          <a:spcPts val="0"/>
                        </a:spcAft>
                      </a:pPr>
                      <a:r>
                        <a:rPr lang="en-US" altLang="zh-CN" sz="1500" kern="1200" dirty="0">
                          <a:solidFill>
                            <a:srgbClr val="FF0000"/>
                          </a:solidFill>
                          <a:effectLst/>
                          <a:latin typeface="Times New Roman"/>
                          <a:ea typeface="新細明體"/>
                          <a:cs typeface="Times New Roman"/>
                        </a:rPr>
                        <a:t>After the battle, his reputation grew. </a:t>
                      </a:r>
                      <a:r>
                        <a:rPr lang="en-US" altLang="zh-CN" sz="1500" dirty="0">
                          <a:solidFill>
                            <a:srgbClr val="FF0000"/>
                          </a:solidFill>
                          <a:latin typeface="Times New Roman"/>
                          <a:ea typeface="新細明體"/>
                          <a:cs typeface="Times New Roman"/>
                        </a:rPr>
                        <a:t>The emperor became suspicious of him and he received no rewards.</a:t>
                      </a:r>
                      <a:endParaRPr lang="en-US" sz="1500" dirty="0">
                        <a:effectLst/>
                        <a:latin typeface="Times New Roman"/>
                        <a:ea typeface="新細明體"/>
                      </a:endParaRPr>
                    </a:p>
                  </a:txBody>
                  <a:tcPr marL="89623" marR="89623" marT="44812" marB="4481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9E9"/>
                    </a:solidFill>
                  </a:tcPr>
                </a:tc>
                <a:extLst>
                  <a:ext uri="{0D108BD9-81ED-4DB2-BD59-A6C34878D82A}">
                    <a16:rowId xmlns:a16="http://schemas.microsoft.com/office/drawing/2014/main" val="3606192348"/>
                  </a:ext>
                </a:extLst>
              </a:tr>
            </a:tbl>
          </a:graphicData>
        </a:graphic>
      </p:graphicFrame>
    </p:spTree>
    <p:extLst>
      <p:ext uri="{BB962C8B-B14F-4D97-AF65-F5344CB8AC3E}">
        <p14:creationId xmlns:p14="http://schemas.microsoft.com/office/powerpoint/2010/main" val="1381536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87843" y="1186017"/>
            <a:ext cx="7271542" cy="400110"/>
          </a:xfrm>
          <a:prstGeom prst="rect">
            <a:avLst/>
          </a:prstGeom>
        </p:spPr>
        <p:txBody>
          <a:bodyPr wrap="none">
            <a:spAutoFit/>
          </a:bodyPr>
          <a:lstStyle/>
          <a:p>
            <a:r>
              <a:rPr lang="en-US" altLang="zh-TW" sz="2000" b="1" dirty="0">
                <a:solidFill>
                  <a:srgbClr val="E46C0A"/>
                </a:solidFill>
                <a:latin typeface="Times New Roman" panose="02020603050405020304" pitchFamily="18" charset="0"/>
                <a:ea typeface="BiauKai"/>
                <a:cs typeface="Times New Roman" panose="02020603050405020304" pitchFamily="18" charset="0"/>
              </a:rPr>
              <a:t>III. Cavalry Developments in the Period of t</a:t>
            </a:r>
            <a:r>
              <a:rPr lang="en-HK" altLang="zh-TW" sz="2000" b="1" dirty="0">
                <a:solidFill>
                  <a:srgbClr val="E46C0A"/>
                </a:solidFill>
                <a:latin typeface="Times New Roman" panose="02020603050405020304" pitchFamily="18" charset="0"/>
                <a:ea typeface="BiauKai"/>
                <a:cs typeface="Times New Roman" panose="02020603050405020304" pitchFamily="18" charset="0"/>
              </a:rPr>
              <a:t>he Battle of Fei River</a:t>
            </a:r>
            <a:endParaRPr lang="en-US" altLang="zh-TW" sz="2000" dirty="0">
              <a:solidFill>
                <a:srgbClr val="E46C0A"/>
              </a:solidFill>
              <a:latin typeface="Times New Roman" panose="02020603050405020304" pitchFamily="18" charset="0"/>
              <a:ea typeface="BiauKai"/>
              <a:cs typeface="Times New Roman" panose="02020603050405020304" pitchFamily="18" charset="0"/>
            </a:endParaRPr>
          </a:p>
        </p:txBody>
      </p:sp>
      <p:pic>
        <p:nvPicPr>
          <p:cNvPr id="10" name="圖片 9"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11" name="TextBox 1"/>
          <p:cNvSpPr txBox="1"/>
          <p:nvPr/>
        </p:nvSpPr>
        <p:spPr>
          <a:xfrm>
            <a:off x="438133" y="1677769"/>
            <a:ext cx="4095654" cy="646331"/>
          </a:xfrm>
          <a:prstGeom prst="rect">
            <a:avLst/>
          </a:prstGeom>
          <a:gradFill flip="none" rotWithShape="1">
            <a:gsLst>
              <a:gs pos="47000">
                <a:schemeClr val="accent1">
                  <a:lumMod val="20000"/>
                  <a:lumOff val="80000"/>
                </a:schemeClr>
              </a:gs>
              <a:gs pos="100000">
                <a:schemeClr val="bg1"/>
              </a:gs>
            </a:gsLst>
            <a:lin ang="0" scaled="1"/>
            <a:tileRect/>
          </a:gradFill>
        </p:spPr>
        <p:txBody>
          <a:bodyPr wrap="square" rtlCol="0">
            <a:spAutoFit/>
          </a:bodyPr>
          <a:lstStyle/>
          <a:p>
            <a:pPr>
              <a:spcAft>
                <a:spcPts val="0"/>
              </a:spcAft>
            </a:pPr>
            <a:r>
              <a:rPr lang="en-HK" altLang="zh-CN" b="1" dirty="0">
                <a:solidFill>
                  <a:srgbClr val="000000"/>
                </a:solidFill>
                <a:latin typeface="Times New Roman"/>
                <a:ea typeface="新細明體"/>
                <a:cs typeface="Times New Roman"/>
              </a:rPr>
              <a:t>Cavalry Developments in the Fourth Century</a:t>
            </a:r>
            <a:endParaRPr lang="en-US" b="1" dirty="0">
              <a:solidFill>
                <a:srgbClr val="000000"/>
              </a:solidFill>
              <a:latin typeface="Times New Roman"/>
              <a:ea typeface="新細明體"/>
              <a:cs typeface="Times New Roman"/>
            </a:endParaRPr>
          </a:p>
        </p:txBody>
      </p:sp>
      <p:pic>
        <p:nvPicPr>
          <p:cNvPr id="14" name="Picture 2"/>
          <p:cNvPicPr/>
          <p:nvPr/>
        </p:nvPicPr>
        <p:blipFill>
          <a:blip r:embed="rId3" cstate="print"/>
          <a:srcRect/>
          <a:stretch>
            <a:fillRect/>
          </a:stretch>
        </p:blipFill>
        <p:spPr bwMode="auto">
          <a:xfrm>
            <a:off x="4610214" y="1647682"/>
            <a:ext cx="3503630" cy="4943454"/>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sp>
        <p:nvSpPr>
          <p:cNvPr id="15" name="TextBox 16"/>
          <p:cNvSpPr txBox="1"/>
          <p:nvPr/>
        </p:nvSpPr>
        <p:spPr>
          <a:xfrm>
            <a:off x="438133" y="2324100"/>
            <a:ext cx="3974806" cy="1766838"/>
          </a:xfrm>
          <a:prstGeom prst="rect">
            <a:avLst/>
          </a:prstGeom>
          <a:solidFill>
            <a:schemeClr val="accent6">
              <a:lumMod val="20000"/>
              <a:lumOff val="80000"/>
            </a:schemeClr>
          </a:solidFill>
          <a:ln>
            <a:noFill/>
          </a:ln>
          <a:effectLst/>
        </p:spPr>
        <p:style>
          <a:lnRef idx="3">
            <a:schemeClr val="lt1"/>
          </a:lnRef>
          <a:fillRef idx="1">
            <a:schemeClr val="accent3"/>
          </a:fillRef>
          <a:effectRef idx="1">
            <a:schemeClr val="accent3"/>
          </a:effectRef>
          <a:fontRef idx="minor">
            <a:schemeClr val="lt1"/>
          </a:fontRef>
        </p:style>
        <p:txBody>
          <a:bodyPr wrap="square" rtlCol="0">
            <a:noAutofit/>
          </a:bodyPr>
          <a:lstStyle/>
          <a:p>
            <a:pPr>
              <a:spcAft>
                <a:spcPts val="0"/>
              </a:spcAft>
            </a:pPr>
            <a:r>
              <a:rPr lang="en-HK" altLang="zh-CN" dirty="0">
                <a:solidFill>
                  <a:schemeClr val="tx1"/>
                </a:solidFill>
                <a:latin typeface="Times New Roman"/>
                <a:ea typeface="新細明體"/>
                <a:cs typeface="Times New Roman"/>
              </a:rPr>
              <a:t>The image on the </a:t>
            </a:r>
            <a:r>
              <a:rPr lang="en-US" altLang="zh-CN" dirty="0">
                <a:solidFill>
                  <a:schemeClr val="tx1"/>
                </a:solidFill>
                <a:latin typeface="Times New Roman"/>
                <a:ea typeface="新細明體"/>
                <a:cs typeface="Times New Roman"/>
              </a:rPr>
              <a:t>right</a:t>
            </a:r>
            <a:r>
              <a:rPr lang="en-HK" altLang="zh-CN" dirty="0">
                <a:solidFill>
                  <a:schemeClr val="tx1"/>
                </a:solidFill>
                <a:latin typeface="Times New Roman"/>
                <a:ea typeface="新細明體"/>
                <a:cs typeface="Times New Roman"/>
              </a:rPr>
              <a:t> is from approximately the fourth century and shows a member of the Northern </a:t>
            </a:r>
            <a:r>
              <a:rPr lang="en-US" altLang="zh-CN" kern="1200" dirty="0">
                <a:solidFill>
                  <a:schemeClr val="tx1"/>
                </a:solidFill>
                <a:effectLst/>
                <a:latin typeface="Times New Roman"/>
                <a:ea typeface="新細明體"/>
                <a:cs typeface="Times New Roman"/>
              </a:rPr>
              <a:t>civil service</a:t>
            </a:r>
            <a:r>
              <a:rPr lang="en-HK" altLang="zh-CN" kern="1200" dirty="0">
                <a:solidFill>
                  <a:schemeClr val="tx1"/>
                </a:solidFill>
                <a:effectLst/>
                <a:latin typeface="Times New Roman"/>
                <a:ea typeface="新細明體"/>
                <a:cs typeface="Times New Roman"/>
              </a:rPr>
              <a:t>. His two legs are on stirrups. His right hand holds the reins </a:t>
            </a:r>
            <a:r>
              <a:rPr lang="en-HK" altLang="zh-CN" kern="1200" dirty="0" smtClean="0">
                <a:solidFill>
                  <a:schemeClr val="tx1"/>
                </a:solidFill>
                <a:effectLst/>
                <a:latin typeface="Times New Roman"/>
                <a:ea typeface="新細明體"/>
                <a:cs typeface="Times New Roman"/>
              </a:rPr>
              <a:t>so that he can control </a:t>
            </a:r>
            <a:r>
              <a:rPr lang="en-HK" altLang="zh-CN" kern="1200" dirty="0">
                <a:solidFill>
                  <a:schemeClr val="tx1"/>
                </a:solidFill>
                <a:effectLst/>
                <a:latin typeface="Times New Roman"/>
                <a:ea typeface="新細明體"/>
                <a:cs typeface="Times New Roman"/>
              </a:rPr>
              <a:t>the </a:t>
            </a:r>
            <a:r>
              <a:rPr lang="en-HK" altLang="zh-CN" kern="1200" dirty="0" smtClean="0">
                <a:solidFill>
                  <a:schemeClr val="tx1"/>
                </a:solidFill>
                <a:effectLst/>
                <a:latin typeface="Times New Roman"/>
                <a:ea typeface="新細明體"/>
                <a:cs typeface="Times New Roman"/>
              </a:rPr>
              <a:t>horse easily.</a:t>
            </a:r>
            <a:endParaRPr lang="en-US" dirty="0">
              <a:solidFill>
                <a:schemeClr val="tx1"/>
              </a:solidFill>
              <a:effectLst/>
              <a:latin typeface="Times New Roman"/>
              <a:ea typeface="新細明體"/>
            </a:endParaRPr>
          </a:p>
        </p:txBody>
      </p:sp>
      <p:sp>
        <p:nvSpPr>
          <p:cNvPr id="16" name="文字方塊 15"/>
          <p:cNvSpPr txBox="1">
            <a:spLocks noChangeArrowheads="1"/>
          </p:cNvSpPr>
          <p:nvPr/>
        </p:nvSpPr>
        <p:spPr bwMode="auto">
          <a:xfrm>
            <a:off x="387843" y="4526507"/>
            <a:ext cx="3974806" cy="796119"/>
          </a:xfrm>
          <a:prstGeom prst="rect">
            <a:avLst/>
          </a:prstGeom>
          <a:solidFill>
            <a:schemeClr val="bg2"/>
          </a:solidFill>
          <a:ln w="9525">
            <a:noFill/>
            <a:miter lim="800000"/>
            <a:headEnd/>
            <a:tailEnd/>
          </a:ln>
        </p:spPr>
        <p:txBody>
          <a:bodyPr rot="0" vert="horz" wrap="square" lIns="91440" tIns="45720" rIns="91440" bIns="45720" anchor="t" anchorCtr="0">
            <a:noAutofit/>
          </a:bodyPr>
          <a:lstStyle/>
          <a:p>
            <a:r>
              <a:rPr lang="en-HK" altLang="zh-CN" sz="1200" dirty="0">
                <a:solidFill>
                  <a:srgbClr val="000000"/>
                </a:solidFill>
                <a:latin typeface="Times New Roman"/>
                <a:ea typeface="新細明體"/>
                <a:cs typeface="Times New Roman"/>
              </a:rPr>
              <a:t>Photo </a:t>
            </a:r>
            <a:r>
              <a:rPr lang="en-HK" altLang="zh-CN" sz="1200" dirty="0">
                <a:latin typeface="Times New Roman"/>
                <a:ea typeface="新細明體"/>
                <a:cs typeface="Times New Roman"/>
              </a:rPr>
              <a:t>from </a:t>
            </a:r>
            <a:r>
              <a:rPr lang="en-US" altLang="zh-TW" sz="1200" dirty="0" smtClean="0">
                <a:latin typeface="Times New Roman"/>
                <a:ea typeface="新細明體"/>
                <a:cs typeface="Times New Roman"/>
              </a:rPr>
              <a:t>the </a:t>
            </a:r>
            <a:r>
              <a:rPr lang="en-HK" altLang="zh-CN" sz="1200" dirty="0" smtClean="0">
                <a:latin typeface="Times New Roman"/>
                <a:ea typeface="新細明體"/>
                <a:cs typeface="Times New Roman"/>
              </a:rPr>
              <a:t>Hong </a:t>
            </a:r>
            <a:r>
              <a:rPr lang="en-HK" altLang="zh-CN" sz="1200" dirty="0">
                <a:latin typeface="Times New Roman"/>
                <a:ea typeface="新細明體"/>
                <a:cs typeface="Times New Roman"/>
              </a:rPr>
              <a:t>Kong </a:t>
            </a:r>
            <a:r>
              <a:rPr lang="en-US" altLang="zh-TW" sz="1200" dirty="0">
                <a:latin typeface="Times New Roman"/>
                <a:ea typeface="新細明體"/>
                <a:cs typeface="Times New Roman"/>
              </a:rPr>
              <a:t>Museum </a:t>
            </a:r>
            <a:r>
              <a:rPr lang="en-US" altLang="zh-TW" sz="1200" dirty="0" smtClean="0">
                <a:latin typeface="Times New Roman"/>
                <a:ea typeface="新細明體"/>
                <a:cs typeface="Times New Roman"/>
              </a:rPr>
              <a:t>of </a:t>
            </a:r>
            <a:r>
              <a:rPr lang="en-US" altLang="zh-TW" sz="1200" dirty="0">
                <a:latin typeface="Times New Roman"/>
                <a:ea typeface="新細明體"/>
                <a:cs typeface="Times New Roman"/>
              </a:rPr>
              <a:t>History’s </a:t>
            </a:r>
            <a:r>
              <a:rPr lang="en-US" altLang="zh-CN" sz="1200" dirty="0" smtClean="0">
                <a:solidFill>
                  <a:srgbClr val="000000"/>
                </a:solidFill>
                <a:latin typeface="Times New Roman"/>
                <a:ea typeface="新細明體"/>
                <a:cs typeface="Times New Roman"/>
              </a:rPr>
              <a:t>“</a:t>
            </a:r>
            <a:r>
              <a:rPr lang="en-US" altLang="zh-CN" sz="1200" i="1" dirty="0" err="1">
                <a:latin typeface="Times New Roman"/>
                <a:ea typeface="新細明體"/>
                <a:cs typeface="Times New Roman"/>
              </a:rPr>
              <a:t>Hanwu</a:t>
            </a:r>
            <a:r>
              <a:rPr lang="en-US" altLang="zh-CN" sz="1200" i="1" dirty="0">
                <a:latin typeface="Times New Roman"/>
                <a:ea typeface="新細明體"/>
                <a:cs typeface="Times New Roman"/>
              </a:rPr>
              <a:t> </a:t>
            </a:r>
            <a:r>
              <a:rPr lang="en-US" altLang="zh-CN" sz="1200" i="1" dirty="0" err="1">
                <a:latin typeface="Times New Roman"/>
                <a:ea typeface="新細明體"/>
                <a:cs typeface="Times New Roman"/>
              </a:rPr>
              <a:t>Shengshi</a:t>
            </a:r>
            <a:r>
              <a:rPr lang="en-US" altLang="zh-CN" sz="1200" i="1" dirty="0">
                <a:latin typeface="Times New Roman"/>
                <a:ea typeface="新細明體"/>
                <a:cs typeface="Times New Roman"/>
              </a:rPr>
              <a:t>” </a:t>
            </a:r>
            <a:r>
              <a:rPr lang="en-US" altLang="zh-CN" sz="1200" dirty="0" smtClean="0">
                <a:latin typeface="Times New Roman"/>
                <a:ea typeface="新細明體"/>
                <a:cs typeface="Times New Roman"/>
              </a:rPr>
              <a:t>(</a:t>
            </a:r>
            <a:r>
              <a:rPr lang="en-US" altLang="zh-HK" sz="1200" dirty="0" smtClean="0">
                <a:latin typeface="Times New Roman"/>
                <a:ea typeface="新細明體"/>
                <a:cs typeface="Times New Roman"/>
              </a:rPr>
              <a:t>The </a:t>
            </a:r>
            <a:r>
              <a:rPr lang="en-US" altLang="zh-HK" sz="1200" dirty="0">
                <a:latin typeface="Times New Roman"/>
                <a:ea typeface="新細明體"/>
                <a:cs typeface="Times New Roman"/>
              </a:rPr>
              <a:t>Rise of the Celestial Empire</a:t>
            </a:r>
            <a:r>
              <a:rPr lang="en-US" altLang="zh-CN" sz="1200" dirty="0" smtClean="0">
                <a:latin typeface="Times New Roman"/>
                <a:ea typeface="新細明體"/>
                <a:cs typeface="Times New Roman"/>
              </a:rPr>
              <a:t>) </a:t>
            </a:r>
            <a:r>
              <a:rPr lang="en-US" altLang="zh-CN" sz="1200" dirty="0">
                <a:latin typeface="Times New Roman"/>
                <a:ea typeface="新細明體"/>
                <a:cs typeface="Times New Roman"/>
              </a:rPr>
              <a:t>exhibition</a:t>
            </a:r>
            <a:r>
              <a:rPr lang="en-US" altLang="zh-CN" sz="1200" dirty="0" smtClean="0">
                <a:latin typeface="Times New Roman"/>
                <a:ea typeface="新細明體"/>
                <a:cs typeface="Times New Roman"/>
              </a:rPr>
              <a:t>. You may browse the exhibition online: </a:t>
            </a:r>
            <a:r>
              <a:rPr lang="en-US" altLang="zh-HK" sz="1200" u="sng" kern="100" dirty="0">
                <a:solidFill>
                  <a:srgbClr val="00B050"/>
                </a:solidFill>
                <a:latin typeface="Times New Roman"/>
                <a:ea typeface="新細明體"/>
                <a:cs typeface="Times New Roman"/>
                <a:hlinkClick r:id="rId4"/>
              </a:rPr>
              <a:t>http://www.lcsd.gov.hk/CE/Museum/History/han_empire/</a:t>
            </a:r>
            <a:endParaRPr lang="en-US" altLang="zh-HK" sz="1200" kern="100" dirty="0">
              <a:solidFill>
                <a:srgbClr val="00B050"/>
              </a:solidFill>
              <a:ea typeface="新細明體"/>
              <a:cs typeface="Times New Roman"/>
            </a:endParaRPr>
          </a:p>
          <a:p>
            <a:pPr>
              <a:spcAft>
                <a:spcPts val="0"/>
              </a:spcAft>
            </a:pPr>
            <a:endParaRPr lang="en-US" sz="1200" kern="100" dirty="0">
              <a:effectLst/>
              <a:latin typeface="Calibri"/>
              <a:ea typeface="新細明體"/>
              <a:cs typeface="Times New Roman"/>
            </a:endParaRPr>
          </a:p>
        </p:txBody>
      </p:sp>
    </p:spTree>
    <p:extLst>
      <p:ext uri="{BB962C8B-B14F-4D97-AF65-F5344CB8AC3E}">
        <p14:creationId xmlns:p14="http://schemas.microsoft.com/office/powerpoint/2010/main" val="366545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pic>
        <p:nvPicPr>
          <p:cNvPr id="24" name="Picture 3"/>
          <p:cNvPicPr/>
          <p:nvPr/>
        </p:nvPicPr>
        <p:blipFill>
          <a:blip r:embed="rId3" cstate="print"/>
          <a:srcRect/>
          <a:stretch>
            <a:fillRect/>
          </a:stretch>
        </p:blipFill>
        <p:spPr bwMode="auto">
          <a:xfrm>
            <a:off x="603238" y="1334303"/>
            <a:ext cx="3995733" cy="3065604"/>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sp>
        <p:nvSpPr>
          <p:cNvPr id="25" name="TextBox 18"/>
          <p:cNvSpPr txBox="1"/>
          <p:nvPr/>
        </p:nvSpPr>
        <p:spPr>
          <a:xfrm>
            <a:off x="4783914" y="1347862"/>
            <a:ext cx="3809872" cy="2642247"/>
          </a:xfrm>
          <a:prstGeom prst="rect">
            <a:avLst/>
          </a:prstGeom>
          <a:solidFill>
            <a:schemeClr val="bg2">
              <a:lumMod val="90000"/>
            </a:schemeClr>
          </a:solidFill>
          <a:ln>
            <a:noFill/>
          </a:ln>
          <a:effectLst/>
        </p:spPr>
        <p:style>
          <a:lnRef idx="3">
            <a:schemeClr val="lt1"/>
          </a:lnRef>
          <a:fillRef idx="1">
            <a:schemeClr val="accent3"/>
          </a:fillRef>
          <a:effectRef idx="1">
            <a:schemeClr val="accent3"/>
          </a:effectRef>
          <a:fontRef idx="minor">
            <a:schemeClr val="lt1"/>
          </a:fontRef>
        </p:style>
        <p:txBody>
          <a:bodyPr wrap="square" rtlCol="0">
            <a:noAutofit/>
          </a:bodyPr>
          <a:lstStyle/>
          <a:p>
            <a:pPr>
              <a:spcAft>
                <a:spcPts val="0"/>
              </a:spcAft>
            </a:pPr>
            <a:r>
              <a:rPr lang="en-HK" altLang="zh-CN" sz="1500" dirty="0">
                <a:solidFill>
                  <a:schemeClr val="tx1"/>
                </a:solidFill>
                <a:latin typeface="Times New Roman" panose="02020603050405020304" pitchFamily="18" charset="0"/>
                <a:ea typeface="新細明體"/>
                <a:cs typeface="Times New Roman" panose="02020603050405020304" pitchFamily="18" charset="0"/>
              </a:rPr>
              <a:t>These are</a:t>
            </a:r>
            <a:r>
              <a:rPr lang="en-US" altLang="zh-CN" sz="1500" dirty="0">
                <a:solidFill>
                  <a:schemeClr val="tx1"/>
                </a:solidFill>
                <a:latin typeface="Times New Roman" panose="02020603050405020304" pitchFamily="18" charset="0"/>
                <a:ea typeface="新細明體"/>
                <a:cs typeface="Times New Roman" panose="02020603050405020304" pitchFamily="18" charset="0"/>
              </a:rPr>
              <a:t> </a:t>
            </a:r>
            <a:r>
              <a:rPr lang="en-US" altLang="zh-CN" sz="1500" dirty="0" smtClean="0">
                <a:solidFill>
                  <a:schemeClr val="tx1"/>
                </a:solidFill>
                <a:latin typeface="Times New Roman" panose="02020603050405020304" pitchFamily="18" charset="0"/>
                <a:ea typeface="新細明體"/>
                <a:cs typeface="Times New Roman" panose="02020603050405020304" pitchFamily="18" charset="0"/>
              </a:rPr>
              <a:t>the heavy </a:t>
            </a:r>
            <a:r>
              <a:rPr lang="en-US" altLang="zh-CN" sz="1500" dirty="0">
                <a:solidFill>
                  <a:schemeClr val="tx1"/>
                </a:solidFill>
                <a:latin typeface="Times New Roman" panose="02020603050405020304" pitchFamily="18" charset="0"/>
                <a:ea typeface="新細明體"/>
                <a:cs typeface="Times New Roman" panose="02020603050405020304" pitchFamily="18" charset="0"/>
              </a:rPr>
              <a:t>cavalry pottery figures from the </a:t>
            </a:r>
            <a:r>
              <a:rPr lang="en-US" altLang="zh-CN" sz="1500" kern="1200" dirty="0">
                <a:solidFill>
                  <a:schemeClr val="tx1"/>
                </a:solidFill>
                <a:effectLst/>
                <a:latin typeface="Times New Roman" panose="02020603050405020304" pitchFamily="18" charset="0"/>
                <a:ea typeface="新細明體"/>
                <a:cs typeface="Times New Roman" panose="02020603050405020304" pitchFamily="18" charset="0"/>
              </a:rPr>
              <a:t>Northern Wei</a:t>
            </a:r>
            <a:r>
              <a:rPr lang="en-US" altLang="zh-CN" sz="1500" dirty="0">
                <a:solidFill>
                  <a:schemeClr val="tx1"/>
                </a:solidFill>
                <a:latin typeface="Times New Roman" panose="02020603050405020304" pitchFamily="18" charset="0"/>
                <a:ea typeface="新細明體"/>
                <a:cs typeface="Times New Roman" panose="02020603050405020304" pitchFamily="18" charset="0"/>
              </a:rPr>
              <a:t> </a:t>
            </a:r>
            <a:r>
              <a:rPr lang="en-US" altLang="zh-CN" sz="1500" dirty="0" smtClean="0">
                <a:solidFill>
                  <a:schemeClr val="tx1"/>
                </a:solidFill>
                <a:latin typeface="Times New Roman" panose="02020603050405020304" pitchFamily="18" charset="0"/>
                <a:ea typeface="新細明體"/>
                <a:cs typeface="Times New Roman" panose="02020603050405020304" pitchFamily="18" charset="0"/>
              </a:rPr>
              <a:t>(</a:t>
            </a:r>
            <a:r>
              <a:rPr lang="zh-TW" altLang="en-US" sz="1500" dirty="0" smtClean="0">
                <a:solidFill>
                  <a:schemeClr val="tx1"/>
                </a:solidFill>
                <a:latin typeface="Times New Roman" panose="02020603050405020304" pitchFamily="18" charset="0"/>
                <a:ea typeface="新細明體"/>
                <a:cs typeface="Times New Roman" panose="02020603050405020304" pitchFamily="18" charset="0"/>
              </a:rPr>
              <a:t>北魏</a:t>
            </a:r>
            <a:r>
              <a:rPr lang="en-US" altLang="zh-CN" sz="1500" dirty="0" smtClean="0">
                <a:solidFill>
                  <a:schemeClr val="tx1"/>
                </a:solidFill>
                <a:latin typeface="Times New Roman" panose="02020603050405020304" pitchFamily="18" charset="0"/>
                <a:ea typeface="新細明體"/>
                <a:cs typeface="Times New Roman" panose="02020603050405020304" pitchFamily="18" charset="0"/>
              </a:rPr>
              <a:t>) empire</a:t>
            </a:r>
            <a:r>
              <a:rPr lang="en-US" altLang="zh-CN" sz="1500" dirty="0">
                <a:solidFill>
                  <a:schemeClr val="tx1"/>
                </a:solidFill>
                <a:latin typeface="Times New Roman" panose="02020603050405020304" pitchFamily="18" charset="0"/>
                <a:ea typeface="新細明體"/>
                <a:cs typeface="Times New Roman" panose="02020603050405020304" pitchFamily="18" charset="0"/>
              </a:rPr>
              <a:t>.</a:t>
            </a:r>
            <a:r>
              <a:rPr lang="en-HK" altLang="zh-CN" sz="1500" kern="1200" dirty="0">
                <a:solidFill>
                  <a:schemeClr val="tx1"/>
                </a:solidFill>
                <a:effectLst/>
                <a:latin typeface="Times New Roman" panose="02020603050405020304" pitchFamily="18" charset="0"/>
                <a:ea typeface="新細明體"/>
                <a:cs typeface="Times New Roman" panose="02020603050405020304" pitchFamily="18" charset="0"/>
              </a:rPr>
              <a:t> The warriors </a:t>
            </a:r>
            <a:r>
              <a:rPr lang="en-HK" altLang="zh-CN" sz="1500" dirty="0" smtClean="0">
                <a:solidFill>
                  <a:schemeClr val="tx1"/>
                </a:solidFill>
                <a:latin typeface="Times New Roman" panose="02020603050405020304" pitchFamily="18" charset="0"/>
                <a:ea typeface="新細明體"/>
                <a:cs typeface="Times New Roman" panose="02020603050405020304" pitchFamily="18" charset="0"/>
              </a:rPr>
              <a:t>wear </a:t>
            </a:r>
            <a:r>
              <a:rPr lang="en-US" altLang="zh-CN" sz="1500" dirty="0" smtClean="0">
                <a:solidFill>
                  <a:schemeClr val="tx1"/>
                </a:solidFill>
                <a:latin typeface="Times New Roman" panose="02020603050405020304" pitchFamily="18" charset="0"/>
                <a:ea typeface="新細明體"/>
                <a:cs typeface="Times New Roman" panose="02020603050405020304" pitchFamily="18" charset="0"/>
              </a:rPr>
              <a:t>tiger-head </a:t>
            </a:r>
            <a:r>
              <a:rPr lang="en-US" altLang="zh-CN" sz="1500" dirty="0">
                <a:solidFill>
                  <a:schemeClr val="tx1"/>
                </a:solidFill>
                <a:latin typeface="Times New Roman" panose="02020603050405020304" pitchFamily="18" charset="0"/>
                <a:ea typeface="新細明體"/>
                <a:cs typeface="Times New Roman" panose="02020603050405020304" pitchFamily="18" charset="0"/>
              </a:rPr>
              <a:t>shaped </a:t>
            </a:r>
            <a:r>
              <a:rPr lang="en-US" altLang="zh-CN" sz="1500" kern="1200" dirty="0">
                <a:solidFill>
                  <a:schemeClr val="tx1"/>
                </a:solidFill>
                <a:effectLst/>
                <a:latin typeface="Times New Roman" panose="02020603050405020304" pitchFamily="18" charset="0"/>
                <a:ea typeface="新細明體"/>
                <a:cs typeface="Times New Roman" panose="02020603050405020304" pitchFamily="18" charset="0"/>
              </a:rPr>
              <a:t>helmets. T</a:t>
            </a:r>
            <a:r>
              <a:rPr lang="en-HK" altLang="zh-CN" sz="1500" kern="1200" dirty="0">
                <a:solidFill>
                  <a:schemeClr val="tx1"/>
                </a:solidFill>
                <a:effectLst/>
                <a:latin typeface="Times New Roman" panose="02020603050405020304" pitchFamily="18" charset="0"/>
                <a:ea typeface="新細明體"/>
                <a:cs typeface="Times New Roman" panose="02020603050405020304" pitchFamily="18" charset="0"/>
              </a:rPr>
              <a:t>he horses </a:t>
            </a:r>
            <a:r>
              <a:rPr lang="en-HK" altLang="zh-CN" sz="1500" kern="1200" dirty="0" smtClean="0">
                <a:solidFill>
                  <a:schemeClr val="tx1"/>
                </a:solidFill>
                <a:effectLst/>
                <a:latin typeface="Times New Roman" panose="02020603050405020304" pitchFamily="18" charset="0"/>
                <a:ea typeface="新細明體"/>
                <a:cs typeface="Times New Roman" panose="02020603050405020304" pitchFamily="18" charset="0"/>
              </a:rPr>
              <a:t>wear armours </a:t>
            </a:r>
            <a:r>
              <a:rPr lang="en-HK" altLang="zh-CN" sz="1500" kern="1200" dirty="0">
                <a:solidFill>
                  <a:schemeClr val="tx1"/>
                </a:solidFill>
                <a:effectLst/>
                <a:latin typeface="Times New Roman" panose="02020603050405020304" pitchFamily="18" charset="0"/>
                <a:ea typeface="新細明體"/>
                <a:cs typeface="Times New Roman" panose="02020603050405020304" pitchFamily="18" charset="0"/>
              </a:rPr>
              <a:t>as well. Even though the</a:t>
            </a:r>
            <a:r>
              <a:rPr lang="en-US" altLang="zh-CN" sz="1500" kern="1200" dirty="0">
                <a:solidFill>
                  <a:schemeClr val="tx1"/>
                </a:solidFill>
                <a:effectLst/>
                <a:latin typeface="Times New Roman" panose="02020603050405020304" pitchFamily="18" charset="0"/>
                <a:ea typeface="新細明體"/>
                <a:cs typeface="Times New Roman" panose="02020603050405020304" pitchFamily="18" charset="0"/>
              </a:rPr>
              <a:t> Northern Wei </a:t>
            </a:r>
            <a:r>
              <a:rPr lang="en-US" altLang="zh-CN" sz="1500" dirty="0">
                <a:solidFill>
                  <a:schemeClr val="tx1"/>
                </a:solidFill>
                <a:latin typeface="Times New Roman" panose="02020603050405020304" pitchFamily="18" charset="0"/>
                <a:ea typeface="新細明體"/>
                <a:cs typeface="Times New Roman" panose="02020603050405020304" pitchFamily="18" charset="0"/>
              </a:rPr>
              <a:t>came a </a:t>
            </a:r>
            <a:r>
              <a:rPr lang="en-US" altLang="zh-CN" sz="1500" kern="1200" dirty="0">
                <a:solidFill>
                  <a:schemeClr val="tx1"/>
                </a:solidFill>
                <a:effectLst/>
                <a:latin typeface="Times New Roman" panose="02020603050405020304" pitchFamily="18" charset="0"/>
                <a:ea typeface="新細明體"/>
                <a:cs typeface="Times New Roman" panose="02020603050405020304" pitchFamily="18" charset="0"/>
              </a:rPr>
              <a:t>little later than the Former Qin</a:t>
            </a:r>
            <a:r>
              <a:rPr lang="en-HK" altLang="zh-CN" sz="1500" kern="1200" dirty="0">
                <a:solidFill>
                  <a:schemeClr val="tx1"/>
                </a:solidFill>
                <a:effectLst/>
                <a:latin typeface="Times New Roman" panose="02020603050405020304" pitchFamily="18" charset="0"/>
                <a:ea typeface="新細明體"/>
                <a:cs typeface="Times New Roman" panose="02020603050405020304" pitchFamily="18" charset="0"/>
              </a:rPr>
              <a:t>, this type of armour was similar to that used in the Battle of </a:t>
            </a:r>
            <a:r>
              <a:rPr lang="en-HK" altLang="zh-CN" sz="1500" kern="1200" dirty="0" err="1">
                <a:solidFill>
                  <a:schemeClr val="tx1"/>
                </a:solidFill>
                <a:effectLst/>
                <a:latin typeface="Times New Roman" panose="02020603050405020304" pitchFamily="18" charset="0"/>
                <a:ea typeface="新細明體"/>
                <a:cs typeface="Times New Roman" panose="02020603050405020304" pitchFamily="18" charset="0"/>
              </a:rPr>
              <a:t>Fei</a:t>
            </a:r>
            <a:r>
              <a:rPr lang="en-HK" altLang="zh-CN" sz="1500" kern="1200" dirty="0">
                <a:solidFill>
                  <a:schemeClr val="tx1"/>
                </a:solidFill>
                <a:effectLst/>
                <a:latin typeface="Times New Roman" panose="02020603050405020304" pitchFamily="18" charset="0"/>
                <a:ea typeface="新細明體"/>
                <a:cs typeface="Times New Roman" panose="02020603050405020304" pitchFamily="18" charset="0"/>
              </a:rPr>
              <a:t> </a:t>
            </a:r>
            <a:r>
              <a:rPr lang="en-HK" altLang="zh-CN" sz="1500" kern="1200" dirty="0" smtClean="0">
                <a:solidFill>
                  <a:schemeClr val="tx1"/>
                </a:solidFill>
                <a:effectLst/>
                <a:latin typeface="Times New Roman" panose="02020603050405020304" pitchFamily="18" charset="0"/>
                <a:ea typeface="新細明體"/>
                <a:cs typeface="Times New Roman" panose="02020603050405020304" pitchFamily="18" charset="0"/>
              </a:rPr>
              <a:t>River by </a:t>
            </a:r>
            <a:r>
              <a:rPr lang="en-HK" altLang="zh-CN" sz="1500" kern="1200" dirty="0">
                <a:solidFill>
                  <a:schemeClr val="tx1"/>
                </a:solidFill>
                <a:effectLst/>
                <a:latin typeface="Times New Roman" panose="02020603050405020304" pitchFamily="18" charset="0"/>
                <a:ea typeface="新細明體"/>
                <a:cs typeface="Times New Roman" panose="02020603050405020304" pitchFamily="18" charset="0"/>
              </a:rPr>
              <a:t>the </a:t>
            </a:r>
            <a:r>
              <a:rPr lang="en-HK" altLang="zh-CN" sz="1500" kern="1200" dirty="0">
                <a:solidFill>
                  <a:srgbClr val="000000"/>
                </a:solidFill>
                <a:effectLst/>
                <a:latin typeface="Times New Roman" panose="02020603050405020304" pitchFamily="18" charset="0"/>
                <a:ea typeface="新細明體"/>
                <a:cs typeface="Times New Roman" panose="02020603050405020304" pitchFamily="18" charset="0"/>
              </a:rPr>
              <a:t>Former Qin’s </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elite cavalry. (Photo from </a:t>
            </a:r>
            <a:r>
              <a:rPr lang="en-HK" altLang="zh-CN" sz="1500" dirty="0" smtClean="0">
                <a:solidFill>
                  <a:schemeClr val="tx1"/>
                </a:solidFill>
                <a:latin typeface="Times New Roman" panose="02020603050405020304" pitchFamily="18" charset="0"/>
                <a:ea typeface="新細明體"/>
                <a:cs typeface="Times New Roman" panose="02020603050405020304" pitchFamily="18" charset="0"/>
              </a:rPr>
              <a:t>the Hong </a:t>
            </a:r>
            <a:r>
              <a:rPr lang="en-HK" altLang="zh-CN" sz="1500" dirty="0">
                <a:solidFill>
                  <a:schemeClr val="tx1"/>
                </a:solidFill>
                <a:latin typeface="Times New Roman" panose="02020603050405020304" pitchFamily="18" charset="0"/>
                <a:ea typeface="新細明體"/>
                <a:cs typeface="Times New Roman" panose="02020603050405020304" pitchFamily="18" charset="0"/>
              </a:rPr>
              <a:t>Kong </a:t>
            </a:r>
            <a:r>
              <a:rPr lang="en-US" altLang="zh-TW" sz="1600" dirty="0">
                <a:solidFill>
                  <a:schemeClr val="tx1"/>
                </a:solidFill>
                <a:latin typeface="Times New Roman"/>
                <a:ea typeface="新細明體"/>
                <a:cs typeface="Times New Roman"/>
              </a:rPr>
              <a:t>Museum of History’s </a:t>
            </a:r>
            <a:r>
              <a:rPr lang="en-US" altLang="zh-HK" sz="1600" dirty="0" smtClean="0">
                <a:solidFill>
                  <a:schemeClr val="tx1"/>
                </a:solidFill>
                <a:latin typeface="Times New Roman"/>
                <a:ea typeface="新細明體"/>
                <a:cs typeface="Times New Roman"/>
              </a:rPr>
              <a:t>“The </a:t>
            </a:r>
            <a:r>
              <a:rPr lang="en-US" altLang="zh-HK" sz="1600" dirty="0">
                <a:solidFill>
                  <a:schemeClr val="tx1"/>
                </a:solidFill>
                <a:latin typeface="Times New Roman"/>
                <a:ea typeface="新細明體"/>
                <a:cs typeface="Times New Roman"/>
              </a:rPr>
              <a:t>Rise of the Celestial </a:t>
            </a:r>
            <a:r>
              <a:rPr lang="en-US" altLang="zh-HK" sz="1600" dirty="0" smtClean="0">
                <a:solidFill>
                  <a:schemeClr val="tx1"/>
                </a:solidFill>
                <a:latin typeface="Times New Roman"/>
                <a:ea typeface="新細明體"/>
                <a:cs typeface="Times New Roman"/>
              </a:rPr>
              <a:t>Empire” exhibition</a:t>
            </a:r>
            <a:r>
              <a:rPr lang="en-US" altLang="zh-CN" sz="1500" dirty="0" smtClean="0">
                <a:solidFill>
                  <a:schemeClr val="tx1"/>
                </a:solidFill>
                <a:latin typeface="Times New Roman" panose="02020603050405020304" pitchFamily="18" charset="0"/>
                <a:ea typeface="新細明體"/>
                <a:cs typeface="Times New Roman" panose="02020603050405020304" pitchFamily="18" charset="0"/>
              </a:rPr>
              <a:t>)</a:t>
            </a:r>
            <a:endParaRPr lang="en-US" sz="1500" dirty="0">
              <a:solidFill>
                <a:schemeClr val="tx1"/>
              </a:solidFill>
              <a:effectLst/>
              <a:latin typeface="Times New Roman" panose="02020603050405020304" pitchFamily="18" charset="0"/>
              <a:ea typeface="新細明體"/>
              <a:cs typeface="Times New Roman" panose="02020603050405020304" pitchFamily="18" charset="0"/>
            </a:endParaRPr>
          </a:p>
        </p:txBody>
      </p:sp>
      <p:sp>
        <p:nvSpPr>
          <p:cNvPr id="26" name="TextBox 6"/>
          <p:cNvSpPr txBox="1"/>
          <p:nvPr/>
        </p:nvSpPr>
        <p:spPr>
          <a:xfrm>
            <a:off x="603238" y="4556082"/>
            <a:ext cx="7990548" cy="2027598"/>
          </a:xfrm>
          <a:prstGeom prst="rect">
            <a:avLst/>
          </a:prstGeom>
          <a:solidFill>
            <a:schemeClr val="accent4">
              <a:lumMod val="40000"/>
              <a:lumOff val="60000"/>
            </a:schemeClr>
          </a:solidFill>
          <a:ln>
            <a:noFill/>
          </a:ln>
          <a:effectLst/>
        </p:spPr>
        <p:style>
          <a:lnRef idx="3">
            <a:schemeClr val="lt1"/>
          </a:lnRef>
          <a:fillRef idx="1">
            <a:schemeClr val="accent3"/>
          </a:fillRef>
          <a:effectRef idx="1">
            <a:schemeClr val="accent3"/>
          </a:effectRef>
          <a:fontRef idx="minor">
            <a:schemeClr val="lt1"/>
          </a:fontRef>
        </p:style>
        <p:txBody>
          <a:bodyPr wrap="square" rtlCol="0">
            <a:noAutofit/>
          </a:bodyPr>
          <a:lstStyle/>
          <a:p>
            <a:pPr algn="just">
              <a:spcAft>
                <a:spcPts val="0"/>
              </a:spcAft>
            </a:pPr>
            <a:r>
              <a:rPr lang="en-HK" altLang="zh-CN" sz="1500" b="1" dirty="0">
                <a:solidFill>
                  <a:srgbClr val="000000"/>
                </a:solidFill>
                <a:latin typeface="Times New Roman"/>
                <a:ea typeface="新細明體"/>
                <a:cs typeface="Times New Roman"/>
              </a:rPr>
              <a:t>Quiz: </a:t>
            </a:r>
            <a:r>
              <a:rPr lang="en-HK" altLang="zh-CN" sz="1500" dirty="0">
                <a:solidFill>
                  <a:schemeClr val="tx1"/>
                </a:solidFill>
                <a:latin typeface="Times New Roman"/>
                <a:ea typeface="新細明體"/>
                <a:cs typeface="Times New Roman"/>
              </a:rPr>
              <a:t>After the invention of stirrups, how did the role of horses on the battlefield change? What impact did soldiers riding horses in </a:t>
            </a:r>
            <a:r>
              <a:rPr lang="en-HK" altLang="zh-CN" sz="1500" dirty="0" smtClean="0">
                <a:solidFill>
                  <a:schemeClr val="tx1"/>
                </a:solidFill>
                <a:latin typeface="Times New Roman"/>
                <a:ea typeface="新細明體"/>
                <a:cs typeface="Times New Roman"/>
              </a:rPr>
              <a:t>the battles </a:t>
            </a:r>
            <a:r>
              <a:rPr lang="en-HK" altLang="zh-CN" sz="1500" dirty="0">
                <a:solidFill>
                  <a:schemeClr val="tx1"/>
                </a:solidFill>
                <a:latin typeface="Times New Roman"/>
                <a:ea typeface="新細明體"/>
                <a:cs typeface="Times New Roman"/>
              </a:rPr>
              <a:t>have?</a:t>
            </a:r>
            <a:endParaRPr lang="en-US" sz="1500" dirty="0">
              <a:solidFill>
                <a:schemeClr val="tx1"/>
              </a:solidFill>
              <a:effectLst/>
              <a:latin typeface="Times New Roman"/>
              <a:ea typeface="新細明體"/>
            </a:endParaRPr>
          </a:p>
        </p:txBody>
      </p:sp>
      <p:sp>
        <p:nvSpPr>
          <p:cNvPr id="27" name="文字方塊 26"/>
          <p:cNvSpPr txBox="1"/>
          <p:nvPr/>
        </p:nvSpPr>
        <p:spPr>
          <a:xfrm>
            <a:off x="726904" y="5243152"/>
            <a:ext cx="7768245" cy="1241896"/>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HK" altLang="zh-CN" sz="1500" kern="1200" dirty="0">
                <a:solidFill>
                  <a:srgbClr val="FF0000"/>
                </a:solidFill>
                <a:effectLst/>
                <a:latin typeface="Times New Roman"/>
                <a:ea typeface="新細明體"/>
                <a:cs typeface="Times New Roman"/>
              </a:rPr>
              <a:t>The invention of stirrups </a:t>
            </a:r>
            <a:r>
              <a:rPr lang="en-HK" altLang="zh-CN" sz="1500" dirty="0">
                <a:solidFill>
                  <a:srgbClr val="FF0000"/>
                </a:solidFill>
                <a:latin typeface="Times New Roman"/>
                <a:ea typeface="新細明體"/>
                <a:cs typeface="Times New Roman"/>
              </a:rPr>
              <a:t>on battles had a </a:t>
            </a:r>
            <a:r>
              <a:rPr lang="en-HK" altLang="zh-CN" sz="1500" dirty="0" smtClean="0">
                <a:solidFill>
                  <a:srgbClr val="FF0000"/>
                </a:solidFill>
                <a:latin typeface="Times New Roman"/>
                <a:ea typeface="新細明體"/>
                <a:cs typeface="Times New Roman"/>
              </a:rPr>
              <a:t>far-reaching impact</a:t>
            </a:r>
            <a:r>
              <a:rPr lang="en-HK" altLang="zh-CN" sz="1500" dirty="0">
                <a:solidFill>
                  <a:srgbClr val="FF0000"/>
                </a:solidFill>
                <a:latin typeface="Times New Roman"/>
                <a:ea typeface="新細明體"/>
                <a:cs typeface="Times New Roman"/>
              </a:rPr>
              <a:t>. Previously, horses were mainly used to send soldiers quickly to and from </a:t>
            </a:r>
            <a:r>
              <a:rPr lang="en-HK" altLang="zh-CN" sz="1500" dirty="0" smtClean="0">
                <a:solidFill>
                  <a:srgbClr val="FF0000"/>
                </a:solidFill>
                <a:latin typeface="Times New Roman"/>
                <a:ea typeface="新細明體"/>
                <a:cs typeface="Times New Roman"/>
              </a:rPr>
              <a:t>the battles </a:t>
            </a:r>
            <a:r>
              <a:rPr lang="en-HK" altLang="zh-CN" sz="1500" dirty="0">
                <a:solidFill>
                  <a:srgbClr val="FF0000"/>
                </a:solidFill>
                <a:latin typeface="Times New Roman"/>
                <a:ea typeface="新細明體"/>
                <a:cs typeface="Times New Roman"/>
              </a:rPr>
              <a:t>and then soldiers would dismount to shoot arrows or fight</a:t>
            </a:r>
            <a:r>
              <a:rPr lang="en-US" altLang="zh-CN" sz="1500" dirty="0">
                <a:solidFill>
                  <a:srgbClr val="FF0000"/>
                </a:solidFill>
                <a:latin typeface="Times New Roman"/>
                <a:ea typeface="新細明體"/>
                <a:cs typeface="Times New Roman"/>
              </a:rPr>
              <a:t>.</a:t>
            </a:r>
            <a:r>
              <a:rPr lang="en-HK" altLang="zh-CN" sz="1500" kern="1200" dirty="0">
                <a:solidFill>
                  <a:srgbClr val="FF0000"/>
                </a:solidFill>
                <a:effectLst/>
                <a:latin typeface="Times New Roman"/>
                <a:ea typeface="新細明體"/>
                <a:cs typeface="Times New Roman"/>
              </a:rPr>
              <a:t> The introduction of stirrups allowed </a:t>
            </a:r>
            <a:r>
              <a:rPr lang="en-HK" altLang="zh-CN" sz="1500" dirty="0">
                <a:solidFill>
                  <a:srgbClr val="FF0000"/>
                </a:solidFill>
                <a:latin typeface="Times New Roman"/>
                <a:ea typeface="新細明體"/>
                <a:cs typeface="Times New Roman"/>
              </a:rPr>
              <a:t>horsemen to use their legs to control their horses and at the same time to stand, shoot </a:t>
            </a:r>
            <a:r>
              <a:rPr lang="en-HK" altLang="zh-CN" sz="1500" dirty="0" smtClean="0">
                <a:solidFill>
                  <a:srgbClr val="FF0000"/>
                </a:solidFill>
                <a:latin typeface="Times New Roman"/>
                <a:ea typeface="新細明體"/>
                <a:cs typeface="Times New Roman"/>
              </a:rPr>
              <a:t>arrows </a:t>
            </a:r>
            <a:r>
              <a:rPr lang="en-US" altLang="zh-CN" sz="1500" kern="1200" dirty="0">
                <a:solidFill>
                  <a:srgbClr val="FF0000"/>
                </a:solidFill>
                <a:effectLst/>
                <a:latin typeface="Times New Roman"/>
                <a:ea typeface="新細明體"/>
                <a:cs typeface="Times New Roman"/>
              </a:rPr>
              <a:t>and hold pikes while sprinting forwards at the enemy. This enormously strengthened the battle capabilities of cavalry. </a:t>
            </a:r>
            <a:endParaRPr lang="en-US" sz="1500" kern="100" dirty="0">
              <a:solidFill>
                <a:srgbClr val="FF0000"/>
              </a:solidFill>
              <a:effectLst/>
              <a:ea typeface="新細明體"/>
              <a:cs typeface="Times New Roman"/>
            </a:endParaRPr>
          </a:p>
        </p:txBody>
      </p:sp>
    </p:spTree>
    <p:extLst>
      <p:ext uri="{BB962C8B-B14F-4D97-AF65-F5344CB8AC3E}">
        <p14:creationId xmlns:p14="http://schemas.microsoft.com/office/powerpoint/2010/main" val="12087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grpSp>
        <p:nvGrpSpPr>
          <p:cNvPr id="7" name="群組 6"/>
          <p:cNvGrpSpPr/>
          <p:nvPr/>
        </p:nvGrpSpPr>
        <p:grpSpPr>
          <a:xfrm>
            <a:off x="3381983" y="1346436"/>
            <a:ext cx="3108709" cy="5148738"/>
            <a:chOff x="0" y="0"/>
            <a:chExt cx="6453336" cy="9151953"/>
          </a:xfrm>
        </p:grpSpPr>
        <p:pic>
          <p:nvPicPr>
            <p:cNvPr id="10" name="Picture 4"/>
            <p:cNvPicPr>
              <a:picLocks noChangeAspect="1" noChangeArrowheads="1"/>
            </p:cNvPicPr>
            <p:nvPr/>
          </p:nvPicPr>
          <p:blipFill>
            <a:blip r:embed="rId3" cstate="print"/>
            <a:srcRect/>
            <a:stretch>
              <a:fillRect/>
            </a:stretch>
          </p:blipFill>
          <p:spPr bwMode="auto">
            <a:xfrm>
              <a:off x="0" y="0"/>
              <a:ext cx="6453336" cy="9151953"/>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sp>
          <p:nvSpPr>
            <p:cNvPr id="13" name="TextBox 7"/>
            <p:cNvSpPr txBox="1"/>
            <p:nvPr/>
          </p:nvSpPr>
          <p:spPr>
            <a:xfrm>
              <a:off x="0" y="2"/>
              <a:ext cx="6453336" cy="681165"/>
            </a:xfrm>
            <a:prstGeom prst="rect">
              <a:avLst/>
            </a:prstGeom>
            <a:solidFill>
              <a:schemeClr val="accent2">
                <a:lumMod val="40000"/>
                <a:lumOff val="60000"/>
              </a:schemeClr>
            </a:solidFill>
            <a:ln>
              <a:noFill/>
            </a:ln>
          </p:spPr>
          <p:txBody>
            <a:bodyPr wrap="square" rtlCol="0">
              <a:noAutofit/>
            </a:bodyPr>
            <a:lstStyle/>
            <a:p>
              <a:pPr>
                <a:spcAft>
                  <a:spcPts val="0"/>
                </a:spcAft>
              </a:pPr>
              <a:r>
                <a:rPr lang="en-US" altLang="zh-CN" dirty="0">
                  <a:solidFill>
                    <a:srgbClr val="000000"/>
                  </a:solidFill>
                  <a:latin typeface="Times New Roman"/>
                  <a:ea typeface="新細明體"/>
                  <a:cs typeface="Times New Roman"/>
                </a:rPr>
                <a:t>Former Qin </a:t>
              </a:r>
              <a:r>
                <a:rPr lang="en-HK" altLang="zh-CN" kern="1200" dirty="0">
                  <a:solidFill>
                    <a:srgbClr val="000000"/>
                  </a:solidFill>
                  <a:effectLst/>
                  <a:latin typeface="Times New Roman"/>
                  <a:ea typeface="新細明體"/>
                  <a:cs typeface="Times New Roman"/>
                </a:rPr>
                <a:t>cavalry</a:t>
              </a:r>
              <a:endParaRPr lang="en-US" dirty="0">
                <a:effectLst/>
                <a:latin typeface="Times New Roman"/>
                <a:ea typeface="新細明體"/>
              </a:endParaRPr>
            </a:p>
          </p:txBody>
        </p:sp>
      </p:grpSp>
      <p:sp>
        <p:nvSpPr>
          <p:cNvPr id="14" name="TextBox 6"/>
          <p:cNvSpPr txBox="1"/>
          <p:nvPr/>
        </p:nvSpPr>
        <p:spPr>
          <a:xfrm>
            <a:off x="649995" y="3811836"/>
            <a:ext cx="2280260" cy="1980585"/>
          </a:xfrm>
          <a:prstGeom prst="rect">
            <a:avLst/>
          </a:prstGeom>
          <a:solidFill>
            <a:schemeClr val="bg2">
              <a:lumMod val="75000"/>
            </a:schemeClr>
          </a:solidFill>
          <a:ln>
            <a:noFill/>
          </a:ln>
        </p:spPr>
        <p:txBody>
          <a:bodyPr wrap="square" rtlCol="0">
            <a:noAutofit/>
          </a:bodyPr>
          <a:lstStyle/>
          <a:p>
            <a:pPr>
              <a:spcAft>
                <a:spcPts val="0"/>
              </a:spcAft>
            </a:pPr>
            <a:r>
              <a:rPr lang="en-HK" altLang="zh-CN" sz="1500" dirty="0">
                <a:latin typeface="Times New Roman"/>
                <a:ea typeface="新細明體"/>
                <a:cs typeface="Times New Roman"/>
              </a:rPr>
              <a:t>After the invention of stirrups, horsemen could ride and shoot at the same time. Therefore the arrow pouch became </a:t>
            </a:r>
            <a:r>
              <a:rPr lang="en-HK" altLang="zh-CN" sz="1500" dirty="0" smtClean="0">
                <a:latin typeface="Times New Roman"/>
                <a:ea typeface="新細明體"/>
                <a:cs typeface="Times New Roman"/>
              </a:rPr>
              <a:t>a necessary </a:t>
            </a:r>
            <a:r>
              <a:rPr lang="en-HK" altLang="zh-CN" sz="1500" dirty="0">
                <a:latin typeface="Times New Roman"/>
                <a:ea typeface="新細明體"/>
                <a:cs typeface="Times New Roman"/>
              </a:rPr>
              <a:t>equipment for </a:t>
            </a:r>
            <a:r>
              <a:rPr lang="en-HK" altLang="zh-CN" sz="1500" dirty="0" smtClean="0">
                <a:latin typeface="Times New Roman"/>
                <a:ea typeface="新細明體"/>
                <a:cs typeface="Times New Roman"/>
              </a:rPr>
              <a:t>the cavalry</a:t>
            </a:r>
            <a:r>
              <a:rPr lang="en-HK" altLang="zh-CN" sz="1500" dirty="0">
                <a:solidFill>
                  <a:srgbClr val="000000"/>
                </a:solidFill>
                <a:latin typeface="Times New Roman"/>
                <a:ea typeface="新細明體"/>
                <a:cs typeface="Times New Roman"/>
              </a:rPr>
              <a:t>. </a:t>
            </a:r>
            <a:endParaRPr lang="en-US" sz="1500" dirty="0">
              <a:effectLst/>
              <a:latin typeface="Times New Roman"/>
              <a:ea typeface="新細明體"/>
            </a:endParaRPr>
          </a:p>
        </p:txBody>
      </p:sp>
      <p:cxnSp>
        <p:nvCxnSpPr>
          <p:cNvPr id="15" name="Straight Connector 8"/>
          <p:cNvCxnSpPr>
            <a:cxnSpLocks/>
          </p:cNvCxnSpPr>
          <p:nvPr/>
        </p:nvCxnSpPr>
        <p:spPr>
          <a:xfrm flipV="1">
            <a:off x="2930255" y="4605051"/>
            <a:ext cx="1079885" cy="345811"/>
          </a:xfrm>
          <a:prstGeom prst="line">
            <a:avLst/>
          </a:prstGeom>
          <a:ln w="28575">
            <a:solidFill>
              <a:srgbClr val="FF0000"/>
            </a:solidFill>
            <a:headEnd type="ova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286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2" name="矩形 1"/>
          <p:cNvSpPr/>
          <p:nvPr/>
        </p:nvSpPr>
        <p:spPr>
          <a:xfrm>
            <a:off x="374483" y="1197722"/>
            <a:ext cx="6953186" cy="461665"/>
          </a:xfrm>
          <a:prstGeom prst="rect">
            <a:avLst/>
          </a:prstGeom>
        </p:spPr>
        <p:txBody>
          <a:bodyPr wrap="none">
            <a:spAutoFit/>
          </a:bodyPr>
          <a:lstStyle/>
          <a:p>
            <a:r>
              <a:rPr lang="en-US" altLang="zh-TW" sz="2400" b="1" dirty="0">
                <a:solidFill>
                  <a:srgbClr val="E46C0A"/>
                </a:solidFill>
                <a:latin typeface="Times New Roman" panose="02020603050405020304" pitchFamily="18" charset="0"/>
                <a:ea typeface="BiauKai"/>
                <a:cs typeface="Times New Roman" panose="02020603050405020304" pitchFamily="18" charset="0"/>
              </a:rPr>
              <a:t>IV.	Former Qin and Eastern </a:t>
            </a:r>
            <a:r>
              <a:rPr lang="en-US" altLang="zh-TW" sz="2400" b="1" dirty="0" err="1" smtClean="0">
                <a:solidFill>
                  <a:srgbClr val="E46C0A"/>
                </a:solidFill>
                <a:latin typeface="Times New Roman" panose="02020603050405020304" pitchFamily="18" charset="0"/>
                <a:ea typeface="BiauKai"/>
                <a:cs typeface="Times New Roman" panose="02020603050405020304" pitchFamily="18" charset="0"/>
              </a:rPr>
              <a:t>Jin’s</a:t>
            </a:r>
            <a:r>
              <a:rPr lang="en-US" altLang="zh-TW" sz="2400" b="1" dirty="0" smtClean="0">
                <a:solidFill>
                  <a:srgbClr val="E46C0A"/>
                </a:solidFill>
                <a:latin typeface="Times New Roman" panose="02020603050405020304" pitchFamily="18" charset="0"/>
                <a:ea typeface="BiauKai"/>
                <a:cs typeface="Times New Roman" panose="02020603050405020304" pitchFamily="18" charset="0"/>
              </a:rPr>
              <a:t> </a:t>
            </a:r>
            <a:r>
              <a:rPr lang="en-US" altLang="zh-TW" sz="2400" b="1" dirty="0">
                <a:solidFill>
                  <a:srgbClr val="E46C0A"/>
                </a:solidFill>
                <a:latin typeface="Times New Roman" panose="02020603050405020304" pitchFamily="18" charset="0"/>
                <a:ea typeface="BiauKai"/>
                <a:cs typeface="Times New Roman" panose="02020603050405020304" pitchFamily="18" charset="0"/>
              </a:rPr>
              <a:t>Respective Plans</a:t>
            </a:r>
            <a:r>
              <a:rPr lang="en-US" altLang="zh-TW" sz="2400" dirty="0">
                <a:solidFill>
                  <a:srgbClr val="E46C0A"/>
                </a:solidFill>
                <a:latin typeface="Times New Roman" panose="02020603050405020304" pitchFamily="18" charset="0"/>
                <a:ea typeface="BiauKai"/>
                <a:cs typeface="Times New Roman" panose="02020603050405020304" pitchFamily="18" charset="0"/>
              </a:rPr>
              <a:t>:</a:t>
            </a:r>
          </a:p>
        </p:txBody>
      </p:sp>
      <p:grpSp>
        <p:nvGrpSpPr>
          <p:cNvPr id="5" name="群組 4"/>
          <p:cNvGrpSpPr/>
          <p:nvPr/>
        </p:nvGrpSpPr>
        <p:grpSpPr>
          <a:xfrm>
            <a:off x="651122" y="2034730"/>
            <a:ext cx="2226662" cy="1638000"/>
            <a:chOff x="604000" y="1731474"/>
            <a:chExt cx="2226662" cy="1638000"/>
          </a:xfrm>
        </p:grpSpPr>
        <p:sp>
          <p:nvSpPr>
            <p:cNvPr id="8" name="TextBox 2"/>
            <p:cNvSpPr txBox="1"/>
            <p:nvPr/>
          </p:nvSpPr>
          <p:spPr>
            <a:xfrm>
              <a:off x="604000" y="1731474"/>
              <a:ext cx="2226662" cy="1638000"/>
            </a:xfrm>
            <a:prstGeom prst="rect">
              <a:avLst/>
            </a:prstGeom>
            <a:effectLst>
              <a:glow rad="228600">
                <a:schemeClr val="accent1">
                  <a:satMod val="175000"/>
                  <a:alpha val="40000"/>
                </a:schemeClr>
              </a:glow>
              <a:outerShdw blurRad="40000" dist="20000" dir="5400000" rotWithShape="0">
                <a:srgbClr val="000000">
                  <a:alpha val="38000"/>
                </a:srgbClr>
              </a:outerShdw>
            </a:effectLst>
            <a:scene3d>
              <a:camera prst="perspectiveAbove"/>
              <a:lightRig rig="threePt" dir="t"/>
            </a:scene3d>
          </p:spPr>
          <p:style>
            <a:lnRef idx="3">
              <a:schemeClr val="lt1"/>
            </a:lnRef>
            <a:fillRef idx="1">
              <a:schemeClr val="accent2"/>
            </a:fillRef>
            <a:effectRef idx="1">
              <a:schemeClr val="accent2"/>
            </a:effectRef>
            <a:fontRef idx="minor">
              <a:schemeClr val="lt1"/>
            </a:fontRef>
          </p:style>
          <p:txBody>
            <a:bodyPr wrap="square" rtlCol="0">
              <a:sp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spcAft>
                  <a:spcPts val="0"/>
                </a:spcAft>
              </a:pPr>
              <a:r>
                <a:rPr lang="en-US" sz="1200" kern="100">
                  <a:effectLst/>
                  <a:latin typeface="Cambria"/>
                  <a:ea typeface="新細明體"/>
                  <a:cs typeface="Times New Roman"/>
                </a:rPr>
                <a:t> </a:t>
              </a:r>
            </a:p>
            <a:p>
              <a:pPr>
                <a:spcAft>
                  <a:spcPts val="0"/>
                </a:spcAft>
              </a:pPr>
              <a:r>
                <a:rPr lang="en-US" sz="1200" kern="100">
                  <a:effectLst/>
                  <a:latin typeface="Cambria"/>
                  <a:ea typeface="新細明體"/>
                  <a:cs typeface="Times New Roman"/>
                </a:rPr>
                <a:t> </a:t>
              </a:r>
            </a:p>
            <a:p>
              <a:endParaRPr lang="zh-TW" altLang="en-US"/>
            </a:p>
          </p:txBody>
        </p:sp>
        <p:sp>
          <p:nvSpPr>
            <p:cNvPr id="3" name="矩形 2"/>
            <p:cNvSpPr/>
            <p:nvPr/>
          </p:nvSpPr>
          <p:spPr>
            <a:xfrm>
              <a:off x="618248" y="1802515"/>
              <a:ext cx="2152687" cy="1384995"/>
            </a:xfrm>
            <a:prstGeom prst="rect">
              <a:avLst/>
            </a:prstGeom>
          </p:spPr>
          <p:txBody>
            <a:bodyPr wrap="square">
              <a:spAutoFit/>
            </a:bodyPr>
            <a:lstStyle/>
            <a:p>
              <a:r>
                <a:rPr lang="en-US" altLang="zh-TW" sz="1200" dirty="0">
                  <a:latin typeface="Times New Roman"/>
                  <a:cs typeface="Times New Roman"/>
                </a:rPr>
                <a:t>Elite Guard</a:t>
              </a:r>
              <a:endParaRPr lang="zh-TW" altLang="en-US" sz="1200" dirty="0">
                <a:latin typeface="Times New Roman"/>
                <a:cs typeface="Times New Roman"/>
              </a:endParaRPr>
            </a:p>
            <a:p>
              <a:r>
                <a:rPr lang="en-US" altLang="zh-TW" sz="1200" dirty="0">
                  <a:latin typeface="Times New Roman"/>
                  <a:cs typeface="Times New Roman"/>
                </a:rPr>
                <a:t>Leader: Zhao </a:t>
              </a:r>
              <a:r>
                <a:rPr lang="en-US" altLang="zh-TW" sz="1200" dirty="0" err="1">
                  <a:latin typeface="Times New Roman"/>
                  <a:cs typeface="Times New Roman"/>
                </a:rPr>
                <a:t>Shengzhi</a:t>
              </a:r>
              <a:r>
                <a:rPr lang="en-US" altLang="zh-TW" sz="1200" dirty="0">
                  <a:latin typeface="Times New Roman"/>
                  <a:cs typeface="Times New Roman"/>
                </a:rPr>
                <a:t> </a:t>
              </a:r>
              <a:r>
                <a:rPr lang="en-US" altLang="zh-TW" sz="1200" dirty="0" smtClean="0">
                  <a:latin typeface="Times New Roman"/>
                  <a:cs typeface="Times New Roman"/>
                </a:rPr>
                <a:t>(</a:t>
              </a:r>
              <a:r>
                <a:rPr lang="zh-TW" altLang="en-US" sz="1200" dirty="0" smtClean="0">
                  <a:latin typeface="Times New Roman"/>
                  <a:cs typeface="Times New Roman"/>
                </a:rPr>
                <a:t>趙盛之</a:t>
              </a:r>
              <a:r>
                <a:rPr lang="en-US" altLang="zh-TW" sz="1200" dirty="0" smtClean="0">
                  <a:latin typeface="Times New Roman"/>
                  <a:cs typeface="Times New Roman"/>
                </a:rPr>
                <a:t>)</a:t>
              </a:r>
              <a:endParaRPr lang="zh-TW" altLang="en-US" sz="1200" dirty="0">
                <a:latin typeface="Times New Roman"/>
                <a:cs typeface="Times New Roman"/>
              </a:endParaRPr>
            </a:p>
            <a:p>
              <a:r>
                <a:rPr lang="en-HK" altLang="zh-TW" sz="1200" dirty="0">
                  <a:latin typeface="Times New Roman"/>
                  <a:cs typeface="Times New Roman"/>
                </a:rPr>
                <a:t>Types of Soldiers: </a:t>
              </a:r>
              <a:r>
                <a:rPr lang="en-US" altLang="zh-TW" sz="1200" dirty="0">
                  <a:latin typeface="Times New Roman"/>
                  <a:cs typeface="Times New Roman"/>
                </a:rPr>
                <a:t>Cavalry</a:t>
              </a:r>
              <a:endParaRPr lang="zh-TW" altLang="en-US" sz="1200" dirty="0">
                <a:latin typeface="Times New Roman"/>
                <a:cs typeface="Times New Roman"/>
              </a:endParaRPr>
            </a:p>
            <a:p>
              <a:r>
                <a:rPr lang="en-US" altLang="zh-TW" sz="1200" dirty="0">
                  <a:latin typeface="Times New Roman"/>
                  <a:cs typeface="Times New Roman"/>
                </a:rPr>
                <a:t>Source of Soldiers: Nobility</a:t>
              </a:r>
              <a:endParaRPr lang="zh-TW" altLang="en-US" sz="1200" dirty="0">
                <a:latin typeface="Times New Roman"/>
                <a:cs typeface="Times New Roman"/>
              </a:endParaRPr>
            </a:p>
            <a:p>
              <a:r>
                <a:rPr lang="en-HK" altLang="zh-TW" sz="1200" dirty="0">
                  <a:latin typeface="Times New Roman"/>
                  <a:cs typeface="Times New Roman"/>
                </a:rPr>
                <a:t>Targeted Recruitment Numbers:</a:t>
              </a:r>
              <a:r>
                <a:rPr lang="zh-TW" altLang="en-US" sz="1200" dirty="0">
                  <a:latin typeface="Times New Roman"/>
                  <a:cs typeface="Times New Roman"/>
                </a:rPr>
                <a:t> </a:t>
              </a:r>
              <a:r>
                <a:rPr lang="en-US" altLang="zh-TW" sz="1200" dirty="0">
                  <a:latin typeface="Times New Roman"/>
                  <a:cs typeface="Times New Roman"/>
                </a:rPr>
                <a:t>30,000</a:t>
              </a:r>
              <a:endParaRPr lang="zh-TW" altLang="en-US" sz="1200" dirty="0">
                <a:latin typeface="Times New Roman"/>
                <a:cs typeface="Times New Roman"/>
              </a:endParaRPr>
            </a:p>
          </p:txBody>
        </p:sp>
      </p:grpSp>
      <p:sp>
        <p:nvSpPr>
          <p:cNvPr id="9" name="TextBox 1"/>
          <p:cNvSpPr txBox="1"/>
          <p:nvPr/>
        </p:nvSpPr>
        <p:spPr>
          <a:xfrm>
            <a:off x="503924" y="1634745"/>
            <a:ext cx="1849070" cy="338554"/>
          </a:xfrm>
          <a:prstGeom prst="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spcAft>
                <a:spcPts val="0"/>
              </a:spcAft>
            </a:pPr>
            <a:r>
              <a:rPr lang="en-US" altLang="zh-CN" sz="1600" b="1" dirty="0">
                <a:solidFill>
                  <a:srgbClr val="FF0000"/>
                </a:solidFill>
                <a:latin typeface="Times New Roman"/>
                <a:ea typeface="新細明體"/>
                <a:cs typeface="Times New Roman"/>
              </a:rPr>
              <a:t>Pu Jian’s </a:t>
            </a:r>
            <a:r>
              <a:rPr lang="en-US" altLang="zh-CN" sz="1600" b="1" kern="1200" dirty="0">
                <a:solidFill>
                  <a:srgbClr val="FF0000"/>
                </a:solidFill>
                <a:effectLst/>
                <a:latin typeface="Times New Roman"/>
                <a:ea typeface="新細明體"/>
                <a:cs typeface="Times New Roman"/>
              </a:rPr>
              <a:t>Plan</a:t>
            </a:r>
            <a:endParaRPr lang="en-US" sz="1600" dirty="0">
              <a:effectLst/>
              <a:latin typeface="Times New Roman"/>
              <a:ea typeface="新細明體"/>
            </a:endParaRPr>
          </a:p>
        </p:txBody>
      </p:sp>
      <p:grpSp>
        <p:nvGrpSpPr>
          <p:cNvPr id="7" name="群組 6"/>
          <p:cNvGrpSpPr/>
          <p:nvPr/>
        </p:nvGrpSpPr>
        <p:grpSpPr>
          <a:xfrm>
            <a:off x="3025192" y="1682864"/>
            <a:ext cx="2539718" cy="2924867"/>
            <a:chOff x="3025192" y="1682864"/>
            <a:chExt cx="2539718" cy="2610000"/>
          </a:xfrm>
        </p:grpSpPr>
        <p:sp>
          <p:nvSpPr>
            <p:cNvPr id="13" name="TextBox 2"/>
            <p:cNvSpPr txBox="1"/>
            <p:nvPr/>
          </p:nvSpPr>
          <p:spPr>
            <a:xfrm>
              <a:off x="3025192" y="1682864"/>
              <a:ext cx="2480400" cy="2610000"/>
            </a:xfrm>
            <a:prstGeom prst="rect">
              <a:avLst/>
            </a:prstGeom>
            <a:effectLst>
              <a:glow rad="228600">
                <a:schemeClr val="accent1">
                  <a:satMod val="175000"/>
                  <a:alpha val="40000"/>
                </a:schemeClr>
              </a:glow>
              <a:outerShdw blurRad="40000" dist="20000" dir="5400000" rotWithShape="0">
                <a:srgbClr val="000000">
                  <a:alpha val="38000"/>
                </a:srgbClr>
              </a:outerShdw>
            </a:effectLst>
            <a:scene3d>
              <a:camera prst="perspectiveAbove"/>
              <a:lightRig rig="threePt" dir="t"/>
            </a:scene3d>
          </p:spPr>
          <p:style>
            <a:lnRef idx="3">
              <a:schemeClr val="lt1"/>
            </a:lnRef>
            <a:fillRef idx="1">
              <a:schemeClr val="accent2"/>
            </a:fillRef>
            <a:effectRef idx="1">
              <a:schemeClr val="accent2"/>
            </a:effectRef>
            <a:fontRef idx="minor">
              <a:schemeClr val="lt1"/>
            </a:fontRef>
          </p:style>
          <p:txBody>
            <a:bodyPr wrap="square" rtlCol="0">
              <a:sp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spcAft>
                  <a:spcPts val="0"/>
                </a:spcAft>
              </a:pPr>
              <a:r>
                <a:rPr lang="en-US" sz="1200" kern="100">
                  <a:effectLst/>
                  <a:latin typeface="Cambria"/>
                  <a:ea typeface="新細明體"/>
                  <a:cs typeface="Times New Roman"/>
                </a:rPr>
                <a:t> </a:t>
              </a:r>
            </a:p>
            <a:p>
              <a:pPr>
                <a:spcAft>
                  <a:spcPts val="0"/>
                </a:spcAft>
              </a:pPr>
              <a:r>
                <a:rPr lang="en-US" sz="1200" kern="100">
                  <a:effectLst/>
                  <a:latin typeface="Cambria"/>
                  <a:ea typeface="新細明體"/>
                  <a:cs typeface="Times New Roman"/>
                </a:rPr>
                <a:t> </a:t>
              </a:r>
            </a:p>
            <a:p>
              <a:endParaRPr lang="zh-TW" altLang="en-US"/>
            </a:p>
          </p:txBody>
        </p:sp>
        <p:sp>
          <p:nvSpPr>
            <p:cNvPr id="14" name="矩形 13"/>
            <p:cNvSpPr/>
            <p:nvPr/>
          </p:nvSpPr>
          <p:spPr>
            <a:xfrm>
              <a:off x="3059105" y="1800958"/>
              <a:ext cx="2505805" cy="2059829"/>
            </a:xfrm>
            <a:prstGeom prst="rect">
              <a:avLst/>
            </a:prstGeom>
          </p:spPr>
          <p:txBody>
            <a:bodyPr wrap="square">
              <a:spAutoFit/>
            </a:bodyPr>
            <a:lstStyle/>
            <a:p>
              <a:r>
                <a:rPr lang="en-US" altLang="zh-TW" sz="1200" dirty="0">
                  <a:latin typeface="Times New Roman" panose="02020603050405020304" pitchFamily="18" charset="0"/>
                  <a:cs typeface="Times New Roman" panose="02020603050405020304" pitchFamily="18" charset="0"/>
                </a:rPr>
                <a:t>Nomadic Soldiers</a:t>
              </a:r>
              <a:endParaRPr lang="zh-TW" altLang="en-US" sz="1200" dirty="0">
                <a:latin typeface="Times New Roman" panose="02020603050405020304" pitchFamily="18" charset="0"/>
                <a:cs typeface="Times New Roman" panose="02020603050405020304" pitchFamily="18" charset="0"/>
              </a:endParaRPr>
            </a:p>
            <a:p>
              <a:r>
                <a:rPr lang="en-US" altLang="zh-TW" sz="1200" dirty="0">
                  <a:latin typeface="Times New Roman" panose="02020603050405020304" pitchFamily="18" charset="0"/>
                  <a:cs typeface="Times New Roman" panose="02020603050405020304" pitchFamily="18" charset="0"/>
                </a:rPr>
                <a:t>Leader: </a:t>
              </a:r>
              <a:r>
                <a:rPr lang="en-US" altLang="zh-TW" sz="1200" dirty="0" smtClean="0">
                  <a:latin typeface="Times New Roman" panose="02020603050405020304" pitchFamily="18" charset="0"/>
                  <a:cs typeface="Times New Roman" panose="02020603050405020304" pitchFamily="18" charset="0"/>
                </a:rPr>
                <a:t>Pu </a:t>
              </a:r>
              <a:r>
                <a:rPr lang="en-US" altLang="zh-TW" sz="1200" dirty="0" err="1" smtClean="0">
                  <a:latin typeface="Times New Roman" panose="02020603050405020304" pitchFamily="18" charset="0"/>
                  <a:cs typeface="Times New Roman" panose="02020603050405020304" pitchFamily="18" charset="0"/>
                </a:rPr>
                <a:t>Rong</a:t>
              </a:r>
              <a:r>
                <a:rPr lang="en-US" altLang="zh-TW" sz="1200" dirty="0" smtClean="0">
                  <a:latin typeface="Times New Roman" panose="02020603050405020304" pitchFamily="18" charset="0"/>
                  <a:cs typeface="Times New Roman" panose="02020603050405020304" pitchFamily="18" charset="0"/>
                </a:rPr>
                <a:t> (</a:t>
              </a:r>
              <a:r>
                <a:rPr lang="zh-TW" altLang="en-US" sz="1200" dirty="0" smtClean="0">
                  <a:latin typeface="Times New Roman" panose="02020603050405020304" pitchFamily="18" charset="0"/>
                  <a:cs typeface="Times New Roman" panose="02020603050405020304" pitchFamily="18" charset="0"/>
                </a:rPr>
                <a:t>苻融</a:t>
              </a:r>
              <a:r>
                <a:rPr lang="en-US" altLang="zh-TW" sz="1200" dirty="0" smtClean="0">
                  <a:latin typeface="Times New Roman" panose="02020603050405020304" pitchFamily="18" charset="0"/>
                  <a:cs typeface="Times New Roman" panose="02020603050405020304" pitchFamily="18" charset="0"/>
                </a:rPr>
                <a:t>)</a:t>
              </a:r>
              <a:endParaRPr lang="en-US" altLang="zh-TW" sz="1200" dirty="0">
                <a:latin typeface="Times New Roman" panose="02020603050405020304" pitchFamily="18" charset="0"/>
                <a:cs typeface="Times New Roman" panose="02020603050405020304" pitchFamily="18" charset="0"/>
              </a:endParaRPr>
            </a:p>
            <a:p>
              <a:r>
                <a:rPr lang="zh-Hant" altLang="en-US" sz="1200" dirty="0">
                  <a:latin typeface="Times New Roman" panose="02020603050405020304" pitchFamily="18" charset="0"/>
                  <a:cs typeface="Times New Roman" panose="02020603050405020304" pitchFamily="18" charset="0"/>
                </a:rPr>
                <a:t>         </a:t>
              </a:r>
              <a:r>
                <a:rPr lang="en-US" altLang="zh-Hant" sz="1200" dirty="0">
                  <a:latin typeface="Times New Roman" panose="02020603050405020304" pitchFamily="18" charset="0"/>
                  <a:cs typeface="Times New Roman" panose="02020603050405020304" pitchFamily="18" charset="0"/>
                </a:rPr>
                <a:t>    Zhang </a:t>
              </a:r>
              <a:r>
                <a:rPr lang="en-US" altLang="zh-Hant" sz="1200" dirty="0" err="1" smtClean="0">
                  <a:latin typeface="Times New Roman" panose="02020603050405020304" pitchFamily="18" charset="0"/>
                  <a:cs typeface="Times New Roman" panose="02020603050405020304" pitchFamily="18" charset="0"/>
                </a:rPr>
                <a:t>Hao</a:t>
              </a:r>
              <a:r>
                <a:rPr lang="en-US" altLang="zh-Hant" sz="1200" dirty="0" smtClean="0">
                  <a:latin typeface="Times New Roman" panose="02020603050405020304" pitchFamily="18" charset="0"/>
                  <a:cs typeface="Times New Roman" panose="02020603050405020304" pitchFamily="18" charset="0"/>
                </a:rPr>
                <a:t> </a:t>
              </a:r>
              <a:r>
                <a:rPr lang="en-US" altLang="zh-TW" sz="1200" dirty="0" smtClean="0">
                  <a:latin typeface="Times New Roman" panose="02020603050405020304" pitchFamily="18" charset="0"/>
                  <a:cs typeface="Times New Roman" panose="02020603050405020304" pitchFamily="18" charset="0"/>
                </a:rPr>
                <a:t>(</a:t>
              </a:r>
              <a:r>
                <a:rPr lang="zh-TW" altLang="en-US" sz="1200" dirty="0" smtClean="0">
                  <a:latin typeface="Times New Roman" panose="02020603050405020304" pitchFamily="18" charset="0"/>
                  <a:cs typeface="Times New Roman" panose="02020603050405020304" pitchFamily="18" charset="0"/>
                </a:rPr>
                <a:t>張蠔</a:t>
              </a:r>
              <a:r>
                <a:rPr lang="en-US" altLang="zh-TW" sz="1200" dirty="0" smtClean="0">
                  <a:latin typeface="Times New Roman" panose="02020603050405020304" pitchFamily="18" charset="0"/>
                  <a:cs typeface="Times New Roman" panose="02020603050405020304" pitchFamily="18" charset="0"/>
                </a:rPr>
                <a:t>)</a:t>
              </a:r>
              <a:endParaRPr lang="zh-Hant" altLang="en-US" sz="1200" dirty="0">
                <a:latin typeface="Times New Roman" panose="02020603050405020304" pitchFamily="18" charset="0"/>
                <a:ea typeface="新細明體"/>
                <a:cs typeface="Times New Roman" panose="02020603050405020304" pitchFamily="18" charset="0"/>
              </a:endParaRPr>
            </a:p>
            <a:p>
              <a:r>
                <a:rPr lang="zh-Hant" altLang="en-US" sz="1200" dirty="0">
                  <a:latin typeface="Times New Roman" panose="02020603050405020304" pitchFamily="18" charset="0"/>
                  <a:ea typeface="新細明體"/>
                  <a:cs typeface="Times New Roman" panose="02020603050405020304" pitchFamily="18" charset="0"/>
                </a:rPr>
                <a:t>            </a:t>
              </a:r>
              <a:r>
                <a:rPr lang="en-US" altLang="zh-Hant" sz="1200" dirty="0" smtClean="0">
                  <a:latin typeface="Times New Roman" panose="02020603050405020304" pitchFamily="18" charset="0"/>
                  <a:ea typeface="新細明體"/>
                  <a:cs typeface="Times New Roman" panose="02020603050405020304" pitchFamily="18" charset="0"/>
                </a:rPr>
                <a:t>Pu Fang </a:t>
              </a:r>
              <a:r>
                <a:rPr lang="en-US" altLang="zh-TW" sz="1200" dirty="0" smtClean="0">
                  <a:latin typeface="Times New Roman" panose="02020603050405020304" pitchFamily="18" charset="0"/>
                  <a:ea typeface="新細明體"/>
                  <a:cs typeface="Times New Roman" panose="02020603050405020304" pitchFamily="18" charset="0"/>
                </a:rPr>
                <a:t>(</a:t>
              </a:r>
              <a:r>
                <a:rPr lang="zh-TW" altLang="en-US" sz="1200" dirty="0" smtClean="0">
                  <a:latin typeface="Times New Roman" panose="02020603050405020304" pitchFamily="18" charset="0"/>
                  <a:ea typeface="新細明體"/>
                  <a:cs typeface="Times New Roman" panose="02020603050405020304" pitchFamily="18" charset="0"/>
                </a:rPr>
                <a:t>苻方</a:t>
              </a:r>
              <a:r>
                <a:rPr lang="en-US" altLang="zh-TW" sz="1200" dirty="0" smtClean="0">
                  <a:latin typeface="Times New Roman" panose="02020603050405020304" pitchFamily="18" charset="0"/>
                  <a:ea typeface="新細明體"/>
                  <a:cs typeface="Times New Roman" panose="02020603050405020304" pitchFamily="18" charset="0"/>
                </a:rPr>
                <a:t>)</a:t>
              </a:r>
              <a:endParaRPr lang="en-US" altLang="zh-Hant" sz="1200" dirty="0">
                <a:latin typeface="Times New Roman" panose="02020603050405020304" pitchFamily="18" charset="0"/>
                <a:ea typeface="新細明體"/>
                <a:cs typeface="Times New Roman" panose="02020603050405020304" pitchFamily="18" charset="0"/>
              </a:endParaRPr>
            </a:p>
            <a:p>
              <a:r>
                <a:rPr lang="zh-Hant" altLang="en-US" sz="1200" dirty="0">
                  <a:latin typeface="Times New Roman" panose="02020603050405020304" pitchFamily="18" charset="0"/>
                  <a:ea typeface="新細明體"/>
                  <a:cs typeface="Times New Roman" panose="02020603050405020304" pitchFamily="18" charset="0"/>
                </a:rPr>
                <a:t>            </a:t>
              </a:r>
              <a:r>
                <a:rPr lang="en-US" altLang="zh-Hant" sz="1200" dirty="0">
                  <a:latin typeface="Times New Roman" panose="02020603050405020304" pitchFamily="18" charset="0"/>
                  <a:ea typeface="新細明體"/>
                  <a:cs typeface="Times New Roman" panose="02020603050405020304" pitchFamily="18" charset="0"/>
                </a:rPr>
                <a:t> Liang </a:t>
              </a:r>
              <a:r>
                <a:rPr lang="en-US" altLang="zh-Hant" sz="1200" dirty="0" smtClean="0">
                  <a:latin typeface="Times New Roman" panose="02020603050405020304" pitchFamily="18" charset="0"/>
                  <a:ea typeface="新細明體"/>
                  <a:cs typeface="Times New Roman" panose="02020603050405020304" pitchFamily="18" charset="0"/>
                </a:rPr>
                <a:t>Cheng </a:t>
              </a:r>
              <a:r>
                <a:rPr lang="en-US" altLang="zh-TW" sz="1200" dirty="0" smtClean="0">
                  <a:latin typeface="Times New Roman" panose="02020603050405020304" pitchFamily="18" charset="0"/>
                  <a:ea typeface="新細明體"/>
                  <a:cs typeface="Times New Roman" panose="02020603050405020304" pitchFamily="18" charset="0"/>
                </a:rPr>
                <a:t>(</a:t>
              </a:r>
              <a:r>
                <a:rPr lang="zh-TW" altLang="en-US" sz="1200" dirty="0" smtClean="0">
                  <a:latin typeface="Times New Roman" panose="02020603050405020304" pitchFamily="18" charset="0"/>
                  <a:ea typeface="新細明體"/>
                  <a:cs typeface="Times New Roman" panose="02020603050405020304" pitchFamily="18" charset="0"/>
                </a:rPr>
                <a:t>梁成</a:t>
              </a:r>
              <a:r>
                <a:rPr lang="en-US" altLang="zh-TW" sz="1200" dirty="0" smtClean="0">
                  <a:latin typeface="Times New Roman" panose="02020603050405020304" pitchFamily="18" charset="0"/>
                  <a:ea typeface="新細明體"/>
                  <a:cs typeface="Times New Roman" panose="02020603050405020304" pitchFamily="18" charset="0"/>
                </a:rPr>
                <a:t>)</a:t>
              </a:r>
              <a:endParaRPr lang="en-US" altLang="zh-Hant" sz="1200" strike="sngStrike" dirty="0">
                <a:latin typeface="Times New Roman" panose="02020603050405020304" pitchFamily="18" charset="0"/>
                <a:ea typeface="新細明體"/>
                <a:cs typeface="Times New Roman" panose="02020603050405020304" pitchFamily="18" charset="0"/>
              </a:endParaRPr>
            </a:p>
            <a:p>
              <a:r>
                <a:rPr lang="en-US" altLang="zh-Hant" sz="1200" dirty="0">
                  <a:latin typeface="Times New Roman" panose="02020603050405020304" pitchFamily="18" charset="0"/>
                  <a:ea typeface="新細明體"/>
                  <a:cs typeface="Times New Roman" panose="02020603050405020304" pitchFamily="18" charset="0"/>
                </a:rPr>
                <a:t>	 </a:t>
              </a:r>
              <a:r>
                <a:rPr lang="en-US" altLang="zh-Hant" sz="1200" dirty="0" err="1">
                  <a:latin typeface="Times New Roman" panose="02020603050405020304" pitchFamily="18" charset="0"/>
                  <a:ea typeface="新細明體"/>
                  <a:cs typeface="Times New Roman" panose="02020603050405020304" pitchFamily="18" charset="0"/>
                </a:rPr>
                <a:t>Murong</a:t>
              </a:r>
              <a:r>
                <a:rPr lang="zh-Hant" altLang="en-US" sz="1200" dirty="0">
                  <a:latin typeface="Times New Roman" panose="02020603050405020304" pitchFamily="18" charset="0"/>
                  <a:ea typeface="新細明體"/>
                  <a:cs typeface="Times New Roman" panose="02020603050405020304" pitchFamily="18" charset="0"/>
                </a:rPr>
                <a:t> </a:t>
              </a:r>
              <a:r>
                <a:rPr lang="en-US" altLang="zh-Hant" sz="1200" dirty="0" smtClean="0">
                  <a:latin typeface="Times New Roman" panose="02020603050405020304" pitchFamily="18" charset="0"/>
                  <a:ea typeface="新細明體"/>
                  <a:cs typeface="Times New Roman" panose="02020603050405020304" pitchFamily="18" charset="0"/>
                </a:rPr>
                <a:t>Wei </a:t>
              </a:r>
              <a:r>
                <a:rPr lang="en-US" altLang="zh-TW" sz="1200" dirty="0" smtClean="0">
                  <a:latin typeface="Times New Roman" panose="02020603050405020304" pitchFamily="18" charset="0"/>
                  <a:ea typeface="新細明體"/>
                  <a:cs typeface="Times New Roman" panose="02020603050405020304" pitchFamily="18" charset="0"/>
                </a:rPr>
                <a:t>(</a:t>
              </a:r>
              <a:r>
                <a:rPr lang="zh-TW" altLang="en-US" sz="1200" dirty="0" smtClean="0">
                  <a:latin typeface="Times New Roman" panose="02020603050405020304" pitchFamily="18" charset="0"/>
                  <a:ea typeface="新細明體"/>
                  <a:cs typeface="Times New Roman" panose="02020603050405020304" pitchFamily="18" charset="0"/>
                </a:rPr>
                <a:t>慕容暐</a:t>
              </a:r>
              <a:r>
                <a:rPr lang="en-US" altLang="zh-TW" sz="1200" dirty="0" smtClean="0">
                  <a:latin typeface="Times New Roman" panose="02020603050405020304" pitchFamily="18" charset="0"/>
                  <a:ea typeface="新細明體"/>
                  <a:cs typeface="Times New Roman" panose="02020603050405020304" pitchFamily="18" charset="0"/>
                </a:rPr>
                <a:t>)</a:t>
              </a:r>
              <a:endParaRPr lang="zh-Hant" altLang="en-US" sz="1200" dirty="0">
                <a:latin typeface="Times New Roman" panose="02020603050405020304" pitchFamily="18" charset="0"/>
                <a:ea typeface="新細明體"/>
                <a:cs typeface="Times New Roman" panose="02020603050405020304" pitchFamily="18" charset="0"/>
              </a:endParaRPr>
            </a:p>
            <a:p>
              <a:r>
                <a:rPr lang="en-US" altLang="zh-Hant" sz="1200" dirty="0">
                  <a:latin typeface="Times New Roman" panose="02020603050405020304" pitchFamily="18" charset="0"/>
                  <a:ea typeface="新細明體"/>
                  <a:cs typeface="Times New Roman" panose="02020603050405020304" pitchFamily="18" charset="0"/>
                </a:rPr>
                <a:t>	 </a:t>
              </a:r>
              <a:r>
                <a:rPr lang="en-US" altLang="zh-Hant" sz="1200" dirty="0" err="1">
                  <a:latin typeface="Times New Roman" panose="02020603050405020304" pitchFamily="18" charset="0"/>
                  <a:ea typeface="新細明體"/>
                  <a:cs typeface="Times New Roman" panose="02020603050405020304" pitchFamily="18" charset="0"/>
                </a:rPr>
                <a:t>Murong</a:t>
              </a:r>
              <a:r>
                <a:rPr lang="en-US" altLang="zh-Hant" sz="1200" dirty="0">
                  <a:latin typeface="Times New Roman" panose="02020603050405020304" pitchFamily="18" charset="0"/>
                  <a:ea typeface="新細明體"/>
                  <a:cs typeface="Times New Roman" panose="02020603050405020304" pitchFamily="18" charset="0"/>
                </a:rPr>
                <a:t> </a:t>
              </a:r>
              <a:r>
                <a:rPr lang="en-US" altLang="zh-Hant" sz="1200" dirty="0" smtClean="0">
                  <a:latin typeface="Times New Roman" panose="02020603050405020304" pitchFamily="18" charset="0"/>
                  <a:ea typeface="新細明體"/>
                  <a:cs typeface="Times New Roman" panose="02020603050405020304" pitchFamily="18" charset="0"/>
                </a:rPr>
                <a:t>Chui </a:t>
              </a:r>
              <a:r>
                <a:rPr lang="en-US" altLang="zh-TW" sz="1200" dirty="0" smtClean="0">
                  <a:latin typeface="Times New Roman" panose="02020603050405020304" pitchFamily="18" charset="0"/>
                  <a:ea typeface="新細明體"/>
                  <a:cs typeface="Times New Roman" panose="02020603050405020304" pitchFamily="18" charset="0"/>
                </a:rPr>
                <a:t>(</a:t>
              </a:r>
              <a:r>
                <a:rPr lang="zh-TW" altLang="en-US" sz="1200" dirty="0" smtClean="0">
                  <a:latin typeface="Times New Roman" panose="02020603050405020304" pitchFamily="18" charset="0"/>
                  <a:ea typeface="新細明體"/>
                  <a:cs typeface="Times New Roman" panose="02020603050405020304" pitchFamily="18" charset="0"/>
                </a:rPr>
                <a:t>慕容垂</a:t>
              </a:r>
              <a:r>
                <a:rPr lang="en-US" altLang="zh-TW" sz="1200" dirty="0" smtClean="0">
                  <a:latin typeface="Times New Roman" panose="02020603050405020304" pitchFamily="18" charset="0"/>
                  <a:ea typeface="新細明體"/>
                  <a:cs typeface="Times New Roman" panose="02020603050405020304" pitchFamily="18" charset="0"/>
                </a:rPr>
                <a:t>)</a:t>
              </a:r>
              <a:endParaRPr lang="zh-Hant" altLang="en-US" sz="1200" dirty="0">
                <a:latin typeface="Times New Roman" panose="02020603050405020304" pitchFamily="18" charset="0"/>
                <a:ea typeface="新細明體"/>
                <a:cs typeface="Times New Roman" panose="02020603050405020304" pitchFamily="18" charset="0"/>
              </a:endParaRPr>
            </a:p>
            <a:p>
              <a:r>
                <a:rPr lang="en-US" altLang="zh-Hant" sz="1200" dirty="0">
                  <a:latin typeface="Times New Roman" panose="02020603050405020304" pitchFamily="18" charset="0"/>
                  <a:ea typeface="新細明體"/>
                  <a:cs typeface="Times New Roman" panose="02020603050405020304" pitchFamily="18" charset="0"/>
                </a:rPr>
                <a:t>Types of Soldiers:</a:t>
              </a:r>
              <a:r>
                <a:rPr lang="zh-Hant" altLang="en-US" sz="1200" dirty="0">
                  <a:latin typeface="Times New Roman" panose="02020603050405020304" pitchFamily="18" charset="0"/>
                  <a:ea typeface="新細明體"/>
                  <a:cs typeface="Times New Roman" panose="02020603050405020304" pitchFamily="18" charset="0"/>
                </a:rPr>
                <a:t> </a:t>
              </a:r>
              <a:r>
                <a:rPr lang="en-US" altLang="zh-Hant" sz="1200" dirty="0">
                  <a:latin typeface="Times New Roman" panose="02020603050405020304" pitchFamily="18" charset="0"/>
                  <a:ea typeface="新細明體"/>
                  <a:cs typeface="Times New Roman" panose="02020603050405020304" pitchFamily="18" charset="0"/>
                </a:rPr>
                <a:t>Cavalry,</a:t>
              </a:r>
              <a:r>
                <a:rPr lang="zh-Hant" altLang="en-US" sz="1200" dirty="0">
                  <a:latin typeface="Times New Roman" panose="02020603050405020304" pitchFamily="18" charset="0"/>
                  <a:ea typeface="新細明體"/>
                  <a:cs typeface="Times New Roman" panose="02020603050405020304" pitchFamily="18" charset="0"/>
                </a:rPr>
                <a:t> </a:t>
              </a:r>
              <a:r>
                <a:rPr lang="en-US" altLang="zh-Hant" sz="1200" dirty="0">
                  <a:latin typeface="Times New Roman" panose="02020603050405020304" pitchFamily="18" charset="0"/>
                  <a:ea typeface="新細明體"/>
                  <a:cs typeface="Times New Roman" panose="02020603050405020304" pitchFamily="18" charset="0"/>
                </a:rPr>
                <a:t>infantry</a:t>
              </a:r>
              <a:endParaRPr lang="zh-Hant" altLang="en-US" sz="1200" dirty="0">
                <a:latin typeface="Times New Roman" panose="02020603050405020304" pitchFamily="18" charset="0"/>
                <a:ea typeface="新細明體"/>
                <a:cs typeface="Times New Roman" panose="02020603050405020304" pitchFamily="18" charset="0"/>
              </a:endParaRPr>
            </a:p>
            <a:p>
              <a:r>
                <a:rPr lang="en-US" altLang="zh-Hant" sz="1200" dirty="0">
                  <a:latin typeface="Times New Roman" panose="02020603050405020304" pitchFamily="18" charset="0"/>
                  <a:ea typeface="新細明體"/>
                  <a:cs typeface="Times New Roman" panose="02020603050405020304" pitchFamily="18" charset="0"/>
                </a:rPr>
                <a:t>Source of Soldiers: Private armies of the above mentioned leaders</a:t>
              </a:r>
            </a:p>
            <a:p>
              <a:r>
                <a:rPr lang="en-HK" altLang="zh-TW" sz="1200" dirty="0">
                  <a:latin typeface="Times New Roman"/>
                  <a:cs typeface="Times New Roman"/>
                </a:rPr>
                <a:t>Targeted Recruitment Numbers</a:t>
              </a:r>
              <a:r>
                <a:rPr lang="en-US" altLang="zh-Hant" sz="1200" dirty="0">
                  <a:latin typeface="Times New Roman" panose="02020603050405020304" pitchFamily="18" charset="0"/>
                  <a:ea typeface="新細明體"/>
                  <a:cs typeface="Times New Roman" panose="02020603050405020304" pitchFamily="18" charset="0"/>
                </a:rPr>
                <a:t>: 250,000</a:t>
              </a:r>
              <a:endParaRPr lang="zh-TW" altLang="en-US" sz="1200" dirty="0">
                <a:latin typeface="Times New Roman" panose="02020603050405020304" pitchFamily="18" charset="0"/>
                <a:ea typeface="新細明體"/>
                <a:cs typeface="Times New Roman" panose="02020603050405020304" pitchFamily="18" charset="0"/>
              </a:endParaRPr>
            </a:p>
          </p:txBody>
        </p:sp>
      </p:grpSp>
      <p:sp>
        <p:nvSpPr>
          <p:cNvPr id="16" name="TextBox 6"/>
          <p:cNvSpPr txBox="1"/>
          <p:nvPr/>
        </p:nvSpPr>
        <p:spPr>
          <a:xfrm>
            <a:off x="7545088" y="1759434"/>
            <a:ext cx="1545903" cy="2677656"/>
          </a:xfrm>
          <a:prstGeom prst="rect">
            <a:avLst/>
          </a:prstGeom>
          <a:solidFill>
            <a:schemeClr val="accent2">
              <a:lumMod val="40000"/>
              <a:lumOff val="60000"/>
            </a:schemeClr>
          </a:solidFill>
          <a:ln w="12700">
            <a:solidFill>
              <a:schemeClr val="tx1"/>
            </a:solidFill>
          </a:ln>
          <a:effectLst/>
          <a:scene3d>
            <a:camera prst="orthographicFront"/>
            <a:lightRig rig="threePt" dir="t"/>
          </a:scene3d>
          <a:sp3d>
            <a:bevelT w="114300" prst="hardEdge"/>
          </a:sp3d>
        </p:spPr>
        <p:txBody>
          <a:bodyPr wrap="square" rtlCol="0">
            <a:spAutoFit/>
          </a:bodyPr>
          <a:lstStyle/>
          <a:p>
            <a:pPr>
              <a:spcAft>
                <a:spcPts val="0"/>
              </a:spcAft>
            </a:pPr>
            <a:r>
              <a:rPr lang="en-US" altLang="zh-CN" sz="1200" kern="1200" dirty="0">
                <a:effectLst/>
                <a:latin typeface="Times New Roman" panose="02020603050405020304" pitchFamily="18" charset="0"/>
                <a:ea typeface="新細明體"/>
                <a:cs typeface="Times New Roman" panose="02020603050405020304" pitchFamily="18" charset="0"/>
              </a:rPr>
              <a:t>Total of 880,000. However, </a:t>
            </a:r>
            <a:r>
              <a:rPr lang="en-US" altLang="zh-CN" sz="1200" kern="1200" dirty="0" smtClean="0">
                <a:effectLst/>
                <a:latin typeface="Times New Roman" panose="02020603050405020304" pitchFamily="18" charset="0"/>
                <a:ea typeface="新細明體"/>
                <a:cs typeface="Times New Roman" panose="02020603050405020304" pitchFamily="18" charset="0"/>
              </a:rPr>
              <a:t>please note </a:t>
            </a:r>
            <a:r>
              <a:rPr lang="en-US" altLang="zh-CN" sz="1200" kern="1200" dirty="0">
                <a:effectLst/>
                <a:latin typeface="Times New Roman" panose="02020603050405020304" pitchFamily="18" charset="0"/>
                <a:ea typeface="新細明體"/>
                <a:cs typeface="Times New Roman" panose="02020603050405020304" pitchFamily="18" charset="0"/>
              </a:rPr>
              <a:t>that these numbers were from </a:t>
            </a:r>
            <a:r>
              <a:rPr lang="en-US" altLang="zh-CN" sz="1200" kern="1200" dirty="0" smtClean="0">
                <a:effectLst/>
                <a:latin typeface="Times New Roman" panose="02020603050405020304" pitchFamily="18" charset="0"/>
                <a:ea typeface="新細明體"/>
                <a:cs typeface="Times New Roman" panose="02020603050405020304" pitchFamily="18" charset="0"/>
              </a:rPr>
              <a:t>Pu </a:t>
            </a:r>
            <a:r>
              <a:rPr lang="en-US" altLang="zh-CN" sz="1200" kern="1200" dirty="0">
                <a:effectLst/>
                <a:latin typeface="Times New Roman" panose="02020603050405020304" pitchFamily="18" charset="0"/>
                <a:ea typeface="新細明體"/>
                <a:cs typeface="Times New Roman" panose="02020603050405020304" pitchFamily="18" charset="0"/>
              </a:rPr>
              <a:t>Jian’s early planning when the local manpower available was not yet confirmed. In reality, the numbers successfully recruited and rushed to the frontline were not more than a quarter of this number.</a:t>
            </a:r>
            <a:endParaRPr lang="en-US" sz="1200" dirty="0">
              <a:effectLst/>
              <a:latin typeface="Times New Roman" panose="02020603050405020304" pitchFamily="18" charset="0"/>
              <a:ea typeface="新細明體"/>
              <a:cs typeface="Times New Roman" panose="02020603050405020304" pitchFamily="18" charset="0"/>
            </a:endParaRPr>
          </a:p>
        </p:txBody>
      </p:sp>
      <p:sp>
        <p:nvSpPr>
          <p:cNvPr id="17" name="TextBox 14"/>
          <p:cNvSpPr txBox="1"/>
          <p:nvPr/>
        </p:nvSpPr>
        <p:spPr>
          <a:xfrm>
            <a:off x="7531189" y="4435039"/>
            <a:ext cx="1443251" cy="1200329"/>
          </a:xfrm>
          <a:prstGeom prst="rect">
            <a:avLst/>
          </a:prstGeom>
          <a:solidFill>
            <a:schemeClr val="tx2">
              <a:lumMod val="20000"/>
              <a:lumOff val="80000"/>
            </a:schemeClr>
          </a:solidFill>
          <a:ln w="28575">
            <a:solidFill>
              <a:schemeClr val="tx1"/>
            </a:solidFill>
          </a:ln>
          <a:scene3d>
            <a:camera prst="orthographicFront"/>
            <a:lightRig rig="threePt" dir="t"/>
          </a:scene3d>
          <a:sp3d>
            <a:bevelT w="114300" prst="hardEdge"/>
          </a:sp3d>
        </p:spPr>
        <p:txBody>
          <a:bodyPr wrap="square" rtlCol="0">
            <a:spAutoFit/>
          </a:bodyPr>
          <a:lstStyle/>
          <a:p>
            <a:pPr>
              <a:spcAft>
                <a:spcPts val="0"/>
              </a:spcAft>
            </a:pPr>
            <a:r>
              <a:rPr lang="en-US" altLang="zh-CN" sz="1200" dirty="0">
                <a:solidFill>
                  <a:srgbClr val="000000"/>
                </a:solidFill>
                <a:latin typeface="Times New Roman" panose="02020603050405020304" pitchFamily="18" charset="0"/>
                <a:ea typeface="新細明體"/>
                <a:cs typeface="Times New Roman" panose="02020603050405020304" pitchFamily="18" charset="0"/>
              </a:rPr>
              <a:t>Total of 185,000. Even though this was an exaggerated number, it should be comparable to real numbers.</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21" name="Down Arrow 13"/>
          <p:cNvSpPr/>
          <p:nvPr/>
        </p:nvSpPr>
        <p:spPr>
          <a:xfrm rot="16200000">
            <a:off x="7345368" y="2438533"/>
            <a:ext cx="288010" cy="288177"/>
          </a:xfrm>
          <a:prstGeom prst="downArrow">
            <a:avLst/>
          </a:prstGeom>
          <a:solidFill>
            <a:srgbClr val="C0504D">
              <a:lumMod val="75000"/>
            </a:srgb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 lastClr="FFFFFF"/>
              </a:solidFill>
              <a:effectLst/>
              <a:uLnTx/>
              <a:uFillTx/>
              <a:latin typeface="Calibri"/>
              <a:ea typeface="新細明體"/>
              <a:cs typeface="+mn-cs"/>
            </a:endParaRPr>
          </a:p>
        </p:txBody>
      </p:sp>
      <p:grpSp>
        <p:nvGrpSpPr>
          <p:cNvPr id="6" name="群組 5"/>
          <p:cNvGrpSpPr/>
          <p:nvPr/>
        </p:nvGrpSpPr>
        <p:grpSpPr>
          <a:xfrm>
            <a:off x="503924" y="4459225"/>
            <a:ext cx="2131293" cy="2410959"/>
            <a:chOff x="604000" y="4435039"/>
            <a:chExt cx="2131293" cy="1890000"/>
          </a:xfrm>
        </p:grpSpPr>
        <p:sp>
          <p:nvSpPr>
            <p:cNvPr id="24" name="Rectangle 10"/>
            <p:cNvSpPr/>
            <p:nvPr/>
          </p:nvSpPr>
          <p:spPr>
            <a:xfrm>
              <a:off x="604000" y="4435039"/>
              <a:ext cx="2072919" cy="1890000"/>
            </a:xfrm>
            <a:prstGeom prst="rect">
              <a:avLst/>
            </a:prstGeom>
            <a:effectLst>
              <a:glow rad="228600">
                <a:schemeClr val="accent1">
                  <a:satMod val="175000"/>
                  <a:alpha val="40000"/>
                </a:schemeClr>
              </a:glow>
              <a:outerShdw blurRad="40000" dist="20000" dir="5400000" rotWithShape="0">
                <a:srgbClr val="000000">
                  <a:alpha val="38000"/>
                </a:srgbClr>
              </a:outerShdw>
            </a:effectLst>
            <a:scene3d>
              <a:camera prst="perspectiveAbove"/>
              <a:lightRig rig="threePt" dir="t"/>
            </a:scene3d>
          </p:spPr>
          <p:style>
            <a:lnRef idx="3">
              <a:schemeClr val="lt1"/>
            </a:lnRef>
            <a:fillRef idx="1">
              <a:schemeClr val="accent1"/>
            </a:fillRef>
            <a:effectRef idx="1">
              <a:schemeClr val="accent1"/>
            </a:effectRef>
            <a:fontRef idx="minor">
              <a:schemeClr val="lt1"/>
            </a:fontRef>
          </p:style>
          <p:txBody>
            <a:bodyPr wrap="square">
              <a:spAutoFit/>
            </a:bodyPr>
            <a:lstStyle/>
            <a:p>
              <a:pPr>
                <a:spcAft>
                  <a:spcPts val="0"/>
                </a:spcAft>
              </a:pPr>
              <a:endParaRPr lang="zh-HK" sz="1200" dirty="0">
                <a:effectLst/>
                <a:latin typeface="Times New Roman"/>
                <a:ea typeface="新細明體"/>
                <a:cs typeface="Times New Roman"/>
              </a:endParaRPr>
            </a:p>
          </p:txBody>
        </p:sp>
        <p:sp>
          <p:nvSpPr>
            <p:cNvPr id="25" name="矩形 24"/>
            <p:cNvSpPr/>
            <p:nvPr/>
          </p:nvSpPr>
          <p:spPr>
            <a:xfrm>
              <a:off x="653892" y="4548421"/>
              <a:ext cx="2081401" cy="1664779"/>
            </a:xfrm>
            <a:prstGeom prst="rect">
              <a:avLst/>
            </a:prstGeom>
          </p:spPr>
          <p:txBody>
            <a:bodyPr wrap="square">
              <a:spAutoFit/>
            </a:bodyPr>
            <a:lstStyle/>
            <a:p>
              <a:r>
                <a:rPr lang="en-US" altLang="zh-TW" sz="1200" dirty="0">
                  <a:latin typeface="Times New Roman" panose="02020603050405020304" pitchFamily="18" charset="0"/>
                  <a:cs typeface="Times New Roman" panose="02020603050405020304" pitchFamily="18" charset="0"/>
                </a:rPr>
                <a:t>Jiangsu and Anhui Defensive Perimeter: </a:t>
              </a:r>
              <a:r>
                <a:rPr lang="en-US" altLang="zh-TW" sz="1200" dirty="0" err="1">
                  <a:latin typeface="Times New Roman" panose="02020603050405020304" pitchFamily="18" charset="0"/>
                  <a:cs typeface="Times New Roman" panose="02020603050405020304" pitchFamily="18" charset="0"/>
                </a:rPr>
                <a:t>B</a:t>
              </a:r>
              <a:r>
                <a:rPr lang="en-US" altLang="zh-CN" sz="1200" dirty="0" err="1">
                  <a:latin typeface="Times New Roman" panose="02020603050405020304" pitchFamily="18" charset="0"/>
                  <a:cs typeface="Times New Roman" panose="02020603050405020304" pitchFamily="18" charset="0"/>
                </a:rPr>
                <a:t>eifu</a:t>
              </a:r>
              <a:r>
                <a:rPr lang="en-US" altLang="zh-CN" sz="1200" dirty="0">
                  <a:latin typeface="Times New Roman" panose="02020603050405020304" pitchFamily="18" charset="0"/>
                  <a:cs typeface="Times New Roman" panose="02020603050405020304" pitchFamily="18" charset="0"/>
                </a:rPr>
                <a:t> army</a:t>
              </a:r>
              <a:endParaRPr lang="zh-TW" altLang="en-US" sz="1200" dirty="0">
                <a:latin typeface="Times New Roman" panose="02020603050405020304" pitchFamily="18" charset="0"/>
                <a:cs typeface="Times New Roman" panose="02020603050405020304" pitchFamily="18" charset="0"/>
              </a:endParaRPr>
            </a:p>
            <a:p>
              <a:r>
                <a:rPr lang="en-US" altLang="zh-TW" sz="1200" dirty="0">
                  <a:latin typeface="Times New Roman" panose="02020603050405020304" pitchFamily="18" charset="0"/>
                  <a:cs typeface="Times New Roman" panose="02020603050405020304" pitchFamily="18" charset="0"/>
                </a:rPr>
                <a:t>Leader:  Xie </a:t>
              </a:r>
              <a:r>
                <a:rPr lang="en-US" altLang="zh-TW" sz="1200" dirty="0" smtClean="0">
                  <a:latin typeface="Times New Roman" panose="02020603050405020304" pitchFamily="18" charset="0"/>
                  <a:cs typeface="Times New Roman" panose="02020603050405020304" pitchFamily="18" charset="0"/>
                </a:rPr>
                <a:t>Xuan (</a:t>
              </a:r>
              <a:r>
                <a:rPr lang="zh-TW" altLang="en-US" sz="1200" dirty="0" smtClean="0">
                  <a:latin typeface="Times New Roman" panose="02020603050405020304" pitchFamily="18" charset="0"/>
                  <a:cs typeface="Times New Roman" panose="02020603050405020304" pitchFamily="18" charset="0"/>
                </a:rPr>
                <a:t>謝玄</a:t>
              </a:r>
              <a:r>
                <a:rPr lang="en-US" altLang="zh-TW" sz="1200" dirty="0" smtClean="0">
                  <a:latin typeface="Times New Roman" panose="02020603050405020304" pitchFamily="18" charset="0"/>
                  <a:cs typeface="Times New Roman" panose="02020603050405020304" pitchFamily="18" charset="0"/>
                </a:rPr>
                <a:t>)</a:t>
              </a:r>
              <a:endParaRPr lang="zh-TW" altLang="en-US" sz="1200" dirty="0">
                <a:latin typeface="Times New Roman" panose="02020603050405020304" pitchFamily="18" charset="0"/>
                <a:cs typeface="Times New Roman" panose="02020603050405020304" pitchFamily="18" charset="0"/>
              </a:endParaRPr>
            </a:p>
            <a:p>
              <a:r>
                <a:rPr lang="en-US" altLang="zh-TW" sz="1200" dirty="0">
                  <a:latin typeface="Times New Roman" panose="02020603050405020304" pitchFamily="18" charset="0"/>
                  <a:cs typeface="Times New Roman" panose="02020603050405020304" pitchFamily="18" charset="0"/>
                </a:rPr>
                <a:t>	  Xie </a:t>
              </a:r>
              <a:r>
                <a:rPr lang="en-US" altLang="zh-TW" sz="1200" dirty="0" smtClean="0">
                  <a:latin typeface="Times New Roman" panose="02020603050405020304" pitchFamily="18" charset="0"/>
                  <a:cs typeface="Times New Roman" panose="02020603050405020304" pitchFamily="18" charset="0"/>
                </a:rPr>
                <a:t>Yan (</a:t>
              </a:r>
              <a:r>
                <a:rPr lang="zh-TW" altLang="en-US" sz="1200" dirty="0" smtClean="0">
                  <a:latin typeface="Times New Roman" panose="02020603050405020304" pitchFamily="18" charset="0"/>
                  <a:cs typeface="Times New Roman" panose="02020603050405020304" pitchFamily="18" charset="0"/>
                </a:rPr>
                <a:t>謝琰</a:t>
              </a:r>
              <a:r>
                <a:rPr lang="en-US" altLang="zh-TW" sz="1200" dirty="0" smtClean="0">
                  <a:latin typeface="Times New Roman" panose="02020603050405020304" pitchFamily="18" charset="0"/>
                  <a:cs typeface="Times New Roman" panose="02020603050405020304" pitchFamily="18" charset="0"/>
                </a:rPr>
                <a:t>)</a:t>
              </a:r>
              <a:endParaRPr lang="zh-TW" altLang="en-US" sz="1200" dirty="0">
                <a:latin typeface="Times New Roman" panose="02020603050405020304" pitchFamily="18" charset="0"/>
                <a:cs typeface="Times New Roman" panose="02020603050405020304" pitchFamily="18" charset="0"/>
              </a:endParaRPr>
            </a:p>
            <a:p>
              <a:r>
                <a:rPr lang="en-US" altLang="zh-TW" sz="1200" dirty="0">
                  <a:latin typeface="Times New Roman" panose="02020603050405020304" pitchFamily="18" charset="0"/>
                  <a:cs typeface="Times New Roman" panose="02020603050405020304" pitchFamily="18" charset="0"/>
                </a:rPr>
                <a:t>Types of Soldiers: Cavalry, infantry</a:t>
              </a:r>
            </a:p>
            <a:p>
              <a:r>
                <a:rPr lang="en-US" altLang="zh-TW" sz="1200" dirty="0">
                  <a:latin typeface="Times New Roman" panose="02020603050405020304" pitchFamily="18" charset="0"/>
                  <a:cs typeface="Times New Roman" panose="02020603050405020304" pitchFamily="18" charset="0"/>
                </a:rPr>
                <a:t>Source of Soldiers: Xie Shi of Chen county’s privately recruited army</a:t>
              </a:r>
              <a:endParaRPr lang="zh-TW" altLang="en-US" sz="1200" dirty="0">
                <a:latin typeface="Times New Roman" panose="02020603050405020304" pitchFamily="18" charset="0"/>
                <a:cs typeface="Times New Roman" panose="02020603050405020304" pitchFamily="18" charset="0"/>
              </a:endParaRPr>
            </a:p>
            <a:p>
              <a:r>
                <a:rPr lang="en-HK" altLang="zh-TW" sz="1200" dirty="0">
                  <a:latin typeface="Times New Roman"/>
                  <a:cs typeface="Times New Roman"/>
                </a:rPr>
                <a:t>Targeted Recruitment Numbers </a:t>
              </a:r>
              <a:r>
                <a:rPr lang="en-US" altLang="zh-TW" sz="1200" dirty="0">
                  <a:latin typeface="Times New Roman" panose="02020603050405020304" pitchFamily="18" charset="0"/>
                  <a:cs typeface="Times New Roman" panose="02020603050405020304" pitchFamily="18" charset="0"/>
                </a:rPr>
                <a:t>: 80,000</a:t>
              </a:r>
              <a:endParaRPr lang="zh-TW" altLang="en-US" sz="1200" dirty="0">
                <a:latin typeface="Times New Roman" panose="02020603050405020304" pitchFamily="18" charset="0"/>
                <a:cs typeface="Times New Roman" panose="02020603050405020304" pitchFamily="18" charset="0"/>
              </a:endParaRPr>
            </a:p>
          </p:txBody>
        </p:sp>
      </p:grpSp>
      <p:grpSp>
        <p:nvGrpSpPr>
          <p:cNvPr id="12" name="群組 11"/>
          <p:cNvGrpSpPr/>
          <p:nvPr/>
        </p:nvGrpSpPr>
        <p:grpSpPr>
          <a:xfrm>
            <a:off x="2699432" y="4625056"/>
            <a:ext cx="2452435" cy="2193929"/>
            <a:chOff x="2867837" y="4608666"/>
            <a:chExt cx="2293969" cy="1990233"/>
          </a:xfrm>
        </p:grpSpPr>
        <p:sp>
          <p:nvSpPr>
            <p:cNvPr id="26" name="Rectangle 10"/>
            <p:cNvSpPr/>
            <p:nvPr/>
          </p:nvSpPr>
          <p:spPr>
            <a:xfrm>
              <a:off x="2867837" y="4608666"/>
              <a:ext cx="2205507" cy="1990233"/>
            </a:xfrm>
            <a:prstGeom prst="rect">
              <a:avLst/>
            </a:prstGeom>
            <a:effectLst>
              <a:glow rad="228600">
                <a:schemeClr val="accent1">
                  <a:satMod val="175000"/>
                  <a:alpha val="40000"/>
                </a:schemeClr>
              </a:glow>
              <a:outerShdw blurRad="40000" dist="20000" dir="5400000" rotWithShape="0">
                <a:srgbClr val="000000">
                  <a:alpha val="38000"/>
                </a:srgbClr>
              </a:outerShdw>
            </a:effectLst>
            <a:scene3d>
              <a:camera prst="perspectiveAbove"/>
              <a:lightRig rig="threePt" dir="t"/>
            </a:scene3d>
          </p:spPr>
          <p:style>
            <a:lnRef idx="3">
              <a:schemeClr val="lt1"/>
            </a:lnRef>
            <a:fillRef idx="1">
              <a:schemeClr val="accent1"/>
            </a:fillRef>
            <a:effectRef idx="1">
              <a:schemeClr val="accent1"/>
            </a:effectRef>
            <a:fontRef idx="minor">
              <a:schemeClr val="lt1"/>
            </a:fontRef>
          </p:style>
          <p:txBody>
            <a:bodyPr wrap="square">
              <a:spAutoFit/>
            </a:bodyPr>
            <a:lstStyle/>
            <a:p>
              <a:pPr>
                <a:spcAft>
                  <a:spcPts val="0"/>
                </a:spcAft>
              </a:pPr>
              <a:endParaRPr lang="zh-HK" sz="1200" dirty="0">
                <a:effectLst/>
                <a:latin typeface="Times New Roman"/>
                <a:ea typeface="新細明體"/>
                <a:cs typeface="Times New Roman"/>
              </a:endParaRPr>
            </a:p>
          </p:txBody>
        </p:sp>
        <p:sp>
          <p:nvSpPr>
            <p:cNvPr id="27" name="矩形 26"/>
            <p:cNvSpPr/>
            <p:nvPr/>
          </p:nvSpPr>
          <p:spPr>
            <a:xfrm>
              <a:off x="2890788" y="4735017"/>
              <a:ext cx="2271018" cy="1758966"/>
            </a:xfrm>
            <a:prstGeom prst="rect">
              <a:avLst/>
            </a:prstGeom>
          </p:spPr>
          <p:txBody>
            <a:bodyPr wrap="square">
              <a:spAutoFit/>
            </a:bodyPr>
            <a:lstStyle/>
            <a:p>
              <a:r>
                <a:rPr lang="en-US" altLang="zh-TW" sz="1200" dirty="0" err="1">
                  <a:latin typeface="Times New Roman" panose="02020603050405020304" pitchFamily="18" charset="0"/>
                  <a:cs typeface="Times New Roman" panose="02020603050405020304" pitchFamily="18" charset="0"/>
                </a:rPr>
                <a:t>Jingzhou</a:t>
              </a:r>
              <a:r>
                <a:rPr lang="zh-TW" altLang="en-US" sz="1200" dirty="0">
                  <a:latin typeface="Times New Roman" panose="02020603050405020304" pitchFamily="18" charset="0"/>
                  <a:cs typeface="Times New Roman" panose="02020603050405020304" pitchFamily="18" charset="0"/>
                </a:rPr>
                <a:t> </a:t>
              </a:r>
              <a:r>
                <a:rPr lang="en-US" altLang="zh-TW" sz="1200" dirty="0">
                  <a:latin typeface="Times New Roman" panose="02020603050405020304" pitchFamily="18" charset="0"/>
                  <a:cs typeface="Times New Roman" panose="02020603050405020304" pitchFamily="18" charset="0"/>
                </a:rPr>
                <a:t>Defensive</a:t>
              </a:r>
              <a:r>
                <a:rPr lang="zh-TW" altLang="en-US" sz="1200" dirty="0">
                  <a:latin typeface="Times New Roman" panose="02020603050405020304" pitchFamily="18" charset="0"/>
                  <a:cs typeface="Times New Roman" panose="02020603050405020304" pitchFamily="18" charset="0"/>
                </a:rPr>
                <a:t> </a:t>
              </a:r>
              <a:r>
                <a:rPr lang="en-US" altLang="zh-TW" sz="1200" dirty="0">
                  <a:latin typeface="Times New Roman" panose="02020603050405020304" pitchFamily="18" charset="0"/>
                  <a:cs typeface="Times New Roman" panose="02020603050405020304" pitchFamily="18" charset="0"/>
                </a:rPr>
                <a:t>Line:</a:t>
              </a:r>
              <a:r>
                <a:rPr lang="zh-TW" altLang="en-US" sz="1200" dirty="0">
                  <a:latin typeface="Times New Roman" panose="02020603050405020304" pitchFamily="18" charset="0"/>
                  <a:cs typeface="Times New Roman" panose="02020603050405020304" pitchFamily="18" charset="0"/>
                </a:rPr>
                <a:t> </a:t>
              </a:r>
              <a:r>
                <a:rPr lang="en-US" altLang="zh-TW" sz="1200" dirty="0">
                  <a:latin typeface="Times New Roman" panose="02020603050405020304" pitchFamily="18" charset="0"/>
                  <a:cs typeface="Times New Roman" panose="02020603050405020304" pitchFamily="18" charset="0"/>
                </a:rPr>
                <a:t>Private Units</a:t>
              </a:r>
              <a:endParaRPr lang="zh-TW" altLang="en-US" sz="1200" dirty="0">
                <a:latin typeface="Times New Roman" panose="02020603050405020304" pitchFamily="18" charset="0"/>
                <a:cs typeface="Times New Roman" panose="02020603050405020304" pitchFamily="18" charset="0"/>
              </a:endParaRPr>
            </a:p>
            <a:p>
              <a:r>
                <a:rPr lang="en-US" altLang="zh-TW" sz="1200" dirty="0">
                  <a:latin typeface="Times New Roman" panose="02020603050405020304" pitchFamily="18" charset="0"/>
                  <a:cs typeface="Times New Roman" panose="02020603050405020304" pitchFamily="18" charset="0"/>
                </a:rPr>
                <a:t>Leader:  </a:t>
              </a:r>
              <a:r>
                <a:rPr lang="en-US" altLang="zh-TW" sz="1200" dirty="0" err="1">
                  <a:latin typeface="Times New Roman" panose="02020603050405020304" pitchFamily="18" charset="0"/>
                  <a:cs typeface="Times New Roman" panose="02020603050405020304" pitchFamily="18" charset="0"/>
                </a:rPr>
                <a:t>Huan</a:t>
              </a:r>
              <a:r>
                <a:rPr lang="en-US" altLang="zh-TW" sz="1200" dirty="0">
                  <a:latin typeface="Times New Roman" panose="02020603050405020304" pitchFamily="18" charset="0"/>
                  <a:cs typeface="Times New Roman" panose="02020603050405020304" pitchFamily="18" charset="0"/>
                </a:rPr>
                <a:t> </a:t>
              </a:r>
              <a:r>
                <a:rPr lang="en-US" altLang="zh-TW" sz="1200" dirty="0" smtClean="0">
                  <a:latin typeface="Times New Roman" panose="02020603050405020304" pitchFamily="18" charset="0"/>
                  <a:cs typeface="Times New Roman" panose="02020603050405020304" pitchFamily="18" charset="0"/>
                </a:rPr>
                <a:t>Chong (</a:t>
              </a:r>
              <a:r>
                <a:rPr lang="zh-TW" altLang="en-US" sz="1200" dirty="0" smtClean="0">
                  <a:latin typeface="Times New Roman" panose="02020603050405020304" pitchFamily="18" charset="0"/>
                  <a:cs typeface="Times New Roman" panose="02020603050405020304" pitchFamily="18" charset="0"/>
                </a:rPr>
                <a:t>桓沖</a:t>
              </a:r>
              <a:r>
                <a:rPr lang="en-US" altLang="zh-TW" sz="1200" dirty="0" smtClean="0">
                  <a:latin typeface="Times New Roman" panose="02020603050405020304" pitchFamily="18" charset="0"/>
                  <a:cs typeface="Times New Roman" panose="02020603050405020304" pitchFamily="18" charset="0"/>
                </a:rPr>
                <a:t>)</a:t>
              </a:r>
              <a:endParaRPr lang="en-US" altLang="zh-TW" sz="1200" dirty="0">
                <a:latin typeface="Times New Roman" panose="02020603050405020304" pitchFamily="18" charset="0"/>
                <a:cs typeface="Times New Roman" panose="02020603050405020304" pitchFamily="18" charset="0"/>
              </a:endParaRPr>
            </a:p>
            <a:p>
              <a:r>
                <a:rPr lang="en-US" altLang="zh-TW" sz="1200" dirty="0">
                  <a:latin typeface="Times New Roman" panose="02020603050405020304" pitchFamily="18" charset="0"/>
                  <a:cs typeface="Times New Roman" panose="02020603050405020304" pitchFamily="18" charset="0"/>
                </a:rPr>
                <a:t>              </a:t>
              </a:r>
              <a:r>
                <a:rPr lang="en-US" altLang="zh-TW" sz="1200" dirty="0" err="1">
                  <a:latin typeface="Times New Roman" panose="02020603050405020304" pitchFamily="18" charset="0"/>
                  <a:cs typeface="Times New Roman" panose="02020603050405020304" pitchFamily="18" charset="0"/>
                </a:rPr>
                <a:t>Huan</a:t>
              </a:r>
              <a:r>
                <a:rPr lang="en-US" altLang="zh-TW" sz="1200" dirty="0">
                  <a:latin typeface="Times New Roman" panose="02020603050405020304" pitchFamily="18" charset="0"/>
                  <a:cs typeface="Times New Roman" panose="02020603050405020304" pitchFamily="18" charset="0"/>
                </a:rPr>
                <a:t> </a:t>
              </a:r>
              <a:r>
                <a:rPr lang="en-US" altLang="zh-TW" sz="1200" dirty="0" err="1" smtClean="0">
                  <a:latin typeface="Times New Roman" panose="02020603050405020304" pitchFamily="18" charset="0"/>
                  <a:cs typeface="Times New Roman" panose="02020603050405020304" pitchFamily="18" charset="0"/>
                </a:rPr>
                <a:t>Shiqian</a:t>
              </a:r>
              <a:r>
                <a:rPr lang="en-US" altLang="zh-TW" sz="1200" dirty="0" smtClean="0">
                  <a:latin typeface="Times New Roman" panose="02020603050405020304" pitchFamily="18" charset="0"/>
                  <a:cs typeface="Times New Roman" panose="02020603050405020304" pitchFamily="18" charset="0"/>
                </a:rPr>
                <a:t> (</a:t>
              </a:r>
              <a:r>
                <a:rPr lang="zh-TW" altLang="en-US" sz="1200" dirty="0" smtClean="0">
                  <a:latin typeface="Times New Roman" panose="02020603050405020304" pitchFamily="18" charset="0"/>
                  <a:cs typeface="Times New Roman" panose="02020603050405020304" pitchFamily="18" charset="0"/>
                </a:rPr>
                <a:t>桓石虔</a:t>
              </a:r>
              <a:r>
                <a:rPr lang="en-US" altLang="zh-TW" sz="1200" dirty="0" smtClean="0">
                  <a:latin typeface="Times New Roman" panose="02020603050405020304" pitchFamily="18" charset="0"/>
                  <a:cs typeface="Times New Roman" panose="02020603050405020304" pitchFamily="18" charset="0"/>
                </a:rPr>
                <a:t>)</a:t>
              </a:r>
              <a:endParaRPr lang="zh-TW" altLang="en-US" sz="1200" dirty="0">
                <a:latin typeface="Times New Roman" panose="02020603050405020304" pitchFamily="18" charset="0"/>
                <a:cs typeface="Times New Roman" panose="02020603050405020304" pitchFamily="18" charset="0"/>
              </a:endParaRPr>
            </a:p>
            <a:p>
              <a:r>
                <a:rPr lang="zh-TW" altLang="en-US" sz="1200" dirty="0">
                  <a:latin typeface="Times New Roman" panose="02020603050405020304" pitchFamily="18" charset="0"/>
                  <a:cs typeface="Times New Roman" panose="02020603050405020304" pitchFamily="18" charset="0"/>
                </a:rPr>
                <a:t>          </a:t>
              </a:r>
              <a:r>
                <a:rPr lang="en-US" altLang="zh-TW" sz="1200" dirty="0">
                  <a:latin typeface="Times New Roman" panose="02020603050405020304" pitchFamily="18" charset="0"/>
                  <a:cs typeface="Times New Roman" panose="02020603050405020304" pitchFamily="18" charset="0"/>
                </a:rPr>
                <a:t>    Yang </a:t>
              </a:r>
              <a:r>
                <a:rPr lang="en-US" altLang="zh-TW" sz="1200" dirty="0" smtClean="0">
                  <a:latin typeface="Times New Roman" panose="02020603050405020304" pitchFamily="18" charset="0"/>
                  <a:cs typeface="Times New Roman" panose="02020603050405020304" pitchFamily="18" charset="0"/>
                </a:rPr>
                <a:t>Liang (</a:t>
              </a:r>
              <a:r>
                <a:rPr lang="zh-TW" altLang="en-US" sz="1200" dirty="0" smtClean="0">
                  <a:latin typeface="Times New Roman" panose="02020603050405020304" pitchFamily="18" charset="0"/>
                  <a:cs typeface="Times New Roman" panose="02020603050405020304" pitchFamily="18" charset="0"/>
                </a:rPr>
                <a:t>楊亮</a:t>
              </a:r>
              <a:r>
                <a:rPr lang="en-US" altLang="zh-TW" sz="1200" dirty="0" smtClean="0">
                  <a:latin typeface="Times New Roman" panose="02020603050405020304" pitchFamily="18" charset="0"/>
                  <a:cs typeface="Times New Roman" panose="02020603050405020304" pitchFamily="18" charset="0"/>
                </a:rPr>
                <a:t>)</a:t>
              </a:r>
              <a:endParaRPr lang="zh-TW" altLang="en-US" sz="1200" dirty="0">
                <a:latin typeface="Times New Roman" panose="02020603050405020304" pitchFamily="18" charset="0"/>
                <a:cs typeface="Times New Roman" panose="02020603050405020304" pitchFamily="18" charset="0"/>
              </a:endParaRPr>
            </a:p>
            <a:p>
              <a:r>
                <a:rPr lang="en-US" altLang="zh-TW" sz="1200" dirty="0">
                  <a:latin typeface="Times New Roman" panose="02020603050405020304" pitchFamily="18" charset="0"/>
                  <a:cs typeface="Times New Roman" panose="02020603050405020304" pitchFamily="18" charset="0"/>
                </a:rPr>
                <a:t>	</a:t>
              </a:r>
              <a:r>
                <a:rPr lang="zh-TW" altLang="en-US" sz="1200" dirty="0">
                  <a:latin typeface="Times New Roman" panose="02020603050405020304" pitchFamily="18" charset="0"/>
                  <a:cs typeface="Times New Roman" panose="02020603050405020304" pitchFamily="18" charset="0"/>
                </a:rPr>
                <a:t>  </a:t>
              </a:r>
              <a:r>
                <a:rPr lang="en-US" altLang="zh-TW" sz="1200" dirty="0">
                  <a:latin typeface="Times New Roman" panose="02020603050405020304" pitchFamily="18" charset="0"/>
                  <a:cs typeface="Times New Roman" panose="02020603050405020304" pitchFamily="18" charset="0"/>
                </a:rPr>
                <a:t>Liu</a:t>
              </a:r>
              <a:r>
                <a:rPr lang="zh-TW" altLang="en-US" sz="1200" dirty="0">
                  <a:latin typeface="Times New Roman" panose="02020603050405020304" pitchFamily="18" charset="0"/>
                  <a:cs typeface="Times New Roman" panose="02020603050405020304" pitchFamily="18" charset="0"/>
                </a:rPr>
                <a:t> </a:t>
              </a:r>
              <a:r>
                <a:rPr lang="en-US" altLang="zh-TW" sz="1200" dirty="0" smtClean="0">
                  <a:latin typeface="Times New Roman" panose="02020603050405020304" pitchFamily="18" charset="0"/>
                  <a:cs typeface="Times New Roman" panose="02020603050405020304" pitchFamily="18" charset="0"/>
                </a:rPr>
                <a:t>Bo (</a:t>
              </a:r>
              <a:r>
                <a:rPr lang="zh-TW" altLang="en-US" sz="1200" dirty="0" smtClean="0">
                  <a:latin typeface="Times New Roman" panose="02020603050405020304" pitchFamily="18" charset="0"/>
                  <a:cs typeface="Times New Roman" panose="02020603050405020304" pitchFamily="18" charset="0"/>
                </a:rPr>
                <a:t>劉波</a:t>
              </a:r>
              <a:r>
                <a:rPr lang="en-US" altLang="zh-TW" sz="1200" dirty="0" smtClean="0">
                  <a:latin typeface="Times New Roman" panose="02020603050405020304" pitchFamily="18" charset="0"/>
                  <a:cs typeface="Times New Roman" panose="02020603050405020304" pitchFamily="18" charset="0"/>
                </a:rPr>
                <a:t>)</a:t>
              </a:r>
              <a:endParaRPr lang="zh-TW" altLang="en-US" sz="1200" dirty="0">
                <a:latin typeface="Times New Roman" panose="02020603050405020304" pitchFamily="18" charset="0"/>
                <a:cs typeface="Times New Roman" panose="02020603050405020304" pitchFamily="18" charset="0"/>
              </a:endParaRPr>
            </a:p>
            <a:p>
              <a:r>
                <a:rPr lang="zh-TW" altLang="en-US" sz="1200" dirty="0">
                  <a:latin typeface="Times New Roman" panose="02020603050405020304" pitchFamily="18" charset="0"/>
                  <a:cs typeface="Times New Roman" panose="02020603050405020304" pitchFamily="18" charset="0"/>
                </a:rPr>
                <a:t>          </a:t>
              </a:r>
              <a:r>
                <a:rPr lang="en-US" altLang="zh-TW" sz="1200" dirty="0">
                  <a:latin typeface="Times New Roman" panose="02020603050405020304" pitchFamily="18" charset="0"/>
                  <a:cs typeface="Times New Roman" panose="02020603050405020304" pitchFamily="18" charset="0"/>
                </a:rPr>
                <a:t>    </a:t>
              </a:r>
              <a:r>
                <a:rPr lang="en-US" altLang="zh-TW" sz="1200" dirty="0" err="1" smtClean="0">
                  <a:latin typeface="Times New Roman" panose="02020603050405020304" pitchFamily="18" charset="0"/>
                  <a:cs typeface="Times New Roman" panose="02020603050405020304" pitchFamily="18" charset="0"/>
                </a:rPr>
                <a:t>Huan</a:t>
              </a:r>
              <a:r>
                <a:rPr lang="en-US" altLang="zh-TW" sz="1200" dirty="0" smtClean="0">
                  <a:latin typeface="Times New Roman" panose="02020603050405020304" pitchFamily="18" charset="0"/>
                  <a:cs typeface="Times New Roman" panose="02020603050405020304" pitchFamily="18" charset="0"/>
                </a:rPr>
                <a:t> Shi Min (</a:t>
              </a:r>
              <a:r>
                <a:rPr lang="zh-TW" altLang="en-US" sz="1200" dirty="0" smtClean="0">
                  <a:latin typeface="Times New Roman" panose="02020603050405020304" pitchFamily="18" charset="0"/>
                  <a:cs typeface="Times New Roman" panose="02020603050405020304" pitchFamily="18" charset="0"/>
                </a:rPr>
                <a:t>桓石民</a:t>
              </a:r>
              <a:r>
                <a:rPr lang="en-US" altLang="zh-TW" sz="1200" dirty="0" smtClean="0">
                  <a:latin typeface="Times New Roman" panose="02020603050405020304" pitchFamily="18" charset="0"/>
                  <a:cs typeface="Times New Roman" panose="02020603050405020304" pitchFamily="18" charset="0"/>
                </a:rPr>
                <a:t>)</a:t>
              </a:r>
              <a:endParaRPr lang="zh-TW" altLang="en-US" sz="1200" dirty="0">
                <a:latin typeface="Times New Roman" panose="02020603050405020304" pitchFamily="18" charset="0"/>
                <a:cs typeface="Times New Roman" panose="02020603050405020304" pitchFamily="18" charset="0"/>
              </a:endParaRPr>
            </a:p>
            <a:p>
              <a:r>
                <a:rPr lang="en-US" altLang="zh-TW" sz="1200" dirty="0">
                  <a:latin typeface="Times New Roman" panose="02020603050405020304" pitchFamily="18" charset="0"/>
                  <a:cs typeface="Times New Roman" panose="02020603050405020304" pitchFamily="18" charset="0"/>
                </a:rPr>
                <a:t>Types of Soldiers :</a:t>
              </a:r>
              <a:r>
                <a:rPr lang="zh-TW" altLang="en-US" sz="1200" dirty="0">
                  <a:latin typeface="Times New Roman" panose="02020603050405020304" pitchFamily="18" charset="0"/>
                  <a:cs typeface="Times New Roman" panose="02020603050405020304" pitchFamily="18" charset="0"/>
                </a:rPr>
                <a:t> </a:t>
              </a:r>
              <a:r>
                <a:rPr lang="en-US" altLang="zh-TW" sz="1200" dirty="0">
                  <a:latin typeface="Times New Roman" panose="02020603050405020304" pitchFamily="18" charset="0"/>
                  <a:cs typeface="Times New Roman" panose="02020603050405020304" pitchFamily="18" charset="0"/>
                </a:rPr>
                <a:t>Cavalry,</a:t>
              </a:r>
              <a:r>
                <a:rPr lang="zh-TW" altLang="en-US" sz="1200" dirty="0">
                  <a:latin typeface="Times New Roman" panose="02020603050405020304" pitchFamily="18" charset="0"/>
                  <a:cs typeface="Times New Roman" panose="02020603050405020304" pitchFamily="18" charset="0"/>
                </a:rPr>
                <a:t> </a:t>
              </a:r>
              <a:r>
                <a:rPr lang="en-US" altLang="zh-TW" sz="1200" dirty="0">
                  <a:latin typeface="Times New Roman" panose="02020603050405020304" pitchFamily="18" charset="0"/>
                  <a:cs typeface="Times New Roman" panose="02020603050405020304" pitchFamily="18" charset="0"/>
                </a:rPr>
                <a:t>infantry</a:t>
              </a:r>
              <a:endParaRPr lang="zh-TW" altLang="en-US" sz="1200" dirty="0">
                <a:latin typeface="Times New Roman" panose="02020603050405020304" pitchFamily="18" charset="0"/>
                <a:cs typeface="Times New Roman" panose="02020603050405020304" pitchFamily="18" charset="0"/>
              </a:endParaRPr>
            </a:p>
            <a:p>
              <a:r>
                <a:rPr lang="en-HK" altLang="zh-TW" sz="1200" dirty="0">
                  <a:latin typeface="Times New Roman"/>
                  <a:cs typeface="Times New Roman"/>
                </a:rPr>
                <a:t>Targeted Recruitment Numbers </a:t>
              </a:r>
              <a:r>
                <a:rPr lang="en-US" altLang="zh-TW" sz="1200" dirty="0">
                  <a:latin typeface="Times New Roman" panose="02020603050405020304" pitchFamily="18" charset="0"/>
                  <a:cs typeface="Times New Roman" panose="02020603050405020304" pitchFamily="18" charset="0"/>
                </a:rPr>
                <a:t>: 100,000</a:t>
              </a:r>
              <a:endParaRPr lang="zh-TW" altLang="en-US" sz="1200" dirty="0">
                <a:latin typeface="Times New Roman" panose="02020603050405020304" pitchFamily="18" charset="0"/>
                <a:cs typeface="Times New Roman" panose="02020603050405020304" pitchFamily="18" charset="0"/>
              </a:endParaRPr>
            </a:p>
          </p:txBody>
        </p:sp>
      </p:grpSp>
      <p:grpSp>
        <p:nvGrpSpPr>
          <p:cNvPr id="11" name="群組 10"/>
          <p:cNvGrpSpPr/>
          <p:nvPr/>
        </p:nvGrpSpPr>
        <p:grpSpPr>
          <a:xfrm>
            <a:off x="5246440" y="4527811"/>
            <a:ext cx="1561833" cy="957064"/>
            <a:chOff x="5246440" y="4527811"/>
            <a:chExt cx="1561833" cy="957064"/>
          </a:xfrm>
        </p:grpSpPr>
        <p:sp>
          <p:nvSpPr>
            <p:cNvPr id="28" name="Rectangle 10"/>
            <p:cNvSpPr/>
            <p:nvPr/>
          </p:nvSpPr>
          <p:spPr>
            <a:xfrm>
              <a:off x="5246440" y="4527811"/>
              <a:ext cx="1504800" cy="954000"/>
            </a:xfrm>
            <a:prstGeom prst="rect">
              <a:avLst/>
            </a:prstGeom>
            <a:effectLst>
              <a:glow rad="228600">
                <a:schemeClr val="accent1">
                  <a:satMod val="175000"/>
                  <a:alpha val="40000"/>
                </a:schemeClr>
              </a:glow>
              <a:outerShdw blurRad="40000" dist="20000" dir="5400000" rotWithShape="0">
                <a:srgbClr val="000000">
                  <a:alpha val="38000"/>
                </a:srgbClr>
              </a:outerShdw>
            </a:effectLst>
            <a:scene3d>
              <a:camera prst="perspectiveAbove"/>
              <a:lightRig rig="threePt" dir="t"/>
            </a:scene3d>
          </p:spPr>
          <p:style>
            <a:lnRef idx="3">
              <a:schemeClr val="lt1"/>
            </a:lnRef>
            <a:fillRef idx="1">
              <a:schemeClr val="accent1"/>
            </a:fillRef>
            <a:effectRef idx="1">
              <a:schemeClr val="accent1"/>
            </a:effectRef>
            <a:fontRef idx="minor">
              <a:schemeClr val="lt1"/>
            </a:fontRef>
          </p:style>
          <p:txBody>
            <a:bodyPr wrap="square">
              <a:spAutoFit/>
            </a:bodyPr>
            <a:lstStyle/>
            <a:p>
              <a:pPr>
                <a:spcAft>
                  <a:spcPts val="0"/>
                </a:spcAft>
              </a:pPr>
              <a:endParaRPr lang="zh-HK" sz="1200" dirty="0">
                <a:effectLst/>
                <a:latin typeface="Times New Roman"/>
                <a:ea typeface="新細明體"/>
                <a:cs typeface="Times New Roman"/>
              </a:endParaRPr>
            </a:p>
          </p:txBody>
        </p:sp>
        <p:sp>
          <p:nvSpPr>
            <p:cNvPr id="29" name="矩形 28"/>
            <p:cNvSpPr/>
            <p:nvPr/>
          </p:nvSpPr>
          <p:spPr>
            <a:xfrm>
              <a:off x="5264262" y="4653878"/>
              <a:ext cx="1544011" cy="830997"/>
            </a:xfrm>
            <a:prstGeom prst="rect">
              <a:avLst/>
            </a:prstGeom>
          </p:spPr>
          <p:txBody>
            <a:bodyPr wrap="square">
              <a:spAutoFit/>
            </a:bodyPr>
            <a:lstStyle/>
            <a:p>
              <a:r>
                <a:rPr lang="en-US" altLang="zh-TW" sz="1200" dirty="0">
                  <a:latin typeface="Times New Roman" panose="02020603050405020304" pitchFamily="18" charset="0"/>
                  <a:ea typeface="Tahoma" panose="020B0604030504040204" pitchFamily="34" charset="0"/>
                  <a:cs typeface="Times New Roman" panose="02020603050405020304" pitchFamily="18" charset="0"/>
                </a:rPr>
                <a:t>Navy</a:t>
              </a:r>
              <a:r>
                <a:rPr lang="zh-TW" altLang="en-US" sz="1200" dirty="0">
                  <a:latin typeface="Times New Roman" panose="02020603050405020304" pitchFamily="18" charset="0"/>
                  <a:cs typeface="Times New Roman" panose="02020603050405020304" pitchFamily="18" charset="0"/>
                </a:rPr>
                <a:t> </a:t>
              </a:r>
              <a:endParaRPr lang="en-US" altLang="zh-TW" sz="1200" dirty="0">
                <a:latin typeface="Times New Roman" panose="02020603050405020304" pitchFamily="18" charset="0"/>
                <a:cs typeface="Times New Roman" panose="02020603050405020304" pitchFamily="18" charset="0"/>
              </a:endParaRPr>
            </a:p>
            <a:p>
              <a:r>
                <a:rPr lang="en-US" altLang="zh-TW" sz="1200" dirty="0">
                  <a:latin typeface="Times New Roman" panose="02020603050405020304" pitchFamily="18" charset="0"/>
                  <a:ea typeface="Tahoma" panose="020B0604030504040204" pitchFamily="34" charset="0"/>
                  <a:cs typeface="Times New Roman" panose="02020603050405020304" pitchFamily="18" charset="0"/>
                </a:rPr>
                <a:t>Leader: Hu </a:t>
              </a:r>
              <a:r>
                <a:rPr lang="en-US" altLang="zh-TW" sz="1200" dirty="0" smtClean="0">
                  <a:latin typeface="Times New Roman" panose="02020603050405020304" pitchFamily="18" charset="0"/>
                  <a:ea typeface="Tahoma" panose="020B0604030504040204" pitchFamily="34" charset="0"/>
                  <a:cs typeface="Times New Roman" panose="02020603050405020304" pitchFamily="18" charset="0"/>
                </a:rPr>
                <a:t>Bin (</a:t>
              </a:r>
              <a:r>
                <a:rPr lang="zh-TW" altLang="en-US" sz="1200" dirty="0" smtClean="0">
                  <a:latin typeface="Times New Roman" panose="02020603050405020304" pitchFamily="18" charset="0"/>
                  <a:ea typeface="Tahoma" panose="020B0604030504040204" pitchFamily="34" charset="0"/>
                  <a:cs typeface="Times New Roman" panose="02020603050405020304" pitchFamily="18" charset="0"/>
                </a:rPr>
                <a:t>胡杉</a:t>
              </a:r>
              <a:r>
                <a:rPr lang="en-US" altLang="zh-TW" sz="1200" dirty="0" smtClean="0">
                  <a:latin typeface="Times New Roman" panose="02020603050405020304" pitchFamily="18" charset="0"/>
                  <a:ea typeface="Tahoma" panose="020B0604030504040204" pitchFamily="34" charset="0"/>
                  <a:cs typeface="Times New Roman" panose="02020603050405020304" pitchFamily="18" charset="0"/>
                </a:rPr>
                <a:t>)</a:t>
              </a:r>
              <a:endParaRPr lang="zh-TW" altLang="en-US" sz="1200" dirty="0">
                <a:latin typeface="Times New Roman" panose="02020603050405020304" pitchFamily="18" charset="0"/>
                <a:cs typeface="Times New Roman" panose="02020603050405020304" pitchFamily="18" charset="0"/>
              </a:endParaRPr>
            </a:p>
            <a:p>
              <a:r>
                <a:rPr lang="en-HK" altLang="zh-TW" sz="1200" dirty="0">
                  <a:latin typeface="Times New Roman" panose="02020603050405020304" pitchFamily="18" charset="0"/>
                  <a:ea typeface="Tahoma" panose="020B0604030504040204" pitchFamily="34" charset="0"/>
                  <a:cs typeface="Times New Roman" panose="02020603050405020304" pitchFamily="18" charset="0"/>
                </a:rPr>
                <a:t>Targeted Recruitment Numbers </a:t>
              </a:r>
              <a:r>
                <a:rPr lang="en-US" altLang="zh-TW" sz="1200" dirty="0">
                  <a:latin typeface="Times New Roman" panose="02020603050405020304" pitchFamily="18" charset="0"/>
                  <a:ea typeface="Tahoma" panose="020B0604030504040204" pitchFamily="34" charset="0"/>
                  <a:cs typeface="Times New Roman" panose="02020603050405020304" pitchFamily="18" charset="0"/>
                </a:rPr>
                <a:t>: 5,000</a:t>
              </a:r>
              <a:endParaRPr lang="zh-TW" altLang="en-US" sz="1200" dirty="0">
                <a:latin typeface="Times New Roman" panose="02020603050405020304" pitchFamily="18" charset="0"/>
                <a:cs typeface="Times New Roman" panose="02020603050405020304" pitchFamily="18" charset="0"/>
              </a:endParaRPr>
            </a:p>
          </p:txBody>
        </p:sp>
      </p:grpSp>
      <p:sp>
        <p:nvSpPr>
          <p:cNvPr id="30" name="Down Arrow 13"/>
          <p:cNvSpPr/>
          <p:nvPr/>
        </p:nvSpPr>
        <p:spPr>
          <a:xfrm rot="16200000">
            <a:off x="7004163" y="4562972"/>
            <a:ext cx="288010" cy="793848"/>
          </a:xfrm>
          <a:prstGeom prst="downArrow">
            <a:avLst/>
          </a:prstGeom>
          <a:solidFill>
            <a:srgbClr val="3366FF"/>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 lastClr="FFFFFF"/>
              </a:solidFill>
              <a:effectLst/>
              <a:uLnTx/>
              <a:uFillTx/>
              <a:latin typeface="Calibri"/>
              <a:ea typeface="新細明體"/>
              <a:cs typeface="+mn-cs"/>
            </a:endParaRPr>
          </a:p>
        </p:txBody>
      </p:sp>
      <p:sp>
        <p:nvSpPr>
          <p:cNvPr id="31" name="TextBox 8"/>
          <p:cNvSpPr txBox="1"/>
          <p:nvPr/>
        </p:nvSpPr>
        <p:spPr>
          <a:xfrm>
            <a:off x="242455" y="4170047"/>
            <a:ext cx="1476251" cy="338554"/>
          </a:xfrm>
          <a:prstGeom prst="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spcAft>
                <a:spcPts val="0"/>
              </a:spcAft>
            </a:pPr>
            <a:r>
              <a:rPr lang="en-US" altLang="zh-CN" sz="1600" b="1" kern="1200" dirty="0">
                <a:solidFill>
                  <a:srgbClr val="244061"/>
                </a:solidFill>
                <a:effectLst/>
                <a:latin typeface="Times New Roman"/>
                <a:ea typeface="新細明體"/>
                <a:cs typeface="Times New Roman"/>
              </a:rPr>
              <a:t>Xie </a:t>
            </a:r>
            <a:r>
              <a:rPr lang="en-US" altLang="zh-CN" sz="1600" b="1" kern="1200" dirty="0" err="1">
                <a:solidFill>
                  <a:srgbClr val="244061"/>
                </a:solidFill>
                <a:effectLst/>
                <a:latin typeface="Times New Roman"/>
                <a:ea typeface="新細明體"/>
                <a:cs typeface="Times New Roman"/>
              </a:rPr>
              <a:t>An’s</a:t>
            </a:r>
            <a:r>
              <a:rPr lang="en-US" altLang="zh-CN" sz="1600" b="1" kern="1200" dirty="0">
                <a:solidFill>
                  <a:srgbClr val="244061"/>
                </a:solidFill>
                <a:effectLst/>
                <a:latin typeface="Times New Roman"/>
                <a:ea typeface="新細明體"/>
                <a:cs typeface="Times New Roman"/>
              </a:rPr>
              <a:t> Plan</a:t>
            </a:r>
            <a:endParaRPr lang="zh-HK" sz="1600" dirty="0">
              <a:effectLst/>
              <a:latin typeface="Times New Roman"/>
              <a:ea typeface="新細明體"/>
              <a:cs typeface="Times New Roman"/>
            </a:endParaRPr>
          </a:p>
        </p:txBody>
      </p:sp>
      <p:sp>
        <p:nvSpPr>
          <p:cNvPr id="32" name="TextBox 11"/>
          <p:cNvSpPr txBox="1"/>
          <p:nvPr/>
        </p:nvSpPr>
        <p:spPr>
          <a:xfrm>
            <a:off x="5422234" y="5882420"/>
            <a:ext cx="3423430" cy="975580"/>
          </a:xfrm>
          <a:prstGeom prst="rect">
            <a:avLst/>
          </a:prstGeom>
          <a:solidFill>
            <a:schemeClr val="accent4">
              <a:lumMod val="40000"/>
              <a:lumOff val="60000"/>
            </a:schemeClr>
          </a:solidFill>
          <a:ln>
            <a:solidFill>
              <a:schemeClr val="bg1"/>
            </a:solidFill>
          </a:ln>
          <a:effectLst/>
        </p:spPr>
        <p:style>
          <a:lnRef idx="1">
            <a:schemeClr val="accent4"/>
          </a:lnRef>
          <a:fillRef idx="3">
            <a:schemeClr val="accent4"/>
          </a:fillRef>
          <a:effectRef idx="2">
            <a:schemeClr val="accent4"/>
          </a:effectRef>
          <a:fontRef idx="minor">
            <a:schemeClr val="lt1"/>
          </a:fontRef>
        </p:style>
        <p:txBody>
          <a:bodyPr wrap="square" rtlCol="0">
            <a:noAutofit/>
          </a:bodyPr>
          <a:lstStyle/>
          <a:p>
            <a:pPr>
              <a:spcAft>
                <a:spcPts val="0"/>
              </a:spcAft>
            </a:pPr>
            <a:r>
              <a:rPr lang="en-US" altLang="zh-CN" sz="1500" kern="120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Quiz: </a:t>
            </a:r>
            <a:r>
              <a:rPr lang="en-US" altLang="zh-CN" sz="150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Given the manpower of </a:t>
            </a:r>
            <a:r>
              <a:rPr lang="en-US" altLang="zh-CN" sz="15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both sides, which side </a:t>
            </a:r>
            <a:r>
              <a:rPr lang="en-US" altLang="zh-CN" sz="15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would have higher </a:t>
            </a:r>
            <a:r>
              <a:rPr lang="en-US" altLang="zh-CN" sz="15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chances of </a:t>
            </a:r>
            <a:r>
              <a:rPr lang="en-US" altLang="zh-CN" sz="15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winning according to your estimate? </a:t>
            </a:r>
            <a:r>
              <a:rPr lang="en-US" altLang="zh-CN" sz="15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Please state your reason.</a:t>
            </a:r>
            <a:endParaRPr lang="zh-HK" sz="1500" dirty="0">
              <a:solidFill>
                <a:schemeClr val="tx1"/>
              </a:solidFill>
              <a:effectLst/>
              <a:latin typeface="Times New Roman" panose="02020603050405020304" pitchFamily="18" charset="0"/>
              <a:ea typeface="新細明體"/>
              <a:cs typeface="Times New Roman" panose="02020603050405020304" pitchFamily="18" charset="0"/>
            </a:endParaRPr>
          </a:p>
        </p:txBody>
      </p:sp>
      <p:grpSp>
        <p:nvGrpSpPr>
          <p:cNvPr id="10" name="群組 9"/>
          <p:cNvGrpSpPr/>
          <p:nvPr/>
        </p:nvGrpSpPr>
        <p:grpSpPr>
          <a:xfrm>
            <a:off x="5619375" y="2092649"/>
            <a:ext cx="1692000" cy="1815643"/>
            <a:chOff x="5564910" y="1756959"/>
            <a:chExt cx="1692000" cy="646331"/>
          </a:xfrm>
        </p:grpSpPr>
        <p:sp>
          <p:nvSpPr>
            <p:cNvPr id="23" name="TextBox 2"/>
            <p:cNvSpPr txBox="1">
              <a:spLocks/>
            </p:cNvSpPr>
            <p:nvPr/>
          </p:nvSpPr>
          <p:spPr>
            <a:xfrm>
              <a:off x="5564910" y="1756959"/>
              <a:ext cx="1692000" cy="646331"/>
            </a:xfrm>
            <a:prstGeom prst="rect">
              <a:avLst/>
            </a:prstGeom>
            <a:effectLst>
              <a:glow rad="228600">
                <a:schemeClr val="accent1">
                  <a:satMod val="175000"/>
                  <a:alpha val="40000"/>
                </a:schemeClr>
              </a:glow>
              <a:outerShdw blurRad="40000" dist="20000" dir="5400000" rotWithShape="0">
                <a:srgbClr val="000000">
                  <a:alpha val="38000"/>
                </a:srgbClr>
              </a:outerShdw>
            </a:effectLst>
            <a:scene3d>
              <a:camera prst="perspectiveAbove"/>
              <a:lightRig rig="threePt" dir="t"/>
            </a:scene3d>
          </p:spPr>
          <p:style>
            <a:lnRef idx="3">
              <a:schemeClr val="lt1"/>
            </a:lnRef>
            <a:fillRef idx="1">
              <a:schemeClr val="accent2"/>
            </a:fillRef>
            <a:effectRef idx="1">
              <a:schemeClr val="accent2"/>
            </a:effectRef>
            <a:fontRef idx="minor">
              <a:schemeClr val="lt1"/>
            </a:fontRef>
          </p:style>
          <p:txBody>
            <a:bodyPr wrap="square" rtlCol="0">
              <a:sp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spcAft>
                  <a:spcPts val="0"/>
                </a:spcAft>
              </a:pPr>
              <a:r>
                <a:rPr lang="en-US" sz="1200" kern="100" dirty="0">
                  <a:effectLst/>
                  <a:latin typeface="Cambria"/>
                  <a:ea typeface="新細明體"/>
                  <a:cs typeface="Times New Roman"/>
                </a:rPr>
                <a:t> </a:t>
              </a:r>
            </a:p>
            <a:p>
              <a:pPr>
                <a:spcAft>
                  <a:spcPts val="0"/>
                </a:spcAft>
              </a:pPr>
              <a:r>
                <a:rPr lang="en-US" sz="1200" kern="100" dirty="0">
                  <a:effectLst/>
                  <a:latin typeface="Cambria"/>
                  <a:ea typeface="新細明體"/>
                  <a:cs typeface="Times New Roman"/>
                </a:rPr>
                <a:t> </a:t>
              </a:r>
            </a:p>
            <a:p>
              <a:endParaRPr lang="zh-TW" altLang="en-US" sz="1200" dirty="0"/>
            </a:p>
          </p:txBody>
        </p:sp>
        <p:sp>
          <p:nvSpPr>
            <p:cNvPr id="19" name="矩形 18"/>
            <p:cNvSpPr/>
            <p:nvPr/>
          </p:nvSpPr>
          <p:spPr>
            <a:xfrm>
              <a:off x="5619375" y="1821060"/>
              <a:ext cx="1637535" cy="493029"/>
            </a:xfrm>
            <a:prstGeom prst="rect">
              <a:avLst/>
            </a:prstGeom>
          </p:spPr>
          <p:txBody>
            <a:bodyPr wrap="square">
              <a:spAutoFit/>
            </a:bodyPr>
            <a:lstStyle/>
            <a:p>
              <a:r>
                <a:rPr lang="en-US" altLang="zh-TW" sz="1200" dirty="0">
                  <a:latin typeface="Times New Roman"/>
                  <a:cs typeface="Times New Roman"/>
                </a:rPr>
                <a:t>Local Army</a:t>
              </a:r>
              <a:endParaRPr lang="zh-TW" altLang="en-US" sz="1200" dirty="0">
                <a:latin typeface="Times New Roman"/>
                <a:cs typeface="Times New Roman"/>
              </a:endParaRPr>
            </a:p>
            <a:p>
              <a:r>
                <a:rPr lang="en-US" altLang="zh-TW" sz="1200" dirty="0">
                  <a:latin typeface="Times New Roman"/>
                  <a:cs typeface="Times New Roman"/>
                </a:rPr>
                <a:t>Types of Soldiers: Infantry</a:t>
              </a:r>
            </a:p>
            <a:p>
              <a:r>
                <a:rPr lang="en-US" altLang="zh-TW" sz="1200" dirty="0">
                  <a:latin typeface="Times New Roman"/>
                  <a:cs typeface="Times New Roman"/>
                </a:rPr>
                <a:t>Source of Soldiers: forcefully recruited</a:t>
              </a:r>
            </a:p>
            <a:p>
              <a:r>
                <a:rPr lang="en-HK" altLang="zh-TW" sz="1200" dirty="0">
                  <a:latin typeface="Times New Roman"/>
                  <a:cs typeface="Times New Roman"/>
                </a:rPr>
                <a:t>Targeted Recruitment Numbers </a:t>
              </a:r>
              <a:r>
                <a:rPr lang="en-US" altLang="zh-TW" sz="1200" dirty="0">
                  <a:latin typeface="Times New Roman"/>
                  <a:cs typeface="Times New Roman"/>
                </a:rPr>
                <a:t>: 600,000</a:t>
              </a:r>
              <a:endParaRPr lang="zh-TW" altLang="en-US" sz="1200" dirty="0">
                <a:latin typeface="Times New Roman"/>
                <a:cs typeface="Times New Roman"/>
              </a:endParaRPr>
            </a:p>
          </p:txBody>
        </p:sp>
      </p:grpSp>
    </p:spTree>
    <p:extLst>
      <p:ext uri="{BB962C8B-B14F-4D97-AF65-F5344CB8AC3E}">
        <p14:creationId xmlns:p14="http://schemas.microsoft.com/office/powerpoint/2010/main" val="317992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up)">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up)">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up)">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left)">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up)">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up)">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barn(inVertical)">
                                      <p:cBhvr>
                                        <p:cTn id="6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17" grpId="0" animBg="1"/>
      <p:bldP spid="21" grpId="0" animBg="1"/>
      <p:bldP spid="30" grpId="0" animBg="1"/>
      <p:bldP spid="31" grpId="0" animBg="1"/>
      <p:bldP spid="32" grpId="0" animBg="1"/>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9571</TotalTime>
  <Words>2714</Words>
  <Application>Microsoft Office PowerPoint</Application>
  <PresentationFormat>On-screen Show (4:3)</PresentationFormat>
  <Paragraphs>189</Paragraphs>
  <Slides>29</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29</vt:i4>
      </vt:variant>
    </vt:vector>
  </HeadingPairs>
  <TitlesOfParts>
    <vt:vector size="42" baseType="lpstr">
      <vt:lpstr>BiauKai</vt:lpstr>
      <vt:lpstr>Microsoft YaHei</vt:lpstr>
      <vt:lpstr>SimSun</vt:lpstr>
      <vt:lpstr>SimSun</vt:lpstr>
      <vt:lpstr>新細明體</vt:lpstr>
      <vt:lpstr>新細明體</vt:lpstr>
      <vt:lpstr>標楷體</vt:lpstr>
      <vt:lpstr>Arial</vt:lpstr>
      <vt:lpstr>Calibri</vt:lpstr>
      <vt:lpstr>Cambria</vt:lpstr>
      <vt:lpstr>Tahoma</vt:lpstr>
      <vt:lpstr>Times New Roman</vt:lpstr>
      <vt:lpstr>Office 佈景主題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trilink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albert lau</dc:creator>
  <cp:lastModifiedBy>LO, Ka-yan</cp:lastModifiedBy>
  <cp:revision>629</cp:revision>
  <dcterms:created xsi:type="dcterms:W3CDTF">2017-02-07T17:12:51Z</dcterms:created>
  <dcterms:modified xsi:type="dcterms:W3CDTF">2020-06-30T04:00:05Z</dcterms:modified>
</cp:coreProperties>
</file>