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56" r:id="rId2"/>
    <p:sldId id="301" r:id="rId3"/>
    <p:sldId id="302" r:id="rId4"/>
    <p:sldId id="278" r:id="rId5"/>
    <p:sldId id="303" r:id="rId6"/>
    <p:sldId id="279" r:id="rId7"/>
    <p:sldId id="280" r:id="rId8"/>
    <p:sldId id="281" r:id="rId9"/>
    <p:sldId id="282" r:id="rId10"/>
    <p:sldId id="261" r:id="rId11"/>
    <p:sldId id="304" r:id="rId12"/>
    <p:sldId id="262" r:id="rId13"/>
    <p:sldId id="263" r:id="rId14"/>
    <p:sldId id="264" r:id="rId15"/>
    <p:sldId id="265" r:id="rId16"/>
    <p:sldId id="266" r:id="rId17"/>
    <p:sldId id="307" r:id="rId18"/>
    <p:sldId id="305" r:id="rId19"/>
  </p:sldIdLst>
  <p:sldSz cx="9144000" cy="6858000" type="screen4x3"/>
  <p:notesSz cx="6858000" cy="9144000"/>
  <p:defaultTextStyle>
    <a:defPPr>
      <a:defRPr lang="zh-TW"/>
    </a:defPPr>
    <a:lvl1pPr algn="l" defTabSz="457200" rtl="0" fontAlgn="base">
      <a:spcBef>
        <a:spcPct val="0"/>
      </a:spcBef>
      <a:spcAft>
        <a:spcPct val="0"/>
      </a:spcAft>
      <a:defRPr kumimoji="1" kern="1200">
        <a:solidFill>
          <a:schemeClr val="tx1"/>
        </a:solidFill>
        <a:latin typeface="Calibri" pitchFamily="34" charset="0"/>
        <a:ea typeface="新細明體" pitchFamily="18" charset="-120"/>
        <a:cs typeface="+mn-cs"/>
      </a:defRPr>
    </a:lvl1pPr>
    <a:lvl2pPr marL="457200" algn="l" defTabSz="457200" rtl="0" fontAlgn="base">
      <a:spcBef>
        <a:spcPct val="0"/>
      </a:spcBef>
      <a:spcAft>
        <a:spcPct val="0"/>
      </a:spcAft>
      <a:defRPr kumimoji="1" kern="1200">
        <a:solidFill>
          <a:schemeClr val="tx1"/>
        </a:solidFill>
        <a:latin typeface="Calibri" pitchFamily="34" charset="0"/>
        <a:ea typeface="新細明體" pitchFamily="18" charset="-120"/>
        <a:cs typeface="+mn-cs"/>
      </a:defRPr>
    </a:lvl2pPr>
    <a:lvl3pPr marL="914400" algn="l" defTabSz="457200" rtl="0" fontAlgn="base">
      <a:spcBef>
        <a:spcPct val="0"/>
      </a:spcBef>
      <a:spcAft>
        <a:spcPct val="0"/>
      </a:spcAft>
      <a:defRPr kumimoji="1" kern="1200">
        <a:solidFill>
          <a:schemeClr val="tx1"/>
        </a:solidFill>
        <a:latin typeface="Calibri" pitchFamily="34" charset="0"/>
        <a:ea typeface="新細明體" pitchFamily="18" charset="-120"/>
        <a:cs typeface="+mn-cs"/>
      </a:defRPr>
    </a:lvl3pPr>
    <a:lvl4pPr marL="1371600" algn="l" defTabSz="457200" rtl="0" fontAlgn="base">
      <a:spcBef>
        <a:spcPct val="0"/>
      </a:spcBef>
      <a:spcAft>
        <a:spcPct val="0"/>
      </a:spcAft>
      <a:defRPr kumimoji="1" kern="1200">
        <a:solidFill>
          <a:schemeClr val="tx1"/>
        </a:solidFill>
        <a:latin typeface="Calibri" pitchFamily="34" charset="0"/>
        <a:ea typeface="新細明體" pitchFamily="18" charset="-120"/>
        <a:cs typeface="+mn-cs"/>
      </a:defRPr>
    </a:lvl4pPr>
    <a:lvl5pPr marL="1828800" algn="l" defTabSz="457200" rtl="0" fontAlgn="base">
      <a:spcBef>
        <a:spcPct val="0"/>
      </a:spcBef>
      <a:spcAft>
        <a:spcPct val="0"/>
      </a:spcAft>
      <a:defRPr kumimoji="1"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kern="1200">
        <a:solidFill>
          <a:schemeClr val="tx1"/>
        </a:solidFill>
        <a:latin typeface="Calibri"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91" autoAdjust="0"/>
  </p:normalViewPr>
  <p:slideViewPr>
    <p:cSldViewPr snapToGrid="0" snapToObjects="1">
      <p:cViewPr varScale="1">
        <p:scale>
          <a:sx n="75" d="100"/>
          <a:sy n="75" d="100"/>
        </p:scale>
        <p:origin x="60" y="546"/>
      </p:cViewPr>
      <p:guideLst>
        <p:guide orient="horz" pos="2160"/>
        <p:guide pos="2880"/>
      </p:guideLst>
    </p:cSldViewPr>
  </p:slideViewPr>
  <p:outlineViewPr>
    <p:cViewPr>
      <p:scale>
        <a:sx n="33" d="100"/>
        <a:sy n="33" d="100"/>
      </p:scale>
      <p:origin x="328"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7C98DA49-4701-4EEB-BBE4-4C167950B48A}" type="datetimeFigureOut">
              <a:rPr lang="zh-TW" altLang="en-US"/>
              <a:pPr>
                <a:defRPr/>
              </a:pPr>
              <a:t>2020/6/29</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544E525-4934-48BD-9546-74A767E818D3}" type="slidenum">
              <a:rPr lang="zh-TW" altLang="en-US"/>
              <a:pPr>
                <a:defRPr/>
              </a:pPr>
              <a:t>‹#›</a:t>
            </a:fld>
            <a:endParaRPr lang="zh-TW" altLang="en-US"/>
          </a:p>
        </p:txBody>
      </p:sp>
    </p:spTree>
    <p:extLst>
      <p:ext uri="{BB962C8B-B14F-4D97-AF65-F5344CB8AC3E}">
        <p14:creationId xmlns:p14="http://schemas.microsoft.com/office/powerpoint/2010/main" val="19585067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70DC275-CD45-442B-82B6-37DC38642F30}" type="datetimeFigureOut">
              <a:rPr lang="zh-TW" altLang="en-US"/>
              <a:pPr>
                <a:defRPr/>
              </a:pPr>
              <a:t>2020/6/29</a:t>
            </a:fld>
            <a:endParaRPr lang="zh-TW" altLang="en-US"/>
          </a:p>
        </p:txBody>
      </p:sp>
      <p:sp>
        <p:nvSpPr>
          <p:cNvPr id="4" name="投影片影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2150BA7-8399-4DC4-9F02-E1EE4594063C}" type="slidenum">
              <a:rPr lang="zh-TW" altLang="en-US"/>
              <a:pPr>
                <a:defRPr/>
              </a:pPr>
              <a:t>‹#›</a:t>
            </a:fld>
            <a:endParaRPr lang="zh-TW" altLang="en-US"/>
          </a:p>
        </p:txBody>
      </p:sp>
    </p:spTree>
    <p:extLst>
      <p:ext uri="{BB962C8B-B14F-4D97-AF65-F5344CB8AC3E}">
        <p14:creationId xmlns:p14="http://schemas.microsoft.com/office/powerpoint/2010/main" val="9193991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kumimoji="1" sz="1200" kern="1200">
        <a:solidFill>
          <a:schemeClr val="tx1"/>
        </a:solidFill>
        <a:latin typeface="+mn-lt"/>
        <a:ea typeface="+mn-ea"/>
        <a:cs typeface="新細明體" charset="0"/>
      </a:defRPr>
    </a:lvl1pPr>
    <a:lvl2pPr marL="457200" algn="l" defTabSz="457200" rtl="0" eaLnBrk="0" fontAlgn="base" hangingPunct="0">
      <a:spcBef>
        <a:spcPct val="30000"/>
      </a:spcBef>
      <a:spcAft>
        <a:spcPct val="0"/>
      </a:spcAft>
      <a:defRPr kumimoji="1"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kumimoji="1"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kumimoji="1"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327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itchFamily="34" charset="0"/>
                <a:ea typeface="新細明體" pitchFamily="18" charset="-120"/>
              </a:defRPr>
            </a:lvl1pPr>
            <a:lvl2pPr marL="742950" indent="-285750" eaLnBrk="0" hangingPunct="0">
              <a:spcBef>
                <a:spcPct val="30000"/>
              </a:spcBef>
              <a:defRPr kumimoji="1" sz="1200">
                <a:solidFill>
                  <a:schemeClr val="tx1"/>
                </a:solidFill>
                <a:latin typeface="Calibri" pitchFamily="34" charset="0"/>
                <a:ea typeface="新細明體" pitchFamily="18" charset="-120"/>
              </a:defRPr>
            </a:lvl2pPr>
            <a:lvl3pPr marL="1143000" indent="-228600" eaLnBrk="0" hangingPunct="0">
              <a:spcBef>
                <a:spcPct val="30000"/>
              </a:spcBef>
              <a:defRPr kumimoji="1" sz="1200">
                <a:solidFill>
                  <a:schemeClr val="tx1"/>
                </a:solidFill>
                <a:latin typeface="Calibri" pitchFamily="34" charset="0"/>
                <a:ea typeface="新細明體" pitchFamily="18" charset="-120"/>
              </a:defRPr>
            </a:lvl3pPr>
            <a:lvl4pPr marL="1600200" indent="-228600" eaLnBrk="0" hangingPunct="0">
              <a:spcBef>
                <a:spcPct val="30000"/>
              </a:spcBef>
              <a:defRPr kumimoji="1" sz="1200">
                <a:solidFill>
                  <a:schemeClr val="tx1"/>
                </a:solidFill>
                <a:latin typeface="Calibri" pitchFamily="34" charset="0"/>
                <a:ea typeface="新細明體" pitchFamily="18" charset="-120"/>
              </a:defRPr>
            </a:lvl4pPr>
            <a:lvl5pPr marL="2057400" indent="-228600" eaLnBrk="0" hangingPunct="0">
              <a:spcBef>
                <a:spcPct val="30000"/>
              </a:spcBef>
              <a:defRPr kumimoji="1" sz="1200">
                <a:solidFill>
                  <a:schemeClr val="tx1"/>
                </a:solidFill>
                <a:latin typeface="Calibri" pitchFamily="34" charset="0"/>
                <a:ea typeface="新細明體" pitchFamily="18" charset="-120"/>
              </a:defRPr>
            </a:lvl5pPr>
            <a:lvl6pPr marL="2514600" indent="-228600" defTabSz="457200" eaLnBrk="0" fontAlgn="base" hangingPunct="0">
              <a:spcBef>
                <a:spcPct val="30000"/>
              </a:spcBef>
              <a:spcAft>
                <a:spcPct val="0"/>
              </a:spcAft>
              <a:defRPr kumimoji="1" sz="1200">
                <a:solidFill>
                  <a:schemeClr val="tx1"/>
                </a:solidFill>
                <a:latin typeface="Calibri" pitchFamily="34" charset="0"/>
                <a:ea typeface="新細明體" pitchFamily="18" charset="-120"/>
              </a:defRPr>
            </a:lvl6pPr>
            <a:lvl7pPr marL="2971800" indent="-228600" defTabSz="457200" eaLnBrk="0" fontAlgn="base" hangingPunct="0">
              <a:spcBef>
                <a:spcPct val="30000"/>
              </a:spcBef>
              <a:spcAft>
                <a:spcPct val="0"/>
              </a:spcAft>
              <a:defRPr kumimoji="1" sz="1200">
                <a:solidFill>
                  <a:schemeClr val="tx1"/>
                </a:solidFill>
                <a:latin typeface="Calibri" pitchFamily="34" charset="0"/>
                <a:ea typeface="新細明體" pitchFamily="18" charset="-120"/>
              </a:defRPr>
            </a:lvl7pPr>
            <a:lvl8pPr marL="3429000" indent="-228600" defTabSz="457200" eaLnBrk="0" fontAlgn="base" hangingPunct="0">
              <a:spcBef>
                <a:spcPct val="30000"/>
              </a:spcBef>
              <a:spcAft>
                <a:spcPct val="0"/>
              </a:spcAft>
              <a:defRPr kumimoji="1" sz="1200">
                <a:solidFill>
                  <a:schemeClr val="tx1"/>
                </a:solidFill>
                <a:latin typeface="Calibri" pitchFamily="34" charset="0"/>
                <a:ea typeface="新細明體" pitchFamily="18" charset="-120"/>
              </a:defRPr>
            </a:lvl8pPr>
            <a:lvl9pPr marL="3886200" indent="-228600" defTabSz="457200" eaLnBrk="0" fontAlgn="base" hangingPunct="0">
              <a:spcBef>
                <a:spcPct val="30000"/>
              </a:spcBef>
              <a:spcAft>
                <a:spcPct val="0"/>
              </a:spcAft>
              <a:defRPr kumimoji="1" sz="1200">
                <a:solidFill>
                  <a:schemeClr val="tx1"/>
                </a:solidFill>
                <a:latin typeface="Calibri" pitchFamily="34" charset="0"/>
                <a:ea typeface="新細明體" pitchFamily="18" charset="-120"/>
              </a:defRPr>
            </a:lvl9pPr>
          </a:lstStyle>
          <a:p>
            <a:pPr eaLnBrk="1" hangingPunct="1">
              <a:spcBef>
                <a:spcPct val="0"/>
              </a:spcBef>
            </a:pPr>
            <a:fld id="{67003709-8F8C-425E-842C-1371BAD48697}" type="slidenum">
              <a:rPr lang="zh-TW" altLang="en-US" smtClean="0"/>
              <a:pPr eaLnBrk="1" hangingPunct="1">
                <a:spcBef>
                  <a:spcPct val="0"/>
                </a:spcBef>
              </a:pPr>
              <a:t>16</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子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p>
        </p:txBody>
      </p:sp>
      <p:sp>
        <p:nvSpPr>
          <p:cNvPr id="4" name="日期版面配置區 3"/>
          <p:cNvSpPr>
            <a:spLocks noGrp="1"/>
          </p:cNvSpPr>
          <p:nvPr>
            <p:ph type="dt" sz="half" idx="10"/>
          </p:nvPr>
        </p:nvSpPr>
        <p:spPr/>
        <p:txBody>
          <a:bodyPr/>
          <a:lstStyle>
            <a:lvl1pPr>
              <a:defRPr/>
            </a:lvl1pPr>
          </a:lstStyle>
          <a:p>
            <a:pPr>
              <a:defRPr/>
            </a:pPr>
            <a:fld id="{772400F8-0B59-4C26-9AD5-F962DB6D44E9}" type="datetimeFigureOut">
              <a:rPr lang="zh-TW" altLang="en-US"/>
              <a:pPr>
                <a:defRPr/>
              </a:pPr>
              <a:t>2020/6/29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B41DB2E4-72F5-4352-A3B6-2EBA760A565A}" type="slidenum">
              <a:rPr lang="zh-TW" altLang="en-US"/>
              <a:pPr>
                <a:defRPr/>
              </a:pPr>
              <a:t>‹#›</a:t>
            </a:fld>
            <a:endParaRPr lang="zh-TW" altLang="en-US"/>
          </a:p>
        </p:txBody>
      </p:sp>
    </p:spTree>
    <p:extLst>
      <p:ext uri="{BB962C8B-B14F-4D97-AF65-F5344CB8AC3E}">
        <p14:creationId xmlns:p14="http://schemas.microsoft.com/office/powerpoint/2010/main" val="2172352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43FA97A9-D13B-4B20-92DD-06EE92470270}" type="datetimeFigureOut">
              <a:rPr lang="zh-TW" altLang="en-US"/>
              <a:pPr>
                <a:defRPr/>
              </a:pPr>
              <a:t>2020/6/29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F527D5DF-A838-4830-B93F-5727A5D8D871}" type="slidenum">
              <a:rPr lang="zh-TW" altLang="en-US"/>
              <a:pPr>
                <a:defRPr/>
              </a:pPr>
              <a:t>‹#›</a:t>
            </a:fld>
            <a:endParaRPr lang="zh-TW" altLang="en-US"/>
          </a:p>
        </p:txBody>
      </p:sp>
    </p:spTree>
    <p:extLst>
      <p:ext uri="{BB962C8B-B14F-4D97-AF65-F5344CB8AC3E}">
        <p14:creationId xmlns:p14="http://schemas.microsoft.com/office/powerpoint/2010/main" val="1004627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B1839BEC-237A-4248-B049-7BAEA42A6338}" type="datetimeFigureOut">
              <a:rPr lang="zh-TW" altLang="en-US"/>
              <a:pPr>
                <a:defRPr/>
              </a:pPr>
              <a:t>2020/6/29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D8B0D05-1C44-41F9-A6C9-F5A27FC7A895}" type="slidenum">
              <a:rPr lang="zh-TW" altLang="en-US"/>
              <a:pPr>
                <a:defRPr/>
              </a:pPr>
              <a:t>‹#›</a:t>
            </a:fld>
            <a:endParaRPr lang="zh-TW" altLang="en-US"/>
          </a:p>
        </p:txBody>
      </p:sp>
    </p:spTree>
    <p:extLst>
      <p:ext uri="{BB962C8B-B14F-4D97-AF65-F5344CB8AC3E}">
        <p14:creationId xmlns:p14="http://schemas.microsoft.com/office/powerpoint/2010/main" val="339843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49006240-D235-4688-B224-D0CAA3221EFD}" type="datetimeFigureOut">
              <a:rPr lang="zh-TW" altLang="en-US"/>
              <a:pPr>
                <a:defRPr/>
              </a:pPr>
              <a:t>2020/6/29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8B4B6A5-8F9F-44A0-B8C4-2FF1A449E2ED}" type="slidenum">
              <a:rPr lang="zh-TW" altLang="en-US"/>
              <a:pPr>
                <a:defRPr/>
              </a:pPr>
              <a:t>‹#›</a:t>
            </a:fld>
            <a:endParaRPr lang="zh-TW" altLang="en-US"/>
          </a:p>
        </p:txBody>
      </p:sp>
    </p:spTree>
    <p:extLst>
      <p:ext uri="{BB962C8B-B14F-4D97-AF65-F5344CB8AC3E}">
        <p14:creationId xmlns:p14="http://schemas.microsoft.com/office/powerpoint/2010/main" val="3898195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16C4DCCE-F6CA-42D3-A3ED-75D526B0C9BC}" type="datetimeFigureOut">
              <a:rPr lang="zh-TW" altLang="en-US"/>
              <a:pPr>
                <a:defRPr/>
              </a:pPr>
              <a:t>2020/6/29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32857439-0373-4813-BFC2-647DD51B8523}" type="slidenum">
              <a:rPr lang="zh-TW" altLang="en-US"/>
              <a:pPr>
                <a:defRPr/>
              </a:pPr>
              <a:t>‹#›</a:t>
            </a:fld>
            <a:endParaRPr lang="zh-TW" altLang="en-US"/>
          </a:p>
        </p:txBody>
      </p:sp>
    </p:spTree>
    <p:extLst>
      <p:ext uri="{BB962C8B-B14F-4D97-AF65-F5344CB8AC3E}">
        <p14:creationId xmlns:p14="http://schemas.microsoft.com/office/powerpoint/2010/main" val="3361280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EAFA0F2F-CEFD-420B-86A7-A4AB0E96D546}" type="datetimeFigureOut">
              <a:rPr lang="zh-TW" altLang="en-US"/>
              <a:pPr>
                <a:defRPr/>
              </a:pPr>
              <a:t>2020/6/29</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E11D648B-5656-49E8-A19B-5675B5C8BAC4}" type="slidenum">
              <a:rPr lang="zh-TW" altLang="en-US"/>
              <a:pPr>
                <a:defRPr/>
              </a:pPr>
              <a:t>‹#›</a:t>
            </a:fld>
            <a:endParaRPr lang="zh-TW" altLang="en-US"/>
          </a:p>
        </p:txBody>
      </p:sp>
    </p:spTree>
    <p:extLst>
      <p:ext uri="{BB962C8B-B14F-4D97-AF65-F5344CB8AC3E}">
        <p14:creationId xmlns:p14="http://schemas.microsoft.com/office/powerpoint/2010/main" val="781740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2C15DED5-8355-4BE1-A607-3814239002AC}" type="datetimeFigureOut">
              <a:rPr lang="zh-TW" altLang="en-US"/>
              <a:pPr>
                <a:defRPr/>
              </a:pPr>
              <a:t>2020/6/29</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72EE595A-6C36-4FC9-A555-48FD94D0BF41}" type="slidenum">
              <a:rPr lang="zh-TW" altLang="en-US"/>
              <a:pPr>
                <a:defRPr/>
              </a:pPr>
              <a:t>‹#›</a:t>
            </a:fld>
            <a:endParaRPr lang="zh-TW" altLang="en-US"/>
          </a:p>
        </p:txBody>
      </p:sp>
    </p:spTree>
    <p:extLst>
      <p:ext uri="{BB962C8B-B14F-4D97-AF65-F5344CB8AC3E}">
        <p14:creationId xmlns:p14="http://schemas.microsoft.com/office/powerpoint/2010/main" val="493434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597B8F08-41EC-4098-A6A1-B3D7E2DC4395}" type="datetimeFigureOut">
              <a:rPr lang="zh-TW" altLang="en-US"/>
              <a:pPr>
                <a:defRPr/>
              </a:pPr>
              <a:t>2020/6/29</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C83AB829-001F-4FE5-93BC-8F43F8F98084}" type="slidenum">
              <a:rPr lang="zh-TW" altLang="en-US"/>
              <a:pPr>
                <a:defRPr/>
              </a:pPr>
              <a:t>‹#›</a:t>
            </a:fld>
            <a:endParaRPr lang="zh-TW" altLang="en-US"/>
          </a:p>
        </p:txBody>
      </p:sp>
    </p:spTree>
    <p:extLst>
      <p:ext uri="{BB962C8B-B14F-4D97-AF65-F5344CB8AC3E}">
        <p14:creationId xmlns:p14="http://schemas.microsoft.com/office/powerpoint/2010/main" val="3509945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A4D33EAB-63C5-4D24-BDB4-1DABD40273BF}" type="datetimeFigureOut">
              <a:rPr lang="zh-TW" altLang="en-US"/>
              <a:pPr>
                <a:defRPr/>
              </a:pPr>
              <a:t>2020/6/29</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49E67547-D941-4FA3-A10D-F88A54BF5E3C}" type="slidenum">
              <a:rPr lang="zh-TW" altLang="en-US"/>
              <a:pPr>
                <a:defRPr/>
              </a:pPr>
              <a:t>‹#›</a:t>
            </a:fld>
            <a:endParaRPr lang="zh-TW" altLang="en-US"/>
          </a:p>
        </p:txBody>
      </p:sp>
    </p:spTree>
    <p:extLst>
      <p:ext uri="{BB962C8B-B14F-4D97-AF65-F5344CB8AC3E}">
        <p14:creationId xmlns:p14="http://schemas.microsoft.com/office/powerpoint/2010/main" val="787039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5835FAC9-833D-4DD7-817D-4A40CDAC4B2C}" type="datetimeFigureOut">
              <a:rPr lang="zh-TW" altLang="en-US"/>
              <a:pPr>
                <a:defRPr/>
              </a:pPr>
              <a:t>2020/6/29</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C5E2FB1D-07AD-4D91-8E2F-4FCA7BDFED72}" type="slidenum">
              <a:rPr lang="zh-TW" altLang="en-US"/>
              <a:pPr>
                <a:defRPr/>
              </a:pPr>
              <a:t>‹#›</a:t>
            </a:fld>
            <a:endParaRPr lang="zh-TW" altLang="en-US"/>
          </a:p>
        </p:txBody>
      </p:sp>
    </p:spTree>
    <p:extLst>
      <p:ext uri="{BB962C8B-B14F-4D97-AF65-F5344CB8AC3E}">
        <p14:creationId xmlns:p14="http://schemas.microsoft.com/office/powerpoint/2010/main" val="2008191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3775069-B474-41E7-BF8C-93C7A98C853D}" type="datetimeFigureOut">
              <a:rPr lang="zh-TW" altLang="en-US"/>
              <a:pPr>
                <a:defRPr/>
              </a:pPr>
              <a:t>2020/6/29</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A96D6215-EE92-47E9-BEF0-449E393C2763}" type="slidenum">
              <a:rPr lang="zh-TW" altLang="en-US"/>
              <a:pPr>
                <a:defRPr/>
              </a:pPr>
              <a:t>‹#›</a:t>
            </a:fld>
            <a:endParaRPr lang="zh-TW" altLang="en-US"/>
          </a:p>
        </p:txBody>
      </p:sp>
    </p:spTree>
    <p:extLst>
      <p:ext uri="{BB962C8B-B14F-4D97-AF65-F5344CB8AC3E}">
        <p14:creationId xmlns:p14="http://schemas.microsoft.com/office/powerpoint/2010/main" val="4169370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DEB8CDDC-25B0-43CE-BA73-C4F88B2C55BD}" type="datetimeFigureOut">
              <a:rPr lang="zh-TW" altLang="en-US"/>
              <a:pPr>
                <a:defRPr/>
              </a:pPr>
              <a:t>2020/6/29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E7B4BCE1-94E6-4BB5-9A1B-76CD04C06969}"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kumimoji="1" sz="4400" kern="1200">
          <a:solidFill>
            <a:schemeClr val="tx1"/>
          </a:solidFill>
          <a:latin typeface="+mj-lt"/>
          <a:ea typeface="+mj-ea"/>
          <a:cs typeface="新細明體" charset="0"/>
        </a:defRPr>
      </a:lvl1pPr>
      <a:lvl2pPr algn="ctr" defTabSz="457200" rtl="0" eaLnBrk="0" fontAlgn="base" hangingPunct="0">
        <a:spcBef>
          <a:spcPct val="0"/>
        </a:spcBef>
        <a:spcAft>
          <a:spcPct val="0"/>
        </a:spcAft>
        <a:defRPr kumimoji="1" sz="4400">
          <a:solidFill>
            <a:schemeClr val="tx1"/>
          </a:solidFill>
          <a:latin typeface="Calibri" charset="0"/>
          <a:ea typeface="新細明體" charset="0"/>
          <a:cs typeface="新細明體" charset="0"/>
        </a:defRPr>
      </a:lvl2pPr>
      <a:lvl3pPr algn="ctr" defTabSz="457200" rtl="0" eaLnBrk="0" fontAlgn="base" hangingPunct="0">
        <a:spcBef>
          <a:spcPct val="0"/>
        </a:spcBef>
        <a:spcAft>
          <a:spcPct val="0"/>
        </a:spcAft>
        <a:defRPr kumimoji="1" sz="4400">
          <a:solidFill>
            <a:schemeClr val="tx1"/>
          </a:solidFill>
          <a:latin typeface="Calibri" charset="0"/>
          <a:ea typeface="新細明體" charset="0"/>
          <a:cs typeface="新細明體" charset="0"/>
        </a:defRPr>
      </a:lvl3pPr>
      <a:lvl4pPr algn="ctr" defTabSz="457200" rtl="0" eaLnBrk="0" fontAlgn="base" hangingPunct="0">
        <a:spcBef>
          <a:spcPct val="0"/>
        </a:spcBef>
        <a:spcAft>
          <a:spcPct val="0"/>
        </a:spcAft>
        <a:defRPr kumimoji="1" sz="4400">
          <a:solidFill>
            <a:schemeClr val="tx1"/>
          </a:solidFill>
          <a:latin typeface="Calibri" charset="0"/>
          <a:ea typeface="新細明體" charset="0"/>
          <a:cs typeface="新細明體" charset="0"/>
        </a:defRPr>
      </a:lvl4pPr>
      <a:lvl5pPr algn="ctr" defTabSz="457200" rtl="0" eaLnBrk="0" fontAlgn="base" hangingPunct="0">
        <a:spcBef>
          <a:spcPct val="0"/>
        </a:spcBef>
        <a:spcAft>
          <a:spcPct val="0"/>
        </a:spcAft>
        <a:defRPr kumimoji="1" sz="4400">
          <a:solidFill>
            <a:schemeClr val="tx1"/>
          </a:solidFill>
          <a:latin typeface="Calibri" charset="0"/>
          <a:ea typeface="新細明體" charset="0"/>
          <a:cs typeface="新細明體" charset="0"/>
        </a:defRPr>
      </a:lvl5pPr>
      <a:lvl6pPr marL="457200" algn="ctr" defTabSz="457200" rtl="0" fontAlgn="base">
        <a:spcBef>
          <a:spcPct val="0"/>
        </a:spcBef>
        <a:spcAft>
          <a:spcPct val="0"/>
        </a:spcAft>
        <a:defRPr kumimoji="1" sz="4400">
          <a:solidFill>
            <a:schemeClr val="tx1"/>
          </a:solidFill>
          <a:latin typeface="Calibri" charset="0"/>
          <a:ea typeface="新細明體" charset="0"/>
          <a:cs typeface="新細明體" charset="0"/>
        </a:defRPr>
      </a:lvl6pPr>
      <a:lvl7pPr marL="914400" algn="ctr" defTabSz="457200" rtl="0" fontAlgn="base">
        <a:spcBef>
          <a:spcPct val="0"/>
        </a:spcBef>
        <a:spcAft>
          <a:spcPct val="0"/>
        </a:spcAft>
        <a:defRPr kumimoji="1" sz="4400">
          <a:solidFill>
            <a:schemeClr val="tx1"/>
          </a:solidFill>
          <a:latin typeface="Calibri" charset="0"/>
          <a:ea typeface="新細明體" charset="0"/>
          <a:cs typeface="新細明體" charset="0"/>
        </a:defRPr>
      </a:lvl7pPr>
      <a:lvl8pPr marL="1371600" algn="ctr" defTabSz="457200" rtl="0" fontAlgn="base">
        <a:spcBef>
          <a:spcPct val="0"/>
        </a:spcBef>
        <a:spcAft>
          <a:spcPct val="0"/>
        </a:spcAft>
        <a:defRPr kumimoji="1" sz="4400">
          <a:solidFill>
            <a:schemeClr val="tx1"/>
          </a:solidFill>
          <a:latin typeface="Calibri" charset="0"/>
          <a:ea typeface="新細明體" charset="0"/>
          <a:cs typeface="新細明體" charset="0"/>
        </a:defRPr>
      </a:lvl8pPr>
      <a:lvl9pPr marL="1828800" algn="ctr" defTabSz="457200" rtl="0" fontAlgn="base">
        <a:spcBef>
          <a:spcPct val="0"/>
        </a:spcBef>
        <a:spcAft>
          <a:spcPct val="0"/>
        </a:spcAft>
        <a:defRPr kumimoji="1" sz="4400">
          <a:solidFill>
            <a:schemeClr val="tx1"/>
          </a:solidFill>
          <a:latin typeface="Calibri" charset="0"/>
          <a:ea typeface="新細明體" charset="0"/>
          <a:cs typeface="新細明體" charset="0"/>
        </a:defRPr>
      </a:lvl9pPr>
    </p:titleStyle>
    <p:bodyStyle>
      <a:lvl1pPr marL="342900" indent="-342900" algn="l" defTabSz="457200"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新細明體" charset="0"/>
        </a:defRPr>
      </a:lvl1pPr>
      <a:lvl2pPr marL="742950" indent="-285750" algn="l" defTabSz="457200"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ypzz.cn/"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圖片 11" descr="top 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08088"/>
          </a:xfrm>
          <a:prstGeom prst="rect">
            <a:avLst/>
          </a:prstGeom>
          <a:noFill/>
          <a:ln>
            <a:noFill/>
          </a:ln>
          <a:extLst>
            <a:ext uri="{909E8E84-426E-40DD-AFC4-6F175D3DCCD1}">
              <a14:hiddenFill xmlns:a14="http://schemas.microsoft.com/office/drawing/2010/main">
                <a:solidFill>
                  <a:srgbClr val="FFFFFF">
                    <a:alpha val="7215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p:nvPr/>
        </p:nvSpPr>
        <p:spPr>
          <a:xfrm>
            <a:off x="517524" y="1381125"/>
            <a:ext cx="7925435" cy="646331"/>
          </a:xfrm>
          <a:prstGeom prst="rect">
            <a:avLst/>
          </a:prstGeom>
          <a:gradFill flip="none" rotWithShape="1">
            <a:gsLst>
              <a:gs pos="47000">
                <a:schemeClr val="accent5">
                  <a:lumMod val="20000"/>
                  <a:lumOff val="80000"/>
                </a:schemeClr>
              </a:gs>
              <a:gs pos="100000">
                <a:schemeClr val="bg1"/>
              </a:gs>
            </a:gsLst>
            <a:lin ang="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a:defRPr kumimoji="1" sz="2400">
                <a:solidFill>
                  <a:schemeClr val="tx1"/>
                </a:solidFill>
                <a:latin typeface="Calibri" pitchFamily="34" charset="0"/>
                <a:ea typeface="新細明體" pitchFamily="18" charset="-120"/>
              </a:defRPr>
            </a:lvl1pPr>
            <a:lvl2pPr marL="742950" indent="-285750">
              <a:defRPr kumimoji="1" sz="2400">
                <a:solidFill>
                  <a:schemeClr val="tx1"/>
                </a:solidFill>
                <a:latin typeface="Calibri" pitchFamily="34" charset="0"/>
                <a:ea typeface="新細明體" pitchFamily="18" charset="-120"/>
              </a:defRPr>
            </a:lvl2pPr>
            <a:lvl3pPr marL="1143000" indent="-228600">
              <a:defRPr kumimoji="1" sz="2400">
                <a:solidFill>
                  <a:schemeClr val="tx1"/>
                </a:solidFill>
                <a:latin typeface="Calibri" pitchFamily="34" charset="0"/>
                <a:ea typeface="新細明體" pitchFamily="18" charset="-120"/>
              </a:defRPr>
            </a:lvl3pPr>
            <a:lvl4pPr marL="1600200" indent="-228600">
              <a:defRPr kumimoji="1" sz="2400">
                <a:solidFill>
                  <a:schemeClr val="tx1"/>
                </a:solidFill>
                <a:latin typeface="Calibri" pitchFamily="34" charset="0"/>
                <a:ea typeface="新細明體" pitchFamily="18" charset="-120"/>
              </a:defRPr>
            </a:lvl4pPr>
            <a:lvl5pPr marL="2057400" indent="-228600">
              <a:defRPr kumimoji="1" sz="2400">
                <a:solidFill>
                  <a:schemeClr val="tx1"/>
                </a:solidFill>
                <a:latin typeface="Calibri" pitchFamily="34" charset="0"/>
                <a:ea typeface="新細明體" pitchFamily="18" charset="-120"/>
              </a:defRPr>
            </a:lvl5pPr>
            <a:lvl6pPr marL="2514600" indent="-228600" defTabSz="457200" fontAlgn="base">
              <a:spcBef>
                <a:spcPct val="0"/>
              </a:spcBef>
              <a:spcAft>
                <a:spcPct val="0"/>
              </a:spcAft>
              <a:defRPr kumimoji="1" sz="2400">
                <a:solidFill>
                  <a:schemeClr val="tx1"/>
                </a:solidFill>
                <a:latin typeface="Calibri" pitchFamily="34" charset="0"/>
                <a:ea typeface="新細明體" pitchFamily="18" charset="-120"/>
              </a:defRPr>
            </a:lvl6pPr>
            <a:lvl7pPr marL="2971800" indent="-228600" defTabSz="457200" fontAlgn="base">
              <a:spcBef>
                <a:spcPct val="0"/>
              </a:spcBef>
              <a:spcAft>
                <a:spcPct val="0"/>
              </a:spcAft>
              <a:defRPr kumimoji="1" sz="2400">
                <a:solidFill>
                  <a:schemeClr val="tx1"/>
                </a:solidFill>
                <a:latin typeface="Calibri" pitchFamily="34" charset="0"/>
                <a:ea typeface="新細明體" pitchFamily="18" charset="-120"/>
              </a:defRPr>
            </a:lvl7pPr>
            <a:lvl8pPr marL="3429000" indent="-228600" defTabSz="457200" fontAlgn="base">
              <a:spcBef>
                <a:spcPct val="0"/>
              </a:spcBef>
              <a:spcAft>
                <a:spcPct val="0"/>
              </a:spcAft>
              <a:defRPr kumimoji="1" sz="2400">
                <a:solidFill>
                  <a:schemeClr val="tx1"/>
                </a:solidFill>
                <a:latin typeface="Calibri" pitchFamily="34" charset="0"/>
                <a:ea typeface="新細明體" pitchFamily="18" charset="-120"/>
              </a:defRPr>
            </a:lvl8pPr>
            <a:lvl9pPr marL="3886200" indent="-228600" defTabSz="457200" fontAlgn="base">
              <a:spcBef>
                <a:spcPct val="0"/>
              </a:spcBef>
              <a:spcAft>
                <a:spcPct val="0"/>
              </a:spcAft>
              <a:defRPr kumimoji="1" sz="2400">
                <a:solidFill>
                  <a:schemeClr val="tx1"/>
                </a:solidFill>
                <a:latin typeface="Calibri" pitchFamily="34" charset="0"/>
                <a:ea typeface="新細明體" pitchFamily="18" charset="-120"/>
              </a:defRPr>
            </a:lvl9pPr>
          </a:lstStyle>
          <a:p>
            <a:pPr>
              <a:defRPr/>
            </a:pPr>
            <a:r>
              <a:rPr kumimoji="0" lang="en-US" altLang="zh-TW" sz="3600" b="1" dirty="0">
                <a:solidFill>
                  <a:srgbClr val="FF0000"/>
                </a:solidFill>
                <a:latin typeface="Times New Roman" panose="02020603050405020304" pitchFamily="18" charset="0"/>
                <a:ea typeface="BiauKai" charset="-120"/>
                <a:cs typeface="Times New Roman" panose="02020603050405020304" pitchFamily="18" charset="0"/>
              </a:rPr>
              <a:t>Field Trip for War History</a:t>
            </a:r>
            <a:r>
              <a:rPr kumimoji="0" lang="en-US" altLang="zh-TW" b="1" dirty="0">
                <a:solidFill>
                  <a:srgbClr val="000000"/>
                </a:solidFill>
                <a:latin typeface="Times New Roman" panose="02020603050405020304" pitchFamily="18" charset="0"/>
                <a:ea typeface="Microsoft YaHei" pitchFamily="34" charset="-122"/>
                <a:cs typeface="Times New Roman" panose="02020603050405020304" pitchFamily="18" charset="0"/>
              </a:rPr>
              <a:t>: </a:t>
            </a:r>
            <a:r>
              <a:rPr kumimoji="0" lang="en-US" altLang="en-US" b="1" dirty="0" err="1">
                <a:solidFill>
                  <a:srgbClr val="548DD4"/>
                </a:solidFill>
                <a:latin typeface="Times New Roman" panose="02020603050405020304" pitchFamily="18" charset="0"/>
                <a:cs typeface="Times New Roman" panose="02020603050405020304" pitchFamily="18" charset="0"/>
              </a:rPr>
              <a:t>Weiyuan</a:t>
            </a:r>
            <a:r>
              <a:rPr kumimoji="0" lang="en-US" altLang="en-US" b="1" dirty="0">
                <a:solidFill>
                  <a:srgbClr val="548DD4"/>
                </a:solidFill>
                <a:latin typeface="Times New Roman" panose="02020603050405020304" pitchFamily="18" charset="0"/>
                <a:cs typeface="Times New Roman" panose="02020603050405020304" pitchFamily="18" charset="0"/>
              </a:rPr>
              <a:t> Fort </a:t>
            </a:r>
            <a:endParaRPr kumimoji="0" lang="zh-HK" altLang="en-US" sz="1200" dirty="0">
              <a:solidFill>
                <a:srgbClr val="FFFFFF"/>
              </a:solidFill>
              <a:latin typeface="Times New Roman" panose="02020603050405020304" pitchFamily="18" charset="0"/>
              <a:cs typeface="Times New Roman" pitchFamily="18" charset="0"/>
            </a:endParaRPr>
          </a:p>
        </p:txBody>
      </p:sp>
      <p:sp>
        <p:nvSpPr>
          <p:cNvPr id="2052" name="文字方塊 1"/>
          <p:cNvSpPr txBox="1">
            <a:spLocks noChangeArrowheads="1"/>
          </p:cNvSpPr>
          <p:nvPr/>
        </p:nvSpPr>
        <p:spPr bwMode="auto">
          <a:xfrm>
            <a:off x="1131888" y="2955925"/>
            <a:ext cx="6773862"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p>
        </p:txBody>
      </p:sp>
      <p:sp>
        <p:nvSpPr>
          <p:cNvPr id="2053" name="矩形 2"/>
          <p:cNvSpPr>
            <a:spLocks noChangeArrowheads="1"/>
          </p:cNvSpPr>
          <p:nvPr/>
        </p:nvSpPr>
        <p:spPr bwMode="auto">
          <a:xfrm>
            <a:off x="124692" y="2446338"/>
            <a:ext cx="886968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800" b="1" dirty="0">
                <a:latin typeface="Times New Roman" panose="02020603050405020304" pitchFamily="18" charset="0"/>
                <a:cs typeface="Times New Roman" panose="02020603050405020304" pitchFamily="18" charset="0"/>
              </a:rPr>
              <a:t>Site of </a:t>
            </a:r>
            <a:r>
              <a:rPr kumimoji="0" lang="en-US" altLang="zh-TW" sz="1800" b="1" dirty="0" smtClean="0">
                <a:latin typeface="Times New Roman" panose="02020603050405020304" pitchFamily="18" charset="0"/>
                <a:cs typeface="Times New Roman" panose="02020603050405020304" pitchFamily="18" charset="0"/>
              </a:rPr>
              <a:t>Main Importance:</a:t>
            </a:r>
            <a:r>
              <a:rPr kumimoji="0" lang="zh-TW" altLang="en-US" sz="1800" b="1" dirty="0" smtClean="0">
                <a:latin typeface="Times New Roman" panose="02020603050405020304" pitchFamily="18" charset="0"/>
                <a:cs typeface="Times New Roman" panose="02020603050405020304" pitchFamily="18" charset="0"/>
              </a:rPr>
              <a:t>              </a:t>
            </a:r>
            <a:r>
              <a:rPr kumimoji="0" lang="en-US" altLang="zh-TW" sz="1800" b="1" dirty="0" smtClean="0">
                <a:latin typeface="Times New Roman" panose="02020603050405020304" pitchFamily="18" charset="0"/>
                <a:cs typeface="Times New Roman" panose="02020603050405020304" pitchFamily="18" charset="0"/>
              </a:rPr>
              <a:t>	</a:t>
            </a:r>
            <a:r>
              <a:rPr kumimoji="0" lang="en-US" altLang="zh-TW" sz="1800" dirty="0" smtClean="0">
                <a:latin typeface="Times New Roman" panose="02020603050405020304" pitchFamily="18" charset="0"/>
                <a:cs typeface="Times New Roman" pitchFamily="18" charset="0"/>
              </a:rPr>
              <a:t>1</a:t>
            </a:r>
            <a:r>
              <a:rPr kumimoji="0" lang="en-US" altLang="zh-TW" sz="1800" dirty="0">
                <a:latin typeface="Times New Roman" panose="02020603050405020304" pitchFamily="18" charset="0"/>
                <a:cs typeface="Times New Roman" pitchFamily="18" charset="0"/>
              </a:rPr>
              <a:t>. </a:t>
            </a:r>
            <a:r>
              <a:rPr kumimoji="0" lang="en-US" altLang="zh-TW" sz="1800" dirty="0" err="1">
                <a:latin typeface="Times New Roman" panose="02020603050405020304" pitchFamily="18" charset="0"/>
                <a:cs typeface="Times New Roman" pitchFamily="18" charset="0"/>
              </a:rPr>
              <a:t>Weiyuan</a:t>
            </a:r>
            <a:r>
              <a:rPr kumimoji="0" lang="en-US" altLang="zh-TW" sz="1800" dirty="0">
                <a:latin typeface="Times New Roman" panose="02020603050405020304" pitchFamily="18" charset="0"/>
                <a:cs typeface="Times New Roman" pitchFamily="18" charset="0"/>
              </a:rPr>
              <a:t> </a:t>
            </a:r>
            <a:r>
              <a:rPr kumimoji="0" lang="en-US" altLang="zh-TW" sz="1800" dirty="0" smtClean="0">
                <a:latin typeface="Times New Roman" panose="02020603050405020304" pitchFamily="18" charset="0"/>
                <a:cs typeface="Times New Roman" pitchFamily="18" charset="0"/>
              </a:rPr>
              <a:t>Fort (</a:t>
            </a:r>
            <a:r>
              <a:rPr kumimoji="0" lang="zh-TW" altLang="en-US" sz="1800" dirty="0" smtClean="0">
                <a:latin typeface="Times New Roman" panose="02020603050405020304" pitchFamily="18" charset="0"/>
                <a:cs typeface="Times New Roman" pitchFamily="18" charset="0"/>
              </a:rPr>
              <a:t>威遠炮臺</a:t>
            </a:r>
            <a:r>
              <a:rPr kumimoji="0" lang="en-US" altLang="zh-TW" sz="1800" dirty="0" smtClean="0">
                <a:latin typeface="Times New Roman" panose="02020603050405020304" pitchFamily="18" charset="0"/>
                <a:cs typeface="Times New Roman" pitchFamily="18" charset="0"/>
              </a:rPr>
              <a:t>)</a:t>
            </a:r>
            <a:endParaRPr kumimoji="0" lang="zh-HK" altLang="zh-TW" sz="1800" dirty="0">
              <a:latin typeface="Times New Roman" panose="02020603050405020304" pitchFamily="18" charset="0"/>
              <a:cs typeface="Times New Roman" pitchFamily="18" charset="0"/>
            </a:endParaRPr>
          </a:p>
          <a:p>
            <a:pPr eaLnBrk="1" hangingPunct="1">
              <a:spcBef>
                <a:spcPct val="0"/>
              </a:spcBef>
              <a:buFontTx/>
              <a:buNone/>
            </a:pPr>
            <a:r>
              <a:rPr kumimoji="0" lang="en-US" altLang="zh-TW" sz="1800" b="1" dirty="0">
                <a:latin typeface="Times New Roman" panose="02020603050405020304" pitchFamily="18" charset="0"/>
                <a:cs typeface="Times New Roman" pitchFamily="18" charset="0"/>
              </a:rPr>
              <a:t>Sites of </a:t>
            </a:r>
            <a:r>
              <a:rPr kumimoji="0" lang="en-US" altLang="zh-CN" sz="1800" b="1" dirty="0" smtClean="0">
                <a:latin typeface="Times New Roman" panose="02020603050405020304" pitchFamily="18" charset="0"/>
                <a:cs typeface="Times New Roman" pitchFamily="18" charset="0"/>
              </a:rPr>
              <a:t>Secondary Importance:</a:t>
            </a:r>
            <a:r>
              <a:rPr kumimoji="0" lang="en-US" altLang="zh-TW" sz="1800" dirty="0" smtClean="0">
                <a:latin typeface="Times New Roman" panose="02020603050405020304" pitchFamily="18" charset="0"/>
                <a:cs typeface="Times New Roman" pitchFamily="18" charset="0"/>
              </a:rPr>
              <a:t>   	2</a:t>
            </a:r>
            <a:r>
              <a:rPr kumimoji="0" lang="en-US" altLang="zh-TW" sz="1800" dirty="0">
                <a:latin typeface="Times New Roman" panose="02020603050405020304" pitchFamily="18" charset="0"/>
                <a:cs typeface="Times New Roman" pitchFamily="18" charset="0"/>
              </a:rPr>
              <a:t>. </a:t>
            </a:r>
            <a:r>
              <a:rPr kumimoji="0" lang="en-US" altLang="zh-TW" sz="1800" dirty="0" smtClean="0">
                <a:latin typeface="Times New Roman" panose="02020603050405020304" pitchFamily="18" charset="0"/>
                <a:cs typeface="Times New Roman" pitchFamily="18" charset="0"/>
              </a:rPr>
              <a:t>The Sea </a:t>
            </a:r>
            <a:r>
              <a:rPr kumimoji="0" lang="en-US" altLang="zh-TW" sz="1800" dirty="0">
                <a:latin typeface="Times New Roman" panose="02020603050405020304" pitchFamily="18" charset="0"/>
                <a:cs typeface="Times New Roman" pitchFamily="18" charset="0"/>
              </a:rPr>
              <a:t>Battle </a:t>
            </a:r>
            <a:r>
              <a:rPr kumimoji="0" lang="en-US" altLang="zh-TW" sz="1800" dirty="0" smtClean="0">
                <a:latin typeface="Times New Roman" panose="02020603050405020304" pitchFamily="18" charset="0"/>
                <a:cs typeface="Times New Roman" pitchFamily="18" charset="0"/>
              </a:rPr>
              <a:t>Museum (</a:t>
            </a:r>
            <a:r>
              <a:rPr kumimoji="0" lang="zh-TW" altLang="en-US" sz="1800" dirty="0" smtClean="0">
                <a:latin typeface="Times New Roman" panose="02020603050405020304" pitchFamily="18" charset="0"/>
                <a:cs typeface="Times New Roman" pitchFamily="18" charset="0"/>
              </a:rPr>
              <a:t>海戰博物館</a:t>
            </a:r>
            <a:r>
              <a:rPr kumimoji="0" lang="en-US" altLang="zh-TW" sz="1800" dirty="0" smtClean="0">
                <a:latin typeface="Times New Roman" panose="02020603050405020304" pitchFamily="18" charset="0"/>
                <a:cs typeface="Times New Roman" pitchFamily="18" charset="0"/>
              </a:rPr>
              <a:t>) </a:t>
            </a:r>
            <a:r>
              <a:rPr kumimoji="0" lang="en-US" altLang="zh-TW" sz="1800" dirty="0">
                <a:latin typeface="Times New Roman" panose="02020603050405020304" pitchFamily="18" charset="0"/>
                <a:cs typeface="Times New Roman" pitchFamily="18" charset="0"/>
              </a:rPr>
              <a:t>(closed on </a:t>
            </a:r>
            <a:endParaRPr kumimoji="0" lang="en-US" altLang="zh-TW" sz="1800" dirty="0" smtClean="0">
              <a:latin typeface="Times New Roman" panose="02020603050405020304" pitchFamily="18" charset="0"/>
              <a:cs typeface="Times New Roman" pitchFamily="18" charset="0"/>
            </a:endParaRPr>
          </a:p>
          <a:p>
            <a:pPr eaLnBrk="1" hangingPunct="1">
              <a:spcBef>
                <a:spcPct val="0"/>
              </a:spcBef>
              <a:buFontTx/>
              <a:buNone/>
            </a:pPr>
            <a:r>
              <a:rPr kumimoji="0" lang="en-US" altLang="zh-TW" sz="1800" dirty="0">
                <a:latin typeface="Times New Roman" panose="02020603050405020304" pitchFamily="18" charset="0"/>
                <a:cs typeface="Times New Roman" pitchFamily="18" charset="0"/>
              </a:rPr>
              <a:t>	</a:t>
            </a:r>
            <a:r>
              <a:rPr kumimoji="0" lang="en-US" altLang="zh-TW" sz="1800" dirty="0" smtClean="0">
                <a:latin typeface="Times New Roman" panose="02020603050405020304" pitchFamily="18" charset="0"/>
                <a:cs typeface="Times New Roman" pitchFamily="18" charset="0"/>
              </a:rPr>
              <a:t>							     Tuesdays</a:t>
            </a:r>
            <a:r>
              <a:rPr kumimoji="0" lang="en-US" altLang="zh-TW" sz="1800" dirty="0">
                <a:latin typeface="Times New Roman" panose="02020603050405020304" pitchFamily="18" charset="0"/>
                <a:cs typeface="Times New Roman" pitchFamily="18" charset="0"/>
              </a:rPr>
              <a:t>)</a:t>
            </a:r>
            <a:endParaRPr kumimoji="0" lang="zh-HK" altLang="zh-TW" sz="1800" dirty="0">
              <a:latin typeface="Times New Roman" panose="02020603050405020304" pitchFamily="18" charset="0"/>
              <a:cs typeface="Times New Roman" pitchFamily="18" charset="0"/>
            </a:endParaRPr>
          </a:p>
          <a:p>
            <a:pPr eaLnBrk="1" hangingPunct="1">
              <a:spcBef>
                <a:spcPct val="0"/>
              </a:spcBef>
              <a:buFontTx/>
              <a:buNone/>
            </a:pPr>
            <a:r>
              <a:rPr kumimoji="0" lang="en-US" altLang="zh-TW" sz="1800" dirty="0">
                <a:latin typeface="Times New Roman" panose="02020603050405020304" pitchFamily="18" charset="0"/>
                <a:cs typeface="Times New Roman" pitchFamily="18" charset="0"/>
              </a:rPr>
              <a:t>  </a:t>
            </a:r>
            <a:r>
              <a:rPr kumimoji="0" lang="zh-TW" altLang="en-US" sz="1800" dirty="0">
                <a:latin typeface="Times New Roman" panose="02020603050405020304" pitchFamily="18" charset="0"/>
                <a:cs typeface="Times New Roman" pitchFamily="18" charset="0"/>
              </a:rPr>
              <a:t>                                                      </a:t>
            </a:r>
            <a:r>
              <a:rPr kumimoji="0" lang="en-US" altLang="zh-TW" sz="1800" dirty="0" smtClean="0">
                <a:latin typeface="Times New Roman" panose="02020603050405020304" pitchFamily="18" charset="0"/>
                <a:cs typeface="Times New Roman" pitchFamily="18" charset="0"/>
              </a:rPr>
              <a:t>	3</a:t>
            </a:r>
            <a:r>
              <a:rPr kumimoji="0" lang="en-US" altLang="zh-TW" sz="1800" dirty="0">
                <a:latin typeface="Times New Roman" panose="02020603050405020304" pitchFamily="18" charset="0"/>
                <a:cs typeface="Times New Roman" pitchFamily="18" charset="0"/>
              </a:rPr>
              <a:t>. The Opium War </a:t>
            </a:r>
            <a:r>
              <a:rPr kumimoji="0" lang="en-US" altLang="zh-TW" sz="1800" dirty="0" smtClean="0">
                <a:latin typeface="Times New Roman" panose="02020603050405020304" pitchFamily="18" charset="0"/>
                <a:cs typeface="Times New Roman" pitchFamily="18" charset="0"/>
              </a:rPr>
              <a:t>Museum (</a:t>
            </a:r>
            <a:r>
              <a:rPr kumimoji="0" lang="zh-TW" altLang="en-US" sz="1800" dirty="0">
                <a:latin typeface="Times New Roman" panose="02020603050405020304" pitchFamily="18" charset="0"/>
                <a:cs typeface="Times New Roman" pitchFamily="18" charset="0"/>
              </a:rPr>
              <a:t>虎</a:t>
            </a:r>
            <a:r>
              <a:rPr kumimoji="0" lang="zh-TW" altLang="en-US" sz="1800" dirty="0" smtClean="0">
                <a:latin typeface="Times New Roman" panose="02020603050405020304" pitchFamily="18" charset="0"/>
                <a:cs typeface="Times New Roman" pitchFamily="18" charset="0"/>
              </a:rPr>
              <a:t>門林則徐紀念館</a:t>
            </a:r>
            <a:r>
              <a:rPr kumimoji="0" lang="en-US" altLang="zh-TW" sz="1800" dirty="0" smtClean="0">
                <a:latin typeface="Times New Roman" panose="02020603050405020304" pitchFamily="18" charset="0"/>
                <a:cs typeface="Times New Roman" pitchFamily="18" charset="0"/>
              </a:rPr>
              <a:t>)</a:t>
            </a:r>
            <a:endParaRPr kumimoji="0" lang="zh-HK" altLang="zh-TW" sz="1800" dirty="0">
              <a:latin typeface="Times New Roman" panose="02020603050405020304" pitchFamily="18" charset="0"/>
              <a:cs typeface="Times New Roman" pitchFamily="18" charset="0"/>
            </a:endParaRPr>
          </a:p>
          <a:p>
            <a:pPr eaLnBrk="1" hangingPunct="1">
              <a:spcBef>
                <a:spcPct val="0"/>
              </a:spcBef>
              <a:buFontTx/>
              <a:buNone/>
            </a:pPr>
            <a:r>
              <a:rPr kumimoji="0" lang="en-US" altLang="zh-TW" sz="1800" dirty="0">
                <a:latin typeface="Times New Roman" panose="02020603050405020304" pitchFamily="18" charset="0"/>
                <a:cs typeface="Times New Roman" pitchFamily="18" charset="0"/>
              </a:rPr>
              <a:t> </a:t>
            </a:r>
            <a:r>
              <a:rPr kumimoji="0" lang="zh-TW" altLang="en-US" sz="1800" dirty="0">
                <a:latin typeface="Times New Roman" panose="02020603050405020304" pitchFamily="18" charset="0"/>
                <a:cs typeface="Times New Roman" pitchFamily="18" charset="0"/>
              </a:rPr>
              <a:t>                     </a:t>
            </a:r>
            <a:r>
              <a:rPr kumimoji="0" lang="en-US" altLang="zh-TW" sz="1800" dirty="0">
                <a:latin typeface="Times New Roman" panose="02020603050405020304" pitchFamily="18" charset="0"/>
                <a:cs typeface="Times New Roman" pitchFamily="18" charset="0"/>
              </a:rPr>
              <a:t> </a:t>
            </a:r>
            <a:r>
              <a:rPr kumimoji="0" lang="zh-TW" altLang="en-US" sz="1800" dirty="0">
                <a:latin typeface="Times New Roman" panose="02020603050405020304" pitchFamily="18" charset="0"/>
                <a:cs typeface="Times New Roman" pitchFamily="18" charset="0"/>
              </a:rPr>
              <a:t>                                  </a:t>
            </a:r>
            <a:r>
              <a:rPr kumimoji="0" lang="en-US" altLang="zh-TW" sz="1800" dirty="0" smtClean="0">
                <a:latin typeface="Times New Roman" panose="02020603050405020304" pitchFamily="18" charset="0"/>
                <a:cs typeface="Times New Roman" pitchFamily="18" charset="0"/>
              </a:rPr>
              <a:t>	4</a:t>
            </a:r>
            <a:r>
              <a:rPr kumimoji="0" lang="en-US" altLang="zh-TW" sz="1800" dirty="0">
                <a:latin typeface="Times New Roman" panose="02020603050405020304" pitchFamily="18" charset="0"/>
                <a:cs typeface="Times New Roman" pitchFamily="18" charset="0"/>
              </a:rPr>
              <a:t>. Lin </a:t>
            </a:r>
            <a:r>
              <a:rPr kumimoji="0" lang="en-US" altLang="zh-TW" sz="1800" dirty="0" err="1">
                <a:latin typeface="Times New Roman" panose="02020603050405020304" pitchFamily="18" charset="0"/>
                <a:cs typeface="Times New Roman" panose="02020603050405020304" pitchFamily="18" charset="0"/>
              </a:rPr>
              <a:t>Zexu</a:t>
            </a:r>
            <a:r>
              <a:rPr kumimoji="0" lang="en-US" altLang="zh-TW" sz="1800" dirty="0">
                <a:latin typeface="Times New Roman" panose="02020603050405020304" pitchFamily="18" charset="0"/>
                <a:cs typeface="Times New Roman" panose="02020603050405020304" pitchFamily="18" charset="0"/>
              </a:rPr>
              <a:t> Opium Destruction </a:t>
            </a:r>
            <a:r>
              <a:rPr kumimoji="0" lang="en-US" altLang="zh-TW" sz="1800" dirty="0" smtClean="0">
                <a:latin typeface="Times New Roman" panose="02020603050405020304" pitchFamily="18" charset="0"/>
                <a:cs typeface="Times New Roman" panose="02020603050405020304" pitchFamily="18" charset="0"/>
              </a:rPr>
              <a:t>Pool (</a:t>
            </a:r>
            <a:r>
              <a:rPr kumimoji="0" lang="zh-TW" altLang="en-US" sz="1800" dirty="0" smtClean="0">
                <a:latin typeface="Times New Roman" panose="02020603050405020304" pitchFamily="18" charset="0"/>
                <a:cs typeface="Times New Roman" panose="02020603050405020304" pitchFamily="18" charset="0"/>
              </a:rPr>
              <a:t>銷煙池</a:t>
            </a:r>
            <a:r>
              <a:rPr kumimoji="0" lang="en-US" altLang="zh-TW" sz="1800" dirty="0" smtClean="0">
                <a:latin typeface="Times New Roman" panose="02020603050405020304" pitchFamily="18" charset="0"/>
                <a:cs typeface="Times New Roman" panose="02020603050405020304" pitchFamily="18" charset="0"/>
              </a:rPr>
              <a:t>)</a:t>
            </a:r>
            <a:endParaRPr kumimoji="0" lang="en-US" altLang="zh-TW" sz="1800" dirty="0">
              <a:latin typeface="Times New Roman" panose="02020603050405020304" pitchFamily="18" charset="0"/>
              <a:cs typeface="Times New Roman" panose="02020603050405020304" pitchFamily="18" charset="0"/>
            </a:endParaRPr>
          </a:p>
          <a:p>
            <a:pPr eaLnBrk="1" hangingPunct="1">
              <a:spcBef>
                <a:spcPct val="0"/>
              </a:spcBef>
              <a:buFontTx/>
              <a:buNone/>
            </a:pPr>
            <a:endParaRPr kumimoji="0" lang="zh-HK" altLang="zh-TW" sz="1800" dirty="0">
              <a:latin typeface="Times New Roman" panose="02020603050405020304" pitchFamily="18" charset="0"/>
              <a:cs typeface="Times New Roman" panose="02020603050405020304" pitchFamily="18" charset="0"/>
            </a:endParaRPr>
          </a:p>
          <a:p>
            <a:pPr eaLnBrk="1" hangingPunct="1">
              <a:spcBef>
                <a:spcPct val="0"/>
              </a:spcBef>
              <a:buFontTx/>
              <a:buNone/>
            </a:pPr>
            <a:r>
              <a:rPr kumimoji="0" lang="en-US" altLang="zh-TW" sz="1800" b="1" dirty="0">
                <a:latin typeface="Times New Roman" panose="02020603050405020304" pitchFamily="18" charset="0"/>
                <a:cs typeface="Times New Roman" panose="02020603050405020304" pitchFamily="18" charset="0"/>
              </a:rPr>
              <a:t>Suggested Itinerary: </a:t>
            </a:r>
            <a:r>
              <a:rPr kumimoji="0" lang="en-US" altLang="zh-TW" sz="1800" dirty="0">
                <a:latin typeface="Times New Roman" panose="02020603050405020304" pitchFamily="18" charset="0"/>
                <a:cs typeface="Times New Roman" panose="02020603050405020304" pitchFamily="18" charset="0"/>
              </a:rPr>
              <a:t>one day trip, coach tour between Hong Kong and Dongguan, passing through Shenzhen Bay Port</a:t>
            </a:r>
            <a:endParaRPr kumimoji="0" lang="zh-HK" altLang="zh-TW" sz="1800" dirty="0">
              <a:latin typeface="Times New Roman" panose="02020603050405020304" pitchFamily="18" charset="0"/>
              <a:cs typeface="Times New Roman" panose="02020603050405020304" pitchFamily="18" charset="0"/>
            </a:endParaRPr>
          </a:p>
          <a:p>
            <a:pPr eaLnBrk="1" hangingPunct="1">
              <a:spcBef>
                <a:spcPct val="0"/>
              </a:spcBef>
              <a:buFontTx/>
              <a:buNone/>
            </a:pPr>
            <a:r>
              <a:rPr kumimoji="0" lang="en-US" altLang="zh-TW" sz="1800" dirty="0">
                <a:latin typeface="Times New Roman" panose="02020603050405020304" pitchFamily="18" charset="0"/>
                <a:cs typeface="Times New Roman" panose="02020603050405020304" pitchFamily="18" charset="0"/>
              </a:rPr>
              <a:t> </a:t>
            </a:r>
            <a:endParaRPr kumimoji="0" lang="zh-HK" altLang="zh-TW" sz="1800" dirty="0">
              <a:latin typeface="Times New Roman" panose="02020603050405020304" pitchFamily="18" charset="0"/>
              <a:cs typeface="Times New Roman" panose="02020603050405020304" pitchFamily="18" charset="0"/>
            </a:endParaRPr>
          </a:p>
          <a:p>
            <a:pPr eaLnBrk="1" hangingPunct="1">
              <a:spcBef>
                <a:spcPct val="0"/>
              </a:spcBef>
              <a:buFontTx/>
              <a:buNone/>
            </a:pPr>
            <a:r>
              <a:rPr kumimoji="0" lang="en-US" altLang="zh-TW" sz="1800" dirty="0">
                <a:latin typeface="Times New Roman" panose="02020603050405020304" pitchFamily="18" charset="0"/>
                <a:cs typeface="Times New Roman" panose="02020603050405020304" pitchFamily="18" charset="0"/>
              </a:rPr>
              <a:t>Learning Outcome (topics suitable for student reports</a:t>
            </a:r>
            <a:r>
              <a:rPr kumimoji="0" lang="en-US" altLang="zh-TW" sz="1800" dirty="0" smtClean="0">
                <a:latin typeface="Times New Roman" panose="02020603050405020304" pitchFamily="18" charset="0"/>
                <a:cs typeface="Times New Roman" panose="02020603050405020304" pitchFamily="18" charset="0"/>
              </a:rPr>
              <a:t>):</a:t>
            </a:r>
            <a:endParaRPr kumimoji="0" lang="zh-HK" altLang="zh-TW" sz="1800" dirty="0">
              <a:latin typeface="Times New Roman" panose="02020603050405020304" pitchFamily="18" charset="0"/>
              <a:cs typeface="Times New Roman" panose="02020603050405020304" pitchFamily="18" charset="0"/>
            </a:endParaRPr>
          </a:p>
          <a:p>
            <a:pPr eaLnBrk="1" hangingPunct="1">
              <a:spcBef>
                <a:spcPct val="0"/>
              </a:spcBef>
              <a:buFontTx/>
              <a:buNone/>
            </a:pPr>
            <a:r>
              <a:rPr kumimoji="0" lang="en-US" altLang="zh-TW" sz="1800" dirty="0">
                <a:latin typeface="Times New Roman" panose="02020603050405020304" pitchFamily="18" charset="0"/>
                <a:cs typeface="Times New Roman" panose="02020603050405020304" pitchFamily="18" charset="0"/>
              </a:rPr>
              <a:t>1. Manipulation of cannons</a:t>
            </a:r>
            <a:endParaRPr kumimoji="0" lang="zh-HK" altLang="zh-TW" sz="1800" dirty="0">
              <a:latin typeface="Times New Roman" panose="02020603050405020304" pitchFamily="18" charset="0"/>
              <a:cs typeface="Times New Roman" panose="02020603050405020304" pitchFamily="18" charset="0"/>
            </a:endParaRPr>
          </a:p>
          <a:p>
            <a:pPr eaLnBrk="1" hangingPunct="1">
              <a:spcBef>
                <a:spcPct val="0"/>
              </a:spcBef>
              <a:buFontTx/>
              <a:buNone/>
            </a:pPr>
            <a:r>
              <a:rPr kumimoji="0" lang="en-US" altLang="zh-TW" sz="1800" dirty="0">
                <a:latin typeface="Times New Roman" panose="02020603050405020304" pitchFamily="18" charset="0"/>
                <a:cs typeface="Times New Roman" panose="02020603050405020304" pitchFamily="18" charset="0"/>
              </a:rPr>
              <a:t>2. Understanding the Qing captain Guan </a:t>
            </a:r>
            <a:r>
              <a:rPr kumimoji="0" lang="en-US" altLang="zh-TW" sz="1800" dirty="0" err="1" smtClean="0">
                <a:latin typeface="Times New Roman" panose="02020603050405020304" pitchFamily="18" charset="0"/>
                <a:cs typeface="Times New Roman" panose="02020603050405020304" pitchFamily="18" charset="0"/>
              </a:rPr>
              <a:t>Tianpei</a:t>
            </a:r>
            <a:r>
              <a:rPr kumimoji="0" lang="en-US" altLang="zh-TW" sz="1800" dirty="0" smtClean="0">
                <a:latin typeface="Times New Roman" panose="02020603050405020304" pitchFamily="18" charset="0"/>
                <a:cs typeface="Times New Roman" panose="02020603050405020304" pitchFamily="18" charset="0"/>
              </a:rPr>
              <a:t> (</a:t>
            </a:r>
            <a:r>
              <a:rPr kumimoji="0" lang="zh-TW" altLang="en-US" sz="1800" dirty="0" smtClean="0">
                <a:latin typeface="Times New Roman" panose="02020603050405020304" pitchFamily="18" charset="0"/>
                <a:cs typeface="Times New Roman" panose="02020603050405020304" pitchFamily="18" charset="0"/>
              </a:rPr>
              <a:t>關天培</a:t>
            </a:r>
            <a:r>
              <a:rPr kumimoji="0" lang="en-US" altLang="zh-TW" sz="1800" dirty="0" smtClean="0">
                <a:latin typeface="Times New Roman" panose="02020603050405020304" pitchFamily="18" charset="0"/>
                <a:cs typeface="Times New Roman" panose="02020603050405020304" pitchFamily="18" charset="0"/>
              </a:rPr>
              <a:t>)’s </a:t>
            </a:r>
            <a:r>
              <a:rPr kumimoji="0" lang="en-US" altLang="zh-TW" sz="1800" dirty="0">
                <a:latin typeface="Times New Roman" panose="02020603050405020304" pitchFamily="18" charset="0"/>
                <a:cs typeface="Times New Roman" panose="02020603050405020304" pitchFamily="18" charset="0"/>
              </a:rPr>
              <a:t>preparations for the war, especially the crossfire zone between the </a:t>
            </a:r>
            <a:r>
              <a:rPr kumimoji="0" lang="en-US" altLang="zh-TW" sz="1800" dirty="0" err="1">
                <a:latin typeface="Times New Roman" panose="02020603050405020304" pitchFamily="18" charset="0"/>
                <a:cs typeface="Times New Roman" panose="02020603050405020304" pitchFamily="18" charset="0"/>
              </a:rPr>
              <a:t>Weiyuan</a:t>
            </a:r>
            <a:r>
              <a:rPr kumimoji="0" lang="en-US" altLang="zh-TW" sz="1800" dirty="0">
                <a:latin typeface="Times New Roman" panose="02020603050405020304" pitchFamily="18" charset="0"/>
                <a:cs typeface="Times New Roman" panose="02020603050405020304" pitchFamily="18" charset="0"/>
              </a:rPr>
              <a:t> Fort and the Lower </a:t>
            </a:r>
            <a:r>
              <a:rPr kumimoji="0" lang="en-US" altLang="zh-TW" sz="1800" dirty="0" err="1">
                <a:latin typeface="Times New Roman" panose="02020603050405020304" pitchFamily="18" charset="0"/>
                <a:cs typeface="Times New Roman" panose="02020603050405020304" pitchFamily="18" charset="0"/>
              </a:rPr>
              <a:t>Hengdang</a:t>
            </a:r>
            <a:r>
              <a:rPr kumimoji="0" lang="en-US" altLang="zh-TW" sz="1800" dirty="0">
                <a:latin typeface="Times New Roman" panose="02020603050405020304" pitchFamily="18" charset="0"/>
                <a:cs typeface="Times New Roman" panose="02020603050405020304" pitchFamily="18" charset="0"/>
              </a:rPr>
              <a:t> Fort designed by him. (ref.: see also the “The Battle of the Bogue” of this Teaching and Learning Aid)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圖片 3" descr="top 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08088"/>
          </a:xfrm>
          <a:prstGeom prst="rect">
            <a:avLst/>
          </a:prstGeom>
          <a:noFill/>
          <a:ln>
            <a:noFill/>
          </a:ln>
          <a:extLst>
            <a:ext uri="{909E8E84-426E-40DD-AFC4-6F175D3DCCD1}">
              <a14:hiddenFill xmlns:a14="http://schemas.microsoft.com/office/drawing/2010/main">
                <a:solidFill>
                  <a:srgbClr val="FFFFFF">
                    <a:alpha val="72156"/>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3"/>
          <a:srcRect/>
          <a:stretch>
            <a:fillRect/>
          </a:stretch>
        </p:blipFill>
        <p:spPr bwMode="auto">
          <a:xfrm>
            <a:off x="2206625" y="1658938"/>
            <a:ext cx="4729163" cy="3546475"/>
          </a:xfrm>
          <a:prstGeom prst="rect">
            <a:avLst/>
          </a:prstGeom>
          <a:noFill/>
          <a:ln w="38100">
            <a:solidFill>
              <a:srgbClr val="984807"/>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sp>
        <p:nvSpPr>
          <p:cNvPr id="11268" name="矩形 1"/>
          <p:cNvSpPr>
            <a:spLocks noChangeArrowheads="1"/>
          </p:cNvSpPr>
          <p:nvPr/>
        </p:nvSpPr>
        <p:spPr bwMode="auto">
          <a:xfrm>
            <a:off x="2144684" y="5486400"/>
            <a:ext cx="4904509" cy="80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algn="just" eaLnBrk="1" hangingPunct="1">
              <a:lnSpc>
                <a:spcPct val="110000"/>
              </a:lnSpc>
              <a:spcBef>
                <a:spcPct val="0"/>
              </a:spcBef>
              <a:buFontTx/>
              <a:buNone/>
            </a:pPr>
            <a:r>
              <a:rPr kumimoji="0" lang="en-US" altLang="zh-TW" sz="1400" dirty="0">
                <a:latin typeface="Times New Roman" pitchFamily="18" charset="0"/>
                <a:cs typeface="Times New Roman" pitchFamily="18" charset="0"/>
              </a:rPr>
              <a:t>Fig. 8: Upper </a:t>
            </a:r>
            <a:r>
              <a:rPr kumimoji="0" lang="en-US" altLang="zh-TW" sz="1400" dirty="0" err="1">
                <a:latin typeface="Times New Roman" pitchFamily="18" charset="0"/>
                <a:cs typeface="Times New Roman" pitchFamily="18" charset="0"/>
              </a:rPr>
              <a:t>Hengdang</a:t>
            </a:r>
            <a:r>
              <a:rPr kumimoji="0" lang="en-US" altLang="zh-TW" sz="1400" dirty="0">
                <a:latin typeface="Times New Roman" pitchFamily="18" charset="0"/>
                <a:cs typeface="Times New Roman" pitchFamily="18" charset="0"/>
              </a:rPr>
              <a:t> Island, viewed from its opposite </a:t>
            </a:r>
            <a:r>
              <a:rPr kumimoji="0" lang="en-US" altLang="zh-TW" sz="1400" dirty="0" err="1">
                <a:latin typeface="Times New Roman" pitchFamily="18" charset="0"/>
                <a:cs typeface="Times New Roman" pitchFamily="18" charset="0"/>
              </a:rPr>
              <a:t>Weiyuan</a:t>
            </a:r>
            <a:r>
              <a:rPr kumimoji="0" lang="en-US" altLang="zh-TW" sz="1400" dirty="0">
                <a:latin typeface="Times New Roman" pitchFamily="18" charset="0"/>
                <a:cs typeface="Times New Roman" pitchFamily="18" charset="0"/>
              </a:rPr>
              <a:t> Fort. (The view would be better if the pollution </a:t>
            </a:r>
            <a:r>
              <a:rPr kumimoji="0" lang="en-US" altLang="zh-TW" sz="1400" dirty="0" smtClean="0">
                <a:latin typeface="Times New Roman" pitchFamily="18" charset="0"/>
                <a:cs typeface="Times New Roman" pitchFamily="18" charset="0"/>
              </a:rPr>
              <a:t>is not that heavy.)</a:t>
            </a:r>
            <a:endParaRPr kumimoji="0" lang="zh-TW" altLang="en-US" sz="1400" dirty="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圖片 3" descr="top 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08088"/>
          </a:xfrm>
          <a:prstGeom prst="rect">
            <a:avLst/>
          </a:prstGeom>
          <a:noFill/>
          <a:ln>
            <a:noFill/>
          </a:ln>
          <a:extLst>
            <a:ext uri="{909E8E84-426E-40DD-AFC4-6F175D3DCCD1}">
              <a14:hiddenFill xmlns:a14="http://schemas.microsoft.com/office/drawing/2010/main">
                <a:solidFill>
                  <a:srgbClr val="FFFFFF">
                    <a:alpha val="7215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矩形 2"/>
          <p:cNvSpPr>
            <a:spLocks noChangeArrowheads="1"/>
          </p:cNvSpPr>
          <p:nvPr/>
        </p:nvSpPr>
        <p:spPr bwMode="auto">
          <a:xfrm>
            <a:off x="155575" y="1630363"/>
            <a:ext cx="8362950" cy="496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9625" indent="-809625"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algn="just" eaLnBrk="1" hangingPunct="1">
              <a:lnSpc>
                <a:spcPct val="110000"/>
              </a:lnSpc>
              <a:spcBef>
                <a:spcPct val="0"/>
              </a:spcBef>
              <a:buFontTx/>
              <a:buNone/>
            </a:pPr>
            <a:r>
              <a:rPr kumimoji="0" lang="en-US" altLang="zh-TW" sz="1600" b="1" dirty="0">
                <a:latin typeface="Times New Roman" pitchFamily="18" charset="0"/>
                <a:cs typeface="Times New Roman" pitchFamily="18" charset="0"/>
              </a:rPr>
              <a:t>S</a:t>
            </a:r>
            <a:r>
              <a:rPr kumimoji="0" lang="en-US" altLang="zh-CN" sz="1600" b="1" dirty="0">
                <a:latin typeface="Times New Roman" pitchFamily="18" charset="0"/>
                <a:cs typeface="Times New Roman" pitchFamily="18" charset="0"/>
              </a:rPr>
              <a:t>hare of field trip experience:</a:t>
            </a:r>
          </a:p>
          <a:p>
            <a:pPr algn="just" eaLnBrk="1" hangingPunct="1">
              <a:lnSpc>
                <a:spcPct val="110000"/>
              </a:lnSpc>
              <a:spcBef>
                <a:spcPct val="0"/>
              </a:spcBef>
              <a:buFontTx/>
              <a:buNone/>
            </a:pPr>
            <a:endParaRPr kumimoji="0" lang="en-US" altLang="zh-TW" sz="1600" b="1" dirty="0">
              <a:latin typeface="Times New Roman" pitchFamily="18" charset="0"/>
              <a:cs typeface="Times New Roman" pitchFamily="18" charset="0"/>
            </a:endParaRPr>
          </a:p>
          <a:p>
            <a:pPr algn="just" eaLnBrk="1" hangingPunct="1">
              <a:lnSpc>
                <a:spcPct val="110000"/>
              </a:lnSpc>
              <a:spcBef>
                <a:spcPct val="0"/>
              </a:spcBef>
              <a:buFontTx/>
              <a:buAutoNum type="arabicPeriod"/>
            </a:pPr>
            <a:r>
              <a:rPr kumimoji="0" lang="en-US" altLang="zh-TW" sz="1600" dirty="0">
                <a:latin typeface="Times New Roman" pitchFamily="18" charset="0"/>
                <a:cs typeface="Times New Roman" pitchFamily="18" charset="0"/>
              </a:rPr>
              <a:t>In addition to the </a:t>
            </a:r>
            <a:r>
              <a:rPr kumimoji="0" lang="en-US" altLang="zh-TW" sz="1600" dirty="0" err="1">
                <a:latin typeface="Times New Roman" pitchFamily="18" charset="0"/>
                <a:cs typeface="Times New Roman" pitchFamily="18" charset="0"/>
              </a:rPr>
              <a:t>Weiyuan</a:t>
            </a:r>
            <a:r>
              <a:rPr kumimoji="0" lang="en-US" altLang="zh-TW" sz="1600" dirty="0">
                <a:latin typeface="Times New Roman" pitchFamily="18" charset="0"/>
                <a:cs typeface="Times New Roman" pitchFamily="18" charset="0"/>
              </a:rPr>
              <a:t> Fort, visitors may also travel to other forts built nearby, like the </a:t>
            </a:r>
            <a:r>
              <a:rPr kumimoji="0" lang="en-US" altLang="zh-CN" sz="1600" dirty="0" err="1">
                <a:latin typeface="Times New Roman" pitchFamily="18" charset="0"/>
                <a:cs typeface="Times New Roman" pitchFamily="18" charset="0"/>
              </a:rPr>
              <a:t>Weishengdong</a:t>
            </a:r>
            <a:r>
              <a:rPr kumimoji="0" lang="en-US" altLang="zh-CN" sz="1600" dirty="0">
                <a:latin typeface="Times New Roman" pitchFamily="18" charset="0"/>
                <a:cs typeface="Times New Roman" pitchFamily="18" charset="0"/>
              </a:rPr>
              <a:t> Fort, Barracks, </a:t>
            </a:r>
            <a:r>
              <a:rPr kumimoji="0" lang="en-US" altLang="zh-CN" sz="1600" dirty="0" err="1">
                <a:latin typeface="Times New Roman" pitchFamily="18" charset="0"/>
                <a:cs typeface="Times New Roman" pitchFamily="18" charset="0"/>
              </a:rPr>
              <a:t>Shetouwan</a:t>
            </a:r>
            <a:r>
              <a:rPr kumimoji="0" lang="en-US" altLang="zh-CN" sz="1600" dirty="0">
                <a:latin typeface="Times New Roman" pitchFamily="18" charset="0"/>
                <a:cs typeface="Times New Roman" pitchFamily="18" charset="0"/>
              </a:rPr>
              <a:t> Fort, etc. Walking up the hill, you may also discover a huge field artillery made by the Krupp Company imported by the Qing Navy. However, these were the weapons which appeared years after the First Opium War. Therefore, if you do not have enough time, for easy management, we suggest </a:t>
            </a:r>
            <a:r>
              <a:rPr kumimoji="0" lang="en-US" altLang="zh-CN" sz="1600" dirty="0" smtClean="0">
                <a:latin typeface="Times New Roman" pitchFamily="18" charset="0"/>
                <a:cs typeface="Times New Roman" pitchFamily="18" charset="0"/>
              </a:rPr>
              <a:t>keeping your </a:t>
            </a:r>
            <a:r>
              <a:rPr kumimoji="0" lang="en-US" altLang="zh-CN" sz="1600" dirty="0">
                <a:latin typeface="Times New Roman" pitchFamily="18" charset="0"/>
                <a:cs typeface="Times New Roman" pitchFamily="18" charset="0"/>
              </a:rPr>
              <a:t>students at the </a:t>
            </a:r>
            <a:r>
              <a:rPr kumimoji="0" lang="en-US" altLang="zh-CN" sz="1600" dirty="0" err="1">
                <a:latin typeface="Times New Roman" pitchFamily="18" charset="0"/>
                <a:cs typeface="Times New Roman" pitchFamily="18" charset="0"/>
              </a:rPr>
              <a:t>Weiyuan</a:t>
            </a:r>
            <a:r>
              <a:rPr kumimoji="0" lang="en-US" altLang="zh-CN" sz="1600" dirty="0">
                <a:latin typeface="Times New Roman" pitchFamily="18" charset="0"/>
                <a:cs typeface="Times New Roman" pitchFamily="18" charset="0"/>
              </a:rPr>
              <a:t> Fort.  </a:t>
            </a:r>
          </a:p>
          <a:p>
            <a:pPr algn="just" eaLnBrk="1" hangingPunct="1">
              <a:lnSpc>
                <a:spcPct val="110000"/>
              </a:lnSpc>
              <a:spcBef>
                <a:spcPct val="0"/>
              </a:spcBef>
              <a:buFontTx/>
              <a:buAutoNum type="arabicPeriod"/>
            </a:pPr>
            <a:r>
              <a:rPr kumimoji="0" lang="en-US" altLang="zh-TW" sz="1600" dirty="0">
                <a:latin typeface="Times New Roman" pitchFamily="18" charset="0"/>
                <a:cs typeface="Times New Roman" pitchFamily="18" charset="0"/>
              </a:rPr>
              <a:t>The exhibition in the Opium War Museum (near the statue of Lin </a:t>
            </a:r>
            <a:r>
              <a:rPr kumimoji="0" lang="en-US" altLang="zh-TW" sz="1600" dirty="0" err="1">
                <a:latin typeface="Times New Roman" pitchFamily="18" charset="0"/>
                <a:cs typeface="Times New Roman" pitchFamily="18" charset="0"/>
              </a:rPr>
              <a:t>Zexu</a:t>
            </a:r>
            <a:r>
              <a:rPr kumimoji="0" lang="en-US" altLang="zh-TW" sz="1600" dirty="0">
                <a:latin typeface="Times New Roman" pitchFamily="18" charset="0"/>
                <a:cs typeface="Times New Roman" pitchFamily="18" charset="0"/>
              </a:rPr>
              <a:t>) is ordinary. In front of the </a:t>
            </a:r>
            <a:r>
              <a:rPr kumimoji="0" lang="en-US" altLang="zh-TW" sz="1600" dirty="0" smtClean="0">
                <a:latin typeface="Times New Roman" pitchFamily="18" charset="0"/>
                <a:cs typeface="Times New Roman" pitchFamily="18" charset="0"/>
              </a:rPr>
              <a:t>museum building</a:t>
            </a:r>
            <a:r>
              <a:rPr kumimoji="0" lang="en-US" altLang="zh-TW" sz="1600" dirty="0">
                <a:latin typeface="Times New Roman" pitchFamily="18" charset="0"/>
                <a:cs typeface="Times New Roman" pitchFamily="18" charset="0"/>
              </a:rPr>
              <a:t>, </a:t>
            </a:r>
            <a:r>
              <a:rPr kumimoji="0" lang="en-US" altLang="zh-TW" sz="1600" dirty="0" smtClean="0">
                <a:latin typeface="Times New Roman" pitchFamily="18" charset="0"/>
                <a:cs typeface="Times New Roman" pitchFamily="18" charset="0"/>
              </a:rPr>
              <a:t>some </a:t>
            </a:r>
            <a:r>
              <a:rPr kumimoji="0" lang="en-US" altLang="zh-TW" sz="1600" dirty="0">
                <a:latin typeface="Times New Roman" pitchFamily="18" charset="0"/>
                <a:cs typeface="Times New Roman" pitchFamily="18" charset="0"/>
              </a:rPr>
              <a:t>old cannons </a:t>
            </a:r>
            <a:r>
              <a:rPr kumimoji="0" lang="en-US" altLang="zh-TW" sz="1600" dirty="0" smtClean="0">
                <a:latin typeface="Times New Roman" pitchFamily="18" charset="0"/>
                <a:cs typeface="Times New Roman" pitchFamily="18" charset="0"/>
              </a:rPr>
              <a:t>are displayed</a:t>
            </a:r>
            <a:r>
              <a:rPr kumimoji="0" lang="en-US" altLang="zh-TW" sz="1600" dirty="0">
                <a:latin typeface="Times New Roman" pitchFamily="18" charset="0"/>
                <a:cs typeface="Times New Roman" pitchFamily="18" charset="0"/>
              </a:rPr>
              <a:t>. It is a good idea to let your students </a:t>
            </a:r>
            <a:r>
              <a:rPr kumimoji="0" lang="en-US" altLang="zh-TW" sz="1600" dirty="0" smtClean="0">
                <a:latin typeface="Times New Roman" pitchFamily="18" charset="0"/>
                <a:cs typeface="Times New Roman" pitchFamily="18" charset="0"/>
              </a:rPr>
              <a:t>see </a:t>
            </a:r>
            <a:r>
              <a:rPr kumimoji="0" lang="en-US" altLang="zh-TW" sz="1600" dirty="0">
                <a:latin typeface="Times New Roman" pitchFamily="18" charset="0"/>
                <a:cs typeface="Times New Roman" pitchFamily="18" charset="0"/>
              </a:rPr>
              <a:t>from their own eyes, and even touch, these cannons. </a:t>
            </a:r>
          </a:p>
          <a:p>
            <a:pPr algn="just" eaLnBrk="1" hangingPunct="1">
              <a:lnSpc>
                <a:spcPct val="110000"/>
              </a:lnSpc>
              <a:spcBef>
                <a:spcPct val="0"/>
              </a:spcBef>
              <a:buFontTx/>
              <a:buAutoNum type="arabicPeriod"/>
            </a:pPr>
            <a:r>
              <a:rPr kumimoji="0" lang="en-US" altLang="zh-TW" sz="1600" dirty="0">
                <a:latin typeface="Times New Roman" pitchFamily="18" charset="0"/>
                <a:cs typeface="Times New Roman" pitchFamily="18" charset="0"/>
              </a:rPr>
              <a:t>In this field </a:t>
            </a:r>
            <a:r>
              <a:rPr kumimoji="0" lang="en-US" altLang="zh-TW" sz="1600" dirty="0" smtClean="0">
                <a:latin typeface="Times New Roman" pitchFamily="18" charset="0"/>
                <a:cs typeface="Times New Roman" pitchFamily="18" charset="0"/>
              </a:rPr>
              <a:t>trip, </a:t>
            </a:r>
            <a:r>
              <a:rPr kumimoji="0" lang="en-US" altLang="zh-TW" sz="1600" dirty="0">
                <a:latin typeface="Times New Roman" pitchFamily="18" charset="0"/>
                <a:cs typeface="Times New Roman" pitchFamily="18" charset="0"/>
              </a:rPr>
              <a:t>you can see only the coastal defence of the Qing empire. For a better understanding of </a:t>
            </a:r>
            <a:r>
              <a:rPr kumimoji="0" lang="en-US" altLang="zh-TW" sz="1600" dirty="0" smtClean="0">
                <a:latin typeface="Times New Roman" pitchFamily="18" charset="0"/>
                <a:cs typeface="Times New Roman" pitchFamily="18" charset="0"/>
              </a:rPr>
              <a:t>the British </a:t>
            </a:r>
            <a:r>
              <a:rPr kumimoji="0" lang="en-US" altLang="zh-TW" sz="1600" dirty="0">
                <a:latin typeface="Times New Roman" pitchFamily="18" charset="0"/>
                <a:cs typeface="Times New Roman" pitchFamily="18" charset="0"/>
              </a:rPr>
              <a:t>naval power, you may </a:t>
            </a:r>
            <a:r>
              <a:rPr kumimoji="0" lang="en-US" altLang="zh-TW" sz="1600" dirty="0" smtClean="0">
                <a:latin typeface="Times New Roman" pitchFamily="18" charset="0"/>
                <a:cs typeface="Times New Roman" pitchFamily="18" charset="0"/>
              </a:rPr>
              <a:t>also visit:</a:t>
            </a:r>
            <a:endParaRPr kumimoji="0" lang="en-US" altLang="zh-TW" sz="1600" dirty="0">
              <a:latin typeface="Times New Roman" pitchFamily="18" charset="0"/>
              <a:cs typeface="Times New Roman" pitchFamily="18" charset="0"/>
            </a:endParaRPr>
          </a:p>
          <a:p>
            <a:pPr marL="806450" indent="0" algn="just" eaLnBrk="1" hangingPunct="1">
              <a:lnSpc>
                <a:spcPct val="110000"/>
              </a:lnSpc>
              <a:spcBef>
                <a:spcPct val="0"/>
              </a:spcBef>
              <a:buNone/>
            </a:pPr>
            <a:r>
              <a:rPr kumimoji="0" lang="zh-TW" altLang="en-US" sz="1600" dirty="0">
                <a:latin typeface="Times New Roman" pitchFamily="18" charset="0"/>
                <a:cs typeface="Times New Roman" pitchFamily="18" charset="0"/>
              </a:rPr>
              <a:t> </a:t>
            </a:r>
            <a:r>
              <a:rPr kumimoji="0" lang="en-US" altLang="zh-TW" sz="1600" dirty="0" err="1">
                <a:latin typeface="Times New Roman" pitchFamily="18" charset="0"/>
                <a:cs typeface="Times New Roman" pitchFamily="18" charset="0"/>
              </a:rPr>
              <a:t>i</a:t>
            </a:r>
            <a:r>
              <a:rPr kumimoji="0" lang="en-US" altLang="zh-TW" sz="1600" dirty="0">
                <a:latin typeface="Times New Roman" pitchFamily="18" charset="0"/>
                <a:cs typeface="Times New Roman" pitchFamily="18" charset="0"/>
              </a:rPr>
              <a:t>. </a:t>
            </a:r>
            <a:r>
              <a:rPr kumimoji="0" lang="en-US" altLang="zh-TW" sz="1600" dirty="0" smtClean="0">
                <a:latin typeface="Times New Roman" pitchFamily="18" charset="0"/>
                <a:cs typeface="Times New Roman" pitchFamily="18" charset="0"/>
              </a:rPr>
              <a:t>The Hong </a:t>
            </a:r>
            <a:r>
              <a:rPr kumimoji="0" lang="en-US" altLang="zh-TW" sz="1600" dirty="0">
                <a:latin typeface="Times New Roman" pitchFamily="18" charset="0"/>
                <a:cs typeface="Times New Roman" pitchFamily="18" charset="0"/>
              </a:rPr>
              <a:t>Kong Museum of History: containing warship models of both </a:t>
            </a:r>
            <a:r>
              <a:rPr kumimoji="0" lang="en-US" altLang="zh-TW" sz="1600" dirty="0" smtClean="0">
                <a:latin typeface="Times New Roman" pitchFamily="18" charset="0"/>
                <a:cs typeface="Times New Roman" pitchFamily="18" charset="0"/>
              </a:rPr>
              <a:t>the </a:t>
            </a:r>
            <a:r>
              <a:rPr kumimoji="0" lang="en-US" altLang="zh-CN" sz="1600" dirty="0" smtClean="0">
                <a:latin typeface="Times New Roman" pitchFamily="18" charset="0"/>
                <a:cs typeface="Times New Roman" pitchFamily="18" charset="0"/>
              </a:rPr>
              <a:t>Qing </a:t>
            </a:r>
            <a:r>
              <a:rPr kumimoji="0" lang="en-US" altLang="zh-CN" sz="1600" dirty="0">
                <a:latin typeface="Times New Roman" pitchFamily="18" charset="0"/>
                <a:cs typeface="Times New Roman" pitchFamily="18" charset="0"/>
              </a:rPr>
              <a:t>empire and </a:t>
            </a:r>
            <a:r>
              <a:rPr kumimoji="0" lang="en-US" altLang="zh-CN" sz="1600" dirty="0" smtClean="0">
                <a:latin typeface="Times New Roman" pitchFamily="18" charset="0"/>
                <a:cs typeface="Times New Roman" pitchFamily="18" charset="0"/>
              </a:rPr>
              <a:t>the British </a:t>
            </a:r>
            <a:r>
              <a:rPr kumimoji="0" lang="en-US" altLang="zh-CN" sz="1600" dirty="0">
                <a:latin typeface="Times New Roman" pitchFamily="18" charset="0"/>
                <a:cs typeface="Times New Roman" pitchFamily="18" charset="0"/>
              </a:rPr>
              <a:t>empire, British cannons, model of the pool for destroying the opium confiscated by Commissioner Lin </a:t>
            </a:r>
            <a:r>
              <a:rPr kumimoji="0" lang="en-US" altLang="zh-CN" sz="1600" dirty="0" err="1">
                <a:latin typeface="Times New Roman" pitchFamily="18" charset="0"/>
                <a:cs typeface="Times New Roman" pitchFamily="18" charset="0"/>
              </a:rPr>
              <a:t>Zexu</a:t>
            </a:r>
            <a:r>
              <a:rPr kumimoji="0" lang="en-US" altLang="zh-CN" sz="1600" dirty="0">
                <a:latin typeface="Times New Roman" pitchFamily="18" charset="0"/>
                <a:cs typeface="Times New Roman" pitchFamily="18" charset="0"/>
              </a:rPr>
              <a:t>, </a:t>
            </a:r>
            <a:r>
              <a:rPr kumimoji="0" lang="en-US" altLang="zh-CN" sz="1600" dirty="0" smtClean="0">
                <a:latin typeface="Times New Roman" pitchFamily="18" charset="0"/>
                <a:cs typeface="Times New Roman" pitchFamily="18" charset="0"/>
              </a:rPr>
              <a:t>etc.</a:t>
            </a:r>
            <a:endParaRPr kumimoji="0" lang="en-US" altLang="zh-CN" sz="1600" dirty="0">
              <a:latin typeface="Times New Roman" pitchFamily="18" charset="0"/>
              <a:cs typeface="Times New Roman" pitchFamily="18" charset="0"/>
            </a:endParaRPr>
          </a:p>
          <a:p>
            <a:pPr marL="806450" indent="0" algn="just" eaLnBrk="1" hangingPunct="1">
              <a:lnSpc>
                <a:spcPct val="110000"/>
              </a:lnSpc>
              <a:spcBef>
                <a:spcPct val="0"/>
              </a:spcBef>
              <a:buNone/>
            </a:pPr>
            <a:r>
              <a:rPr kumimoji="0" lang="en-US" altLang="zh-TW" sz="1600" dirty="0" smtClean="0">
                <a:latin typeface="Times New Roman" pitchFamily="18" charset="0"/>
                <a:cs typeface="Times New Roman" pitchFamily="18" charset="0"/>
              </a:rPr>
              <a:t>ii</a:t>
            </a:r>
            <a:r>
              <a:rPr kumimoji="0" lang="en-US" altLang="zh-TW" sz="1600" dirty="0">
                <a:latin typeface="Times New Roman" pitchFamily="18" charset="0"/>
                <a:cs typeface="Times New Roman" pitchFamily="18" charset="0"/>
              </a:rPr>
              <a:t>. </a:t>
            </a:r>
            <a:r>
              <a:rPr kumimoji="0" lang="en-US" altLang="zh-TW" sz="1600" dirty="0" smtClean="0">
                <a:latin typeface="Times New Roman" pitchFamily="18" charset="0"/>
                <a:cs typeface="Times New Roman" pitchFamily="18" charset="0"/>
              </a:rPr>
              <a:t>The Hong </a:t>
            </a:r>
            <a:r>
              <a:rPr kumimoji="0" lang="en-US" altLang="zh-TW" sz="1600" dirty="0">
                <a:latin typeface="Times New Roman" pitchFamily="18" charset="0"/>
                <a:cs typeface="Times New Roman" pitchFamily="18" charset="0"/>
              </a:rPr>
              <a:t>Kong Museum of Coastal Defence: containing model of the Battle of </a:t>
            </a:r>
            <a:r>
              <a:rPr kumimoji="0" lang="en-US" altLang="zh-TW" sz="1600" dirty="0" err="1" smtClean="0">
                <a:latin typeface="Times New Roman" pitchFamily="18" charset="0"/>
                <a:cs typeface="Times New Roman" pitchFamily="18" charset="0"/>
              </a:rPr>
              <a:t>Chuenpi</a:t>
            </a:r>
            <a:r>
              <a:rPr kumimoji="0" lang="en-US" altLang="zh-TW" sz="1600" dirty="0" smtClean="0">
                <a:latin typeface="Times New Roman" pitchFamily="18" charset="0"/>
                <a:cs typeface="Times New Roman" pitchFamily="18" charset="0"/>
              </a:rPr>
              <a:t>, model </a:t>
            </a:r>
            <a:r>
              <a:rPr kumimoji="0" lang="en-US" altLang="zh-TW" sz="1600" dirty="0">
                <a:latin typeface="Times New Roman" pitchFamily="18" charset="0"/>
                <a:cs typeface="Times New Roman" pitchFamily="18" charset="0"/>
              </a:rPr>
              <a:t>of the ship Nemesis.</a:t>
            </a:r>
            <a:endParaRPr kumimoji="0" lang="en-US" altLang="zh-TW" sz="1600" b="1" dirty="0">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圖片 9" descr="top 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08088"/>
          </a:xfrm>
          <a:prstGeom prst="rect">
            <a:avLst/>
          </a:prstGeom>
          <a:noFill/>
          <a:ln>
            <a:noFill/>
          </a:ln>
          <a:extLst>
            <a:ext uri="{909E8E84-426E-40DD-AFC4-6F175D3DCCD1}">
              <a14:hiddenFill xmlns:a14="http://schemas.microsoft.com/office/drawing/2010/main">
                <a:solidFill>
                  <a:srgbClr val="FFFFFF">
                    <a:alpha val="72156"/>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0" descr="C:\From Chu computer\Chinese History\2014-2015 teacher training\War History\resouces pack\final on 11 jan 2016\威遠炮臺小冊子1.jpg"/>
          <p:cNvPicPr>
            <a:picLocks noChangeAspect="1" noChangeArrowheads="1"/>
          </p:cNvPicPr>
          <p:nvPr/>
        </p:nvPicPr>
        <p:blipFill>
          <a:blip r:embed="rId3"/>
          <a:srcRect/>
          <a:stretch>
            <a:fillRect/>
          </a:stretch>
        </p:blipFill>
        <p:spPr bwMode="auto">
          <a:xfrm>
            <a:off x="1046163" y="1593850"/>
            <a:ext cx="6778625" cy="5029200"/>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矩形 1"/>
          <p:cNvSpPr>
            <a:spLocks noChangeArrowheads="1"/>
          </p:cNvSpPr>
          <p:nvPr/>
        </p:nvSpPr>
        <p:spPr bwMode="auto">
          <a:xfrm>
            <a:off x="443085" y="1113011"/>
            <a:ext cx="73733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09625" indent="-809625"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lnSpc>
                <a:spcPts val="1800"/>
              </a:lnSpc>
              <a:spcBef>
                <a:spcPct val="0"/>
              </a:spcBef>
              <a:buFontTx/>
              <a:buNone/>
            </a:pPr>
            <a:r>
              <a:rPr kumimoji="0" lang="en-US" altLang="zh-TW" sz="1800" b="1" dirty="0">
                <a:latin typeface="Times New Roman" pitchFamily="18" charset="0"/>
                <a:cs typeface="Times New Roman" pitchFamily="18" charset="0"/>
              </a:rPr>
              <a:t>Appendix 1: leaflet of the Opium War Museum </a:t>
            </a:r>
          </a:p>
          <a:p>
            <a:pPr eaLnBrk="1" hangingPunct="1">
              <a:lnSpc>
                <a:spcPts val="1800"/>
              </a:lnSpc>
              <a:spcBef>
                <a:spcPct val="0"/>
              </a:spcBef>
              <a:buFontTx/>
              <a:buNone/>
            </a:pPr>
            <a:r>
              <a:rPr kumimoji="0" lang="en-US" altLang="zh-TW" sz="1800" b="1" dirty="0">
                <a:latin typeface="Times New Roman" pitchFamily="18" charset="0"/>
                <a:cs typeface="Times New Roman" pitchFamily="18" charset="0"/>
              </a:rPr>
              <a:t>(may distribute to students before the fieldtrip)</a:t>
            </a:r>
            <a:endParaRPr kumimoji="0" lang="zh-HK" altLang="zh-TW" sz="1600" dirty="0">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圖片 3" descr="top 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08088"/>
          </a:xfrm>
          <a:prstGeom prst="rect">
            <a:avLst/>
          </a:prstGeom>
          <a:noFill/>
          <a:ln>
            <a:noFill/>
          </a:ln>
          <a:extLst>
            <a:ext uri="{909E8E84-426E-40DD-AFC4-6F175D3DCCD1}">
              <a14:hiddenFill xmlns:a14="http://schemas.microsoft.com/office/drawing/2010/main">
                <a:solidFill>
                  <a:srgbClr val="FFFFFF">
                    <a:alpha val="72156"/>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圖片 23" descr="C:\From Chu computer\Chinese History\2014-2015 teacher training\War History\resouces pack\final on 11 jan 2016\威遠炮臺小冊子2.jpg"/>
          <p:cNvPicPr>
            <a:picLocks noChangeAspect="1" noChangeArrowheads="1"/>
          </p:cNvPicPr>
          <p:nvPr/>
        </p:nvPicPr>
        <p:blipFill>
          <a:blip r:embed="rId3"/>
          <a:srcRect/>
          <a:stretch>
            <a:fillRect/>
          </a:stretch>
        </p:blipFill>
        <p:spPr bwMode="auto">
          <a:xfrm>
            <a:off x="1125538" y="1458913"/>
            <a:ext cx="6754812" cy="4967287"/>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圖片 3" descr="top 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08088"/>
          </a:xfrm>
          <a:prstGeom prst="rect">
            <a:avLst/>
          </a:prstGeom>
          <a:noFill/>
          <a:ln>
            <a:noFill/>
          </a:ln>
          <a:extLst>
            <a:ext uri="{909E8E84-426E-40DD-AFC4-6F175D3DCCD1}">
              <a14:hiddenFill xmlns:a14="http://schemas.microsoft.com/office/drawing/2010/main">
                <a:solidFill>
                  <a:srgbClr val="FFFFFF">
                    <a:alpha val="7215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矩形 1"/>
          <p:cNvSpPr>
            <a:spLocks noChangeArrowheads="1"/>
          </p:cNvSpPr>
          <p:nvPr/>
        </p:nvSpPr>
        <p:spPr bwMode="auto">
          <a:xfrm>
            <a:off x="392113" y="1225550"/>
            <a:ext cx="2721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809625" indent="-809625"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lnSpc>
                <a:spcPts val="1800"/>
              </a:lnSpc>
              <a:spcBef>
                <a:spcPct val="0"/>
              </a:spcBef>
              <a:buFontTx/>
              <a:buNone/>
            </a:pPr>
            <a:r>
              <a:rPr kumimoji="0" lang="en-US" altLang="zh-TW" sz="1800" b="1" dirty="0" smtClean="0">
                <a:latin typeface="Times New Roman" pitchFamily="18" charset="0"/>
                <a:cs typeface="Times New Roman" pitchFamily="18" charset="0"/>
              </a:rPr>
              <a:t>The Opium </a:t>
            </a:r>
            <a:r>
              <a:rPr kumimoji="0" lang="en-US" altLang="zh-TW" sz="1800" b="1" dirty="0">
                <a:latin typeface="Times New Roman" pitchFamily="18" charset="0"/>
                <a:cs typeface="Times New Roman" pitchFamily="18" charset="0"/>
              </a:rPr>
              <a:t>War Museum</a:t>
            </a:r>
            <a:endParaRPr kumimoji="0" lang="zh-HK" altLang="zh-TW" sz="1600" dirty="0">
              <a:latin typeface="Times New Roman" pitchFamily="18" charset="0"/>
              <a:cs typeface="Times New Roman" pitchFamily="18" charset="0"/>
            </a:endParaRPr>
          </a:p>
        </p:txBody>
      </p:sp>
      <p:sp>
        <p:nvSpPr>
          <p:cNvPr id="15364" name="文字方塊 2"/>
          <p:cNvSpPr txBox="1">
            <a:spLocks noChangeArrowheads="1"/>
          </p:cNvSpPr>
          <p:nvPr/>
        </p:nvSpPr>
        <p:spPr bwMode="auto">
          <a:xfrm>
            <a:off x="392113" y="1671638"/>
            <a:ext cx="2762250" cy="283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lnSpc>
                <a:spcPct val="110000"/>
              </a:lnSpc>
              <a:spcBef>
                <a:spcPct val="0"/>
              </a:spcBef>
              <a:buFontTx/>
              <a:buNone/>
            </a:pPr>
            <a:r>
              <a:rPr kumimoji="0" lang="en-US" altLang="zh-CN" sz="1800" dirty="0">
                <a:latin typeface="Times New Roman" pitchFamily="18" charset="0"/>
                <a:cs typeface="Times New Roman" pitchFamily="18" charset="0"/>
              </a:rPr>
              <a:t>Before the trip, teachers may introduce the website of the Opium War Museum to </a:t>
            </a:r>
            <a:r>
              <a:rPr kumimoji="0" lang="en-US" altLang="zh-CN" sz="1800" dirty="0" smtClean="0">
                <a:latin typeface="Times New Roman" pitchFamily="18" charset="0"/>
                <a:cs typeface="Times New Roman" pitchFamily="18" charset="0"/>
              </a:rPr>
              <a:t>students </a:t>
            </a:r>
            <a:r>
              <a:rPr kumimoji="0" lang="en-US" altLang="zh-CN" sz="1800" dirty="0">
                <a:latin typeface="Times New Roman" pitchFamily="18" charset="0"/>
                <a:cs typeface="Times New Roman" pitchFamily="18" charset="0"/>
              </a:rPr>
              <a:t>so as to allow them to have some basic ideas of the place they are going to visit.</a:t>
            </a:r>
            <a:r>
              <a:rPr kumimoji="0" lang="zh-TW" altLang="en-US" sz="1800" dirty="0">
                <a:latin typeface="Times New Roman" pitchFamily="18" charset="0"/>
                <a:cs typeface="Times New Roman" pitchFamily="18" charset="0"/>
              </a:rPr>
              <a:t>（</a:t>
            </a:r>
            <a:r>
              <a:rPr kumimoji="0" lang="en-US" altLang="zh-TW" sz="1800" u="sng" dirty="0">
                <a:solidFill>
                  <a:srgbClr val="0000FF"/>
                </a:solidFill>
                <a:latin typeface="Times New Roman" pitchFamily="18" charset="0"/>
                <a:cs typeface="Times New Roman" pitchFamily="18" charset="0"/>
                <a:hlinkClick r:id="rId3"/>
              </a:rPr>
              <a:t>http://www.ypzz.cn/</a:t>
            </a:r>
            <a:r>
              <a:rPr kumimoji="0" lang="zh-TW" altLang="en-US" sz="1800" dirty="0">
                <a:latin typeface="Times New Roman" pitchFamily="18" charset="0"/>
                <a:cs typeface="Times New Roman" pitchFamily="18" charset="0"/>
              </a:rPr>
              <a:t>）</a:t>
            </a:r>
            <a:endParaRPr kumimoji="0" lang="en-US" altLang="zh-TW" sz="1800" dirty="0">
              <a:latin typeface="Times New Roman" pitchFamily="18" charset="0"/>
              <a:cs typeface="Times New Roman" pitchFamily="18" charset="0"/>
            </a:endParaRPr>
          </a:p>
          <a:p>
            <a:pPr eaLnBrk="1" hangingPunct="1">
              <a:lnSpc>
                <a:spcPct val="110000"/>
              </a:lnSpc>
              <a:spcBef>
                <a:spcPct val="0"/>
              </a:spcBef>
              <a:buFontTx/>
              <a:buNone/>
            </a:pPr>
            <a:endParaRPr lang="zh-TW" altLang="en-US" sz="1800" dirty="0">
              <a:cs typeface="Times New Roman" pitchFamily="18" charset="0"/>
            </a:endParaRPr>
          </a:p>
        </p:txBody>
      </p:sp>
      <p:pic>
        <p:nvPicPr>
          <p:cNvPr id="5" name="圖片 4" descr="http://www.ypzz.cn/uploadfile/image/20140910/20140910113669046904.jpg"/>
          <p:cNvPicPr>
            <a:picLocks noChangeAspect="1" noChangeArrowheads="1"/>
          </p:cNvPicPr>
          <p:nvPr/>
        </p:nvPicPr>
        <p:blipFill>
          <a:blip r:embed="rId4"/>
          <a:srcRect/>
          <a:stretch>
            <a:fillRect/>
          </a:stretch>
        </p:blipFill>
        <p:spPr bwMode="auto">
          <a:xfrm>
            <a:off x="3468688" y="1127125"/>
            <a:ext cx="5486400" cy="5486400"/>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1080654" y="6054274"/>
            <a:ext cx="2388033" cy="553998"/>
          </a:xfrm>
          <a:prstGeom prst="rect">
            <a:avLst/>
          </a:prstGeom>
        </p:spPr>
        <p:txBody>
          <a:bodyPr wrap="square">
            <a:spAutoFit/>
          </a:bodyPr>
          <a:lstStyle>
            <a:lvl1pPr marL="809625" indent="-809625">
              <a:defRPr kumimoji="1" sz="2400">
                <a:solidFill>
                  <a:schemeClr val="tx1"/>
                </a:solidFill>
                <a:latin typeface="Calibri" pitchFamily="34" charset="0"/>
                <a:ea typeface="新細明體" pitchFamily="18" charset="-120"/>
              </a:defRPr>
            </a:lvl1pPr>
            <a:lvl2pPr marL="742950" indent="-285750">
              <a:defRPr kumimoji="1" sz="2400">
                <a:solidFill>
                  <a:schemeClr val="tx1"/>
                </a:solidFill>
                <a:latin typeface="Calibri" pitchFamily="34" charset="0"/>
                <a:ea typeface="新細明體" pitchFamily="18" charset="-120"/>
              </a:defRPr>
            </a:lvl2pPr>
            <a:lvl3pPr marL="1143000" indent="-228600">
              <a:defRPr kumimoji="1" sz="2400">
                <a:solidFill>
                  <a:schemeClr val="tx1"/>
                </a:solidFill>
                <a:latin typeface="Calibri" pitchFamily="34" charset="0"/>
                <a:ea typeface="新細明體" pitchFamily="18" charset="-120"/>
              </a:defRPr>
            </a:lvl3pPr>
            <a:lvl4pPr marL="1600200" indent="-228600">
              <a:defRPr kumimoji="1" sz="2400">
                <a:solidFill>
                  <a:schemeClr val="tx1"/>
                </a:solidFill>
                <a:latin typeface="Calibri" pitchFamily="34" charset="0"/>
                <a:ea typeface="新細明體" pitchFamily="18" charset="-120"/>
              </a:defRPr>
            </a:lvl4pPr>
            <a:lvl5pPr marL="2057400" indent="-228600">
              <a:defRPr kumimoji="1" sz="2400">
                <a:solidFill>
                  <a:schemeClr val="tx1"/>
                </a:solidFill>
                <a:latin typeface="Calibri" pitchFamily="34" charset="0"/>
                <a:ea typeface="新細明體" pitchFamily="18" charset="-120"/>
              </a:defRPr>
            </a:lvl5pPr>
            <a:lvl6pPr marL="2514600" indent="-228600" defTabSz="457200" fontAlgn="base">
              <a:spcBef>
                <a:spcPct val="0"/>
              </a:spcBef>
              <a:spcAft>
                <a:spcPct val="0"/>
              </a:spcAft>
              <a:defRPr kumimoji="1" sz="2400">
                <a:solidFill>
                  <a:schemeClr val="tx1"/>
                </a:solidFill>
                <a:latin typeface="Calibri" pitchFamily="34" charset="0"/>
                <a:ea typeface="新細明體" pitchFamily="18" charset="-120"/>
              </a:defRPr>
            </a:lvl6pPr>
            <a:lvl7pPr marL="2971800" indent="-228600" defTabSz="457200" fontAlgn="base">
              <a:spcBef>
                <a:spcPct val="0"/>
              </a:spcBef>
              <a:spcAft>
                <a:spcPct val="0"/>
              </a:spcAft>
              <a:defRPr kumimoji="1" sz="2400">
                <a:solidFill>
                  <a:schemeClr val="tx1"/>
                </a:solidFill>
                <a:latin typeface="Calibri" pitchFamily="34" charset="0"/>
                <a:ea typeface="新細明體" pitchFamily="18" charset="-120"/>
              </a:defRPr>
            </a:lvl7pPr>
            <a:lvl8pPr marL="3429000" indent="-228600" defTabSz="457200" fontAlgn="base">
              <a:spcBef>
                <a:spcPct val="0"/>
              </a:spcBef>
              <a:spcAft>
                <a:spcPct val="0"/>
              </a:spcAft>
              <a:defRPr kumimoji="1" sz="2400">
                <a:solidFill>
                  <a:schemeClr val="tx1"/>
                </a:solidFill>
                <a:latin typeface="Calibri" pitchFamily="34" charset="0"/>
                <a:ea typeface="新細明體" pitchFamily="18" charset="-120"/>
              </a:defRPr>
            </a:lvl8pPr>
            <a:lvl9pPr marL="3886200" indent="-228600" defTabSz="457200" fontAlgn="base">
              <a:spcBef>
                <a:spcPct val="0"/>
              </a:spcBef>
              <a:spcAft>
                <a:spcPct val="0"/>
              </a:spcAft>
              <a:defRPr kumimoji="1" sz="2400">
                <a:solidFill>
                  <a:schemeClr val="tx1"/>
                </a:solidFill>
                <a:latin typeface="Calibri" pitchFamily="34" charset="0"/>
                <a:ea typeface="新細明體" pitchFamily="18" charset="-120"/>
              </a:defRPr>
            </a:lvl9pPr>
          </a:lstStyle>
          <a:p>
            <a:pPr>
              <a:lnSpc>
                <a:spcPts val="1800"/>
              </a:lnSpc>
              <a:defRPr/>
            </a:pPr>
            <a:r>
              <a:rPr kumimoji="0" lang="en-US" altLang="zh-TW" sz="1400" dirty="0">
                <a:latin typeface="Times New Roman" pitchFamily="18" charset="0"/>
                <a:cs typeface="Times New Roman" pitchFamily="18" charset="0"/>
              </a:rPr>
              <a:t>Fig. 9: Layout of the Museum</a:t>
            </a:r>
            <a:endParaRPr kumimoji="0" lang="zh-HK" altLang="zh-TW" sz="1400" dirty="0">
              <a:latin typeface="Times New Roman" pitchFamily="18" charset="0"/>
              <a:cs typeface="Times New Roman" pitchFamily="18" charset="0"/>
            </a:endParaRPr>
          </a:p>
          <a:p>
            <a:pPr marL="0" indent="0">
              <a:lnSpc>
                <a:spcPts val="1800"/>
              </a:lnSpc>
              <a:defRPr/>
            </a:pPr>
            <a:endParaRPr kumimoji="0" lang="zh-HK" altLang="zh-TW" sz="1400" dirty="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圖片 3" descr="top 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08088"/>
          </a:xfrm>
          <a:prstGeom prst="rect">
            <a:avLst/>
          </a:prstGeom>
          <a:noFill/>
          <a:ln>
            <a:noFill/>
          </a:ln>
          <a:extLst>
            <a:ext uri="{909E8E84-426E-40DD-AFC4-6F175D3DCCD1}">
              <a14:hiddenFill xmlns:a14="http://schemas.microsoft.com/office/drawing/2010/main">
                <a:solidFill>
                  <a:srgbClr val="FFFFFF">
                    <a:alpha val="72156"/>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8" descr="C:\From Chu computer\Chinese History\2014-2015 teacher training\War History\field trip\Boca Tigrus\DSC01062.JPG"/>
          <p:cNvPicPr>
            <a:picLocks noChangeAspect="1" noChangeArrowheads="1"/>
          </p:cNvPicPr>
          <p:nvPr/>
        </p:nvPicPr>
        <p:blipFill>
          <a:blip r:embed="rId3"/>
          <a:srcRect/>
          <a:stretch>
            <a:fillRect/>
          </a:stretch>
        </p:blipFill>
        <p:spPr bwMode="auto">
          <a:xfrm>
            <a:off x="677863" y="1389063"/>
            <a:ext cx="4648200" cy="3097212"/>
          </a:xfrm>
          <a:prstGeom prst="rect">
            <a:avLst/>
          </a:prstGeom>
          <a:noFill/>
          <a:ln w="38100">
            <a:solidFill>
              <a:schemeClr val="bg1"/>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pic>
        <p:nvPicPr>
          <p:cNvPr id="10" name="圖片 9" descr="C:\From Chu computer\Chinese History\2014-2015 teacher training\War History\field trip\Boca Tigrus\DSC01059.JPG"/>
          <p:cNvPicPr>
            <a:picLocks noChangeAspect="1" noChangeArrowheads="1"/>
          </p:cNvPicPr>
          <p:nvPr/>
        </p:nvPicPr>
        <p:blipFill>
          <a:blip r:embed="rId4"/>
          <a:srcRect/>
          <a:stretch>
            <a:fillRect/>
          </a:stretch>
        </p:blipFill>
        <p:spPr bwMode="auto">
          <a:xfrm>
            <a:off x="5608638" y="1602317"/>
            <a:ext cx="2609850" cy="3921125"/>
          </a:xfrm>
          <a:prstGeom prst="rect">
            <a:avLst/>
          </a:prstGeom>
          <a:noFill/>
          <a:ln w="38100">
            <a:solidFill>
              <a:srgbClr val="FFFFFF"/>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sp>
        <p:nvSpPr>
          <p:cNvPr id="16389" name="矩形 1"/>
          <p:cNvSpPr>
            <a:spLocks noChangeArrowheads="1"/>
          </p:cNvSpPr>
          <p:nvPr/>
        </p:nvSpPr>
        <p:spPr bwMode="auto">
          <a:xfrm>
            <a:off x="654050" y="4562475"/>
            <a:ext cx="2662845" cy="307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809625" indent="-809625"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lnSpc>
                <a:spcPts val="1800"/>
              </a:lnSpc>
              <a:spcBef>
                <a:spcPct val="0"/>
              </a:spcBef>
              <a:buFontTx/>
              <a:buNone/>
            </a:pPr>
            <a:r>
              <a:rPr kumimoji="0" lang="en-US" altLang="zh-TW" sz="1400" dirty="0">
                <a:latin typeface="Times New Roman" pitchFamily="18" charset="0"/>
                <a:cs typeface="Times New Roman" pitchFamily="18" charset="0"/>
              </a:rPr>
              <a:t>Fig. 10: </a:t>
            </a:r>
            <a:r>
              <a:rPr kumimoji="0" lang="en-US" altLang="zh-TW" sz="1400" dirty="0" smtClean="0">
                <a:latin typeface="Times New Roman" pitchFamily="18" charset="0"/>
                <a:cs typeface="Times New Roman" pitchFamily="18" charset="0"/>
              </a:rPr>
              <a:t>The Opium </a:t>
            </a:r>
            <a:r>
              <a:rPr kumimoji="0" lang="en-US" altLang="zh-TW" sz="1400" dirty="0">
                <a:latin typeface="Times New Roman" pitchFamily="18" charset="0"/>
                <a:cs typeface="Times New Roman" pitchFamily="18" charset="0"/>
              </a:rPr>
              <a:t>War Museum </a:t>
            </a:r>
            <a:endParaRPr kumimoji="0" lang="zh-TW" altLang="en-US" sz="1400" dirty="0">
              <a:latin typeface="Times New Roman" pitchFamily="18" charset="0"/>
              <a:cs typeface="Times New Roman" pitchFamily="18" charset="0"/>
            </a:endParaRPr>
          </a:p>
        </p:txBody>
      </p:sp>
      <p:sp>
        <p:nvSpPr>
          <p:cNvPr id="16390" name="矩形 2"/>
          <p:cNvSpPr>
            <a:spLocks noChangeArrowheads="1"/>
          </p:cNvSpPr>
          <p:nvPr/>
        </p:nvSpPr>
        <p:spPr bwMode="auto">
          <a:xfrm>
            <a:off x="5608638" y="5570491"/>
            <a:ext cx="272256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400" dirty="0">
                <a:latin typeface="Times New Roman" pitchFamily="18" charset="0"/>
                <a:cs typeface="Times New Roman" pitchFamily="18" charset="0"/>
              </a:rPr>
              <a:t>Fig. 11: In front of the museum, there is a statue of Commissioner Lin </a:t>
            </a:r>
            <a:r>
              <a:rPr kumimoji="0" lang="en-US" altLang="zh-CN" sz="1400" dirty="0" err="1">
                <a:latin typeface="Times New Roman" pitchFamily="18" charset="0"/>
                <a:cs typeface="Times New Roman" pitchFamily="18" charset="0"/>
              </a:rPr>
              <a:t>Zexu</a:t>
            </a:r>
            <a:r>
              <a:rPr kumimoji="0" lang="en-US" altLang="zh-CN" sz="1400" dirty="0">
                <a:latin typeface="Times New Roman" pitchFamily="18" charset="0"/>
                <a:cs typeface="Times New Roman" pitchFamily="18" charset="0"/>
              </a:rPr>
              <a:t>, the official who ordered to destroy all opium confiscated in 1839.</a:t>
            </a:r>
            <a:endParaRPr kumimoji="0" lang="zh-TW" altLang="en-US" sz="1400" dirty="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圖片 3" descr="top b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208088"/>
          </a:xfrm>
          <a:prstGeom prst="rect">
            <a:avLst/>
          </a:prstGeom>
          <a:noFill/>
          <a:ln>
            <a:noFill/>
          </a:ln>
          <a:extLst>
            <a:ext uri="{909E8E84-426E-40DD-AFC4-6F175D3DCCD1}">
              <a14:hiddenFill xmlns:a14="http://schemas.microsoft.com/office/drawing/2010/main">
                <a:solidFill>
                  <a:srgbClr val="FFFFFF">
                    <a:alpha val="72156"/>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1" descr="C:\From Chu computer\Chinese History\2014-2015 teacher training\War History\field trip\Boca Tigrus\DSC01052.JPG"/>
          <p:cNvPicPr>
            <a:picLocks noChangeAspect="1" noChangeArrowheads="1"/>
          </p:cNvPicPr>
          <p:nvPr/>
        </p:nvPicPr>
        <p:blipFill>
          <a:blip r:embed="rId4"/>
          <a:srcRect/>
          <a:stretch>
            <a:fillRect/>
          </a:stretch>
        </p:blipFill>
        <p:spPr bwMode="auto">
          <a:xfrm>
            <a:off x="4248150" y="3430588"/>
            <a:ext cx="4495800" cy="2994025"/>
          </a:xfrm>
          <a:prstGeom prst="rect">
            <a:avLst/>
          </a:prstGeom>
          <a:noFill/>
          <a:ln w="38100">
            <a:solidFill>
              <a:srgbClr val="FFFFFF"/>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pic>
        <p:nvPicPr>
          <p:cNvPr id="13" name="圖片 12" descr="C:\From Chu computer\Chinese History\2014-2015 teacher training\War History\field trip\Boca Tigrus\DSC01077.JPG"/>
          <p:cNvPicPr>
            <a:picLocks noChangeAspect="1" noChangeArrowheads="1"/>
          </p:cNvPicPr>
          <p:nvPr/>
        </p:nvPicPr>
        <p:blipFill>
          <a:blip r:embed="rId5"/>
          <a:srcRect/>
          <a:stretch>
            <a:fillRect/>
          </a:stretch>
        </p:blipFill>
        <p:spPr bwMode="auto">
          <a:xfrm>
            <a:off x="469900" y="1208088"/>
            <a:ext cx="4495800" cy="2994025"/>
          </a:xfrm>
          <a:prstGeom prst="rect">
            <a:avLst/>
          </a:prstGeom>
          <a:noFill/>
          <a:ln w="38100">
            <a:solidFill>
              <a:srgbClr val="FFFFFF"/>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sp>
        <p:nvSpPr>
          <p:cNvPr id="17413" name="矩形 1"/>
          <p:cNvSpPr>
            <a:spLocks noChangeArrowheads="1"/>
          </p:cNvSpPr>
          <p:nvPr/>
        </p:nvSpPr>
        <p:spPr bwMode="auto">
          <a:xfrm>
            <a:off x="384175" y="4278313"/>
            <a:ext cx="269016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809625" indent="-809625"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lnSpc>
                <a:spcPts val="1800"/>
              </a:lnSpc>
              <a:spcBef>
                <a:spcPct val="0"/>
              </a:spcBef>
              <a:buFontTx/>
              <a:buNone/>
            </a:pPr>
            <a:r>
              <a:rPr kumimoji="0" lang="en-US" altLang="zh-TW" sz="1400" dirty="0">
                <a:latin typeface="Times New Roman" pitchFamily="18" charset="0"/>
                <a:cs typeface="Times New Roman" pitchFamily="18" charset="0"/>
              </a:rPr>
              <a:t>Fig. 12: Cannons near the museum</a:t>
            </a:r>
            <a:endParaRPr kumimoji="0" lang="zh-HK" altLang="zh-TW" sz="1400" dirty="0">
              <a:latin typeface="Times New Roman" pitchFamily="18" charset="0"/>
              <a:cs typeface="Times New Roman" pitchFamily="18" charset="0"/>
            </a:endParaRPr>
          </a:p>
        </p:txBody>
      </p:sp>
      <p:sp>
        <p:nvSpPr>
          <p:cNvPr id="17414" name="矩形 2"/>
          <p:cNvSpPr>
            <a:spLocks noChangeArrowheads="1"/>
          </p:cNvSpPr>
          <p:nvPr/>
        </p:nvSpPr>
        <p:spPr bwMode="auto">
          <a:xfrm>
            <a:off x="6201266" y="3044825"/>
            <a:ext cx="25426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lnSpc>
                <a:spcPts val="1800"/>
              </a:lnSpc>
              <a:spcBef>
                <a:spcPct val="0"/>
              </a:spcBef>
              <a:buFontTx/>
              <a:buNone/>
            </a:pPr>
            <a:r>
              <a:rPr kumimoji="0" lang="en-US" altLang="zh-TW" sz="1400" dirty="0">
                <a:latin typeface="Times New Roman" pitchFamily="18" charset="0"/>
                <a:cs typeface="Times New Roman" pitchFamily="18" charset="0"/>
              </a:rPr>
              <a:t>Fig. 13: Opium Destruction Pool</a:t>
            </a:r>
            <a:endParaRPr kumimoji="0" lang="zh-HK" altLang="zh-TW" sz="1400" dirty="0">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26" y="1403797"/>
            <a:ext cx="5100034" cy="3400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7424" y="4919729"/>
            <a:ext cx="8151076" cy="1785104"/>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This </a:t>
            </a:r>
            <a:r>
              <a:rPr lang="en-US" altLang="zh-CN" sz="1200" dirty="0" smtClean="0">
                <a:latin typeface="Times New Roman" panose="02020603050405020304" pitchFamily="18" charset="0"/>
                <a:cs typeface="Times New Roman" panose="02020603050405020304" pitchFamily="18" charset="0"/>
              </a:rPr>
              <a:t>is a scene in </a:t>
            </a:r>
            <a:r>
              <a:rPr lang="en-US" altLang="zh-CN" sz="1200" dirty="0">
                <a:latin typeface="Times New Roman" panose="02020603050405020304" pitchFamily="18" charset="0"/>
                <a:cs typeface="Times New Roman" panose="02020603050405020304" pitchFamily="18" charset="0"/>
              </a:rPr>
              <a:t>the </a:t>
            </a:r>
            <a:r>
              <a:rPr lang="en-US" altLang="zh-CN" sz="1200" dirty="0" smtClean="0">
                <a:latin typeface="Times New Roman" panose="02020603050405020304" pitchFamily="18" charset="0"/>
                <a:cs typeface="Times New Roman" panose="02020603050405020304" pitchFamily="18" charset="0"/>
              </a:rPr>
              <a:t>Opium </a:t>
            </a:r>
            <a:r>
              <a:rPr lang="en-US" altLang="zh-CN" sz="1200" dirty="0">
                <a:latin typeface="Times New Roman" panose="02020603050405020304" pitchFamily="18" charset="0"/>
                <a:cs typeface="Times New Roman" panose="02020603050405020304" pitchFamily="18" charset="0"/>
              </a:rPr>
              <a:t>War Museum. Chinese </a:t>
            </a:r>
            <a:r>
              <a:rPr lang="en-US" altLang="zh-CN" sz="1200" dirty="0" err="1">
                <a:latin typeface="Times New Roman" panose="02020603050405020304" pitchFamily="18" charset="0"/>
                <a:cs typeface="Times New Roman" panose="02020603050405020304" pitchFamily="18" charset="0"/>
              </a:rPr>
              <a:t>labourers</a:t>
            </a:r>
            <a:r>
              <a:rPr lang="en-US" altLang="zh-CN" sz="1200" dirty="0">
                <a:latin typeface="Times New Roman" panose="02020603050405020304" pitchFamily="18" charset="0"/>
                <a:cs typeface="Times New Roman" panose="02020603050405020304" pitchFamily="18" charset="0"/>
              </a:rPr>
              <a:t> </a:t>
            </a:r>
            <a:r>
              <a:rPr lang="en-US" altLang="zh-CN" sz="1200" dirty="0" smtClean="0">
                <a:latin typeface="Times New Roman" panose="02020603050405020304" pitchFamily="18" charset="0"/>
                <a:cs typeface="Times New Roman" panose="02020603050405020304" pitchFamily="18" charset="0"/>
              </a:rPr>
              <a:t>were moving </a:t>
            </a:r>
            <a:r>
              <a:rPr lang="en-US" altLang="zh-CN" sz="1200" dirty="0">
                <a:latin typeface="Times New Roman" panose="02020603050405020304" pitchFamily="18" charset="0"/>
                <a:cs typeface="Times New Roman" panose="02020603050405020304" pitchFamily="18" charset="0"/>
              </a:rPr>
              <a:t>chests of opium from ships to a pier under the supervision of a Qing official and his subordinates. This was the opium that the official confiscated from </a:t>
            </a:r>
            <a:r>
              <a:rPr lang="en-US" altLang="zh-CN" sz="1200" dirty="0" smtClean="0">
                <a:latin typeface="Times New Roman" panose="02020603050405020304" pitchFamily="18" charset="0"/>
                <a:cs typeface="Times New Roman" panose="02020603050405020304" pitchFamily="18" charset="0"/>
              </a:rPr>
              <a:t>the British </a:t>
            </a:r>
            <a:r>
              <a:rPr lang="en-US" altLang="zh-CN" sz="1200" dirty="0">
                <a:latin typeface="Times New Roman" panose="02020603050405020304" pitchFamily="18" charset="0"/>
                <a:cs typeface="Times New Roman" panose="02020603050405020304" pitchFamily="18" charset="0"/>
              </a:rPr>
              <a:t>and American traders in 1839. The opium confiscated by him totaled 19,187 </a:t>
            </a:r>
            <a:r>
              <a:rPr lang="en-US" altLang="zh-CN" sz="1200" dirty="0" smtClean="0">
                <a:latin typeface="Times New Roman" panose="02020603050405020304" pitchFamily="18" charset="0"/>
                <a:cs typeface="Times New Roman" panose="02020603050405020304" pitchFamily="18" charset="0"/>
              </a:rPr>
              <a:t>chests </a:t>
            </a:r>
            <a:r>
              <a:rPr lang="en-US" altLang="zh-CN" sz="1200" dirty="0">
                <a:latin typeface="Times New Roman" panose="02020603050405020304" pitchFamily="18" charset="0"/>
                <a:cs typeface="Times New Roman" panose="02020603050405020304" pitchFamily="18" charset="0"/>
              </a:rPr>
              <a:t>(each chest of opium was about 75 kg in weight). On 2 </a:t>
            </a:r>
            <a:r>
              <a:rPr lang="en-US" altLang="zh-CN" sz="1200" dirty="0" smtClean="0">
                <a:latin typeface="Times New Roman" panose="02020603050405020304" pitchFamily="18" charset="0"/>
                <a:cs typeface="Times New Roman" panose="02020603050405020304" pitchFamily="18" charset="0"/>
              </a:rPr>
              <a:t>June </a:t>
            </a:r>
            <a:r>
              <a:rPr lang="en-US" altLang="zh-CN" sz="1200" dirty="0">
                <a:latin typeface="Times New Roman" panose="02020603050405020304" pitchFamily="18" charset="0"/>
                <a:cs typeface="Times New Roman" panose="02020603050405020304" pitchFamily="18" charset="0"/>
              </a:rPr>
              <a:t>1839, this official destroyed the opium by adding lime and salt in </a:t>
            </a:r>
            <a:r>
              <a:rPr lang="en-US" altLang="zh-CN" sz="1200" dirty="0" smtClean="0">
                <a:latin typeface="Times New Roman" panose="02020603050405020304" pitchFamily="18" charset="0"/>
                <a:cs typeface="Times New Roman" panose="02020603050405020304" pitchFamily="18" charset="0"/>
              </a:rPr>
              <a:t>the pools</a:t>
            </a:r>
            <a:r>
              <a:rPr lang="en-US" altLang="zh-CN" sz="1200" dirty="0">
                <a:latin typeface="Times New Roman" panose="02020603050405020304" pitchFamily="18" charset="0"/>
                <a:cs typeface="Times New Roman" panose="02020603050405020304" pitchFamily="18" charset="0"/>
              </a:rPr>
              <a:t>.  </a:t>
            </a:r>
          </a:p>
          <a:p>
            <a:endParaRPr lang="en-US" altLang="zh-CN" sz="1200" dirty="0">
              <a:latin typeface="Times New Roman" panose="02020603050405020304" pitchFamily="18" charset="0"/>
              <a:cs typeface="Times New Roman" panose="02020603050405020304" pitchFamily="18" charset="0"/>
            </a:endParaRPr>
          </a:p>
          <a:p>
            <a:r>
              <a:rPr lang="en-US" altLang="zh-HK" sz="1200" b="1" dirty="0" smtClean="0">
                <a:latin typeface="Times New Roman" panose="02020603050405020304" pitchFamily="18" charset="0"/>
                <a:cs typeface="Times New Roman" panose="02020603050405020304" pitchFamily="18" charset="0"/>
              </a:rPr>
              <a:t>Questions</a:t>
            </a:r>
            <a:r>
              <a:rPr lang="en-US" altLang="zh-CN" sz="1200" b="1" dirty="0" smtClean="0">
                <a:latin typeface="Times New Roman" panose="02020603050405020304" pitchFamily="18" charset="0"/>
                <a:cs typeface="Times New Roman" panose="02020603050405020304" pitchFamily="18" charset="0"/>
              </a:rPr>
              <a:t>:</a:t>
            </a:r>
            <a:endParaRPr lang="en-US" altLang="zh-CN" sz="1200" b="1" dirty="0">
              <a:latin typeface="Times New Roman" panose="02020603050405020304" pitchFamily="18" charset="0"/>
              <a:cs typeface="Times New Roman" panose="02020603050405020304" pitchFamily="18" charset="0"/>
            </a:endParaRPr>
          </a:p>
          <a:p>
            <a:r>
              <a:rPr lang="en-US" altLang="zh-CN" sz="1200" dirty="0">
                <a:latin typeface="Times New Roman" panose="02020603050405020304" pitchFamily="18" charset="0"/>
                <a:cs typeface="Times New Roman" panose="02020603050405020304" pitchFamily="18" charset="0"/>
              </a:rPr>
              <a:t>1. Do you know who this official </a:t>
            </a:r>
            <a:r>
              <a:rPr lang="en-US" altLang="zh-CN" sz="1200" dirty="0" smtClean="0">
                <a:latin typeface="Times New Roman" panose="02020603050405020304" pitchFamily="18" charset="0"/>
                <a:cs typeface="Times New Roman" panose="02020603050405020304" pitchFamily="18" charset="0"/>
              </a:rPr>
              <a:t>was</a:t>
            </a:r>
            <a:r>
              <a:rPr lang="en-US" altLang="zh-CN" sz="1200" dirty="0">
                <a:latin typeface="Times New Roman" panose="02020603050405020304" pitchFamily="18" charset="0"/>
                <a:cs typeface="Times New Roman" panose="02020603050405020304" pitchFamily="18" charset="0"/>
              </a:rPr>
              <a:t>? (Hint: you can find a statue outside the museum) </a:t>
            </a:r>
            <a:r>
              <a:rPr lang="en-US" altLang="zh-CN" sz="1200" dirty="0">
                <a:solidFill>
                  <a:srgbClr val="FF0000"/>
                </a:solidFill>
                <a:latin typeface="Times New Roman" panose="02020603050405020304" pitchFamily="18" charset="0"/>
                <a:cs typeface="Times New Roman" panose="02020603050405020304" pitchFamily="18" charset="0"/>
              </a:rPr>
              <a:t>Lin </a:t>
            </a:r>
            <a:r>
              <a:rPr lang="en-US" altLang="zh-CN" sz="1200" dirty="0" err="1">
                <a:solidFill>
                  <a:srgbClr val="FF0000"/>
                </a:solidFill>
                <a:latin typeface="Times New Roman" panose="02020603050405020304" pitchFamily="18" charset="0"/>
                <a:cs typeface="Times New Roman" panose="02020603050405020304" pitchFamily="18" charset="0"/>
              </a:rPr>
              <a:t>Zexu</a:t>
            </a:r>
            <a:endParaRPr lang="en-US" altLang="zh-CN" sz="1200" dirty="0">
              <a:solidFill>
                <a:srgbClr val="FF0000"/>
              </a:solidFill>
              <a:latin typeface="Times New Roman" panose="02020603050405020304" pitchFamily="18" charset="0"/>
              <a:cs typeface="Times New Roman" panose="02020603050405020304" pitchFamily="18" charset="0"/>
            </a:endParaRPr>
          </a:p>
          <a:p>
            <a:r>
              <a:rPr lang="en-US" altLang="zh-CN" sz="1200" dirty="0">
                <a:latin typeface="Times New Roman" panose="02020603050405020304" pitchFamily="18" charset="0"/>
                <a:cs typeface="Times New Roman" panose="02020603050405020304" pitchFamily="18" charset="0"/>
              </a:rPr>
              <a:t>2. Try to find the pools where the opium was destroyed near the museum.   </a:t>
            </a:r>
          </a:p>
          <a:p>
            <a:r>
              <a:rPr lang="en-US" altLang="zh-HK" sz="1200" dirty="0">
                <a:latin typeface="Times New Roman" panose="02020603050405020304" pitchFamily="18" charset="0"/>
                <a:cs typeface="Times New Roman" panose="02020603050405020304" pitchFamily="18" charset="0"/>
              </a:rPr>
              <a:t>3. Why did this official have to destroy the opium? What problems did this product have for health? </a:t>
            </a:r>
            <a:r>
              <a:rPr lang="en-US" altLang="zh-HK" sz="1200" dirty="0">
                <a:solidFill>
                  <a:srgbClr val="FF0000"/>
                </a:solidFill>
                <a:latin typeface="Times New Roman" panose="02020603050405020304" pitchFamily="18" charset="0"/>
                <a:cs typeface="Times New Roman" panose="02020603050405020304" pitchFamily="18" charset="0"/>
              </a:rPr>
              <a:t>(drug, addiction, weak health)</a:t>
            </a:r>
            <a:endParaRPr lang="zh-HK" altLang="en-US" sz="1200" dirty="0">
              <a:solidFill>
                <a:srgbClr val="FF0000"/>
              </a:solidFill>
              <a:latin typeface="Times New Roman" panose="02020603050405020304" pitchFamily="18" charset="0"/>
              <a:cs typeface="Times New Roman" panose="02020603050405020304" pitchFamily="18" charset="0"/>
            </a:endParaRPr>
          </a:p>
        </p:txBody>
      </p:sp>
      <p:pic>
        <p:nvPicPr>
          <p:cNvPr id="5" name="圖片 3" descr="top b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208088"/>
          </a:xfrm>
          <a:prstGeom prst="rect">
            <a:avLst/>
          </a:prstGeom>
          <a:noFill/>
          <a:ln>
            <a:noFill/>
          </a:ln>
          <a:extLst>
            <a:ext uri="{909E8E84-426E-40DD-AFC4-6F175D3DCCD1}">
              <a14:hiddenFill xmlns:a14="http://schemas.microsoft.com/office/drawing/2010/main">
                <a:solidFill>
                  <a:srgbClr val="FFFFFF">
                    <a:alpha val="7215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67426" y="1034465"/>
            <a:ext cx="2846231"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Worksheet 1: Who was he? </a:t>
            </a:r>
            <a:endParaRPr lang="zh-HK"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4237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28949916"/>
              </p:ext>
            </p:extLst>
          </p:nvPr>
        </p:nvGraphicFramePr>
        <p:xfrm>
          <a:off x="145957" y="1928756"/>
          <a:ext cx="3943905" cy="2001520"/>
        </p:xfrm>
        <a:graphic>
          <a:graphicData uri="http://schemas.openxmlformats.org/drawingml/2006/table">
            <a:tbl>
              <a:tblPr firstRow="1" bandRow="1">
                <a:tableStyleId>{5C22544A-7EE6-4342-B048-85BDC9FD1C3A}</a:tableStyleId>
              </a:tblPr>
              <a:tblGrid>
                <a:gridCol w="1019960">
                  <a:extLst>
                    <a:ext uri="{9D8B030D-6E8A-4147-A177-3AD203B41FA5}">
                      <a16:colId xmlns:a16="http://schemas.microsoft.com/office/drawing/2014/main" val="20000"/>
                    </a:ext>
                  </a:extLst>
                </a:gridCol>
                <a:gridCol w="1444279">
                  <a:extLst>
                    <a:ext uri="{9D8B030D-6E8A-4147-A177-3AD203B41FA5}">
                      <a16:colId xmlns:a16="http://schemas.microsoft.com/office/drawing/2014/main" val="20001"/>
                    </a:ext>
                  </a:extLst>
                </a:gridCol>
                <a:gridCol w="1479666">
                  <a:extLst>
                    <a:ext uri="{9D8B030D-6E8A-4147-A177-3AD203B41FA5}">
                      <a16:colId xmlns:a16="http://schemas.microsoft.com/office/drawing/2014/main" val="20002"/>
                    </a:ext>
                  </a:extLst>
                </a:gridCol>
              </a:tblGrid>
              <a:tr h="370840">
                <a:tc>
                  <a:txBody>
                    <a:bodyPr/>
                    <a:lstStyle/>
                    <a:p>
                      <a:r>
                        <a:rPr lang="en-US" altLang="zh-HK" sz="1400" dirty="0">
                          <a:latin typeface="Times New Roman" panose="02020603050405020304" pitchFamily="18" charset="0"/>
                          <a:cs typeface="Times New Roman" panose="02020603050405020304" pitchFamily="18" charset="0"/>
                        </a:rPr>
                        <a:t>Year</a:t>
                      </a:r>
                      <a:endParaRPr lang="zh-HK" altLang="en-US" sz="1400" dirty="0">
                        <a:latin typeface="Times New Roman" panose="02020603050405020304" pitchFamily="18" charset="0"/>
                        <a:cs typeface="Times New Roman" panose="02020603050405020304" pitchFamily="18" charset="0"/>
                      </a:endParaRPr>
                    </a:p>
                  </a:txBody>
                  <a:tcPr/>
                </a:tc>
                <a:tc>
                  <a:txBody>
                    <a:bodyPr/>
                    <a:lstStyle/>
                    <a:p>
                      <a:r>
                        <a:rPr lang="en-US" altLang="zh-HK" sz="1400" dirty="0">
                          <a:latin typeface="Times New Roman" panose="02020603050405020304" pitchFamily="18" charset="0"/>
                          <a:cs typeface="Times New Roman" panose="02020603050405020304" pitchFamily="18" charset="0"/>
                        </a:rPr>
                        <a:t>Import:</a:t>
                      </a:r>
                    </a:p>
                    <a:p>
                      <a:r>
                        <a:rPr lang="en-US" altLang="zh-HK" sz="1400" dirty="0">
                          <a:latin typeface="Times New Roman" panose="02020603050405020304" pitchFamily="18" charset="0"/>
                          <a:cs typeface="Times New Roman" panose="02020603050405020304" pitchFamily="18" charset="0"/>
                        </a:rPr>
                        <a:t>Chest of Opium</a:t>
                      </a:r>
                      <a:endParaRPr lang="zh-HK" altLang="en-US" sz="1400" dirty="0">
                        <a:latin typeface="Times New Roman" panose="02020603050405020304" pitchFamily="18" charset="0"/>
                        <a:cs typeface="Times New Roman" panose="02020603050405020304" pitchFamily="18" charset="0"/>
                      </a:endParaRPr>
                    </a:p>
                  </a:txBody>
                  <a:tcPr/>
                </a:tc>
                <a:tc>
                  <a:txBody>
                    <a:bodyPr/>
                    <a:lstStyle/>
                    <a:p>
                      <a:r>
                        <a:rPr lang="en-US" altLang="zh-HK" sz="1400" dirty="0">
                          <a:latin typeface="Times New Roman" panose="02020603050405020304" pitchFamily="18" charset="0"/>
                          <a:cs typeface="Times New Roman" panose="02020603050405020304" pitchFamily="18" charset="0"/>
                        </a:rPr>
                        <a:t>Export:</a:t>
                      </a:r>
                    </a:p>
                    <a:p>
                      <a:r>
                        <a:rPr lang="en-US" altLang="zh-HK" sz="1400" dirty="0" err="1">
                          <a:latin typeface="Times New Roman" panose="02020603050405020304" pitchFamily="18" charset="0"/>
                          <a:cs typeface="Times New Roman" panose="02020603050405020304" pitchFamily="18" charset="0"/>
                        </a:rPr>
                        <a:t>Taels</a:t>
                      </a:r>
                      <a:r>
                        <a:rPr lang="en-US" altLang="zh-HK" sz="1400" baseline="0" dirty="0">
                          <a:latin typeface="Times New Roman" panose="02020603050405020304" pitchFamily="18" charset="0"/>
                          <a:cs typeface="Times New Roman" panose="02020603050405020304" pitchFamily="18" charset="0"/>
                        </a:rPr>
                        <a:t> of </a:t>
                      </a:r>
                      <a:r>
                        <a:rPr lang="en-US" altLang="zh-HK" sz="1400" baseline="0" dirty="0" err="1">
                          <a:latin typeface="Times New Roman" panose="02020603050405020304" pitchFamily="18" charset="0"/>
                          <a:cs typeface="Times New Roman" panose="02020603050405020304" pitchFamily="18" charset="0"/>
                        </a:rPr>
                        <a:t>Siver</a:t>
                      </a:r>
                      <a:endParaRPr lang="zh-HK"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r>
                        <a:rPr lang="en-US" altLang="zh-HK" sz="1400" dirty="0">
                          <a:latin typeface="Times New Roman" panose="02020603050405020304" pitchFamily="18" charset="0"/>
                          <a:cs typeface="Times New Roman" panose="02020603050405020304" pitchFamily="18" charset="0"/>
                        </a:rPr>
                        <a:t>1800-1809</a:t>
                      </a:r>
                      <a:endParaRPr lang="zh-HK" altLang="en-US" sz="1400" dirty="0">
                        <a:latin typeface="Times New Roman" panose="02020603050405020304" pitchFamily="18" charset="0"/>
                        <a:cs typeface="Times New Roman" panose="02020603050405020304" pitchFamily="18" charset="0"/>
                      </a:endParaRPr>
                    </a:p>
                  </a:txBody>
                  <a:tcPr/>
                </a:tc>
                <a:tc>
                  <a:txBody>
                    <a:bodyPr/>
                    <a:lstStyle/>
                    <a:p>
                      <a:r>
                        <a:rPr lang="en-US" altLang="zh-HK" sz="1400" dirty="0">
                          <a:latin typeface="Times New Roman" panose="02020603050405020304" pitchFamily="18" charset="0"/>
                          <a:cs typeface="Times New Roman" panose="02020603050405020304" pitchFamily="18" charset="0"/>
                        </a:rPr>
                        <a:t> 39,691</a:t>
                      </a:r>
                      <a:r>
                        <a:rPr lang="en-US" altLang="zh-HK" sz="1400" baseline="0" dirty="0">
                          <a:latin typeface="Times New Roman" panose="02020603050405020304" pitchFamily="18" charset="0"/>
                          <a:cs typeface="Times New Roman" panose="02020603050405020304" pitchFamily="18" charset="0"/>
                        </a:rPr>
                        <a:t> </a:t>
                      </a:r>
                      <a:endParaRPr lang="zh-HK" altLang="en-US" sz="1400" dirty="0">
                        <a:latin typeface="Times New Roman" panose="02020603050405020304" pitchFamily="18" charset="0"/>
                        <a:cs typeface="Times New Roman" panose="02020603050405020304" pitchFamily="18" charset="0"/>
                      </a:endParaRPr>
                    </a:p>
                  </a:txBody>
                  <a:tcPr/>
                </a:tc>
                <a:tc>
                  <a:txBody>
                    <a:bodyPr/>
                    <a:lstStyle/>
                    <a:p>
                      <a:r>
                        <a:rPr lang="en-US" altLang="zh-HK" sz="1400" dirty="0">
                          <a:latin typeface="Times New Roman" panose="02020603050405020304" pitchFamily="18" charset="0"/>
                          <a:cs typeface="Times New Roman" panose="02020603050405020304" pitchFamily="18" charset="0"/>
                        </a:rPr>
                        <a:t> 51,339,100.</a:t>
                      </a:r>
                      <a:endParaRPr lang="zh-HK"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r>
                        <a:rPr lang="en-US" altLang="zh-HK" sz="1400" dirty="0">
                          <a:latin typeface="Times New Roman" panose="02020603050405020304" pitchFamily="18" charset="0"/>
                          <a:cs typeface="Times New Roman" panose="02020603050405020304" pitchFamily="18" charset="0"/>
                        </a:rPr>
                        <a:t>1810-1819</a:t>
                      </a:r>
                      <a:endParaRPr lang="zh-HK" altLang="en-US" sz="1400" dirty="0">
                        <a:latin typeface="Times New Roman" panose="02020603050405020304" pitchFamily="18" charset="0"/>
                        <a:cs typeface="Times New Roman" panose="02020603050405020304" pitchFamily="18" charset="0"/>
                      </a:endParaRPr>
                    </a:p>
                  </a:txBody>
                  <a:tcPr/>
                </a:tc>
                <a:tc>
                  <a:txBody>
                    <a:bodyPr/>
                    <a:lstStyle/>
                    <a:p>
                      <a:r>
                        <a:rPr lang="en-US" altLang="zh-HK" sz="1400" dirty="0">
                          <a:latin typeface="Times New Roman" panose="02020603050405020304" pitchFamily="18" charset="0"/>
                          <a:cs typeface="Times New Roman" panose="02020603050405020304" pitchFamily="18" charset="0"/>
                        </a:rPr>
                        <a:t> 74,135</a:t>
                      </a:r>
                      <a:endParaRPr lang="zh-HK" altLang="en-US" sz="1400" dirty="0">
                        <a:latin typeface="Times New Roman" panose="02020603050405020304" pitchFamily="18" charset="0"/>
                        <a:cs typeface="Times New Roman" panose="02020603050405020304" pitchFamily="18" charset="0"/>
                      </a:endParaRPr>
                    </a:p>
                  </a:txBody>
                  <a:tcPr/>
                </a:tc>
                <a:tc>
                  <a:txBody>
                    <a:bodyPr/>
                    <a:lstStyle/>
                    <a:p>
                      <a:r>
                        <a:rPr lang="en-US" altLang="zh-HK" sz="1400" dirty="0">
                          <a:latin typeface="Times New Roman" panose="02020603050405020304" pitchFamily="18" charset="0"/>
                          <a:cs typeface="Times New Roman" panose="02020603050405020304" pitchFamily="18" charset="0"/>
                        </a:rPr>
                        <a:t> 95,288,153.</a:t>
                      </a:r>
                      <a:endParaRPr lang="zh-HK"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r>
                        <a:rPr lang="en-US" altLang="zh-HK" sz="1400" dirty="0">
                          <a:latin typeface="Times New Roman" panose="02020603050405020304" pitchFamily="18" charset="0"/>
                          <a:cs typeface="Times New Roman" panose="02020603050405020304" pitchFamily="18" charset="0"/>
                        </a:rPr>
                        <a:t>1820-1829</a:t>
                      </a:r>
                      <a:endParaRPr lang="zh-HK" altLang="en-US" sz="1400" dirty="0">
                        <a:latin typeface="Times New Roman" panose="02020603050405020304" pitchFamily="18" charset="0"/>
                        <a:cs typeface="Times New Roman" panose="02020603050405020304" pitchFamily="18" charset="0"/>
                      </a:endParaRPr>
                    </a:p>
                  </a:txBody>
                  <a:tcPr/>
                </a:tc>
                <a:tc>
                  <a:txBody>
                    <a:bodyPr/>
                    <a:lstStyle/>
                    <a:p>
                      <a:r>
                        <a:rPr lang="en-US" altLang="zh-HK" sz="1400" dirty="0">
                          <a:latin typeface="Times New Roman" panose="02020603050405020304" pitchFamily="18" charset="0"/>
                          <a:cs typeface="Times New Roman" panose="02020603050405020304" pitchFamily="18" charset="0"/>
                        </a:rPr>
                        <a:t>180,169</a:t>
                      </a:r>
                      <a:endParaRPr lang="zh-HK" altLang="en-US" sz="1400" dirty="0">
                        <a:latin typeface="Times New Roman" panose="02020603050405020304" pitchFamily="18" charset="0"/>
                        <a:cs typeface="Times New Roman" panose="02020603050405020304" pitchFamily="18" charset="0"/>
                      </a:endParaRPr>
                    </a:p>
                  </a:txBody>
                  <a:tcPr/>
                </a:tc>
                <a:tc>
                  <a:txBody>
                    <a:bodyPr/>
                    <a:lstStyle/>
                    <a:p>
                      <a:r>
                        <a:rPr lang="en-US" altLang="zh-HK" sz="1400" dirty="0">
                          <a:latin typeface="Times New Roman" panose="02020603050405020304" pitchFamily="18" charset="0"/>
                          <a:cs typeface="Times New Roman" panose="02020603050405020304" pitchFamily="18" charset="0"/>
                        </a:rPr>
                        <a:t>211,089,961.</a:t>
                      </a:r>
                      <a:endParaRPr lang="zh-HK"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370840">
                <a:tc>
                  <a:txBody>
                    <a:bodyPr/>
                    <a:lstStyle/>
                    <a:p>
                      <a:r>
                        <a:rPr lang="en-US" altLang="zh-HK" sz="1400" dirty="0">
                          <a:latin typeface="Times New Roman" panose="02020603050405020304" pitchFamily="18" charset="0"/>
                          <a:cs typeface="Times New Roman" panose="02020603050405020304" pitchFamily="18" charset="0"/>
                        </a:rPr>
                        <a:t>1830-1839</a:t>
                      </a:r>
                      <a:endParaRPr lang="zh-HK" altLang="en-US" sz="1400" dirty="0">
                        <a:latin typeface="Times New Roman" panose="02020603050405020304" pitchFamily="18" charset="0"/>
                        <a:cs typeface="Times New Roman" panose="02020603050405020304" pitchFamily="18" charset="0"/>
                      </a:endParaRPr>
                    </a:p>
                  </a:txBody>
                  <a:tcPr/>
                </a:tc>
                <a:tc>
                  <a:txBody>
                    <a:bodyPr/>
                    <a:lstStyle/>
                    <a:p>
                      <a:r>
                        <a:rPr lang="en-US" altLang="zh-HK" sz="1400" dirty="0">
                          <a:latin typeface="Times New Roman" panose="02020603050405020304" pitchFamily="18" charset="0"/>
                          <a:cs typeface="Times New Roman" panose="02020603050405020304" pitchFamily="18" charset="0"/>
                        </a:rPr>
                        <a:t>344,124</a:t>
                      </a:r>
                      <a:endParaRPr lang="zh-HK" altLang="en-US" sz="1400" dirty="0">
                        <a:latin typeface="Times New Roman" panose="02020603050405020304" pitchFamily="18" charset="0"/>
                        <a:cs typeface="Times New Roman" panose="02020603050405020304" pitchFamily="18" charset="0"/>
                      </a:endParaRPr>
                    </a:p>
                  </a:txBody>
                  <a:tcPr/>
                </a:tc>
                <a:tc>
                  <a:txBody>
                    <a:bodyPr/>
                    <a:lstStyle/>
                    <a:p>
                      <a:r>
                        <a:rPr lang="en-US" altLang="zh-HK" sz="1400" dirty="0">
                          <a:latin typeface="Times New Roman" panose="02020603050405020304" pitchFamily="18" charset="0"/>
                          <a:cs typeface="Times New Roman" panose="02020603050405020304" pitchFamily="18" charset="0"/>
                        </a:rPr>
                        <a:t>243,958,005.</a:t>
                      </a:r>
                      <a:endParaRPr lang="zh-HK"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sp>
        <p:nvSpPr>
          <p:cNvPr id="5" name="TextBox 4"/>
          <p:cNvSpPr txBox="1"/>
          <p:nvPr/>
        </p:nvSpPr>
        <p:spPr>
          <a:xfrm>
            <a:off x="145958" y="1087612"/>
            <a:ext cx="3859985" cy="800219"/>
          </a:xfrm>
          <a:prstGeom prst="rect">
            <a:avLst/>
          </a:prstGeom>
          <a:noFill/>
        </p:spPr>
        <p:txBody>
          <a:bodyPr wrap="square" rtlCol="0">
            <a:spAutoFit/>
          </a:bodyPr>
          <a:lstStyle/>
          <a:p>
            <a:endParaRPr lang="en-US" altLang="zh-CN" dirty="0">
              <a:latin typeface="Times New Roman" panose="02020603050405020304" pitchFamily="18" charset="0"/>
              <a:cs typeface="Times New Roman" panose="02020603050405020304" pitchFamily="18" charset="0"/>
            </a:endParaRPr>
          </a:p>
          <a:p>
            <a:r>
              <a:rPr lang="en-US" altLang="zh-CN" sz="1400" dirty="0">
                <a:latin typeface="Times New Roman" panose="02020603050405020304" pitchFamily="18" charset="0"/>
                <a:cs typeface="Times New Roman" panose="02020603050405020304" pitchFamily="18" charset="0"/>
              </a:rPr>
              <a:t>Figure 1: Import and Export of Opium in China, </a:t>
            </a:r>
            <a:r>
              <a:rPr lang="en-US" altLang="zh-CN" sz="1400" dirty="0" smtClean="0">
                <a:latin typeface="Times New Roman" panose="02020603050405020304" pitchFamily="18" charset="0"/>
                <a:cs typeface="Times New Roman" panose="02020603050405020304" pitchFamily="18" charset="0"/>
              </a:rPr>
              <a:t>1800-1839</a:t>
            </a:r>
            <a:endParaRPr lang="zh-HK" altLang="en-US" sz="1400" strike="sngStrike"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18937" y="4330346"/>
            <a:ext cx="8426299" cy="2462213"/>
          </a:xfrm>
          <a:prstGeom prst="rect">
            <a:avLst/>
          </a:prstGeom>
          <a:noFill/>
        </p:spPr>
        <p:txBody>
          <a:bodyPr wrap="square" rtlCol="0">
            <a:spAutoFit/>
          </a:bodyPr>
          <a:lstStyle/>
          <a:p>
            <a:r>
              <a:rPr lang="en-US" altLang="zh-HK" sz="1400" dirty="0" smtClean="0">
                <a:latin typeface="Times New Roman" panose="02020603050405020304" pitchFamily="18" charset="0"/>
                <a:cs typeface="Times New Roman" panose="02020603050405020304" pitchFamily="18" charset="0"/>
              </a:rPr>
              <a:t>Questions: </a:t>
            </a:r>
          </a:p>
          <a:p>
            <a:r>
              <a:rPr lang="en-US" altLang="zh-HK" sz="1400" dirty="0" smtClean="0">
                <a:latin typeface="Times New Roman" panose="02020603050405020304" pitchFamily="18" charset="0"/>
                <a:cs typeface="Times New Roman" panose="02020603050405020304" pitchFamily="18" charset="0"/>
              </a:rPr>
              <a:t>1.     As </a:t>
            </a:r>
            <a:r>
              <a:rPr lang="en-US" altLang="zh-HK" sz="1400" dirty="0">
                <a:latin typeface="Times New Roman" panose="02020603050405020304" pitchFamily="18" charset="0"/>
                <a:cs typeface="Times New Roman" panose="02020603050405020304" pitchFamily="18" charset="0"/>
              </a:rPr>
              <a:t>shown in Figure 1, Qing China exported _____ in exchange of </a:t>
            </a:r>
            <a:r>
              <a:rPr lang="en-US" altLang="zh-HK" sz="1400" dirty="0" smtClean="0">
                <a:latin typeface="Times New Roman" panose="02020603050405020304" pitchFamily="18" charset="0"/>
                <a:cs typeface="Times New Roman" panose="02020603050405020304" pitchFamily="18" charset="0"/>
              </a:rPr>
              <a:t>______.</a:t>
            </a:r>
            <a:endParaRPr lang="en-US" altLang="zh-HK" sz="1400" strike="sngStrike" dirty="0">
              <a:latin typeface="Times New Roman" panose="02020603050405020304" pitchFamily="18" charset="0"/>
              <a:cs typeface="Times New Roman" panose="02020603050405020304" pitchFamily="18" charset="0"/>
            </a:endParaRPr>
          </a:p>
          <a:p>
            <a:pPr marL="342900" indent="-342900">
              <a:buAutoNum type="arabicPeriod"/>
            </a:pPr>
            <a:endParaRPr lang="en-US" altLang="zh-HK" sz="1400" dirty="0">
              <a:latin typeface="Times New Roman" panose="02020603050405020304" pitchFamily="18" charset="0"/>
              <a:cs typeface="Times New Roman" panose="02020603050405020304" pitchFamily="18" charset="0"/>
            </a:endParaRPr>
          </a:p>
          <a:p>
            <a:pPr marL="342900" indent="-342900">
              <a:buAutoNum type="arabicPeriod" startAt="2"/>
            </a:pPr>
            <a:r>
              <a:rPr lang="en-US" altLang="zh-HK" sz="1400" dirty="0" smtClean="0">
                <a:latin typeface="Times New Roman" panose="02020603050405020304" pitchFamily="18" charset="0"/>
                <a:cs typeface="Times New Roman" panose="02020603050405020304" pitchFamily="18" charset="0"/>
              </a:rPr>
              <a:t>From </a:t>
            </a:r>
            <a:r>
              <a:rPr lang="en-US" altLang="zh-HK" sz="1400" dirty="0">
                <a:latin typeface="Times New Roman" panose="02020603050405020304" pitchFamily="18" charset="0"/>
                <a:cs typeface="Times New Roman" panose="02020603050405020304" pitchFamily="18" charset="0"/>
              </a:rPr>
              <a:t>1800 to 1839, the import of _____ increased/decreased (delete one) while </a:t>
            </a:r>
            <a:r>
              <a:rPr lang="en-US" altLang="zh-HK" sz="1400" dirty="0" smtClean="0">
                <a:latin typeface="Times New Roman" panose="02020603050405020304" pitchFamily="18" charset="0"/>
                <a:cs typeface="Times New Roman" panose="02020603050405020304" pitchFamily="18" charset="0"/>
              </a:rPr>
              <a:t>the </a:t>
            </a:r>
            <a:r>
              <a:rPr lang="en-US" altLang="zh-HK" sz="1400" dirty="0">
                <a:latin typeface="Times New Roman" panose="02020603050405020304" pitchFamily="18" charset="0"/>
                <a:cs typeface="Times New Roman" panose="02020603050405020304" pitchFamily="18" charset="0"/>
              </a:rPr>
              <a:t>export of </a:t>
            </a:r>
            <a:r>
              <a:rPr lang="en-US" altLang="zh-HK" sz="1400" dirty="0" smtClean="0">
                <a:latin typeface="Times New Roman" panose="02020603050405020304" pitchFamily="18" charset="0"/>
                <a:cs typeface="Times New Roman" panose="02020603050405020304" pitchFamily="18" charset="0"/>
              </a:rPr>
              <a:t>_______</a:t>
            </a:r>
          </a:p>
          <a:p>
            <a:r>
              <a:rPr lang="en-US" altLang="zh-HK" sz="1400" dirty="0">
                <a:latin typeface="Times New Roman" panose="02020603050405020304" pitchFamily="18" charset="0"/>
                <a:cs typeface="Times New Roman" panose="02020603050405020304" pitchFamily="18" charset="0"/>
              </a:rPr>
              <a:t> </a:t>
            </a:r>
            <a:r>
              <a:rPr lang="en-US" altLang="zh-HK" sz="1400" dirty="0" smtClean="0">
                <a:latin typeface="Times New Roman" panose="02020603050405020304" pitchFamily="18" charset="0"/>
                <a:cs typeface="Times New Roman" panose="02020603050405020304" pitchFamily="18" charset="0"/>
              </a:rPr>
              <a:t>       </a:t>
            </a:r>
            <a:r>
              <a:rPr lang="en-US" altLang="zh-HK" sz="1400" dirty="0">
                <a:latin typeface="Times New Roman" panose="02020603050405020304" pitchFamily="18" charset="0"/>
                <a:cs typeface="Times New Roman" panose="02020603050405020304" pitchFamily="18" charset="0"/>
              </a:rPr>
              <a:t>increased/decreased (delete one).</a:t>
            </a:r>
          </a:p>
          <a:p>
            <a:endParaRPr lang="en-US" altLang="zh-HK" sz="1400" dirty="0">
              <a:latin typeface="Times New Roman" panose="02020603050405020304" pitchFamily="18" charset="0"/>
              <a:cs typeface="Times New Roman" panose="02020603050405020304" pitchFamily="18" charset="0"/>
            </a:endParaRPr>
          </a:p>
          <a:p>
            <a:pPr marL="342900" indent="-342900">
              <a:buAutoNum type="arabicPeriod" startAt="3"/>
            </a:pPr>
            <a:r>
              <a:rPr lang="en-US" altLang="zh-HK" sz="1400" dirty="0">
                <a:latin typeface="Times New Roman" panose="02020603050405020304" pitchFamily="18" charset="0"/>
                <a:cs typeface="Times New Roman" panose="02020603050405020304" pitchFamily="18" charset="0"/>
              </a:rPr>
              <a:t>Lin </a:t>
            </a:r>
            <a:r>
              <a:rPr lang="en-US" altLang="zh-HK" sz="1400" dirty="0" err="1">
                <a:latin typeface="Times New Roman" panose="02020603050405020304" pitchFamily="18" charset="0"/>
                <a:cs typeface="Times New Roman" panose="02020603050405020304" pitchFamily="18" charset="0"/>
              </a:rPr>
              <a:t>Zexu</a:t>
            </a:r>
            <a:r>
              <a:rPr lang="en-US" altLang="zh-HK" sz="1400" dirty="0">
                <a:latin typeface="Times New Roman" panose="02020603050405020304" pitchFamily="18" charset="0"/>
                <a:cs typeface="Times New Roman" panose="02020603050405020304" pitchFamily="18" charset="0"/>
              </a:rPr>
              <a:t> disliked the outflow of _____. When Lin </a:t>
            </a:r>
            <a:r>
              <a:rPr lang="en-US" altLang="zh-HK" sz="1400" dirty="0" err="1">
                <a:latin typeface="Times New Roman" panose="02020603050405020304" pitchFamily="18" charset="0"/>
                <a:cs typeface="Times New Roman" panose="02020603050405020304" pitchFamily="18" charset="0"/>
              </a:rPr>
              <a:t>Zexu</a:t>
            </a:r>
            <a:r>
              <a:rPr lang="en-US" altLang="zh-HK" sz="1400" dirty="0">
                <a:latin typeface="Times New Roman" panose="02020603050405020304" pitchFamily="18" charset="0"/>
                <a:cs typeface="Times New Roman" panose="02020603050405020304" pitchFamily="18" charset="0"/>
              </a:rPr>
              <a:t> confiscated </a:t>
            </a:r>
            <a:r>
              <a:rPr lang="en-US" altLang="zh-HK" sz="1400" dirty="0" smtClean="0">
                <a:latin typeface="Times New Roman" panose="02020603050405020304" pitchFamily="18" charset="0"/>
                <a:cs typeface="Times New Roman" panose="02020603050405020304" pitchFamily="18" charset="0"/>
              </a:rPr>
              <a:t>opium in </a:t>
            </a:r>
            <a:r>
              <a:rPr lang="en-US" altLang="zh-HK" sz="1400" dirty="0">
                <a:latin typeface="Times New Roman" panose="02020603050405020304" pitchFamily="18" charset="0"/>
                <a:cs typeface="Times New Roman" panose="02020603050405020304" pitchFamily="18" charset="0"/>
              </a:rPr>
              <a:t>1839, British traders/American traders (delete one) suffered the most.</a:t>
            </a:r>
          </a:p>
          <a:p>
            <a:pPr marL="342900" indent="-342900">
              <a:buAutoNum type="arabicPeriod" startAt="3"/>
            </a:pPr>
            <a:endParaRPr lang="en-US" altLang="zh-HK" sz="1400" dirty="0">
              <a:latin typeface="Times New Roman" panose="02020603050405020304" pitchFamily="18" charset="0"/>
              <a:cs typeface="Times New Roman" panose="02020603050405020304" pitchFamily="18" charset="0"/>
            </a:endParaRPr>
          </a:p>
          <a:p>
            <a:pPr marL="342900" indent="-342900">
              <a:buAutoNum type="arabicPeriod" startAt="3"/>
            </a:pPr>
            <a:r>
              <a:rPr lang="en-US" altLang="zh-HK" sz="1400" dirty="0">
                <a:latin typeface="Times New Roman" panose="02020603050405020304" pitchFamily="18" charset="0"/>
                <a:cs typeface="Times New Roman" panose="02020603050405020304" pitchFamily="18" charset="0"/>
              </a:rPr>
              <a:t>In order to cover the loss of its </a:t>
            </a:r>
            <a:r>
              <a:rPr lang="en-US" altLang="zh-HK" sz="1400" dirty="0" smtClean="0">
                <a:latin typeface="Times New Roman" panose="02020603050405020304" pitchFamily="18" charset="0"/>
                <a:cs typeface="Times New Roman" panose="02020603050405020304" pitchFamily="18" charset="0"/>
              </a:rPr>
              <a:t>traders and maintain the immoral trade, </a:t>
            </a:r>
            <a:r>
              <a:rPr lang="en-US" altLang="zh-HK" sz="1400" dirty="0">
                <a:latin typeface="Times New Roman" panose="02020603050405020304" pitchFamily="18" charset="0"/>
                <a:cs typeface="Times New Roman" panose="02020603050405020304" pitchFamily="18" charset="0"/>
              </a:rPr>
              <a:t>________ (what country) declared war against Qing China in 1839, which became known as the </a:t>
            </a:r>
            <a:r>
              <a:rPr lang="en-US" altLang="zh-HK" sz="1400" dirty="0" smtClean="0">
                <a:latin typeface="Times New Roman" panose="02020603050405020304" pitchFamily="18" charset="0"/>
                <a:cs typeface="Times New Roman" panose="02020603050405020304" pitchFamily="18" charset="0"/>
              </a:rPr>
              <a:t>First Opium </a:t>
            </a:r>
            <a:r>
              <a:rPr lang="en-US" altLang="zh-HK" sz="1400" dirty="0">
                <a:latin typeface="Times New Roman" panose="02020603050405020304" pitchFamily="18" charset="0"/>
                <a:cs typeface="Times New Roman" panose="02020603050405020304" pitchFamily="18" charset="0"/>
              </a:rPr>
              <a:t>War. </a:t>
            </a:r>
            <a:endParaRPr lang="zh-HK" altLang="en-US" dirty="0">
              <a:latin typeface="Times New Roman" panose="02020603050405020304" pitchFamily="18" charset="0"/>
              <a:cs typeface="Times New Roman" panose="02020603050405020304" pitchFamily="18" charset="0"/>
            </a:endParaRPr>
          </a:p>
        </p:txBody>
      </p:sp>
      <p:pic>
        <p:nvPicPr>
          <p:cNvPr id="8" name="圖片 3" descr="top 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08088"/>
          </a:xfrm>
          <a:prstGeom prst="rect">
            <a:avLst/>
          </a:prstGeom>
          <a:noFill/>
          <a:ln>
            <a:noFill/>
          </a:ln>
          <a:extLst>
            <a:ext uri="{909E8E84-426E-40DD-AFC4-6F175D3DCCD1}">
              <a14:hiddenFill xmlns:a14="http://schemas.microsoft.com/office/drawing/2010/main">
                <a:solidFill>
                  <a:srgbClr val="FFFFFF">
                    <a:alpha val="7215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26262" y="1036539"/>
            <a:ext cx="2253803"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Worksheet 2</a:t>
            </a:r>
            <a:endParaRPr lang="zh-HK" altLang="en-US" b="1" dirty="0">
              <a:latin typeface="Times New Roman" panose="02020603050405020304" pitchFamily="18" charset="0"/>
              <a:cs typeface="Times New Roman" panose="02020603050405020304" pitchFamily="18"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6670" y="1928756"/>
            <a:ext cx="4352925" cy="1882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447348" y="1364611"/>
            <a:ext cx="4352925" cy="523220"/>
          </a:xfrm>
          <a:prstGeom prst="rect">
            <a:avLst/>
          </a:prstGeom>
          <a:noFill/>
        </p:spPr>
        <p:txBody>
          <a:bodyPr wrap="square" rtlCol="0">
            <a:spAutoFit/>
          </a:bodyPr>
          <a:lstStyle/>
          <a:p>
            <a:r>
              <a:rPr lang="en-US" altLang="zh-HK" sz="1400" dirty="0">
                <a:latin typeface="Times New Roman" panose="02020603050405020304" pitchFamily="18" charset="0"/>
                <a:cs typeface="Times New Roman" panose="02020603050405020304" pitchFamily="18" charset="0"/>
              </a:rPr>
              <a:t>Figure 2: Opium confiscated by Lin </a:t>
            </a:r>
            <a:r>
              <a:rPr lang="en-US" altLang="zh-HK" sz="1400" dirty="0" err="1">
                <a:latin typeface="Times New Roman" panose="02020603050405020304" pitchFamily="18" charset="0"/>
                <a:cs typeface="Times New Roman" panose="02020603050405020304" pitchFamily="18" charset="0"/>
              </a:rPr>
              <a:t>Zexu</a:t>
            </a:r>
            <a:r>
              <a:rPr lang="en-US" altLang="zh-HK" sz="1400" dirty="0">
                <a:latin typeface="Times New Roman" panose="02020603050405020304" pitchFamily="18" charset="0"/>
                <a:cs typeface="Times New Roman" panose="02020603050405020304" pitchFamily="18" charset="0"/>
              </a:rPr>
              <a:t> from British traders and American traders in 1839 </a:t>
            </a:r>
            <a:endParaRPr lang="zh-HK" altLang="en-US" sz="1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912822" y="3749040"/>
            <a:ext cx="1521229" cy="27699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HK" sz="1200" dirty="0">
                <a:latin typeface="Times New Roman" panose="02020603050405020304" pitchFamily="18" charset="0"/>
                <a:cs typeface="Times New Roman" panose="02020603050405020304" pitchFamily="18" charset="0"/>
              </a:rPr>
              <a:t>From British traders</a:t>
            </a:r>
            <a:endParaRPr lang="zh-HK" altLang="en-US" sz="12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7564582" y="3749040"/>
            <a:ext cx="1165013"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HK" sz="1200" dirty="0">
                <a:latin typeface="Times New Roman" panose="02020603050405020304" pitchFamily="18" charset="0"/>
                <a:cs typeface="Times New Roman" panose="02020603050405020304" pitchFamily="18" charset="0"/>
              </a:rPr>
              <a:t>From American traders</a:t>
            </a:r>
            <a:endParaRPr lang="zh-HK"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5948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圖片 2" descr="top 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08088"/>
          </a:xfrm>
          <a:prstGeom prst="rect">
            <a:avLst/>
          </a:prstGeom>
          <a:noFill/>
          <a:ln>
            <a:noFill/>
          </a:ln>
          <a:extLst>
            <a:ext uri="{909E8E84-426E-40DD-AFC4-6F175D3DCCD1}">
              <a14:hiddenFill xmlns:a14="http://schemas.microsoft.com/office/drawing/2010/main">
                <a:solidFill>
                  <a:srgbClr val="FFFFFF">
                    <a:alpha val="7215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矩形 5"/>
          <p:cNvSpPr>
            <a:spLocks noChangeArrowheads="1"/>
          </p:cNvSpPr>
          <p:nvPr/>
        </p:nvSpPr>
        <p:spPr bwMode="auto">
          <a:xfrm>
            <a:off x="547688" y="1504950"/>
            <a:ext cx="80486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800" b="1" dirty="0">
                <a:latin typeface="Times New Roman" panose="02020603050405020304" pitchFamily="18" charset="0"/>
                <a:cs typeface="Times New Roman" panose="02020603050405020304" pitchFamily="18" charset="0"/>
              </a:rPr>
              <a:t>Introduction of </a:t>
            </a:r>
            <a:r>
              <a:rPr kumimoji="0" lang="en-US" altLang="zh-TW" sz="1800" b="1" dirty="0" smtClean="0">
                <a:latin typeface="Times New Roman" panose="02020603050405020304" pitchFamily="18" charset="0"/>
                <a:cs typeface="Times New Roman" panose="02020603050405020304" pitchFamily="18" charset="0"/>
              </a:rPr>
              <a:t>the </a:t>
            </a:r>
            <a:r>
              <a:rPr kumimoji="0" lang="en-US" altLang="zh-TW" sz="1800" b="1" dirty="0" err="1" smtClean="0">
                <a:latin typeface="Times New Roman" panose="02020603050405020304" pitchFamily="18" charset="0"/>
                <a:cs typeface="Times New Roman" panose="02020603050405020304" pitchFamily="18" charset="0"/>
              </a:rPr>
              <a:t>Weiyuan</a:t>
            </a:r>
            <a:r>
              <a:rPr kumimoji="0" lang="en-US" altLang="zh-TW" sz="1800" b="1" dirty="0" smtClean="0">
                <a:latin typeface="Times New Roman" panose="02020603050405020304" pitchFamily="18" charset="0"/>
                <a:cs typeface="Times New Roman" panose="02020603050405020304" pitchFamily="18" charset="0"/>
              </a:rPr>
              <a:t> </a:t>
            </a:r>
            <a:r>
              <a:rPr kumimoji="0" lang="en-US" altLang="zh-TW" sz="1800" b="1" dirty="0">
                <a:latin typeface="Times New Roman" panose="02020603050405020304" pitchFamily="18" charset="0"/>
                <a:cs typeface="Times New Roman" panose="02020603050405020304" pitchFamily="18" charset="0"/>
              </a:rPr>
              <a:t>Fort in </a:t>
            </a:r>
            <a:r>
              <a:rPr kumimoji="0" lang="en-US" altLang="zh-TW" sz="1800" b="1" dirty="0" err="1">
                <a:latin typeface="Times New Roman" panose="02020603050405020304" pitchFamily="18" charset="0"/>
                <a:cs typeface="Times New Roman" panose="02020603050405020304" pitchFamily="18" charset="0"/>
              </a:rPr>
              <a:t>Humen</a:t>
            </a:r>
            <a:r>
              <a:rPr kumimoji="0" lang="en-US" altLang="zh-TW" sz="1800" b="1" dirty="0">
                <a:latin typeface="Times New Roman" panose="02020603050405020304" pitchFamily="18" charset="0"/>
                <a:cs typeface="Times New Roman" panose="02020603050405020304" pitchFamily="18" charset="0"/>
              </a:rPr>
              <a:t> Town</a:t>
            </a:r>
          </a:p>
          <a:p>
            <a:pPr eaLnBrk="1" hangingPunct="1">
              <a:spcBef>
                <a:spcPct val="0"/>
              </a:spcBef>
              <a:buFontTx/>
              <a:buNone/>
            </a:pPr>
            <a:endParaRPr kumimoji="0" lang="zh-HK" altLang="zh-TW" sz="1800" dirty="0">
              <a:latin typeface="Times New Roman" panose="02020603050405020304" pitchFamily="18" charset="0"/>
              <a:cs typeface="Times New Roman" panose="02020603050405020304" pitchFamily="18" charset="0"/>
            </a:endParaRPr>
          </a:p>
          <a:p>
            <a:pPr eaLnBrk="1" hangingPunct="1">
              <a:spcBef>
                <a:spcPct val="0"/>
              </a:spcBef>
              <a:buFontTx/>
              <a:buNone/>
            </a:pPr>
            <a:r>
              <a:rPr kumimoji="0" lang="en-US" altLang="zh-TW" sz="1800" dirty="0">
                <a:latin typeface="Times New Roman" panose="02020603050405020304" pitchFamily="18" charset="0"/>
                <a:cs typeface="Times New Roman" panose="02020603050405020304" pitchFamily="18" charset="0"/>
              </a:rPr>
              <a:t>The </a:t>
            </a:r>
            <a:r>
              <a:rPr kumimoji="0" lang="en-US" altLang="zh-TW" sz="1800" dirty="0" err="1">
                <a:latin typeface="Times New Roman" panose="02020603050405020304" pitchFamily="18" charset="0"/>
                <a:cs typeface="Times New Roman" panose="02020603050405020304" pitchFamily="18" charset="0"/>
              </a:rPr>
              <a:t>Weiyuan</a:t>
            </a:r>
            <a:r>
              <a:rPr kumimoji="0" lang="en-US" altLang="zh-TW" sz="1800" dirty="0">
                <a:latin typeface="Times New Roman" panose="02020603050405020304" pitchFamily="18" charset="0"/>
                <a:cs typeface="Times New Roman" panose="02020603050405020304" pitchFamily="18" charset="0"/>
              </a:rPr>
              <a:t> Fort was a coastal-defense fort in </a:t>
            </a:r>
            <a:r>
              <a:rPr kumimoji="0" lang="en-US" altLang="zh-TW" sz="1800" dirty="0" err="1">
                <a:latin typeface="Times New Roman" panose="02020603050405020304" pitchFamily="18" charset="0"/>
                <a:cs typeface="Times New Roman" panose="02020603050405020304" pitchFamily="18" charset="0"/>
              </a:rPr>
              <a:t>Humen</a:t>
            </a:r>
            <a:r>
              <a:rPr kumimoji="0" lang="en-US" altLang="zh-TW" sz="1800" dirty="0">
                <a:latin typeface="Times New Roman" panose="02020603050405020304" pitchFamily="18" charset="0"/>
                <a:cs typeface="Times New Roman" panose="02020603050405020304" pitchFamily="18" charset="0"/>
              </a:rPr>
              <a:t>, Dongguan, Guangdong province. The fort was constructed in 1835 and was in use during the Opium Wars. There were 44 cannons </a:t>
            </a:r>
            <a:r>
              <a:rPr kumimoji="0" lang="en-US" altLang="zh-TW" sz="1800" dirty="0" smtClean="0">
                <a:latin typeface="Times New Roman" panose="02020603050405020304" pitchFamily="18" charset="0"/>
                <a:cs typeface="Times New Roman" panose="02020603050405020304" pitchFamily="18" charset="0"/>
              </a:rPr>
              <a:t>to </a:t>
            </a:r>
            <a:r>
              <a:rPr kumimoji="0" lang="en-US" altLang="zh-TW" sz="1800" dirty="0">
                <a:latin typeface="Times New Roman" panose="02020603050405020304" pitchFamily="18" charset="0"/>
                <a:cs typeface="Times New Roman" panose="02020603050405020304" pitchFamily="18" charset="0"/>
              </a:rPr>
              <a:t>defend against the British. </a:t>
            </a:r>
            <a:r>
              <a:rPr kumimoji="0" lang="en-US" altLang="zh-TW" sz="1800" dirty="0" smtClean="0">
                <a:latin typeface="Times New Roman" panose="02020603050405020304" pitchFamily="18" charset="0"/>
                <a:cs typeface="Times New Roman" panose="02020603050405020304" pitchFamily="18" charset="0"/>
              </a:rPr>
              <a:t>The fort was </a:t>
            </a:r>
            <a:r>
              <a:rPr kumimoji="0" lang="en-US" altLang="zh-TW" sz="1800" dirty="0">
                <a:latin typeface="Times New Roman" panose="02020603050405020304" pitchFamily="18" charset="0"/>
                <a:cs typeface="Times New Roman" panose="02020603050405020304" pitchFamily="18" charset="0"/>
              </a:rPr>
              <a:t>360 meters in length, 6.2 meters in </a:t>
            </a:r>
            <a:r>
              <a:rPr kumimoji="0" lang="en-US" altLang="zh-TW" sz="1800" dirty="0" smtClean="0">
                <a:latin typeface="Times New Roman" panose="02020603050405020304" pitchFamily="18" charset="0"/>
                <a:cs typeface="Times New Roman" panose="02020603050405020304" pitchFamily="18" charset="0"/>
              </a:rPr>
              <a:t>height and 7.6 meters in width. </a:t>
            </a:r>
            <a:r>
              <a:rPr kumimoji="0" lang="en-US" altLang="zh-CN" sz="1800" dirty="0">
                <a:latin typeface="Times New Roman" panose="02020603050405020304" pitchFamily="18" charset="0"/>
                <a:cs typeface="Times New Roman" panose="02020603050405020304" pitchFamily="18" charset="0"/>
              </a:rPr>
              <a:t>Of all </a:t>
            </a:r>
            <a:r>
              <a:rPr kumimoji="0" lang="en-US" altLang="zh-CN" sz="1800" dirty="0" smtClean="0">
                <a:latin typeface="Times New Roman" panose="02020603050405020304" pitchFamily="18" charset="0"/>
                <a:cs typeface="Times New Roman" panose="02020603050405020304" pitchFamily="18" charset="0"/>
              </a:rPr>
              <a:t>the forts </a:t>
            </a:r>
            <a:r>
              <a:rPr kumimoji="0" lang="en-US" altLang="zh-CN" sz="1800" dirty="0">
                <a:latin typeface="Times New Roman" panose="02020603050405020304" pitchFamily="18" charset="0"/>
                <a:cs typeface="Times New Roman" panose="02020603050405020304" pitchFamily="18" charset="0"/>
              </a:rPr>
              <a:t>in </a:t>
            </a:r>
            <a:r>
              <a:rPr kumimoji="0" lang="en-US" altLang="zh-CN" sz="1800" dirty="0" err="1">
                <a:latin typeface="Times New Roman" panose="02020603050405020304" pitchFamily="18" charset="0"/>
                <a:cs typeface="Times New Roman" panose="02020603050405020304" pitchFamily="18" charset="0"/>
              </a:rPr>
              <a:t>Humen</a:t>
            </a:r>
            <a:r>
              <a:rPr kumimoji="0" lang="en-US" altLang="zh-CN" sz="1800" dirty="0">
                <a:latin typeface="Times New Roman" panose="02020603050405020304" pitchFamily="18" charset="0"/>
                <a:cs typeface="Times New Roman" panose="02020603050405020304" pitchFamily="18" charset="0"/>
              </a:rPr>
              <a:t>, this was the biggest. This was also the headquarters of Guan </a:t>
            </a:r>
            <a:r>
              <a:rPr kumimoji="0" lang="en-US" altLang="zh-CN" sz="1800" dirty="0" err="1">
                <a:latin typeface="Times New Roman" panose="02020603050405020304" pitchFamily="18" charset="0"/>
                <a:cs typeface="Times New Roman" panose="02020603050405020304" pitchFamily="18" charset="0"/>
              </a:rPr>
              <a:t>Tianpei</a:t>
            </a:r>
            <a:r>
              <a:rPr kumimoji="0" lang="en-US" altLang="zh-CN" sz="1800" dirty="0">
                <a:latin typeface="Times New Roman" panose="02020603050405020304" pitchFamily="18" charset="0"/>
                <a:cs typeface="Times New Roman" panose="02020603050405020304" pitchFamily="18" charset="0"/>
              </a:rPr>
              <a:t>, the Superintendent of Naval Forces, during the First Opium War. (Ref.: Wang </a:t>
            </a:r>
            <a:r>
              <a:rPr kumimoji="0" lang="en-US" altLang="zh-CN" sz="1800" dirty="0" err="1">
                <a:latin typeface="Times New Roman" panose="02020603050405020304" pitchFamily="18" charset="0"/>
                <a:cs typeface="Times New Roman" panose="02020603050405020304" pitchFamily="18" charset="0"/>
              </a:rPr>
              <a:t>Chaobin</a:t>
            </a:r>
            <a:r>
              <a:rPr kumimoji="0" lang="en-US" altLang="zh-CN" sz="1800" dirty="0">
                <a:latin typeface="Times New Roman" panose="02020603050405020304" pitchFamily="18" charset="0"/>
                <a:cs typeface="Times New Roman" panose="02020603050405020304" pitchFamily="18" charset="0"/>
              </a:rPr>
              <a:t>, </a:t>
            </a:r>
            <a:r>
              <a:rPr kumimoji="0" lang="en-US" altLang="zh-CN" sz="1800" dirty="0" smtClean="0">
                <a:latin typeface="Times New Roman" panose="02020603050405020304" pitchFamily="18" charset="0"/>
                <a:cs typeface="Times New Roman" panose="02020603050405020304" pitchFamily="18" charset="0"/>
              </a:rPr>
              <a:t>“</a:t>
            </a:r>
            <a:r>
              <a:rPr kumimoji="0" lang="en-US" altLang="zh-CN" sz="1800" i="1" dirty="0" err="1" smtClean="0">
                <a:latin typeface="Times New Roman" panose="02020603050405020304" pitchFamily="18" charset="0"/>
                <a:cs typeface="Times New Roman" panose="02020603050405020304" pitchFamily="18" charset="0"/>
              </a:rPr>
              <a:t>Zhongguo</a:t>
            </a:r>
            <a:r>
              <a:rPr kumimoji="0" lang="en-US" altLang="zh-CN" sz="1800" i="1" dirty="0" smtClean="0">
                <a:latin typeface="Times New Roman" panose="02020603050405020304" pitchFamily="18" charset="0"/>
                <a:cs typeface="Times New Roman" panose="02020603050405020304" pitchFamily="18" charset="0"/>
              </a:rPr>
              <a:t> </a:t>
            </a:r>
            <a:r>
              <a:rPr kumimoji="0" lang="en-US" altLang="zh-CN" sz="1800" i="1" dirty="0" err="1">
                <a:latin typeface="Times New Roman" panose="02020603050405020304" pitchFamily="18" charset="0"/>
                <a:cs typeface="Times New Roman" panose="02020603050405020304" pitchFamily="18" charset="0"/>
              </a:rPr>
              <a:t>haijiang</a:t>
            </a:r>
            <a:r>
              <a:rPr kumimoji="0" lang="en-US" altLang="zh-CN" sz="1800" i="1" dirty="0">
                <a:latin typeface="Times New Roman" panose="02020603050405020304" pitchFamily="18" charset="0"/>
                <a:cs typeface="Times New Roman" panose="02020603050405020304" pitchFamily="18" charset="0"/>
              </a:rPr>
              <a:t> </a:t>
            </a:r>
            <a:r>
              <a:rPr kumimoji="0" lang="en-US" altLang="zh-CN" sz="1800" i="1" dirty="0" err="1">
                <a:latin typeface="Times New Roman" panose="02020603050405020304" pitchFamily="18" charset="0"/>
                <a:cs typeface="Times New Roman" panose="02020603050405020304" pitchFamily="18" charset="0"/>
              </a:rPr>
              <a:t>paitai</a:t>
            </a:r>
            <a:r>
              <a:rPr kumimoji="0" lang="en-US" altLang="zh-CN" sz="1800" i="1" dirty="0">
                <a:latin typeface="Times New Roman" panose="02020603050405020304" pitchFamily="18" charset="0"/>
                <a:cs typeface="Times New Roman" panose="02020603050405020304" pitchFamily="18" charset="0"/>
              </a:rPr>
              <a:t> </a:t>
            </a:r>
            <a:r>
              <a:rPr kumimoji="0" lang="en-US" altLang="zh-CN" sz="1800" i="1" dirty="0" err="1" smtClean="0">
                <a:latin typeface="Times New Roman" panose="02020603050405020304" pitchFamily="18" charset="0"/>
                <a:cs typeface="Times New Roman" panose="02020603050405020304" pitchFamily="18" charset="0"/>
              </a:rPr>
              <a:t>tuzhi</a:t>
            </a:r>
            <a:r>
              <a:rPr kumimoji="0" lang="en-US" altLang="zh-CN" sz="1800" i="1" dirty="0" smtClean="0">
                <a:latin typeface="Times New Roman" panose="02020603050405020304" pitchFamily="18" charset="0"/>
                <a:cs typeface="Times New Roman" panose="02020603050405020304" pitchFamily="18" charset="0"/>
              </a:rPr>
              <a:t>”</a:t>
            </a:r>
            <a:r>
              <a:rPr kumimoji="0" lang="en-US" altLang="zh-CN" sz="1800" dirty="0" smtClean="0">
                <a:latin typeface="Times New Roman" panose="02020603050405020304" pitchFamily="18" charset="0"/>
                <a:cs typeface="Times New Roman" panose="02020603050405020304" pitchFamily="18" charset="0"/>
              </a:rPr>
              <a:t>, </a:t>
            </a:r>
            <a:r>
              <a:rPr kumimoji="0" lang="en-US" altLang="zh-CN" sz="1800" dirty="0" err="1">
                <a:latin typeface="Times New Roman" panose="02020603050405020304" pitchFamily="18" charset="0"/>
                <a:cs typeface="Times New Roman" panose="02020603050405020304" pitchFamily="18" charset="0"/>
              </a:rPr>
              <a:t>Ji’nan</a:t>
            </a:r>
            <a:r>
              <a:rPr kumimoji="0" lang="en-US" altLang="zh-CN" sz="1800" dirty="0">
                <a:latin typeface="Times New Roman" panose="02020603050405020304" pitchFamily="18" charset="0"/>
                <a:cs typeface="Times New Roman" panose="02020603050405020304" pitchFamily="18" charset="0"/>
              </a:rPr>
              <a:t>: Shandong </a:t>
            </a:r>
            <a:r>
              <a:rPr kumimoji="0" lang="en-US" altLang="zh-CN" sz="1800" dirty="0" err="1">
                <a:latin typeface="Times New Roman" panose="02020603050405020304" pitchFamily="18" charset="0"/>
                <a:cs typeface="Times New Roman" panose="02020603050405020304" pitchFamily="18" charset="0"/>
              </a:rPr>
              <a:t>huabao</a:t>
            </a:r>
            <a:r>
              <a:rPr kumimoji="0" lang="en-US" altLang="zh-CN" sz="1800" dirty="0">
                <a:latin typeface="Times New Roman" panose="02020603050405020304" pitchFamily="18" charset="0"/>
                <a:cs typeface="Times New Roman" panose="02020603050405020304" pitchFamily="18" charset="0"/>
              </a:rPr>
              <a:t> </a:t>
            </a:r>
            <a:r>
              <a:rPr kumimoji="0" lang="en-US" altLang="zh-CN" sz="1800" dirty="0" err="1">
                <a:latin typeface="Times New Roman" panose="02020603050405020304" pitchFamily="18" charset="0"/>
                <a:cs typeface="Times New Roman" panose="02020603050405020304" pitchFamily="18" charset="0"/>
              </a:rPr>
              <a:t>chubanshe</a:t>
            </a:r>
            <a:r>
              <a:rPr kumimoji="0" lang="en-US" altLang="zh-CN" sz="1800" dirty="0">
                <a:latin typeface="Times New Roman" panose="02020603050405020304" pitchFamily="18" charset="0"/>
                <a:cs typeface="Times New Roman" panose="02020603050405020304" pitchFamily="18" charset="0"/>
              </a:rPr>
              <a:t>, 2008, p. 145; see also Wikipedia: </a:t>
            </a:r>
            <a:r>
              <a:rPr kumimoji="0" lang="en-US" altLang="zh-CN" sz="1800" dirty="0" err="1">
                <a:latin typeface="Times New Roman" panose="02020603050405020304" pitchFamily="18" charset="0"/>
                <a:cs typeface="Times New Roman" panose="02020603050405020304" pitchFamily="18" charset="0"/>
              </a:rPr>
              <a:t>Weiyuan</a:t>
            </a:r>
            <a:r>
              <a:rPr kumimoji="0" lang="en-US" altLang="zh-CN" sz="1800" dirty="0">
                <a:latin typeface="Times New Roman" panose="02020603050405020304" pitchFamily="18" charset="0"/>
                <a:cs typeface="Times New Roman" panose="02020603050405020304" pitchFamily="18" charset="0"/>
              </a:rPr>
              <a:t> Fort) </a:t>
            </a:r>
            <a:endParaRPr kumimoji="0" lang="en-US" altLang="zh-TW"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2" descr="top 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08088"/>
          </a:xfrm>
          <a:prstGeom prst="rect">
            <a:avLst/>
          </a:prstGeom>
          <a:noFill/>
          <a:ln>
            <a:noFill/>
          </a:ln>
          <a:extLst>
            <a:ext uri="{909E8E84-426E-40DD-AFC4-6F175D3DCCD1}">
              <a14:hiddenFill xmlns:a14="http://schemas.microsoft.com/office/drawing/2010/main">
                <a:solidFill>
                  <a:srgbClr val="FFFFFF">
                    <a:alpha val="72156"/>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descr="http://www.ypzz.cn/uploadfile/image/20140912/20140912155991909190.jpg"/>
          <p:cNvPicPr>
            <a:picLocks noChangeAspect="1" noChangeArrowheads="1"/>
          </p:cNvPicPr>
          <p:nvPr/>
        </p:nvPicPr>
        <p:blipFill>
          <a:blip r:embed="rId3"/>
          <a:srcRect/>
          <a:stretch>
            <a:fillRect/>
          </a:stretch>
        </p:blipFill>
        <p:spPr bwMode="auto">
          <a:xfrm>
            <a:off x="1230313" y="1296988"/>
            <a:ext cx="6234112" cy="3657600"/>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矩形 6"/>
          <p:cNvSpPr>
            <a:spLocks noChangeArrowheads="1"/>
          </p:cNvSpPr>
          <p:nvPr/>
        </p:nvSpPr>
        <p:spPr bwMode="auto">
          <a:xfrm>
            <a:off x="1468438" y="5043488"/>
            <a:ext cx="5861050" cy="307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lnSpc>
                <a:spcPts val="1800"/>
              </a:lnSpc>
              <a:spcBef>
                <a:spcPct val="0"/>
              </a:spcBef>
              <a:buFontTx/>
              <a:buNone/>
            </a:pPr>
            <a:r>
              <a:rPr kumimoji="0" lang="en-US" altLang="zh-TW" sz="1400" dirty="0">
                <a:latin typeface="Times New Roman" pitchFamily="18" charset="0"/>
                <a:cs typeface="Times New Roman" pitchFamily="18" charset="0"/>
              </a:rPr>
              <a:t>Fig. 1: Historical sites at </a:t>
            </a:r>
            <a:r>
              <a:rPr kumimoji="0" lang="en-US" altLang="zh-TW" sz="1400" dirty="0" smtClean="0">
                <a:latin typeface="Times New Roman" pitchFamily="18" charset="0"/>
                <a:cs typeface="Times New Roman" pitchFamily="18" charset="0"/>
              </a:rPr>
              <a:t>the </a:t>
            </a:r>
            <a:r>
              <a:rPr kumimoji="0" lang="en-US" altLang="zh-TW" sz="1400" dirty="0" err="1" smtClean="0">
                <a:latin typeface="Times New Roman" pitchFamily="18" charset="0"/>
                <a:cs typeface="Times New Roman" pitchFamily="18" charset="0"/>
              </a:rPr>
              <a:t>Weiyuan</a:t>
            </a:r>
            <a:r>
              <a:rPr kumimoji="0" lang="en-US" altLang="zh-TW" sz="1400" dirty="0" smtClean="0">
                <a:latin typeface="Times New Roman" pitchFamily="18" charset="0"/>
                <a:cs typeface="Times New Roman" pitchFamily="18" charset="0"/>
              </a:rPr>
              <a:t> </a:t>
            </a:r>
            <a:r>
              <a:rPr kumimoji="0" lang="en-US" altLang="zh-TW" sz="1400" dirty="0">
                <a:latin typeface="Times New Roman" pitchFamily="18" charset="0"/>
                <a:cs typeface="Times New Roman" pitchFamily="18" charset="0"/>
              </a:rPr>
              <a:t>Fort</a:t>
            </a:r>
            <a:endParaRPr kumimoji="0" lang="zh-HK" altLang="zh-TW" sz="1400" dirty="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圖片 3" descr="top 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08088"/>
          </a:xfrm>
          <a:prstGeom prst="rect">
            <a:avLst/>
          </a:prstGeom>
          <a:noFill/>
          <a:ln>
            <a:noFill/>
          </a:ln>
          <a:extLst>
            <a:ext uri="{909E8E84-426E-40DD-AFC4-6F175D3DCCD1}">
              <a14:hiddenFill xmlns:a14="http://schemas.microsoft.com/office/drawing/2010/main">
                <a:solidFill>
                  <a:srgbClr val="FFFFFF">
                    <a:alpha val="72156"/>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G:\2014 War History for China\07虎門之戰\虎門考察\威遠炮臺地圖3.png"/>
          <p:cNvPicPr>
            <a:picLocks noChangeAspect="1" noChangeArrowheads="1"/>
          </p:cNvPicPr>
          <p:nvPr/>
        </p:nvPicPr>
        <p:blipFill>
          <a:blip r:embed="rId3"/>
          <a:srcRect/>
          <a:stretch>
            <a:fillRect/>
          </a:stretch>
        </p:blipFill>
        <p:spPr bwMode="auto">
          <a:xfrm>
            <a:off x="2630488" y="1604963"/>
            <a:ext cx="3883025" cy="3163887"/>
          </a:xfrm>
          <a:prstGeom prst="rect">
            <a:avLst/>
          </a:prstGeom>
          <a:noFill/>
          <a:ln w="38100">
            <a:solidFill>
              <a:schemeClr val="accent2"/>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sp>
        <p:nvSpPr>
          <p:cNvPr id="5124" name="矩形 4"/>
          <p:cNvSpPr>
            <a:spLocks noChangeArrowheads="1"/>
          </p:cNvSpPr>
          <p:nvPr/>
        </p:nvSpPr>
        <p:spPr bwMode="auto">
          <a:xfrm>
            <a:off x="1139825" y="5051425"/>
            <a:ext cx="6864350" cy="307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lnSpc>
                <a:spcPts val="1800"/>
              </a:lnSpc>
              <a:spcBef>
                <a:spcPct val="0"/>
              </a:spcBef>
              <a:buFontTx/>
              <a:buNone/>
            </a:pPr>
            <a:r>
              <a:rPr kumimoji="0" lang="en-US" altLang="zh-CN" sz="1400" dirty="0">
                <a:latin typeface="Times New Roman" pitchFamily="18" charset="0"/>
                <a:cs typeface="Times New Roman" pitchFamily="18" charset="0"/>
              </a:rPr>
              <a:t>Fig. 2: Line of cannons at </a:t>
            </a:r>
            <a:r>
              <a:rPr kumimoji="0" lang="en-US" altLang="zh-CN" sz="1400" dirty="0" smtClean="0">
                <a:latin typeface="Times New Roman" pitchFamily="18" charset="0"/>
                <a:cs typeface="Times New Roman" pitchFamily="18" charset="0"/>
              </a:rPr>
              <a:t>the </a:t>
            </a:r>
            <a:r>
              <a:rPr kumimoji="0" lang="en-US" altLang="zh-CN" sz="1400" dirty="0" err="1" smtClean="0">
                <a:latin typeface="Times New Roman" pitchFamily="18" charset="0"/>
                <a:cs typeface="Times New Roman" pitchFamily="18" charset="0"/>
              </a:rPr>
              <a:t>Weiyuan</a:t>
            </a:r>
            <a:r>
              <a:rPr kumimoji="0" lang="en-US" altLang="zh-CN" sz="1400" dirty="0" smtClean="0">
                <a:latin typeface="Times New Roman" pitchFamily="18" charset="0"/>
                <a:cs typeface="Times New Roman" pitchFamily="18" charset="0"/>
              </a:rPr>
              <a:t> </a:t>
            </a:r>
            <a:r>
              <a:rPr kumimoji="0" lang="en-US" altLang="zh-CN" sz="1400" dirty="0">
                <a:latin typeface="Times New Roman" pitchFamily="18" charset="0"/>
                <a:cs typeface="Times New Roman" pitchFamily="18" charset="0"/>
              </a:rPr>
              <a:t>Fort (red line)</a:t>
            </a:r>
            <a:endParaRPr kumimoji="0" lang="zh-HK" altLang="zh-TW" sz="1400" dirty="0">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圖片 3" descr="top 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08088"/>
          </a:xfrm>
          <a:prstGeom prst="rect">
            <a:avLst/>
          </a:prstGeom>
          <a:noFill/>
          <a:ln>
            <a:noFill/>
          </a:ln>
          <a:extLst>
            <a:ext uri="{909E8E84-426E-40DD-AFC4-6F175D3DCCD1}">
              <a14:hiddenFill xmlns:a14="http://schemas.microsoft.com/office/drawing/2010/main">
                <a:solidFill>
                  <a:srgbClr val="FFFFFF">
                    <a:alpha val="72156"/>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noChangeArrowheads="1"/>
          </p:cNvPicPr>
          <p:nvPr/>
        </p:nvPicPr>
        <p:blipFill>
          <a:blip r:embed="rId3"/>
          <a:srcRect/>
          <a:stretch>
            <a:fillRect/>
          </a:stretch>
        </p:blipFill>
        <p:spPr bwMode="auto">
          <a:xfrm>
            <a:off x="965200" y="1822450"/>
            <a:ext cx="3359150" cy="2519363"/>
          </a:xfrm>
          <a:prstGeom prst="rect">
            <a:avLst/>
          </a:prstGeom>
          <a:noFill/>
          <a:ln w="38100">
            <a:solidFill>
              <a:schemeClr val="accent2"/>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sp>
        <p:nvSpPr>
          <p:cNvPr id="6148" name="矩形 10"/>
          <p:cNvSpPr>
            <a:spLocks noChangeArrowheads="1"/>
          </p:cNvSpPr>
          <p:nvPr/>
        </p:nvSpPr>
        <p:spPr bwMode="auto">
          <a:xfrm>
            <a:off x="817562" y="1225550"/>
            <a:ext cx="7978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800" b="1" dirty="0">
                <a:latin typeface="Times New Roman" panose="02020603050405020304" pitchFamily="18" charset="0"/>
                <a:cs typeface="Times New Roman" panose="02020603050405020304" pitchFamily="18" charset="0"/>
              </a:rPr>
              <a:t>A. Operation of Cannons</a:t>
            </a:r>
            <a:r>
              <a:rPr kumimoji="0" lang="zh-TW" altLang="en-US" sz="1800" b="1" dirty="0">
                <a:latin typeface="Times New Roman" panose="02020603050405020304" pitchFamily="18" charset="0"/>
                <a:cs typeface="Times New Roman" panose="02020603050405020304" pitchFamily="18" charset="0"/>
              </a:rPr>
              <a:t>   </a:t>
            </a:r>
            <a:r>
              <a:rPr kumimoji="0" lang="en-US" altLang="zh-TW" sz="1800" b="1" dirty="0">
                <a:latin typeface="Times New Roman" panose="02020603050405020304" pitchFamily="18" charset="0"/>
                <a:cs typeface="Times New Roman" panose="02020603050405020304" pitchFamily="18" charset="0"/>
              </a:rPr>
              <a:t>(</a:t>
            </a:r>
            <a:r>
              <a:rPr kumimoji="0" lang="en-US" altLang="zh-TW" sz="1800" dirty="0">
                <a:latin typeface="Times New Roman" panose="02020603050405020304" pitchFamily="18" charset="0"/>
                <a:cs typeface="Times New Roman" panose="02020603050405020304" pitchFamily="18" charset="0"/>
              </a:rPr>
              <a:t>Suggest teaching this </a:t>
            </a:r>
            <a:r>
              <a:rPr kumimoji="0" lang="en-US" altLang="zh-TW" sz="1800" dirty="0" smtClean="0">
                <a:latin typeface="Times New Roman" panose="02020603050405020304" pitchFamily="18" charset="0"/>
                <a:cs typeface="Times New Roman" panose="02020603050405020304" pitchFamily="18" charset="0"/>
              </a:rPr>
              <a:t>part in </a:t>
            </a:r>
            <a:r>
              <a:rPr kumimoji="0" lang="en-US" altLang="zh-TW" sz="1800" dirty="0">
                <a:latin typeface="Times New Roman" panose="02020603050405020304" pitchFamily="18" charset="0"/>
                <a:cs typeface="Times New Roman" panose="02020603050405020304" pitchFamily="18" charset="0"/>
              </a:rPr>
              <a:t>front of a cannon on site)</a:t>
            </a:r>
            <a:endParaRPr kumimoji="0" lang="zh-HK" altLang="zh-TW" sz="1800" dirty="0">
              <a:latin typeface="Times New Roman" panose="02020603050405020304" pitchFamily="18" charset="0"/>
              <a:cs typeface="Times New Roman" panose="02020603050405020304" pitchFamily="18" charset="0"/>
            </a:endParaRPr>
          </a:p>
        </p:txBody>
      </p:sp>
      <p:sp>
        <p:nvSpPr>
          <p:cNvPr id="6149" name="矩形 11"/>
          <p:cNvSpPr>
            <a:spLocks noChangeArrowheads="1"/>
          </p:cNvSpPr>
          <p:nvPr/>
        </p:nvSpPr>
        <p:spPr bwMode="auto">
          <a:xfrm>
            <a:off x="914400" y="4341813"/>
            <a:ext cx="3409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400" dirty="0">
                <a:latin typeface="Times New Roman" panose="02020603050405020304" pitchFamily="18" charset="0"/>
                <a:cs typeface="Times New Roman" panose="02020603050405020304" pitchFamily="18" charset="0"/>
              </a:rPr>
              <a:t>Fig. 3: Granite pillbox</a:t>
            </a:r>
            <a:endParaRPr kumimoji="0" lang="zh-HK" altLang="zh-TW" sz="1400" dirty="0">
              <a:latin typeface="Times New Roman" panose="02020603050405020304" pitchFamily="18" charset="0"/>
              <a:cs typeface="Times New Roman" panose="02020603050405020304" pitchFamily="18" charset="0"/>
            </a:endParaRPr>
          </a:p>
        </p:txBody>
      </p:sp>
      <p:sp>
        <p:nvSpPr>
          <p:cNvPr id="6150" name="矩形 12"/>
          <p:cNvSpPr>
            <a:spLocks noChangeArrowheads="1"/>
          </p:cNvSpPr>
          <p:nvPr/>
        </p:nvSpPr>
        <p:spPr bwMode="auto">
          <a:xfrm>
            <a:off x="4824413" y="1970088"/>
            <a:ext cx="3971925" cy="250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lnSpc>
                <a:spcPct val="110000"/>
              </a:lnSpc>
              <a:spcBef>
                <a:spcPct val="0"/>
              </a:spcBef>
              <a:buFont typeface="Calibri" pitchFamily="34" charset="0"/>
              <a:buAutoNum type="arabicPeriod"/>
            </a:pPr>
            <a:r>
              <a:rPr kumimoji="0" lang="en-US" altLang="zh-TW" sz="1800" dirty="0">
                <a:latin typeface="Times New Roman" pitchFamily="18" charset="0"/>
                <a:cs typeface="Times New Roman" pitchFamily="18" charset="0"/>
              </a:rPr>
              <a:t>In the Qing dynasty, cannons were graded by weight. Heavier cannons were more powerful. Teachers are suggested to read the character “</a:t>
            </a:r>
            <a:r>
              <a:rPr kumimoji="0" lang="en-US" altLang="zh-TW" sz="1800" i="1" dirty="0" err="1">
                <a:latin typeface="Times New Roman" pitchFamily="18" charset="0"/>
                <a:cs typeface="Times New Roman" pitchFamily="18" charset="0"/>
              </a:rPr>
              <a:t>jin</a:t>
            </a:r>
            <a:r>
              <a:rPr kumimoji="0" lang="en-US" altLang="zh-TW" sz="1800" dirty="0">
                <a:latin typeface="Times New Roman" pitchFamily="18" charset="0"/>
                <a:cs typeface="Times New Roman" pitchFamily="18" charset="0"/>
              </a:rPr>
              <a:t>” (</a:t>
            </a:r>
            <a:r>
              <a:rPr kumimoji="0" lang="en-US" altLang="zh-CN" sz="1800" dirty="0">
                <a:latin typeface="Times New Roman" pitchFamily="18" charset="0"/>
                <a:cs typeface="Times New Roman" pitchFamily="18" charset="0"/>
              </a:rPr>
              <a:t>catty, </a:t>
            </a:r>
            <a:r>
              <a:rPr kumimoji="0" lang="zh-CN" altLang="en-US" sz="1600" dirty="0">
                <a:latin typeface="Times New Roman" pitchFamily="18" charset="0"/>
                <a:cs typeface="Times New Roman" pitchFamily="18" charset="0"/>
              </a:rPr>
              <a:t>斤</a:t>
            </a:r>
            <a:r>
              <a:rPr kumimoji="0" lang="en-US" altLang="zh-CN" sz="1600" dirty="0">
                <a:latin typeface="Times New Roman" pitchFamily="18" charset="0"/>
                <a:cs typeface="Times New Roman" pitchFamily="18" charset="0"/>
              </a:rPr>
              <a:t>) </a:t>
            </a:r>
            <a:r>
              <a:rPr kumimoji="0" lang="en-US" altLang="zh-CN" sz="1800" dirty="0">
                <a:latin typeface="Times New Roman" pitchFamily="18" charset="0"/>
                <a:cs typeface="Times New Roman" pitchFamily="18" charset="0"/>
              </a:rPr>
              <a:t>inscribed on cannons. </a:t>
            </a:r>
            <a:endParaRPr kumimoji="0" lang="zh-HK" altLang="zh-TW" sz="1800" dirty="0">
              <a:latin typeface="Times New Roman" pitchFamily="18" charset="0"/>
              <a:cs typeface="Times New Roman" pitchFamily="18" charset="0"/>
            </a:endParaRPr>
          </a:p>
          <a:p>
            <a:pPr eaLnBrk="1" hangingPunct="1">
              <a:lnSpc>
                <a:spcPct val="110000"/>
              </a:lnSpc>
              <a:spcBef>
                <a:spcPct val="0"/>
              </a:spcBef>
              <a:buFont typeface="Calibri" pitchFamily="34" charset="0"/>
              <a:buAutoNum type="arabicPeriod"/>
            </a:pPr>
            <a:endParaRPr kumimoji="0" lang="en-US" altLang="zh-TW" sz="1800" dirty="0">
              <a:latin typeface="Times New Roman" pitchFamily="18" charset="0"/>
              <a:cs typeface="Times New Roman" pitchFamily="18" charset="0"/>
            </a:endParaRPr>
          </a:p>
          <a:p>
            <a:pPr eaLnBrk="1" hangingPunct="1">
              <a:lnSpc>
                <a:spcPct val="110000"/>
              </a:lnSpc>
              <a:spcBef>
                <a:spcPct val="0"/>
              </a:spcBef>
              <a:buFont typeface="Calibri" pitchFamily="34" charset="0"/>
              <a:buAutoNum type="arabicPeriod"/>
            </a:pPr>
            <a:r>
              <a:rPr kumimoji="0" lang="en-US" altLang="zh-TW" sz="1800" dirty="0">
                <a:latin typeface="Times New Roman" pitchFamily="18" charset="0"/>
                <a:cs typeface="Times New Roman" pitchFamily="18" charset="0"/>
              </a:rPr>
              <a:t>Teachers are suggested to teach the operation of muzzle-loading cannons. </a:t>
            </a:r>
            <a:endParaRPr kumimoji="0" lang="zh-HK" altLang="zh-TW" sz="1800" dirty="0">
              <a:latin typeface="Times New Roman" pitchFamily="18" charset="0"/>
              <a:cs typeface="Times New Roman" pitchFamily="18" charset="0"/>
            </a:endParaRPr>
          </a:p>
        </p:txBody>
      </p:sp>
      <p:sp>
        <p:nvSpPr>
          <p:cNvPr id="6151" name="矩形 1"/>
          <p:cNvSpPr>
            <a:spLocks noChangeArrowheads="1"/>
          </p:cNvSpPr>
          <p:nvPr/>
        </p:nvSpPr>
        <p:spPr bwMode="auto">
          <a:xfrm>
            <a:off x="965200" y="5040313"/>
            <a:ext cx="3959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spcBef>
                <a:spcPct val="0"/>
              </a:spcBef>
              <a:buFont typeface="Calibri" pitchFamily="34" charset="0"/>
              <a:buAutoNum type="arabicPeriod" startAt="3"/>
            </a:pPr>
            <a:r>
              <a:rPr lang="en-US" altLang="zh-TW" sz="1800" dirty="0">
                <a:latin typeface="Times New Roman" pitchFamily="18" charset="0"/>
                <a:cs typeface="Times New Roman" pitchFamily="18" charset="0"/>
              </a:rPr>
              <a:t>What construction(s) </a:t>
            </a:r>
            <a:r>
              <a:rPr lang="en-US" altLang="zh-CN" sz="1800" dirty="0">
                <a:latin typeface="Times New Roman" pitchFamily="18" charset="0"/>
                <a:cs typeface="Times New Roman" pitchFamily="18" charset="0"/>
              </a:rPr>
              <a:t>in the photo</a:t>
            </a:r>
            <a:r>
              <a:rPr lang="en-US" altLang="zh-TW" sz="1800" dirty="0">
                <a:latin typeface="Times New Roman" pitchFamily="18" charset="0"/>
                <a:cs typeface="Times New Roman" pitchFamily="18" charset="0"/>
              </a:rPr>
              <a:t> should not exist in </a:t>
            </a:r>
            <a:r>
              <a:rPr lang="en-US" altLang="zh-TW" sz="1800" dirty="0" smtClean="0">
                <a:latin typeface="Times New Roman" pitchFamily="18" charset="0"/>
                <a:cs typeface="Times New Roman" pitchFamily="18" charset="0"/>
              </a:rPr>
              <a:t>the real </a:t>
            </a:r>
            <a:r>
              <a:rPr lang="en-US" altLang="zh-TW" sz="1800" dirty="0">
                <a:latin typeface="Times New Roman" pitchFamily="18" charset="0"/>
                <a:cs typeface="Times New Roman" pitchFamily="18" charset="0"/>
              </a:rPr>
              <a:t>battles?</a:t>
            </a:r>
            <a:endParaRPr lang="zh-HK" altLang="en-US" sz="1800" dirty="0">
              <a:latin typeface="Times New Roman" pitchFamily="18" charset="0"/>
              <a:cs typeface="Times New Roman" pitchFamily="18" charset="0"/>
            </a:endParaRPr>
          </a:p>
        </p:txBody>
      </p:sp>
      <p:sp>
        <p:nvSpPr>
          <p:cNvPr id="11" name="矩形 10"/>
          <p:cNvSpPr/>
          <p:nvPr/>
        </p:nvSpPr>
        <p:spPr>
          <a:xfrm>
            <a:off x="5152073" y="4808915"/>
            <a:ext cx="3784600" cy="1815882"/>
          </a:xfrm>
          <a:prstGeom prst="rect">
            <a:avLst/>
          </a:prstGeom>
        </p:spPr>
        <p:txBody>
          <a:bodyPr>
            <a:spAutoFit/>
          </a:bodyPr>
          <a:lstStyle/>
          <a:p>
            <a:pPr fontAlgn="auto">
              <a:spcBef>
                <a:spcPts val="0"/>
              </a:spcBef>
              <a:spcAft>
                <a:spcPts val="0"/>
              </a:spcAft>
              <a:defRPr/>
            </a:pPr>
            <a:r>
              <a:rPr kumimoji="0" lang="en-US" altLang="zh-TW" sz="1600" dirty="0">
                <a:solidFill>
                  <a:srgbClr val="FF0000"/>
                </a:solidFill>
                <a:latin typeface="Times New Roman" panose="02020603050405020304" pitchFamily="18" charset="0"/>
                <a:cs typeface="Times New Roman" panose="02020603050405020304" pitchFamily="18" charset="0"/>
              </a:rPr>
              <a:t>Answer:</a:t>
            </a:r>
            <a:endParaRPr kumimoji="0" lang="en-US" altLang="zh-TW" sz="1600" dirty="0">
              <a:solidFill>
                <a:srgbClr val="FF0000"/>
              </a:solidFill>
              <a:latin typeface="Times New Roman" panose="02020603050405020304" pitchFamily="18" charset="0"/>
              <a:ea typeface="+mn-ea"/>
              <a:cs typeface="Times New Roman" panose="02020603050405020304" pitchFamily="18" charset="0"/>
            </a:endParaRPr>
          </a:p>
          <a:p>
            <a:pPr algn="just" fontAlgn="auto">
              <a:spcBef>
                <a:spcPts val="0"/>
              </a:spcBef>
              <a:spcAft>
                <a:spcPts val="0"/>
              </a:spcAft>
              <a:defRPr/>
            </a:pPr>
            <a:r>
              <a:rPr kumimoji="0" lang="zh-TW" altLang="zh-TW" sz="1600" dirty="0">
                <a:solidFill>
                  <a:schemeClr val="accent6">
                    <a:lumMod val="75000"/>
                  </a:schemeClr>
                </a:solidFill>
                <a:latin typeface="Times New Roman" panose="02020603050405020304" pitchFamily="18" charset="0"/>
                <a:ea typeface="+mn-ea"/>
                <a:cs typeface="Times New Roman" panose="02020603050405020304" pitchFamily="18" charset="0"/>
              </a:rPr>
              <a:t>（</a:t>
            </a:r>
            <a:r>
              <a:rPr kumimoji="0" lang="en-US" altLang="zh-TW" sz="1600" dirty="0" err="1">
                <a:solidFill>
                  <a:schemeClr val="accent6">
                    <a:lumMod val="75000"/>
                  </a:schemeClr>
                </a:solidFill>
                <a:latin typeface="Times New Roman" panose="02020603050405020304" pitchFamily="18" charset="0"/>
                <a:ea typeface="+mn-ea"/>
                <a:cs typeface="Times New Roman" panose="02020603050405020304" pitchFamily="18" charset="0"/>
              </a:rPr>
              <a:t>i</a:t>
            </a:r>
            <a:r>
              <a:rPr kumimoji="0" lang="zh-TW" altLang="zh-TW" sz="1600" dirty="0">
                <a:solidFill>
                  <a:schemeClr val="accent6">
                    <a:lumMod val="75000"/>
                  </a:schemeClr>
                </a:solidFill>
                <a:latin typeface="Times New Roman" panose="02020603050405020304" pitchFamily="18" charset="0"/>
                <a:ea typeface="+mn-ea"/>
                <a:cs typeface="Times New Roman" panose="02020603050405020304" pitchFamily="18" charset="0"/>
              </a:rPr>
              <a:t>）</a:t>
            </a:r>
            <a:r>
              <a:rPr kumimoji="0" lang="en-US" altLang="zh-CN" sz="1600" dirty="0">
                <a:solidFill>
                  <a:schemeClr val="accent6">
                    <a:lumMod val="75000"/>
                  </a:schemeClr>
                </a:solidFill>
                <a:latin typeface="Times New Roman" panose="02020603050405020304" pitchFamily="18" charset="0"/>
                <a:ea typeface="+mn-ea"/>
                <a:cs typeface="Times New Roman" panose="02020603050405020304" pitchFamily="18" charset="0"/>
              </a:rPr>
              <a:t>Iron bars in front of the cannon should not exist. They are installed by the museum so as to prevent accidents;</a:t>
            </a:r>
            <a:endParaRPr kumimoji="0" lang="zh-HK" altLang="zh-TW" sz="1600" dirty="0">
              <a:solidFill>
                <a:schemeClr val="accent6">
                  <a:lumMod val="75000"/>
                </a:schemeClr>
              </a:solidFill>
              <a:latin typeface="Times New Roman" panose="02020603050405020304" pitchFamily="18" charset="0"/>
              <a:ea typeface="+mn-ea"/>
              <a:cs typeface="Times New Roman" panose="02020603050405020304" pitchFamily="18" charset="0"/>
            </a:endParaRPr>
          </a:p>
          <a:p>
            <a:pPr algn="just" fontAlgn="auto">
              <a:spcBef>
                <a:spcPts val="0"/>
              </a:spcBef>
              <a:spcAft>
                <a:spcPts val="0"/>
              </a:spcAft>
              <a:defRPr/>
            </a:pPr>
            <a:r>
              <a:rPr kumimoji="0" lang="zh-TW" altLang="zh-TW" sz="1600" dirty="0">
                <a:solidFill>
                  <a:schemeClr val="accent6">
                    <a:lumMod val="75000"/>
                  </a:schemeClr>
                </a:solidFill>
                <a:latin typeface="Times New Roman" panose="02020603050405020304" pitchFamily="18" charset="0"/>
                <a:ea typeface="+mn-ea"/>
                <a:cs typeface="Times New Roman" panose="02020603050405020304" pitchFamily="18" charset="0"/>
              </a:rPr>
              <a:t>（</a:t>
            </a:r>
            <a:r>
              <a:rPr kumimoji="0" lang="en-US" altLang="zh-TW" sz="1600" dirty="0">
                <a:solidFill>
                  <a:schemeClr val="accent6">
                    <a:lumMod val="75000"/>
                  </a:schemeClr>
                </a:solidFill>
                <a:latin typeface="Times New Roman" panose="02020603050405020304" pitchFamily="18" charset="0"/>
                <a:ea typeface="+mn-ea"/>
                <a:cs typeface="Times New Roman" panose="02020603050405020304" pitchFamily="18" charset="0"/>
              </a:rPr>
              <a:t>ii</a:t>
            </a:r>
            <a:r>
              <a:rPr kumimoji="0" lang="zh-TW" altLang="zh-TW" sz="1600" dirty="0">
                <a:solidFill>
                  <a:schemeClr val="accent6">
                    <a:lumMod val="75000"/>
                  </a:schemeClr>
                </a:solidFill>
                <a:latin typeface="Times New Roman" panose="02020603050405020304" pitchFamily="18" charset="0"/>
                <a:ea typeface="+mn-ea"/>
                <a:cs typeface="Times New Roman" panose="02020603050405020304" pitchFamily="18" charset="0"/>
              </a:rPr>
              <a:t>）</a:t>
            </a:r>
            <a:r>
              <a:rPr kumimoji="0" lang="en-US" altLang="zh-TW" sz="1600" dirty="0">
                <a:solidFill>
                  <a:schemeClr val="accent6">
                    <a:lumMod val="75000"/>
                  </a:schemeClr>
                </a:solidFill>
                <a:latin typeface="Times New Roman" panose="02020603050405020304" pitchFamily="18" charset="0"/>
                <a:ea typeface="+mn-ea"/>
                <a:cs typeface="Times New Roman" panose="02020603050405020304" pitchFamily="18" charset="0"/>
              </a:rPr>
              <a:t>Cannon should not be fixed with cement, otherwise it would have been unable to recoil while firing.</a:t>
            </a:r>
            <a:endParaRPr kumimoji="0" lang="zh-HK" altLang="zh-TW" sz="1600" dirty="0">
              <a:solidFill>
                <a:schemeClr val="accent6">
                  <a:lumMod val="75000"/>
                </a:schemeClr>
              </a:solidFill>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圖片 4" descr="top 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08088"/>
          </a:xfrm>
          <a:prstGeom prst="rect">
            <a:avLst/>
          </a:prstGeom>
          <a:noFill/>
          <a:ln>
            <a:noFill/>
          </a:ln>
          <a:extLst>
            <a:ext uri="{909E8E84-426E-40DD-AFC4-6F175D3DCCD1}">
              <a14:hiddenFill xmlns:a14="http://schemas.microsoft.com/office/drawing/2010/main">
                <a:solidFill>
                  <a:srgbClr val="FFFFFF">
                    <a:alpha val="7215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矩形 6"/>
          <p:cNvSpPr>
            <a:spLocks noChangeArrowheads="1"/>
          </p:cNvSpPr>
          <p:nvPr/>
        </p:nvSpPr>
        <p:spPr bwMode="auto">
          <a:xfrm>
            <a:off x="817563" y="1174750"/>
            <a:ext cx="74120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800" dirty="0">
                <a:latin typeface="Times New Roman" panose="02020603050405020304" pitchFamily="18" charset="0"/>
                <a:cs typeface="Times New Roman" panose="02020603050405020304" pitchFamily="18" charset="0"/>
              </a:rPr>
              <a:t>Four St</a:t>
            </a:r>
            <a:r>
              <a:rPr kumimoji="0" lang="en-US" altLang="zh-CN" sz="1800" dirty="0">
                <a:latin typeface="Times New Roman" panose="02020603050405020304" pitchFamily="18" charset="0"/>
                <a:cs typeface="Times New Roman" panose="02020603050405020304" pitchFamily="18" charset="0"/>
              </a:rPr>
              <a:t>eps of Firing Old Muzzle-loading Cannons:</a:t>
            </a:r>
            <a:endParaRPr kumimoji="0" lang="zh-HK" altLang="zh-TW" sz="1800" dirty="0">
              <a:latin typeface="Times New Roman" panose="02020603050405020304" pitchFamily="18" charset="0"/>
              <a:cs typeface="Times New Roman" panose="02020603050405020304" pitchFamily="18" charset="0"/>
            </a:endParaRPr>
          </a:p>
        </p:txBody>
      </p:sp>
      <p:pic>
        <p:nvPicPr>
          <p:cNvPr id="8" name="圖片 7"/>
          <p:cNvPicPr>
            <a:picLocks noChangeAspect="1" noChangeArrowheads="1"/>
          </p:cNvPicPr>
          <p:nvPr/>
        </p:nvPicPr>
        <p:blipFill>
          <a:blip r:embed="rId3"/>
          <a:srcRect/>
          <a:stretch>
            <a:fillRect/>
          </a:stretch>
        </p:blipFill>
        <p:spPr bwMode="auto">
          <a:xfrm>
            <a:off x="909638" y="1644650"/>
            <a:ext cx="2271712" cy="1492250"/>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8"/>
          <p:cNvPicPr>
            <a:picLocks noChangeAspect="1" noChangeArrowheads="1"/>
          </p:cNvPicPr>
          <p:nvPr/>
        </p:nvPicPr>
        <p:blipFill>
          <a:blip r:embed="rId4"/>
          <a:srcRect/>
          <a:stretch>
            <a:fillRect/>
          </a:stretch>
        </p:blipFill>
        <p:spPr bwMode="auto">
          <a:xfrm>
            <a:off x="4776788" y="1658938"/>
            <a:ext cx="2270125" cy="1476375"/>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9"/>
          <p:cNvPicPr>
            <a:picLocks noChangeAspect="1" noChangeArrowheads="1"/>
          </p:cNvPicPr>
          <p:nvPr/>
        </p:nvPicPr>
        <p:blipFill>
          <a:blip r:embed="rId5"/>
          <a:srcRect/>
          <a:stretch>
            <a:fillRect/>
          </a:stretch>
        </p:blipFill>
        <p:spPr bwMode="auto">
          <a:xfrm>
            <a:off x="909638" y="3330575"/>
            <a:ext cx="2271712" cy="1676400"/>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1"/>
          <p:cNvPicPr>
            <a:picLocks noChangeAspect="1" noChangeArrowheads="1"/>
          </p:cNvPicPr>
          <p:nvPr/>
        </p:nvPicPr>
        <p:blipFill>
          <a:blip r:embed="rId6"/>
          <a:srcRect/>
          <a:stretch>
            <a:fillRect/>
          </a:stretch>
        </p:blipFill>
        <p:spPr bwMode="auto">
          <a:xfrm>
            <a:off x="4776788" y="3514725"/>
            <a:ext cx="2270125" cy="1477963"/>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矩形 12"/>
          <p:cNvSpPr>
            <a:spLocks noChangeArrowheads="1"/>
          </p:cNvSpPr>
          <p:nvPr/>
        </p:nvSpPr>
        <p:spPr bwMode="auto">
          <a:xfrm>
            <a:off x="3181350" y="2274600"/>
            <a:ext cx="13422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400" dirty="0">
                <a:latin typeface="Times New Roman" panose="02020603050405020304" pitchFamily="18" charset="0"/>
                <a:cs typeface="Times New Roman" pitchFamily="18" charset="0"/>
              </a:rPr>
              <a:t> Step 1: Place the explosive into the muzzle</a:t>
            </a:r>
          </a:p>
        </p:txBody>
      </p:sp>
      <p:sp>
        <p:nvSpPr>
          <p:cNvPr id="7177" name="矩形 13"/>
          <p:cNvSpPr>
            <a:spLocks noChangeArrowheads="1"/>
          </p:cNvSpPr>
          <p:nvPr/>
        </p:nvSpPr>
        <p:spPr bwMode="auto">
          <a:xfrm>
            <a:off x="7046913" y="2390775"/>
            <a:ext cx="1549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400" dirty="0">
                <a:latin typeface="Times New Roman" pitchFamily="18" charset="0"/>
                <a:cs typeface="Times New Roman" pitchFamily="18" charset="0"/>
              </a:rPr>
              <a:t>Step 2: Push the cannon ball in with a rammer</a:t>
            </a:r>
            <a:endParaRPr kumimoji="0" lang="zh-HK" altLang="zh-TW" sz="1400" dirty="0">
              <a:latin typeface="Times New Roman" panose="02020603050405020304" pitchFamily="18" charset="0"/>
              <a:cs typeface="Times New Roman" panose="02020603050405020304" pitchFamily="18" charset="0"/>
            </a:endParaRPr>
          </a:p>
        </p:txBody>
      </p:sp>
      <p:sp>
        <p:nvSpPr>
          <p:cNvPr id="7178" name="矩形 14"/>
          <p:cNvSpPr>
            <a:spLocks noChangeArrowheads="1"/>
          </p:cNvSpPr>
          <p:nvPr/>
        </p:nvSpPr>
        <p:spPr bwMode="auto">
          <a:xfrm>
            <a:off x="3181350" y="4253706"/>
            <a:ext cx="13422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400" dirty="0">
                <a:latin typeface="Times New Roman" pitchFamily="18" charset="0"/>
                <a:cs typeface="Times New Roman" pitchFamily="18" charset="0"/>
              </a:rPr>
              <a:t>Step 3: Ignite the gunpowder with a torch</a:t>
            </a:r>
            <a:endParaRPr kumimoji="0" lang="zh-HK" altLang="zh-TW" sz="1400" dirty="0">
              <a:latin typeface="Times New Roman" panose="02020603050405020304" pitchFamily="18" charset="0"/>
              <a:cs typeface="Times New Roman" panose="02020603050405020304" pitchFamily="18" charset="0"/>
            </a:endParaRPr>
          </a:p>
        </p:txBody>
      </p:sp>
      <p:sp>
        <p:nvSpPr>
          <p:cNvPr id="7179" name="矩形 15"/>
          <p:cNvSpPr>
            <a:spLocks noChangeArrowheads="1"/>
          </p:cNvSpPr>
          <p:nvPr/>
        </p:nvSpPr>
        <p:spPr bwMode="auto">
          <a:xfrm>
            <a:off x="7046913" y="3837424"/>
            <a:ext cx="13985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400" dirty="0">
                <a:latin typeface="Times New Roman" pitchFamily="18" charset="0"/>
                <a:cs typeface="Times New Roman" pitchFamily="18" charset="0"/>
              </a:rPr>
              <a:t> Step 4: Once the gunpowder is ignited, the cannon is fired. </a:t>
            </a:r>
            <a:endParaRPr kumimoji="0" lang="zh-HK" altLang="zh-TW" sz="14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5888038" y="6000567"/>
            <a:ext cx="2317750" cy="461665"/>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Source: Exhibition in Fort San Domingo, </a:t>
            </a:r>
            <a:r>
              <a:rPr lang="en-US" altLang="zh-CN" sz="1200" dirty="0" err="1">
                <a:latin typeface="Times New Roman" panose="02020603050405020304" pitchFamily="18" charset="0"/>
                <a:cs typeface="Times New Roman" panose="02020603050405020304" pitchFamily="18" charset="0"/>
              </a:rPr>
              <a:t>Tamsui</a:t>
            </a:r>
            <a:r>
              <a:rPr lang="en-US" altLang="zh-CN" sz="1200" dirty="0">
                <a:latin typeface="Times New Roman" panose="02020603050405020304" pitchFamily="18" charset="0"/>
                <a:cs typeface="Times New Roman" panose="02020603050405020304" pitchFamily="18" charset="0"/>
              </a:rPr>
              <a:t>, New Taipei.</a:t>
            </a:r>
            <a:endParaRPr lang="zh-HK" altLang="en-US" sz="1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圖片 3" descr="top 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08088"/>
          </a:xfrm>
          <a:prstGeom prst="rect">
            <a:avLst/>
          </a:prstGeom>
          <a:noFill/>
          <a:ln>
            <a:noFill/>
          </a:ln>
          <a:extLst>
            <a:ext uri="{909E8E84-426E-40DD-AFC4-6F175D3DCCD1}">
              <a14:hiddenFill xmlns:a14="http://schemas.microsoft.com/office/drawing/2010/main">
                <a:solidFill>
                  <a:srgbClr val="FFFFFF">
                    <a:alpha val="72156"/>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p:cNvPicPr>
            <a:picLocks noChangeAspect="1" noChangeArrowheads="1"/>
          </p:cNvPicPr>
          <p:nvPr/>
        </p:nvPicPr>
        <p:blipFill>
          <a:blip r:embed="rId3"/>
          <a:srcRect/>
          <a:stretch>
            <a:fillRect/>
          </a:stretch>
        </p:blipFill>
        <p:spPr bwMode="auto">
          <a:xfrm>
            <a:off x="1781175" y="1208088"/>
            <a:ext cx="5486400" cy="3878262"/>
          </a:xfrm>
          <a:prstGeom prst="rect">
            <a:avLst/>
          </a:prstGeom>
          <a:noFill/>
          <a:ln w="38100">
            <a:solidFill>
              <a:schemeClr val="accent2"/>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sp>
        <p:nvSpPr>
          <p:cNvPr id="2" name="矩形 1"/>
          <p:cNvSpPr/>
          <p:nvPr/>
        </p:nvSpPr>
        <p:spPr>
          <a:xfrm>
            <a:off x="1717675" y="5272088"/>
            <a:ext cx="1789272" cy="307585"/>
          </a:xfrm>
          <a:prstGeom prst="rect">
            <a:avLst/>
          </a:prstGeom>
        </p:spPr>
        <p:txBody>
          <a:bodyPr wrap="none">
            <a:spAutoFit/>
          </a:bodyPr>
          <a:lstStyle/>
          <a:p>
            <a:pPr fontAlgn="auto">
              <a:lnSpc>
                <a:spcPts val="1800"/>
              </a:lnSpc>
              <a:spcBef>
                <a:spcPts val="0"/>
              </a:spcBef>
              <a:spcAft>
                <a:spcPts val="0"/>
              </a:spcAft>
              <a:defRPr/>
            </a:pPr>
            <a:r>
              <a:rPr kumimoji="0" lang="en-US" altLang="zh-TW" sz="1400" b="1" dirty="0">
                <a:latin typeface="Times New Roman" panose="02020603050405020304" pitchFamily="18" charset="0"/>
                <a:ea typeface="+mn-ea"/>
                <a:cs typeface="Times New Roman" panose="02020603050405020304" pitchFamily="18" charset="0"/>
              </a:rPr>
              <a:t>Fig. 5: Gun Carriage</a:t>
            </a:r>
            <a:endParaRPr kumimoji="0" lang="zh-HK" altLang="zh-TW" sz="1400" b="1" dirty="0">
              <a:latin typeface="Times New Roman" panose="02020603050405020304" pitchFamily="18" charset="0"/>
              <a:ea typeface="+mn-ea"/>
              <a:cs typeface="Times New Roman" panose="02020603050405020304" pitchFamily="18" charset="0"/>
            </a:endParaRPr>
          </a:p>
        </p:txBody>
      </p:sp>
      <p:sp>
        <p:nvSpPr>
          <p:cNvPr id="8197" name="文字方塊 4"/>
          <p:cNvSpPr txBox="1">
            <a:spLocks noChangeArrowheads="1"/>
          </p:cNvSpPr>
          <p:nvPr/>
        </p:nvSpPr>
        <p:spPr bwMode="auto">
          <a:xfrm>
            <a:off x="1717675" y="5600700"/>
            <a:ext cx="67696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algn="just" eaLnBrk="1" hangingPunct="1">
              <a:spcBef>
                <a:spcPct val="0"/>
              </a:spcBef>
              <a:buFontTx/>
              <a:buNone/>
            </a:pPr>
            <a:r>
              <a:rPr kumimoji="0" lang="en-US" altLang="zh-TW" sz="1200" dirty="0">
                <a:latin typeface="Times New Roman" panose="02020603050405020304" pitchFamily="18" charset="0"/>
                <a:cs typeface="Times New Roman" panose="02020603050405020304" pitchFamily="18" charset="0"/>
              </a:rPr>
              <a:t>In the First Opium War, the main form of artillery remained the smoothbore cannon. Each cannon, like that in Figure 5, was to be supported by a carriage consisted of two large wooden slabs called “cheeks” held apart by bracing pieces called “transoms.” Since these guns were not required to travel </a:t>
            </a:r>
            <a:r>
              <a:rPr kumimoji="0" lang="en-US" altLang="zh-TW" sz="1200" dirty="0" smtClean="0">
                <a:latin typeface="Times New Roman" panose="02020603050405020304" pitchFamily="18" charset="0"/>
                <a:cs typeface="Times New Roman" panose="02020603050405020304" pitchFamily="18" charset="0"/>
              </a:rPr>
              <a:t>around, </a:t>
            </a:r>
            <a:r>
              <a:rPr kumimoji="0" lang="en-US" altLang="zh-TW" sz="1200" dirty="0">
                <a:latin typeface="Times New Roman" panose="02020603050405020304" pitchFamily="18" charset="0"/>
                <a:cs typeface="Times New Roman" panose="02020603050405020304" pitchFamily="18" charset="0"/>
              </a:rPr>
              <a:t>they were only provided with four small wheels called “trucks”. The main function of </a:t>
            </a:r>
            <a:r>
              <a:rPr kumimoji="0" lang="en-US" altLang="zh-TW" sz="1200" dirty="0" smtClean="0">
                <a:latin typeface="Times New Roman" panose="02020603050405020304" pitchFamily="18" charset="0"/>
                <a:cs typeface="Times New Roman" panose="02020603050405020304" pitchFamily="18" charset="0"/>
              </a:rPr>
              <a:t>the trucks </a:t>
            </a:r>
            <a:r>
              <a:rPr kumimoji="0" lang="en-US" altLang="zh-TW" sz="1200" dirty="0">
                <a:latin typeface="Times New Roman" panose="02020603050405020304" pitchFamily="18" charset="0"/>
                <a:cs typeface="Times New Roman" panose="02020603050405020304" pitchFamily="18" charset="0"/>
              </a:rPr>
              <a:t>was to roll </a:t>
            </a:r>
            <a:r>
              <a:rPr kumimoji="0" lang="en-US" altLang="zh-TW" sz="1200" dirty="0" smtClean="0">
                <a:latin typeface="Times New Roman" panose="02020603050405020304" pitchFamily="18" charset="0"/>
                <a:cs typeface="Times New Roman" panose="02020603050405020304" pitchFamily="18" charset="0"/>
              </a:rPr>
              <a:t>backward </a:t>
            </a:r>
            <a:r>
              <a:rPr kumimoji="0" lang="en-US" altLang="zh-TW" sz="1200" dirty="0">
                <a:latin typeface="Times New Roman" panose="02020603050405020304" pitchFamily="18" charset="0"/>
                <a:cs typeface="Times New Roman" panose="02020603050405020304" pitchFamily="18" charset="0"/>
              </a:rPr>
              <a:t>with the recoil of the gun and then allow it to be moved forward into a firing position after reloading. (see Wikipedia: Gun carriage)</a:t>
            </a:r>
            <a:endParaRPr lang="zh-TW" altLang="en-US" sz="1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圖片 4" descr="top 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08088"/>
          </a:xfrm>
          <a:prstGeom prst="rect">
            <a:avLst/>
          </a:prstGeom>
          <a:noFill/>
          <a:ln>
            <a:noFill/>
          </a:ln>
          <a:extLst>
            <a:ext uri="{909E8E84-426E-40DD-AFC4-6F175D3DCCD1}">
              <a14:hiddenFill xmlns:a14="http://schemas.microsoft.com/office/drawing/2010/main">
                <a:solidFill>
                  <a:srgbClr val="FFFFFF">
                    <a:alpha val="7215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矩形 7"/>
          <p:cNvSpPr>
            <a:spLocks noChangeArrowheads="1"/>
          </p:cNvSpPr>
          <p:nvPr/>
        </p:nvSpPr>
        <p:spPr bwMode="auto">
          <a:xfrm>
            <a:off x="636588" y="1208088"/>
            <a:ext cx="7858125" cy="374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lnSpc>
                <a:spcPct val="110000"/>
              </a:lnSpc>
              <a:spcBef>
                <a:spcPct val="0"/>
              </a:spcBef>
              <a:buFontTx/>
              <a:buNone/>
            </a:pPr>
            <a:r>
              <a:rPr kumimoji="0" lang="en-US" altLang="zh-TW" sz="1800" b="1" dirty="0">
                <a:latin typeface="Times New Roman" panose="02020603050405020304" pitchFamily="18" charset="0"/>
                <a:cs typeface="Times New Roman" panose="02020603050405020304" pitchFamily="18" charset="0"/>
              </a:rPr>
              <a:t>B. Crossfire tactic</a:t>
            </a:r>
            <a:endParaRPr kumimoji="0" lang="zh-HK" altLang="zh-TW" sz="1800" dirty="0">
              <a:latin typeface="Times New Roman" panose="02020603050405020304" pitchFamily="18" charset="0"/>
              <a:cs typeface="Times New Roman" panose="02020603050405020304" pitchFamily="18" charset="0"/>
            </a:endParaRPr>
          </a:p>
        </p:txBody>
      </p:sp>
      <p:sp>
        <p:nvSpPr>
          <p:cNvPr id="9220" name="矩形 1"/>
          <p:cNvSpPr>
            <a:spLocks noChangeArrowheads="1"/>
          </p:cNvSpPr>
          <p:nvPr/>
        </p:nvSpPr>
        <p:spPr bwMode="auto">
          <a:xfrm>
            <a:off x="636588" y="1814513"/>
            <a:ext cx="2368550" cy="412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lnSpc>
                <a:spcPct val="110000"/>
              </a:lnSpc>
              <a:spcBef>
                <a:spcPct val="0"/>
              </a:spcBef>
              <a:buFontTx/>
              <a:buNone/>
            </a:pPr>
            <a:r>
              <a:rPr kumimoji="0" lang="en-US" altLang="zh-TW" sz="1400" dirty="0">
                <a:latin typeface="Times New Roman" panose="02020603050405020304" pitchFamily="18" charset="0"/>
                <a:cs typeface="Times New Roman" pitchFamily="18" charset="0"/>
              </a:rPr>
              <a:t>Teachers may bring students to walk along the beach and </a:t>
            </a:r>
            <a:r>
              <a:rPr kumimoji="0" lang="en-US" altLang="zh-TW" sz="1400" dirty="0" smtClean="0">
                <a:latin typeface="Times New Roman" panose="02020603050405020304" pitchFamily="18" charset="0"/>
                <a:cs typeface="Times New Roman" pitchFamily="18" charset="0"/>
              </a:rPr>
              <a:t>examine </a:t>
            </a:r>
            <a:r>
              <a:rPr kumimoji="0" lang="en-US" altLang="zh-TW" sz="1400" dirty="0">
                <a:latin typeface="Times New Roman" panose="02020603050405020304" pitchFamily="18" charset="0"/>
                <a:cs typeface="Times New Roman" pitchFamily="18" charset="0"/>
              </a:rPr>
              <a:t>the square holes. These were the holes where the cannonballs were shot. </a:t>
            </a:r>
          </a:p>
          <a:p>
            <a:pPr eaLnBrk="1" hangingPunct="1">
              <a:lnSpc>
                <a:spcPct val="110000"/>
              </a:lnSpc>
              <a:spcBef>
                <a:spcPct val="0"/>
              </a:spcBef>
              <a:buFontTx/>
              <a:buNone/>
            </a:pPr>
            <a:endParaRPr kumimoji="0" lang="en-US" altLang="zh-TW" sz="1400" dirty="0">
              <a:latin typeface="Times New Roman" panose="02020603050405020304" pitchFamily="18" charset="0"/>
              <a:cs typeface="Times New Roman" pitchFamily="18" charset="0"/>
            </a:endParaRPr>
          </a:p>
          <a:p>
            <a:pPr eaLnBrk="1" hangingPunct="1">
              <a:lnSpc>
                <a:spcPct val="110000"/>
              </a:lnSpc>
              <a:spcBef>
                <a:spcPct val="0"/>
              </a:spcBef>
              <a:buFontTx/>
              <a:buNone/>
            </a:pPr>
            <a:r>
              <a:rPr kumimoji="0" lang="en-US" altLang="zh-TW" sz="1400" dirty="0">
                <a:latin typeface="Times New Roman" panose="02020603050405020304" pitchFamily="18" charset="0"/>
                <a:cs typeface="Times New Roman" pitchFamily="18" charset="0"/>
              </a:rPr>
              <a:t>Then, </a:t>
            </a:r>
            <a:r>
              <a:rPr kumimoji="0" lang="en-US" altLang="zh-TW" sz="1400" dirty="0" smtClean="0">
                <a:latin typeface="Times New Roman" panose="02020603050405020304" pitchFamily="18" charset="0"/>
                <a:cs typeface="Times New Roman" pitchFamily="18" charset="0"/>
              </a:rPr>
              <a:t>teachers can ask </a:t>
            </a:r>
            <a:r>
              <a:rPr kumimoji="0" lang="en-US" altLang="zh-TW" sz="1400" dirty="0">
                <a:latin typeface="Times New Roman" panose="02020603050405020304" pitchFamily="18" charset="0"/>
                <a:cs typeface="Times New Roman" pitchFamily="18" charset="0"/>
              </a:rPr>
              <a:t>students whether they </a:t>
            </a:r>
            <a:r>
              <a:rPr kumimoji="0" lang="en-US" altLang="zh-TW" sz="1400" dirty="0" smtClean="0">
                <a:latin typeface="Times New Roman" panose="02020603050405020304" pitchFamily="18" charset="0"/>
                <a:cs typeface="Times New Roman" pitchFamily="18" charset="0"/>
              </a:rPr>
              <a:t>can find </a:t>
            </a:r>
            <a:r>
              <a:rPr kumimoji="0" lang="en-US" altLang="zh-TW" sz="1400" dirty="0">
                <a:latin typeface="Times New Roman" panose="02020603050405020304" pitchFamily="18" charset="0"/>
                <a:cs typeface="Times New Roman" pitchFamily="18" charset="0"/>
              </a:rPr>
              <a:t>blind spots where they </a:t>
            </a:r>
            <a:r>
              <a:rPr kumimoji="0" lang="en-US" altLang="zh-TW" sz="1400" dirty="0" smtClean="0">
                <a:latin typeface="Times New Roman" panose="02020603050405020304" pitchFamily="18" charset="0"/>
                <a:cs typeface="Times New Roman" pitchFamily="18" charset="0"/>
              </a:rPr>
              <a:t>can be </a:t>
            </a:r>
            <a:r>
              <a:rPr kumimoji="0" lang="en-US" altLang="zh-TW" sz="1400" dirty="0">
                <a:latin typeface="Times New Roman" panose="02020603050405020304" pitchFamily="18" charset="0"/>
                <a:cs typeface="Times New Roman" pitchFamily="18" charset="0"/>
              </a:rPr>
              <a:t>safe from </a:t>
            </a:r>
            <a:r>
              <a:rPr kumimoji="0" lang="en-US" altLang="zh-TW" sz="1400" dirty="0" smtClean="0">
                <a:latin typeface="Times New Roman" panose="02020603050405020304" pitchFamily="18" charset="0"/>
                <a:cs typeface="Times New Roman" pitchFamily="18" charset="0"/>
              </a:rPr>
              <a:t>the attacks of cannonballs</a:t>
            </a:r>
            <a:r>
              <a:rPr kumimoji="0" lang="en-US" altLang="zh-TW" sz="1400" dirty="0">
                <a:latin typeface="Times New Roman" panose="02020603050405020304" pitchFamily="18" charset="0"/>
                <a:cs typeface="Times New Roman" pitchFamily="18" charset="0"/>
              </a:rPr>
              <a:t>. (As all cannons were installed on the same line, and they could not turn around, ships were safe when they reached here at an acute angle to the </a:t>
            </a:r>
            <a:r>
              <a:rPr kumimoji="0" lang="en-US" altLang="zh-TW" sz="1400" dirty="0" smtClean="0">
                <a:latin typeface="Times New Roman" panose="02020603050405020304" pitchFamily="18" charset="0"/>
                <a:cs typeface="Times New Roman" pitchFamily="18" charset="0"/>
              </a:rPr>
              <a:t>fort.) </a:t>
            </a:r>
            <a:endParaRPr kumimoji="0" lang="en-US" altLang="zh-TW" sz="1400" dirty="0">
              <a:latin typeface="Times New Roman" panose="02020603050405020304" pitchFamily="18" charset="0"/>
              <a:cs typeface="Times New Roman" pitchFamily="18" charset="0"/>
            </a:endParaRPr>
          </a:p>
          <a:p>
            <a:pPr eaLnBrk="1" hangingPunct="1">
              <a:lnSpc>
                <a:spcPct val="110000"/>
              </a:lnSpc>
              <a:spcBef>
                <a:spcPct val="0"/>
              </a:spcBef>
              <a:buFontTx/>
              <a:buNone/>
            </a:pPr>
            <a:endParaRPr kumimoji="0" lang="en-US" altLang="zh-TW" sz="1400" dirty="0">
              <a:latin typeface="Times New Roman" panose="02020603050405020304" pitchFamily="18" charset="0"/>
              <a:cs typeface="Times New Roman" pitchFamily="18" charset="0"/>
            </a:endParaRPr>
          </a:p>
        </p:txBody>
      </p:sp>
      <p:pic>
        <p:nvPicPr>
          <p:cNvPr id="9" name="Picture 5" descr="G:\2014 War History for China\Museum Photo\2015 虎門炮臺\虎門炮臺考察2015-01-20\DSC00829.JPG"/>
          <p:cNvPicPr>
            <a:picLocks noChangeAspect="1" noChangeArrowheads="1"/>
          </p:cNvPicPr>
          <p:nvPr/>
        </p:nvPicPr>
        <p:blipFill>
          <a:blip r:embed="rId3"/>
          <a:srcRect/>
          <a:stretch>
            <a:fillRect/>
          </a:stretch>
        </p:blipFill>
        <p:spPr bwMode="auto">
          <a:xfrm>
            <a:off x="3508375" y="1814513"/>
            <a:ext cx="4986338" cy="3740150"/>
          </a:xfrm>
          <a:prstGeom prst="rect">
            <a:avLst/>
          </a:prstGeom>
          <a:noFill/>
          <a:ln w="38100">
            <a:solidFill>
              <a:srgbClr val="984807"/>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sp>
        <p:nvSpPr>
          <p:cNvPr id="9222" name="矩形 2"/>
          <p:cNvSpPr>
            <a:spLocks noChangeArrowheads="1"/>
          </p:cNvSpPr>
          <p:nvPr/>
        </p:nvSpPr>
        <p:spPr bwMode="auto">
          <a:xfrm>
            <a:off x="3348107" y="5698653"/>
            <a:ext cx="4411721" cy="307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algn="just" eaLnBrk="1" hangingPunct="1">
              <a:lnSpc>
                <a:spcPts val="1800"/>
              </a:lnSpc>
              <a:spcBef>
                <a:spcPct val="0"/>
              </a:spcBef>
              <a:buFontTx/>
              <a:buNone/>
            </a:pPr>
            <a:r>
              <a:rPr kumimoji="0" lang="en-US" altLang="zh-TW" sz="1400" dirty="0">
                <a:latin typeface="Times New Roman" pitchFamily="18" charset="0"/>
                <a:cs typeface="Times New Roman" pitchFamily="18" charset="0"/>
              </a:rPr>
              <a:t>Fig. 6: </a:t>
            </a:r>
            <a:r>
              <a:rPr kumimoji="0" lang="en-US" altLang="zh-TW" sz="1400" dirty="0" smtClean="0">
                <a:latin typeface="Times New Roman" pitchFamily="18" charset="0"/>
                <a:cs typeface="Times New Roman" pitchFamily="18" charset="0"/>
              </a:rPr>
              <a:t>The </a:t>
            </a:r>
            <a:r>
              <a:rPr kumimoji="0" lang="en-US" altLang="zh-TW" sz="1400" dirty="0" err="1" smtClean="0">
                <a:latin typeface="Times New Roman" pitchFamily="18" charset="0"/>
                <a:cs typeface="Times New Roman" pitchFamily="18" charset="0"/>
              </a:rPr>
              <a:t>Weiyuan</a:t>
            </a:r>
            <a:r>
              <a:rPr kumimoji="0" lang="en-US" altLang="zh-TW" sz="1400" dirty="0" smtClean="0">
                <a:latin typeface="Times New Roman" pitchFamily="18" charset="0"/>
                <a:cs typeface="Times New Roman" pitchFamily="18" charset="0"/>
              </a:rPr>
              <a:t> </a:t>
            </a:r>
            <a:r>
              <a:rPr kumimoji="0" lang="en-US" altLang="zh-TW" sz="1400" dirty="0">
                <a:latin typeface="Times New Roman" pitchFamily="18" charset="0"/>
                <a:cs typeface="Times New Roman" pitchFamily="18" charset="0"/>
              </a:rPr>
              <a:t>Fort under the modern </a:t>
            </a:r>
            <a:r>
              <a:rPr kumimoji="0" lang="en-US" altLang="zh-TW" sz="1400" dirty="0" err="1">
                <a:latin typeface="Times New Roman" pitchFamily="18" charset="0"/>
                <a:cs typeface="Times New Roman" pitchFamily="18" charset="0"/>
              </a:rPr>
              <a:t>Humen</a:t>
            </a:r>
            <a:r>
              <a:rPr kumimoji="0" lang="en-US" altLang="zh-TW" sz="1400" dirty="0">
                <a:latin typeface="Times New Roman" pitchFamily="18" charset="0"/>
                <a:cs typeface="Times New Roman" pitchFamily="18" charset="0"/>
              </a:rPr>
              <a:t> Bridge</a:t>
            </a:r>
            <a:endParaRPr kumimoji="0" lang="zh-HK" altLang="zh-TW" sz="1400" dirty="0">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圖片 3" descr="top 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08088"/>
          </a:xfrm>
          <a:prstGeom prst="rect">
            <a:avLst/>
          </a:prstGeom>
          <a:noFill/>
          <a:ln>
            <a:noFill/>
          </a:ln>
          <a:extLst>
            <a:ext uri="{909E8E84-426E-40DD-AFC4-6F175D3DCCD1}">
              <a14:hiddenFill xmlns:a14="http://schemas.microsoft.com/office/drawing/2010/main">
                <a:solidFill>
                  <a:srgbClr val="FFFFFF">
                    <a:alpha val="7215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矩形 1"/>
          <p:cNvSpPr>
            <a:spLocks noChangeArrowheads="1"/>
          </p:cNvSpPr>
          <p:nvPr/>
        </p:nvSpPr>
        <p:spPr bwMode="auto">
          <a:xfrm>
            <a:off x="1644649" y="1208088"/>
            <a:ext cx="6140451" cy="80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lnSpc>
                <a:spcPct val="110000"/>
              </a:lnSpc>
              <a:spcBef>
                <a:spcPct val="0"/>
              </a:spcBef>
              <a:buFontTx/>
              <a:buNone/>
            </a:pPr>
            <a:r>
              <a:rPr kumimoji="0" lang="en-US" altLang="zh-CN" sz="1400" dirty="0">
                <a:latin typeface="Times New Roman" pitchFamily="18" charset="0"/>
                <a:cs typeface="Times New Roman" pitchFamily="18" charset="0"/>
              </a:rPr>
              <a:t>In order to defend the river effectively, the Qing navy formed a crossfire zone by fortifying the coast of the small island with cannons (the Upper </a:t>
            </a:r>
            <a:r>
              <a:rPr kumimoji="0" lang="en-US" altLang="zh-CN" sz="1400" dirty="0" err="1">
                <a:latin typeface="Times New Roman" pitchFamily="18" charset="0"/>
                <a:cs typeface="Times New Roman" pitchFamily="18" charset="0"/>
              </a:rPr>
              <a:t>Hengdang</a:t>
            </a:r>
            <a:r>
              <a:rPr kumimoji="0" lang="en-US" altLang="zh-CN" sz="1400" dirty="0">
                <a:latin typeface="Times New Roman" pitchFamily="18" charset="0"/>
                <a:cs typeface="Times New Roman" pitchFamily="18" charset="0"/>
              </a:rPr>
              <a:t> Island) opposite to the </a:t>
            </a:r>
            <a:r>
              <a:rPr kumimoji="0" lang="en-US" altLang="zh-CN" sz="1400" dirty="0" err="1">
                <a:latin typeface="Times New Roman" pitchFamily="18" charset="0"/>
                <a:cs typeface="Times New Roman" pitchFamily="18" charset="0"/>
              </a:rPr>
              <a:t>Weiyuan</a:t>
            </a:r>
            <a:r>
              <a:rPr kumimoji="0" lang="en-US" altLang="zh-CN" sz="1400" dirty="0">
                <a:latin typeface="Times New Roman" pitchFamily="18" charset="0"/>
                <a:cs typeface="Times New Roman" pitchFamily="18" charset="0"/>
              </a:rPr>
              <a:t> Fort. </a:t>
            </a:r>
            <a:endParaRPr kumimoji="0" lang="zh-HK" altLang="zh-TW" sz="1600" dirty="0">
              <a:latin typeface="Times New Roman" pitchFamily="18" charset="0"/>
              <a:cs typeface="Times New Roman" pitchFamily="18" charset="0"/>
            </a:endParaRPr>
          </a:p>
        </p:txBody>
      </p:sp>
      <p:pic>
        <p:nvPicPr>
          <p:cNvPr id="8" name="Picture 3" descr="G:\2014 War History for China\07虎門之戰\虎門考察\威遠炮臺地圖.png"/>
          <p:cNvPicPr>
            <a:picLocks noChangeAspect="1" noChangeArrowheads="1"/>
          </p:cNvPicPr>
          <p:nvPr/>
        </p:nvPicPr>
        <p:blipFill>
          <a:blip r:embed="rId3"/>
          <a:srcRect/>
          <a:stretch>
            <a:fillRect/>
          </a:stretch>
        </p:blipFill>
        <p:spPr bwMode="auto">
          <a:xfrm>
            <a:off x="1644650" y="2079625"/>
            <a:ext cx="6140450" cy="3370263"/>
          </a:xfrm>
          <a:prstGeom prst="rect">
            <a:avLst/>
          </a:prstGeom>
          <a:solidFill>
            <a:schemeClr val="accent2"/>
          </a:solidFill>
          <a:ln w="38100">
            <a:solidFill>
              <a:srgbClr val="984807"/>
            </a:solidFill>
            <a:miter lim="800000"/>
            <a:headEnd/>
            <a:tailEnd/>
          </a:ln>
          <a:effectLst>
            <a:outerShdw blurRad="50800" dist="38100" dir="2700000" algn="tl" rotWithShape="0">
              <a:srgbClr val="808080">
                <a:alpha val="39999"/>
              </a:srgbClr>
            </a:outerShdw>
          </a:effectLst>
        </p:spPr>
      </p:pic>
      <p:sp>
        <p:nvSpPr>
          <p:cNvPr id="9" name="Rectangle 2"/>
          <p:cNvSpPr>
            <a:spLocks noChangeArrowheads="1"/>
          </p:cNvSpPr>
          <p:nvPr/>
        </p:nvSpPr>
        <p:spPr bwMode="auto">
          <a:xfrm>
            <a:off x="2962275" y="2927350"/>
            <a:ext cx="1762125" cy="1639888"/>
          </a:xfrm>
          <a:prstGeom prst="rect">
            <a:avLst/>
          </a:prstGeom>
          <a:noFill/>
          <a:ln w="28575" cap="rnd">
            <a:solidFill>
              <a:schemeClr val="bg1"/>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eaLnBrk="1" hangingPunct="1">
              <a:spcBef>
                <a:spcPct val="0"/>
              </a:spcBef>
              <a:buFontTx/>
              <a:buNone/>
            </a:pPr>
            <a:endParaRPr kumimoji="0" lang="zh-TW" altLang="en-US" sz="1800"/>
          </a:p>
        </p:txBody>
      </p:sp>
      <p:sp>
        <p:nvSpPr>
          <p:cNvPr id="10246" name="矩形 2"/>
          <p:cNvSpPr>
            <a:spLocks noChangeArrowheads="1"/>
          </p:cNvSpPr>
          <p:nvPr/>
        </p:nvSpPr>
        <p:spPr bwMode="auto">
          <a:xfrm>
            <a:off x="1643063" y="5618163"/>
            <a:ext cx="61420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defTabSz="4572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algn="just" eaLnBrk="1" hangingPunct="1">
              <a:lnSpc>
                <a:spcPts val="1800"/>
              </a:lnSpc>
              <a:spcBef>
                <a:spcPct val="0"/>
              </a:spcBef>
              <a:buFontTx/>
              <a:buNone/>
            </a:pPr>
            <a:r>
              <a:rPr kumimoji="0" lang="en-US" altLang="zh-TW" sz="1400" dirty="0">
                <a:latin typeface="Times New Roman" pitchFamily="18" charset="0"/>
                <a:cs typeface="Times New Roman" pitchFamily="18" charset="0"/>
              </a:rPr>
              <a:t>Fig. 7: </a:t>
            </a:r>
            <a:r>
              <a:rPr kumimoji="0" lang="en-US" altLang="zh-TW" sz="1400" dirty="0" smtClean="0">
                <a:latin typeface="Times New Roman" pitchFamily="18" charset="0"/>
                <a:cs typeface="Times New Roman" pitchFamily="18" charset="0"/>
              </a:rPr>
              <a:t>The </a:t>
            </a:r>
            <a:r>
              <a:rPr kumimoji="0" lang="en-US" altLang="zh-TW" sz="1400" dirty="0" err="1" smtClean="0">
                <a:latin typeface="Times New Roman" pitchFamily="18" charset="0"/>
                <a:cs typeface="Times New Roman" pitchFamily="18" charset="0"/>
              </a:rPr>
              <a:t>Weiyuan</a:t>
            </a:r>
            <a:r>
              <a:rPr kumimoji="0" lang="en-US" altLang="zh-TW" sz="1400" dirty="0" smtClean="0">
                <a:latin typeface="Times New Roman" pitchFamily="18" charset="0"/>
                <a:cs typeface="Times New Roman" pitchFamily="18" charset="0"/>
              </a:rPr>
              <a:t> </a:t>
            </a:r>
            <a:r>
              <a:rPr kumimoji="0" lang="en-US" altLang="zh-TW" sz="1400" dirty="0">
                <a:latin typeface="Times New Roman" pitchFamily="18" charset="0"/>
                <a:cs typeface="Times New Roman" pitchFamily="18" charset="0"/>
              </a:rPr>
              <a:t>Fort </a:t>
            </a:r>
            <a:r>
              <a:rPr kumimoji="0" lang="en-US" altLang="zh-TW" sz="1400" dirty="0" smtClean="0">
                <a:latin typeface="Times New Roman" pitchFamily="18" charset="0"/>
                <a:cs typeface="Times New Roman" pitchFamily="18" charset="0"/>
              </a:rPr>
              <a:t>was at </a:t>
            </a:r>
            <a:r>
              <a:rPr kumimoji="0" lang="en-US" altLang="zh-TW" sz="1400" dirty="0">
                <a:latin typeface="Times New Roman" pitchFamily="18" charset="0"/>
                <a:cs typeface="Times New Roman" pitchFamily="18" charset="0"/>
              </a:rPr>
              <a:t>the right hand </a:t>
            </a:r>
            <a:r>
              <a:rPr kumimoji="0" lang="en-US" altLang="zh-TW" sz="1400" dirty="0" smtClean="0">
                <a:latin typeface="Times New Roman" pitchFamily="18" charset="0"/>
                <a:cs typeface="Times New Roman" pitchFamily="18" charset="0"/>
              </a:rPr>
              <a:t>corner </a:t>
            </a:r>
            <a:r>
              <a:rPr kumimoji="0" lang="en-US" altLang="zh-TW" sz="1400" dirty="0">
                <a:latin typeface="Times New Roman" pitchFamily="18" charset="0"/>
                <a:cs typeface="Times New Roman" pitchFamily="18" charset="0"/>
              </a:rPr>
              <a:t>and </a:t>
            </a:r>
            <a:r>
              <a:rPr kumimoji="0" lang="en-US" altLang="zh-TW" sz="1400" dirty="0" smtClean="0">
                <a:latin typeface="Times New Roman" pitchFamily="18" charset="0"/>
                <a:cs typeface="Times New Roman" pitchFamily="18" charset="0"/>
              </a:rPr>
              <a:t>another </a:t>
            </a:r>
            <a:r>
              <a:rPr kumimoji="0" lang="en-US" altLang="zh-TW" sz="1400" dirty="0">
                <a:latin typeface="Times New Roman" pitchFamily="18" charset="0"/>
                <a:cs typeface="Times New Roman" pitchFamily="18" charset="0"/>
              </a:rPr>
              <a:t>set of cannons were installed on the </a:t>
            </a:r>
            <a:r>
              <a:rPr kumimoji="0" lang="en-US" altLang="zh-CN" sz="1400" dirty="0">
                <a:latin typeface="Times New Roman" pitchFamily="18" charset="0"/>
                <a:cs typeface="Times New Roman" pitchFamily="18" charset="0"/>
              </a:rPr>
              <a:t>coast of the </a:t>
            </a:r>
            <a:r>
              <a:rPr kumimoji="0" lang="en-US" altLang="zh-TW" sz="1400" dirty="0">
                <a:latin typeface="Times New Roman" pitchFamily="18" charset="0"/>
                <a:cs typeface="Times New Roman" pitchFamily="18" charset="0"/>
              </a:rPr>
              <a:t>small Upper </a:t>
            </a:r>
            <a:r>
              <a:rPr kumimoji="0" lang="en-US" altLang="zh-TW" sz="1400" dirty="0" err="1">
                <a:latin typeface="Times New Roman" pitchFamily="18" charset="0"/>
                <a:cs typeface="Times New Roman" pitchFamily="18" charset="0"/>
              </a:rPr>
              <a:t>Hengdang</a:t>
            </a:r>
            <a:r>
              <a:rPr kumimoji="0" lang="en-US" altLang="zh-TW" sz="1400" dirty="0">
                <a:latin typeface="Times New Roman" pitchFamily="18" charset="0"/>
                <a:cs typeface="Times New Roman" pitchFamily="18" charset="0"/>
              </a:rPr>
              <a:t> Island (see the white dotted square</a:t>
            </a:r>
            <a:r>
              <a:rPr kumimoji="0" lang="en-US" altLang="zh-TW" sz="1400" dirty="0" smtClean="0">
                <a:latin typeface="Times New Roman" pitchFamily="18" charset="0"/>
                <a:cs typeface="Times New Roman" pitchFamily="18" charset="0"/>
              </a:rPr>
              <a:t>) opposite to the </a:t>
            </a:r>
            <a:r>
              <a:rPr kumimoji="0" lang="en-US" altLang="zh-TW" sz="1400" dirty="0" err="1" smtClean="0">
                <a:latin typeface="Times New Roman" pitchFamily="18" charset="0"/>
                <a:cs typeface="Times New Roman" pitchFamily="18" charset="0"/>
              </a:rPr>
              <a:t>Weiyuan</a:t>
            </a:r>
            <a:r>
              <a:rPr kumimoji="0" lang="en-US" altLang="zh-TW" sz="1400" dirty="0" smtClean="0">
                <a:latin typeface="Times New Roman" pitchFamily="18" charset="0"/>
                <a:cs typeface="Times New Roman" pitchFamily="18" charset="0"/>
              </a:rPr>
              <a:t> Fort. </a:t>
            </a:r>
            <a:r>
              <a:rPr kumimoji="0" lang="en-US" altLang="zh-TW" sz="1400" dirty="0">
                <a:latin typeface="Times New Roman" pitchFamily="18" charset="0"/>
                <a:cs typeface="Times New Roman" pitchFamily="18" charset="0"/>
              </a:rPr>
              <a:t>The </a:t>
            </a:r>
            <a:r>
              <a:rPr kumimoji="0" lang="en-US" altLang="zh-TW" sz="1400" dirty="0" err="1">
                <a:latin typeface="Times New Roman" pitchFamily="18" charset="0"/>
                <a:cs typeface="Times New Roman" pitchFamily="18" charset="0"/>
              </a:rPr>
              <a:t>Humen</a:t>
            </a:r>
            <a:r>
              <a:rPr kumimoji="0" lang="en-US" altLang="zh-TW" sz="1400" dirty="0">
                <a:latin typeface="Times New Roman" pitchFamily="18" charset="0"/>
                <a:cs typeface="Times New Roman" pitchFamily="18" charset="0"/>
              </a:rPr>
              <a:t> Bridge which goes through the Island is a modern construction. </a:t>
            </a:r>
            <a:endParaRPr kumimoji="0" lang="zh-HK" altLang="zh-TW" sz="1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2884</TotalTime>
  <Words>1578</Words>
  <Application>Microsoft Office PowerPoint</Application>
  <PresentationFormat>如螢幕大小 (4:3)</PresentationFormat>
  <Paragraphs>98</Paragraphs>
  <Slides>18</Slides>
  <Notes>1</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18</vt:i4>
      </vt:variant>
    </vt:vector>
  </HeadingPairs>
  <TitlesOfParts>
    <vt:vector size="26" baseType="lpstr">
      <vt:lpstr>BiauKai</vt:lpstr>
      <vt:lpstr>Microsoft YaHei</vt:lpstr>
      <vt:lpstr>宋体</vt:lpstr>
      <vt:lpstr>新細明體</vt:lpstr>
      <vt:lpstr>Arial</vt:lpstr>
      <vt:lpstr>Calibri</vt:lpstr>
      <vt:lpstr>Times New Roman</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trilink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albert lau</dc:creator>
  <cp:lastModifiedBy>CHU, Chi-fu</cp:lastModifiedBy>
  <cp:revision>239</cp:revision>
  <dcterms:created xsi:type="dcterms:W3CDTF">2017-02-07T17:12:51Z</dcterms:created>
  <dcterms:modified xsi:type="dcterms:W3CDTF">2020-06-29T09:48:03Z</dcterms:modified>
</cp:coreProperties>
</file>