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301" r:id="rId3"/>
    <p:sldId id="278" r:id="rId4"/>
    <p:sldId id="279" r:id="rId5"/>
    <p:sldId id="280" r:id="rId6"/>
    <p:sldId id="281" r:id="rId7"/>
    <p:sldId id="282" r:id="rId8"/>
    <p:sldId id="261" r:id="rId9"/>
    <p:sldId id="262" r:id="rId10"/>
    <p:sldId id="263" r:id="rId11"/>
    <p:sldId id="264" r:id="rId12"/>
    <p:sldId id="265" r:id="rId13"/>
    <p:sldId id="266" r:id="rId14"/>
    <p:sldId id="267" r:id="rId15"/>
    <p:sldId id="269" r:id="rId16"/>
    <p:sldId id="270" r:id="rId17"/>
    <p:sldId id="271" r:id="rId18"/>
    <p:sldId id="272" r:id="rId19"/>
    <p:sldId id="302" r:id="rId20"/>
    <p:sldId id="303" r:id="rId21"/>
    <p:sldId id="285" r:id="rId22"/>
    <p:sldId id="286" r:id="rId23"/>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64" autoAdjust="0"/>
    <p:restoredTop sz="96391" autoAdjust="0"/>
  </p:normalViewPr>
  <p:slideViewPr>
    <p:cSldViewPr snapToGrid="0" snapToObjects="1">
      <p:cViewPr varScale="1">
        <p:scale>
          <a:sx n="115" d="100"/>
          <a:sy n="115" d="100"/>
        </p:scale>
        <p:origin x="1704" y="108"/>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2020/6/29</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2020/6/29</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13</a:t>
            </a:fld>
            <a:endParaRPr kumimoji="1" lang="zh-TW" altLang="en-US"/>
          </a:p>
        </p:txBody>
      </p:sp>
    </p:spTree>
    <p:extLst>
      <p:ext uri="{BB962C8B-B14F-4D97-AF65-F5344CB8AC3E}">
        <p14:creationId xmlns:p14="http://schemas.microsoft.com/office/powerpoint/2010/main" val="63977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18</a:t>
            </a:fld>
            <a:endParaRPr kumimoji="1" lang="zh-TW" altLang="en-US"/>
          </a:p>
        </p:txBody>
      </p:sp>
    </p:spTree>
    <p:extLst>
      <p:ext uri="{BB962C8B-B14F-4D97-AF65-F5344CB8AC3E}">
        <p14:creationId xmlns:p14="http://schemas.microsoft.com/office/powerpoint/2010/main" val="116716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B91AEF7-A788-AF4F-9728-C9724F650778}" type="slidenum">
              <a:rPr kumimoji="1" lang="zh-TW" altLang="en-US" smtClean="0"/>
              <a:t>21</a:t>
            </a:fld>
            <a:endParaRPr kumimoji="1" lang="zh-TW" altLang="en-US"/>
          </a:p>
        </p:txBody>
      </p:sp>
    </p:spTree>
    <p:extLst>
      <p:ext uri="{BB962C8B-B14F-4D97-AF65-F5344CB8AC3E}">
        <p14:creationId xmlns:p14="http://schemas.microsoft.com/office/powerpoint/2010/main" val="1277212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package" Target="../embeddings/Microsoft_Word_Document.docx"/><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517525" y="1942049"/>
            <a:ext cx="4889362" cy="4628960"/>
          </a:xfrm>
          <a:prstGeom prst="rect">
            <a:avLst/>
          </a:prstGeom>
        </p:spPr>
        <p:txBody>
          <a:bodyPr wrap="square">
            <a:spAutoFit/>
          </a:bodyPr>
          <a:lstStyle/>
          <a:p>
            <a:pPr algn="just">
              <a:lnSpc>
                <a:spcPct val="110000"/>
              </a:lnSpc>
              <a:spcAft>
                <a:spcPts val="0"/>
              </a:spcAft>
            </a:pPr>
            <a:r>
              <a:rPr lang="en-US" altLang="zh-TW" sz="1600" b="1" dirty="0">
                <a:latin typeface="Times New Roman" panose="02020603050405020304" pitchFamily="18" charset="0"/>
                <a:cs typeface="Times New Roman" panose="02020603050405020304" pitchFamily="18" charset="0"/>
              </a:rPr>
              <a:t>Site of Main Importance</a:t>
            </a:r>
            <a:r>
              <a:rPr lang="en-US" altLang="zh-TW" sz="1600" dirty="0">
                <a:latin typeface="Times New Roman" panose="02020603050405020304" pitchFamily="18" charset="0"/>
                <a:cs typeface="Times New Roman" panose="02020603050405020304" pitchFamily="18" charset="0"/>
              </a:rPr>
              <a:t>: Shing Mun Redoubt</a:t>
            </a:r>
          </a:p>
          <a:p>
            <a:pPr algn="just">
              <a:lnSpc>
                <a:spcPct val="110000"/>
              </a:lnSpc>
              <a:spcAft>
                <a:spcPts val="0"/>
              </a:spcAft>
            </a:pPr>
            <a:r>
              <a:rPr lang="en-US" altLang="zh-TW" sz="1600" b="1" dirty="0">
                <a:latin typeface="Times New Roman" panose="02020603050405020304" pitchFamily="18" charset="0"/>
                <a:cs typeface="Times New Roman" panose="02020603050405020304" pitchFamily="18" charset="0"/>
              </a:rPr>
              <a:t>Site </a:t>
            </a:r>
            <a:r>
              <a:rPr lang="en-US" altLang="zh-TW" sz="1600" b="1" dirty="0">
                <a:latin typeface="Times New Roman" panose="02020603050405020304" pitchFamily="18" charset="0"/>
                <a:cs typeface="Times New Roman" panose="02020603050405020304" pitchFamily="18" charset="0"/>
              </a:rPr>
              <a:t>of </a:t>
            </a:r>
            <a:r>
              <a:rPr lang="en-US" altLang="zh-TW" sz="1600" b="1" dirty="0">
                <a:latin typeface="Times New Roman" panose="02020603050405020304" pitchFamily="18" charset="0"/>
                <a:cs typeface="Times New Roman" panose="02020603050405020304" pitchFamily="18" charset="0"/>
              </a:rPr>
              <a:t>Main Importance</a:t>
            </a:r>
            <a:r>
              <a:rPr lang="en-US" altLang="zh-TW" sz="1600" dirty="0">
                <a:latin typeface="Times New Roman" panose="02020603050405020304" pitchFamily="18" charset="0"/>
                <a:cs typeface="Times New Roman" panose="02020603050405020304" pitchFamily="18" charset="0"/>
              </a:rPr>
              <a:t>: Tunnels in the </a:t>
            </a:r>
            <a:r>
              <a:rPr lang="en-US" altLang="zh-TW" sz="1600" dirty="0" smtClean="0">
                <a:latin typeface="Times New Roman" panose="02020603050405020304" pitchFamily="18" charset="0"/>
                <a:cs typeface="Times New Roman" panose="02020603050405020304" pitchFamily="18" charset="0"/>
              </a:rPr>
              <a:t>Redoubt</a:t>
            </a:r>
            <a:endParaRPr lang="en-US" altLang="zh-TW" sz="1600" dirty="0">
              <a:latin typeface="Times New Roman" panose="02020603050405020304" pitchFamily="18" charset="0"/>
              <a:cs typeface="Times New Roman" panose="02020603050405020304" pitchFamily="18" charset="0"/>
            </a:endParaRPr>
          </a:p>
          <a:p>
            <a:pPr>
              <a:lnSpc>
                <a:spcPct val="110000"/>
              </a:lnSpc>
            </a:pPr>
            <a:endParaRPr lang="zh-HK" altLang="zh-TW" dirty="0">
              <a:latin typeface="Times New Roman" panose="02020603050405020304" pitchFamily="18" charset="0"/>
              <a:cs typeface="Times New Roman" panose="02020603050405020304" pitchFamily="18" charset="0"/>
            </a:endParaRPr>
          </a:p>
          <a:p>
            <a:pPr>
              <a:lnSpc>
                <a:spcPct val="110000"/>
              </a:lnSpc>
            </a:pPr>
            <a:r>
              <a:rPr lang="en-US" altLang="zh-TW" sz="1600" dirty="0">
                <a:latin typeface="Times New Roman" panose="02020603050405020304" pitchFamily="18" charset="0"/>
                <a:cs typeface="Times New Roman" panose="02020603050405020304" pitchFamily="18" charset="0"/>
              </a:rPr>
              <a:t>Traffic:</a:t>
            </a:r>
          </a:p>
          <a:p>
            <a:pPr marL="342900" indent="-342900" algn="just">
              <a:lnSpc>
                <a:spcPct val="110000"/>
              </a:lnSpc>
              <a:spcAft>
                <a:spcPts val="0"/>
              </a:spcAft>
              <a:buAutoNum type="arabicPeriod"/>
            </a:pPr>
            <a:r>
              <a:rPr lang="en-US" altLang="zh-TW" sz="1600" dirty="0">
                <a:latin typeface="Times New Roman" panose="02020603050405020304" pitchFamily="18" charset="0"/>
                <a:cs typeface="Times New Roman" panose="02020603050405020304" pitchFamily="18" charset="0"/>
              </a:rPr>
              <a:t>Public Transport: </a:t>
            </a:r>
          </a:p>
          <a:p>
            <a:pPr algn="just">
              <a:lnSpc>
                <a:spcPct val="110000"/>
              </a:lnSpc>
              <a:spcAft>
                <a:spcPts val="0"/>
              </a:spcAft>
            </a:pPr>
            <a:r>
              <a:rPr lang="en-US" altLang="zh-TW" sz="1400" dirty="0">
                <a:latin typeface="Times New Roman" panose="02020603050405020304" pitchFamily="18" charset="0"/>
                <a:cs typeface="Times New Roman" panose="02020603050405020304" pitchFamily="18" charset="0"/>
              </a:rPr>
              <a:t>      Take the route 82 mini-bus at </a:t>
            </a:r>
            <a:r>
              <a:rPr lang="en-US" altLang="zh-CN" sz="1400" dirty="0" err="1">
                <a:latin typeface="Times New Roman" panose="02020603050405020304" pitchFamily="18" charset="0"/>
                <a:cs typeface="Times New Roman" panose="02020603050405020304" pitchFamily="18" charset="0"/>
              </a:rPr>
              <a:t>Shiu</a:t>
            </a:r>
            <a:r>
              <a:rPr lang="en-US" altLang="zh-CN" sz="1400" dirty="0">
                <a:latin typeface="Times New Roman" panose="02020603050405020304" pitchFamily="18" charset="0"/>
                <a:cs typeface="Times New Roman" panose="02020603050405020304" pitchFamily="18" charset="0"/>
              </a:rPr>
              <a:t> Wo Street and Chung On Street near the </a:t>
            </a:r>
            <a:r>
              <a:rPr lang="en-US" altLang="zh-TW" sz="1400" dirty="0">
                <a:latin typeface="Times New Roman" panose="02020603050405020304" pitchFamily="18" charset="0"/>
                <a:cs typeface="Times New Roman" panose="02020603050405020304" pitchFamily="18" charset="0"/>
              </a:rPr>
              <a:t>Tsuen Wan MTR station. Get off the mini-bus at its terminus at Shing Mun Reservoir. Then, walk towards the direction of </a:t>
            </a:r>
            <a:r>
              <a:rPr lang="en-US" altLang="zh-TW" sz="1400" dirty="0" smtClean="0">
                <a:latin typeface="Times New Roman" panose="02020603050405020304" pitchFamily="18" charset="0"/>
                <a:cs typeface="Times New Roman" panose="02020603050405020304" pitchFamily="18" charset="0"/>
              </a:rPr>
              <a:t>the BBQ </a:t>
            </a:r>
            <a:r>
              <a:rPr lang="en-US" altLang="zh-TW" sz="1400" dirty="0">
                <a:latin typeface="Times New Roman" panose="02020603050405020304" pitchFamily="18" charset="0"/>
                <a:cs typeface="Times New Roman" panose="02020603050405020304" pitchFamily="18" charset="0"/>
              </a:rPr>
              <a:t>site. Opposite to the BBQ site, you may enter the </a:t>
            </a:r>
            <a:r>
              <a:rPr lang="en-US" altLang="zh-TW" sz="1400" dirty="0" err="1">
                <a:latin typeface="Times New Roman" panose="02020603050405020304" pitchFamily="18" charset="0"/>
                <a:cs typeface="Times New Roman" panose="02020603050405020304" pitchFamily="18" charset="0"/>
              </a:rPr>
              <a:t>MacLehose</a:t>
            </a:r>
            <a:r>
              <a:rPr lang="en-US" altLang="zh-TW" sz="1400" dirty="0">
                <a:latin typeface="Times New Roman" panose="02020603050405020304" pitchFamily="18" charset="0"/>
                <a:cs typeface="Times New Roman" panose="02020603050405020304" pitchFamily="18" charset="0"/>
              </a:rPr>
              <a:t> Trail (Stage Six) and go uphill. After </a:t>
            </a:r>
            <a:r>
              <a:rPr lang="en-US" altLang="zh-TW" sz="1400" dirty="0" smtClean="0">
                <a:latin typeface="Times New Roman" panose="02020603050405020304" pitchFamily="18" charset="0"/>
                <a:cs typeface="Times New Roman" panose="02020603050405020304" pitchFamily="18" charset="0"/>
              </a:rPr>
              <a:t>walking </a:t>
            </a:r>
            <a:r>
              <a:rPr lang="en-US" altLang="zh-TW" sz="1400" dirty="0" smtClean="0">
                <a:latin typeface="Times New Roman" panose="02020603050405020304" pitchFamily="18" charset="0"/>
                <a:cs typeface="Times New Roman" panose="02020603050405020304" pitchFamily="18" charset="0"/>
              </a:rPr>
              <a:t>for </a:t>
            </a:r>
            <a:r>
              <a:rPr lang="en-US" altLang="zh-TW" sz="1400" dirty="0">
                <a:latin typeface="Times New Roman" panose="02020603050405020304" pitchFamily="18" charset="0"/>
                <a:cs typeface="Times New Roman" panose="02020603050405020304" pitchFamily="18" charset="0"/>
              </a:rPr>
              <a:t>5 minutes, you can see </a:t>
            </a:r>
            <a:r>
              <a:rPr lang="en-US" altLang="zh-TW" sz="1400" dirty="0" smtClean="0">
                <a:latin typeface="Times New Roman" panose="02020603050405020304" pitchFamily="18" charset="0"/>
                <a:cs typeface="Times New Roman" panose="02020603050405020304" pitchFamily="18" charset="0"/>
              </a:rPr>
              <a:t>the ruined </a:t>
            </a:r>
            <a:r>
              <a:rPr lang="en-US" altLang="zh-TW" sz="1400" dirty="0">
                <a:latin typeface="Times New Roman" panose="02020603050405020304" pitchFamily="18" charset="0"/>
                <a:cs typeface="Times New Roman" panose="02020603050405020304" pitchFamily="18" charset="0"/>
              </a:rPr>
              <a:t>tunnels which used to be the previous site of pillbox no. 402 (PB 402). </a:t>
            </a:r>
          </a:p>
          <a:p>
            <a:pPr algn="just">
              <a:lnSpc>
                <a:spcPct val="110000"/>
              </a:lnSpc>
              <a:spcAft>
                <a:spcPts val="0"/>
              </a:spcAft>
            </a:pPr>
            <a:endParaRPr lang="en-US" altLang="zh-TW" sz="1400" dirty="0">
              <a:latin typeface="Times New Roman" panose="02020603050405020304" pitchFamily="18" charset="0"/>
              <a:cs typeface="Times New Roman" panose="02020603050405020304" pitchFamily="18" charset="0"/>
            </a:endParaRPr>
          </a:p>
          <a:p>
            <a:pPr marL="342900" indent="-342900">
              <a:lnSpc>
                <a:spcPct val="110000"/>
              </a:lnSpc>
              <a:buAutoNum type="arabicPeriod" startAt="2"/>
            </a:pPr>
            <a:r>
              <a:rPr lang="en-US" altLang="zh-TW" sz="1600" dirty="0">
                <a:latin typeface="Times New Roman" panose="02020603050405020304" pitchFamily="18" charset="0"/>
                <a:cs typeface="Times New Roman" panose="02020603050405020304" pitchFamily="18" charset="0"/>
              </a:rPr>
              <a:t>Coach</a:t>
            </a:r>
            <a:r>
              <a:rPr lang="zh-CN" altLang="en-US" sz="1600" dirty="0">
                <a:latin typeface="Times New Roman" panose="02020603050405020304" pitchFamily="18" charset="0"/>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a:lnSpc>
                <a:spcPct val="110000"/>
              </a:lnSpc>
            </a:pPr>
            <a:r>
              <a:rPr lang="en-US" altLang="zh-TW" sz="16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Note that the nearest stop for coaches is Ho Fung College. You need to leave your coach there and walk for 15 minutes to the above mini-bus terminus </a:t>
            </a:r>
            <a:r>
              <a:rPr lang="en-US" altLang="zh-CN" sz="1400" dirty="0" smtClean="0">
                <a:latin typeface="Times New Roman" panose="02020603050405020304" pitchFamily="18" charset="0"/>
                <a:cs typeface="Times New Roman" panose="02020603050405020304" pitchFamily="18" charset="0"/>
              </a:rPr>
              <a:t>near </a:t>
            </a:r>
            <a:r>
              <a:rPr lang="en-US" altLang="zh-CN" sz="1400" dirty="0" smtClean="0">
                <a:latin typeface="Times New Roman" panose="02020603050405020304" pitchFamily="18" charset="0"/>
                <a:cs typeface="Times New Roman" panose="02020603050405020304" pitchFamily="18" charset="0"/>
              </a:rPr>
              <a:t>the </a:t>
            </a:r>
            <a:r>
              <a:rPr lang="en-US" altLang="zh-CN" sz="1400" dirty="0">
                <a:latin typeface="Times New Roman" panose="02020603050405020304" pitchFamily="18" charset="0"/>
                <a:cs typeface="Times New Roman" panose="02020603050405020304" pitchFamily="18" charset="0"/>
              </a:rPr>
              <a:t>Reservoir (that means more walking </a:t>
            </a:r>
            <a:r>
              <a:rPr lang="en-US" altLang="zh-CN" sz="1400" dirty="0" smtClean="0">
                <a:latin typeface="Times New Roman" panose="02020603050405020304" pitchFamily="18" charset="0"/>
                <a:cs typeface="Times New Roman" panose="02020603050405020304" pitchFamily="18" charset="0"/>
              </a:rPr>
              <a:t>distances for the participants</a:t>
            </a:r>
            <a:r>
              <a:rPr lang="en-US" altLang="zh-CN" sz="1400" dirty="0">
                <a:latin typeface="Times New Roman" panose="02020603050405020304" pitchFamily="18" charset="0"/>
                <a:cs typeface="Times New Roman" panose="02020603050405020304" pitchFamily="18" charset="0"/>
              </a:rPr>
              <a:t>).</a:t>
            </a:r>
            <a:endParaRPr lang="zh-HK" altLang="zh-TW" dirty="0">
              <a:latin typeface="Times New Roman" panose="02020603050405020304" pitchFamily="18" charset="0"/>
              <a:cs typeface="Times New Roman" panose="02020603050405020304" pitchFamily="18" charset="0"/>
            </a:endParaRPr>
          </a:p>
        </p:txBody>
      </p:sp>
      <p:pic>
        <p:nvPicPr>
          <p:cNvPr id="6" name="圖片 5" descr="C:\Users\User\AppData\Local\Microsoft\Windows\Temporary Internet Files\Content.Word\P111038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6025" y="2011529"/>
            <a:ext cx="2754630" cy="4114800"/>
          </a:xfrm>
          <a:prstGeom prst="rect">
            <a:avLst/>
          </a:prstGeom>
          <a:noFill/>
          <a:ln w="38100" cmpd="sng">
            <a:solidFill>
              <a:srgbClr val="C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7" name="TextBox 3"/>
          <p:cNvSpPr txBox="1"/>
          <p:nvPr/>
        </p:nvSpPr>
        <p:spPr>
          <a:xfrm>
            <a:off x="5766025" y="6184833"/>
            <a:ext cx="2827785" cy="580177"/>
          </a:xfrm>
          <a:prstGeom prst="rect">
            <a:avLst/>
          </a:prstGeom>
          <a:noFill/>
          <a:ln>
            <a:noFill/>
          </a:ln>
        </p:spPr>
        <p:txBody>
          <a:bodyPr wrap="square" rtlCol="0">
            <a:noAutofit/>
          </a:bodyPr>
          <a:lstStyle/>
          <a:p>
            <a:pPr>
              <a:lnSpc>
                <a:spcPts val="1800"/>
              </a:lnSpc>
              <a:spcAft>
                <a:spcPts val="0"/>
              </a:spcAft>
            </a:pPr>
            <a:r>
              <a:rPr lang="en-US" altLang="zh-TW" sz="1200" dirty="0">
                <a:effectLst/>
                <a:latin typeface="Times New Roman" panose="02020603050405020304" pitchFamily="18" charset="0"/>
                <a:cs typeface="Times New Roman" panose="02020603050405020304" pitchFamily="18" charset="0"/>
              </a:rPr>
              <a:t>Fig. 1. The </a:t>
            </a:r>
            <a:r>
              <a:rPr lang="en-US" altLang="zh-TW" sz="1200" dirty="0" err="1">
                <a:effectLst/>
                <a:latin typeface="Times New Roman" panose="02020603050405020304" pitchFamily="18" charset="0"/>
                <a:cs typeface="Times New Roman" panose="02020603050405020304" pitchFamily="18" charset="0"/>
              </a:rPr>
              <a:t>MacLehose</a:t>
            </a:r>
            <a:r>
              <a:rPr lang="en-US" altLang="zh-TW" sz="1200" dirty="0">
                <a:effectLst/>
                <a:latin typeface="Times New Roman" panose="02020603050405020304" pitchFamily="18" charset="0"/>
                <a:cs typeface="Times New Roman" panose="02020603050405020304" pitchFamily="18" charset="0"/>
              </a:rPr>
              <a:t> </a:t>
            </a:r>
            <a:r>
              <a:rPr lang="en-US" altLang="zh-TW" sz="1200">
                <a:effectLst/>
                <a:latin typeface="Times New Roman" panose="02020603050405020304" pitchFamily="18" charset="0"/>
                <a:cs typeface="Times New Roman" panose="02020603050405020304" pitchFamily="18" charset="0"/>
              </a:rPr>
              <a:t>Trail </a:t>
            </a:r>
            <a:r>
              <a:rPr lang="en-US" altLang="zh-TW" sz="1200" smtClean="0">
                <a:solidFill>
                  <a:srgbClr val="7030A0"/>
                </a:solidFill>
                <a:effectLst/>
                <a:latin typeface="Times New Roman" panose="02020603050405020304" pitchFamily="18" charset="0"/>
                <a:cs typeface="Times New Roman" panose="02020603050405020304" pitchFamily="18" charset="0"/>
              </a:rPr>
              <a:t>(</a:t>
            </a:r>
            <a:r>
              <a:rPr lang="en-US" altLang="zh-TW" sz="1200" smtClean="0">
                <a:effectLst/>
                <a:latin typeface="Times New Roman" panose="02020603050405020304" pitchFamily="18" charset="0"/>
                <a:cs typeface="Times New Roman" panose="02020603050405020304" pitchFamily="18" charset="0"/>
              </a:rPr>
              <a:t>Stage Six</a:t>
            </a:r>
            <a:r>
              <a:rPr lang="en-US" altLang="zh-TW" sz="1200" smtClean="0">
                <a:solidFill>
                  <a:srgbClr val="7030A0"/>
                </a:solidFill>
                <a:effectLst/>
                <a:latin typeface="Times New Roman" panose="02020603050405020304" pitchFamily="18" charset="0"/>
                <a:cs typeface="Times New Roman" panose="02020603050405020304" pitchFamily="18" charset="0"/>
              </a:rPr>
              <a:t>)</a:t>
            </a:r>
            <a:r>
              <a:rPr lang="en-US" altLang="zh-TW" sz="1200" smtClean="0">
                <a:effectLst/>
                <a:latin typeface="Times New Roman" panose="02020603050405020304" pitchFamily="18" charset="0"/>
                <a:cs typeface="Times New Roman" panose="02020603050405020304" pitchFamily="18" charset="0"/>
              </a:rPr>
              <a:t>, </a:t>
            </a:r>
            <a:r>
              <a:rPr lang="en-US" altLang="zh-TW" sz="1200" dirty="0">
                <a:effectLst/>
                <a:latin typeface="Times New Roman" panose="02020603050405020304" pitchFamily="18" charset="0"/>
                <a:cs typeface="Times New Roman" panose="02020603050405020304" pitchFamily="18" charset="0"/>
              </a:rPr>
              <a:t>the entrance to the previous site of PB 402</a:t>
            </a:r>
            <a:endParaRPr lang="en-US" sz="1400" dirty="0">
              <a:effectLst/>
              <a:latin typeface="Times New Roman" panose="02020603050405020304" pitchFamily="18" charset="0"/>
              <a:cs typeface="Times New Roman" panose="02020603050405020304" pitchFamily="18" charset="0"/>
            </a:endParaRPr>
          </a:p>
        </p:txBody>
      </p:sp>
      <p:sp>
        <p:nvSpPr>
          <p:cNvPr id="8" name="TextBox 3"/>
          <p:cNvSpPr txBox="1"/>
          <p:nvPr/>
        </p:nvSpPr>
        <p:spPr>
          <a:xfrm>
            <a:off x="517525" y="1208241"/>
            <a:ext cx="8207834" cy="1015663"/>
          </a:xfrm>
          <a:prstGeom prst="rect">
            <a:avLst/>
          </a:prstGeom>
          <a:gradFill flip="none" rotWithShape="1">
            <a:gsLst>
              <a:gs pos="47000">
                <a:schemeClr val="accent5">
                  <a:lumMod val="20000"/>
                  <a:lumOff val="80000"/>
                </a:schemeClr>
              </a:gs>
              <a:gs pos="100000">
                <a:schemeClr val="bg1"/>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defRPr kumimoji="1" sz="2400">
                <a:solidFill>
                  <a:schemeClr val="tx1"/>
                </a:solidFill>
                <a:latin typeface="Calibri" pitchFamily="34" charset="0"/>
                <a:ea typeface="新細明體" pitchFamily="18" charset="-120"/>
              </a:defRPr>
            </a:lvl1pPr>
            <a:lvl2pPr marL="742950" indent="-285750">
              <a:defRPr kumimoji="1" sz="2400">
                <a:solidFill>
                  <a:schemeClr val="tx1"/>
                </a:solidFill>
                <a:latin typeface="Calibri" pitchFamily="34" charset="0"/>
                <a:ea typeface="新細明體" pitchFamily="18" charset="-120"/>
              </a:defRPr>
            </a:lvl2pPr>
            <a:lvl3pPr marL="1143000" indent="-228600">
              <a:defRPr kumimoji="1" sz="2400">
                <a:solidFill>
                  <a:schemeClr val="tx1"/>
                </a:solidFill>
                <a:latin typeface="Calibri" pitchFamily="34" charset="0"/>
                <a:ea typeface="新細明體" pitchFamily="18" charset="-120"/>
              </a:defRPr>
            </a:lvl3pPr>
            <a:lvl4pPr marL="1600200" indent="-228600">
              <a:defRPr kumimoji="1" sz="2400">
                <a:solidFill>
                  <a:schemeClr val="tx1"/>
                </a:solidFill>
                <a:latin typeface="Calibri" pitchFamily="34" charset="0"/>
                <a:ea typeface="新細明體" pitchFamily="18" charset="-120"/>
              </a:defRPr>
            </a:lvl4pPr>
            <a:lvl5pPr marL="2057400" indent="-228600">
              <a:defRPr kumimoji="1" sz="2400">
                <a:solidFill>
                  <a:schemeClr val="tx1"/>
                </a:solidFill>
                <a:latin typeface="Calibri" pitchFamily="34" charset="0"/>
                <a:ea typeface="新細明體" pitchFamily="18" charset="-120"/>
              </a:defRPr>
            </a:lvl5pPr>
            <a:lvl6pPr marL="2514600" indent="-228600" defTabSz="457200" fontAlgn="base">
              <a:spcBef>
                <a:spcPct val="0"/>
              </a:spcBef>
              <a:spcAft>
                <a:spcPct val="0"/>
              </a:spcAft>
              <a:defRPr kumimoji="1" sz="2400">
                <a:solidFill>
                  <a:schemeClr val="tx1"/>
                </a:solidFill>
                <a:latin typeface="Calibri" pitchFamily="34" charset="0"/>
                <a:ea typeface="新細明體" pitchFamily="18" charset="-120"/>
              </a:defRPr>
            </a:lvl6pPr>
            <a:lvl7pPr marL="2971800" indent="-228600" defTabSz="457200" fontAlgn="base">
              <a:spcBef>
                <a:spcPct val="0"/>
              </a:spcBef>
              <a:spcAft>
                <a:spcPct val="0"/>
              </a:spcAft>
              <a:defRPr kumimoji="1" sz="2400">
                <a:solidFill>
                  <a:schemeClr val="tx1"/>
                </a:solidFill>
                <a:latin typeface="Calibri" pitchFamily="34" charset="0"/>
                <a:ea typeface="新細明體" pitchFamily="18" charset="-120"/>
              </a:defRPr>
            </a:lvl7pPr>
            <a:lvl8pPr marL="3429000" indent="-228600" defTabSz="457200" fontAlgn="base">
              <a:spcBef>
                <a:spcPct val="0"/>
              </a:spcBef>
              <a:spcAft>
                <a:spcPct val="0"/>
              </a:spcAft>
              <a:defRPr kumimoji="1" sz="2400">
                <a:solidFill>
                  <a:schemeClr val="tx1"/>
                </a:solidFill>
                <a:latin typeface="Calibri" pitchFamily="34" charset="0"/>
                <a:ea typeface="新細明體" pitchFamily="18" charset="-120"/>
              </a:defRPr>
            </a:lvl8pPr>
            <a:lvl9pPr marL="3886200" indent="-228600" defTabSz="457200" fontAlgn="base">
              <a:spcBef>
                <a:spcPct val="0"/>
              </a:spcBef>
              <a:spcAft>
                <a:spcPct val="0"/>
              </a:spcAft>
              <a:defRPr kumimoji="1" sz="2400">
                <a:solidFill>
                  <a:schemeClr val="tx1"/>
                </a:solidFill>
                <a:latin typeface="Calibri" pitchFamily="34" charset="0"/>
                <a:ea typeface="新細明體" pitchFamily="18" charset="-120"/>
              </a:defRPr>
            </a:lvl9pPr>
          </a:lstStyle>
          <a:p>
            <a:pPr>
              <a:defRPr/>
            </a:pPr>
            <a:r>
              <a:rPr kumimoji="0" lang="en-US" altLang="zh-TW" sz="3600" b="1" dirty="0">
                <a:solidFill>
                  <a:srgbClr val="FF0000"/>
                </a:solidFill>
                <a:latin typeface="Times New Roman" panose="02020603050405020304" pitchFamily="18" charset="0"/>
                <a:ea typeface="BiauKai" charset="-120"/>
                <a:cs typeface="Times New Roman" panose="02020603050405020304" pitchFamily="18" charset="0"/>
              </a:rPr>
              <a:t>Field Trip for War History</a:t>
            </a:r>
            <a:r>
              <a:rPr kumimoji="0" lang="en-US" altLang="zh-TW" b="1" dirty="0">
                <a:solidFill>
                  <a:srgbClr val="000000"/>
                </a:solidFill>
                <a:latin typeface="Times New Roman" panose="02020603050405020304" pitchFamily="18" charset="0"/>
                <a:ea typeface="Microsoft YaHei" pitchFamily="34" charset="-122"/>
                <a:cs typeface="Times New Roman" panose="02020603050405020304" pitchFamily="18" charset="0"/>
              </a:rPr>
              <a:t>: </a:t>
            </a:r>
            <a:r>
              <a:rPr kumimoji="0" lang="en-US" altLang="zh-TW" b="1" dirty="0">
                <a:solidFill>
                  <a:srgbClr val="548DD4"/>
                </a:solidFill>
                <a:latin typeface="Times New Roman" panose="02020603050405020304" pitchFamily="18" charset="0"/>
                <a:cs typeface="Times New Roman" panose="02020603050405020304" pitchFamily="18" charset="0"/>
              </a:rPr>
              <a:t>The </a:t>
            </a:r>
            <a:r>
              <a:rPr kumimoji="0" lang="en-US" altLang="zh-TW" b="1" dirty="0" err="1">
                <a:solidFill>
                  <a:srgbClr val="548DD4"/>
                </a:solidFill>
                <a:latin typeface="Times New Roman" panose="02020603050405020304" pitchFamily="18" charset="0"/>
                <a:cs typeface="Times New Roman" panose="02020603050405020304" pitchFamily="18" charset="0"/>
              </a:rPr>
              <a:t>Shing</a:t>
            </a:r>
            <a:r>
              <a:rPr kumimoji="0" lang="en-US" altLang="zh-TW" b="1" dirty="0">
                <a:solidFill>
                  <a:srgbClr val="548DD4"/>
                </a:solidFill>
                <a:latin typeface="Times New Roman" panose="02020603050405020304" pitchFamily="18" charset="0"/>
                <a:cs typeface="Times New Roman" panose="02020603050405020304" pitchFamily="18" charset="0"/>
              </a:rPr>
              <a:t> </a:t>
            </a:r>
            <a:r>
              <a:rPr kumimoji="0" lang="en-US" altLang="zh-TW" b="1" dirty="0" err="1">
                <a:solidFill>
                  <a:srgbClr val="548DD4"/>
                </a:solidFill>
                <a:latin typeface="Times New Roman" panose="02020603050405020304" pitchFamily="18" charset="0"/>
                <a:cs typeface="Times New Roman" panose="02020603050405020304" pitchFamily="18" charset="0"/>
              </a:rPr>
              <a:t>Mun</a:t>
            </a:r>
            <a:r>
              <a:rPr kumimoji="0" lang="en-US" altLang="zh-TW" b="1" dirty="0">
                <a:solidFill>
                  <a:srgbClr val="548DD4"/>
                </a:solidFill>
                <a:latin typeface="Times New Roman" panose="02020603050405020304" pitchFamily="18" charset="0"/>
                <a:cs typeface="Times New Roman" panose="02020603050405020304" pitchFamily="18" charset="0"/>
              </a:rPr>
              <a:t> Redoubt</a:t>
            </a:r>
            <a:r>
              <a:rPr kumimoji="0" lang="en-US" altLang="en-US" b="1" dirty="0">
                <a:solidFill>
                  <a:srgbClr val="548DD4"/>
                </a:solidFill>
                <a:latin typeface="Times New Roman" panose="02020603050405020304" pitchFamily="18" charset="0"/>
                <a:cs typeface="Times New Roman" panose="02020603050405020304" pitchFamily="18" charset="0"/>
              </a:rPr>
              <a:t> </a:t>
            </a:r>
            <a:r>
              <a:rPr kumimoji="0" lang="en-US" altLang="en-US" b="1" dirty="0">
                <a:solidFill>
                  <a:srgbClr val="548DD4"/>
                </a:solidFill>
                <a:latin typeface="Times New Roman" panose="02020603050405020304" pitchFamily="18" charset="0"/>
                <a:cs typeface="Times New Roman" panose="02020603050405020304" pitchFamily="18" charset="0"/>
              </a:rPr>
              <a:t>(</a:t>
            </a:r>
            <a:r>
              <a:rPr kumimoji="0" lang="zh-TW" altLang="en-US" b="1" dirty="0">
                <a:solidFill>
                  <a:srgbClr val="548DD4"/>
                </a:solidFill>
                <a:latin typeface="Times New Roman" panose="02020603050405020304" pitchFamily="18" charset="0"/>
                <a:cs typeface="Times New Roman" panose="02020603050405020304" pitchFamily="18" charset="0"/>
              </a:rPr>
              <a:t>城門棱堡</a:t>
            </a:r>
            <a:r>
              <a:rPr kumimoji="0" lang="en-US" altLang="en-US" b="1" dirty="0">
                <a:solidFill>
                  <a:srgbClr val="548DD4"/>
                </a:solidFill>
                <a:latin typeface="Times New Roman" panose="02020603050405020304" pitchFamily="18" charset="0"/>
                <a:cs typeface="Times New Roman" panose="02020603050405020304" pitchFamily="18" charset="0"/>
              </a:rPr>
              <a:t>)</a:t>
            </a:r>
            <a:endParaRPr kumimoji="0" lang="zh-HK" altLang="en-US" b="1" dirty="0">
              <a:solidFill>
                <a:srgbClr val="548DD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2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25" name="圖片 24" descr="C:\From Chu computer\Chinese History\2014-2015 teacher training\War History\resouces pack\2015-02-09\DSC013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859" y="3491164"/>
            <a:ext cx="4337220" cy="2889196"/>
          </a:xfrm>
          <a:prstGeom prst="rect">
            <a:avLst/>
          </a:prstGeom>
          <a:noFill/>
          <a:ln w="38100" cmpd="sng">
            <a:solidFill>
              <a:srgbClr val="FFFFFF"/>
            </a:solidFill>
          </a:ln>
          <a:effectLst>
            <a:outerShdw blurRad="50800" dist="38100" dir="2700000" algn="tl" rotWithShape="0">
              <a:prstClr val="black">
                <a:alpha val="40000"/>
              </a:prstClr>
            </a:outerShdw>
          </a:effectLst>
        </p:spPr>
      </p:pic>
      <p:pic>
        <p:nvPicPr>
          <p:cNvPr id="26" name="圖片 25" descr="C:\From Chu computer\Chinese History\2014-2015 teacher training\War History\resouces pack\2015-02-09\DSC0137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88" y="1208242"/>
            <a:ext cx="4347518" cy="2895854"/>
          </a:xfrm>
          <a:prstGeom prst="rect">
            <a:avLst/>
          </a:prstGeom>
          <a:noFill/>
          <a:ln w="3810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87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625497" y="1220057"/>
            <a:ext cx="1435008" cy="323165"/>
          </a:xfrm>
          <a:prstGeom prst="rect">
            <a:avLst/>
          </a:prstGeom>
        </p:spPr>
        <p:txBody>
          <a:bodyPr wrap="none">
            <a:spAutoFit/>
          </a:bodyPr>
          <a:lstStyle/>
          <a:p>
            <a:pPr>
              <a:lnSpc>
                <a:spcPts val="1800"/>
              </a:lnSpc>
              <a:spcAft>
                <a:spcPts val="0"/>
              </a:spcAft>
            </a:pPr>
            <a:r>
              <a:rPr lang="en-US" altLang="zh-TW" dirty="0">
                <a:latin typeface="Times New Roman"/>
              </a:rPr>
              <a:t>Other tunnels</a:t>
            </a:r>
            <a:endParaRPr lang="zh-HK" altLang="zh-TW" sz="1600" dirty="0">
              <a:latin typeface="Times New Roman"/>
            </a:endParaRPr>
          </a:p>
        </p:txBody>
      </p:sp>
      <p:pic>
        <p:nvPicPr>
          <p:cNvPr id="10" name="圖片 9" descr="C:\From Chu computer\Chinese History\2014-2015 teacher training\War History\resouces pack\2015-02-09\DSC014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034" y="1804475"/>
            <a:ext cx="2296086" cy="3446539"/>
          </a:xfrm>
          <a:prstGeom prst="rect">
            <a:avLst/>
          </a:prstGeom>
          <a:noFill/>
          <a:ln w="38100" cmpd="sng">
            <a:solidFill>
              <a:srgbClr val="FFFFFF"/>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pic>
        <p:nvPicPr>
          <p:cNvPr id="11" name="圖片 10" descr="C:\From Chu computer\Chinese History\2014-2015 teacher training\War History\resouces pack\2015-02-09\DSC0141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5640" y="1804476"/>
            <a:ext cx="2296078" cy="3446540"/>
          </a:xfrm>
          <a:prstGeom prst="rect">
            <a:avLst/>
          </a:prstGeom>
          <a:noFill/>
          <a:ln w="38100" cmpd="sng">
            <a:solidFill>
              <a:srgbClr val="FFFFFF"/>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pic>
        <p:nvPicPr>
          <p:cNvPr id="12" name="圖片 11" descr="C:\From Chu computer\Chinese History\2014-2015 teacher training\War History\resouces pack\2015-02-09\DSC014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6265" y="1804476"/>
            <a:ext cx="2294021" cy="3443097"/>
          </a:xfrm>
          <a:prstGeom prst="rect">
            <a:avLst/>
          </a:prstGeom>
          <a:noFill/>
          <a:ln w="38100" cmpd="sng">
            <a:solidFill>
              <a:srgbClr val="FFFFFF"/>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062861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9" name="圖片 8" descr="C:\From Chu computer\Chinese History\2014-2015 teacher training\War History\resouces pack\2015-02-09\DSC0140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6037" y="1839278"/>
            <a:ext cx="2407412" cy="3613283"/>
          </a:xfrm>
          <a:prstGeom prst="rect">
            <a:avLst/>
          </a:prstGeom>
          <a:noFill/>
          <a:ln w="38100" cmpd="sng">
            <a:solidFill>
              <a:srgbClr val="FFFFFF"/>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pic>
        <p:nvPicPr>
          <p:cNvPr id="10" name="圖片 9" descr="C:\From Chu computer\Chinese History\2014-2015 teacher training\War History\resouces pack\2015-02-09\DSC0134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440" y="1839278"/>
            <a:ext cx="2424732" cy="3639263"/>
          </a:xfrm>
          <a:prstGeom prst="rect">
            <a:avLst/>
          </a:prstGeom>
          <a:noFill/>
          <a:ln w="38100" cmpd="sng">
            <a:solidFill>
              <a:srgbClr val="FFFFFF"/>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317992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160638" y="1431185"/>
            <a:ext cx="3355007" cy="4527393"/>
          </a:xfrm>
          <a:prstGeom prst="rect">
            <a:avLst/>
          </a:prstGeom>
        </p:spPr>
        <p:txBody>
          <a:bodyPr wrap="square">
            <a:spAutoFit/>
          </a:bodyPr>
          <a:lstStyle/>
          <a:p>
            <a:pPr>
              <a:lnSpc>
                <a:spcPct val="110000"/>
              </a:lnSpc>
            </a:pPr>
            <a:r>
              <a:rPr lang="en-US" altLang="zh-TW" b="1" dirty="0">
                <a:latin typeface="Times New Roman" panose="02020603050405020304" pitchFamily="18" charset="0"/>
                <a:cs typeface="Times New Roman" panose="02020603050405020304" pitchFamily="18" charset="0"/>
              </a:rPr>
              <a:t>Appendix: </a:t>
            </a:r>
            <a:r>
              <a:rPr lang="en-US" altLang="zh-TW" b="1" dirty="0">
                <a:latin typeface="Times New Roman" panose="02020603050405020304" pitchFamily="18" charset="0"/>
                <a:cs typeface="Times New Roman" panose="02020603050405020304" pitchFamily="18" charset="0"/>
              </a:rPr>
              <a:t>The Mount </a:t>
            </a:r>
            <a:r>
              <a:rPr lang="en-US" altLang="zh-CN" b="1" dirty="0">
                <a:latin typeface="Times New Roman" panose="02020603050405020304" pitchFamily="18" charset="0"/>
                <a:cs typeface="Times New Roman" panose="02020603050405020304" pitchFamily="18" charset="0"/>
              </a:rPr>
              <a:t>Davis </a:t>
            </a:r>
            <a:r>
              <a:rPr lang="en-US" altLang="zh-CN" b="1" dirty="0">
                <a:latin typeface="Times New Roman" panose="02020603050405020304" pitchFamily="18" charset="0"/>
                <a:cs typeface="Times New Roman" panose="02020603050405020304" pitchFamily="18" charset="0"/>
              </a:rPr>
              <a:t>Battery (</a:t>
            </a:r>
            <a:r>
              <a:rPr lang="zh-TW" altLang="en-US" b="1" dirty="0">
                <a:latin typeface="Times New Roman" panose="02020603050405020304" pitchFamily="18" charset="0"/>
                <a:cs typeface="Times New Roman" panose="02020603050405020304" pitchFamily="18" charset="0"/>
              </a:rPr>
              <a:t>摩星嶺要塞</a:t>
            </a:r>
            <a:r>
              <a:rPr lang="en-US" altLang="zh-CN"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pPr>
              <a:lnSpc>
                <a:spcPct val="110000"/>
              </a:lnSpc>
            </a:pPr>
            <a:endParaRPr lang="en-US" altLang="zh-TW" dirty="0">
              <a:latin typeface="Times New Roman" panose="02020603050405020304" pitchFamily="18" charset="0"/>
              <a:cs typeface="Times New Roman" panose="02020603050405020304" pitchFamily="18" charset="0"/>
            </a:endParaRPr>
          </a:p>
          <a:p>
            <a:pPr>
              <a:lnSpc>
                <a:spcPct val="110000"/>
              </a:lnSpc>
            </a:pPr>
            <a:r>
              <a:rPr lang="en-US" altLang="zh-TW" sz="1600" dirty="0">
                <a:latin typeface="Times New Roman" panose="02020603050405020304" pitchFamily="18" charset="0"/>
                <a:cs typeface="Times New Roman" panose="02020603050405020304" pitchFamily="18" charset="0"/>
              </a:rPr>
              <a:t>The Mount Davis Battery was built in the early 20</a:t>
            </a:r>
            <a:r>
              <a:rPr lang="en-US" altLang="zh-TW" sz="1600" baseline="30000" dirty="0">
                <a:latin typeface="Times New Roman" panose="02020603050405020304" pitchFamily="18" charset="0"/>
                <a:cs typeface="Times New Roman" panose="02020603050405020304" pitchFamily="18" charset="0"/>
              </a:rPr>
              <a:t>th</a:t>
            </a:r>
            <a:r>
              <a:rPr lang="en-US" altLang="zh-TW" sz="1600" dirty="0">
                <a:latin typeface="Times New Roman" panose="02020603050405020304" pitchFamily="18" charset="0"/>
                <a:cs typeface="Times New Roman" panose="02020603050405020304" pitchFamily="18" charset="0"/>
              </a:rPr>
              <a:t> century, serving as the headquarters of the Western Fire Command which was responsible for the defence of the western part of Hong Kong Island. The battery was heavily bombarded by the Japanese in December 1941. The battery site comprised of five places for guns, the Western Fire Command Headquarters, ammunition </a:t>
            </a:r>
            <a:r>
              <a:rPr lang="en-US" altLang="zh-TW" sz="1600" dirty="0" smtClean="0">
                <a:latin typeface="Times New Roman" panose="02020603050405020304" pitchFamily="18" charset="0"/>
                <a:cs typeface="Times New Roman" panose="02020603050405020304" pitchFamily="18" charset="0"/>
              </a:rPr>
              <a:t>stores </a:t>
            </a:r>
            <a:r>
              <a:rPr lang="en-US" altLang="zh-TW" sz="1600" dirty="0">
                <a:latin typeface="Times New Roman" panose="02020603050405020304" pitchFamily="18" charset="0"/>
                <a:cs typeface="Times New Roman" panose="02020603050405020304" pitchFamily="18" charset="0"/>
              </a:rPr>
              <a:t>and accommodation buildings. (source: Information board at the site)</a:t>
            </a:r>
          </a:p>
        </p:txBody>
      </p:sp>
      <p:pic>
        <p:nvPicPr>
          <p:cNvPr id="11" name="圖片 10"/>
          <p:cNvPicPr/>
          <p:nvPr/>
        </p:nvPicPr>
        <p:blipFill>
          <a:blip r:embed="rId4">
            <a:extLst>
              <a:ext uri="{28A0092B-C50C-407E-A947-70E740481C1C}">
                <a14:useLocalDpi xmlns:a14="http://schemas.microsoft.com/office/drawing/2010/main" val="0"/>
              </a:ext>
            </a:extLst>
          </a:blip>
          <a:stretch>
            <a:fillRect/>
          </a:stretch>
        </p:blipFill>
        <p:spPr>
          <a:xfrm>
            <a:off x="3688640" y="1502230"/>
            <a:ext cx="5274310" cy="3950970"/>
          </a:xfrm>
          <a:prstGeom prst="rect">
            <a:avLst/>
          </a:prstGeom>
          <a:ln w="38100" cmpd="sng">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915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1" name="圖片 10" descr="C:\From Chu computer\Chinese History\2014-2015 teacher training\War History\resouces pack\2015-02-09\DSC014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81" y="1040065"/>
            <a:ext cx="2289175" cy="3432810"/>
          </a:xfrm>
          <a:prstGeom prst="rect">
            <a:avLst/>
          </a:prstGeom>
          <a:noFill/>
          <a:ln w="38100" cmpd="sng">
            <a:solidFill>
              <a:srgbClr val="FFFFFF"/>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3" name="矩形 2"/>
          <p:cNvSpPr/>
          <p:nvPr/>
        </p:nvSpPr>
        <p:spPr>
          <a:xfrm>
            <a:off x="193981" y="4473499"/>
            <a:ext cx="2354056" cy="738664"/>
          </a:xfrm>
          <a:prstGeom prst="rect">
            <a:avLst/>
          </a:prstGeom>
        </p:spPr>
        <p:txBody>
          <a:bodyPr wrap="square">
            <a:spAutoFit/>
          </a:bodyPr>
          <a:lstStyle/>
          <a:p>
            <a:r>
              <a:rPr lang="en-US" altLang="zh-TW" sz="1400" dirty="0">
                <a:solidFill>
                  <a:prstClr val="black"/>
                </a:solidFill>
                <a:latin typeface="Times New Roman" panose="02020603050405020304" pitchFamily="18" charset="0"/>
                <a:cs typeface="Times New Roman" panose="02020603050405020304" pitchFamily="18" charset="0"/>
              </a:rPr>
              <a:t>Basic information regarding the Mount Davis Battery provided by the Government</a:t>
            </a:r>
            <a:endParaRPr lang="zh-TW" altLang="en-US" sz="1400" dirty="0">
              <a:latin typeface="Times New Roman" panose="02020603050405020304" pitchFamily="18" charset="0"/>
              <a:cs typeface="Times New Roman" panose="02020603050405020304" pitchFamily="18" charset="0"/>
            </a:endParaRPr>
          </a:p>
        </p:txBody>
      </p:sp>
      <p:sp>
        <p:nvSpPr>
          <p:cNvPr id="5" name="矩形 4"/>
          <p:cNvSpPr/>
          <p:nvPr/>
        </p:nvSpPr>
        <p:spPr>
          <a:xfrm>
            <a:off x="2761306" y="949562"/>
            <a:ext cx="6183517" cy="5780044"/>
          </a:xfrm>
          <a:prstGeom prst="rect">
            <a:avLst/>
          </a:prstGeom>
        </p:spPr>
        <p:txBody>
          <a:bodyPr wrap="square">
            <a:spAutoFit/>
          </a:bodyPr>
          <a:lstStyle/>
          <a:p>
            <a:pPr algn="just">
              <a:lnSpc>
                <a:spcPct val="110000"/>
              </a:lnSpc>
            </a:pPr>
            <a:r>
              <a:rPr lang="en-US" altLang="zh-TW" sz="1400" b="1" dirty="0">
                <a:latin typeface="Times New Roman"/>
                <a:cs typeface="Times New Roman"/>
              </a:rPr>
              <a:t>The Chronicle of the Mount Davis Battery</a:t>
            </a:r>
            <a:endParaRPr lang="en-US" altLang="zh-TW" sz="1400" b="1" dirty="0">
              <a:latin typeface="Times New Roman"/>
              <a:cs typeface="Times New Roman"/>
            </a:endParaRPr>
          </a:p>
          <a:p>
            <a:pPr algn="just">
              <a:lnSpc>
                <a:spcPct val="110000"/>
              </a:lnSpc>
            </a:pPr>
            <a:r>
              <a:rPr lang="en-US" altLang="zh-TW" sz="1400" dirty="0">
                <a:latin typeface="Times New Roman"/>
                <a:cs typeface="Times New Roman"/>
              </a:rPr>
              <a:t>This battery was recommended in 1900 to be the new site for a 5 x 9.2 inch BL Mark X on mountings Barbette Mark V with the role of covering the western entrance to the </a:t>
            </a:r>
            <a:r>
              <a:rPr lang="en-US" altLang="zh-TW" sz="1400" dirty="0" err="1">
                <a:latin typeface="Times New Roman"/>
                <a:cs typeface="Times New Roman"/>
              </a:rPr>
              <a:t>harbour</a:t>
            </a:r>
            <a:r>
              <a:rPr lang="en-US" altLang="zh-TW" sz="1400" dirty="0">
                <a:latin typeface="Times New Roman"/>
                <a:cs typeface="Times New Roman"/>
              </a:rPr>
              <a:t>. This was further recommended by the Owen Committee in 1906. By 1909, the work was well advanced but the site for the fifth gun had still yet to be selected. The spur below Mount Davis was deemed suitable. By July 1910 the western gun had been </a:t>
            </a:r>
            <a:r>
              <a:rPr lang="en-US" altLang="zh-TW" sz="1400" dirty="0" smtClean="0">
                <a:latin typeface="Times New Roman"/>
                <a:cs typeface="Times New Roman"/>
              </a:rPr>
              <a:t>mounted. </a:t>
            </a:r>
            <a:r>
              <a:rPr lang="en-US" altLang="zh-TW" sz="1400" dirty="0" smtClean="0">
                <a:latin typeface="Times New Roman"/>
                <a:cs typeface="Times New Roman"/>
              </a:rPr>
              <a:t>Besides, the </a:t>
            </a:r>
            <a:r>
              <a:rPr lang="en-US" altLang="zh-TW" sz="1400" dirty="0" err="1">
                <a:latin typeface="Times New Roman"/>
                <a:cs typeface="Times New Roman"/>
              </a:rPr>
              <a:t>centre</a:t>
            </a:r>
            <a:r>
              <a:rPr lang="en-US" altLang="zh-TW" sz="1400" dirty="0">
                <a:latin typeface="Times New Roman"/>
                <a:cs typeface="Times New Roman"/>
              </a:rPr>
              <a:t> three </a:t>
            </a:r>
            <a:r>
              <a:rPr lang="en-US" altLang="zh-CN" sz="1400" dirty="0">
                <a:latin typeface="Times New Roman"/>
                <a:cs typeface="Times New Roman"/>
              </a:rPr>
              <a:t>guns were due for completion in November 1910 and the eastern gun </a:t>
            </a:r>
            <a:r>
              <a:rPr lang="en-US" altLang="zh-CN" sz="1400" dirty="0" smtClean="0">
                <a:latin typeface="Times New Roman"/>
                <a:cs typeface="Times New Roman"/>
              </a:rPr>
              <a:t>was complete in </a:t>
            </a:r>
            <a:r>
              <a:rPr lang="en-US" altLang="zh-CN" sz="1400" dirty="0">
                <a:latin typeface="Times New Roman"/>
                <a:cs typeface="Times New Roman"/>
              </a:rPr>
              <a:t>August 1911. By the end of 1911, </a:t>
            </a:r>
            <a:r>
              <a:rPr lang="en-US" altLang="zh-CN" sz="1400" dirty="0" smtClean="0">
                <a:latin typeface="Times New Roman"/>
                <a:cs typeface="Times New Roman"/>
              </a:rPr>
              <a:t>four </a:t>
            </a:r>
            <a:r>
              <a:rPr lang="en-US" altLang="zh-CN" sz="1400" dirty="0">
                <a:latin typeface="Times New Roman"/>
                <a:cs typeface="Times New Roman"/>
              </a:rPr>
              <a:t>guns were complete. The battery was complete in all respects by 1912. </a:t>
            </a:r>
          </a:p>
          <a:p>
            <a:pPr algn="just">
              <a:lnSpc>
                <a:spcPct val="110000"/>
              </a:lnSpc>
            </a:pPr>
            <a:endParaRPr lang="en-US" altLang="zh-TW" sz="1400" dirty="0">
              <a:latin typeface="Times New Roman"/>
              <a:cs typeface="Times New Roman"/>
            </a:endParaRPr>
          </a:p>
          <a:p>
            <a:pPr algn="just">
              <a:lnSpc>
                <a:spcPct val="110000"/>
              </a:lnSpc>
            </a:pPr>
            <a:r>
              <a:rPr lang="en-US" altLang="zh-TW" sz="1400" dirty="0">
                <a:latin typeface="Times New Roman"/>
                <a:cs typeface="Times New Roman"/>
              </a:rPr>
              <a:t>The number of guns </a:t>
            </a:r>
            <a:r>
              <a:rPr lang="en-US" altLang="zh-TW" sz="1400" dirty="0" smtClean="0">
                <a:latin typeface="Times New Roman"/>
                <a:cs typeface="Times New Roman"/>
              </a:rPr>
              <a:t>was </a:t>
            </a:r>
            <a:r>
              <a:rPr lang="en-US" altLang="zh-TW" sz="1400" dirty="0" smtClean="0">
                <a:latin typeface="Times New Roman"/>
                <a:cs typeface="Times New Roman"/>
              </a:rPr>
              <a:t>reduced </a:t>
            </a:r>
            <a:r>
              <a:rPr lang="en-US" altLang="zh-TW" sz="1400" dirty="0">
                <a:latin typeface="Times New Roman"/>
                <a:cs typeface="Times New Roman"/>
              </a:rPr>
              <a:t>to 3 in 1935 when the </a:t>
            </a:r>
            <a:r>
              <a:rPr lang="en-US" altLang="zh-TW" sz="1400" dirty="0" err="1">
                <a:latin typeface="Times New Roman"/>
                <a:cs typeface="Times New Roman"/>
              </a:rPr>
              <a:t>defences</a:t>
            </a:r>
            <a:r>
              <a:rPr lang="en-US" altLang="zh-TW" sz="1400" dirty="0">
                <a:latin typeface="Times New Roman"/>
                <a:cs typeface="Times New Roman"/>
              </a:rPr>
              <a:t> were reorganized. </a:t>
            </a:r>
          </a:p>
          <a:p>
            <a:pPr algn="just">
              <a:lnSpc>
                <a:spcPct val="110000"/>
              </a:lnSpc>
            </a:pPr>
            <a:endParaRPr lang="en-US" altLang="zh-TW" sz="1400" dirty="0">
              <a:latin typeface="Times New Roman"/>
              <a:cs typeface="Times New Roman"/>
            </a:endParaRPr>
          </a:p>
          <a:p>
            <a:pPr algn="just">
              <a:lnSpc>
                <a:spcPct val="110000"/>
              </a:lnSpc>
            </a:pPr>
            <a:r>
              <a:rPr lang="en-US" altLang="zh-TW" sz="1400" dirty="0">
                <a:latin typeface="Times New Roman"/>
                <a:cs typeface="Times New Roman"/>
              </a:rPr>
              <a:t>On 8 December 1941, the </a:t>
            </a:r>
            <a:r>
              <a:rPr lang="en-US" altLang="zh-TW" sz="1400" dirty="0" smtClean="0">
                <a:latin typeface="Times New Roman"/>
                <a:cs typeface="Times New Roman"/>
              </a:rPr>
              <a:t>battery </a:t>
            </a:r>
            <a:r>
              <a:rPr lang="en-US" altLang="zh-TW" sz="1400" dirty="0" smtClean="0">
                <a:latin typeface="Times New Roman"/>
                <a:cs typeface="Times New Roman"/>
              </a:rPr>
              <a:t>opened </a:t>
            </a:r>
            <a:r>
              <a:rPr lang="en-US" altLang="zh-TW" sz="1400" dirty="0">
                <a:latin typeface="Times New Roman"/>
                <a:cs typeface="Times New Roman"/>
              </a:rPr>
              <a:t>fire on counter-battery land targets. One gun was hit by Japanese fire on 14 December and </a:t>
            </a:r>
            <a:r>
              <a:rPr lang="en-US" altLang="zh-TW" sz="1400" dirty="0" smtClean="0">
                <a:latin typeface="Times New Roman"/>
                <a:cs typeface="Times New Roman"/>
              </a:rPr>
              <a:t>the </a:t>
            </a:r>
            <a:r>
              <a:rPr lang="en-US" altLang="zh-TW" sz="1400" dirty="0">
                <a:latin typeface="Times New Roman"/>
                <a:cs typeface="Times New Roman"/>
              </a:rPr>
              <a:t>planning room was </a:t>
            </a:r>
            <a:r>
              <a:rPr lang="en-US" altLang="zh-TW" sz="1400" dirty="0" smtClean="0">
                <a:latin typeface="Times New Roman"/>
                <a:cs typeface="Times New Roman"/>
              </a:rPr>
              <a:t>hit on 16 December. </a:t>
            </a:r>
            <a:r>
              <a:rPr lang="en-US" altLang="zh-TW" sz="1400" dirty="0">
                <a:latin typeface="Times New Roman"/>
                <a:cs typeface="Times New Roman"/>
              </a:rPr>
              <a:t>The battery was blown up by its personnel on 25 December 1941 just before the surrender. </a:t>
            </a:r>
          </a:p>
          <a:p>
            <a:pPr algn="just">
              <a:lnSpc>
                <a:spcPct val="110000"/>
              </a:lnSpc>
            </a:pPr>
            <a:endParaRPr lang="en-US" altLang="zh-TW" sz="1400" dirty="0">
              <a:latin typeface="Times New Roman"/>
              <a:cs typeface="Times New Roman"/>
            </a:endParaRPr>
          </a:p>
          <a:p>
            <a:pPr algn="just">
              <a:lnSpc>
                <a:spcPct val="110000"/>
              </a:lnSpc>
            </a:pPr>
            <a:r>
              <a:rPr lang="en-US" altLang="zh-TW" sz="1400" dirty="0">
                <a:latin typeface="Times New Roman"/>
                <a:cs typeface="Times New Roman"/>
              </a:rPr>
              <a:t>The 1946 Report stated that no equipment remained and that the operational and accommodation buildings had been completely destroyed. The two Battery Observation Posts were in good </a:t>
            </a:r>
            <a:r>
              <a:rPr lang="en-US" altLang="zh-TW" sz="1400" dirty="0" smtClean="0">
                <a:latin typeface="Times New Roman"/>
                <a:cs typeface="Times New Roman"/>
              </a:rPr>
              <a:t>conditions </a:t>
            </a:r>
            <a:r>
              <a:rPr lang="en-US" altLang="zh-TW" sz="1400" dirty="0">
                <a:latin typeface="Times New Roman"/>
                <a:cs typeface="Times New Roman"/>
              </a:rPr>
              <a:t>but were stripped of equipment. All the gun emplacements still exist but with varying degrees of damage. At the very top of the mountain was the Headquarters of Fire Command West and most of the buildings are still to be seen. There is a wall around the compound for local defence. </a:t>
            </a:r>
          </a:p>
        </p:txBody>
      </p:sp>
      <p:sp>
        <p:nvSpPr>
          <p:cNvPr id="2" name="TextBox 1"/>
          <p:cNvSpPr txBox="1"/>
          <p:nvPr/>
        </p:nvSpPr>
        <p:spPr>
          <a:xfrm>
            <a:off x="-35613" y="6007996"/>
            <a:ext cx="2796919" cy="830997"/>
          </a:xfrm>
          <a:prstGeom prst="rect">
            <a:avLst/>
          </a:prstGeom>
          <a:noFill/>
        </p:spPr>
        <p:txBody>
          <a:bodyPr wrap="square" rtlCol="0">
            <a:spAutoFit/>
          </a:bodyPr>
          <a:lstStyle/>
          <a:p>
            <a:r>
              <a:rPr lang="en-US" altLang="zh-HK" sz="1200" dirty="0">
                <a:latin typeface="Times New Roman" panose="02020603050405020304" pitchFamily="18" charset="0"/>
                <a:cs typeface="Times New Roman" panose="02020603050405020304" pitchFamily="18" charset="0"/>
              </a:rPr>
              <a:t>Ref.: Denis </a:t>
            </a:r>
            <a:r>
              <a:rPr lang="en-US" altLang="zh-CN" sz="1200" dirty="0">
                <a:latin typeface="Times New Roman" panose="02020603050405020304" pitchFamily="18" charset="0"/>
                <a:cs typeface="Times New Roman" panose="02020603050405020304" pitchFamily="18" charset="0"/>
              </a:rPr>
              <a:t>Rollo, </a:t>
            </a:r>
            <a:r>
              <a:rPr lang="en-US" altLang="zh-CN" sz="1200" i="1" dirty="0" smtClean="0">
                <a:latin typeface="Times New Roman" panose="02020603050405020304" pitchFamily="18" charset="0"/>
                <a:cs typeface="Times New Roman" panose="02020603050405020304" pitchFamily="18" charset="0"/>
              </a:rPr>
              <a:t>“The </a:t>
            </a:r>
            <a:r>
              <a:rPr lang="en-US" altLang="zh-CN" sz="1200" i="1" dirty="0">
                <a:latin typeface="Times New Roman" panose="02020603050405020304" pitchFamily="18" charset="0"/>
                <a:cs typeface="Times New Roman" panose="02020603050405020304" pitchFamily="18" charset="0"/>
              </a:rPr>
              <a:t>Guns and Gunners of Hong </a:t>
            </a:r>
            <a:r>
              <a:rPr lang="en-US" altLang="zh-CN" sz="1200" i="1" dirty="0" smtClean="0">
                <a:latin typeface="Times New Roman" panose="02020603050405020304" pitchFamily="18" charset="0"/>
                <a:cs typeface="Times New Roman" panose="02020603050405020304" pitchFamily="18" charset="0"/>
              </a:rPr>
              <a:t>Kong”, </a:t>
            </a:r>
            <a:r>
              <a:rPr lang="en-US" altLang="zh-CN" sz="1200" dirty="0">
                <a:latin typeface="Times New Roman" panose="02020603050405020304" pitchFamily="18" charset="0"/>
                <a:cs typeface="Times New Roman" panose="02020603050405020304" pitchFamily="18" charset="0"/>
              </a:rPr>
              <a:t>Hong Kong: The Gunners’ Roll of Hong Kong, </a:t>
            </a:r>
            <a:r>
              <a:rPr lang="en-US" altLang="zh-CN" sz="1200" dirty="0" err="1">
                <a:latin typeface="Times New Roman" panose="02020603050405020304" pitchFamily="18" charset="0"/>
                <a:cs typeface="Times New Roman" panose="02020603050405020304" pitchFamily="18" charset="0"/>
              </a:rPr>
              <a:t>n.d.</a:t>
            </a:r>
            <a:r>
              <a:rPr lang="en-US" altLang="zh-CN" sz="1200" dirty="0">
                <a:latin typeface="Times New Roman" panose="02020603050405020304" pitchFamily="18" charset="0"/>
                <a:cs typeface="Times New Roman" panose="02020603050405020304" pitchFamily="18" charset="0"/>
              </a:rPr>
              <a:t> (preface 1991), </a:t>
            </a:r>
            <a:r>
              <a:rPr lang="en-US" altLang="zh-HK" sz="1200" dirty="0">
                <a:latin typeface="Times New Roman" panose="02020603050405020304" pitchFamily="18" charset="0"/>
                <a:cs typeface="Times New Roman" panose="02020603050405020304" pitchFamily="18" charset="0"/>
              </a:rPr>
              <a:t>pp. 194-6.</a:t>
            </a:r>
            <a:endParaRPr lang="zh-HK"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381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 name="圖片 4" descr="C:\From Chu computer\Chinese History\2014-2015 teacher training\War History\resouces pack\2015-02-09\DSC0148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98" y="1332569"/>
            <a:ext cx="2781300" cy="4170045"/>
          </a:xfrm>
          <a:prstGeom prst="rect">
            <a:avLst/>
          </a:prstGeom>
          <a:noFill/>
          <a:ln w="38100" cmpd="sng">
            <a:solidFill>
              <a:srgbClr val="FFFFFF"/>
            </a:solidFill>
          </a:ln>
          <a:effectLst>
            <a:outerShdw blurRad="50800" dist="38100" dir="2700000" algn="tl" rotWithShape="0">
              <a:prstClr val="black">
                <a:alpha val="40000"/>
              </a:prstClr>
            </a:outerShdw>
          </a:effectLst>
        </p:spPr>
      </p:pic>
      <p:sp>
        <p:nvSpPr>
          <p:cNvPr id="2" name="矩形 1"/>
          <p:cNvSpPr/>
          <p:nvPr/>
        </p:nvSpPr>
        <p:spPr>
          <a:xfrm>
            <a:off x="508199" y="5539736"/>
            <a:ext cx="2781300" cy="830997"/>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Accommodation </a:t>
            </a:r>
            <a:r>
              <a:rPr lang="en-US" altLang="zh-TW" sz="1200" dirty="0" smtClean="0">
                <a:latin typeface="Times New Roman" panose="02020603050405020304" pitchFamily="18" charset="0"/>
                <a:cs typeface="Times New Roman" panose="02020603050405020304" pitchFamily="18" charset="0"/>
              </a:rPr>
              <a:t>buildings </a:t>
            </a:r>
            <a:r>
              <a:rPr lang="en-US" altLang="zh-TW" sz="1200" dirty="0">
                <a:latin typeface="Times New Roman" panose="02020603050405020304" pitchFamily="18" charset="0"/>
                <a:cs typeface="Times New Roman" panose="02020603050405020304" pitchFamily="18" charset="0"/>
              </a:rPr>
              <a:t>for soldiers seen on </a:t>
            </a:r>
            <a:r>
              <a:rPr lang="en-US" altLang="zh-TW" sz="1200" dirty="0" smtClean="0">
                <a:latin typeface="Times New Roman" panose="02020603050405020304" pitchFamily="18" charset="0"/>
                <a:cs typeface="Times New Roman" panose="02020603050405020304" pitchFamily="18" charset="0"/>
              </a:rPr>
              <a:t>the field </a:t>
            </a:r>
            <a:r>
              <a:rPr lang="en-US" altLang="zh-TW" sz="1200" dirty="0">
                <a:latin typeface="Times New Roman" panose="02020603050405020304" pitchFamily="18" charset="0"/>
                <a:cs typeface="Times New Roman" panose="02020603050405020304" pitchFamily="18" charset="0"/>
              </a:rPr>
              <a:t>trip. It was not “completely destroyed” as what the 1946 Report stated. </a:t>
            </a:r>
            <a:endParaRPr lang="zh-TW" altLang="en-US" sz="1200" dirty="0">
              <a:latin typeface="Times New Roman" panose="02020603050405020304" pitchFamily="18" charset="0"/>
              <a:cs typeface="Times New Roman" panose="02020603050405020304" pitchFamily="18" charset="0"/>
            </a:endParaRPr>
          </a:p>
        </p:txBody>
      </p:sp>
      <p:sp>
        <p:nvSpPr>
          <p:cNvPr id="3" name="矩形 2"/>
          <p:cNvSpPr/>
          <p:nvPr/>
        </p:nvSpPr>
        <p:spPr>
          <a:xfrm>
            <a:off x="3547088" y="1110153"/>
            <a:ext cx="5370575" cy="4293483"/>
          </a:xfrm>
          <a:prstGeom prst="rect">
            <a:avLst/>
          </a:prstGeom>
        </p:spPr>
        <p:txBody>
          <a:bodyPr wrap="square">
            <a:spAutoFit/>
          </a:bodyPr>
          <a:lstStyle/>
          <a:p>
            <a:pPr>
              <a:lnSpc>
                <a:spcPct val="150000"/>
              </a:lnSpc>
              <a:spcAft>
                <a:spcPts val="0"/>
              </a:spcAft>
            </a:pPr>
            <a:r>
              <a:rPr lang="en-US" altLang="zh-TW" sz="1400" b="1" kern="100" dirty="0">
                <a:latin typeface="Times New Roman"/>
                <a:ea typeface="SimSun"/>
              </a:rPr>
              <a:t>1906 Owen Committee Report</a:t>
            </a:r>
          </a:p>
          <a:p>
            <a:pPr>
              <a:spcAft>
                <a:spcPts val="0"/>
              </a:spcAft>
            </a:pPr>
            <a:r>
              <a:rPr lang="en-US" altLang="zh-TW" sz="1400" kern="100" dirty="0">
                <a:latin typeface="Times New Roman"/>
                <a:ea typeface="SimSun"/>
              </a:rPr>
              <a:t>In </a:t>
            </a:r>
            <a:r>
              <a:rPr lang="en-US" altLang="zh-TW" sz="1400" kern="100" dirty="0" smtClean="0">
                <a:latin typeface="Times New Roman"/>
                <a:ea typeface="SimSun"/>
              </a:rPr>
              <a:t>1906, </a:t>
            </a:r>
            <a:r>
              <a:rPr lang="en-US" altLang="zh-TW" sz="1400" kern="100" dirty="0">
                <a:latin typeface="Times New Roman"/>
                <a:ea typeface="SimSun"/>
              </a:rPr>
              <a:t>General Sir John Owen, a Gunner, was appointed President of a Committee which was to make recommendations regarding the fixed </a:t>
            </a:r>
            <a:r>
              <a:rPr lang="en-US" altLang="zh-TW" sz="1400" kern="100" dirty="0" err="1">
                <a:latin typeface="Times New Roman"/>
                <a:ea typeface="SimSun"/>
              </a:rPr>
              <a:t>defences</a:t>
            </a:r>
            <a:r>
              <a:rPr lang="en-US" altLang="zh-TW" sz="1400" kern="100" dirty="0">
                <a:latin typeface="Times New Roman"/>
                <a:ea typeface="SimSun"/>
              </a:rPr>
              <a:t> of all the defended ports in the United Kingdom and the British Possessions Overseas. This was the origin of the Owen Committee Report, signed by Owen on the HMS </a:t>
            </a:r>
            <a:r>
              <a:rPr lang="en-US" altLang="zh-TW" sz="1400" i="1" kern="100" dirty="0">
                <a:latin typeface="Times New Roman"/>
                <a:ea typeface="SimSun"/>
              </a:rPr>
              <a:t>Terrible</a:t>
            </a:r>
            <a:r>
              <a:rPr lang="en-US" altLang="zh-TW" sz="1400" kern="100" dirty="0">
                <a:latin typeface="Times New Roman"/>
                <a:ea typeface="SimSun"/>
              </a:rPr>
              <a:t> on 6 October 1906, just after he left Hong Kong.</a:t>
            </a:r>
          </a:p>
          <a:p>
            <a:pPr>
              <a:spcAft>
                <a:spcPts val="0"/>
              </a:spcAft>
            </a:pPr>
            <a:endParaRPr lang="en-US" altLang="zh-TW" sz="1400" kern="100" dirty="0">
              <a:latin typeface="Times New Roman"/>
              <a:ea typeface="SimSun"/>
            </a:endParaRPr>
          </a:p>
          <a:p>
            <a:pPr>
              <a:spcAft>
                <a:spcPts val="0"/>
              </a:spcAft>
            </a:pPr>
            <a:r>
              <a:rPr lang="en-US" altLang="zh-TW" sz="1400" kern="100" dirty="0">
                <a:latin typeface="Times New Roman"/>
                <a:ea typeface="SimSun"/>
              </a:rPr>
              <a:t>The Report stated that Hong Kong was the principal naval base of the fleet in the Far East and was also a commercial port of great importance. It was considered liable to Class A attack, that </a:t>
            </a:r>
            <a:r>
              <a:rPr lang="en-US" altLang="zh-TW" sz="1400" kern="100" dirty="0" smtClean="0">
                <a:latin typeface="Times New Roman"/>
                <a:ea typeface="SimSun"/>
              </a:rPr>
              <a:t>was </a:t>
            </a:r>
            <a:r>
              <a:rPr lang="en-US" altLang="zh-TW" sz="1400" kern="100" dirty="0" smtClean="0">
                <a:latin typeface="Times New Roman"/>
                <a:ea typeface="SimSun"/>
              </a:rPr>
              <a:t>the attack </a:t>
            </a:r>
            <a:r>
              <a:rPr lang="en-US" altLang="zh-TW" sz="1400" kern="100" dirty="0">
                <a:latin typeface="Times New Roman"/>
                <a:ea typeface="SimSun"/>
              </a:rPr>
              <a:t>by battleships. </a:t>
            </a:r>
          </a:p>
          <a:p>
            <a:pPr>
              <a:spcAft>
                <a:spcPts val="0"/>
              </a:spcAft>
            </a:pPr>
            <a:endParaRPr lang="en-US" altLang="zh-TW" sz="1400" kern="100" dirty="0">
              <a:latin typeface="Times New Roman"/>
              <a:ea typeface="SimSun"/>
            </a:endParaRPr>
          </a:p>
          <a:p>
            <a:pPr>
              <a:spcAft>
                <a:spcPts val="0"/>
              </a:spcAft>
            </a:pPr>
            <a:r>
              <a:rPr lang="en-US" altLang="zh-TW" sz="1400" kern="100" dirty="0">
                <a:latin typeface="Times New Roman"/>
                <a:ea typeface="SimSun"/>
              </a:rPr>
              <a:t>It recommended:</a:t>
            </a:r>
          </a:p>
          <a:p>
            <a:pPr>
              <a:spcAft>
                <a:spcPts val="0"/>
              </a:spcAft>
            </a:pPr>
            <a:r>
              <a:rPr lang="en-US" altLang="zh-TW" sz="1400" kern="100" dirty="0">
                <a:latin typeface="Times New Roman"/>
                <a:ea typeface="SimSun"/>
              </a:rPr>
              <a:t>For the Western Entrance to Hong Kong--</a:t>
            </a:r>
          </a:p>
          <a:p>
            <a:pPr>
              <a:spcAft>
                <a:spcPts val="0"/>
              </a:spcAft>
            </a:pPr>
            <a:r>
              <a:rPr lang="en-US" altLang="zh-TW" sz="1400" kern="100" dirty="0">
                <a:latin typeface="Times New Roman"/>
                <a:ea typeface="SimSun"/>
              </a:rPr>
              <a:t>Five 9.2 inch Mark X guns to be emplaced upon Mount Davis from a point near the top to approximately the 500 feet contour west of it. This would fulfil the condition that at least four guns should be capable, at any one time, of aiming at any approach to the western entrance. </a:t>
            </a:r>
          </a:p>
        </p:txBody>
      </p:sp>
    </p:spTree>
    <p:extLst>
      <p:ext uri="{BB962C8B-B14F-4D97-AF65-F5344CB8AC3E}">
        <p14:creationId xmlns:p14="http://schemas.microsoft.com/office/powerpoint/2010/main" val="1169680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1" name="圖片 10" descr="C:\From Chu computer\Chinese History\2014-2015 teacher training\War History\resouces pack\2015-02-09\DSC0146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6263" y="3536445"/>
            <a:ext cx="4368645" cy="2912935"/>
          </a:xfrm>
          <a:prstGeom prst="rect">
            <a:avLst/>
          </a:prstGeom>
          <a:noFill/>
          <a:ln w="38100" cmpd="sng">
            <a:solidFill>
              <a:srgbClr val="FFFFFF"/>
            </a:solidFill>
          </a:ln>
          <a:effectLst>
            <a:outerShdw blurRad="50800" dist="38100" dir="2700000" algn="tl" rotWithShape="0">
              <a:prstClr val="black">
                <a:alpha val="40000"/>
              </a:prstClr>
            </a:outerShdw>
          </a:effectLst>
        </p:spPr>
      </p:pic>
      <p:pic>
        <p:nvPicPr>
          <p:cNvPr id="12" name="圖片 11" descr="C:\From Chu computer\Chinese History\2014-2015 teacher training\War History\resouces pack\2015-02-09\DSC0144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853" y="1279286"/>
            <a:ext cx="4247872" cy="2832406"/>
          </a:xfrm>
          <a:prstGeom prst="rect">
            <a:avLst/>
          </a:prstGeom>
          <a:noFill/>
          <a:ln w="38100" cmpd="sng">
            <a:solidFill>
              <a:srgbClr val="FFFFFF"/>
            </a:solidFill>
          </a:ln>
          <a:effectLst>
            <a:outerShdw blurRad="50800" dist="38100" dir="2700000" algn="tl" rotWithShape="0">
              <a:prstClr val="black">
                <a:alpha val="40000"/>
              </a:prstClr>
            </a:outerShdw>
          </a:effectLst>
        </p:spPr>
      </p:pic>
      <p:sp>
        <p:nvSpPr>
          <p:cNvPr id="2" name="矩形 1"/>
          <p:cNvSpPr/>
          <p:nvPr/>
        </p:nvSpPr>
        <p:spPr>
          <a:xfrm>
            <a:off x="5290334" y="1279286"/>
            <a:ext cx="2830624" cy="584775"/>
          </a:xfrm>
          <a:prstGeom prst="rect">
            <a:avLst/>
          </a:prstGeom>
        </p:spPr>
        <p:txBody>
          <a:bodyPr wrap="square">
            <a:spAutoFit/>
          </a:bodyPr>
          <a:lstStyle/>
          <a:p>
            <a:pPr>
              <a:spcAft>
                <a:spcPts val="0"/>
              </a:spcAft>
            </a:pPr>
            <a:r>
              <a:rPr lang="en-US" altLang="zh-TW" sz="1600" kern="100" dirty="0">
                <a:latin typeface="Times New Roman" panose="02020603050405020304" pitchFamily="18" charset="0"/>
                <a:cs typeface="Times New Roman" panose="02020603050405020304" pitchFamily="18" charset="0"/>
              </a:rPr>
              <a:t>Two 9.2 inch gun emplacements (guns removed)</a:t>
            </a:r>
            <a:endParaRPr lang="zh-HK" altLang="zh-TW" sz="1600" kern="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768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cxnSp>
        <p:nvCxnSpPr>
          <p:cNvPr id="24" name="Straight Arrow Connector 21"/>
          <p:cNvCxnSpPr/>
          <p:nvPr/>
        </p:nvCxnSpPr>
        <p:spPr>
          <a:xfrm>
            <a:off x="5382820" y="7601824"/>
            <a:ext cx="810493" cy="0"/>
          </a:xfrm>
          <a:prstGeom prst="straightConnector1">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22" name="圖片 21" descr="C:\Users\User\AppData\Local\Microsoft\Windows\Temporary Internet Files\Content.Word\扫描02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24" y="1474170"/>
            <a:ext cx="7979845" cy="4449153"/>
          </a:xfrm>
          <a:prstGeom prst="rect">
            <a:avLst/>
          </a:prstGeom>
          <a:noFill/>
          <a:ln w="9525">
            <a:no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43648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4">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aphicFrame>
        <p:nvGraphicFramePr>
          <p:cNvPr id="17" name="物件 16"/>
          <p:cNvGraphicFramePr>
            <a:graphicFrameLocks noChangeAspect="1"/>
          </p:cNvGraphicFramePr>
          <p:nvPr>
            <p:extLst>
              <p:ext uri="{D42A27DB-BD31-4B8C-83A1-F6EECF244321}">
                <p14:modId xmlns:p14="http://schemas.microsoft.com/office/powerpoint/2010/main" val="2477965523"/>
              </p:ext>
            </p:extLst>
          </p:nvPr>
        </p:nvGraphicFramePr>
        <p:xfrm>
          <a:off x="1233079" y="1762239"/>
          <a:ext cx="6677839" cy="4050493"/>
        </p:xfrm>
        <a:graphic>
          <a:graphicData uri="http://schemas.openxmlformats.org/presentationml/2006/ole">
            <mc:AlternateContent xmlns:mc="http://schemas.openxmlformats.org/markup-compatibility/2006">
              <mc:Choice xmlns:v="urn:schemas-microsoft-com:vml" Requires="v">
                <p:oleObj spid="_x0000_s2251" name="文件" r:id="rId5" imgW="5422900" imgH="3289300" progId="Word.Document.12">
                  <p:embed/>
                </p:oleObj>
              </mc:Choice>
              <mc:Fallback>
                <p:oleObj name="文件" r:id="rId5" imgW="5422900" imgH="3289300" progId="Word.Document.12">
                  <p:embed/>
                  <p:pic>
                    <p:nvPicPr>
                      <p:cNvPr id="0" name=""/>
                      <p:cNvPicPr/>
                      <p:nvPr/>
                    </p:nvPicPr>
                    <p:blipFill>
                      <a:blip r:embed="rId6"/>
                      <a:stretch>
                        <a:fillRect/>
                      </a:stretch>
                    </p:blipFill>
                    <p:spPr>
                      <a:xfrm>
                        <a:off x="1233079" y="1762239"/>
                        <a:ext cx="6677839" cy="4050493"/>
                      </a:xfrm>
                      <a:prstGeom prst="rect">
                        <a:avLst/>
                      </a:prstGeom>
                    </p:spPr>
                  </p:pic>
                </p:oleObj>
              </mc:Fallback>
            </mc:AlternateContent>
          </a:graphicData>
        </a:graphic>
      </p:graphicFrame>
      <p:sp>
        <p:nvSpPr>
          <p:cNvPr id="2" name="矩形 1"/>
          <p:cNvSpPr/>
          <p:nvPr/>
        </p:nvSpPr>
        <p:spPr>
          <a:xfrm>
            <a:off x="1233081" y="5551122"/>
            <a:ext cx="6677839" cy="276999"/>
          </a:xfrm>
          <a:prstGeom prst="rect">
            <a:avLst/>
          </a:prstGeom>
        </p:spPr>
        <p:txBody>
          <a:bodyPr wrap="square">
            <a:spAutoFit/>
          </a:bodyPr>
          <a:lstStyle/>
          <a:p>
            <a:pPr>
              <a:spcAft>
                <a:spcPts val="0"/>
              </a:spcAft>
            </a:pPr>
            <a:r>
              <a:rPr lang="en-US" altLang="zh-TW" sz="1200" kern="100" dirty="0">
                <a:latin typeface="Times New Roman"/>
                <a:ea typeface="SimSun"/>
              </a:rPr>
              <a:t>Source: Terry Gander, </a:t>
            </a:r>
            <a:r>
              <a:rPr lang="en-US" altLang="zh-TW" sz="1200" i="1" kern="100" dirty="0" smtClean="0">
                <a:latin typeface="Times New Roman"/>
                <a:ea typeface="SimSun"/>
              </a:rPr>
              <a:t>“Twentieth </a:t>
            </a:r>
            <a:r>
              <a:rPr lang="en-US" altLang="zh-TW" sz="1200" i="1" kern="100" dirty="0">
                <a:latin typeface="Times New Roman"/>
                <a:ea typeface="SimSun"/>
              </a:rPr>
              <a:t>Century British Coast </a:t>
            </a:r>
            <a:r>
              <a:rPr lang="en-US" altLang="zh-TW" sz="1200" i="1" kern="100" dirty="0" err="1">
                <a:latin typeface="Times New Roman"/>
                <a:ea typeface="SimSun"/>
              </a:rPr>
              <a:t>Defence</a:t>
            </a:r>
            <a:r>
              <a:rPr lang="en-US" altLang="zh-TW" sz="1200" i="1" kern="100" dirty="0">
                <a:latin typeface="Times New Roman"/>
                <a:ea typeface="SimSun"/>
              </a:rPr>
              <a:t> Guns</a:t>
            </a:r>
            <a:r>
              <a:rPr lang="en-US" altLang="zh-TW" sz="1200" i="1" kern="100" dirty="0" smtClean="0">
                <a:latin typeface="Times New Roman"/>
                <a:ea typeface="SimSun"/>
              </a:rPr>
              <a:t>,” </a:t>
            </a:r>
            <a:r>
              <a:rPr lang="en-US" altLang="zh-TW" sz="1200" kern="100" dirty="0" err="1" smtClean="0">
                <a:latin typeface="Times New Roman"/>
                <a:ea typeface="SimSun"/>
              </a:rPr>
              <a:t>Fortlet</a:t>
            </a:r>
            <a:r>
              <a:rPr lang="en-US" altLang="zh-TW" sz="1200" kern="100" dirty="0">
                <a:latin typeface="Times New Roman"/>
                <a:ea typeface="SimSun"/>
              </a:rPr>
              <a:t>, number 2, 2011, p. 7.</a:t>
            </a:r>
            <a:endParaRPr lang="zh-HK" altLang="zh-TW" sz="1200" kern="100" dirty="0">
              <a:latin typeface="Courier New"/>
            </a:endParaRPr>
          </a:p>
        </p:txBody>
      </p:sp>
      <p:sp>
        <p:nvSpPr>
          <p:cNvPr id="3" name="矩形 2"/>
          <p:cNvSpPr/>
          <p:nvPr/>
        </p:nvSpPr>
        <p:spPr>
          <a:xfrm>
            <a:off x="1233081" y="1392907"/>
            <a:ext cx="6677838"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dirty="0">
                <a:latin typeface="Times New Roman"/>
                <a:ea typeface="新細明體"/>
                <a:cs typeface="Times New Roman"/>
              </a:rPr>
              <a:t>Construction of </a:t>
            </a:r>
            <a:r>
              <a:rPr lang="en-US" altLang="zh-CN" dirty="0" smtClean="0">
                <a:solidFill>
                  <a:srgbClr val="7030A0"/>
                </a:solidFill>
                <a:latin typeface="Times New Roman"/>
                <a:ea typeface="新細明體"/>
                <a:cs typeface="Times New Roman"/>
              </a:rPr>
              <a:t>the </a:t>
            </a:r>
            <a:r>
              <a:rPr lang="en-US" altLang="zh-CN" dirty="0" smtClean="0">
                <a:latin typeface="Times New Roman"/>
                <a:ea typeface="新細明體"/>
                <a:cs typeface="Times New Roman"/>
              </a:rPr>
              <a:t>Mount </a:t>
            </a:r>
            <a:r>
              <a:rPr lang="en-US" altLang="zh-CN" dirty="0">
                <a:latin typeface="Times New Roman"/>
                <a:ea typeface="新細明體"/>
                <a:cs typeface="Times New Roman"/>
              </a:rPr>
              <a:t>Davis Battery, 1909-1912</a:t>
            </a:r>
            <a:endParaRPr lang="zh-TW" altLang="en-US" dirty="0"/>
          </a:p>
        </p:txBody>
      </p:sp>
    </p:spTree>
    <p:extLst>
      <p:ext uri="{BB962C8B-B14F-4D97-AF65-F5344CB8AC3E}">
        <p14:creationId xmlns:p14="http://schemas.microsoft.com/office/powerpoint/2010/main" val="180283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9" name="文字方塊 8"/>
          <p:cNvSpPr txBox="1">
            <a:spLocks noChangeArrowheads="1"/>
          </p:cNvSpPr>
          <p:nvPr/>
        </p:nvSpPr>
        <p:spPr bwMode="auto">
          <a:xfrm>
            <a:off x="583193" y="5614178"/>
            <a:ext cx="4135926" cy="338554"/>
          </a:xfrm>
          <a:prstGeom prst="rect">
            <a:avLst/>
          </a:prstGeom>
          <a:ln>
            <a:headEnd/>
            <a:tailEnd/>
          </a:ln>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t" anchorCtr="0" upright="1">
            <a:spAutoFit/>
          </a:bodyPr>
          <a:lstStyle/>
          <a:p>
            <a:pPr>
              <a:spcAft>
                <a:spcPts val="0"/>
              </a:spcAft>
            </a:pPr>
            <a:r>
              <a:rPr lang="en-US" altLang="zh-TW" sz="1600" kern="100" dirty="0">
                <a:effectLst/>
                <a:latin typeface="Times New Roman" panose="02020603050405020304" pitchFamily="18" charset="0"/>
                <a:ea typeface="新細明體"/>
                <a:cs typeface="Times New Roman" panose="02020603050405020304" pitchFamily="18" charset="0"/>
              </a:rPr>
              <a:t>Five 9.2 inch guns in the Mount Davis Battery</a:t>
            </a:r>
            <a:endParaRPr lang="zh-HK" sz="1600" kern="100" dirty="0">
              <a:effectLst/>
              <a:latin typeface="Times New Roman" panose="02020603050405020304" pitchFamily="18" charset="0"/>
              <a:ea typeface="新細明體"/>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38" y="1031702"/>
            <a:ext cx="8415337"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21394" y="4250633"/>
            <a:ext cx="914400" cy="400110"/>
          </a:xfrm>
          <a:prstGeom prst="rect">
            <a:avLst/>
          </a:prstGeom>
          <a:noFill/>
        </p:spPr>
        <p:txBody>
          <a:bodyPr wrap="square" rtlCol="0">
            <a:spAutoFit/>
          </a:bodyPr>
          <a:lstStyle/>
          <a:p>
            <a:r>
              <a:rPr lang="en-US" altLang="zh-HK" sz="1000" dirty="0"/>
              <a:t>9.2 inch gun</a:t>
            </a:r>
          </a:p>
          <a:p>
            <a:r>
              <a:rPr lang="en-US" altLang="zh-HK" sz="1000" dirty="0"/>
              <a:t>(no. 1)</a:t>
            </a:r>
            <a:endParaRPr lang="zh-HK" altLang="en-US" sz="1000" dirty="0"/>
          </a:p>
        </p:txBody>
      </p:sp>
      <p:sp>
        <p:nvSpPr>
          <p:cNvPr id="7" name="TextBox 6"/>
          <p:cNvSpPr txBox="1"/>
          <p:nvPr/>
        </p:nvSpPr>
        <p:spPr>
          <a:xfrm>
            <a:off x="1973325" y="2388278"/>
            <a:ext cx="914400" cy="400110"/>
          </a:xfrm>
          <a:prstGeom prst="rect">
            <a:avLst/>
          </a:prstGeom>
          <a:noFill/>
        </p:spPr>
        <p:txBody>
          <a:bodyPr wrap="square" rtlCol="0">
            <a:spAutoFit/>
          </a:bodyPr>
          <a:lstStyle/>
          <a:p>
            <a:r>
              <a:rPr lang="en-US" altLang="zh-HK" sz="1000" dirty="0"/>
              <a:t>9.2 inch gun</a:t>
            </a:r>
          </a:p>
          <a:p>
            <a:r>
              <a:rPr lang="en-US" altLang="zh-HK" sz="1000" dirty="0"/>
              <a:t>(no. 2)</a:t>
            </a:r>
            <a:endParaRPr lang="zh-HK" altLang="en-US" sz="1000" dirty="0"/>
          </a:p>
        </p:txBody>
      </p:sp>
      <p:sp>
        <p:nvSpPr>
          <p:cNvPr id="10" name="TextBox 9"/>
          <p:cNvSpPr txBox="1"/>
          <p:nvPr/>
        </p:nvSpPr>
        <p:spPr>
          <a:xfrm>
            <a:off x="3022018" y="2054762"/>
            <a:ext cx="914400" cy="400110"/>
          </a:xfrm>
          <a:prstGeom prst="rect">
            <a:avLst/>
          </a:prstGeom>
          <a:noFill/>
        </p:spPr>
        <p:txBody>
          <a:bodyPr wrap="square" rtlCol="0">
            <a:spAutoFit/>
          </a:bodyPr>
          <a:lstStyle/>
          <a:p>
            <a:r>
              <a:rPr lang="en-US" altLang="zh-HK" sz="1000" dirty="0"/>
              <a:t>9.2 inch gun</a:t>
            </a:r>
          </a:p>
          <a:p>
            <a:r>
              <a:rPr lang="en-US" altLang="zh-HK" sz="1000" dirty="0"/>
              <a:t>(no. 3)</a:t>
            </a:r>
            <a:endParaRPr lang="zh-HK" altLang="en-US" sz="1000" dirty="0"/>
          </a:p>
        </p:txBody>
      </p:sp>
      <p:sp>
        <p:nvSpPr>
          <p:cNvPr id="11" name="TextBox 10"/>
          <p:cNvSpPr txBox="1"/>
          <p:nvPr/>
        </p:nvSpPr>
        <p:spPr>
          <a:xfrm>
            <a:off x="4351369" y="2923942"/>
            <a:ext cx="914400" cy="400110"/>
          </a:xfrm>
          <a:prstGeom prst="rect">
            <a:avLst/>
          </a:prstGeom>
          <a:noFill/>
        </p:spPr>
        <p:txBody>
          <a:bodyPr wrap="square" rtlCol="0">
            <a:spAutoFit/>
          </a:bodyPr>
          <a:lstStyle/>
          <a:p>
            <a:r>
              <a:rPr lang="en-US" altLang="zh-HK" sz="1000" dirty="0"/>
              <a:t>9.2 inch gun</a:t>
            </a:r>
          </a:p>
          <a:p>
            <a:r>
              <a:rPr lang="en-US" altLang="zh-HK" sz="1000" dirty="0"/>
              <a:t>(no. 4)</a:t>
            </a:r>
            <a:endParaRPr lang="zh-HK" altLang="en-US" sz="1000" dirty="0"/>
          </a:p>
        </p:txBody>
      </p:sp>
      <p:sp>
        <p:nvSpPr>
          <p:cNvPr id="12" name="TextBox 11"/>
          <p:cNvSpPr txBox="1"/>
          <p:nvPr/>
        </p:nvSpPr>
        <p:spPr>
          <a:xfrm>
            <a:off x="5119404" y="2388278"/>
            <a:ext cx="914400" cy="400110"/>
          </a:xfrm>
          <a:prstGeom prst="rect">
            <a:avLst/>
          </a:prstGeom>
          <a:noFill/>
        </p:spPr>
        <p:txBody>
          <a:bodyPr wrap="square" rtlCol="0">
            <a:spAutoFit/>
          </a:bodyPr>
          <a:lstStyle/>
          <a:p>
            <a:r>
              <a:rPr lang="en-US" altLang="zh-HK" sz="1000" dirty="0"/>
              <a:t>9.2 inch gun</a:t>
            </a:r>
          </a:p>
          <a:p>
            <a:r>
              <a:rPr lang="en-US" altLang="zh-HK" sz="1000" dirty="0"/>
              <a:t>(no. 5)</a:t>
            </a:r>
            <a:endParaRPr lang="zh-HK" altLang="en-US" sz="1000" dirty="0"/>
          </a:p>
        </p:txBody>
      </p:sp>
    </p:spTree>
    <p:extLst>
      <p:ext uri="{BB962C8B-B14F-4D97-AF65-F5344CB8AC3E}">
        <p14:creationId xmlns:p14="http://schemas.microsoft.com/office/powerpoint/2010/main" val="3195870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239577" y="1655264"/>
            <a:ext cx="2800767" cy="701731"/>
          </a:xfrm>
          <a:prstGeom prst="rect">
            <a:avLst/>
          </a:prstGeom>
        </p:spPr>
        <p:txBody>
          <a:bodyPr wrap="none">
            <a:spAutoFit/>
          </a:bodyPr>
          <a:lstStyle/>
          <a:p>
            <a:pPr algn="just">
              <a:lnSpc>
                <a:spcPct val="110000"/>
              </a:lnSpc>
              <a:spcAft>
                <a:spcPts val="0"/>
              </a:spcAft>
            </a:pPr>
            <a:r>
              <a:rPr lang="en-US" altLang="zh-TW" b="1" dirty="0">
                <a:latin typeface="Times New Roman" panose="02020603050405020304" pitchFamily="18" charset="0"/>
                <a:cs typeface="Times New Roman" panose="02020603050405020304" pitchFamily="18" charset="0"/>
              </a:rPr>
              <a:t>Layout of the Tunnels </a:t>
            </a:r>
          </a:p>
          <a:p>
            <a:pPr algn="just">
              <a:lnSpc>
                <a:spcPct val="110000"/>
              </a:lnSpc>
              <a:spcAft>
                <a:spcPts val="0"/>
              </a:spcAft>
            </a:pPr>
            <a:r>
              <a:rPr lang="en-US" altLang="zh-TW" b="1" dirty="0">
                <a:latin typeface="Times New Roman" panose="02020603050405020304" pitchFamily="18" charset="0"/>
                <a:cs typeface="Times New Roman" panose="02020603050405020304" pitchFamily="18" charset="0"/>
              </a:rPr>
              <a:t>in </a:t>
            </a:r>
            <a:r>
              <a:rPr lang="en-US" altLang="zh-TW" b="1" dirty="0" smtClean="0">
                <a:latin typeface="Times New Roman" panose="02020603050405020304" pitchFamily="18" charset="0"/>
                <a:cs typeface="Times New Roman" panose="02020603050405020304" pitchFamily="18" charset="0"/>
              </a:rPr>
              <a:t>the </a:t>
            </a:r>
            <a:r>
              <a:rPr lang="en-US" altLang="zh-TW" b="1" dirty="0" err="1" smtClean="0">
                <a:latin typeface="Times New Roman" panose="02020603050405020304" pitchFamily="18" charset="0"/>
                <a:cs typeface="Times New Roman" panose="02020603050405020304" pitchFamily="18" charset="0"/>
              </a:rPr>
              <a:t>Shing</a:t>
            </a:r>
            <a:r>
              <a:rPr lang="en-US" altLang="zh-TW" b="1" dirty="0" smtClean="0">
                <a:latin typeface="Times New Roman" panose="02020603050405020304" pitchFamily="18" charset="0"/>
                <a:cs typeface="Times New Roman" panose="02020603050405020304" pitchFamily="18" charset="0"/>
              </a:rPr>
              <a:t> </a:t>
            </a:r>
            <a:r>
              <a:rPr lang="en-US" altLang="zh-TW" b="1" dirty="0" err="1">
                <a:latin typeface="Times New Roman" panose="02020603050405020304" pitchFamily="18" charset="0"/>
                <a:cs typeface="Times New Roman" panose="02020603050405020304" pitchFamily="18" charset="0"/>
              </a:rPr>
              <a:t>Mun</a:t>
            </a:r>
            <a:r>
              <a:rPr lang="en-US" altLang="zh-TW" b="1" dirty="0">
                <a:latin typeface="Times New Roman" panose="02020603050405020304" pitchFamily="18" charset="0"/>
                <a:cs typeface="Times New Roman" panose="02020603050405020304" pitchFamily="18" charset="0"/>
              </a:rPr>
              <a:t> Redoubt</a:t>
            </a:r>
          </a:p>
        </p:txBody>
      </p:sp>
      <p:pic>
        <p:nvPicPr>
          <p:cNvPr id="7" name="Picture 6">
            <a:extLst>
              <a:ext uri="{FF2B5EF4-FFF2-40B4-BE49-F238E27FC236}">
                <a16:creationId xmlns:a16="http://schemas.microsoft.com/office/drawing/2014/main" id="{474321E0-2B9E-4C58-9E33-7B2782AC61C7}"/>
              </a:ext>
            </a:extLst>
          </p:cNvPr>
          <p:cNvPicPr>
            <a:picLocks noChangeAspect="1"/>
          </p:cNvPicPr>
          <p:nvPr/>
        </p:nvPicPr>
        <p:blipFill>
          <a:blip r:embed="rId3"/>
          <a:stretch>
            <a:fillRect/>
          </a:stretch>
        </p:blipFill>
        <p:spPr>
          <a:xfrm>
            <a:off x="3735889" y="10630"/>
            <a:ext cx="5408112" cy="6855354"/>
          </a:xfrm>
          <a:prstGeom prst="rect">
            <a:avLst/>
          </a:prstGeom>
        </p:spPr>
      </p:pic>
    </p:spTree>
    <p:extLst>
      <p:ext uri="{BB962C8B-B14F-4D97-AF65-F5344CB8AC3E}">
        <p14:creationId xmlns:p14="http://schemas.microsoft.com/office/powerpoint/2010/main" val="215829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9" name="圖片 8"/>
          <p:cNvPicPr/>
          <p:nvPr/>
        </p:nvPicPr>
        <p:blipFill>
          <a:blip r:embed="rId3">
            <a:extLst>
              <a:ext uri="{28A0092B-C50C-407E-A947-70E740481C1C}">
                <a14:useLocalDpi xmlns:a14="http://schemas.microsoft.com/office/drawing/2010/main" val="0"/>
              </a:ext>
            </a:extLst>
          </a:blip>
          <a:stretch>
            <a:fillRect/>
          </a:stretch>
        </p:blipFill>
        <p:spPr>
          <a:xfrm>
            <a:off x="3508670" y="3802133"/>
            <a:ext cx="5270500" cy="2699385"/>
          </a:xfrm>
          <a:prstGeom prst="rect">
            <a:avLst/>
          </a:prstGeom>
          <a:ln w="38100" cmpd="sng">
            <a:solidFill>
              <a:srgbClr val="FFFFFF"/>
            </a:solidFill>
          </a:ln>
          <a:effectLst>
            <a:outerShdw blurRad="50800" dist="38100" dir="2700000" algn="tl" rotWithShape="0">
              <a:prstClr val="black">
                <a:alpha val="40000"/>
              </a:prstClr>
            </a:outerShdw>
          </a:effectLst>
        </p:spPr>
      </p:pic>
      <p:sp>
        <p:nvSpPr>
          <p:cNvPr id="11" name="文字方塊 10"/>
          <p:cNvSpPr txBox="1"/>
          <p:nvPr/>
        </p:nvSpPr>
        <p:spPr>
          <a:xfrm>
            <a:off x="1880087" y="6060556"/>
            <a:ext cx="1978634" cy="30777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0"/>
              </a:spcAft>
            </a:pPr>
            <a:r>
              <a:rPr lang="en-US" altLang="zh-CN" sz="1400" dirty="0">
                <a:latin typeface="Times New Roman" panose="02020603050405020304" pitchFamily="18" charset="0"/>
                <a:ea typeface="新細明體"/>
                <a:cs typeface="Times New Roman" panose="02020603050405020304" pitchFamily="18" charset="0"/>
              </a:rPr>
              <a:t>Construction completed</a:t>
            </a:r>
            <a:endParaRPr lang="zh-HK" altLang="zh-TW" sz="14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1" y="531590"/>
            <a:ext cx="5449887"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39081" y="1658367"/>
            <a:ext cx="769545" cy="461665"/>
          </a:xfrm>
          <a:prstGeom prst="rect">
            <a:avLst/>
          </a:prstGeom>
          <a:noFill/>
        </p:spPr>
        <p:txBody>
          <a:bodyPr wrap="square" rtlCol="0">
            <a:spAutoFit/>
          </a:bodyPr>
          <a:lstStyle/>
          <a:p>
            <a:r>
              <a:rPr lang="en-US" altLang="zh-HK" sz="1200" dirty="0">
                <a:latin typeface="Times New Roman" panose="02020603050405020304" pitchFamily="18" charset="0"/>
                <a:cs typeface="Times New Roman" panose="02020603050405020304" pitchFamily="18" charset="0"/>
              </a:rPr>
              <a:t>9.2 inch gun no. 3</a:t>
            </a:r>
            <a:endParaRPr lang="zh-HK" altLang="en-US" sz="1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12890" y="1889200"/>
            <a:ext cx="769545" cy="461665"/>
          </a:xfrm>
          <a:prstGeom prst="rect">
            <a:avLst/>
          </a:prstGeom>
          <a:noFill/>
        </p:spPr>
        <p:txBody>
          <a:bodyPr wrap="square" rtlCol="0">
            <a:spAutoFit/>
          </a:bodyPr>
          <a:lstStyle/>
          <a:p>
            <a:r>
              <a:rPr lang="en-US" altLang="zh-HK" sz="1200" dirty="0">
                <a:latin typeface="Times New Roman" panose="02020603050405020304" pitchFamily="18" charset="0"/>
                <a:cs typeface="Times New Roman" panose="02020603050405020304" pitchFamily="18" charset="0"/>
              </a:rPr>
              <a:t>9.2 inch gun no. 4</a:t>
            </a:r>
            <a:endParaRPr lang="zh-HK" altLang="en-US" sz="1200" dirty="0">
              <a:latin typeface="Times New Roman" panose="02020603050405020304" pitchFamily="18" charset="0"/>
              <a:cs typeface="Times New Roman" panose="02020603050405020304" pitchFamily="18" charset="0"/>
            </a:endParaRPr>
          </a:p>
        </p:txBody>
      </p:sp>
      <p:sp>
        <p:nvSpPr>
          <p:cNvPr id="13" name="矩形 1"/>
          <p:cNvSpPr/>
          <p:nvPr/>
        </p:nvSpPr>
        <p:spPr>
          <a:xfrm>
            <a:off x="5256563" y="1827645"/>
            <a:ext cx="2610272"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en-US" altLang="zh-CN" sz="1400" dirty="0">
                <a:latin typeface="Times New Roman" panose="02020603050405020304" pitchFamily="18" charset="0"/>
                <a:ea typeface="新細明體"/>
                <a:cs typeface="Times New Roman" panose="02020603050405020304" pitchFamily="18" charset="0"/>
              </a:rPr>
              <a:t>Mounting of the guns at Mount Davis</a:t>
            </a:r>
            <a:endParaRPr lang="zh-HK" altLang="zh-TW"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185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9" name="Picture 26" descr="G:\2014 War History for China\醉酒灣防線\Guns and Gunners\扫描0219B.jpg"/>
          <p:cNvPicPr/>
          <p:nvPr/>
        </p:nvPicPr>
        <p:blipFill>
          <a:blip r:embed="rId4" cstate="print"/>
          <a:srcRect/>
          <a:stretch>
            <a:fillRect/>
          </a:stretch>
        </p:blipFill>
        <p:spPr bwMode="auto">
          <a:xfrm>
            <a:off x="372998" y="2425457"/>
            <a:ext cx="3889292" cy="4148482"/>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2" name="矩形 1"/>
          <p:cNvSpPr/>
          <p:nvPr/>
        </p:nvSpPr>
        <p:spPr>
          <a:xfrm>
            <a:off x="1757028" y="1391504"/>
            <a:ext cx="2011714" cy="738664"/>
          </a:xfrm>
          <a:prstGeom prst="rect">
            <a:avLst/>
          </a:prstGeom>
        </p:spPr>
        <p:txBody>
          <a:bodyPr wrap="square">
            <a:spAutoFit/>
          </a:bodyPr>
          <a:lstStyle/>
          <a:p>
            <a:pPr>
              <a:spcAft>
                <a:spcPts val="0"/>
              </a:spcAft>
            </a:pPr>
            <a:r>
              <a:rPr lang="en-US" altLang="zh-HK" sz="1400" dirty="0">
                <a:latin typeface="Times New Roman" panose="02020603050405020304" pitchFamily="18" charset="0"/>
                <a:ea typeface="新細明體"/>
                <a:cs typeface="Times New Roman" panose="02020603050405020304" pitchFamily="18" charset="0"/>
              </a:rPr>
              <a:t>Gun no. 5, the gun on the highest point </a:t>
            </a:r>
            <a:r>
              <a:rPr lang="en-US" altLang="zh-HK" sz="1400" dirty="0" smtClean="0">
                <a:latin typeface="Times New Roman" panose="02020603050405020304" pitchFamily="18" charset="0"/>
                <a:ea typeface="新細明體"/>
                <a:cs typeface="Times New Roman" panose="02020603050405020304" pitchFamily="18" charset="0"/>
              </a:rPr>
              <a:t>of </a:t>
            </a:r>
            <a:r>
              <a:rPr lang="en-US" altLang="zh-HK" sz="1400" dirty="0" smtClean="0">
                <a:latin typeface="Times New Roman" panose="02020603050405020304" pitchFamily="18" charset="0"/>
                <a:ea typeface="新細明體"/>
                <a:cs typeface="Times New Roman" panose="02020603050405020304" pitchFamily="18" charset="0"/>
              </a:rPr>
              <a:t>Mount </a:t>
            </a:r>
            <a:r>
              <a:rPr lang="en-US" altLang="zh-HK" sz="1400" dirty="0">
                <a:latin typeface="Times New Roman" panose="02020603050405020304" pitchFamily="18" charset="0"/>
                <a:ea typeface="新細明體"/>
                <a:cs typeface="Times New Roman" panose="02020603050405020304" pitchFamily="18" charset="0"/>
              </a:rPr>
              <a:t>Davis</a:t>
            </a:r>
            <a:endParaRPr lang="zh-HK" altLang="zh-TW" sz="1400" dirty="0">
              <a:latin typeface="Times New Roman" panose="02020603050405020304" pitchFamily="18" charset="0"/>
              <a:cs typeface="Times New Roman" panose="02020603050405020304" pitchFamily="18" charset="0"/>
            </a:endParaRPr>
          </a:p>
        </p:txBody>
      </p:sp>
      <p:sp>
        <p:nvSpPr>
          <p:cNvPr id="10" name="矩形 9"/>
          <p:cNvSpPr/>
          <p:nvPr/>
        </p:nvSpPr>
        <p:spPr>
          <a:xfrm>
            <a:off x="4262290" y="5923005"/>
            <a:ext cx="3948394" cy="646331"/>
          </a:xfrm>
          <a:prstGeom prst="rect">
            <a:avLst/>
          </a:prstGeom>
        </p:spPr>
        <p:txBody>
          <a:bodyPr wrap="square">
            <a:spAutoFit/>
          </a:bodyPr>
          <a:lstStyle/>
          <a:p>
            <a:pPr algn="just">
              <a:spcAft>
                <a:spcPts val="0"/>
              </a:spcAft>
            </a:pPr>
            <a:r>
              <a:rPr lang="en-US" altLang="zh-CN" dirty="0">
                <a:latin typeface="Times New Roman" panose="02020603050405020304" pitchFamily="18" charset="0"/>
                <a:ea typeface="新細明體"/>
                <a:cs typeface="Times New Roman" panose="02020603050405020304" pitchFamily="18" charset="0"/>
              </a:rPr>
              <a:t>The arc of fire and range of </a:t>
            </a:r>
            <a:r>
              <a:rPr lang="en-US" altLang="zh-CN" dirty="0" smtClean="0">
                <a:latin typeface="Times New Roman" panose="02020603050405020304" pitchFamily="18" charset="0"/>
                <a:ea typeface="新細明體"/>
                <a:cs typeface="Times New Roman" panose="02020603050405020304" pitchFamily="18" charset="0"/>
              </a:rPr>
              <a:t>the Mount </a:t>
            </a:r>
            <a:r>
              <a:rPr lang="en-US" altLang="zh-CN" dirty="0">
                <a:latin typeface="Times New Roman" panose="02020603050405020304" pitchFamily="18" charset="0"/>
                <a:ea typeface="新細明體"/>
                <a:cs typeface="Times New Roman" panose="02020603050405020304" pitchFamily="18" charset="0"/>
              </a:rPr>
              <a:t>Davis Battery in 1938</a:t>
            </a:r>
            <a:endParaRPr lang="zh-HK" altLang="zh-TW" sz="16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5368" y="461334"/>
            <a:ext cx="5443537" cy="337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52940" y="2149640"/>
            <a:ext cx="769545" cy="461665"/>
          </a:xfrm>
          <a:prstGeom prst="rect">
            <a:avLst/>
          </a:prstGeom>
          <a:noFill/>
        </p:spPr>
        <p:txBody>
          <a:bodyPr wrap="square" rtlCol="0">
            <a:spAutoFit/>
          </a:bodyPr>
          <a:lstStyle/>
          <a:p>
            <a:r>
              <a:rPr lang="en-US" altLang="zh-HK" sz="1200" dirty="0">
                <a:latin typeface="Times New Roman" panose="02020603050405020304" pitchFamily="18" charset="0"/>
                <a:cs typeface="Times New Roman" panose="02020603050405020304" pitchFamily="18" charset="0"/>
              </a:rPr>
              <a:t>9.2 inch gun no. 5</a:t>
            </a:r>
            <a:endParaRPr lang="zh-HK"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06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8" name="圖片 7"/>
          <p:cNvPicPr/>
          <p:nvPr/>
        </p:nvPicPr>
        <p:blipFill>
          <a:blip r:embed="rId3">
            <a:extLst>
              <a:ext uri="{28A0092B-C50C-407E-A947-70E740481C1C}">
                <a14:useLocalDpi xmlns:a14="http://schemas.microsoft.com/office/drawing/2010/main" val="0"/>
              </a:ext>
            </a:extLst>
          </a:blip>
          <a:stretch>
            <a:fillRect/>
          </a:stretch>
        </p:blipFill>
        <p:spPr>
          <a:xfrm>
            <a:off x="1936750" y="519827"/>
            <a:ext cx="5270500" cy="3281045"/>
          </a:xfrm>
          <a:prstGeom prst="rect">
            <a:avLst/>
          </a:prstGeom>
          <a:ln w="38100" cmpd="sng">
            <a:solidFill>
              <a:srgbClr val="FFFFFF"/>
            </a:solidFill>
          </a:ln>
          <a:effectLst>
            <a:outerShdw blurRad="50800" dist="38100" dir="2700000" algn="tl" rotWithShape="0">
              <a:prstClr val="black">
                <a:alpha val="40000"/>
              </a:prstClr>
            </a:outerShdw>
          </a:effectLst>
        </p:spPr>
      </p:pic>
      <p:sp>
        <p:nvSpPr>
          <p:cNvPr id="2" name="矩形 1"/>
          <p:cNvSpPr/>
          <p:nvPr/>
        </p:nvSpPr>
        <p:spPr>
          <a:xfrm>
            <a:off x="639425" y="3942961"/>
            <a:ext cx="7904004" cy="2462213"/>
          </a:xfrm>
          <a:prstGeom prst="rect">
            <a:avLst/>
          </a:prstGeom>
        </p:spPr>
        <p:txBody>
          <a:bodyPr wrap="square">
            <a:spAutoFit/>
          </a:bodyPr>
          <a:lstStyle/>
          <a:p>
            <a:pPr algn="just">
              <a:spcAft>
                <a:spcPts val="0"/>
              </a:spcAft>
            </a:pPr>
            <a:r>
              <a:rPr lang="en-US" altLang="zh-CN" sz="1400" dirty="0">
                <a:latin typeface="Times New Roman"/>
                <a:ea typeface="新細明體"/>
              </a:rPr>
              <a:t>This </a:t>
            </a:r>
            <a:r>
              <a:rPr lang="en-US" altLang="zh-CN" sz="1400" dirty="0" smtClean="0">
                <a:latin typeface="Times New Roman"/>
                <a:ea typeface="新細明體"/>
              </a:rPr>
              <a:t>was </a:t>
            </a:r>
            <a:r>
              <a:rPr lang="en-US" altLang="zh-CN" sz="1400" dirty="0" smtClean="0">
                <a:latin typeface="Times New Roman"/>
                <a:ea typeface="新細明體"/>
              </a:rPr>
              <a:t>a </a:t>
            </a:r>
            <a:r>
              <a:rPr lang="en-US" altLang="zh-CN" sz="1400" dirty="0">
                <a:latin typeface="Times New Roman"/>
                <a:ea typeface="新細明體"/>
              </a:rPr>
              <a:t>photo taken in </a:t>
            </a:r>
            <a:r>
              <a:rPr lang="en-US" altLang="zh-CN" sz="1400" dirty="0" smtClean="0">
                <a:latin typeface="Times New Roman"/>
                <a:ea typeface="新細明體"/>
              </a:rPr>
              <a:t>the Mount </a:t>
            </a:r>
            <a:r>
              <a:rPr lang="en-US" altLang="zh-CN" sz="1400" dirty="0">
                <a:latin typeface="Times New Roman"/>
                <a:ea typeface="新細明體"/>
              </a:rPr>
              <a:t>Davis </a:t>
            </a:r>
            <a:r>
              <a:rPr lang="en-US" altLang="zh-CN" sz="1400" dirty="0" smtClean="0">
                <a:latin typeface="Times New Roman"/>
                <a:ea typeface="新細明體"/>
              </a:rPr>
              <a:t>Battery (time </a:t>
            </a:r>
            <a:r>
              <a:rPr lang="en-US" altLang="zh-CN" sz="1400" dirty="0">
                <a:latin typeface="Times New Roman"/>
                <a:ea typeface="新細明體"/>
              </a:rPr>
              <a:t>unknown), showing a 9.2 inch gun mounted on a Barbette Mark V. The Barbette Mark V was a simple design which allowed the guns to turn from 0 to 360 degrees, and elevate from 0 to 15 degrees. However, it exposed the guns to open air. In the 1910s, this design was still not a major problem, but during the Second World War when airplanes were widely used, it became the fatal weakness in </a:t>
            </a:r>
            <a:r>
              <a:rPr lang="en-US" altLang="zh-CN" sz="1400" dirty="0" smtClean="0">
                <a:latin typeface="Times New Roman"/>
                <a:ea typeface="新細明體"/>
              </a:rPr>
              <a:t>the battles</a:t>
            </a:r>
            <a:r>
              <a:rPr lang="en-US" altLang="zh-CN" sz="1400" dirty="0">
                <a:latin typeface="Times New Roman"/>
                <a:ea typeface="新細明體"/>
              </a:rPr>
              <a:t>.   </a:t>
            </a:r>
          </a:p>
          <a:p>
            <a:pPr algn="just">
              <a:spcAft>
                <a:spcPts val="0"/>
              </a:spcAft>
            </a:pPr>
            <a:endParaRPr lang="en-US" altLang="zh-CN" sz="1400" dirty="0">
              <a:latin typeface="Times New Roman"/>
              <a:ea typeface="新細明體"/>
            </a:endParaRPr>
          </a:p>
          <a:p>
            <a:pPr algn="just">
              <a:spcAft>
                <a:spcPts val="0"/>
              </a:spcAft>
            </a:pPr>
            <a:r>
              <a:rPr lang="en-US" altLang="zh-CN" sz="1400" dirty="0">
                <a:latin typeface="Times New Roman"/>
                <a:ea typeface="新細明體"/>
              </a:rPr>
              <a:t>The Japanese invaded Hong Kong in December 1941, and started to attack </a:t>
            </a:r>
            <a:r>
              <a:rPr lang="en-US" altLang="zh-CN" sz="1400" dirty="0" smtClean="0">
                <a:latin typeface="Times New Roman"/>
                <a:ea typeface="新細明體"/>
              </a:rPr>
              <a:t>the Mount </a:t>
            </a:r>
            <a:r>
              <a:rPr lang="en-US" altLang="zh-CN" sz="1400" dirty="0" smtClean="0">
                <a:latin typeface="Times New Roman"/>
                <a:ea typeface="新細明體"/>
              </a:rPr>
              <a:t>Davis </a:t>
            </a:r>
            <a:r>
              <a:rPr lang="en-US" altLang="zh-CN" sz="1400" dirty="0" smtClean="0">
                <a:latin typeface="Times New Roman"/>
                <a:ea typeface="新細明體"/>
              </a:rPr>
              <a:t>Battery on </a:t>
            </a:r>
            <a:r>
              <a:rPr lang="en-US" altLang="zh-CN" sz="1400" dirty="0">
                <a:latin typeface="Times New Roman"/>
                <a:ea typeface="新細明體"/>
              </a:rPr>
              <a:t>14 </a:t>
            </a:r>
            <a:r>
              <a:rPr lang="en-US" altLang="zh-CN" sz="1400" dirty="0" smtClean="0">
                <a:latin typeface="Times New Roman"/>
                <a:ea typeface="新細明體"/>
              </a:rPr>
              <a:t>December. </a:t>
            </a:r>
            <a:r>
              <a:rPr lang="en-US" altLang="zh-CN" sz="1400" dirty="0" smtClean="0">
                <a:latin typeface="Times New Roman"/>
                <a:ea typeface="新細明體"/>
              </a:rPr>
              <a:t>A </a:t>
            </a:r>
            <a:r>
              <a:rPr lang="en-US" altLang="zh-CN" sz="1400" dirty="0" smtClean="0">
                <a:latin typeface="Times New Roman"/>
                <a:ea typeface="新細明體"/>
              </a:rPr>
              <a:t>gun </a:t>
            </a:r>
            <a:r>
              <a:rPr lang="en-US" altLang="zh-CN" sz="1400" dirty="0">
                <a:latin typeface="Times New Roman"/>
                <a:ea typeface="新細明體"/>
              </a:rPr>
              <a:t>in the </a:t>
            </a:r>
            <a:r>
              <a:rPr lang="en-US" altLang="zh-CN" sz="1400" dirty="0" smtClean="0">
                <a:latin typeface="Times New Roman"/>
                <a:ea typeface="新細明體"/>
              </a:rPr>
              <a:t>battery </a:t>
            </a:r>
            <a:r>
              <a:rPr lang="en-US" altLang="zh-CN" sz="1400" dirty="0" smtClean="0">
                <a:latin typeface="Times New Roman"/>
                <a:ea typeface="新細明體"/>
              </a:rPr>
              <a:t>was </a:t>
            </a:r>
            <a:r>
              <a:rPr lang="en-US" altLang="zh-CN" sz="1400" dirty="0">
                <a:latin typeface="Times New Roman"/>
                <a:ea typeface="新細明體"/>
              </a:rPr>
              <a:t>hit. In the following two days, the </a:t>
            </a:r>
            <a:r>
              <a:rPr lang="en-US" altLang="zh-CN" sz="1400" dirty="0" smtClean="0">
                <a:latin typeface="Times New Roman"/>
                <a:ea typeface="新細明體"/>
              </a:rPr>
              <a:t>battery </a:t>
            </a:r>
            <a:r>
              <a:rPr lang="en-US" altLang="zh-CN" sz="1400" dirty="0" smtClean="0">
                <a:latin typeface="Times New Roman"/>
                <a:ea typeface="新細明體"/>
              </a:rPr>
              <a:t>suffered </a:t>
            </a:r>
            <a:r>
              <a:rPr lang="en-US" altLang="zh-CN" sz="1400" dirty="0">
                <a:latin typeface="Times New Roman"/>
                <a:ea typeface="新細明體"/>
              </a:rPr>
              <a:t>and was damaged from massive bombardments by Japanese warplanes. At last, the Governor of Hong Kong, Sir Mark Aitchison Young, surrendered Hong Kong to the Japanese General Takashi Sakai on 25 December. Hong Kong people considered that day to be “Black Christmas.” </a:t>
            </a:r>
            <a:endParaRPr lang="zh-TW" altLang="en-US" sz="1400" dirty="0"/>
          </a:p>
        </p:txBody>
      </p:sp>
    </p:spTree>
    <p:extLst>
      <p:ext uri="{BB962C8B-B14F-4D97-AF65-F5344CB8AC3E}">
        <p14:creationId xmlns:p14="http://schemas.microsoft.com/office/powerpoint/2010/main" val="71840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6B2BEBB-B8B3-4E7F-8245-1E8F45718332}"/>
              </a:ext>
            </a:extLst>
          </p:cNvPr>
          <p:cNvPicPr>
            <a:picLocks noChangeAspect="1"/>
          </p:cNvPicPr>
          <p:nvPr/>
        </p:nvPicPr>
        <p:blipFill>
          <a:blip r:embed="rId2"/>
          <a:stretch>
            <a:fillRect/>
          </a:stretch>
        </p:blipFill>
        <p:spPr>
          <a:xfrm>
            <a:off x="3300141" y="1716068"/>
            <a:ext cx="2300780" cy="3122505"/>
          </a:xfrm>
          <a:prstGeom prst="rect">
            <a:avLst/>
          </a:prstGeom>
        </p:spPr>
      </p:pic>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440802" y="2366049"/>
            <a:ext cx="2843185" cy="104028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pPr>
              <a:lnSpc>
                <a:spcPct val="110000"/>
              </a:lnSpc>
              <a:spcAft>
                <a:spcPts val="0"/>
              </a:spcAft>
            </a:pPr>
            <a:r>
              <a:rPr lang="en-US" altLang="zh-CN" sz="1400" dirty="0">
                <a:solidFill>
                  <a:srgbClr val="000000"/>
                </a:solidFill>
                <a:latin typeface="Times New Roman"/>
                <a:ea typeface="新細明體"/>
                <a:cs typeface="Times New Roman"/>
              </a:rPr>
              <a:t>The so-called </a:t>
            </a:r>
            <a:r>
              <a:rPr lang="en-US" altLang="zh-TW" sz="1400" dirty="0">
                <a:solidFill>
                  <a:srgbClr val="000000"/>
                </a:solidFill>
                <a:latin typeface="Times New Roman"/>
                <a:ea typeface="新細明體"/>
                <a:cs typeface="Times New Roman"/>
              </a:rPr>
              <a:t>Strand Palace Hotel was built on a high terrain. It was the commanding headquarters of the </a:t>
            </a:r>
            <a:r>
              <a:rPr lang="en-US" altLang="zh-CN" sz="1400" dirty="0" smtClean="0">
                <a:latin typeface="Times New Roman"/>
                <a:ea typeface="新細明體"/>
                <a:cs typeface="Times New Roman"/>
              </a:rPr>
              <a:t>Redoubt</a:t>
            </a:r>
            <a:r>
              <a:rPr lang="en-US" altLang="zh-CN" sz="1400" dirty="0" smtClean="0">
                <a:solidFill>
                  <a:srgbClr val="000000"/>
                </a:solidFill>
                <a:latin typeface="Times New Roman"/>
                <a:ea typeface="新細明體"/>
                <a:cs typeface="Times New Roman"/>
              </a:rPr>
              <a:t>.</a:t>
            </a:r>
            <a:endParaRPr lang="en-US" altLang="zh-TW" sz="1400" dirty="0">
              <a:effectLst/>
              <a:latin typeface="Times New Roman"/>
              <a:ea typeface="Times New Roman"/>
              <a:cs typeface="Times New Roman"/>
            </a:endParaRPr>
          </a:p>
        </p:txBody>
      </p:sp>
      <p:pic>
        <p:nvPicPr>
          <p:cNvPr id="12"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435198" y="322098"/>
            <a:ext cx="1691640" cy="1772285"/>
          </a:xfrm>
          <a:prstGeom prst="rect">
            <a:avLst/>
          </a:prstGeom>
          <a:noFill/>
          <a:ln w="38100" cmpd="sng">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Straight Connector 63"/>
          <p:cNvCxnSpPr>
            <a:cxnSpLocks noChangeShapeType="1"/>
          </p:cNvCxnSpPr>
          <p:nvPr/>
        </p:nvCxnSpPr>
        <p:spPr bwMode="auto">
          <a:xfrm flipV="1">
            <a:off x="753978" y="759277"/>
            <a:ext cx="851269" cy="335095"/>
          </a:xfrm>
          <a:prstGeom prst="bentConnector3">
            <a:avLst>
              <a:gd name="adj1" fmla="val -549"/>
            </a:avLst>
          </a:prstGeom>
          <a:noFill/>
          <a:ln w="28575" cmpd="sng">
            <a:solidFill>
              <a:srgbClr val="FF6600"/>
            </a:solidFill>
            <a:round/>
            <a:headEnd/>
            <a:tailEnd type="oval" w="med" len="med"/>
          </a:ln>
          <a:extLst>
            <a:ext uri="{909E8E84-426E-40DD-AFC4-6F175D3DCCD1}">
              <a14:hiddenFill xmlns:a14="http://schemas.microsoft.com/office/drawing/2010/main">
                <a:noFill/>
              </a14:hiddenFill>
            </a:ext>
          </a:extLst>
        </p:spPr>
      </p:cxnSp>
      <p:sp>
        <p:nvSpPr>
          <p:cNvPr id="14" name="TextBox 32"/>
          <p:cNvSpPr txBox="1">
            <a:spLocks noChangeArrowheads="1"/>
          </p:cNvSpPr>
          <p:nvPr/>
        </p:nvSpPr>
        <p:spPr bwMode="auto">
          <a:xfrm>
            <a:off x="381603" y="1051739"/>
            <a:ext cx="807720" cy="82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kern="1200" dirty="0">
                <a:solidFill>
                  <a:srgbClr val="000000"/>
                </a:solidFill>
                <a:effectLst/>
                <a:latin typeface="Times New Roman"/>
                <a:ea typeface="新細明體"/>
                <a:cs typeface="Times New Roman"/>
              </a:rPr>
              <a:t>Regent Avenue</a:t>
            </a:r>
            <a:endParaRPr lang="en-US" sz="1600" dirty="0">
              <a:effectLst/>
              <a:latin typeface="Times New Roman"/>
              <a:ea typeface="Times New Roman"/>
              <a:cs typeface="Times New Roman"/>
            </a:endParaRPr>
          </a:p>
        </p:txBody>
      </p:sp>
      <p:cxnSp>
        <p:nvCxnSpPr>
          <p:cNvPr id="15" name="Straight Connector 63"/>
          <p:cNvCxnSpPr>
            <a:cxnSpLocks noChangeShapeType="1"/>
          </p:cNvCxnSpPr>
          <p:nvPr/>
        </p:nvCxnSpPr>
        <p:spPr bwMode="auto">
          <a:xfrm rot="10800000">
            <a:off x="2671238" y="763587"/>
            <a:ext cx="1368408" cy="288152"/>
          </a:xfrm>
          <a:prstGeom prst="bentConnector3">
            <a:avLst>
              <a:gd name="adj1" fmla="val -620"/>
            </a:avLst>
          </a:prstGeom>
          <a:noFill/>
          <a:ln w="28575" cmpd="sng">
            <a:solidFill>
              <a:srgbClr val="FF6600"/>
            </a:solidFill>
            <a:round/>
            <a:headEnd/>
            <a:tailEnd type="oval" w="med" len="med"/>
          </a:ln>
          <a:extLst>
            <a:ext uri="{909E8E84-426E-40DD-AFC4-6F175D3DCCD1}">
              <a14:hiddenFill xmlns:a14="http://schemas.microsoft.com/office/drawing/2010/main">
                <a:noFill/>
              </a14:hiddenFill>
            </a:ext>
          </a:extLst>
        </p:spPr>
      </p:cxnSp>
      <p:sp>
        <p:nvSpPr>
          <p:cNvPr id="16" name="TextBox 24"/>
          <p:cNvSpPr txBox="1">
            <a:spLocks noChangeArrowheads="1"/>
          </p:cNvSpPr>
          <p:nvPr/>
        </p:nvSpPr>
        <p:spPr bwMode="auto">
          <a:xfrm>
            <a:off x="3519891" y="992854"/>
            <a:ext cx="1852526" cy="6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kern="1200" dirty="0">
                <a:solidFill>
                  <a:srgbClr val="000000"/>
                </a:solidFill>
                <a:effectLst/>
                <a:latin typeface="Times New Roman"/>
                <a:ea typeface="新細明體"/>
                <a:cs typeface="Times New Roman"/>
              </a:rPr>
              <a:t>Shaftsbury Avenue </a:t>
            </a:r>
            <a:endParaRPr lang="en-US" sz="1600" dirty="0">
              <a:effectLst/>
              <a:latin typeface="Times New Roman"/>
              <a:ea typeface="Times New Roman"/>
              <a:cs typeface="Times New Roman"/>
            </a:endParaRPr>
          </a:p>
        </p:txBody>
      </p:sp>
      <p:pic>
        <p:nvPicPr>
          <p:cNvPr id="17"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5776542" y="322098"/>
            <a:ext cx="1285240" cy="1928495"/>
          </a:xfrm>
          <a:prstGeom prst="rect">
            <a:avLst/>
          </a:prstGeom>
          <a:noFill/>
          <a:ln w="38100" cmpd="sng">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52"/>
          <p:cNvSpPr txBox="1">
            <a:spLocks noChangeArrowheads="1"/>
          </p:cNvSpPr>
          <p:nvPr/>
        </p:nvSpPr>
        <p:spPr bwMode="auto">
          <a:xfrm>
            <a:off x="7335200" y="1417330"/>
            <a:ext cx="1329699" cy="59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kern="1200" dirty="0">
                <a:solidFill>
                  <a:srgbClr val="000000"/>
                </a:solidFill>
                <a:effectLst/>
                <a:latin typeface="Times New Roman"/>
                <a:ea typeface="新細明體"/>
                <a:cs typeface="Times New Roman"/>
              </a:rPr>
              <a:t>Oxford Street</a:t>
            </a:r>
            <a:endParaRPr lang="en-US" sz="1600" dirty="0">
              <a:effectLst/>
              <a:latin typeface="Times New Roman"/>
              <a:ea typeface="Times New Roman"/>
              <a:cs typeface="Times New Roman"/>
            </a:endParaRPr>
          </a:p>
        </p:txBody>
      </p:sp>
      <p:pic>
        <p:nvPicPr>
          <p:cNvPr id="20"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5776542" y="2466218"/>
            <a:ext cx="1581150" cy="2372360"/>
          </a:xfrm>
          <a:prstGeom prst="rect">
            <a:avLst/>
          </a:prstGeom>
          <a:noFill/>
          <a:ln w="38100" cmpd="sng">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35"/>
          <p:cNvSpPr txBox="1">
            <a:spLocks noChangeArrowheads="1"/>
          </p:cNvSpPr>
          <p:nvPr/>
        </p:nvSpPr>
        <p:spPr bwMode="auto">
          <a:xfrm>
            <a:off x="7823323" y="3243348"/>
            <a:ext cx="1099886" cy="66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kern="1200" dirty="0">
                <a:solidFill>
                  <a:srgbClr val="000000"/>
                </a:solidFill>
                <a:effectLst/>
                <a:latin typeface="Times New Roman"/>
                <a:ea typeface="Times New Roman"/>
                <a:cs typeface="Times New Roman"/>
              </a:rPr>
              <a:t>Shaftsbury Avenue</a:t>
            </a:r>
            <a:endParaRPr lang="en-US" sz="1600" dirty="0">
              <a:effectLst/>
              <a:latin typeface="Times New Roman"/>
              <a:ea typeface="Times New Roman"/>
              <a:cs typeface="Times New Roman"/>
            </a:endParaRPr>
          </a:p>
        </p:txBody>
      </p:sp>
      <p:cxnSp>
        <p:nvCxnSpPr>
          <p:cNvPr id="27" name="Straight Connector 63"/>
          <p:cNvCxnSpPr>
            <a:cxnSpLocks noChangeShapeType="1"/>
          </p:cNvCxnSpPr>
          <p:nvPr/>
        </p:nvCxnSpPr>
        <p:spPr bwMode="auto">
          <a:xfrm rot="10800000">
            <a:off x="6318124" y="2840180"/>
            <a:ext cx="2034152" cy="413664"/>
          </a:xfrm>
          <a:prstGeom prst="bentConnector3">
            <a:avLst>
              <a:gd name="adj1" fmla="val -1079"/>
            </a:avLst>
          </a:prstGeom>
          <a:noFill/>
          <a:ln w="28575" cmpd="sng">
            <a:solidFill>
              <a:srgbClr val="FF6600"/>
            </a:solidFill>
            <a:round/>
            <a:headEnd/>
            <a:tailEnd type="oval" w="med" len="med"/>
          </a:ln>
          <a:extLst>
            <a:ext uri="{909E8E84-426E-40DD-AFC4-6F175D3DCCD1}">
              <a14:hiddenFill xmlns:a14="http://schemas.microsoft.com/office/drawing/2010/main">
                <a:noFill/>
              </a14:hiddenFill>
            </a:ext>
          </a:extLst>
        </p:spPr>
      </p:cxnSp>
      <p:pic>
        <p:nvPicPr>
          <p:cNvPr id="32" name="Picture 6"/>
          <p:cNvPicPr/>
          <p:nvPr/>
        </p:nvPicPr>
        <p:blipFill>
          <a:blip r:embed="rId7">
            <a:extLst>
              <a:ext uri="{28A0092B-C50C-407E-A947-70E740481C1C}">
                <a14:useLocalDpi xmlns:a14="http://schemas.microsoft.com/office/drawing/2010/main" val="0"/>
              </a:ext>
            </a:extLst>
          </a:blip>
          <a:srcRect/>
          <a:stretch>
            <a:fillRect/>
          </a:stretch>
        </p:blipFill>
        <p:spPr bwMode="auto">
          <a:xfrm>
            <a:off x="5162634" y="4689959"/>
            <a:ext cx="1600835" cy="1928495"/>
          </a:xfrm>
          <a:prstGeom prst="rect">
            <a:avLst/>
          </a:prstGeom>
          <a:noFill/>
          <a:ln w="38100" cmpd="sng">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8" name="Straight Connector 63"/>
          <p:cNvCxnSpPr>
            <a:cxnSpLocks noChangeShapeType="1"/>
          </p:cNvCxnSpPr>
          <p:nvPr/>
        </p:nvCxnSpPr>
        <p:spPr bwMode="auto">
          <a:xfrm rot="10800000">
            <a:off x="6414533" y="578947"/>
            <a:ext cx="1540874" cy="859043"/>
          </a:xfrm>
          <a:prstGeom prst="bentConnector3">
            <a:avLst>
              <a:gd name="adj1" fmla="val -403"/>
            </a:avLst>
          </a:prstGeom>
          <a:noFill/>
          <a:ln w="28575" cmpd="sng">
            <a:solidFill>
              <a:srgbClr val="FF6600"/>
            </a:solidFill>
            <a:round/>
            <a:headEnd/>
            <a:tailEnd type="oval" w="med" len="med"/>
          </a:ln>
          <a:extLst>
            <a:ext uri="{909E8E84-426E-40DD-AFC4-6F175D3DCCD1}">
              <a14:hiddenFill xmlns:a14="http://schemas.microsoft.com/office/drawing/2010/main">
                <a:noFill/>
              </a14:hiddenFill>
            </a:ext>
          </a:extLst>
        </p:spPr>
      </p:cxnSp>
      <p:cxnSp>
        <p:nvCxnSpPr>
          <p:cNvPr id="41" name="Straight Connector 63"/>
          <p:cNvCxnSpPr>
            <a:cxnSpLocks noChangeShapeType="1"/>
          </p:cNvCxnSpPr>
          <p:nvPr/>
        </p:nvCxnSpPr>
        <p:spPr bwMode="auto">
          <a:xfrm rot="10800000">
            <a:off x="6079264" y="4997051"/>
            <a:ext cx="1368409" cy="369280"/>
          </a:xfrm>
          <a:prstGeom prst="bentConnector3">
            <a:avLst>
              <a:gd name="adj1" fmla="val 147"/>
            </a:avLst>
          </a:prstGeom>
          <a:noFill/>
          <a:ln w="28575" cmpd="sng">
            <a:solidFill>
              <a:srgbClr val="FF6600"/>
            </a:solidFill>
            <a:round/>
            <a:headEnd/>
            <a:tailEnd type="oval" w="med" len="med"/>
          </a:ln>
          <a:extLst>
            <a:ext uri="{909E8E84-426E-40DD-AFC4-6F175D3DCCD1}">
              <a14:hiddenFill xmlns:a14="http://schemas.microsoft.com/office/drawing/2010/main">
                <a:noFill/>
              </a14:hiddenFill>
            </a:ext>
          </a:extLst>
        </p:spPr>
      </p:cxnSp>
      <p:sp>
        <p:nvSpPr>
          <p:cNvPr id="42" name="TextBox 38"/>
          <p:cNvSpPr txBox="1">
            <a:spLocks noChangeArrowheads="1"/>
          </p:cNvSpPr>
          <p:nvPr/>
        </p:nvSpPr>
        <p:spPr bwMode="auto">
          <a:xfrm>
            <a:off x="6971476" y="5344231"/>
            <a:ext cx="1380800" cy="65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kern="1200" dirty="0" err="1">
                <a:solidFill>
                  <a:srgbClr val="000000"/>
                </a:solidFill>
                <a:effectLst/>
                <a:latin typeface="Times New Roman"/>
                <a:ea typeface="新細明體"/>
                <a:cs typeface="Times New Roman"/>
              </a:rPr>
              <a:t>Charing</a:t>
            </a:r>
            <a:r>
              <a:rPr lang="en-US" sz="1600" kern="1200" dirty="0">
                <a:solidFill>
                  <a:srgbClr val="000000"/>
                </a:solidFill>
                <a:effectLst/>
                <a:latin typeface="Times New Roman"/>
                <a:ea typeface="新細明體"/>
                <a:cs typeface="Times New Roman"/>
              </a:rPr>
              <a:t> Cross</a:t>
            </a:r>
            <a:endParaRPr lang="en-US" sz="1600" dirty="0">
              <a:effectLst/>
              <a:latin typeface="Times New Roman"/>
              <a:ea typeface="Times New Roman"/>
              <a:cs typeface="Times New Roman"/>
            </a:endParaRPr>
          </a:p>
        </p:txBody>
      </p:sp>
      <p:pic>
        <p:nvPicPr>
          <p:cNvPr id="43" name="Picture 4"/>
          <p:cNvPicPr/>
          <p:nvPr/>
        </p:nvPicPr>
        <p:blipFill>
          <a:blip r:embed="rId8">
            <a:extLst>
              <a:ext uri="{28A0092B-C50C-407E-A947-70E740481C1C}">
                <a14:useLocalDpi xmlns:a14="http://schemas.microsoft.com/office/drawing/2010/main" val="0"/>
              </a:ext>
            </a:extLst>
          </a:blip>
          <a:srcRect/>
          <a:stretch>
            <a:fillRect/>
          </a:stretch>
        </p:blipFill>
        <p:spPr bwMode="auto">
          <a:xfrm>
            <a:off x="870048" y="3503471"/>
            <a:ext cx="2256790" cy="1884680"/>
          </a:xfrm>
          <a:prstGeom prst="rect">
            <a:avLst/>
          </a:prstGeom>
          <a:noFill/>
          <a:ln w="38100" cmpd="sng">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文字方塊 43"/>
          <p:cNvSpPr txBox="1"/>
          <p:nvPr/>
        </p:nvSpPr>
        <p:spPr>
          <a:xfrm>
            <a:off x="381602" y="5671709"/>
            <a:ext cx="4467214" cy="323165"/>
          </a:xfrm>
          <a:prstGeom prst="rect">
            <a:avLst/>
          </a:prstGeom>
          <a:noFill/>
        </p:spPr>
        <p:txBody>
          <a:bodyPr wrap="square" rtlCol="0">
            <a:spAutoFit/>
          </a:bodyPr>
          <a:lstStyle/>
          <a:p>
            <a:pPr>
              <a:lnSpc>
                <a:spcPts val="1800"/>
              </a:lnSpc>
              <a:spcAft>
                <a:spcPts val="0"/>
              </a:spcAft>
            </a:pPr>
            <a:r>
              <a:rPr lang="en-US" altLang="zh-TW" dirty="0">
                <a:latin typeface="Times New Roman"/>
                <a:cs typeface="Times New Roman"/>
              </a:rPr>
              <a:t>Fig. 2: Structures in </a:t>
            </a:r>
            <a:r>
              <a:rPr lang="en-US" altLang="zh-TW" dirty="0" smtClean="0">
                <a:latin typeface="Times New Roman"/>
                <a:cs typeface="Times New Roman"/>
              </a:rPr>
              <a:t>the Sheng </a:t>
            </a:r>
            <a:r>
              <a:rPr lang="en-US" altLang="zh-TW" dirty="0" err="1">
                <a:latin typeface="Times New Roman"/>
                <a:cs typeface="Times New Roman"/>
              </a:rPr>
              <a:t>Mun</a:t>
            </a:r>
            <a:r>
              <a:rPr lang="en-US" altLang="zh-TW" dirty="0">
                <a:latin typeface="Times New Roman"/>
                <a:cs typeface="Times New Roman"/>
              </a:rPr>
              <a:t> Redoubt</a:t>
            </a:r>
            <a:endParaRPr kumimoji="1" lang="zh-TW" altLang="en-US" dirty="0"/>
          </a:p>
        </p:txBody>
      </p:sp>
      <p:sp>
        <p:nvSpPr>
          <p:cNvPr id="45" name="文字方塊 44"/>
          <p:cNvSpPr txBox="1"/>
          <p:nvPr/>
        </p:nvSpPr>
        <p:spPr>
          <a:xfrm>
            <a:off x="451297" y="5994874"/>
            <a:ext cx="4473788" cy="904863"/>
          </a:xfrm>
          <a:prstGeom prst="rect">
            <a:avLst/>
          </a:prstGeom>
          <a:noFill/>
        </p:spPr>
        <p:txBody>
          <a:bodyPr wrap="square" rtlCol="0">
            <a:spAutoFit/>
          </a:bodyPr>
          <a:lstStyle/>
          <a:p>
            <a:pPr>
              <a:lnSpc>
                <a:spcPct val="110000"/>
              </a:lnSpc>
            </a:pPr>
            <a:r>
              <a:rPr lang="en-US" altLang="zh-TW" sz="1200" dirty="0">
                <a:latin typeface="Times New Roman" panose="02020603050405020304" pitchFamily="18" charset="0"/>
                <a:cs typeface="Times New Roman" panose="02020603050405020304" pitchFamily="18" charset="0"/>
              </a:rPr>
              <a:t>Source: </a:t>
            </a:r>
            <a:r>
              <a:rPr lang="en-US" altLang="zh-TW" sz="1200" dirty="0" err="1">
                <a:latin typeface="Times New Roman" panose="02020603050405020304" pitchFamily="18" charset="0"/>
                <a:cs typeface="Times New Roman" panose="02020603050405020304" pitchFamily="18" charset="0"/>
              </a:rPr>
              <a:t>Kuang</a:t>
            </a:r>
            <a:r>
              <a:rPr lang="en-US" altLang="zh-TW" sz="1200" dirty="0">
                <a:latin typeface="Times New Roman" panose="02020603050405020304" pitchFamily="18" charset="0"/>
                <a:cs typeface="Times New Roman" panose="02020603050405020304" pitchFamily="18" charset="0"/>
              </a:rPr>
              <a:t> </a:t>
            </a:r>
            <a:r>
              <a:rPr lang="en-US" altLang="zh-TW" sz="1200" dirty="0" err="1">
                <a:latin typeface="Times New Roman" panose="02020603050405020304" pitchFamily="18" charset="0"/>
                <a:cs typeface="Times New Roman" panose="02020603050405020304" pitchFamily="18" charset="0"/>
              </a:rPr>
              <a:t>Zhiwen</a:t>
            </a:r>
            <a:r>
              <a:rPr lang="en-US" altLang="zh-TW" sz="1200" dirty="0">
                <a:latin typeface="Times New Roman" panose="02020603050405020304" pitchFamily="18" charset="0"/>
                <a:cs typeface="Times New Roman" panose="02020603050405020304" pitchFamily="18" charset="0"/>
              </a:rPr>
              <a:t> and Cai </a:t>
            </a:r>
            <a:r>
              <a:rPr lang="en-US" altLang="zh-TW" sz="1200" dirty="0" err="1">
                <a:latin typeface="Times New Roman" panose="02020603050405020304" pitchFamily="18" charset="0"/>
                <a:cs typeface="Times New Roman" panose="02020603050405020304" pitchFamily="18" charset="0"/>
              </a:rPr>
              <a:t>Yaolun</a:t>
            </a:r>
            <a:r>
              <a:rPr lang="en-US" altLang="zh-TW" sz="1200" dirty="0">
                <a:latin typeface="Times New Roman" panose="02020603050405020304" pitchFamily="18" charset="0"/>
                <a:cs typeface="Times New Roman" panose="02020603050405020304" pitchFamily="18" charset="0"/>
              </a:rPr>
              <a:t> (Kwong Chi Man and Tsoi Yiu Lun), </a:t>
            </a:r>
            <a:r>
              <a:rPr lang="en-US" altLang="zh-TW" sz="1200" dirty="0" smtClean="0">
                <a:solidFill>
                  <a:srgbClr val="7030A0"/>
                </a:solidFill>
                <a:latin typeface="Times New Roman" panose="02020603050405020304" pitchFamily="18" charset="0"/>
                <a:cs typeface="Times New Roman" panose="02020603050405020304" pitchFamily="18" charset="0"/>
              </a:rPr>
              <a:t>“</a:t>
            </a:r>
            <a:r>
              <a:rPr lang="en-US" altLang="zh-TW" sz="1200" i="1" dirty="0" err="1" smtClean="0">
                <a:latin typeface="Times New Roman" panose="02020603050405020304" pitchFamily="18" charset="0"/>
                <a:cs typeface="Times New Roman" panose="02020603050405020304" pitchFamily="18" charset="0"/>
              </a:rPr>
              <a:t>Gudu</a:t>
            </a:r>
            <a:r>
              <a:rPr lang="en-US" altLang="zh-TW" sz="1200" i="1" dirty="0" smtClean="0">
                <a:latin typeface="Times New Roman" panose="02020603050405020304" pitchFamily="18" charset="0"/>
                <a:cs typeface="Times New Roman" panose="02020603050405020304" pitchFamily="18" charset="0"/>
              </a:rPr>
              <a:t> </a:t>
            </a:r>
            <a:r>
              <a:rPr lang="en-US" altLang="zh-CN" sz="1200" i="1" dirty="0" err="1">
                <a:latin typeface="Times New Roman" panose="02020603050405020304" pitchFamily="18" charset="0"/>
                <a:cs typeface="Times New Roman" panose="02020603050405020304" pitchFamily="18" charset="0"/>
              </a:rPr>
              <a:t>qianxian</a:t>
            </a:r>
            <a:r>
              <a:rPr lang="en-US" altLang="zh-CN" sz="1200" i="1" dirty="0">
                <a:latin typeface="Times New Roman" panose="02020603050405020304" pitchFamily="18" charset="0"/>
                <a:cs typeface="Times New Roman" panose="02020603050405020304" pitchFamily="18" charset="0"/>
              </a:rPr>
              <a:t>: </a:t>
            </a:r>
            <a:r>
              <a:rPr lang="en-US" altLang="zh-CN" sz="1200" i="1" dirty="0" err="1">
                <a:latin typeface="Times New Roman" panose="02020603050405020304" pitchFamily="18" charset="0"/>
                <a:cs typeface="Times New Roman" panose="02020603050405020304" pitchFamily="18" charset="0"/>
              </a:rPr>
              <a:t>Taipingyang</a:t>
            </a:r>
            <a:r>
              <a:rPr lang="en-US" altLang="zh-CN" sz="1200" i="1" dirty="0">
                <a:latin typeface="Times New Roman" panose="02020603050405020304" pitchFamily="18" charset="0"/>
                <a:cs typeface="Times New Roman" panose="02020603050405020304" pitchFamily="18" charset="0"/>
              </a:rPr>
              <a:t> </a:t>
            </a:r>
            <a:r>
              <a:rPr lang="en-US" altLang="zh-CN" sz="1200" i="1" dirty="0" err="1">
                <a:latin typeface="Times New Roman" panose="02020603050405020304" pitchFamily="18" charset="0"/>
                <a:cs typeface="Times New Roman" panose="02020603050405020304" pitchFamily="18" charset="0"/>
              </a:rPr>
              <a:t>zhanzhen</a:t>
            </a:r>
            <a:r>
              <a:rPr lang="en-US" altLang="zh-CN" sz="1200" i="1" dirty="0">
                <a:latin typeface="Times New Roman" panose="02020603050405020304" pitchFamily="18" charset="0"/>
                <a:cs typeface="Times New Roman" panose="02020603050405020304" pitchFamily="18" charset="0"/>
              </a:rPr>
              <a:t> </a:t>
            </a:r>
            <a:r>
              <a:rPr lang="en-US" altLang="zh-CN" sz="1200" i="1" dirty="0" err="1">
                <a:latin typeface="Times New Roman" panose="02020603050405020304" pitchFamily="18" charset="0"/>
                <a:cs typeface="Times New Roman" panose="02020603050405020304" pitchFamily="18" charset="0"/>
              </a:rPr>
              <a:t>zhong</a:t>
            </a:r>
            <a:r>
              <a:rPr lang="en-US" altLang="zh-CN" sz="1200" i="1" dirty="0">
                <a:latin typeface="Times New Roman" panose="02020603050405020304" pitchFamily="18" charset="0"/>
                <a:cs typeface="Times New Roman" panose="02020603050405020304" pitchFamily="18" charset="0"/>
              </a:rPr>
              <a:t> de </a:t>
            </a:r>
            <a:r>
              <a:rPr lang="en-US" altLang="zh-CN" sz="1200" i="1" dirty="0" err="1">
                <a:latin typeface="Times New Roman" panose="02020603050405020304" pitchFamily="18" charset="0"/>
                <a:cs typeface="Times New Roman" panose="02020603050405020304" pitchFamily="18" charset="0"/>
              </a:rPr>
              <a:t>Xianggang</a:t>
            </a:r>
            <a:r>
              <a:rPr lang="en-US" altLang="zh-CN" sz="1200" i="1" dirty="0">
                <a:latin typeface="Times New Roman" panose="02020603050405020304" pitchFamily="18" charset="0"/>
                <a:cs typeface="Times New Roman" panose="02020603050405020304" pitchFamily="18" charset="0"/>
              </a:rPr>
              <a:t> </a:t>
            </a:r>
            <a:r>
              <a:rPr lang="en-US" altLang="zh-CN" sz="1200" i="1" dirty="0" err="1" smtClean="0">
                <a:latin typeface="Times New Roman" panose="02020603050405020304" pitchFamily="18" charset="0"/>
                <a:cs typeface="Times New Roman" panose="02020603050405020304" pitchFamily="18" charset="0"/>
              </a:rPr>
              <a:t>zhanyi</a:t>
            </a:r>
            <a:r>
              <a:rPr lang="en-US" altLang="zh-CN" sz="1200" i="1" dirty="0" smtClean="0">
                <a:solidFill>
                  <a:srgbClr val="7030A0"/>
                </a:solidFill>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(Lonely Frontline: Battles in Hong Kong during the Pacific War), Hong Kong: </a:t>
            </a:r>
            <a:r>
              <a:rPr lang="en-US" altLang="zh-CN" sz="1200" dirty="0" err="1">
                <a:latin typeface="Times New Roman" panose="02020603050405020304" pitchFamily="18" charset="0"/>
                <a:cs typeface="Times New Roman" panose="02020603050405020304" pitchFamily="18" charset="0"/>
              </a:rPr>
              <a:t>Tiandi</a:t>
            </a:r>
            <a:r>
              <a:rPr lang="en-US" altLang="zh-CN"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tushu</a:t>
            </a:r>
            <a:r>
              <a:rPr lang="en-US" altLang="zh-CN" sz="1200" dirty="0">
                <a:latin typeface="Times New Roman" panose="02020603050405020304" pitchFamily="18" charset="0"/>
                <a:cs typeface="Times New Roman" panose="02020603050405020304" pitchFamily="18" charset="0"/>
              </a:rPr>
              <a:t>, 2013, p. 186</a:t>
            </a:r>
            <a:r>
              <a:rPr lang="en-US" altLang="zh-TW" sz="1200" dirty="0">
                <a:latin typeface="Times New Roman" panose="02020603050405020304" pitchFamily="18" charset="0"/>
                <a:cs typeface="Times New Roman" panose="02020603050405020304" pitchFamily="18" charset="0"/>
              </a:rPr>
              <a:t>.</a:t>
            </a:r>
            <a:endParaRPr kumimoji="1" lang="zh-TW" altLang="en-US" sz="1200" dirty="0">
              <a:latin typeface="Times New Roman" panose="02020603050405020304" pitchFamily="18" charset="0"/>
              <a:cs typeface="Times New Roman" panose="02020603050405020304" pitchFamily="18" charset="0"/>
            </a:endParaRPr>
          </a:p>
        </p:txBody>
      </p:sp>
      <p:cxnSp>
        <p:nvCxnSpPr>
          <p:cNvPr id="28" name="Straight Connector 46"/>
          <p:cNvCxnSpPr/>
          <p:nvPr/>
        </p:nvCxnSpPr>
        <p:spPr bwMode="auto">
          <a:xfrm rot="5400000" flipH="1" flipV="1">
            <a:off x="4706426" y="1801548"/>
            <a:ext cx="1181022" cy="896242"/>
          </a:xfrm>
          <a:prstGeom prst="bentConnector3">
            <a:avLst>
              <a:gd name="adj1" fmla="val 99770"/>
            </a:avLst>
          </a:prstGeom>
          <a:noFill/>
          <a:ln w="28575" cmpd="sng">
            <a:solidFill>
              <a:srgbClr val="FF0000"/>
            </a:solidFill>
            <a:round/>
            <a:headEnd type="oval" w="med" len="med"/>
            <a:tailEnd/>
          </a:ln>
          <a:extLst>
            <a:ext uri="{909E8E84-426E-40DD-AFC4-6F175D3DCCD1}">
              <a14:hiddenFill xmlns:a14="http://schemas.microsoft.com/office/drawing/2010/main">
                <a:noFill/>
              </a14:hiddenFill>
            </a:ext>
          </a:extLst>
        </p:spPr>
      </p:cxnSp>
      <p:cxnSp>
        <p:nvCxnSpPr>
          <p:cNvPr id="29" name="Straight Connector 46"/>
          <p:cNvCxnSpPr/>
          <p:nvPr/>
        </p:nvCxnSpPr>
        <p:spPr bwMode="auto">
          <a:xfrm rot="16200000" flipV="1">
            <a:off x="2941961" y="2116679"/>
            <a:ext cx="1409090" cy="935289"/>
          </a:xfrm>
          <a:prstGeom prst="bentConnector3">
            <a:avLst>
              <a:gd name="adj1" fmla="val 99163"/>
            </a:avLst>
          </a:prstGeom>
          <a:noFill/>
          <a:ln w="28575" cmpd="sng">
            <a:solidFill>
              <a:srgbClr val="FF0000"/>
            </a:solidFill>
            <a:round/>
            <a:headEnd type="oval" w="med" len="med"/>
            <a:tailEnd/>
          </a:ln>
          <a:extLst>
            <a:ext uri="{909E8E84-426E-40DD-AFC4-6F175D3DCCD1}">
              <a14:hiddenFill xmlns:a14="http://schemas.microsoft.com/office/drawing/2010/main">
                <a:noFill/>
              </a14:hiddenFill>
            </a:ext>
          </a:extLst>
        </p:spPr>
      </p:cxnSp>
      <p:cxnSp>
        <p:nvCxnSpPr>
          <p:cNvPr id="30" name="Straight Connector 46"/>
          <p:cNvCxnSpPr/>
          <p:nvPr/>
        </p:nvCxnSpPr>
        <p:spPr bwMode="auto">
          <a:xfrm flipH="1">
            <a:off x="3178861" y="4540018"/>
            <a:ext cx="662406" cy="0"/>
          </a:xfrm>
          <a:prstGeom prst="line">
            <a:avLst/>
          </a:prstGeom>
          <a:noFill/>
          <a:ln w="28575" cmpd="sng">
            <a:solidFill>
              <a:srgbClr val="FF0000"/>
            </a:solidFill>
            <a:round/>
            <a:headEnd type="oval" w="med" len="med"/>
            <a:tailEnd/>
          </a:ln>
          <a:extLst>
            <a:ext uri="{909E8E84-426E-40DD-AFC4-6F175D3DCCD1}">
              <a14:hiddenFill xmlns:a14="http://schemas.microsoft.com/office/drawing/2010/main">
                <a:noFill/>
              </a14:hiddenFill>
            </a:ext>
          </a:extLst>
        </p:spPr>
      </p:cxnSp>
      <p:cxnSp>
        <p:nvCxnSpPr>
          <p:cNvPr id="31" name="Straight Connector 30"/>
          <p:cNvCxnSpPr/>
          <p:nvPr/>
        </p:nvCxnSpPr>
        <p:spPr bwMode="auto">
          <a:xfrm>
            <a:off x="4387021" y="4372079"/>
            <a:ext cx="1358036" cy="0"/>
          </a:xfrm>
          <a:prstGeom prst="line">
            <a:avLst/>
          </a:prstGeom>
          <a:noFill/>
          <a:ln w="28575" cmpd="sng">
            <a:solidFill>
              <a:srgbClr val="FF0000"/>
            </a:solidFill>
            <a:round/>
            <a:headEnd type="oval"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9777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240956" y="976390"/>
            <a:ext cx="8662085" cy="5881610"/>
          </a:xfrm>
          <a:prstGeom prst="rect">
            <a:avLst/>
          </a:prstGeom>
        </p:spPr>
        <p:txBody>
          <a:bodyPr wrap="square">
            <a:spAutoFit/>
          </a:bodyPr>
          <a:lstStyle/>
          <a:p>
            <a:pPr>
              <a:lnSpc>
                <a:spcPct val="110000"/>
              </a:lnSpc>
            </a:pPr>
            <a:r>
              <a:rPr lang="en-US" altLang="zh-TW" b="1" dirty="0">
                <a:latin typeface="Times New Roman"/>
                <a:cs typeface="Times New Roman"/>
              </a:rPr>
              <a:t>Introduction of the </a:t>
            </a:r>
            <a:r>
              <a:rPr lang="en-US" altLang="zh-TW" b="1" dirty="0" err="1">
                <a:latin typeface="Times New Roman"/>
                <a:cs typeface="Times New Roman"/>
              </a:rPr>
              <a:t>Shing</a:t>
            </a:r>
            <a:r>
              <a:rPr lang="en-US" altLang="zh-TW" b="1" dirty="0">
                <a:latin typeface="Times New Roman"/>
                <a:cs typeface="Times New Roman"/>
              </a:rPr>
              <a:t> </a:t>
            </a:r>
            <a:r>
              <a:rPr lang="en-US" altLang="zh-TW" b="1" dirty="0" err="1">
                <a:latin typeface="Times New Roman"/>
                <a:cs typeface="Times New Roman"/>
              </a:rPr>
              <a:t>Mun</a:t>
            </a:r>
            <a:r>
              <a:rPr lang="en-US" altLang="zh-TW" b="1" dirty="0">
                <a:latin typeface="Times New Roman"/>
                <a:cs typeface="Times New Roman"/>
              </a:rPr>
              <a:t> Redoubt:</a:t>
            </a:r>
            <a:endParaRPr lang="zh-HK" altLang="zh-TW" b="1" dirty="0">
              <a:latin typeface="Times New Roman"/>
              <a:cs typeface="Times New Roman"/>
            </a:endParaRPr>
          </a:p>
          <a:p>
            <a:pPr>
              <a:lnSpc>
                <a:spcPct val="110000"/>
              </a:lnSpc>
            </a:pPr>
            <a:r>
              <a:rPr lang="en-US" altLang="zh-TW" dirty="0">
                <a:latin typeface="Times New Roman"/>
                <a:cs typeface="Times New Roman"/>
              </a:rPr>
              <a:t> </a:t>
            </a:r>
            <a:endParaRPr lang="zh-HK" altLang="zh-TW" dirty="0">
              <a:latin typeface="Times New Roman"/>
              <a:cs typeface="Times New Roman"/>
            </a:endParaRPr>
          </a:p>
          <a:p>
            <a:pPr>
              <a:lnSpc>
                <a:spcPct val="110000"/>
              </a:lnSpc>
            </a:pPr>
            <a:r>
              <a:rPr lang="en-US" altLang="zh-TW" dirty="0" smtClean="0">
                <a:latin typeface="Times New Roman"/>
                <a:cs typeface="Times New Roman"/>
              </a:rPr>
              <a:t>The </a:t>
            </a:r>
            <a:r>
              <a:rPr lang="en-US" altLang="zh-TW" dirty="0" err="1" smtClean="0">
                <a:latin typeface="Times New Roman"/>
                <a:cs typeface="Times New Roman"/>
              </a:rPr>
              <a:t>Shing</a:t>
            </a:r>
            <a:r>
              <a:rPr lang="en-US" altLang="zh-TW" dirty="0" smtClean="0">
                <a:latin typeface="Times New Roman"/>
                <a:cs typeface="Times New Roman"/>
              </a:rPr>
              <a:t> </a:t>
            </a:r>
            <a:r>
              <a:rPr lang="en-US" altLang="zh-TW" dirty="0">
                <a:latin typeface="Times New Roman"/>
                <a:cs typeface="Times New Roman"/>
              </a:rPr>
              <a:t>Mun Redoubt was a 12-acre citadel under the northern part of Smuggler’s Ridge. The </a:t>
            </a:r>
            <a:r>
              <a:rPr lang="en-US" altLang="zh-TW" dirty="0" smtClean="0">
                <a:latin typeface="Times New Roman"/>
                <a:cs typeface="Times New Roman"/>
              </a:rPr>
              <a:t>Redoubt straddles </a:t>
            </a:r>
            <a:r>
              <a:rPr lang="en-US" altLang="zh-TW" dirty="0" err="1" smtClean="0">
                <a:latin typeface="Times New Roman"/>
                <a:cs typeface="Times New Roman"/>
              </a:rPr>
              <a:t>Kwai</a:t>
            </a:r>
            <a:r>
              <a:rPr lang="en-US" altLang="zh-TW" dirty="0" smtClean="0">
                <a:latin typeface="Times New Roman"/>
                <a:cs typeface="Times New Roman"/>
              </a:rPr>
              <a:t> </a:t>
            </a:r>
            <a:r>
              <a:rPr lang="en-US" altLang="zh-TW" dirty="0">
                <a:latin typeface="Times New Roman"/>
                <a:cs typeface="Times New Roman"/>
              </a:rPr>
              <a:t>Tsing and Sha Tin districts. Planned and built as a network of tunnels, observation posts and pillboxes, the Redoubt was meant to guard the most vulnerable land route into Kowloon. </a:t>
            </a:r>
            <a:r>
              <a:rPr lang="en-US" altLang="zh-TW" dirty="0" smtClean="0">
                <a:latin typeface="Times New Roman"/>
                <a:cs typeface="Times New Roman"/>
              </a:rPr>
              <a:t>The </a:t>
            </a:r>
            <a:r>
              <a:rPr lang="en-US" altLang="zh-TW" dirty="0" err="1" smtClean="0">
                <a:latin typeface="Times New Roman"/>
                <a:cs typeface="Times New Roman"/>
              </a:rPr>
              <a:t>Shing</a:t>
            </a:r>
            <a:r>
              <a:rPr lang="en-US" altLang="zh-TW" dirty="0" smtClean="0">
                <a:latin typeface="Times New Roman"/>
                <a:cs typeface="Times New Roman"/>
              </a:rPr>
              <a:t> </a:t>
            </a:r>
            <a:r>
              <a:rPr lang="en-US" altLang="zh-TW" dirty="0">
                <a:latin typeface="Times New Roman"/>
                <a:cs typeface="Times New Roman"/>
              </a:rPr>
              <a:t>Mun Redoubt formed a critical part of the Gin </a:t>
            </a:r>
            <a:r>
              <a:rPr lang="en-US" altLang="zh-TW" dirty="0" smtClean="0">
                <a:latin typeface="Times New Roman"/>
                <a:cs typeface="Times New Roman"/>
              </a:rPr>
              <a:t>Drinker’s </a:t>
            </a:r>
            <a:r>
              <a:rPr lang="en-US" altLang="zh-TW" dirty="0" smtClean="0">
                <a:latin typeface="Times New Roman"/>
                <a:cs typeface="Times New Roman"/>
              </a:rPr>
              <a:t>Line (</a:t>
            </a:r>
            <a:r>
              <a:rPr lang="zh-TW" altLang="en-US" dirty="0" smtClean="0">
                <a:latin typeface="Times New Roman"/>
                <a:cs typeface="Times New Roman"/>
              </a:rPr>
              <a:t>醉酒灣防線</a:t>
            </a:r>
            <a:r>
              <a:rPr lang="en-US" altLang="zh-TW" dirty="0" smtClean="0">
                <a:latin typeface="Times New Roman"/>
                <a:cs typeface="Times New Roman"/>
              </a:rPr>
              <a:t>) </a:t>
            </a:r>
            <a:r>
              <a:rPr lang="en-US" altLang="zh-TW" dirty="0">
                <a:latin typeface="Times New Roman"/>
                <a:cs typeface="Times New Roman"/>
              </a:rPr>
              <a:t>– the name given to an </a:t>
            </a:r>
            <a:r>
              <a:rPr lang="en-US" altLang="zh-TW" dirty="0" smtClean="0">
                <a:latin typeface="Times New Roman"/>
                <a:cs typeface="Times New Roman"/>
              </a:rPr>
              <a:t>18-km </a:t>
            </a:r>
            <a:r>
              <a:rPr lang="en-US" altLang="zh-TW" dirty="0">
                <a:latin typeface="Times New Roman"/>
                <a:cs typeface="Times New Roman"/>
              </a:rPr>
              <a:t>defense line made of a string of trenches, pillboxes and bunkers constructed in the mid-1930s against infantry attacks from the north. This 18-km long line of defense was based on the same patterns in Europe after the First World </a:t>
            </a:r>
            <a:r>
              <a:rPr lang="en-US" altLang="zh-TW" dirty="0" smtClean="0">
                <a:latin typeface="Times New Roman"/>
                <a:cs typeface="Times New Roman"/>
              </a:rPr>
              <a:t>War </a:t>
            </a:r>
            <a:r>
              <a:rPr lang="en-US" altLang="zh-TW" dirty="0" smtClean="0">
                <a:latin typeface="Times New Roman"/>
                <a:cs typeface="Times New Roman"/>
              </a:rPr>
              <a:t>and the </a:t>
            </a:r>
            <a:r>
              <a:rPr lang="en-US" altLang="zh-TW" dirty="0">
                <a:latin typeface="Times New Roman"/>
                <a:cs typeface="Times New Roman"/>
              </a:rPr>
              <a:t>most famous example </a:t>
            </a:r>
            <a:r>
              <a:rPr lang="en-US" altLang="zh-TW" dirty="0" smtClean="0">
                <a:latin typeface="Times New Roman"/>
                <a:cs typeface="Times New Roman"/>
              </a:rPr>
              <a:t>was </a:t>
            </a:r>
            <a:r>
              <a:rPr lang="en-US" altLang="zh-TW" dirty="0" smtClean="0">
                <a:latin typeface="Times New Roman"/>
                <a:cs typeface="Times New Roman"/>
              </a:rPr>
              <a:t>the </a:t>
            </a:r>
            <a:r>
              <a:rPr lang="en-US" altLang="zh-TW" dirty="0">
                <a:latin typeface="Times New Roman"/>
                <a:cs typeface="Times New Roman"/>
              </a:rPr>
              <a:t>Maginot Line. (source: the notice board erected by the Agriculture, Fisheries and Conservation Department at site)</a:t>
            </a:r>
          </a:p>
          <a:p>
            <a:pPr>
              <a:lnSpc>
                <a:spcPct val="110000"/>
              </a:lnSpc>
            </a:pPr>
            <a:r>
              <a:rPr lang="en-US" altLang="zh-TW" dirty="0">
                <a:latin typeface="Times New Roman"/>
                <a:cs typeface="Times New Roman"/>
              </a:rPr>
              <a:t> </a:t>
            </a:r>
            <a:endParaRPr lang="zh-HK" altLang="zh-TW" dirty="0">
              <a:latin typeface="Times New Roman"/>
              <a:cs typeface="Times New Roman"/>
            </a:endParaRPr>
          </a:p>
          <a:p>
            <a:pPr>
              <a:lnSpc>
                <a:spcPct val="110000"/>
              </a:lnSpc>
            </a:pPr>
            <a:r>
              <a:rPr lang="en-US" altLang="zh-TW" dirty="0">
                <a:latin typeface="Times New Roman"/>
                <a:cs typeface="Times New Roman"/>
              </a:rPr>
              <a:t>The headquarters of the Shing Mun Redoubt, known as the Strand Palace Hotel, was </a:t>
            </a:r>
            <a:r>
              <a:rPr lang="en-US" altLang="zh-TW" dirty="0" smtClean="0">
                <a:latin typeface="Times New Roman"/>
                <a:cs typeface="Times New Roman"/>
              </a:rPr>
              <a:t>square in shape. </a:t>
            </a:r>
            <a:r>
              <a:rPr lang="en-US" altLang="zh-TW" dirty="0">
                <a:latin typeface="Times New Roman"/>
                <a:cs typeface="Times New Roman"/>
              </a:rPr>
              <a:t>It was strongly built with steel and cement, and with walls each 15-18 inches thick. The “hotel” had a big </a:t>
            </a:r>
            <a:r>
              <a:rPr lang="en-US" altLang="zh-CN" dirty="0">
                <a:latin typeface="Times New Roman"/>
                <a:cs typeface="Times New Roman"/>
              </a:rPr>
              <a:t>rectangular</a:t>
            </a:r>
            <a:r>
              <a:rPr lang="en-US" altLang="zh-TW" dirty="0">
                <a:latin typeface="Times New Roman"/>
                <a:cs typeface="Times New Roman"/>
              </a:rPr>
              <a:t> hole in its </a:t>
            </a:r>
            <a:r>
              <a:rPr lang="en-US" altLang="zh-TW" dirty="0" smtClean="0">
                <a:latin typeface="Times New Roman"/>
                <a:cs typeface="Times New Roman"/>
              </a:rPr>
              <a:t>front </a:t>
            </a:r>
            <a:r>
              <a:rPr lang="en-US" altLang="zh-TW" dirty="0" smtClean="0">
                <a:latin typeface="Times New Roman"/>
                <a:cs typeface="Times New Roman"/>
              </a:rPr>
              <a:t>and this was built </a:t>
            </a:r>
            <a:r>
              <a:rPr lang="en-US" altLang="zh-TW" dirty="0">
                <a:latin typeface="Times New Roman"/>
                <a:cs typeface="Times New Roman"/>
              </a:rPr>
              <a:t>for the soldiers to observe the </a:t>
            </a:r>
            <a:r>
              <a:rPr lang="en-US" altLang="zh-TW" dirty="0" smtClean="0">
                <a:latin typeface="Times New Roman"/>
                <a:cs typeface="Times New Roman"/>
              </a:rPr>
              <a:t>outside situation. </a:t>
            </a:r>
            <a:r>
              <a:rPr lang="en-US" altLang="zh-TW" dirty="0">
                <a:latin typeface="Times New Roman"/>
                <a:cs typeface="Times New Roman"/>
              </a:rPr>
              <a:t>It also had secret tunnels which linked to a store room, rest </a:t>
            </a:r>
            <a:r>
              <a:rPr lang="en-US" altLang="zh-TW" dirty="0" smtClean="0">
                <a:latin typeface="Times New Roman"/>
                <a:cs typeface="Times New Roman"/>
              </a:rPr>
              <a:t>room </a:t>
            </a:r>
            <a:r>
              <a:rPr lang="en-US" altLang="zh-TW" dirty="0">
                <a:latin typeface="Times New Roman"/>
                <a:cs typeface="Times New Roman"/>
              </a:rPr>
              <a:t>and other pillboxes. These smaller pillboxes were all built </a:t>
            </a:r>
            <a:r>
              <a:rPr lang="en-US" altLang="zh-TW" dirty="0" smtClean="0">
                <a:latin typeface="Times New Roman"/>
                <a:cs typeface="Times New Roman"/>
              </a:rPr>
              <a:t>on </a:t>
            </a:r>
            <a:r>
              <a:rPr lang="en-US" altLang="zh-TW" dirty="0" smtClean="0">
                <a:latin typeface="Times New Roman"/>
                <a:cs typeface="Times New Roman"/>
              </a:rPr>
              <a:t>hill </a:t>
            </a:r>
            <a:r>
              <a:rPr lang="en-US" altLang="zh-TW" dirty="0">
                <a:latin typeface="Times New Roman"/>
                <a:cs typeface="Times New Roman"/>
              </a:rPr>
              <a:t>tops surrounding the </a:t>
            </a:r>
            <a:r>
              <a:rPr lang="en-US" altLang="zh-TW" dirty="0" smtClean="0">
                <a:latin typeface="Times New Roman"/>
                <a:cs typeface="Times New Roman"/>
              </a:rPr>
              <a:t>headquarters </a:t>
            </a:r>
            <a:r>
              <a:rPr lang="en-US" altLang="zh-TW" dirty="0" smtClean="0">
                <a:latin typeface="Times New Roman"/>
                <a:cs typeface="Times New Roman"/>
              </a:rPr>
              <a:t>and each </a:t>
            </a:r>
            <a:r>
              <a:rPr lang="en-US" altLang="zh-TW" dirty="0" smtClean="0">
                <a:latin typeface="Times New Roman"/>
                <a:cs typeface="Times New Roman"/>
              </a:rPr>
              <a:t>pillbox </a:t>
            </a:r>
            <a:r>
              <a:rPr lang="en-US" altLang="zh-TW" dirty="0">
                <a:latin typeface="Times New Roman"/>
                <a:cs typeface="Times New Roman"/>
              </a:rPr>
              <a:t>was equipped with 2-3 heavy machine guns. </a:t>
            </a:r>
            <a:endParaRPr lang="zh-HK" altLang="zh-TW" dirty="0">
              <a:latin typeface="Times New Roman"/>
              <a:cs typeface="Times New Roman"/>
            </a:endParaRPr>
          </a:p>
        </p:txBody>
      </p:sp>
    </p:spTree>
    <p:extLst>
      <p:ext uri="{BB962C8B-B14F-4D97-AF65-F5344CB8AC3E}">
        <p14:creationId xmlns:p14="http://schemas.microsoft.com/office/powerpoint/2010/main" val="393805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710471" y="1465777"/>
            <a:ext cx="7939529" cy="4459682"/>
          </a:xfrm>
          <a:prstGeom prst="rect">
            <a:avLst/>
          </a:prstGeom>
        </p:spPr>
        <p:txBody>
          <a:bodyPr wrap="square">
            <a:spAutoFit/>
          </a:bodyPr>
          <a:lstStyle/>
          <a:p>
            <a:pPr>
              <a:lnSpc>
                <a:spcPct val="110000"/>
              </a:lnSpc>
            </a:pPr>
            <a:r>
              <a:rPr lang="en-US" altLang="zh-TW" dirty="0">
                <a:latin typeface="Times New Roman"/>
                <a:cs typeface="Times New Roman"/>
              </a:rPr>
              <a:t>To allow soldiers (British and Canadian) to easily remember the tunnels, the tunnels were named using British or Canadian district names, like Oxford Street, Regent Street, Piccadilly, Hay Market, </a:t>
            </a:r>
            <a:r>
              <a:rPr lang="en-US" altLang="zh-TW" dirty="0" err="1">
                <a:latin typeface="Times New Roman"/>
                <a:cs typeface="Times New Roman"/>
              </a:rPr>
              <a:t>Shaftbury</a:t>
            </a:r>
            <a:r>
              <a:rPr lang="en-US" altLang="zh-TW" dirty="0">
                <a:latin typeface="Times New Roman"/>
                <a:cs typeface="Times New Roman"/>
              </a:rPr>
              <a:t> </a:t>
            </a:r>
            <a:r>
              <a:rPr lang="en-US" altLang="zh-TW" dirty="0" smtClean="0">
                <a:latin typeface="Times New Roman"/>
                <a:cs typeface="Times New Roman"/>
              </a:rPr>
              <a:t>Avenue </a:t>
            </a:r>
            <a:r>
              <a:rPr lang="en-US" altLang="zh-TW" dirty="0">
                <a:latin typeface="Times New Roman"/>
                <a:cs typeface="Times New Roman"/>
              </a:rPr>
              <a:t>and Charing Cross. Of these tunnels, </a:t>
            </a:r>
            <a:r>
              <a:rPr lang="en-US" altLang="zh-TW" dirty="0" smtClean="0">
                <a:latin typeface="Times New Roman"/>
                <a:cs typeface="Times New Roman"/>
              </a:rPr>
              <a:t>entrances were </a:t>
            </a:r>
            <a:r>
              <a:rPr lang="en-US" altLang="zh-TW" dirty="0" smtClean="0">
                <a:latin typeface="Times New Roman"/>
                <a:cs typeface="Times New Roman"/>
              </a:rPr>
              <a:t>built </a:t>
            </a:r>
            <a:r>
              <a:rPr lang="en-US" altLang="zh-TW" dirty="0">
                <a:latin typeface="Times New Roman"/>
                <a:cs typeface="Times New Roman"/>
              </a:rPr>
              <a:t>at the Strand Palace Hotel (headquarters) and the segments of Oxford Street, Piccadilly and </a:t>
            </a:r>
            <a:r>
              <a:rPr lang="en-US" altLang="zh-TW" dirty="0" err="1">
                <a:latin typeface="Times New Roman"/>
                <a:cs typeface="Times New Roman"/>
              </a:rPr>
              <a:t>Shaftbury</a:t>
            </a:r>
            <a:r>
              <a:rPr lang="en-US" altLang="zh-TW" dirty="0">
                <a:latin typeface="Times New Roman"/>
                <a:cs typeface="Times New Roman"/>
              </a:rPr>
              <a:t> Avenue. There was an open-air space between Regent Street and Hay Market, which served as </a:t>
            </a:r>
            <a:r>
              <a:rPr lang="en-US" altLang="zh-TW" dirty="0" smtClean="0">
                <a:latin typeface="Times New Roman"/>
                <a:cs typeface="Times New Roman"/>
              </a:rPr>
              <a:t>the kitchen </a:t>
            </a:r>
            <a:r>
              <a:rPr lang="en-US" altLang="zh-TW" dirty="0">
                <a:latin typeface="Times New Roman"/>
                <a:cs typeface="Times New Roman"/>
              </a:rPr>
              <a:t>and toilet. The Redoubt was surrounded with wire meshes and other obstacles to hinder the attack of enemies. On 9 </a:t>
            </a:r>
            <a:r>
              <a:rPr lang="en-US" altLang="zh-CN" dirty="0">
                <a:latin typeface="Times New Roman"/>
                <a:cs typeface="Times New Roman"/>
              </a:rPr>
              <a:t>December </a:t>
            </a:r>
            <a:r>
              <a:rPr lang="en-US" altLang="zh-TW" dirty="0">
                <a:latin typeface="Times New Roman"/>
                <a:cs typeface="Times New Roman"/>
              </a:rPr>
              <a:t>1941, Japanese soldiers suddenly invaded and attacked the Shing Mun Redoubt. The defending soldiers were far fewer than the </a:t>
            </a:r>
            <a:r>
              <a:rPr lang="en-US" altLang="zh-TW" dirty="0" smtClean="0">
                <a:latin typeface="Times New Roman"/>
                <a:cs typeface="Times New Roman"/>
              </a:rPr>
              <a:t>invaders. Although </a:t>
            </a:r>
            <a:r>
              <a:rPr lang="en-US" altLang="zh-TW" dirty="0" smtClean="0">
                <a:latin typeface="Times New Roman"/>
                <a:cs typeface="Times New Roman"/>
              </a:rPr>
              <a:t>they </a:t>
            </a:r>
            <a:r>
              <a:rPr lang="en-US" altLang="zh-TW" dirty="0">
                <a:latin typeface="Times New Roman"/>
                <a:cs typeface="Times New Roman"/>
              </a:rPr>
              <a:t>fought bravely, they were </a:t>
            </a:r>
            <a:r>
              <a:rPr lang="en-US" altLang="zh-TW" dirty="0" smtClean="0">
                <a:latin typeface="Times New Roman"/>
                <a:cs typeface="Times New Roman"/>
              </a:rPr>
              <a:t>either </a:t>
            </a:r>
            <a:r>
              <a:rPr lang="en-US" altLang="zh-TW" dirty="0">
                <a:latin typeface="Times New Roman"/>
                <a:cs typeface="Times New Roman"/>
              </a:rPr>
              <a:t>killed or </a:t>
            </a:r>
            <a:r>
              <a:rPr lang="en-US" altLang="zh-TW" dirty="0" smtClean="0">
                <a:latin typeface="Times New Roman"/>
                <a:cs typeface="Times New Roman"/>
              </a:rPr>
              <a:t>captured eventually. </a:t>
            </a:r>
            <a:r>
              <a:rPr lang="en-US" altLang="zh-TW" dirty="0">
                <a:latin typeface="Times New Roman"/>
                <a:cs typeface="Times New Roman"/>
              </a:rPr>
              <a:t>Decades later, the Hong Kong government built the </a:t>
            </a:r>
            <a:r>
              <a:rPr lang="en-US" altLang="zh-TW" dirty="0" err="1">
                <a:latin typeface="Times New Roman"/>
                <a:cs typeface="Times New Roman"/>
              </a:rPr>
              <a:t>MacLehose</a:t>
            </a:r>
            <a:r>
              <a:rPr lang="en-US" altLang="zh-TW" dirty="0">
                <a:latin typeface="Times New Roman"/>
                <a:cs typeface="Times New Roman"/>
              </a:rPr>
              <a:t> Trail (Stage Six) on which the Shing Mun Redoubt became a cultural site.</a:t>
            </a:r>
          </a:p>
          <a:p>
            <a:pPr>
              <a:lnSpc>
                <a:spcPct val="110000"/>
              </a:lnSpc>
            </a:pPr>
            <a:endParaRPr lang="en-US" altLang="zh-TW" dirty="0">
              <a:latin typeface="Times New Roman"/>
              <a:cs typeface="Times New Roman"/>
            </a:endParaRPr>
          </a:p>
          <a:p>
            <a:pPr>
              <a:lnSpc>
                <a:spcPct val="110000"/>
              </a:lnSpc>
            </a:pPr>
            <a:r>
              <a:rPr lang="en-US" altLang="zh-TW" sz="1200" dirty="0">
                <a:latin typeface="Times New Roman"/>
                <a:cs typeface="Times New Roman"/>
              </a:rPr>
              <a:t>Ref.: Xiao </a:t>
            </a:r>
            <a:r>
              <a:rPr lang="en-US" altLang="zh-TW" sz="1200" dirty="0" err="1">
                <a:latin typeface="Times New Roman"/>
                <a:cs typeface="Times New Roman"/>
              </a:rPr>
              <a:t>Guojian</a:t>
            </a:r>
            <a:r>
              <a:rPr lang="en-US" altLang="zh-TW" sz="1200" dirty="0">
                <a:latin typeface="Times New Roman"/>
                <a:cs typeface="Times New Roman"/>
              </a:rPr>
              <a:t> (</a:t>
            </a:r>
            <a:r>
              <a:rPr lang="en-US" altLang="zh-CN" sz="1200" dirty="0">
                <a:latin typeface="Times New Roman"/>
                <a:cs typeface="Times New Roman"/>
              </a:rPr>
              <a:t>Siu Kwok-kin), </a:t>
            </a:r>
            <a:r>
              <a:rPr lang="en-US" altLang="zh-CN" sz="1200" dirty="0" smtClean="0">
                <a:latin typeface="Times New Roman"/>
                <a:cs typeface="Times New Roman"/>
              </a:rPr>
              <a:t>“</a:t>
            </a:r>
            <a:r>
              <a:rPr lang="en-US" altLang="zh-CN" sz="1200" i="1" dirty="0" err="1" smtClean="0">
                <a:latin typeface="Times New Roman"/>
                <a:cs typeface="Times New Roman"/>
              </a:rPr>
              <a:t>Xianggang</a:t>
            </a:r>
            <a:r>
              <a:rPr lang="en-US" altLang="zh-CN" sz="1200" i="1" dirty="0" smtClean="0">
                <a:latin typeface="Times New Roman"/>
                <a:cs typeface="Times New Roman"/>
              </a:rPr>
              <a:t> </a:t>
            </a:r>
            <a:r>
              <a:rPr lang="en-US" altLang="zh-CN" sz="1200" i="1" dirty="0">
                <a:latin typeface="Times New Roman"/>
                <a:cs typeface="Times New Roman"/>
              </a:rPr>
              <a:t>de </a:t>
            </a:r>
            <a:r>
              <a:rPr lang="en-US" altLang="zh-CN" sz="1200" i="1" dirty="0" err="1">
                <a:latin typeface="Times New Roman"/>
                <a:cs typeface="Times New Roman"/>
              </a:rPr>
              <a:t>lishi</a:t>
            </a:r>
            <a:r>
              <a:rPr lang="en-US" altLang="zh-CN" sz="1200" i="1" dirty="0">
                <a:latin typeface="Times New Roman"/>
                <a:cs typeface="Times New Roman"/>
              </a:rPr>
              <a:t> </a:t>
            </a:r>
            <a:r>
              <a:rPr lang="en-US" altLang="zh-CN" sz="1200" i="1" dirty="0" err="1">
                <a:latin typeface="Times New Roman"/>
                <a:cs typeface="Times New Roman"/>
              </a:rPr>
              <a:t>yu</a:t>
            </a:r>
            <a:r>
              <a:rPr lang="en-US" altLang="zh-CN" sz="1200" i="1" dirty="0">
                <a:latin typeface="Times New Roman"/>
                <a:cs typeface="Times New Roman"/>
              </a:rPr>
              <a:t> </a:t>
            </a:r>
            <a:r>
              <a:rPr lang="en-US" altLang="zh-CN" sz="1200" i="1" dirty="0" err="1" smtClean="0">
                <a:latin typeface="Times New Roman"/>
                <a:cs typeface="Times New Roman"/>
              </a:rPr>
              <a:t>wenwu</a:t>
            </a:r>
            <a:r>
              <a:rPr lang="en-US" altLang="zh-CN" sz="1200" i="1" dirty="0" smtClean="0">
                <a:latin typeface="Times New Roman"/>
                <a:cs typeface="Times New Roman"/>
              </a:rPr>
              <a:t>” </a:t>
            </a:r>
            <a:r>
              <a:rPr lang="en-US" altLang="zh-CN" sz="1200" dirty="0">
                <a:latin typeface="Times New Roman"/>
                <a:cs typeface="Times New Roman"/>
              </a:rPr>
              <a:t>(History and Monuments of Hong Kong), Hong Kong: </a:t>
            </a:r>
            <a:r>
              <a:rPr lang="en-US" altLang="zh-CN" sz="1200" dirty="0" err="1">
                <a:latin typeface="Times New Roman"/>
                <a:cs typeface="Times New Roman"/>
              </a:rPr>
              <a:t>Mingbao</a:t>
            </a:r>
            <a:r>
              <a:rPr lang="en-US" altLang="zh-CN" sz="1200" dirty="0">
                <a:latin typeface="Times New Roman"/>
                <a:cs typeface="Times New Roman"/>
              </a:rPr>
              <a:t> </a:t>
            </a:r>
            <a:r>
              <a:rPr lang="en-US" altLang="zh-CN" sz="1200" dirty="0" err="1">
                <a:latin typeface="Times New Roman"/>
                <a:cs typeface="Times New Roman"/>
              </a:rPr>
              <a:t>chubanshe</a:t>
            </a:r>
            <a:r>
              <a:rPr lang="en-US" altLang="zh-CN" sz="1200" dirty="0">
                <a:latin typeface="Times New Roman"/>
                <a:cs typeface="Times New Roman"/>
              </a:rPr>
              <a:t>, </a:t>
            </a:r>
            <a:r>
              <a:rPr lang="en-US" altLang="zh-TW" sz="1200" dirty="0">
                <a:latin typeface="Times New Roman"/>
                <a:cs typeface="Times New Roman"/>
              </a:rPr>
              <a:t>1997, pp. 27-30.</a:t>
            </a:r>
            <a:r>
              <a:rPr lang="zh-TW" altLang="zh-TW" sz="1200" dirty="0">
                <a:latin typeface="Times New Roman"/>
                <a:cs typeface="Times New Roman"/>
              </a:rPr>
              <a:t>）</a:t>
            </a:r>
            <a:r>
              <a:rPr lang="en-US" altLang="zh-TW" sz="1200" dirty="0">
                <a:latin typeface="Times New Roman"/>
                <a:cs typeface="Times New Roman"/>
              </a:rPr>
              <a:t> </a:t>
            </a:r>
            <a:endParaRPr lang="zh-HK" altLang="zh-TW" sz="1200" dirty="0">
              <a:latin typeface="Times New Roman"/>
              <a:cs typeface="Times New Roman"/>
            </a:endParaRPr>
          </a:p>
        </p:txBody>
      </p:sp>
    </p:spTree>
    <p:extLst>
      <p:ext uri="{BB962C8B-B14F-4D97-AF65-F5344CB8AC3E}">
        <p14:creationId xmlns:p14="http://schemas.microsoft.com/office/powerpoint/2010/main" val="1352075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719353" y="1443841"/>
            <a:ext cx="7824076" cy="5272213"/>
          </a:xfrm>
          <a:prstGeom prst="rect">
            <a:avLst/>
          </a:prstGeom>
        </p:spPr>
        <p:txBody>
          <a:bodyPr wrap="square">
            <a:spAutoFit/>
          </a:bodyPr>
          <a:lstStyle/>
          <a:p>
            <a:pPr algn="just">
              <a:lnSpc>
                <a:spcPct val="110000"/>
              </a:lnSpc>
            </a:pPr>
            <a:r>
              <a:rPr lang="en-US" altLang="zh-TW" b="1" dirty="0">
                <a:latin typeface="Times New Roman" panose="02020603050405020304" pitchFamily="18" charset="0"/>
                <a:cs typeface="Times New Roman" panose="02020603050405020304" pitchFamily="18" charset="0"/>
              </a:rPr>
              <a:t>A share of experience:</a:t>
            </a:r>
          </a:p>
          <a:p>
            <a:pPr algn="just">
              <a:lnSpc>
                <a:spcPct val="110000"/>
              </a:lnSpc>
            </a:pPr>
            <a:r>
              <a:rPr lang="en-US" altLang="zh-HK" dirty="0">
                <a:latin typeface="Times New Roman" panose="02020603050405020304" pitchFamily="18" charset="0"/>
                <a:cs typeface="Times New Roman" panose="02020603050405020304" pitchFamily="18" charset="0"/>
              </a:rPr>
              <a:t>Since all weapons (especially heavy machine guns) had been removed, the objective of the field trip is merely an opportunity for students to experience the environment (space and light, etc.) of pillboxes and tunnels. </a:t>
            </a:r>
            <a:endParaRPr lang="zh-HK" altLang="zh-TW" dirty="0">
              <a:latin typeface="Times New Roman" panose="02020603050405020304" pitchFamily="18" charset="0"/>
              <a:cs typeface="Times New Roman" panose="02020603050405020304" pitchFamily="18" charset="0"/>
            </a:endParaRPr>
          </a:p>
          <a:p>
            <a:pPr algn="just">
              <a:lnSpc>
                <a:spcPct val="110000"/>
              </a:lnSpc>
            </a:pPr>
            <a:r>
              <a:rPr lang="en-US" altLang="zh-TW" dirty="0">
                <a:latin typeface="Times New Roman" panose="02020603050405020304" pitchFamily="18" charset="0"/>
                <a:cs typeface="Times New Roman" panose="02020603050405020304" pitchFamily="18" charset="0"/>
              </a:rPr>
              <a:t> </a:t>
            </a:r>
            <a:endParaRPr lang="zh-HK" altLang="zh-TW" dirty="0">
              <a:latin typeface="Times New Roman" panose="02020603050405020304" pitchFamily="18" charset="0"/>
              <a:cs typeface="Times New Roman" panose="02020603050405020304" pitchFamily="18" charset="0"/>
            </a:endParaRPr>
          </a:p>
          <a:p>
            <a:pPr algn="just">
              <a:lnSpc>
                <a:spcPct val="110000"/>
              </a:lnSpc>
            </a:pPr>
            <a:r>
              <a:rPr lang="en-US" altLang="zh-TW" dirty="0">
                <a:latin typeface="Times New Roman" panose="02020603050405020304" pitchFamily="18" charset="0"/>
                <a:cs typeface="Times New Roman" panose="02020603050405020304" pitchFamily="18" charset="0"/>
              </a:rPr>
              <a:t>This </a:t>
            </a:r>
            <a:r>
              <a:rPr lang="en-US" altLang="zh-TW" dirty="0" smtClean="0">
                <a:latin typeface="Times New Roman" panose="02020603050405020304" pitchFamily="18" charset="0"/>
                <a:cs typeface="Times New Roman" panose="02020603050405020304" pitchFamily="18" charset="0"/>
              </a:rPr>
              <a:t>field trip </a:t>
            </a:r>
            <a:r>
              <a:rPr lang="en-US" altLang="zh-TW" dirty="0">
                <a:latin typeface="Times New Roman" panose="02020603050405020304" pitchFamily="18" charset="0"/>
                <a:cs typeface="Times New Roman" panose="02020603050405020304" pitchFamily="18" charset="0"/>
              </a:rPr>
              <a:t>requires teachers and students with good physical strength, and therefore may not be suitable for those without it. It is necessary to note that if a school teacher rents a coach (instead of taking a mini-bus) for his/her students as  transport, </a:t>
            </a:r>
            <a:r>
              <a:rPr lang="en-US" altLang="zh-TW" dirty="0" smtClean="0">
                <a:latin typeface="Times New Roman" panose="02020603050405020304" pitchFamily="18" charset="0"/>
                <a:cs typeface="Times New Roman" panose="02020603050405020304" pitchFamily="18" charset="0"/>
              </a:rPr>
              <a:t>the </a:t>
            </a:r>
            <a:r>
              <a:rPr lang="en-US" altLang="zh-TW" dirty="0" smtClean="0">
                <a:latin typeface="Times New Roman" panose="02020603050405020304" pitchFamily="18" charset="0"/>
                <a:cs typeface="Times New Roman" panose="02020603050405020304" pitchFamily="18" charset="0"/>
              </a:rPr>
              <a:t>coach </a:t>
            </a:r>
            <a:r>
              <a:rPr lang="en-US" altLang="zh-TW" dirty="0">
                <a:latin typeface="Times New Roman" panose="02020603050405020304" pitchFamily="18" charset="0"/>
                <a:cs typeface="Times New Roman" panose="02020603050405020304" pitchFamily="18" charset="0"/>
              </a:rPr>
              <a:t>can only stop at Ho Fung College. Teachers and students then must walk for nearly 30 minutes to reach the entrance of the </a:t>
            </a:r>
            <a:r>
              <a:rPr lang="en-US" altLang="zh-TW" dirty="0" err="1">
                <a:latin typeface="Times New Roman" panose="02020603050405020304" pitchFamily="18" charset="0"/>
                <a:cs typeface="Times New Roman" panose="02020603050405020304" pitchFamily="18" charset="0"/>
              </a:rPr>
              <a:t>MacLehose</a:t>
            </a:r>
            <a:r>
              <a:rPr lang="en-US" altLang="zh-TW" dirty="0">
                <a:latin typeface="Times New Roman" panose="02020603050405020304" pitchFamily="18" charset="0"/>
                <a:cs typeface="Times New Roman" panose="02020603050405020304" pitchFamily="18" charset="0"/>
              </a:rPr>
              <a:t> Trail (Stage Six). Worse still, since the Redoubt is badly maintained, participants may find it difficult and even a little dangerous to walk through these tunnels. Additionally, it would be easy for them to get lost. Therefore, teachers are highly recommended to conduct a pre-trip visit, and evaluate potential risks. For example, do not attempt to take care of too many students in a single visit. </a:t>
            </a:r>
          </a:p>
          <a:p>
            <a:pPr algn="just">
              <a:lnSpc>
                <a:spcPct val="110000"/>
              </a:lnSpc>
            </a:pPr>
            <a:endParaRPr lang="en-US" altLang="zh-TW" dirty="0">
              <a:latin typeface="Times New Roman" panose="02020603050405020304" pitchFamily="18" charset="0"/>
              <a:cs typeface="Times New Roman" panose="02020603050405020304" pitchFamily="18" charset="0"/>
            </a:endParaRPr>
          </a:p>
          <a:p>
            <a:pPr algn="just">
              <a:lnSpc>
                <a:spcPct val="110000"/>
              </a:lnSpc>
            </a:pPr>
            <a:r>
              <a:rPr lang="en-US" altLang="zh-TW" dirty="0">
                <a:latin typeface="Times New Roman" panose="02020603050405020304" pitchFamily="18" charset="0"/>
                <a:cs typeface="Times New Roman" panose="02020603050405020304" pitchFamily="18" charset="0"/>
              </a:rPr>
              <a:t>Here below you may find some photos of the Shing </a:t>
            </a:r>
            <a:r>
              <a:rPr lang="en-US" altLang="zh-TW" dirty="0" err="1">
                <a:latin typeface="Times New Roman" panose="02020603050405020304" pitchFamily="18" charset="0"/>
                <a:cs typeface="Times New Roman" panose="02020603050405020304" pitchFamily="18" charset="0"/>
              </a:rPr>
              <a:t>Mun</a:t>
            </a:r>
            <a:r>
              <a:rPr lang="en-US" altLang="zh-TW" dirty="0">
                <a:latin typeface="Times New Roman" panose="02020603050405020304" pitchFamily="18" charset="0"/>
                <a:cs typeface="Times New Roman" panose="02020603050405020304" pitchFamily="18" charset="0"/>
              </a:rPr>
              <a:t> Redoubt.</a:t>
            </a:r>
            <a:r>
              <a:rPr lang="zh-HK" altLang="zh-TW" dirty="0">
                <a:latin typeface="Times New Roman" panose="02020603050405020304" pitchFamily="18" charset="0"/>
                <a:cs typeface="Times New Roman" panose="02020603050405020304" pitchFamily="18" charset="0"/>
              </a:rPr>
              <a:t> </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82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8" name="圖片 7" descr="C:\From Chu computer\Chinese History\2014-2015 teacher training\War History\resouces pack\2015-02-09\DSC0133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5251" y="3579342"/>
            <a:ext cx="4454525" cy="2967355"/>
          </a:xfrm>
          <a:prstGeom prst="rect">
            <a:avLst/>
          </a:prstGeom>
          <a:noFill/>
          <a:ln w="38100" cmpd="sng">
            <a:solidFill>
              <a:srgbClr val="FFFFFF"/>
            </a:solidFill>
          </a:ln>
          <a:effectLst>
            <a:outerShdw blurRad="50800" dist="38100" dir="2700000" algn="tl" rotWithShape="0">
              <a:prstClr val="black">
                <a:alpha val="40000"/>
              </a:prstClr>
            </a:outerShdw>
          </a:effectLst>
        </p:spPr>
      </p:pic>
      <p:pic>
        <p:nvPicPr>
          <p:cNvPr id="9" name="圖片 8" descr="C:\From Chu computer\Chinese History\2014-2015 teacher training\War History\resouces pack\2015-02-09\DSC0133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628" y="1137195"/>
            <a:ext cx="4454525" cy="2967355"/>
          </a:xfrm>
          <a:prstGeom prst="rect">
            <a:avLst/>
          </a:prstGeom>
          <a:noFill/>
          <a:ln w="38100" cmpd="sng">
            <a:solidFill>
              <a:srgbClr val="FFFFFF"/>
            </a:solidFill>
          </a:ln>
          <a:effectLst>
            <a:outerShdw blurRad="50800" dist="38100" dir="2700000" algn="tl" rotWithShape="0">
              <a:prstClr val="black">
                <a:alpha val="40000"/>
              </a:prstClr>
            </a:outerShdw>
          </a:effectLst>
        </p:spPr>
      </p:pic>
      <p:sp>
        <p:nvSpPr>
          <p:cNvPr id="2" name="矩形 1"/>
          <p:cNvSpPr/>
          <p:nvPr/>
        </p:nvSpPr>
        <p:spPr>
          <a:xfrm>
            <a:off x="435343" y="4185667"/>
            <a:ext cx="3593450" cy="784830"/>
          </a:xfrm>
          <a:prstGeom prst="rect">
            <a:avLst/>
          </a:prstGeom>
        </p:spPr>
        <p:txBody>
          <a:bodyPr wrap="square">
            <a:spAutoFit/>
          </a:bodyPr>
          <a:lstStyle/>
          <a:p>
            <a:pPr>
              <a:lnSpc>
                <a:spcPts val="1800"/>
              </a:lnSpc>
              <a:spcAft>
                <a:spcPts val="0"/>
              </a:spcAft>
            </a:pPr>
            <a:r>
              <a:rPr lang="en-US" altLang="zh-TW" sz="1400" kern="100" dirty="0">
                <a:latin typeface="Times New Roman"/>
              </a:rPr>
              <a:t>Fig. 3: Introduction of </a:t>
            </a:r>
            <a:r>
              <a:rPr lang="en-US" altLang="zh-CN" sz="1400" kern="100" dirty="0">
                <a:latin typeface="Times New Roman"/>
              </a:rPr>
              <a:t>the Shing </a:t>
            </a:r>
            <a:r>
              <a:rPr lang="en-US" altLang="zh-CN" sz="1400" kern="100" dirty="0" err="1">
                <a:latin typeface="Times New Roman"/>
              </a:rPr>
              <a:t>Mun</a:t>
            </a:r>
            <a:r>
              <a:rPr lang="en-US" altLang="zh-CN" sz="1400" kern="100" dirty="0">
                <a:latin typeface="Times New Roman"/>
              </a:rPr>
              <a:t> Redoubt by the Agriculture, Fisheries and Conservation Department. </a:t>
            </a:r>
            <a:endParaRPr lang="zh-HK" altLang="zh-TW" sz="1400" dirty="0">
              <a:latin typeface="Times New Roman"/>
            </a:endParaRPr>
          </a:p>
        </p:txBody>
      </p:sp>
      <p:sp>
        <p:nvSpPr>
          <p:cNvPr id="3" name="矩形 2"/>
          <p:cNvSpPr/>
          <p:nvPr/>
        </p:nvSpPr>
        <p:spPr>
          <a:xfrm>
            <a:off x="6540759" y="3056122"/>
            <a:ext cx="2159017" cy="523220"/>
          </a:xfrm>
          <a:prstGeom prst="rect">
            <a:avLst/>
          </a:prstGeom>
        </p:spPr>
        <p:txBody>
          <a:bodyPr wrap="square">
            <a:spAutoFit/>
          </a:bodyPr>
          <a:lstStyle/>
          <a:p>
            <a:r>
              <a:rPr lang="en-US" altLang="zh-TW" sz="1400" kern="100" dirty="0">
                <a:latin typeface="Times New Roman"/>
                <a:cs typeface="Times New Roman"/>
              </a:rPr>
              <a:t>Fig. 4: Warning notice erected by the Government</a:t>
            </a:r>
            <a:endParaRPr lang="zh-TW" altLang="en-US" sz="1400" dirty="0"/>
          </a:p>
        </p:txBody>
      </p:sp>
    </p:spTree>
    <p:extLst>
      <p:ext uri="{BB962C8B-B14F-4D97-AF65-F5344CB8AC3E}">
        <p14:creationId xmlns:p14="http://schemas.microsoft.com/office/powerpoint/2010/main" val="55047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1" name="Picture 6"/>
          <p:cNvPicPr/>
          <p:nvPr/>
        </p:nvPicPr>
        <p:blipFill>
          <a:blip r:embed="rId3" cstate="print"/>
          <a:srcRect/>
          <a:stretch>
            <a:fillRect/>
          </a:stretch>
        </p:blipFill>
        <p:spPr bwMode="auto">
          <a:xfrm>
            <a:off x="675666" y="1370485"/>
            <a:ext cx="2321627" cy="3467100"/>
          </a:xfrm>
          <a:prstGeom prst="rect">
            <a:avLst/>
          </a:prstGeom>
          <a:noFill/>
          <a:ln w="38100" cmpd="sng">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12" name="Picture 7"/>
          <p:cNvPicPr/>
          <p:nvPr/>
        </p:nvPicPr>
        <p:blipFill>
          <a:blip r:embed="rId4" cstate="print"/>
          <a:srcRect/>
          <a:stretch>
            <a:fillRect/>
          </a:stretch>
        </p:blipFill>
        <p:spPr bwMode="auto">
          <a:xfrm>
            <a:off x="3613724" y="1370485"/>
            <a:ext cx="1419225" cy="3467100"/>
          </a:xfrm>
          <a:prstGeom prst="rect">
            <a:avLst/>
          </a:prstGeom>
          <a:noFill/>
          <a:ln w="38100" cmpd="sng">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13" name="圖片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8698" y="1370485"/>
            <a:ext cx="2805921" cy="3480135"/>
          </a:xfrm>
          <a:prstGeom prst="rect">
            <a:avLst/>
          </a:prstGeom>
          <a:noFill/>
          <a:ln w="38100" cmpd="sng">
            <a:solidFill>
              <a:schemeClr val="accent2">
                <a:lumMod val="75000"/>
              </a:schemeClr>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14" name="TextBox 11"/>
          <p:cNvSpPr txBox="1">
            <a:spLocks/>
          </p:cNvSpPr>
          <p:nvPr/>
        </p:nvSpPr>
        <p:spPr>
          <a:xfrm>
            <a:off x="611132" y="5029220"/>
            <a:ext cx="2386161" cy="830997"/>
          </a:xfrm>
          <a:prstGeom prst="rect">
            <a:avLst/>
          </a:prstGeom>
          <a:solidFill>
            <a:schemeClr val="accent3">
              <a:lumMod val="40000"/>
              <a:lumOff val="60000"/>
            </a:schemeClr>
          </a:solidFill>
          <a:ln w="28575">
            <a:noFill/>
          </a:ln>
          <a:effectLst/>
        </p:spPr>
        <p:txBody>
          <a:bodyPr wrap="square" rtlCol="0">
            <a:spAutoFit/>
          </a:bodyPr>
          <a:lstStyle/>
          <a:p>
            <a:pPr>
              <a:spcAft>
                <a:spcPts val="0"/>
              </a:spcAft>
            </a:pPr>
            <a:r>
              <a:rPr lang="en-US" altLang="zh-CN" sz="1600" dirty="0">
                <a:solidFill>
                  <a:srgbClr val="000000"/>
                </a:solidFill>
                <a:latin typeface="Times New Roman"/>
                <a:ea typeface="新細明體"/>
                <a:cs typeface="Times New Roman"/>
              </a:rPr>
              <a:t>Walking path in ruins, exposing the tunnel underneath</a:t>
            </a:r>
            <a:endParaRPr lang="zh-HK" sz="1600" dirty="0">
              <a:solidFill>
                <a:srgbClr val="000000"/>
              </a:solidFill>
              <a:latin typeface="Times New Roman"/>
              <a:ea typeface="新細明體"/>
              <a:cs typeface="Times New Roman"/>
            </a:endParaRPr>
          </a:p>
        </p:txBody>
      </p:sp>
      <p:sp>
        <p:nvSpPr>
          <p:cNvPr id="16" name="TextBox 9"/>
          <p:cNvSpPr txBox="1">
            <a:spLocks/>
          </p:cNvSpPr>
          <p:nvPr/>
        </p:nvSpPr>
        <p:spPr>
          <a:xfrm>
            <a:off x="3577737" y="5042206"/>
            <a:ext cx="1490736" cy="584775"/>
          </a:xfrm>
          <a:prstGeom prst="rect">
            <a:avLst/>
          </a:prstGeom>
          <a:solidFill>
            <a:srgbClr val="9BBB59">
              <a:lumMod val="40000"/>
              <a:lumOff val="60000"/>
            </a:srgbClr>
          </a:solid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dirty="0">
                <a:solidFill>
                  <a:srgbClr val="000000"/>
                </a:solidFill>
                <a:latin typeface="Times New Roman"/>
                <a:ea typeface="新細明體"/>
                <a:cs typeface="Times New Roman"/>
              </a:rPr>
              <a:t>Trench and tunnel entrance</a:t>
            </a:r>
            <a:endParaRPr kumimoji="0" lang="zh-HK" altLang="en-US" sz="1600" b="0" i="0" u="none" strike="noStrike" kern="0" cap="none" spc="0" normalizeH="0" baseline="0" noProof="0" dirty="0">
              <a:ln>
                <a:noFill/>
              </a:ln>
              <a:solidFill>
                <a:sysClr val="windowText" lastClr="000000"/>
              </a:solidFill>
              <a:effectLst/>
              <a:uLnTx/>
              <a:uFillTx/>
              <a:latin typeface="Times New Roman"/>
              <a:ea typeface="Times New Roman"/>
            </a:endParaRPr>
          </a:p>
        </p:txBody>
      </p:sp>
      <p:sp>
        <p:nvSpPr>
          <p:cNvPr id="18" name="TextBox 12"/>
          <p:cNvSpPr txBox="1">
            <a:spLocks/>
          </p:cNvSpPr>
          <p:nvPr/>
        </p:nvSpPr>
        <p:spPr>
          <a:xfrm>
            <a:off x="5648698" y="5036161"/>
            <a:ext cx="2805921" cy="584775"/>
          </a:xfrm>
          <a:prstGeom prst="rect">
            <a:avLst/>
          </a:prstGeom>
          <a:solidFill>
            <a:srgbClr val="9BBB59">
              <a:lumMod val="40000"/>
              <a:lumOff val="60000"/>
            </a:srgbClr>
          </a:solidFill>
          <a:ln w="28575">
            <a:noFill/>
          </a:ln>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a:ea typeface="新細明體"/>
                <a:cs typeface="Times New Roman"/>
              </a:rPr>
              <a:t>Air vent</a:t>
            </a:r>
            <a:r>
              <a:rPr lang="en-US" altLang="zh-CN" sz="1600" dirty="0">
                <a:solidFill>
                  <a:srgbClr val="000000"/>
                </a:solidFill>
                <a:latin typeface="Times New Roman"/>
                <a:ea typeface="新細明體"/>
                <a:cs typeface="Times New Roman"/>
              </a:rPr>
              <a:t> </a:t>
            </a:r>
            <a:r>
              <a:rPr kumimoji="0" lang="en-US" altLang="zh-CN" sz="1600" b="0" i="0" u="none" strike="noStrike" kern="1200" cap="none" spc="0" normalizeH="0" noProof="0" dirty="0">
                <a:ln>
                  <a:noFill/>
                </a:ln>
                <a:solidFill>
                  <a:srgbClr val="000000"/>
                </a:solidFill>
                <a:effectLst/>
                <a:uLnTx/>
                <a:uFillTx/>
                <a:latin typeface="Times New Roman"/>
                <a:ea typeface="新細明體"/>
                <a:cs typeface="Times New Roman"/>
              </a:rPr>
              <a:t>used to send air from </a:t>
            </a:r>
            <a:r>
              <a:rPr lang="en-US" altLang="zh-CN" sz="1600" dirty="0">
                <a:solidFill>
                  <a:srgbClr val="000000"/>
                </a:solidFill>
                <a:latin typeface="Times New Roman"/>
                <a:ea typeface="新細明體"/>
                <a:cs typeface="Times New Roman"/>
              </a:rPr>
              <a:t>the </a:t>
            </a:r>
            <a:r>
              <a:rPr kumimoji="0" lang="en-US" altLang="zh-CN" sz="1600" b="0" i="0" u="none" strike="noStrike" kern="1200" cap="none" spc="0" normalizeH="0" noProof="0" dirty="0">
                <a:ln>
                  <a:noFill/>
                </a:ln>
                <a:solidFill>
                  <a:srgbClr val="000000"/>
                </a:solidFill>
                <a:effectLst/>
                <a:uLnTx/>
                <a:uFillTx/>
                <a:latin typeface="Times New Roman"/>
                <a:ea typeface="新細明體"/>
                <a:cs typeface="Times New Roman"/>
              </a:rPr>
              <a:t>surface to the tunnels. </a:t>
            </a:r>
            <a:endParaRPr kumimoji="0" lang="zh-HK" altLang="en-US" sz="1600" b="0" i="0" u="none" strike="noStrike" kern="0" cap="none" spc="0" normalizeH="0" baseline="0" noProof="0" dirty="0">
              <a:ln>
                <a:noFill/>
              </a:ln>
              <a:solidFill>
                <a:sysClr val="windowText" lastClr="000000"/>
              </a:solidFill>
              <a:effectLst/>
              <a:uLnTx/>
              <a:uFillTx/>
              <a:latin typeface="Times New Roman"/>
              <a:ea typeface="Times New Roman"/>
            </a:endParaRPr>
          </a:p>
        </p:txBody>
      </p:sp>
    </p:spTree>
    <p:extLst>
      <p:ext uri="{BB962C8B-B14F-4D97-AF65-F5344CB8AC3E}">
        <p14:creationId xmlns:p14="http://schemas.microsoft.com/office/powerpoint/2010/main" val="71785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501236" y="1208241"/>
            <a:ext cx="4621778" cy="323165"/>
          </a:xfrm>
          <a:prstGeom prst="rect">
            <a:avLst/>
          </a:prstGeom>
        </p:spPr>
        <p:txBody>
          <a:bodyPr wrap="none">
            <a:spAutoFit/>
          </a:bodyPr>
          <a:lstStyle/>
          <a:p>
            <a:pPr>
              <a:lnSpc>
                <a:spcPts val="1800"/>
              </a:lnSpc>
              <a:spcAft>
                <a:spcPts val="0"/>
              </a:spcAft>
            </a:pPr>
            <a:r>
              <a:rPr lang="en-US" altLang="zh-TW" dirty="0">
                <a:latin typeface="Times New Roman"/>
              </a:rPr>
              <a:t>Strand Palace Hotel (the </a:t>
            </a:r>
            <a:r>
              <a:rPr lang="en-US" altLang="zh-TW" dirty="0" smtClean="0">
                <a:latin typeface="Times New Roman"/>
              </a:rPr>
              <a:t>headquarters), </a:t>
            </a:r>
            <a:r>
              <a:rPr lang="en-US" altLang="zh-TW" dirty="0">
                <a:latin typeface="Times New Roman"/>
              </a:rPr>
              <a:t>in ruins </a:t>
            </a:r>
            <a:endParaRPr lang="zh-HK" altLang="zh-TW" sz="1600" dirty="0">
              <a:latin typeface="Times New Roman"/>
            </a:endParaRPr>
          </a:p>
        </p:txBody>
      </p:sp>
      <p:pic>
        <p:nvPicPr>
          <p:cNvPr id="11" name="圖片 10" descr="C:\From Chu computer\Chinese History\2014-2015 teacher training\War History\resouces pack\2015-02-09\DSC0136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450" y="1678494"/>
            <a:ext cx="4722495" cy="3145790"/>
          </a:xfrm>
          <a:prstGeom prst="rect">
            <a:avLst/>
          </a:prstGeom>
          <a:noFill/>
          <a:ln w="38100" cmpd="sng">
            <a:solidFill>
              <a:schemeClr val="bg1"/>
            </a:solidFill>
          </a:ln>
          <a:effectLst>
            <a:outerShdw blurRad="50800" dist="38100" dir="2700000" algn="tl" rotWithShape="0">
              <a:prstClr val="black">
                <a:alpha val="40000"/>
              </a:prstClr>
            </a:outerShdw>
          </a:effectLst>
        </p:spPr>
      </p:pic>
      <p:pic>
        <p:nvPicPr>
          <p:cNvPr id="14" name="圖片 13" descr="C:\From Chu computer\Chinese History\2014-2015 teacher training\War History\resouces pack\2015-02-09\DSC0136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663" y="1678494"/>
            <a:ext cx="2512695" cy="3771265"/>
          </a:xfrm>
          <a:prstGeom prst="rect">
            <a:avLst/>
          </a:prstGeom>
          <a:noFill/>
          <a:ln w="3810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545472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2774</TotalTime>
  <Words>2017</Words>
  <Application>Microsoft Office PowerPoint</Application>
  <PresentationFormat>On-screen Show (4:3)</PresentationFormat>
  <Paragraphs>91</Paragraphs>
  <Slides>22</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BiauKai</vt:lpstr>
      <vt:lpstr>Microsoft YaHei</vt:lpstr>
      <vt:lpstr>宋体</vt:lpstr>
      <vt:lpstr>宋体</vt:lpstr>
      <vt:lpstr>新細明體</vt:lpstr>
      <vt:lpstr>Arial</vt:lpstr>
      <vt:lpstr>Calibri</vt:lpstr>
      <vt:lpstr>Courier New</vt:lpstr>
      <vt:lpstr>Times New Roman</vt:lpstr>
      <vt:lpstr>Office 佈景主題</vt:lpstr>
      <vt:lpstr>文件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LO, Ka-yan</cp:lastModifiedBy>
  <cp:revision>284</cp:revision>
  <dcterms:created xsi:type="dcterms:W3CDTF">2017-02-07T17:12:51Z</dcterms:created>
  <dcterms:modified xsi:type="dcterms:W3CDTF">2020-06-29T02:47:21Z</dcterms:modified>
</cp:coreProperties>
</file>