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98" r:id="rId2"/>
    <p:sldId id="299" r:id="rId3"/>
    <p:sldId id="300" r:id="rId4"/>
    <p:sldId id="301" r:id="rId5"/>
    <p:sldId id="302" r:id="rId6"/>
    <p:sldId id="303" r:id="rId7"/>
    <p:sldId id="304" r:id="rId8"/>
    <p:sldId id="305" r:id="rId9"/>
    <p:sldId id="306" r:id="rId10"/>
    <p:sldId id="307" r:id="rId11"/>
    <p:sldId id="308" r:id="rId12"/>
    <p:sldId id="325" r:id="rId13"/>
    <p:sldId id="310" r:id="rId14"/>
    <p:sldId id="311" r:id="rId15"/>
    <p:sldId id="313" r:id="rId16"/>
    <p:sldId id="312" r:id="rId17"/>
    <p:sldId id="314" r:id="rId18"/>
    <p:sldId id="315" r:id="rId19"/>
    <p:sldId id="316" r:id="rId20"/>
    <p:sldId id="318" r:id="rId21"/>
    <p:sldId id="317" r:id="rId22"/>
    <p:sldId id="319" r:id="rId23"/>
    <p:sldId id="320" r:id="rId24"/>
    <p:sldId id="321" r:id="rId25"/>
    <p:sldId id="322" r:id="rId26"/>
    <p:sldId id="324" r:id="rId27"/>
    <p:sldId id="323" r:id="rId28"/>
  </p:sldIdLst>
  <p:sldSz cx="9144000" cy="6858000" type="screen4x3"/>
  <p:notesSz cx="6858000" cy="9144000"/>
  <p:defaultTex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5B06"/>
    <a:srgbClr val="238306"/>
    <a:srgbClr val="2EAB09"/>
    <a:srgbClr val="EEEC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24" autoAdjust="0"/>
    <p:restoredTop sz="96391" autoAdjust="0"/>
  </p:normalViewPr>
  <p:slideViewPr>
    <p:cSldViewPr snapToGrid="0" snapToObjects="1">
      <p:cViewPr varScale="1">
        <p:scale>
          <a:sx n="77" d="100"/>
          <a:sy n="77" d="100"/>
        </p:scale>
        <p:origin x="90" y="522"/>
      </p:cViewPr>
      <p:guideLst>
        <p:guide orient="horz" pos="2160"/>
        <p:guide pos="2880"/>
      </p:guideLst>
    </p:cSldViewPr>
  </p:slideViewPr>
  <p:outlineViewPr>
    <p:cViewPr>
      <p:scale>
        <a:sx n="33" d="100"/>
        <a:sy n="33" d="100"/>
      </p:scale>
      <p:origin x="328"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C46B55-62D9-0F41-BC47-304FAF785C52}" type="datetimeFigureOut">
              <a:rPr kumimoji="1" lang="zh-TW" altLang="en-US" smtClean="0"/>
              <a:t>2020/6/29</a:t>
            </a:fld>
            <a:endParaRPr kumimoji="1"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D6990B-DB6A-C14B-A7FD-024B5123F023}" type="slidenum">
              <a:rPr kumimoji="1" lang="zh-TW" altLang="en-US" smtClean="0"/>
              <a:t>‹#›</a:t>
            </a:fld>
            <a:endParaRPr kumimoji="1" lang="zh-TW" altLang="en-US"/>
          </a:p>
        </p:txBody>
      </p:sp>
    </p:spTree>
    <p:extLst>
      <p:ext uri="{BB962C8B-B14F-4D97-AF65-F5344CB8AC3E}">
        <p14:creationId xmlns:p14="http://schemas.microsoft.com/office/powerpoint/2010/main" val="1456232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DDCEB3-CAC4-AA47-85D1-1DF3EB2F8EB3}" type="datetimeFigureOut">
              <a:rPr kumimoji="1" lang="zh-TW" altLang="en-US" smtClean="0"/>
              <a:t>2020/6/29</a:t>
            </a:fld>
            <a:endParaRPr kumimoji="1" lang="zh-TW" altLang="en-US"/>
          </a:p>
        </p:txBody>
      </p:sp>
      <p:sp>
        <p:nvSpPr>
          <p:cNvPr id="4" name="投影片影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91AEF7-A788-AF4F-9728-C9724F650778}" type="slidenum">
              <a:rPr kumimoji="1" lang="zh-TW" altLang="en-US" smtClean="0"/>
              <a:t>‹#›</a:t>
            </a:fld>
            <a:endParaRPr kumimoji="1" lang="zh-TW" altLang="en-US"/>
          </a:p>
        </p:txBody>
      </p:sp>
    </p:spTree>
    <p:extLst>
      <p:ext uri="{BB962C8B-B14F-4D97-AF65-F5344CB8AC3E}">
        <p14:creationId xmlns:p14="http://schemas.microsoft.com/office/powerpoint/2010/main" val="27757967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3</a:t>
            </a:fld>
            <a:endParaRPr kumimoji="1" lang="zh-TW" altLang="en-US"/>
          </a:p>
        </p:txBody>
      </p:sp>
    </p:spTree>
    <p:extLst>
      <p:ext uri="{BB962C8B-B14F-4D97-AF65-F5344CB8AC3E}">
        <p14:creationId xmlns:p14="http://schemas.microsoft.com/office/powerpoint/2010/main" val="151264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15</a:t>
            </a:fld>
            <a:endParaRPr kumimoji="1" lang="zh-TW" altLang="en-US"/>
          </a:p>
        </p:txBody>
      </p:sp>
    </p:spTree>
    <p:extLst>
      <p:ext uri="{BB962C8B-B14F-4D97-AF65-F5344CB8AC3E}">
        <p14:creationId xmlns:p14="http://schemas.microsoft.com/office/powerpoint/2010/main" val="2097971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kumimoji="1" lang="zh-TW" altLang="en-US"/>
              <a:t>按一下以編輯母片標題樣式</a:t>
            </a:r>
          </a:p>
        </p:txBody>
      </p:sp>
      <p:sp>
        <p:nvSpPr>
          <p:cNvPr id="3" name="子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a:t>按一下以編輯母片子標題樣式</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800852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152395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74638"/>
            <a:ext cx="2057400" cy="5851525"/>
          </a:xfrm>
        </p:spPr>
        <p:txBody>
          <a:bodyPr vert="eaVert"/>
          <a:lstStyle/>
          <a:p>
            <a:r>
              <a:rPr kumimoji="1"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718212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2792891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a:t>按一下以編輯母片文字樣式</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2669166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395418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962678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日期版面配置區 2"/>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28798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851027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kumimoji="1"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609011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985446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1167343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package" Target="../embeddings/Microsoft_Word___.docx"/></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jpg"/><Relationship Id="rId7"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5.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21" name="TextBox 3"/>
          <p:cNvSpPr txBox="1"/>
          <p:nvPr/>
        </p:nvSpPr>
        <p:spPr>
          <a:xfrm>
            <a:off x="482600" y="1119598"/>
            <a:ext cx="8250434" cy="1212215"/>
          </a:xfrm>
          <a:prstGeom prst="rect">
            <a:avLst/>
          </a:prstGeom>
          <a:gradFill flip="none" rotWithShape="1">
            <a:gsLst>
              <a:gs pos="47000">
                <a:srgbClr val="4BACC6">
                  <a:lumMod val="20000"/>
                  <a:lumOff val="80000"/>
                </a:srgbClr>
              </a:gs>
              <a:gs pos="100000">
                <a:sysClr val="window" lastClr="FFFFFF"/>
              </a:gs>
            </a:gsLst>
            <a:lin ang="0" scaled="1"/>
            <a:tileRect/>
          </a:gradFill>
          <a:ln w="25400" cap="flat" cmpd="sng" algn="ctr">
            <a:solidFill>
              <a:sysClr val="window" lastClr="FFFFFF"/>
            </a:solidFill>
            <a:prstDash val="solid"/>
          </a:ln>
          <a:effectLst/>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3000" b="1" dirty="0">
                <a:solidFill>
                  <a:srgbClr val="FF0000"/>
                </a:solidFill>
                <a:latin typeface="Times New Roman" panose="02020603050405020304" pitchFamily="18" charset="0"/>
                <a:ea typeface="BiauKai"/>
                <a:cs typeface="Times New Roman" panose="02020603050405020304" pitchFamily="18" charset="0"/>
              </a:rPr>
              <a:t>The Gin Drinker’s </a:t>
            </a:r>
            <a:r>
              <a:rPr kumimoji="0" lang="en-US" altLang="zh-CN" sz="3000" b="1" i="0" u="none" strike="noStrike" kern="1200" cap="none" spc="0" normalizeH="0" baseline="0" noProof="0" dirty="0" smtClean="0">
                <a:ln>
                  <a:noFill/>
                </a:ln>
                <a:solidFill>
                  <a:srgbClr val="FF0000"/>
                </a:solidFill>
                <a:effectLst/>
                <a:uLnTx/>
                <a:uFillTx/>
                <a:latin typeface="Times New Roman" panose="02020603050405020304" pitchFamily="18" charset="0"/>
                <a:ea typeface="BiauKai"/>
                <a:cs typeface="Times New Roman" panose="02020603050405020304" pitchFamily="18" charset="0"/>
              </a:rPr>
              <a:t>Line</a:t>
            </a:r>
            <a:r>
              <a:rPr kumimoji="0" lang="zh-CN" altLang="en-US" sz="3000" b="1" i="0" u="none" strike="noStrike" kern="1200" cap="none" spc="0" normalizeH="0" baseline="0" noProof="0" dirty="0" smtClean="0">
                <a:ln>
                  <a:noFill/>
                </a:ln>
                <a:solidFill>
                  <a:srgbClr val="000000"/>
                </a:solidFill>
                <a:effectLst/>
                <a:uLnTx/>
                <a:uFillTx/>
                <a:latin typeface="Times New Roman" panose="02020603050405020304" pitchFamily="18" charset="0"/>
                <a:ea typeface="Microsoft YaHei"/>
                <a:cs typeface="Times New Roman" panose="02020603050405020304" pitchFamily="18" charset="0"/>
              </a:rPr>
              <a:t>：</a:t>
            </a:r>
            <a:endParaRPr kumimoji="0" lang="zh-HK" altLang="en-US" sz="30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CN" sz="3000" b="1" dirty="0">
                <a:solidFill>
                  <a:srgbClr val="548DD4"/>
                </a:solidFill>
                <a:latin typeface="Times New Roman" panose="02020603050405020304" pitchFamily="18" charset="0"/>
                <a:ea typeface="新細明體"/>
                <a:cs typeface="Times New Roman" panose="02020603050405020304" pitchFamily="18" charset="0"/>
              </a:rPr>
              <a:t>The Bluff of the Eastern Maginot Line</a:t>
            </a:r>
            <a:endParaRPr kumimoji="0" lang="zh-HK" altLang="en-US" sz="30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sp>
        <p:nvSpPr>
          <p:cNvPr id="2" name="矩形 1"/>
          <p:cNvSpPr/>
          <p:nvPr/>
        </p:nvSpPr>
        <p:spPr>
          <a:xfrm>
            <a:off x="482600" y="2400156"/>
            <a:ext cx="6269730" cy="461665"/>
          </a:xfrm>
          <a:prstGeom prst="rect">
            <a:avLst/>
          </a:prstGeom>
        </p:spPr>
        <p:txBody>
          <a:bodyPr wrap="none">
            <a:spAutoFit/>
          </a:bodyPr>
          <a:lstStyle/>
          <a:p>
            <a:pPr>
              <a:spcAft>
                <a:spcPts val="0"/>
              </a:spcAft>
            </a:pPr>
            <a:r>
              <a:rPr lang="en-US" altLang="zh-TW" sz="2400" b="1" dirty="0">
                <a:solidFill>
                  <a:srgbClr val="E36C0A"/>
                </a:solidFill>
                <a:latin typeface="Times New Roman" panose="02020603050405020304" pitchFamily="18" charset="0"/>
                <a:cs typeface="Times New Roman" panose="02020603050405020304" pitchFamily="18" charset="0"/>
              </a:rPr>
              <a:t>I. The B</a:t>
            </a:r>
            <a:r>
              <a:rPr lang="en-US" altLang="zh-CN" sz="2400" b="1" dirty="0">
                <a:solidFill>
                  <a:srgbClr val="E36C0A"/>
                </a:solidFill>
                <a:latin typeface="Times New Roman" panose="02020603050405020304" pitchFamily="18" charset="0"/>
                <a:cs typeface="Times New Roman" panose="02020603050405020304" pitchFamily="18" charset="0"/>
              </a:rPr>
              <a:t>ackground of the </a:t>
            </a:r>
            <a:r>
              <a:rPr lang="en-US" altLang="zh-TW" sz="2400" b="1" dirty="0">
                <a:solidFill>
                  <a:srgbClr val="E36C0A"/>
                </a:solidFill>
                <a:latin typeface="Times New Roman" panose="02020603050405020304" pitchFamily="18" charset="0"/>
                <a:cs typeface="Times New Roman" panose="02020603050405020304" pitchFamily="18" charset="0"/>
              </a:rPr>
              <a:t>Battle of Hong Kong</a:t>
            </a:r>
            <a:endParaRPr lang="zh-HK" altLang="zh-TW" sz="2400" kern="100" dirty="0">
              <a:latin typeface="Times New Roman" panose="02020603050405020304" pitchFamily="18" charset="0"/>
              <a:cs typeface="Times New Roman" panose="02020603050405020304" pitchFamily="18" charset="0"/>
            </a:endParaRPr>
          </a:p>
        </p:txBody>
      </p:sp>
      <p:sp>
        <p:nvSpPr>
          <p:cNvPr id="22" name="矩形 21"/>
          <p:cNvSpPr/>
          <p:nvPr/>
        </p:nvSpPr>
        <p:spPr>
          <a:xfrm>
            <a:off x="482599" y="2852563"/>
            <a:ext cx="8123519" cy="371288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20000"/>
              </a:lnSpc>
              <a:spcAft>
                <a:spcPts val="0"/>
              </a:spcAft>
            </a:pP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From </a:t>
            </a:r>
            <a:r>
              <a:rPr lang="en-US" sz="1400" kern="100" dirty="0" smtClean="0">
                <a:solidFill>
                  <a:schemeClr val="tx1"/>
                </a:solidFill>
                <a:effectLst/>
                <a:latin typeface="Times New Roman" panose="02020603050405020304" pitchFamily="18" charset="0"/>
                <a:ea typeface="新細明體"/>
                <a:cs typeface="Times New Roman" panose="02020603050405020304" pitchFamily="18" charset="0"/>
              </a:rPr>
              <a:t>1919</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 to </a:t>
            </a:r>
            <a:r>
              <a:rPr lang="en-US" sz="1400" kern="100" dirty="0" smtClean="0">
                <a:solidFill>
                  <a:schemeClr val="tx1"/>
                </a:solidFill>
                <a:effectLst/>
                <a:latin typeface="Times New Roman" panose="02020603050405020304" pitchFamily="18" charset="0"/>
                <a:ea typeface="新細明體"/>
                <a:cs typeface="Times New Roman" panose="02020603050405020304" pitchFamily="18" charset="0"/>
              </a:rPr>
              <a:t>1930</a:t>
            </a:r>
            <a:r>
              <a:rPr lang="en-US" sz="1400" kern="100" dirty="0">
                <a:solidFill>
                  <a:schemeClr val="tx1"/>
                </a:solidFill>
                <a:effectLst/>
                <a:latin typeface="Times New Roman" panose="02020603050405020304" pitchFamily="18" charset="0"/>
                <a:ea typeface="新細明體"/>
                <a:cs typeface="Times New Roman" panose="02020603050405020304" pitchFamily="18" charset="0"/>
              </a:rPr>
              <a:t>, the</a:t>
            </a:r>
            <a:r>
              <a:rPr lang="en-US" sz="1400" kern="100" dirty="0">
                <a:solidFill>
                  <a:schemeClr val="tx1"/>
                </a:solidFill>
                <a:latin typeface="Times New Roman" panose="02020603050405020304" pitchFamily="18" charset="0"/>
                <a:ea typeface="新細明體"/>
                <a:cs typeface="Times New Roman" panose="02020603050405020304" pitchFamily="18" charset="0"/>
              </a:rPr>
              <a:t> British hoped to strengthen Hong Kong’s defense. However, limited by their lack of funds and the Washington Naval Treaty’s restrictions, defensive installations </a:t>
            </a:r>
            <a:r>
              <a:rPr lang="en-US" altLang="zh-TW" sz="1400" kern="100" dirty="0">
                <a:solidFill>
                  <a:schemeClr val="tx1"/>
                </a:solidFill>
                <a:effectLst/>
                <a:latin typeface="Times New Roman" panose="02020603050405020304" pitchFamily="18" charset="0"/>
                <a:ea typeface="新細明體"/>
                <a:cs typeface="Times New Roman" panose="02020603050405020304" pitchFamily="18" charset="0"/>
              </a:rPr>
              <a:t>lacked much </a:t>
            </a:r>
            <a:r>
              <a:rPr lang="en-US" altLang="zh-TW" sz="1400" kern="100" dirty="0">
                <a:solidFill>
                  <a:schemeClr val="tx1"/>
                </a:solidFill>
                <a:latin typeface="Times New Roman" panose="02020603050405020304" pitchFamily="18" charset="0"/>
                <a:ea typeface="新細明體"/>
                <a:cs typeface="Times New Roman" panose="02020603050405020304" pitchFamily="18" charset="0"/>
              </a:rPr>
              <a:t>progress. </a:t>
            </a:r>
            <a:r>
              <a:rPr lang="en-US" altLang="zh-TW" sz="1400" kern="100" dirty="0" smtClean="0">
                <a:solidFill>
                  <a:schemeClr val="tx1"/>
                </a:solidFill>
                <a:latin typeface="Times New Roman" panose="02020603050405020304" pitchFamily="18" charset="0"/>
                <a:ea typeface="新細明體"/>
                <a:cs typeface="Times New Roman" panose="02020603050405020304" pitchFamily="18" charset="0"/>
              </a:rPr>
              <a:t>From 1934 to 1938</a:t>
            </a:r>
            <a:r>
              <a:rPr lang="en-US" altLang="zh-TW" sz="1400" kern="100" dirty="0">
                <a:solidFill>
                  <a:schemeClr val="tx1"/>
                </a:solidFill>
                <a:latin typeface="Times New Roman" panose="02020603050405020304" pitchFamily="18" charset="0"/>
                <a:ea typeface="新細明體"/>
                <a:cs typeface="Times New Roman" panose="02020603050405020304" pitchFamily="18" charset="0"/>
              </a:rPr>
              <a:t>, the British finished building </a:t>
            </a:r>
            <a:r>
              <a:rPr lang="en-US" altLang="zh-TW" sz="1400" kern="100" dirty="0">
                <a:solidFill>
                  <a:schemeClr val="tx1"/>
                </a:solidFill>
                <a:effectLst/>
                <a:latin typeface="Times New Roman" panose="02020603050405020304" pitchFamily="18" charset="0"/>
                <a:ea typeface="新細明體"/>
                <a:cs typeface="Times New Roman" panose="02020603050405020304" pitchFamily="18" charset="0"/>
              </a:rPr>
              <a:t>the Gin Drinker’s </a:t>
            </a:r>
            <a:r>
              <a:rPr lang="en-US" altLang="zh-TW" sz="1400" kern="100" dirty="0" smtClean="0">
                <a:solidFill>
                  <a:schemeClr val="tx1"/>
                </a:solidFill>
                <a:effectLst/>
                <a:latin typeface="Times New Roman" panose="02020603050405020304" pitchFamily="18" charset="0"/>
                <a:ea typeface="新細明體"/>
                <a:cs typeface="Times New Roman" panose="02020603050405020304" pitchFamily="18" charset="0"/>
              </a:rPr>
              <a:t>Line </a:t>
            </a:r>
            <a:r>
              <a:rPr lang="en-US" altLang="zh-CN" sz="1400" dirty="0">
                <a:solidFill>
                  <a:schemeClr val="tx1"/>
                </a:solidFill>
                <a:latin typeface="Times New Roman" panose="02020603050405020304" pitchFamily="18" charset="0"/>
                <a:ea typeface="BiauKai"/>
                <a:cs typeface="Times New Roman" panose="02020603050405020304" pitchFamily="18" charset="0"/>
              </a:rPr>
              <a:t>(</a:t>
            </a:r>
            <a:r>
              <a:rPr lang="zh-TW" altLang="en-US" sz="1400" dirty="0">
                <a:solidFill>
                  <a:schemeClr val="tx1"/>
                </a:solidFill>
                <a:latin typeface="Times New Roman" panose="02020603050405020304" pitchFamily="18" charset="0"/>
                <a:ea typeface="BiauKai"/>
                <a:cs typeface="Times New Roman" panose="02020603050405020304" pitchFamily="18" charset="0"/>
              </a:rPr>
              <a:t>醉酒灣防線</a:t>
            </a:r>
            <a:r>
              <a:rPr lang="en-US" altLang="zh-CN" sz="1400" dirty="0">
                <a:solidFill>
                  <a:schemeClr val="tx1"/>
                </a:solidFill>
                <a:latin typeface="Times New Roman" panose="02020603050405020304" pitchFamily="18" charset="0"/>
                <a:ea typeface="BiauKai"/>
                <a:cs typeface="Times New Roman" panose="02020603050405020304" pitchFamily="18" charset="0"/>
              </a:rPr>
              <a:t>)</a:t>
            </a:r>
            <a:r>
              <a:rPr lang="en-US" altLang="zh-TW" sz="1400" kern="100" dirty="0" smtClean="0">
                <a:solidFill>
                  <a:schemeClr val="tx1"/>
                </a:solidFill>
                <a:effectLst/>
                <a:latin typeface="Times New Roman" panose="02020603050405020304" pitchFamily="18" charset="0"/>
                <a:ea typeface="新細明體"/>
                <a:cs typeface="Times New Roman" panose="02020603050405020304" pitchFamily="18" charset="0"/>
              </a:rPr>
              <a:t>. </a:t>
            </a:r>
            <a:r>
              <a:rPr lang="en-US" altLang="zh-TW" sz="1400" kern="100" dirty="0">
                <a:solidFill>
                  <a:schemeClr val="tx1"/>
                </a:solidFill>
                <a:effectLst/>
                <a:latin typeface="Times New Roman" panose="02020603050405020304" pitchFamily="18" charset="0"/>
                <a:ea typeface="新細明體"/>
                <a:cs typeface="Times New Roman" panose="02020603050405020304" pitchFamily="18" charset="0"/>
              </a:rPr>
              <a:t>This was used to delay enemy soldiers from attacking Hong Kong Island. Using only this defensive line, the British army clearly could not defend in the long term</a:t>
            </a:r>
            <a:r>
              <a:rPr lang="en-US" altLang="zh-TW" sz="1400" kern="100" dirty="0">
                <a:solidFill>
                  <a:schemeClr val="tx1"/>
                </a:solidFill>
                <a:latin typeface="Times New Roman" panose="02020603050405020304" pitchFamily="18" charset="0"/>
                <a:ea typeface="新細明體"/>
                <a:cs typeface="Times New Roman" panose="02020603050405020304" pitchFamily="18" charset="0"/>
              </a:rPr>
              <a:t>, even though they had already predicted </a:t>
            </a:r>
            <a:r>
              <a:rPr lang="en-US" altLang="zh-TW" sz="1400" kern="100" dirty="0" smtClean="0">
                <a:solidFill>
                  <a:schemeClr val="tx1"/>
                </a:solidFill>
                <a:latin typeface="Times New Roman" panose="02020603050405020304" pitchFamily="18" charset="0"/>
                <a:ea typeface="新細明體"/>
                <a:cs typeface="Times New Roman" panose="02020603050405020304" pitchFamily="18" charset="0"/>
              </a:rPr>
              <a:t>that </a:t>
            </a:r>
            <a:r>
              <a:rPr lang="en-US" altLang="zh-TW" sz="1400" kern="100" dirty="0">
                <a:solidFill>
                  <a:schemeClr val="tx1"/>
                </a:solidFill>
                <a:latin typeface="Times New Roman" panose="02020603050405020304" pitchFamily="18" charset="0"/>
                <a:ea typeface="新細明體"/>
                <a:cs typeface="Times New Roman" panose="02020603050405020304" pitchFamily="18" charset="0"/>
              </a:rPr>
              <a:t>the Japanese army would be attacking from the </a:t>
            </a:r>
            <a:r>
              <a:rPr lang="en-US" altLang="zh-TW" sz="1400" kern="100" dirty="0" smtClean="0">
                <a:solidFill>
                  <a:schemeClr val="tx1"/>
                </a:solidFill>
                <a:latin typeface="Times New Roman" panose="02020603050405020304" pitchFamily="18" charset="0"/>
                <a:ea typeface="新細明體"/>
                <a:cs typeface="Times New Roman" panose="02020603050405020304" pitchFamily="18" charset="0"/>
              </a:rPr>
              <a:t>north at that time. </a:t>
            </a:r>
            <a:endParaRPr lang="zh-HK" sz="1400" kern="100" dirty="0">
              <a:solidFill>
                <a:schemeClr val="tx1"/>
              </a:solidFill>
              <a:effectLst/>
              <a:latin typeface="Times New Roman" panose="02020603050405020304" pitchFamily="18" charset="0"/>
              <a:ea typeface="新細明體"/>
              <a:cs typeface="Times New Roman" panose="02020603050405020304" pitchFamily="18" charset="0"/>
            </a:endParaRPr>
          </a:p>
          <a:p>
            <a:pPr algn="just">
              <a:lnSpc>
                <a:spcPct val="120000"/>
              </a:lnSpc>
              <a:spcAft>
                <a:spcPts val="0"/>
              </a:spcAft>
            </a:pPr>
            <a:r>
              <a:rPr lang="en-US" sz="1400" kern="100" dirty="0">
                <a:solidFill>
                  <a:schemeClr val="tx1"/>
                </a:solidFill>
                <a:latin typeface="Times New Roman" panose="02020603050405020304" pitchFamily="18" charset="0"/>
                <a:ea typeface="新細明體"/>
                <a:cs typeface="Times New Roman" panose="02020603050405020304" pitchFamily="18" charset="0"/>
              </a:rPr>
              <a:t>The </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Line’s name </a:t>
            </a:r>
            <a:r>
              <a:rPr lang="en-US" sz="1400" kern="100" dirty="0">
                <a:solidFill>
                  <a:schemeClr val="tx1"/>
                </a:solidFill>
                <a:latin typeface="Times New Roman" panose="02020603050405020304" pitchFamily="18" charset="0"/>
                <a:ea typeface="新細明體"/>
                <a:cs typeface="Times New Roman" panose="02020603050405020304" pitchFamily="18" charset="0"/>
              </a:rPr>
              <a:t>originated from Gin Drinkers Bay, a former bay in nearby </a:t>
            </a:r>
            <a:r>
              <a:rPr lang="en-US" sz="1400" kern="100" dirty="0" err="1">
                <a:solidFill>
                  <a:schemeClr val="tx1"/>
                </a:solidFill>
                <a:latin typeface="Times New Roman" panose="02020603050405020304" pitchFamily="18" charset="0"/>
                <a:ea typeface="新細明體"/>
                <a:cs typeface="Times New Roman" panose="02020603050405020304" pitchFamily="18" charset="0"/>
              </a:rPr>
              <a:t>Kwai</a:t>
            </a:r>
            <a:r>
              <a:rPr lang="en-US" sz="1400" kern="100" dirty="0">
                <a:solidFill>
                  <a:schemeClr val="tx1"/>
                </a:solidFill>
                <a:latin typeface="Times New Roman" panose="02020603050405020304" pitchFamily="18" charset="0"/>
                <a:ea typeface="新細明體"/>
                <a:cs typeface="Times New Roman" panose="02020603050405020304" pitchFamily="18" charset="0"/>
              </a:rPr>
              <a:t> Chung, New Territories. It passed through </a:t>
            </a:r>
            <a:r>
              <a:rPr lang="en-US" sz="1400" kern="100" dirty="0" err="1">
                <a:solidFill>
                  <a:schemeClr val="tx1"/>
                </a:solidFill>
                <a:latin typeface="Times New Roman" panose="02020603050405020304" pitchFamily="18" charset="0"/>
                <a:ea typeface="新細明體"/>
                <a:cs typeface="Times New Roman" panose="02020603050405020304" pitchFamily="18" charset="0"/>
              </a:rPr>
              <a:t>Kam</a:t>
            </a:r>
            <a:r>
              <a:rPr lang="en-US" sz="1400" kern="100" dirty="0">
                <a:solidFill>
                  <a:schemeClr val="tx1"/>
                </a:solidFill>
                <a:latin typeface="Times New Roman" panose="02020603050405020304" pitchFamily="18" charset="0"/>
                <a:ea typeface="新細明體"/>
                <a:cs typeface="Times New Roman" panose="02020603050405020304" pitchFamily="18" charset="0"/>
              </a:rPr>
              <a:t> </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Shan (</a:t>
            </a:r>
            <a:r>
              <a:rPr lang="zh-TW" altLang="en-US" sz="1400" kern="100" dirty="0" smtClean="0">
                <a:solidFill>
                  <a:schemeClr val="tx1"/>
                </a:solidFill>
                <a:latin typeface="Times New Roman" panose="02020603050405020304" pitchFamily="18" charset="0"/>
                <a:ea typeface="新細明體"/>
                <a:cs typeface="Times New Roman" panose="02020603050405020304" pitchFamily="18" charset="0"/>
              </a:rPr>
              <a:t>金山</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 </a:t>
            </a:r>
            <a:r>
              <a:rPr lang="en-US" sz="1400" kern="100" dirty="0">
                <a:solidFill>
                  <a:schemeClr val="tx1"/>
                </a:solidFill>
                <a:latin typeface="Times New Roman" panose="02020603050405020304" pitchFamily="18" charset="0"/>
                <a:ea typeface="新細明體"/>
                <a:cs typeface="Times New Roman" panose="02020603050405020304" pitchFamily="18" charset="0"/>
              </a:rPr>
              <a:t>the </a:t>
            </a:r>
            <a:r>
              <a:rPr lang="en-US" sz="1400" kern="100" dirty="0" err="1">
                <a:solidFill>
                  <a:schemeClr val="tx1"/>
                </a:solidFill>
                <a:latin typeface="Times New Roman" panose="02020603050405020304" pitchFamily="18" charset="0"/>
                <a:ea typeface="新細明體"/>
                <a:cs typeface="Times New Roman" panose="02020603050405020304" pitchFamily="18" charset="0"/>
              </a:rPr>
              <a:t>Shing</a:t>
            </a:r>
            <a:r>
              <a:rPr lang="en-US" sz="1400" kern="100" dirty="0">
                <a:solidFill>
                  <a:schemeClr val="tx1"/>
                </a:solidFill>
                <a:latin typeface="Times New Roman" panose="02020603050405020304" pitchFamily="18" charset="0"/>
                <a:ea typeface="新細明體"/>
                <a:cs typeface="Times New Roman" panose="02020603050405020304" pitchFamily="18" charset="0"/>
              </a:rPr>
              <a:t> </a:t>
            </a:r>
            <a:r>
              <a:rPr lang="en-US" sz="1400" kern="100" dirty="0" err="1">
                <a:solidFill>
                  <a:schemeClr val="tx1"/>
                </a:solidFill>
                <a:latin typeface="Times New Roman" panose="02020603050405020304" pitchFamily="18" charset="0"/>
                <a:ea typeface="新細明體"/>
                <a:cs typeface="Times New Roman" panose="02020603050405020304" pitchFamily="18" charset="0"/>
              </a:rPr>
              <a:t>Mun</a:t>
            </a:r>
            <a:r>
              <a:rPr lang="en-US" sz="1400" kern="100" dirty="0">
                <a:solidFill>
                  <a:schemeClr val="tx1"/>
                </a:solidFill>
                <a:latin typeface="Times New Roman" panose="02020603050405020304" pitchFamily="18" charset="0"/>
                <a:ea typeface="新細明體"/>
                <a:cs typeface="Times New Roman" panose="02020603050405020304" pitchFamily="18" charset="0"/>
              </a:rPr>
              <a:t> </a:t>
            </a:r>
            <a:r>
              <a:rPr lang="en-US" sz="1400" kern="100" dirty="0" err="1" smtClean="0">
                <a:solidFill>
                  <a:schemeClr val="tx1"/>
                </a:solidFill>
                <a:latin typeface="Times New Roman" panose="02020603050405020304" pitchFamily="18" charset="0"/>
                <a:ea typeface="新細明體"/>
                <a:cs typeface="Times New Roman" panose="02020603050405020304" pitchFamily="18" charset="0"/>
              </a:rPr>
              <a:t>Reservioir</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 </a:t>
            </a:r>
            <a:r>
              <a:rPr lang="en-US" altLang="zh-TW" sz="1400" kern="100" dirty="0" smtClean="0">
                <a:solidFill>
                  <a:schemeClr val="tx1"/>
                </a:solidFill>
                <a:latin typeface="Times New Roman" panose="02020603050405020304" pitchFamily="18" charset="0"/>
                <a:ea typeface="新細明體"/>
                <a:cs typeface="Times New Roman" panose="02020603050405020304" pitchFamily="18" charset="0"/>
              </a:rPr>
              <a:t>(</a:t>
            </a:r>
            <a:r>
              <a:rPr lang="zh-TW" altLang="en-US" sz="1400" kern="100" dirty="0" smtClean="0">
                <a:solidFill>
                  <a:schemeClr val="tx1"/>
                </a:solidFill>
                <a:latin typeface="Times New Roman" panose="02020603050405020304" pitchFamily="18" charset="0"/>
                <a:ea typeface="新細明體"/>
                <a:cs typeface="Times New Roman" panose="02020603050405020304" pitchFamily="18" charset="0"/>
              </a:rPr>
              <a:t>城門水塘</a:t>
            </a:r>
            <a:r>
              <a:rPr lang="en-US" altLang="zh-TW" sz="1400" kern="100" dirty="0" smtClean="0">
                <a:solidFill>
                  <a:schemeClr val="tx1"/>
                </a:solidFill>
                <a:latin typeface="Times New Roman" panose="02020603050405020304" pitchFamily="18" charset="0"/>
                <a:ea typeface="新細明體"/>
                <a:cs typeface="Times New Roman" panose="02020603050405020304" pitchFamily="18" charset="0"/>
              </a:rPr>
              <a:t>)</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 </a:t>
            </a:r>
            <a:r>
              <a:rPr lang="en-US" sz="1400" kern="100" dirty="0">
                <a:solidFill>
                  <a:schemeClr val="tx1"/>
                </a:solidFill>
                <a:latin typeface="Times New Roman" panose="02020603050405020304" pitchFamily="18" charset="0"/>
                <a:ea typeface="新細明體"/>
                <a:cs typeface="Times New Roman" panose="02020603050405020304" pitchFamily="18" charset="0"/>
              </a:rPr>
              <a:t>Beacon </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Hill </a:t>
            </a:r>
            <a:r>
              <a:rPr lang="en-US" altLang="zh-TW" sz="1400" kern="100" dirty="0" smtClean="0">
                <a:solidFill>
                  <a:schemeClr val="tx1"/>
                </a:solidFill>
                <a:latin typeface="Times New Roman" panose="02020603050405020304" pitchFamily="18" charset="0"/>
                <a:ea typeface="新細明體"/>
                <a:cs typeface="Times New Roman" panose="02020603050405020304" pitchFamily="18" charset="0"/>
              </a:rPr>
              <a:t>(</a:t>
            </a:r>
            <a:r>
              <a:rPr lang="zh-TW" altLang="en-US" sz="1400" kern="100" dirty="0" smtClean="0">
                <a:solidFill>
                  <a:schemeClr val="tx1"/>
                </a:solidFill>
                <a:latin typeface="Times New Roman" panose="02020603050405020304" pitchFamily="18" charset="0"/>
                <a:ea typeface="新細明體"/>
                <a:cs typeface="Times New Roman" panose="02020603050405020304" pitchFamily="18" charset="0"/>
              </a:rPr>
              <a:t>筆架山</a:t>
            </a:r>
            <a:r>
              <a:rPr lang="en-US" altLang="zh-TW" sz="1400" kern="100" dirty="0" smtClean="0">
                <a:solidFill>
                  <a:schemeClr val="tx1"/>
                </a:solidFill>
                <a:latin typeface="Times New Roman" panose="02020603050405020304" pitchFamily="18" charset="0"/>
                <a:ea typeface="新細明體"/>
                <a:cs typeface="Times New Roman" panose="02020603050405020304" pitchFamily="18" charset="0"/>
              </a:rPr>
              <a:t>)</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 </a:t>
            </a:r>
            <a:r>
              <a:rPr lang="en-US" sz="1400" kern="100" dirty="0">
                <a:solidFill>
                  <a:schemeClr val="tx1"/>
                </a:solidFill>
                <a:latin typeface="Times New Roman" panose="02020603050405020304" pitchFamily="18" charset="0"/>
                <a:ea typeface="新細明體"/>
                <a:cs typeface="Times New Roman" panose="02020603050405020304" pitchFamily="18" charset="0"/>
              </a:rPr>
              <a:t>Lion </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Rock </a:t>
            </a:r>
            <a:r>
              <a:rPr lang="en-US" altLang="zh-TW" sz="1400" kern="100" dirty="0" smtClean="0">
                <a:solidFill>
                  <a:schemeClr val="tx1"/>
                </a:solidFill>
                <a:latin typeface="Times New Roman" panose="02020603050405020304" pitchFamily="18" charset="0"/>
                <a:ea typeface="新細明體"/>
                <a:cs typeface="Times New Roman" panose="02020603050405020304" pitchFamily="18" charset="0"/>
              </a:rPr>
              <a:t>(</a:t>
            </a:r>
            <a:r>
              <a:rPr lang="zh-TW" altLang="en-US" sz="1400" kern="100" dirty="0" smtClean="0">
                <a:solidFill>
                  <a:schemeClr val="tx1"/>
                </a:solidFill>
                <a:latin typeface="Times New Roman" panose="02020603050405020304" pitchFamily="18" charset="0"/>
                <a:ea typeface="新細明體"/>
                <a:cs typeface="Times New Roman" panose="02020603050405020304" pitchFamily="18" charset="0"/>
              </a:rPr>
              <a:t>獅子山</a:t>
            </a:r>
            <a:r>
              <a:rPr lang="en-US" altLang="zh-TW" sz="1400" kern="100" dirty="0" smtClean="0">
                <a:solidFill>
                  <a:schemeClr val="tx1"/>
                </a:solidFill>
                <a:latin typeface="Times New Roman" panose="02020603050405020304" pitchFamily="18" charset="0"/>
                <a:ea typeface="新細明體"/>
                <a:cs typeface="Times New Roman" panose="02020603050405020304" pitchFamily="18" charset="0"/>
              </a:rPr>
              <a:t>)</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 </a:t>
            </a:r>
            <a:r>
              <a:rPr lang="en-US" sz="1400" kern="100" dirty="0">
                <a:solidFill>
                  <a:schemeClr val="tx1"/>
                </a:solidFill>
                <a:latin typeface="Times New Roman" panose="02020603050405020304" pitchFamily="18" charset="0"/>
                <a:ea typeface="新細明體"/>
                <a:cs typeface="Times New Roman" panose="02020603050405020304" pitchFamily="18" charset="0"/>
              </a:rPr>
              <a:t>and Tate’s </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Cairn </a:t>
            </a:r>
            <a:r>
              <a:rPr lang="en-US" altLang="zh-TW" sz="1400" kern="100" dirty="0" smtClean="0">
                <a:solidFill>
                  <a:schemeClr val="tx1"/>
                </a:solidFill>
                <a:latin typeface="Times New Roman" panose="02020603050405020304" pitchFamily="18" charset="0"/>
                <a:ea typeface="新細明體"/>
                <a:cs typeface="Times New Roman" panose="02020603050405020304" pitchFamily="18" charset="0"/>
              </a:rPr>
              <a:t>(</a:t>
            </a:r>
            <a:r>
              <a:rPr lang="zh-TW" altLang="en-US" sz="1400" kern="100" dirty="0" smtClean="0">
                <a:solidFill>
                  <a:schemeClr val="tx1"/>
                </a:solidFill>
                <a:latin typeface="Times New Roman" panose="02020603050405020304" pitchFamily="18" charset="0"/>
                <a:ea typeface="新細明體"/>
                <a:cs typeface="Times New Roman" panose="02020603050405020304" pitchFamily="18" charset="0"/>
              </a:rPr>
              <a:t>大老山</a:t>
            </a:r>
            <a:r>
              <a:rPr lang="en-US" altLang="zh-TW" sz="1400" kern="100" dirty="0" smtClean="0">
                <a:solidFill>
                  <a:schemeClr val="tx1"/>
                </a:solidFill>
                <a:latin typeface="Times New Roman" panose="02020603050405020304" pitchFamily="18" charset="0"/>
                <a:ea typeface="新細明體"/>
                <a:cs typeface="Times New Roman" panose="02020603050405020304" pitchFamily="18" charset="0"/>
              </a:rPr>
              <a:t>)</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 </a:t>
            </a:r>
            <a:r>
              <a:rPr lang="en-US" sz="1400" kern="100" dirty="0">
                <a:solidFill>
                  <a:schemeClr val="tx1"/>
                </a:solidFill>
                <a:latin typeface="Times New Roman" panose="02020603050405020304" pitchFamily="18" charset="0"/>
                <a:ea typeface="新細明體"/>
                <a:cs typeface="Times New Roman" panose="02020603050405020304" pitchFamily="18" charset="0"/>
              </a:rPr>
              <a:t>ending at Port Shelter in Sai </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Kung </a:t>
            </a:r>
            <a:r>
              <a:rPr lang="en-US" altLang="zh-TW" sz="1400" kern="100" dirty="0" smtClean="0">
                <a:solidFill>
                  <a:schemeClr val="tx1"/>
                </a:solidFill>
                <a:latin typeface="Times New Roman" panose="02020603050405020304" pitchFamily="18" charset="0"/>
                <a:ea typeface="新細明體"/>
                <a:cs typeface="Times New Roman" panose="02020603050405020304" pitchFamily="18" charset="0"/>
              </a:rPr>
              <a:t>(</a:t>
            </a:r>
            <a:r>
              <a:rPr lang="zh-TW" altLang="en-US" sz="1400" kern="100" dirty="0" smtClean="0">
                <a:solidFill>
                  <a:schemeClr val="tx1"/>
                </a:solidFill>
                <a:latin typeface="Times New Roman" panose="02020603050405020304" pitchFamily="18" charset="0"/>
                <a:ea typeface="新細明體"/>
                <a:cs typeface="Times New Roman" panose="02020603050405020304" pitchFamily="18" charset="0"/>
              </a:rPr>
              <a:t>牛尾海</a:t>
            </a:r>
            <a:r>
              <a:rPr lang="en-US" altLang="zh-TW" sz="1400" kern="100" dirty="0" smtClean="0">
                <a:solidFill>
                  <a:schemeClr val="tx1"/>
                </a:solidFill>
                <a:latin typeface="Times New Roman" panose="02020603050405020304" pitchFamily="18" charset="0"/>
                <a:ea typeface="新細明體"/>
                <a:cs typeface="Times New Roman" panose="02020603050405020304" pitchFamily="18" charset="0"/>
              </a:rPr>
              <a:t>)</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 </a:t>
            </a:r>
            <a:r>
              <a:rPr lang="en-US" sz="1400" kern="100" dirty="0">
                <a:solidFill>
                  <a:schemeClr val="tx1"/>
                </a:solidFill>
                <a:latin typeface="Times New Roman" panose="02020603050405020304" pitchFamily="18" charset="0"/>
                <a:ea typeface="新細明體"/>
                <a:cs typeface="Times New Roman" panose="02020603050405020304" pitchFamily="18" charset="0"/>
              </a:rPr>
              <a:t>Its total length was 18 kilometers. </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The key </a:t>
            </a:r>
            <a:r>
              <a:rPr lang="en-US" sz="1400" kern="100" dirty="0">
                <a:solidFill>
                  <a:schemeClr val="tx1"/>
                </a:solidFill>
                <a:latin typeface="Times New Roman" panose="02020603050405020304" pitchFamily="18" charset="0"/>
                <a:ea typeface="新細明體"/>
                <a:cs typeface="Times New Roman" panose="02020603050405020304" pitchFamily="18" charset="0"/>
              </a:rPr>
              <a:t>points </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of the Gin Drinker’s Line were </a:t>
            </a:r>
            <a:r>
              <a:rPr lang="en-US" sz="1400" kern="100" dirty="0">
                <a:solidFill>
                  <a:schemeClr val="tx1"/>
                </a:solidFill>
                <a:latin typeface="Times New Roman" panose="02020603050405020304" pitchFamily="18" charset="0"/>
                <a:ea typeface="新細明體"/>
                <a:cs typeface="Times New Roman" panose="02020603050405020304" pitchFamily="18" charset="0"/>
              </a:rPr>
              <a:t>the stretch between Beacon Hill and Sha Tin </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Pass </a:t>
            </a:r>
            <a:r>
              <a:rPr lang="en-US" altLang="zh-TW" sz="1400" kern="100" dirty="0" smtClean="0">
                <a:solidFill>
                  <a:schemeClr val="tx1"/>
                </a:solidFill>
                <a:latin typeface="Times New Roman" panose="02020603050405020304" pitchFamily="18" charset="0"/>
                <a:ea typeface="新細明體"/>
                <a:cs typeface="Times New Roman" panose="02020603050405020304" pitchFamily="18" charset="0"/>
              </a:rPr>
              <a:t>(</a:t>
            </a:r>
            <a:r>
              <a:rPr lang="zh-TW" altLang="en-US" sz="1400" kern="100" dirty="0" smtClean="0">
                <a:solidFill>
                  <a:schemeClr val="tx1"/>
                </a:solidFill>
                <a:latin typeface="Times New Roman" panose="02020603050405020304" pitchFamily="18" charset="0"/>
                <a:ea typeface="新細明體"/>
                <a:cs typeface="Times New Roman" panose="02020603050405020304" pitchFamily="18" charset="0"/>
              </a:rPr>
              <a:t>沙田坳</a:t>
            </a:r>
            <a:r>
              <a:rPr lang="en-US" altLang="zh-TW" sz="1400" kern="100" dirty="0" smtClean="0">
                <a:solidFill>
                  <a:schemeClr val="tx1"/>
                </a:solidFill>
                <a:latin typeface="Times New Roman" panose="02020603050405020304" pitchFamily="18" charset="0"/>
                <a:ea typeface="新細明體"/>
                <a:cs typeface="Times New Roman" panose="02020603050405020304" pitchFamily="18" charset="0"/>
              </a:rPr>
              <a:t>)</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 </a:t>
            </a:r>
            <a:r>
              <a:rPr lang="en-US" sz="1400" kern="100" dirty="0">
                <a:solidFill>
                  <a:schemeClr val="tx1"/>
                </a:solidFill>
                <a:latin typeface="Times New Roman" panose="02020603050405020304" pitchFamily="18" charset="0"/>
                <a:ea typeface="新細明體"/>
                <a:cs typeface="Times New Roman" panose="02020603050405020304" pitchFamily="18" charset="0"/>
              </a:rPr>
              <a:t>and the </a:t>
            </a:r>
            <a:r>
              <a:rPr lang="en-US" sz="1400" kern="100" dirty="0" err="1">
                <a:solidFill>
                  <a:schemeClr val="tx1"/>
                </a:solidFill>
                <a:latin typeface="Times New Roman" panose="02020603050405020304" pitchFamily="18" charset="0"/>
                <a:ea typeface="新細明體"/>
                <a:cs typeface="Times New Roman" panose="02020603050405020304" pitchFamily="18" charset="0"/>
              </a:rPr>
              <a:t>Shing</a:t>
            </a:r>
            <a:r>
              <a:rPr lang="en-US" sz="1400" kern="100" dirty="0">
                <a:solidFill>
                  <a:schemeClr val="tx1"/>
                </a:solidFill>
                <a:latin typeface="Times New Roman" panose="02020603050405020304" pitchFamily="18" charset="0"/>
                <a:ea typeface="新細明體"/>
                <a:cs typeface="Times New Roman" panose="02020603050405020304" pitchFamily="18" charset="0"/>
              </a:rPr>
              <a:t> </a:t>
            </a:r>
            <a:r>
              <a:rPr lang="en-US" sz="1400" kern="100" dirty="0" err="1">
                <a:solidFill>
                  <a:schemeClr val="tx1"/>
                </a:solidFill>
                <a:latin typeface="Times New Roman" panose="02020603050405020304" pitchFamily="18" charset="0"/>
                <a:ea typeface="新細明體"/>
                <a:cs typeface="Times New Roman" panose="02020603050405020304" pitchFamily="18" charset="0"/>
              </a:rPr>
              <a:t>Mun</a:t>
            </a:r>
            <a:r>
              <a:rPr lang="en-US" sz="1400" kern="100" dirty="0">
                <a:solidFill>
                  <a:schemeClr val="tx1"/>
                </a:solidFill>
                <a:latin typeface="Times New Roman" panose="02020603050405020304" pitchFamily="18" charset="0"/>
                <a:ea typeface="新細明體"/>
                <a:cs typeface="Times New Roman" panose="02020603050405020304" pitchFamily="18" charset="0"/>
              </a:rPr>
              <a:t> </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Redoubt </a:t>
            </a:r>
            <a:r>
              <a:rPr lang="en-US" altLang="zh-TW" sz="1400" kern="100" dirty="0" smtClean="0">
                <a:solidFill>
                  <a:schemeClr val="tx1"/>
                </a:solidFill>
                <a:latin typeface="Times New Roman" panose="02020603050405020304" pitchFamily="18" charset="0"/>
                <a:ea typeface="新細明體"/>
                <a:cs typeface="Times New Roman" panose="02020603050405020304" pitchFamily="18" charset="0"/>
              </a:rPr>
              <a:t>(</a:t>
            </a:r>
            <a:r>
              <a:rPr lang="zh-TW" altLang="en-US" sz="1400" kern="100" dirty="0" smtClean="0">
                <a:solidFill>
                  <a:schemeClr val="tx1"/>
                </a:solidFill>
                <a:latin typeface="Times New Roman" panose="02020603050405020304" pitchFamily="18" charset="0"/>
                <a:ea typeface="新細明體"/>
                <a:cs typeface="Times New Roman" panose="02020603050405020304" pitchFamily="18" charset="0"/>
              </a:rPr>
              <a:t>城門棱堡</a:t>
            </a:r>
            <a:r>
              <a:rPr lang="en-US" altLang="zh-TW" sz="1400" kern="100" dirty="0" smtClean="0">
                <a:solidFill>
                  <a:schemeClr val="tx1"/>
                </a:solidFill>
                <a:latin typeface="Times New Roman" panose="02020603050405020304" pitchFamily="18" charset="0"/>
                <a:ea typeface="新細明體"/>
                <a:cs typeface="Times New Roman" panose="02020603050405020304" pitchFamily="18" charset="0"/>
              </a:rPr>
              <a:t>)</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a:t>
            </a:r>
            <a:r>
              <a:rPr lang="en-US" sz="1400" kern="100" dirty="0">
                <a:solidFill>
                  <a:schemeClr val="tx1"/>
                </a:solidFill>
                <a:latin typeface="Times New Roman" panose="02020603050405020304" pitchFamily="18" charset="0"/>
                <a:ea typeface="新細明體"/>
                <a:cs typeface="Times New Roman" panose="02020603050405020304" pitchFamily="18" charset="0"/>
              </a:rPr>
              <a:t> </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The </a:t>
            </a:r>
            <a:r>
              <a:rPr lang="en-US" sz="1400" kern="100" dirty="0" err="1" smtClean="0">
                <a:solidFill>
                  <a:schemeClr val="tx1"/>
                </a:solidFill>
                <a:latin typeface="Times New Roman" panose="02020603050405020304" pitchFamily="18" charset="0"/>
                <a:ea typeface="新細明體"/>
                <a:cs typeface="Times New Roman" panose="02020603050405020304" pitchFamily="18" charset="0"/>
              </a:rPr>
              <a:t>Shing</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 </a:t>
            </a:r>
            <a:r>
              <a:rPr lang="en-US" sz="1400" kern="100" dirty="0" err="1" smtClean="0">
                <a:solidFill>
                  <a:schemeClr val="tx1"/>
                </a:solidFill>
                <a:latin typeface="Times New Roman" panose="02020603050405020304" pitchFamily="18" charset="0"/>
                <a:ea typeface="新細明體"/>
                <a:cs typeface="Times New Roman" panose="02020603050405020304" pitchFamily="18" charset="0"/>
              </a:rPr>
              <a:t>Mun</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 Redoubt housed </a:t>
            </a:r>
            <a:r>
              <a:rPr lang="en-US" sz="1400" kern="100" dirty="0">
                <a:solidFill>
                  <a:schemeClr val="tx1"/>
                </a:solidFill>
                <a:latin typeface="Times New Roman" panose="02020603050405020304" pitchFamily="18" charset="0"/>
                <a:ea typeface="新細明體"/>
                <a:cs typeface="Times New Roman" panose="02020603050405020304" pitchFamily="18" charset="0"/>
              </a:rPr>
              <a:t>the command headquarters </a:t>
            </a:r>
            <a:r>
              <a:rPr lang="en-US" sz="1400" kern="100" dirty="0" smtClean="0">
                <a:solidFill>
                  <a:schemeClr val="tx1"/>
                </a:solidFill>
                <a:latin typeface="Times New Roman" panose="02020603050405020304" pitchFamily="18" charset="0"/>
                <a:ea typeface="新細明體"/>
                <a:cs typeface="Times New Roman" panose="02020603050405020304" pitchFamily="18" charset="0"/>
              </a:rPr>
              <a:t>of the </a:t>
            </a:r>
            <a:r>
              <a:rPr lang="en-US" sz="1400" kern="100" dirty="0">
                <a:solidFill>
                  <a:schemeClr val="tx1"/>
                </a:solidFill>
                <a:latin typeface="Times New Roman" panose="02020603050405020304" pitchFamily="18" charset="0"/>
                <a:ea typeface="新細明體"/>
                <a:cs typeface="Times New Roman" panose="02020603050405020304" pitchFamily="18" charset="0"/>
              </a:rPr>
              <a:t>Line. (see Wikipedia: Gin Drinkers Line)</a:t>
            </a:r>
            <a:endParaRPr lang="zh-HK" sz="1400" kern="100" dirty="0">
              <a:solidFill>
                <a:schemeClr val="tx1"/>
              </a:solidFill>
              <a:effectLst/>
              <a:latin typeface="Times New Roman" panose="02020603050405020304" pitchFamily="18" charset="0"/>
              <a:ea typeface="新細明體"/>
              <a:cs typeface="Times New Roman" panose="02020603050405020304" pitchFamily="18" charset="0"/>
            </a:endParaRPr>
          </a:p>
          <a:p>
            <a:pPr algn="just">
              <a:lnSpc>
                <a:spcPct val="120000"/>
              </a:lnSpc>
              <a:spcAft>
                <a:spcPts val="0"/>
              </a:spcAft>
            </a:pPr>
            <a:r>
              <a:rPr lang="en-US" sz="1400" kern="100" dirty="0">
                <a:solidFill>
                  <a:schemeClr val="tx1"/>
                </a:solidFill>
                <a:latin typeface="Times New Roman" panose="02020603050405020304" pitchFamily="18" charset="0"/>
                <a:ea typeface="新細明體"/>
                <a:cs typeface="Times New Roman" panose="02020603050405020304" pitchFamily="18" charset="0"/>
              </a:rPr>
              <a:t>In </a:t>
            </a:r>
            <a:r>
              <a:rPr lang="en-US" sz="1400" kern="100" dirty="0">
                <a:solidFill>
                  <a:schemeClr val="tx1"/>
                </a:solidFill>
                <a:effectLst/>
                <a:latin typeface="Times New Roman" panose="02020603050405020304" pitchFamily="18" charset="0"/>
                <a:ea typeface="新細明體"/>
                <a:cs typeface="Times New Roman" panose="02020603050405020304" pitchFamily="18" charset="0"/>
              </a:rPr>
              <a:t>1941, Japanese soldiers </a:t>
            </a:r>
            <a:r>
              <a:rPr lang="en-US" altLang="zh-TW" sz="1400" kern="100" dirty="0">
                <a:solidFill>
                  <a:schemeClr val="tx1"/>
                </a:solidFill>
                <a:effectLst/>
                <a:latin typeface="Times New Roman" panose="02020603050405020304" pitchFamily="18" charset="0"/>
                <a:ea typeface="新細明體"/>
                <a:cs typeface="Times New Roman" panose="02020603050405020304" pitchFamily="18" charset="0"/>
              </a:rPr>
              <a:t>invaded Hong Kong from the north and</a:t>
            </a:r>
            <a:r>
              <a:rPr lang="en-US" altLang="zh-TW" sz="1400" kern="100" dirty="0">
                <a:solidFill>
                  <a:schemeClr val="tx1"/>
                </a:solidFill>
                <a:latin typeface="Times New Roman" panose="02020603050405020304" pitchFamily="18" charset="0"/>
                <a:ea typeface="新細明體"/>
                <a:cs typeface="Times New Roman" panose="02020603050405020304" pitchFamily="18" charset="0"/>
              </a:rPr>
              <a:t> </a:t>
            </a:r>
            <a:r>
              <a:rPr lang="en-US" altLang="zh-TW" sz="1400" kern="100" dirty="0">
                <a:solidFill>
                  <a:schemeClr val="tx1"/>
                </a:solidFill>
                <a:effectLst/>
                <a:latin typeface="Times New Roman" panose="02020603050405020304" pitchFamily="18" charset="0"/>
                <a:ea typeface="新細明體"/>
                <a:cs typeface="Times New Roman" panose="02020603050405020304" pitchFamily="18" charset="0"/>
              </a:rPr>
              <a:t>travelled across the New Territories. The Gin Drinker’s Line became Hong Kong’s main </a:t>
            </a:r>
            <a:r>
              <a:rPr lang="en-US" altLang="zh-TW" sz="1400" kern="100" dirty="0">
                <a:solidFill>
                  <a:schemeClr val="tx1"/>
                </a:solidFill>
                <a:latin typeface="Times New Roman" panose="02020603050405020304" pitchFamily="18" charset="0"/>
                <a:ea typeface="新細明體"/>
                <a:cs typeface="Times New Roman" panose="02020603050405020304" pitchFamily="18" charset="0"/>
              </a:rPr>
              <a:t>defensive network. The loss of this defensive line marked </a:t>
            </a:r>
            <a:r>
              <a:rPr lang="en-US" altLang="zh-TW" sz="1400" kern="100" dirty="0">
                <a:solidFill>
                  <a:schemeClr val="tx1"/>
                </a:solidFill>
                <a:effectLst/>
                <a:latin typeface="Times New Roman" panose="02020603050405020304" pitchFamily="18" charset="0"/>
                <a:ea typeface="新細明體"/>
                <a:cs typeface="Times New Roman" panose="02020603050405020304" pitchFamily="18" charset="0"/>
              </a:rPr>
              <a:t>Hong Kong’s fall into enemy hands.</a:t>
            </a:r>
            <a:endParaRPr lang="zh-HK" sz="1400" kern="100" dirty="0">
              <a:solidFill>
                <a:schemeClr val="tx1"/>
              </a:solidFill>
              <a:effectLst/>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64096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graphicFrame>
        <p:nvGraphicFramePr>
          <p:cNvPr id="2" name="物件 1"/>
          <p:cNvGraphicFramePr>
            <a:graphicFrameLocks noChangeAspect="1"/>
          </p:cNvGraphicFramePr>
          <p:nvPr>
            <p:extLst>
              <p:ext uri="{D42A27DB-BD31-4B8C-83A1-F6EECF244321}">
                <p14:modId xmlns:p14="http://schemas.microsoft.com/office/powerpoint/2010/main" val="1867037004"/>
              </p:ext>
            </p:extLst>
          </p:nvPr>
        </p:nvGraphicFramePr>
        <p:xfrm>
          <a:off x="1493838" y="1327150"/>
          <a:ext cx="5921375" cy="2565400"/>
        </p:xfrm>
        <a:graphic>
          <a:graphicData uri="http://schemas.openxmlformats.org/presentationml/2006/ole">
            <mc:AlternateContent xmlns:mc="http://schemas.openxmlformats.org/markup-compatibility/2006">
              <mc:Choice xmlns:v="urn:schemas-microsoft-com:vml" Requires="v">
                <p:oleObj spid="_x0000_s21545" name="Document" r:id="rId4" imgW="5271918" imgH="2289277" progId="Word.Document.12">
                  <p:embed/>
                </p:oleObj>
              </mc:Choice>
              <mc:Fallback>
                <p:oleObj name="Document" r:id="rId4" imgW="5271918" imgH="2289277" progId="Word.Document.12">
                  <p:embed/>
                  <p:pic>
                    <p:nvPicPr>
                      <p:cNvPr id="0" name=""/>
                      <p:cNvPicPr/>
                      <p:nvPr/>
                    </p:nvPicPr>
                    <p:blipFill>
                      <a:blip r:embed="rId5"/>
                      <a:stretch>
                        <a:fillRect/>
                      </a:stretch>
                    </p:blipFill>
                    <p:spPr>
                      <a:xfrm>
                        <a:off x="1493838" y="1327150"/>
                        <a:ext cx="5921375" cy="2565400"/>
                      </a:xfrm>
                      <a:prstGeom prst="rect">
                        <a:avLst/>
                      </a:prstGeom>
                    </p:spPr>
                  </p:pic>
                </p:oleObj>
              </mc:Fallback>
            </mc:AlternateContent>
          </a:graphicData>
        </a:graphic>
      </p:graphicFrame>
      <p:sp>
        <p:nvSpPr>
          <p:cNvPr id="15" name="TextBox 35"/>
          <p:cNvSpPr txBox="1"/>
          <p:nvPr/>
        </p:nvSpPr>
        <p:spPr>
          <a:xfrm>
            <a:off x="5832474" y="1312620"/>
            <a:ext cx="1922033" cy="336928"/>
          </a:xfrm>
          <a:prstGeom prst="rect">
            <a:avLst/>
          </a:prstGeom>
          <a:solidFill>
            <a:srgbClr val="9BBB59"/>
          </a:solidFill>
          <a:ln w="25400" cap="flat" cmpd="sng" algn="ctr">
            <a:solidFill>
              <a:srgbClr val="9BBB59">
                <a:shade val="50000"/>
              </a:srgbClr>
            </a:solidFill>
            <a:prstDash val="solid"/>
          </a:ln>
          <a:effectLst/>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HK" sz="16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rPr>
              <a:t>British army system</a:t>
            </a:r>
            <a:endParaRPr kumimoji="0" lang="zh-HK" altLang="en-US" sz="16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sp>
        <p:nvSpPr>
          <p:cNvPr id="16" name="TextBox 36"/>
          <p:cNvSpPr txBox="1"/>
          <p:nvPr/>
        </p:nvSpPr>
        <p:spPr>
          <a:xfrm>
            <a:off x="5998279" y="1822788"/>
            <a:ext cx="1414725" cy="294629"/>
          </a:xfrm>
          <a:prstGeom prst="rect">
            <a:avLst/>
          </a:prstGeom>
          <a:solidFill>
            <a:srgbClr val="C0504D">
              <a:lumMod val="60000"/>
              <a:lumOff val="40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Division</a:t>
            </a:r>
            <a:endParaRPr kumimoji="0" lang="zh-HK"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17" name="TextBox 37"/>
          <p:cNvSpPr txBox="1"/>
          <p:nvPr/>
        </p:nvSpPr>
        <p:spPr>
          <a:xfrm>
            <a:off x="5998279" y="2419264"/>
            <a:ext cx="1414725" cy="294629"/>
          </a:xfrm>
          <a:prstGeom prst="rect">
            <a:avLst/>
          </a:prstGeom>
          <a:solidFill>
            <a:srgbClr val="C0504D">
              <a:lumMod val="60000"/>
              <a:lumOff val="40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Regiment</a:t>
            </a:r>
            <a:endParaRPr kumimoji="0" lang="zh-HK"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18" name="TextBox 38"/>
          <p:cNvSpPr txBox="1"/>
          <p:nvPr/>
        </p:nvSpPr>
        <p:spPr>
          <a:xfrm>
            <a:off x="5998279" y="3015741"/>
            <a:ext cx="1439545" cy="294629"/>
          </a:xfrm>
          <a:prstGeom prst="rect">
            <a:avLst/>
          </a:prstGeom>
          <a:solidFill>
            <a:srgbClr val="C0504D">
              <a:lumMod val="60000"/>
              <a:lumOff val="40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Battalion</a:t>
            </a:r>
            <a:endParaRPr kumimoji="0" lang="zh-HK"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19" name="TextBox 39"/>
          <p:cNvSpPr txBox="1"/>
          <p:nvPr/>
        </p:nvSpPr>
        <p:spPr>
          <a:xfrm>
            <a:off x="5998279" y="3612488"/>
            <a:ext cx="1439545" cy="294629"/>
          </a:xfrm>
          <a:prstGeom prst="rect">
            <a:avLst/>
          </a:prstGeom>
          <a:solidFill>
            <a:srgbClr val="C0504D">
              <a:lumMod val="60000"/>
              <a:lumOff val="40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Company</a:t>
            </a:r>
            <a:endParaRPr kumimoji="0" lang="zh-HK"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cxnSp>
        <p:nvCxnSpPr>
          <p:cNvPr id="20" name="Straight Arrow Connector 41"/>
          <p:cNvCxnSpPr>
            <a:endCxn id="17" idx="0"/>
          </p:cNvCxnSpPr>
          <p:nvPr/>
        </p:nvCxnSpPr>
        <p:spPr>
          <a:xfrm>
            <a:off x="6705641" y="2117417"/>
            <a:ext cx="1" cy="301847"/>
          </a:xfrm>
          <a:prstGeom prst="straightConnector1">
            <a:avLst/>
          </a:prstGeom>
          <a:noFill/>
          <a:ln w="9525" cap="flat" cmpd="sng" algn="ctr">
            <a:solidFill>
              <a:srgbClr val="4F81BD">
                <a:shade val="95000"/>
                <a:satMod val="105000"/>
              </a:srgbClr>
            </a:solidFill>
            <a:prstDash val="solid"/>
            <a:tailEnd type="arrow"/>
          </a:ln>
          <a:effectLst/>
        </p:spPr>
      </p:cxnSp>
      <p:cxnSp>
        <p:nvCxnSpPr>
          <p:cNvPr id="21" name="Straight Arrow Connector 50"/>
          <p:cNvCxnSpPr>
            <a:endCxn id="18" idx="0"/>
          </p:cNvCxnSpPr>
          <p:nvPr/>
        </p:nvCxnSpPr>
        <p:spPr>
          <a:xfrm flipH="1">
            <a:off x="6718052" y="2713893"/>
            <a:ext cx="221" cy="301848"/>
          </a:xfrm>
          <a:prstGeom prst="straightConnector1">
            <a:avLst/>
          </a:prstGeom>
          <a:noFill/>
          <a:ln w="9525" cap="flat" cmpd="sng" algn="ctr">
            <a:solidFill>
              <a:srgbClr val="4F81BD">
                <a:shade val="95000"/>
                <a:satMod val="105000"/>
              </a:srgbClr>
            </a:solidFill>
            <a:prstDash val="solid"/>
            <a:tailEnd type="arrow"/>
          </a:ln>
          <a:effectLst/>
        </p:spPr>
      </p:cxnSp>
      <p:cxnSp>
        <p:nvCxnSpPr>
          <p:cNvPr id="22" name="Straight Arrow Connector 53"/>
          <p:cNvCxnSpPr>
            <a:endCxn id="19" idx="0"/>
          </p:cNvCxnSpPr>
          <p:nvPr/>
        </p:nvCxnSpPr>
        <p:spPr>
          <a:xfrm flipH="1">
            <a:off x="6718052" y="3310370"/>
            <a:ext cx="221" cy="302118"/>
          </a:xfrm>
          <a:prstGeom prst="straightConnector1">
            <a:avLst/>
          </a:prstGeom>
          <a:noFill/>
          <a:ln w="9525" cap="flat" cmpd="sng" algn="ctr">
            <a:solidFill>
              <a:srgbClr val="4F81BD">
                <a:shade val="95000"/>
                <a:satMod val="105000"/>
              </a:srgbClr>
            </a:solidFill>
            <a:prstDash val="solid"/>
            <a:tailEnd type="arrow"/>
          </a:ln>
          <a:effectLst/>
        </p:spPr>
      </p:cxnSp>
      <p:sp>
        <p:nvSpPr>
          <p:cNvPr id="24" name="文字方塊 23"/>
          <p:cNvSpPr txBox="1">
            <a:spLocks noChangeArrowheads="1"/>
          </p:cNvSpPr>
          <p:nvPr/>
        </p:nvSpPr>
        <p:spPr bwMode="auto">
          <a:xfrm>
            <a:off x="1180354" y="4456429"/>
            <a:ext cx="6589058" cy="2099645"/>
          </a:xfrm>
          <a:prstGeom prst="rect">
            <a:avLst/>
          </a:prstGeom>
          <a:solidFill>
            <a:srgbClr val="8064A2">
              <a:lumMod val="40000"/>
              <a:lumOff val="60000"/>
            </a:srgbClr>
          </a:solid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lang="en-US" altLang="zh-TW" sz="1500" b="1" kern="100" dirty="0">
                <a:solidFill>
                  <a:srgbClr val="000000"/>
                </a:solidFill>
                <a:latin typeface="Times New Roman" panose="02020603050405020304" pitchFamily="18" charset="0"/>
                <a:ea typeface="新細明體"/>
                <a:cs typeface="Times New Roman" panose="02020603050405020304" pitchFamily="18" charset="0"/>
              </a:rPr>
              <a:t>Quiz: </a:t>
            </a:r>
            <a:r>
              <a:rPr lang="en-US" altLang="zh-TW" sz="1500" kern="100" dirty="0">
                <a:latin typeface="Times New Roman" panose="02020603050405020304" pitchFamily="18" charset="0"/>
                <a:ea typeface="新細明體"/>
                <a:cs typeface="Times New Roman" panose="02020603050405020304" pitchFamily="18" charset="0"/>
              </a:rPr>
              <a:t>Do you think these types and numbers of stationed soldiers in addition to other defensive arrangements could resist </a:t>
            </a:r>
            <a:r>
              <a:rPr lang="en-US" altLang="zh-TW" sz="1500" kern="100" dirty="0" smtClean="0">
                <a:latin typeface="Times New Roman" panose="02020603050405020304" pitchFamily="18" charset="0"/>
                <a:ea typeface="新細明體"/>
                <a:cs typeface="Times New Roman" panose="02020603050405020304" pitchFamily="18" charset="0"/>
              </a:rPr>
              <a:t>against the </a:t>
            </a:r>
            <a:r>
              <a:rPr lang="en-US" altLang="zh-TW" sz="1500" kern="100" dirty="0">
                <a:latin typeface="Times New Roman" panose="02020603050405020304" pitchFamily="18" charset="0"/>
                <a:ea typeface="新細明體"/>
                <a:cs typeface="Times New Roman" panose="02020603050405020304" pitchFamily="18" charset="0"/>
              </a:rPr>
              <a:t>advance of the</a:t>
            </a:r>
            <a:r>
              <a:rPr kumimoji="0" lang="en-US" altLang="zh-TW" sz="1500" b="0" i="0" u="none" strike="noStrike" kern="100" cap="none" spc="0" normalizeH="0" noProof="0" dirty="0">
                <a:ln>
                  <a:noFill/>
                </a:ln>
                <a:effectLst/>
                <a:uLnTx/>
                <a:uFillTx/>
                <a:latin typeface="Times New Roman" panose="02020603050405020304" pitchFamily="18" charset="0"/>
                <a:ea typeface="新細明體"/>
                <a:cs typeface="Times New Roman" panose="02020603050405020304" pitchFamily="18" charset="0"/>
              </a:rPr>
              <a:t> Japanese army</a:t>
            </a:r>
            <a:r>
              <a:rPr kumimoji="0" lang="en-US" altLang="zh-TW" sz="1500" b="0" i="0" u="none" strike="noStrike" kern="100" cap="none" spc="0" normalizeH="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a:t>
            </a:r>
            <a:endParaRPr kumimoji="0" lang="zh-HK" altLang="en-US" sz="15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26" name="TextBox 57"/>
          <p:cNvSpPr txBox="1"/>
          <p:nvPr/>
        </p:nvSpPr>
        <p:spPr>
          <a:xfrm>
            <a:off x="1314824" y="5053177"/>
            <a:ext cx="6350000" cy="1366193"/>
          </a:xfrm>
          <a:prstGeom prst="rect">
            <a:avLst/>
          </a:prstGeom>
          <a:solidFill>
            <a:sysClr val="window" lastClr="FFFFFF"/>
          </a:solidFill>
          <a:ln>
            <a:solidFill>
              <a:srgbClr val="4F81BD">
                <a:lumMod val="75000"/>
              </a:srgbClr>
            </a:solidFill>
          </a:ln>
        </p:spPr>
        <p:txBody>
          <a:bodyPr wrap="square" rtlCol="0">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srgbClr val="FF0000"/>
                </a:solidFill>
                <a:effectLst/>
                <a:uLnTx/>
                <a:uFillTx/>
                <a:latin typeface="Times New Roman" panose="02020603050405020304" pitchFamily="18" charset="0"/>
                <a:ea typeface="新細明體"/>
                <a:cs typeface="Times New Roman" panose="02020603050405020304" pitchFamily="18" charset="0"/>
              </a:rPr>
              <a:t>The numbers of soldiers of these three</a:t>
            </a:r>
            <a:r>
              <a:rPr kumimoji="0" lang="en-US" altLang="zh-CN" sz="1500" b="0" i="0" u="none" strike="noStrike" kern="1200" cap="none" spc="0" normalizeH="0" noProof="0" dirty="0">
                <a:ln>
                  <a:noFill/>
                </a:ln>
                <a:solidFill>
                  <a:srgbClr val="FF0000"/>
                </a:solidFill>
                <a:effectLst/>
                <a:uLnTx/>
                <a:uFillTx/>
                <a:latin typeface="Times New Roman" panose="02020603050405020304" pitchFamily="18" charset="0"/>
                <a:ea typeface="新細明體"/>
                <a:cs typeface="Times New Roman" panose="02020603050405020304" pitchFamily="18" charset="0"/>
              </a:rPr>
              <a:t> </a:t>
            </a:r>
            <a:r>
              <a:rPr kumimoji="0" lang="en-US" altLang="zh-CN" sz="1500" b="0" i="0" u="none" strike="noStrike" kern="1200" cap="none" spc="0" normalizeH="0" baseline="0" noProof="0" dirty="0">
                <a:ln>
                  <a:noFill/>
                </a:ln>
                <a:solidFill>
                  <a:srgbClr val="FF0000"/>
                </a:solidFill>
                <a:effectLst/>
                <a:uLnTx/>
                <a:uFillTx/>
                <a:latin typeface="Times New Roman" panose="02020603050405020304" pitchFamily="18" charset="0"/>
                <a:ea typeface="新細明體"/>
                <a:cs typeface="Times New Roman" panose="02020603050405020304" pitchFamily="18" charset="0"/>
              </a:rPr>
              <a:t>battalions</a:t>
            </a:r>
            <a:r>
              <a:rPr kumimoji="0" lang="en-US" altLang="zh-CN" sz="1500" b="0" i="0" u="none" strike="noStrike" kern="1200" cap="none" spc="0" normalizeH="0" noProof="0" dirty="0">
                <a:ln>
                  <a:noFill/>
                </a:ln>
                <a:solidFill>
                  <a:srgbClr val="FF0000"/>
                </a:solidFill>
                <a:effectLst/>
                <a:uLnTx/>
                <a:uFillTx/>
                <a:latin typeface="Times New Roman" panose="02020603050405020304" pitchFamily="18" charset="0"/>
                <a:ea typeface="新細明體"/>
                <a:cs typeface="Times New Roman" panose="02020603050405020304" pitchFamily="18" charset="0"/>
              </a:rPr>
              <a:t> </a:t>
            </a:r>
            <a:r>
              <a:rPr lang="en-US" altLang="zh-CN" sz="1500" dirty="0">
                <a:solidFill>
                  <a:srgbClr val="FF0000"/>
                </a:solidFill>
                <a:latin typeface="Times New Roman" panose="02020603050405020304" pitchFamily="18" charset="0"/>
                <a:ea typeface="新細明體"/>
                <a:cs typeface="Times New Roman" panose="02020603050405020304" pitchFamily="18" charset="0"/>
              </a:rPr>
              <a:t>stationed in Hong Kong were not that few. On the west side, they even had </a:t>
            </a:r>
            <a:r>
              <a:rPr lang="en-US" altLang="zh-CN" sz="1500" dirty="0" smtClean="0">
                <a:solidFill>
                  <a:srgbClr val="FF0000"/>
                </a:solidFill>
                <a:latin typeface="Times New Roman" panose="02020603050405020304" pitchFamily="18" charset="0"/>
                <a:ea typeface="新細明體"/>
                <a:cs typeface="Times New Roman" panose="02020603050405020304" pitchFamily="18" charset="0"/>
              </a:rPr>
              <a:t>the </a:t>
            </a:r>
            <a:r>
              <a:rPr lang="en-US" altLang="zh-CN" sz="1500" dirty="0" err="1" smtClean="0">
                <a:solidFill>
                  <a:srgbClr val="FF0000"/>
                </a:solidFill>
                <a:latin typeface="Times New Roman" panose="02020603050405020304" pitchFamily="18" charset="0"/>
                <a:ea typeface="新細明體"/>
                <a:cs typeface="Times New Roman" panose="02020603050405020304" pitchFamily="18" charset="0"/>
              </a:rPr>
              <a:t>Shing</a:t>
            </a:r>
            <a:r>
              <a:rPr lang="en-US" altLang="zh-CN" sz="1500" dirty="0" smtClean="0">
                <a:solidFill>
                  <a:srgbClr val="FF0000"/>
                </a:solidFill>
                <a:latin typeface="Times New Roman" panose="02020603050405020304" pitchFamily="18" charset="0"/>
                <a:ea typeface="新細明體"/>
                <a:cs typeface="Times New Roman" panose="02020603050405020304" pitchFamily="18" charset="0"/>
              </a:rPr>
              <a:t> </a:t>
            </a:r>
            <a:r>
              <a:rPr lang="en-US" altLang="zh-CN" sz="1500" dirty="0">
                <a:solidFill>
                  <a:srgbClr val="FF0000"/>
                </a:solidFill>
                <a:latin typeface="Times New Roman" panose="02020603050405020304" pitchFamily="18" charset="0"/>
                <a:ea typeface="新細明體"/>
                <a:cs typeface="Times New Roman" panose="02020603050405020304" pitchFamily="18" charset="0"/>
              </a:rPr>
              <a:t>Mun </a:t>
            </a:r>
            <a:r>
              <a:rPr kumimoji="0" lang="en-US" altLang="zh-CN" sz="1500" b="0" i="0" u="none" strike="noStrike" kern="1200" cap="none" spc="0" normalizeH="0" baseline="0" noProof="0" dirty="0">
                <a:ln>
                  <a:noFill/>
                </a:ln>
                <a:solidFill>
                  <a:srgbClr val="FF0000"/>
                </a:solidFill>
                <a:effectLst/>
                <a:uLnTx/>
                <a:uFillTx/>
                <a:latin typeface="Times New Roman" panose="02020603050405020304" pitchFamily="18" charset="0"/>
                <a:ea typeface="新細明體"/>
                <a:cs typeface="Times New Roman" panose="02020603050405020304" pitchFamily="18" charset="0"/>
              </a:rPr>
              <a:t>Redoubt to shield them. If they defended the Gin Drinker’s Line with all their power, they could</a:t>
            </a:r>
            <a:r>
              <a:rPr kumimoji="0" lang="en-US" altLang="zh-CN" sz="1500" b="0" i="0" u="none" strike="noStrike" kern="1200" cap="none" spc="0" normalizeH="0" noProof="0" dirty="0">
                <a:ln>
                  <a:noFill/>
                </a:ln>
                <a:solidFill>
                  <a:srgbClr val="FF0000"/>
                </a:solidFill>
                <a:effectLst/>
                <a:uLnTx/>
                <a:uFillTx/>
                <a:latin typeface="Times New Roman" panose="02020603050405020304" pitchFamily="18" charset="0"/>
                <a:ea typeface="新細明體"/>
                <a:cs typeface="Times New Roman" panose="02020603050405020304" pitchFamily="18" charset="0"/>
              </a:rPr>
              <a:t> probably </a:t>
            </a:r>
            <a:r>
              <a:rPr kumimoji="0" lang="en-US" altLang="zh-CN" sz="1500" b="0" i="0" u="none" strike="noStrike" kern="1200" cap="none" spc="0" normalizeH="0" noProof="0" dirty="0" smtClean="0">
                <a:ln>
                  <a:noFill/>
                </a:ln>
                <a:solidFill>
                  <a:srgbClr val="FF0000"/>
                </a:solidFill>
                <a:effectLst/>
                <a:uLnTx/>
                <a:uFillTx/>
                <a:latin typeface="Times New Roman" panose="02020603050405020304" pitchFamily="18" charset="0"/>
                <a:ea typeface="新細明體"/>
                <a:cs typeface="Times New Roman" panose="02020603050405020304" pitchFamily="18" charset="0"/>
              </a:rPr>
              <a:t>resist against the </a:t>
            </a:r>
            <a:r>
              <a:rPr kumimoji="0" lang="en-US" altLang="zh-CN" sz="1500" b="0" i="0" u="none" strike="noStrike" kern="1200" cap="none" spc="0" normalizeH="0" noProof="0" dirty="0">
                <a:ln>
                  <a:noFill/>
                </a:ln>
                <a:solidFill>
                  <a:srgbClr val="FF0000"/>
                </a:solidFill>
                <a:effectLst/>
                <a:uLnTx/>
                <a:uFillTx/>
                <a:latin typeface="Times New Roman" panose="02020603050405020304" pitchFamily="18" charset="0"/>
                <a:ea typeface="新細明體"/>
                <a:cs typeface="Times New Roman" panose="02020603050405020304" pitchFamily="18" charset="0"/>
              </a:rPr>
              <a:t>advance of the Japanese </a:t>
            </a:r>
            <a:r>
              <a:rPr kumimoji="0" lang="en-US" altLang="zh-CN" sz="1500" b="0" i="0" u="none" strike="noStrike" kern="1200" cap="none" spc="0" normalizeH="0" noProof="0" dirty="0" smtClean="0">
                <a:ln>
                  <a:noFill/>
                </a:ln>
                <a:solidFill>
                  <a:srgbClr val="FF0000"/>
                </a:solidFill>
                <a:effectLst/>
                <a:uLnTx/>
                <a:uFillTx/>
                <a:latin typeface="Times New Roman" panose="02020603050405020304" pitchFamily="18" charset="0"/>
                <a:ea typeface="新細明體"/>
                <a:cs typeface="Times New Roman" panose="02020603050405020304" pitchFamily="18" charset="0"/>
              </a:rPr>
              <a:t>army consistently. </a:t>
            </a:r>
            <a:endParaRPr kumimoji="0" lang="zh-HK" altLang="en-US" sz="1500" b="0" i="0" u="none" strike="noStrike" kern="0" cap="none" spc="0" normalizeH="0" baseline="0" noProof="0" dirty="0">
              <a:ln>
                <a:noFill/>
              </a:ln>
              <a:solidFill>
                <a:srgbClr val="FF0000"/>
              </a:solidFill>
              <a:effectLst/>
              <a:uLnTx/>
              <a:uFillTx/>
              <a:latin typeface="Times New Roman" panose="02020603050405020304" pitchFamily="18" charset="0"/>
              <a:ea typeface="新細明體"/>
              <a:cs typeface="Times New Roman" panose="02020603050405020304" pitchFamily="18" charset="0"/>
            </a:endParaRPr>
          </a:p>
        </p:txBody>
      </p:sp>
      <p:graphicFrame>
        <p:nvGraphicFramePr>
          <p:cNvPr id="3" name="Table 2">
            <a:extLst>
              <a:ext uri="{FF2B5EF4-FFF2-40B4-BE49-F238E27FC236}">
                <a16:creationId xmlns:a16="http://schemas.microsoft.com/office/drawing/2014/main" id="{7E9ED58A-6C05-430F-B25A-4004AA47DCD6}"/>
              </a:ext>
            </a:extLst>
          </p:cNvPr>
          <p:cNvGraphicFramePr>
            <a:graphicFrameLocks noGrp="1"/>
          </p:cNvGraphicFramePr>
          <p:nvPr>
            <p:extLst>
              <p:ext uri="{D42A27DB-BD31-4B8C-83A1-F6EECF244321}">
                <p14:modId xmlns:p14="http://schemas.microsoft.com/office/powerpoint/2010/main" val="1979604772"/>
              </p:ext>
            </p:extLst>
          </p:nvPr>
        </p:nvGraphicFramePr>
        <p:xfrm>
          <a:off x="1180354" y="1338309"/>
          <a:ext cx="4477084" cy="2545080"/>
        </p:xfrm>
        <a:graphic>
          <a:graphicData uri="http://schemas.openxmlformats.org/drawingml/2006/table">
            <a:tbl>
              <a:tblPr firstRow="1" bandRow="1">
                <a:tableStyleId>{5C22544A-7EE6-4342-B048-85BDC9FD1C3A}</a:tableStyleId>
              </a:tblPr>
              <a:tblGrid>
                <a:gridCol w="1941987">
                  <a:extLst>
                    <a:ext uri="{9D8B030D-6E8A-4147-A177-3AD203B41FA5}">
                      <a16:colId xmlns:a16="http://schemas.microsoft.com/office/drawing/2014/main" val="415073053"/>
                    </a:ext>
                  </a:extLst>
                </a:gridCol>
                <a:gridCol w="1260088">
                  <a:extLst>
                    <a:ext uri="{9D8B030D-6E8A-4147-A177-3AD203B41FA5}">
                      <a16:colId xmlns:a16="http://schemas.microsoft.com/office/drawing/2014/main" val="2056090767"/>
                    </a:ext>
                  </a:extLst>
                </a:gridCol>
                <a:gridCol w="1275009">
                  <a:extLst>
                    <a:ext uri="{9D8B030D-6E8A-4147-A177-3AD203B41FA5}">
                      <a16:colId xmlns:a16="http://schemas.microsoft.com/office/drawing/2014/main" val="1187401894"/>
                    </a:ext>
                  </a:extLst>
                </a:gridCol>
              </a:tblGrid>
              <a:tr h="220345">
                <a:tc>
                  <a:txBody>
                    <a:bodyPr/>
                    <a:lstStyle/>
                    <a:p>
                      <a:pPr algn="ctr">
                        <a:spcAft>
                          <a:spcPts val="0"/>
                        </a:spcAft>
                      </a:pPr>
                      <a:r>
                        <a:rPr lang="en-US" sz="1300" kern="100" dirty="0">
                          <a:effectLst/>
                          <a:latin typeface="Times New Roman" panose="02020603050405020304" pitchFamily="18" charset="0"/>
                          <a:ea typeface="PMingLiU" panose="02020500000000000000" pitchFamily="18" charset="-120"/>
                          <a:cs typeface="Times New Roman" panose="02020603050405020304" pitchFamily="18" charset="0"/>
                        </a:rPr>
                        <a:t>Division</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lgn="ctr">
                        <a:spcAft>
                          <a:spcPts val="0"/>
                        </a:spcAft>
                      </a:pPr>
                      <a:r>
                        <a:rPr lang="en-US" sz="1300" kern="100" dirty="0">
                          <a:effectLst/>
                          <a:latin typeface="Times New Roman" panose="02020603050405020304" pitchFamily="18" charset="0"/>
                          <a:ea typeface="PMingLiU" panose="02020500000000000000" pitchFamily="18" charset="-120"/>
                          <a:cs typeface="Times New Roman" panose="02020603050405020304" pitchFamily="18" charset="0"/>
                        </a:rPr>
                        <a:t>Origins of Soldiers</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lgn="ctr">
                        <a:spcAft>
                          <a:spcPts val="0"/>
                        </a:spcAft>
                      </a:pPr>
                      <a:r>
                        <a:rPr lang="en-US" altLang="zh-TW" sz="1300" kern="100" dirty="0">
                          <a:effectLst/>
                          <a:latin typeface="Times New Roman" panose="02020603050405020304" pitchFamily="18" charset="0"/>
                          <a:cs typeface="Times New Roman" panose="02020603050405020304" pitchFamily="18" charset="0"/>
                        </a:rPr>
                        <a:t>Number of Soldiers Stationed in Hong Kong</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444838625"/>
                  </a:ext>
                </a:extLst>
              </a:tr>
              <a:tr h="226695">
                <a:tc>
                  <a:txBody>
                    <a:bodyPr/>
                    <a:lstStyle/>
                    <a:p>
                      <a:pPr algn="ctr">
                        <a:spcAft>
                          <a:spcPts val="0"/>
                        </a:spcAft>
                      </a:pPr>
                      <a:r>
                        <a:rPr lang="en-US" altLang="zh-TW" sz="1300" kern="100" dirty="0">
                          <a:solidFill>
                            <a:schemeClr val="tx1"/>
                          </a:solidFill>
                          <a:effectLst/>
                          <a:latin typeface="Times New Roman" panose="02020603050405020304" pitchFamily="18" charset="0"/>
                          <a:cs typeface="Times New Roman" panose="02020603050405020304" pitchFamily="18" charset="0"/>
                        </a:rPr>
                        <a:t>Royal Regiment of Scotland 2</a:t>
                      </a:r>
                      <a:r>
                        <a:rPr lang="en-US" altLang="zh-TW" sz="1300" kern="100" baseline="30000" dirty="0">
                          <a:solidFill>
                            <a:schemeClr val="tx1"/>
                          </a:solidFill>
                          <a:effectLst/>
                          <a:latin typeface="Times New Roman" panose="02020603050405020304" pitchFamily="18" charset="0"/>
                          <a:cs typeface="Times New Roman" panose="02020603050405020304" pitchFamily="18" charset="0"/>
                        </a:rPr>
                        <a:t>nd</a:t>
                      </a:r>
                      <a:r>
                        <a:rPr lang="en-US" altLang="zh-TW" sz="1300" kern="100" dirty="0">
                          <a:solidFill>
                            <a:schemeClr val="tx1"/>
                          </a:solidFill>
                          <a:effectLst/>
                          <a:latin typeface="Times New Roman" panose="02020603050405020304" pitchFamily="18" charset="0"/>
                          <a:cs typeface="Times New Roman" panose="02020603050405020304" pitchFamily="18" charset="0"/>
                        </a:rPr>
                        <a:t> Infantry Battalion</a:t>
                      </a:r>
                      <a:endParaRPr lang="en-HK" sz="12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lgn="ctr">
                        <a:spcAft>
                          <a:spcPts val="0"/>
                        </a:spcAft>
                      </a:pPr>
                      <a:r>
                        <a:rPr lang="en-US" sz="13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Scotland</a:t>
                      </a:r>
                      <a:endParaRPr lang="en-HK" sz="12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lgn="ctr">
                        <a:spcAft>
                          <a:spcPts val="0"/>
                        </a:spcAft>
                      </a:pPr>
                      <a:r>
                        <a:rPr lang="en-US" sz="1300" kern="100">
                          <a:solidFill>
                            <a:schemeClr val="tx1"/>
                          </a:solidFill>
                          <a:effectLst/>
                          <a:latin typeface="Times New Roman" panose="02020603050405020304" pitchFamily="18" charset="0"/>
                          <a:cs typeface="Times New Roman" panose="02020603050405020304" pitchFamily="18" charset="0"/>
                        </a:rPr>
                        <a:t>769</a:t>
                      </a:r>
                      <a:endParaRPr lang="en-HK" sz="1200" kern="10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4045262993"/>
                  </a:ext>
                </a:extLst>
              </a:tr>
              <a:tr h="427990">
                <a:tc>
                  <a:txBody>
                    <a:bodyPr/>
                    <a:lstStyle/>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7</a:t>
                      </a:r>
                      <a:r>
                        <a:rPr lang="en-US" sz="1300" kern="100" baseline="30000" dirty="0">
                          <a:solidFill>
                            <a:schemeClr val="tx1"/>
                          </a:solidFill>
                          <a:effectLst/>
                          <a:latin typeface="Times New Roman" panose="02020603050405020304" pitchFamily="18" charset="0"/>
                          <a:cs typeface="Times New Roman" panose="02020603050405020304" pitchFamily="18" charset="0"/>
                        </a:rPr>
                        <a:t>th</a:t>
                      </a:r>
                      <a:r>
                        <a:rPr lang="en-US" sz="1300" kern="100" dirty="0">
                          <a:solidFill>
                            <a:schemeClr val="tx1"/>
                          </a:solidFill>
                          <a:effectLst/>
                          <a:latin typeface="Times New Roman" panose="02020603050405020304" pitchFamily="18" charset="0"/>
                          <a:cs typeface="Times New Roman" panose="02020603050405020304" pitchFamily="18" charset="0"/>
                        </a:rPr>
                        <a:t> </a:t>
                      </a:r>
                      <a:r>
                        <a:rPr lang="en-US" altLang="zh-TW" sz="1300" kern="100" dirty="0">
                          <a:solidFill>
                            <a:schemeClr val="tx1"/>
                          </a:solidFill>
                          <a:effectLst/>
                          <a:latin typeface="Times New Roman" panose="02020603050405020304" pitchFamily="18" charset="0"/>
                          <a:cs typeface="Times New Roman" panose="02020603050405020304" pitchFamily="18" charset="0"/>
                        </a:rPr>
                        <a:t>Rajput Regiment, 5</a:t>
                      </a:r>
                      <a:r>
                        <a:rPr lang="en-US" altLang="zh-TW" sz="1300" kern="100" baseline="30000" dirty="0">
                          <a:solidFill>
                            <a:schemeClr val="tx1"/>
                          </a:solidFill>
                          <a:effectLst/>
                          <a:latin typeface="Times New Roman" panose="02020603050405020304" pitchFamily="18" charset="0"/>
                          <a:cs typeface="Times New Roman" panose="02020603050405020304" pitchFamily="18" charset="0"/>
                        </a:rPr>
                        <a:t>th</a:t>
                      </a:r>
                      <a:r>
                        <a:rPr lang="en-US" altLang="zh-TW" sz="1300" kern="100" dirty="0">
                          <a:solidFill>
                            <a:schemeClr val="tx1"/>
                          </a:solidFill>
                          <a:effectLst/>
                          <a:latin typeface="Times New Roman" panose="02020603050405020304" pitchFamily="18" charset="0"/>
                          <a:cs typeface="Times New Roman" panose="02020603050405020304" pitchFamily="18" charset="0"/>
                        </a:rPr>
                        <a:t> Battalion</a:t>
                      </a:r>
                      <a:endParaRPr lang="en-HK" sz="12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Rajput, India</a:t>
                      </a:r>
                      <a:endParaRPr lang="en-HK" sz="1200" kern="100" dirty="0">
                        <a:solidFill>
                          <a:schemeClr val="tx1"/>
                        </a:solidFill>
                        <a:effectLst/>
                        <a:latin typeface="Times New Roman" panose="02020603050405020304" pitchFamily="18" charset="0"/>
                        <a:cs typeface="Times New Roman" panose="02020603050405020304" pitchFamily="18" charset="0"/>
                      </a:endParaRPr>
                    </a:p>
                  </a:txBody>
                  <a:tcPr/>
                </a:tc>
                <a:tc>
                  <a:txBody>
                    <a:bodyPr/>
                    <a:lstStyle/>
                    <a:p>
                      <a:pPr algn="ctr">
                        <a:spcAft>
                          <a:spcPts val="0"/>
                        </a:spcAft>
                      </a:pPr>
                      <a:r>
                        <a:rPr lang="en-US" sz="1300" kern="100">
                          <a:solidFill>
                            <a:schemeClr val="tx1"/>
                          </a:solidFill>
                          <a:effectLst/>
                          <a:latin typeface="Times New Roman" panose="02020603050405020304" pitchFamily="18" charset="0"/>
                          <a:cs typeface="Times New Roman" panose="02020603050405020304" pitchFamily="18" charset="0"/>
                        </a:rPr>
                        <a:t>829</a:t>
                      </a:r>
                      <a:endParaRPr lang="en-HK" sz="1200" kern="10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3075816040"/>
                  </a:ext>
                </a:extLst>
              </a:tr>
              <a:tr h="327660">
                <a:tc>
                  <a:txBody>
                    <a:bodyPr/>
                    <a:lstStyle/>
                    <a:p>
                      <a:pPr algn="ctr">
                        <a:spcAft>
                          <a:spcPts val="0"/>
                        </a:spcAft>
                      </a:pPr>
                      <a:r>
                        <a:rPr lang="en-US" altLang="zh-TW" sz="1300" kern="100" dirty="0">
                          <a:solidFill>
                            <a:schemeClr val="tx1"/>
                          </a:solidFill>
                          <a:effectLst/>
                          <a:latin typeface="Times New Roman" panose="02020603050405020304" pitchFamily="18" charset="0"/>
                          <a:cs typeface="Times New Roman" panose="02020603050405020304" pitchFamily="18" charset="0"/>
                        </a:rPr>
                        <a:t>14</a:t>
                      </a:r>
                      <a:r>
                        <a:rPr lang="en-US" altLang="zh-TW" sz="1300" kern="100" baseline="30000" dirty="0">
                          <a:solidFill>
                            <a:schemeClr val="tx1"/>
                          </a:solidFill>
                          <a:effectLst/>
                          <a:latin typeface="Times New Roman" panose="02020603050405020304" pitchFamily="18" charset="0"/>
                          <a:cs typeface="Times New Roman" panose="02020603050405020304" pitchFamily="18" charset="0"/>
                        </a:rPr>
                        <a:t>th</a:t>
                      </a:r>
                      <a:r>
                        <a:rPr lang="en-US" altLang="zh-TW" sz="1300" kern="100" dirty="0">
                          <a:solidFill>
                            <a:schemeClr val="tx1"/>
                          </a:solidFill>
                          <a:effectLst/>
                          <a:latin typeface="Times New Roman" panose="02020603050405020304" pitchFamily="18" charset="0"/>
                          <a:cs typeface="Times New Roman" panose="02020603050405020304" pitchFamily="18" charset="0"/>
                        </a:rPr>
                        <a:t> Punjab Regiment, 2</a:t>
                      </a:r>
                      <a:r>
                        <a:rPr lang="en-US" altLang="zh-TW" sz="1300" kern="100" baseline="30000" dirty="0">
                          <a:solidFill>
                            <a:schemeClr val="tx1"/>
                          </a:solidFill>
                          <a:effectLst/>
                          <a:latin typeface="Times New Roman" panose="02020603050405020304" pitchFamily="18" charset="0"/>
                          <a:cs typeface="Times New Roman" panose="02020603050405020304" pitchFamily="18" charset="0"/>
                        </a:rPr>
                        <a:t>nd</a:t>
                      </a:r>
                      <a:r>
                        <a:rPr lang="en-US" altLang="zh-TW" sz="1300" kern="100" dirty="0">
                          <a:solidFill>
                            <a:schemeClr val="tx1"/>
                          </a:solidFill>
                          <a:effectLst/>
                          <a:latin typeface="Times New Roman" panose="02020603050405020304" pitchFamily="18" charset="0"/>
                          <a:cs typeface="Times New Roman" panose="02020603050405020304" pitchFamily="18" charset="0"/>
                        </a:rPr>
                        <a:t> Battalion</a:t>
                      </a:r>
                      <a:endParaRPr lang="en-HK" sz="12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lgn="ctr">
                        <a:spcAft>
                          <a:spcPts val="0"/>
                        </a:spcAft>
                      </a:pPr>
                      <a:r>
                        <a:rPr lang="en-US" sz="13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Punjab, India</a:t>
                      </a:r>
                      <a:endParaRPr lang="en-HK" sz="12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lgn="ctr">
                        <a:spcAft>
                          <a:spcPts val="0"/>
                        </a:spcAft>
                      </a:pPr>
                      <a:r>
                        <a:rPr lang="en-US" sz="1300" kern="100" dirty="0" smtClean="0">
                          <a:solidFill>
                            <a:schemeClr val="tx1"/>
                          </a:solidFill>
                          <a:effectLst/>
                          <a:latin typeface="Times New Roman" panose="02020603050405020304" pitchFamily="18" charset="0"/>
                          <a:cs typeface="Times New Roman" panose="02020603050405020304" pitchFamily="18" charset="0"/>
                        </a:rPr>
                        <a:t>1,005</a:t>
                      </a:r>
                      <a:endParaRPr lang="en-HK" sz="12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2928976013"/>
                  </a:ext>
                </a:extLst>
              </a:tr>
            </a:tbl>
          </a:graphicData>
        </a:graphic>
      </p:graphicFrame>
    </p:spTree>
    <p:extLst>
      <p:ext uri="{BB962C8B-B14F-4D97-AF65-F5344CB8AC3E}">
        <p14:creationId xmlns:p14="http://schemas.microsoft.com/office/powerpoint/2010/main" val="379940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000" fill="hold"/>
                                        <p:tgtEl>
                                          <p:spTgt spid="26"/>
                                        </p:tgtEl>
                                        <p:attrNameLst>
                                          <p:attrName>ppt_w</p:attrName>
                                        </p:attrNameLst>
                                      </p:cBhvr>
                                      <p:tavLst>
                                        <p:tav tm="0">
                                          <p:val>
                                            <p:strVal val="#ppt_w*0.70"/>
                                          </p:val>
                                        </p:tav>
                                        <p:tav tm="100000">
                                          <p:val>
                                            <p:strVal val="#ppt_w"/>
                                          </p:val>
                                        </p:tav>
                                      </p:tavLst>
                                    </p:anim>
                                    <p:anim calcmode="lin" valueType="num">
                                      <p:cBhvr>
                                        <p:cTn id="47" dur="1000" fill="hold"/>
                                        <p:tgtEl>
                                          <p:spTgt spid="26"/>
                                        </p:tgtEl>
                                        <p:attrNameLst>
                                          <p:attrName>ppt_h</p:attrName>
                                        </p:attrNameLst>
                                      </p:cBhvr>
                                      <p:tavLst>
                                        <p:tav tm="0">
                                          <p:val>
                                            <p:strVal val="#ppt_h"/>
                                          </p:val>
                                        </p:tav>
                                        <p:tav tm="100000">
                                          <p:val>
                                            <p:strVal val="#ppt_h"/>
                                          </p:val>
                                        </p:tav>
                                      </p:tavLst>
                                    </p:anim>
                                    <p:animEffect transition="in" filter="fade">
                                      <p:cBhvr>
                                        <p:cTn id="48"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4"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文字方塊 4"/>
          <p:cNvSpPr txBox="1">
            <a:spLocks noChangeArrowheads="1"/>
          </p:cNvSpPr>
          <p:nvPr/>
        </p:nvSpPr>
        <p:spPr bwMode="auto">
          <a:xfrm>
            <a:off x="1749527" y="1730560"/>
            <a:ext cx="5616464" cy="3778142"/>
          </a:xfrm>
          <a:prstGeom prst="rect">
            <a:avLst/>
          </a:prstGeom>
          <a:solidFill>
            <a:srgbClr val="8064A2">
              <a:lumMod val="40000"/>
              <a:lumOff val="60000"/>
            </a:srgbClr>
          </a:solid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lang="en-US" altLang="zh-TW" sz="1500" b="1" kern="100" dirty="0">
                <a:solidFill>
                  <a:srgbClr val="000000"/>
                </a:solidFill>
                <a:latin typeface="Times New Roman" panose="02020603050405020304" pitchFamily="18" charset="0"/>
                <a:ea typeface="新細明體"/>
                <a:cs typeface="Times New Roman" panose="02020603050405020304" pitchFamily="18" charset="0"/>
              </a:rPr>
              <a:t>Quiz:</a:t>
            </a:r>
            <a:r>
              <a:rPr lang="zh-TW" altLang="en-US" sz="1500" b="1" kern="1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500" kern="100" dirty="0">
                <a:solidFill>
                  <a:srgbClr val="000000"/>
                </a:solidFill>
                <a:latin typeface="Times New Roman" panose="02020603050405020304" pitchFamily="18" charset="0"/>
                <a:ea typeface="新細明體"/>
                <a:cs typeface="Times New Roman" panose="02020603050405020304" pitchFamily="18" charset="0"/>
              </a:rPr>
              <a:t>According</a:t>
            </a:r>
            <a:r>
              <a:rPr lang="zh-TW" altLang="en-US" sz="1500" kern="1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500" kern="100" dirty="0">
                <a:solidFill>
                  <a:srgbClr val="000000"/>
                </a:solidFill>
                <a:latin typeface="Times New Roman" panose="02020603050405020304" pitchFamily="18" charset="0"/>
                <a:ea typeface="新細明體"/>
                <a:cs typeface="Times New Roman" panose="02020603050405020304" pitchFamily="18" charset="0"/>
              </a:rPr>
              <a:t>to</a:t>
            </a:r>
            <a:r>
              <a:rPr lang="zh-TW" altLang="en-US" sz="1500" kern="1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500" kern="100" dirty="0">
                <a:solidFill>
                  <a:srgbClr val="000000"/>
                </a:solidFill>
                <a:latin typeface="Times New Roman" panose="02020603050405020304" pitchFamily="18" charset="0"/>
                <a:ea typeface="新細明體"/>
                <a:cs typeface="Times New Roman" panose="02020603050405020304" pitchFamily="18" charset="0"/>
              </a:rPr>
              <a:t>the above</a:t>
            </a:r>
            <a:r>
              <a:rPr lang="zh-TW" altLang="en-US" sz="1500" kern="1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500" kern="100" dirty="0">
                <a:solidFill>
                  <a:srgbClr val="000000"/>
                </a:solidFill>
                <a:latin typeface="Times New Roman" panose="02020603050405020304" pitchFamily="18" charset="0"/>
                <a:ea typeface="新細明體"/>
                <a:cs typeface="Times New Roman" panose="02020603050405020304" pitchFamily="18" charset="0"/>
              </a:rPr>
              <a:t>map</a:t>
            </a:r>
            <a:r>
              <a:rPr lang="zh-TW" altLang="en-US" sz="1500" kern="1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500" kern="100" dirty="0">
                <a:solidFill>
                  <a:srgbClr val="000000"/>
                </a:solidFill>
                <a:latin typeface="Times New Roman" panose="02020603050405020304" pitchFamily="18" charset="0"/>
                <a:ea typeface="新細明體"/>
                <a:cs typeface="Times New Roman" panose="02020603050405020304" pitchFamily="18" charset="0"/>
              </a:rPr>
              <a:t>and</a:t>
            </a:r>
            <a:r>
              <a:rPr lang="zh-TW" altLang="en-US" sz="1500" kern="1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500" kern="100" dirty="0">
                <a:solidFill>
                  <a:srgbClr val="000000"/>
                </a:solidFill>
                <a:latin typeface="Times New Roman" panose="02020603050405020304" pitchFamily="18" charset="0"/>
                <a:ea typeface="新細明體"/>
                <a:cs typeface="Times New Roman" panose="02020603050405020304" pitchFamily="18" charset="0"/>
              </a:rPr>
              <a:t>information, what importance</a:t>
            </a:r>
            <a:r>
              <a:rPr lang="zh-TW" altLang="en-US" sz="1500" kern="1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500" kern="100" dirty="0">
                <a:solidFill>
                  <a:srgbClr val="000000"/>
                </a:solidFill>
                <a:latin typeface="Times New Roman" panose="02020603050405020304" pitchFamily="18" charset="0"/>
                <a:ea typeface="新細明體"/>
                <a:cs typeface="Times New Roman" panose="02020603050405020304" pitchFamily="18" charset="0"/>
              </a:rPr>
              <a:t>do</a:t>
            </a:r>
            <a:r>
              <a:rPr lang="zh-TW" altLang="en-US" sz="1500" kern="1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500" kern="100" dirty="0">
                <a:solidFill>
                  <a:srgbClr val="000000"/>
                </a:solidFill>
                <a:latin typeface="Times New Roman" panose="02020603050405020304" pitchFamily="18" charset="0"/>
                <a:ea typeface="新細明體"/>
                <a:cs typeface="Times New Roman" panose="02020603050405020304" pitchFamily="18" charset="0"/>
              </a:rPr>
              <a:t>you</a:t>
            </a:r>
            <a:r>
              <a:rPr lang="zh-TW" altLang="en-US" sz="1500" kern="1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500" kern="100" dirty="0">
                <a:solidFill>
                  <a:srgbClr val="000000"/>
                </a:solidFill>
                <a:latin typeface="Times New Roman" panose="02020603050405020304" pitchFamily="18" charset="0"/>
                <a:ea typeface="新細明體"/>
                <a:cs typeface="Times New Roman" panose="02020603050405020304" pitchFamily="18" charset="0"/>
              </a:rPr>
              <a:t>think the</a:t>
            </a:r>
            <a:r>
              <a:rPr lang="zh-TW" altLang="en-US" sz="1500" kern="1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500" kern="100" dirty="0">
                <a:solidFill>
                  <a:srgbClr val="000000"/>
                </a:solidFill>
                <a:latin typeface="Times New Roman" panose="02020603050405020304" pitchFamily="18" charset="0"/>
                <a:ea typeface="新細明體"/>
                <a:cs typeface="Times New Roman" panose="02020603050405020304" pitchFamily="18" charset="0"/>
              </a:rPr>
              <a:t>Gin</a:t>
            </a:r>
            <a:r>
              <a:rPr lang="zh-TW" altLang="en-US" sz="1500" kern="1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500" kern="100" dirty="0">
                <a:solidFill>
                  <a:srgbClr val="000000"/>
                </a:solidFill>
                <a:latin typeface="Times New Roman" panose="02020603050405020304" pitchFamily="18" charset="0"/>
                <a:ea typeface="新細明體"/>
                <a:cs typeface="Times New Roman" panose="02020603050405020304" pitchFamily="18" charset="0"/>
              </a:rPr>
              <a:t>Drinker’s Line, particularly the </a:t>
            </a:r>
            <a:r>
              <a:rPr lang="en-US" altLang="zh-TW" sz="1500" kern="100" dirty="0" err="1">
                <a:solidFill>
                  <a:srgbClr val="000000"/>
                </a:solidFill>
                <a:latin typeface="Times New Roman" panose="02020603050405020304" pitchFamily="18" charset="0"/>
                <a:ea typeface="新細明體"/>
                <a:cs typeface="Times New Roman" panose="02020603050405020304" pitchFamily="18" charset="0"/>
              </a:rPr>
              <a:t>Shing</a:t>
            </a:r>
            <a:r>
              <a:rPr lang="zh-TW" altLang="en-US" sz="1500" kern="1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500" kern="100" dirty="0">
                <a:solidFill>
                  <a:srgbClr val="000000"/>
                </a:solidFill>
                <a:latin typeface="Times New Roman" panose="02020603050405020304" pitchFamily="18" charset="0"/>
                <a:ea typeface="新細明體"/>
                <a:cs typeface="Times New Roman" panose="02020603050405020304" pitchFamily="18" charset="0"/>
              </a:rPr>
              <a:t>Mun</a:t>
            </a:r>
            <a:r>
              <a:rPr lang="zh-TW" altLang="en-US" sz="1500" kern="1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500" kern="100" dirty="0">
                <a:solidFill>
                  <a:srgbClr val="000000"/>
                </a:solidFill>
                <a:latin typeface="Times New Roman" panose="02020603050405020304" pitchFamily="18" charset="0"/>
                <a:ea typeface="新細明體"/>
                <a:cs typeface="Times New Roman" panose="02020603050405020304" pitchFamily="18" charset="0"/>
              </a:rPr>
              <a:t>section, had for</a:t>
            </a:r>
            <a:r>
              <a:rPr lang="zh-TW" altLang="en-US" sz="1500" kern="1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500" kern="100" dirty="0">
                <a:solidFill>
                  <a:srgbClr val="000000"/>
                </a:solidFill>
                <a:latin typeface="Times New Roman" panose="02020603050405020304" pitchFamily="18" charset="0"/>
                <a:ea typeface="新細明體"/>
                <a:cs typeface="Times New Roman" panose="02020603050405020304" pitchFamily="18" charset="0"/>
              </a:rPr>
              <a:t>defending Hong Kong at that time?</a:t>
            </a:r>
            <a:endParaRPr lang="zh-HK" altLang="en-US" sz="1500" kern="100" dirty="0">
              <a:solidFill>
                <a:srgbClr val="000000"/>
              </a:solidFill>
              <a:latin typeface="Times New Roman" panose="02020603050405020304" pitchFamily="18" charset="0"/>
              <a:ea typeface="新細明體"/>
              <a:cs typeface="Times New Roman" panose="02020603050405020304" pitchFamily="18" charset="0"/>
            </a:endParaRPr>
          </a:p>
        </p:txBody>
      </p:sp>
      <p:sp>
        <p:nvSpPr>
          <p:cNvPr id="7" name="TextBox 57"/>
          <p:cNvSpPr txBox="1"/>
          <p:nvPr/>
        </p:nvSpPr>
        <p:spPr>
          <a:xfrm>
            <a:off x="1862847" y="2518671"/>
            <a:ext cx="5413506" cy="2845065"/>
          </a:xfrm>
          <a:prstGeom prst="rect">
            <a:avLst/>
          </a:prstGeom>
          <a:solidFill>
            <a:sysClr val="window" lastClr="FFFFFF"/>
          </a:solidFill>
          <a:ln>
            <a:solidFill>
              <a:srgbClr val="4F81BD">
                <a:lumMod val="75000"/>
              </a:srgbClr>
            </a:solidFill>
          </a:ln>
        </p:spPr>
        <p:txBody>
          <a:bodyPr wrap="square" rtlCol="0">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lang="en-US" sz="1400" kern="0" noProof="0" dirty="0">
                <a:solidFill>
                  <a:srgbClr val="FF0000"/>
                </a:solidFill>
                <a:latin typeface="Times New Roman"/>
                <a:ea typeface="新細明體"/>
              </a:rPr>
              <a:t>The </a:t>
            </a:r>
            <a:r>
              <a:rPr kumimoji="0" lang="en-US" sz="1400" b="0" i="0" u="none" strike="noStrike" kern="0" cap="none" spc="0" normalizeH="0" baseline="0" noProof="0" dirty="0">
                <a:ln>
                  <a:noFill/>
                </a:ln>
                <a:solidFill>
                  <a:srgbClr val="FF0000"/>
                </a:solidFill>
                <a:effectLst/>
                <a:uLnTx/>
                <a:uFillTx/>
                <a:latin typeface="Times New Roman"/>
                <a:ea typeface="新細明體"/>
              </a:rPr>
              <a:t>1930 </a:t>
            </a:r>
            <a:r>
              <a:rPr kumimoji="0" lang="en-US" sz="1400" b="0" i="0" u="none" strike="noStrike" kern="0" cap="none" spc="0" normalizeH="0" noProof="0" dirty="0" smtClean="0">
                <a:ln>
                  <a:noFill/>
                </a:ln>
                <a:solidFill>
                  <a:srgbClr val="FF0000"/>
                </a:solidFill>
                <a:effectLst/>
                <a:uLnTx/>
                <a:uFillTx/>
                <a:latin typeface="Times New Roman"/>
                <a:ea typeface="新細明體"/>
              </a:rPr>
              <a:t>“</a:t>
            </a:r>
            <a:r>
              <a:rPr kumimoji="0" lang="en-US" sz="1400" b="0" i="0" u="none" strike="noStrike" kern="0" cap="none" spc="0" normalizeH="0" noProof="0" dirty="0" err="1">
                <a:ln>
                  <a:noFill/>
                </a:ln>
                <a:solidFill>
                  <a:srgbClr val="FF0000"/>
                </a:solidFill>
                <a:effectLst/>
                <a:uLnTx/>
                <a:uFillTx/>
                <a:latin typeface="Times New Roman"/>
                <a:ea typeface="新細明體"/>
              </a:rPr>
              <a:t>Defence</a:t>
            </a:r>
            <a:r>
              <a:rPr kumimoji="0" lang="en-US" sz="1400" b="0" i="0" u="none" strike="noStrike" kern="0" cap="none" spc="0" normalizeH="0" noProof="0" dirty="0">
                <a:ln>
                  <a:noFill/>
                </a:ln>
                <a:solidFill>
                  <a:srgbClr val="FF0000"/>
                </a:solidFill>
                <a:effectLst/>
                <a:uLnTx/>
                <a:uFillTx/>
                <a:latin typeface="Times New Roman"/>
                <a:ea typeface="新細明體"/>
              </a:rPr>
              <a:t> of Hong Kong: Report of </a:t>
            </a:r>
            <a:r>
              <a:rPr kumimoji="0" lang="en-US" sz="1400" b="0" i="0" u="none" strike="noStrike" kern="0" cap="none" spc="0" normalizeH="0" baseline="0" noProof="0" dirty="0">
                <a:ln>
                  <a:noFill/>
                </a:ln>
                <a:solidFill>
                  <a:srgbClr val="FF0000"/>
                </a:solidFill>
                <a:effectLst/>
                <a:uLnTx/>
                <a:uFillTx/>
                <a:latin typeface="Times New Roman"/>
                <a:ea typeface="新細明體"/>
              </a:rPr>
              <a:t>Joint Planning Sub-committee” </a:t>
            </a:r>
            <a:r>
              <a:rPr lang="en-US" sz="1400" kern="0" dirty="0" smtClean="0">
                <a:solidFill>
                  <a:srgbClr val="FF0000"/>
                </a:solidFill>
                <a:latin typeface="Times New Roman"/>
                <a:ea typeface="新細明體"/>
              </a:rPr>
              <a:t> explained the </a:t>
            </a:r>
            <a:r>
              <a:rPr kumimoji="0" lang="en-US" altLang="zh-TW" sz="1400" b="0" i="0" u="none" strike="noStrike" kern="0" cap="none" spc="0" normalizeH="0" baseline="0" noProof="0" dirty="0">
                <a:ln>
                  <a:noFill/>
                </a:ln>
                <a:solidFill>
                  <a:srgbClr val="FF0000"/>
                </a:solidFill>
                <a:effectLst/>
                <a:uLnTx/>
                <a:uFillTx/>
                <a:latin typeface="Times New Roman"/>
                <a:ea typeface="新細明體"/>
              </a:rPr>
              <a:t>Gin Drinker’s Line’s importance:</a:t>
            </a:r>
            <a:r>
              <a:rPr kumimoji="0" lang="en-US" altLang="zh-TW" sz="1400" b="0" i="0" u="none" strike="noStrike" kern="0" cap="none" spc="0" normalizeH="0" noProof="0" dirty="0">
                <a:ln>
                  <a:noFill/>
                </a:ln>
                <a:solidFill>
                  <a:srgbClr val="FF0000"/>
                </a:solidFill>
                <a:effectLst/>
                <a:uLnTx/>
                <a:uFillTx/>
                <a:latin typeface="Times New Roman"/>
                <a:ea typeface="新細明體"/>
              </a:rPr>
              <a:t> </a:t>
            </a:r>
            <a:r>
              <a:rPr kumimoji="0" lang="en-US" altLang="zh-TW" sz="1400" b="0" i="0" u="none" strike="noStrike" kern="0" cap="none" spc="0" normalizeH="0" baseline="0" noProof="0" dirty="0">
                <a:ln>
                  <a:noFill/>
                </a:ln>
                <a:solidFill>
                  <a:srgbClr val="FF0000"/>
                </a:solidFill>
                <a:effectLst/>
                <a:uLnTx/>
                <a:uFillTx/>
                <a:latin typeface="Times New Roman"/>
                <a:ea typeface="新細明體"/>
              </a:rPr>
              <a:t> “The Tide Cove-Gin Drinker’s Bay </a:t>
            </a:r>
            <a:r>
              <a:rPr lang="en-US" altLang="zh-TW" sz="1400" kern="0" dirty="0">
                <a:solidFill>
                  <a:srgbClr val="FF0000"/>
                </a:solidFill>
                <a:latin typeface="Times New Roman"/>
                <a:ea typeface="新細明體"/>
              </a:rPr>
              <a:t>line is a strong defensive position. The only approaches by road both on the east and west run on the edge of the sea and the main approaches, those on the east, are exposed for some thousands of yards to fire of machine guns and light artillery south of Tide Cove. Any frontal attacks on the position must be made over country impassable except to the most mobile infantry and down slopes exposed to the fire of all arms from the main position. A considerable portion of the front is protected by the precipitous gorge of the </a:t>
            </a:r>
            <a:r>
              <a:rPr lang="en-US" altLang="zh-TW" sz="1400" kern="0" dirty="0" err="1">
                <a:solidFill>
                  <a:srgbClr val="FF0000"/>
                </a:solidFill>
                <a:latin typeface="Times New Roman"/>
                <a:ea typeface="新細明體"/>
              </a:rPr>
              <a:t>Shing</a:t>
            </a:r>
            <a:r>
              <a:rPr lang="en-US" altLang="zh-TW" sz="1400" kern="0" dirty="0">
                <a:solidFill>
                  <a:srgbClr val="FF0000"/>
                </a:solidFill>
                <a:latin typeface="Times New Roman"/>
                <a:ea typeface="新細明體"/>
              </a:rPr>
              <a:t> </a:t>
            </a:r>
            <a:r>
              <a:rPr lang="en-US" altLang="zh-TW" sz="1400" kern="0" dirty="0" err="1">
                <a:solidFill>
                  <a:srgbClr val="FF0000"/>
                </a:solidFill>
                <a:latin typeface="Times New Roman"/>
                <a:ea typeface="新細明體"/>
              </a:rPr>
              <a:t>Mun</a:t>
            </a:r>
            <a:r>
              <a:rPr lang="en-US" altLang="zh-TW" sz="1400" kern="0" dirty="0">
                <a:solidFill>
                  <a:srgbClr val="FF0000"/>
                </a:solidFill>
                <a:latin typeface="Times New Roman"/>
                <a:ea typeface="新細明體"/>
              </a:rPr>
              <a:t> River, which, if swept with machine gun fire, is capable of stopping any attack southwards from Needle Hill…”</a:t>
            </a:r>
            <a:endParaRPr kumimoji="0" lang="en-US" altLang="zh-TW" sz="1400" b="0" i="0" u="none" strike="noStrike" kern="0" cap="none" spc="0" normalizeH="0" baseline="0" noProof="0" dirty="0">
              <a:ln>
                <a:noFill/>
              </a:ln>
              <a:solidFill>
                <a:srgbClr val="FF0000"/>
              </a:solidFill>
              <a:effectLst/>
              <a:uLnTx/>
              <a:uFillTx/>
              <a:latin typeface="Times New Roman"/>
              <a:ea typeface="新細明體"/>
            </a:endParaRPr>
          </a:p>
        </p:txBody>
      </p:sp>
    </p:spTree>
    <p:extLst>
      <p:ext uri="{BB962C8B-B14F-4D97-AF65-F5344CB8AC3E}">
        <p14:creationId xmlns:p14="http://schemas.microsoft.com/office/powerpoint/2010/main" val="95504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4"/>
          <p:cNvSpPr txBox="1"/>
          <p:nvPr/>
        </p:nvSpPr>
        <p:spPr>
          <a:xfrm>
            <a:off x="436133" y="1208241"/>
            <a:ext cx="3097455" cy="771465"/>
          </a:xfrm>
          <a:prstGeom prst="rect">
            <a:avLst/>
          </a:prstGeom>
          <a:gradFill flip="none" rotWithShape="1">
            <a:gsLst>
              <a:gs pos="47000">
                <a:srgbClr val="F79646">
                  <a:lumMod val="40000"/>
                  <a:lumOff val="60000"/>
                </a:srgbClr>
              </a:gs>
              <a:gs pos="0">
                <a:srgbClr val="FFFFFF"/>
              </a:gs>
            </a:gsLst>
            <a:path path="circle">
              <a:fillToRect l="100000" t="100000"/>
            </a:path>
            <a:tileRect r="-100000" b="-100000"/>
          </a:gradFill>
          <a:ln w="38100" cap="flat" cmpd="sng" algn="ctr">
            <a:noFill/>
            <a:prstDash val="solid"/>
          </a:ln>
          <a:effectLst/>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984806"/>
                </a:solidFill>
                <a:effectLst/>
                <a:uLnTx/>
                <a:uFillTx/>
                <a:latin typeface="Times New Roman" panose="02020603050405020304" pitchFamily="18" charset="0"/>
                <a:ea typeface="新細明體"/>
                <a:cs typeface="Times New Roman" panose="02020603050405020304" pitchFamily="18" charset="0"/>
              </a:rPr>
              <a:t>B. In what kind of environment did the Battle of Hong Kong take place </a:t>
            </a:r>
            <a:r>
              <a:rPr kumimoji="0" lang="en-US" sz="1500" b="0" i="0" u="none" strike="noStrike" kern="1200" cap="none" spc="0" normalizeH="0" baseline="0" noProof="0" dirty="0" smtClean="0">
                <a:ln>
                  <a:noFill/>
                </a:ln>
                <a:solidFill>
                  <a:srgbClr val="984806"/>
                </a:solidFill>
                <a:effectLst/>
                <a:uLnTx/>
                <a:uFillTx/>
                <a:latin typeface="Times New Roman" panose="02020603050405020304" pitchFamily="18" charset="0"/>
                <a:ea typeface="新細明體"/>
                <a:cs typeface="Times New Roman" panose="02020603050405020304" pitchFamily="18" charset="0"/>
              </a:rPr>
              <a:t>?</a:t>
            </a:r>
            <a:endParaRPr kumimoji="0" lang="zh-HK" altLang="en-US" sz="15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sp>
        <p:nvSpPr>
          <p:cNvPr id="11" name="TextBox 4"/>
          <p:cNvSpPr txBox="1"/>
          <p:nvPr/>
        </p:nvSpPr>
        <p:spPr>
          <a:xfrm>
            <a:off x="436134" y="2219718"/>
            <a:ext cx="3366358" cy="763628"/>
          </a:xfrm>
          <a:prstGeom prst="rect">
            <a:avLst/>
          </a:prstGeom>
          <a:solidFill>
            <a:srgbClr val="1F497D">
              <a:lumMod val="60000"/>
              <a:lumOff val="40000"/>
            </a:srgbClr>
          </a:solidFill>
          <a:ln w="38100" cap="flat" cmpd="sng" algn="ctr">
            <a:noFill/>
            <a:prstDash val="solid"/>
          </a:ln>
          <a:effectLst/>
        </p:spPr>
        <p:txBody>
          <a:bodyPr wrap="square" rtlCol="0">
            <a:noAutofit/>
          </a:bodyPr>
          <a:lstStyle/>
          <a:p>
            <a:pPr marL="342900" marR="0" lvl="0" indent="-342900" defTabSz="914400" eaLnBrk="1" fontAlgn="auto" latinLnBrk="0" hangingPunct="1">
              <a:lnSpc>
                <a:spcPct val="100000"/>
              </a:lnSpc>
              <a:spcBef>
                <a:spcPts val="0"/>
              </a:spcBef>
              <a:spcAft>
                <a:spcPts val="0"/>
              </a:spcAft>
              <a:buClr>
                <a:srgbClr val="FFFFFF"/>
              </a:buClr>
              <a:buSzTx/>
              <a:buFont typeface="Times New Roman"/>
              <a:buAutoNum type="arabicPeriod"/>
              <a:tabLst/>
              <a:defRPr/>
            </a:pPr>
            <a:r>
              <a:rPr kumimoji="0" lang="en-US" altLang="zh-CN" b="0" i="0" u="none" strike="noStrike" kern="1200" cap="none" spc="0" normalizeH="0" baseline="0" noProof="0" dirty="0" err="1">
                <a:ln>
                  <a:noFill/>
                </a:ln>
                <a:solidFill>
                  <a:srgbClr val="FFFFFF"/>
                </a:solidFill>
                <a:effectLst/>
                <a:uLnTx/>
                <a:uFillTx/>
                <a:latin typeface="Times New Roman"/>
                <a:ea typeface="新細明體"/>
              </a:rPr>
              <a:t>Shing</a:t>
            </a:r>
            <a:r>
              <a:rPr kumimoji="0" lang="en-US" altLang="zh-CN" b="0" i="0" u="none" strike="noStrike" kern="1200" cap="none" spc="0" normalizeH="0" baseline="0" noProof="0" dirty="0">
                <a:ln>
                  <a:noFill/>
                </a:ln>
                <a:solidFill>
                  <a:srgbClr val="FFFFFF"/>
                </a:solidFill>
                <a:effectLst/>
                <a:uLnTx/>
                <a:uFillTx/>
                <a:latin typeface="Times New Roman"/>
                <a:ea typeface="新細明體"/>
              </a:rPr>
              <a:t> Mun</a:t>
            </a:r>
            <a:r>
              <a:rPr lang="en-US" altLang="zh-CN" dirty="0">
                <a:solidFill>
                  <a:srgbClr val="FFFFFF"/>
                </a:solidFill>
                <a:latin typeface="Times New Roman"/>
                <a:ea typeface="新細明體"/>
              </a:rPr>
              <a:t>:</a:t>
            </a:r>
            <a:endParaRPr kumimoji="0" lang="en-US" b="0" i="0" u="none" strike="noStrike" kern="1200" cap="none" spc="0" normalizeH="0" baseline="0" noProof="0" dirty="0">
              <a:ln>
                <a:noFill/>
              </a:ln>
              <a:solidFill>
                <a:srgbClr val="FFFFFF"/>
              </a:solidFill>
              <a:effectLst/>
              <a:uLnTx/>
              <a:uFillTx/>
              <a:latin typeface="Times New Roman"/>
              <a:ea typeface="新細明體"/>
            </a:endParaRPr>
          </a:p>
          <a:p>
            <a:pPr marR="0" lvl="0" defTabSz="914400" eaLnBrk="1" fontAlgn="auto" latinLnBrk="0" hangingPunct="1">
              <a:lnSpc>
                <a:spcPct val="100000"/>
              </a:lnSpc>
              <a:spcBef>
                <a:spcPts val="0"/>
              </a:spcBef>
              <a:spcAft>
                <a:spcPts val="0"/>
              </a:spcAft>
              <a:buClr>
                <a:srgbClr val="FFFFFF"/>
              </a:buClr>
              <a:buSzTx/>
              <a:tabLst/>
              <a:defRPr/>
            </a:pPr>
            <a:r>
              <a:rPr lang="en-US" dirty="0">
                <a:solidFill>
                  <a:srgbClr val="FFFFFF"/>
                </a:solidFill>
                <a:latin typeface="Times New Roman"/>
                <a:ea typeface="新細明體"/>
              </a:rPr>
              <a:t>      </a:t>
            </a:r>
            <a:r>
              <a:rPr kumimoji="0" lang="en-US" b="0" i="0" u="none" strike="noStrike" kern="1200" cap="none" spc="0" normalizeH="0" baseline="0" noProof="0" dirty="0">
                <a:ln>
                  <a:noFill/>
                </a:ln>
                <a:solidFill>
                  <a:srgbClr val="FFFFFF"/>
                </a:solidFill>
                <a:effectLst/>
                <a:uLnTx/>
                <a:uFillTx/>
                <a:latin typeface="Times New Roman"/>
                <a:ea typeface="新細明體"/>
              </a:rPr>
              <a:t>Pillboxes</a:t>
            </a:r>
            <a:r>
              <a:rPr kumimoji="0" lang="en-US" b="0" i="0" u="none" strike="noStrike" kern="1200" cap="none" spc="0" normalizeH="0" noProof="0" dirty="0">
                <a:ln>
                  <a:noFill/>
                </a:ln>
                <a:solidFill>
                  <a:srgbClr val="FFFFFF"/>
                </a:solidFill>
                <a:effectLst/>
                <a:uLnTx/>
                <a:uFillTx/>
                <a:latin typeface="Times New Roman"/>
                <a:ea typeface="新細明體"/>
              </a:rPr>
              <a:t> </a:t>
            </a:r>
            <a:r>
              <a:rPr kumimoji="0" lang="en-US" b="0" i="0" u="none" strike="noStrike" kern="1200" cap="none" spc="0" normalizeH="0" baseline="0" noProof="0" dirty="0">
                <a:ln>
                  <a:noFill/>
                </a:ln>
                <a:solidFill>
                  <a:srgbClr val="FFFFFF"/>
                </a:solidFill>
                <a:effectLst/>
                <a:uLnTx/>
                <a:uFillTx/>
                <a:latin typeface="Times New Roman"/>
                <a:ea typeface="新細明體"/>
              </a:rPr>
              <a:t>and Tunnels</a:t>
            </a:r>
            <a:endParaRPr kumimoji="0" lang="zh-HK" altLang="en-US" b="0" i="0" u="none" strike="noStrike" kern="0" cap="none" spc="0" normalizeH="0" baseline="0" noProof="0" dirty="0">
              <a:ln>
                <a:noFill/>
              </a:ln>
              <a:solidFill>
                <a:sysClr val="window" lastClr="FFFFFF"/>
              </a:solidFill>
              <a:effectLst/>
              <a:uLnTx/>
              <a:uFillTx/>
              <a:latin typeface="Times New Roman"/>
              <a:ea typeface="新細明體"/>
            </a:endParaRPr>
          </a:p>
        </p:txBody>
      </p:sp>
      <p:pic>
        <p:nvPicPr>
          <p:cNvPr id="12" name="Picture 2"/>
          <p:cNvPicPr>
            <a:picLocks noChangeAspect="1" noChangeArrowheads="1"/>
          </p:cNvPicPr>
          <p:nvPr/>
        </p:nvPicPr>
        <p:blipFill>
          <a:blip r:embed="rId3" cstate="print"/>
          <a:srcRect/>
          <a:stretch>
            <a:fillRect/>
          </a:stretch>
        </p:blipFill>
        <p:spPr bwMode="auto">
          <a:xfrm>
            <a:off x="3033394" y="2356525"/>
            <a:ext cx="634646" cy="467312"/>
          </a:xfrm>
          <a:prstGeom prst="rect">
            <a:avLst/>
          </a:prstGeom>
          <a:noFill/>
          <a:ln w="9525">
            <a:noFill/>
            <a:miter lim="800000"/>
            <a:headEnd/>
            <a:tailEnd/>
          </a:ln>
          <a:effectLst/>
        </p:spPr>
      </p:pic>
      <p:sp>
        <p:nvSpPr>
          <p:cNvPr id="14" name="TextBox 33"/>
          <p:cNvSpPr txBox="1"/>
          <p:nvPr/>
        </p:nvSpPr>
        <p:spPr>
          <a:xfrm>
            <a:off x="341745" y="3851565"/>
            <a:ext cx="3460748" cy="2827140"/>
          </a:xfrm>
          <a:prstGeom prst="rect">
            <a:avLst/>
          </a:prstGeom>
          <a:solidFill>
            <a:srgbClr val="1F497D">
              <a:lumMod val="20000"/>
              <a:lumOff val="8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a:ea typeface="新細明體"/>
              </a:rPr>
              <a:t>The </a:t>
            </a:r>
            <a:r>
              <a:rPr lang="en-US" altLang="zh-CN" sz="1600" dirty="0" err="1" smtClean="0">
                <a:latin typeface="Times New Roman"/>
                <a:ea typeface="新細明體"/>
              </a:rPr>
              <a:t>Shing</a:t>
            </a:r>
            <a:r>
              <a:rPr lang="zh-CN" altLang="en-US" sz="1600" dirty="0" smtClean="0">
                <a:latin typeface="Times New Roman"/>
                <a:ea typeface="新細明體"/>
              </a:rPr>
              <a:t> </a:t>
            </a:r>
            <a:r>
              <a:rPr lang="en-US" altLang="zh-CN" sz="1600" dirty="0">
                <a:latin typeface="Times New Roman"/>
                <a:ea typeface="新細明體"/>
              </a:rPr>
              <a:t>Mun Redoubt was made up </a:t>
            </a:r>
            <a:r>
              <a:rPr lang="en-US" altLang="zh-CN" sz="1600" dirty="0" smtClean="0">
                <a:latin typeface="Times New Roman"/>
                <a:ea typeface="新細明體"/>
              </a:rPr>
              <a:t>of one headquarters </a:t>
            </a:r>
            <a:r>
              <a:rPr lang="en-US" altLang="zh-CN" sz="1600" dirty="0">
                <a:latin typeface="Times New Roman"/>
                <a:ea typeface="新細明體"/>
              </a:rPr>
              <a:t>stronghold and five pillboxes (machine gun strongholds). Underground tunnels were used to connect these strongholds to each other. The </a:t>
            </a:r>
            <a:r>
              <a:rPr kumimoji="0" lang="en-US" altLang="zh-CN" sz="1600" b="0" i="0" u="none" strike="noStrike" kern="1200" cap="none" spc="0" normalizeH="0" baseline="0" noProof="0" dirty="0">
                <a:ln>
                  <a:noFill/>
                </a:ln>
                <a:effectLst/>
                <a:uLnTx/>
                <a:uFillTx/>
                <a:latin typeface="Times New Roman"/>
                <a:ea typeface="新細明體"/>
              </a:rPr>
              <a:t>geography above the Gin Drinker’s Line helped it form a</a:t>
            </a:r>
            <a:r>
              <a:rPr kumimoji="0" lang="zh-CN" altLang="en-US" sz="1600" b="0" i="0" u="none" strike="noStrike" kern="1200" cap="none" spc="0" normalizeH="0" baseline="0" noProof="0" dirty="0">
                <a:ln>
                  <a:noFill/>
                </a:ln>
                <a:effectLst/>
                <a:uLnTx/>
                <a:uFillTx/>
                <a:latin typeface="Times New Roman"/>
                <a:ea typeface="新細明體"/>
              </a:rPr>
              <a:t> </a:t>
            </a:r>
            <a:r>
              <a:rPr kumimoji="0" lang="en-US" altLang="zh-CN" sz="1600" b="0" i="0" u="none" strike="noStrike" kern="1200" cap="none" spc="0" normalizeH="0" baseline="0" noProof="0" dirty="0">
                <a:ln>
                  <a:noFill/>
                </a:ln>
                <a:effectLst/>
                <a:uLnTx/>
                <a:uFillTx/>
                <a:latin typeface="Times New Roman"/>
                <a:ea typeface="新細明體"/>
              </a:rPr>
              <a:t>solid defensive network</a:t>
            </a:r>
            <a:r>
              <a:rPr lang="en-HK" altLang="zh-CN" sz="1600" dirty="0">
                <a:latin typeface="Times New Roman" panose="02020603050405020304" pitchFamily="18" charset="0"/>
                <a:cs typeface="Times New Roman" panose="02020603050405020304" pitchFamily="18" charset="0"/>
              </a:rPr>
              <a:t>. The tunnels were named after famous London Streets and the </a:t>
            </a:r>
            <a:r>
              <a:rPr lang="en-HK" altLang="zh-CN" sz="1600" dirty="0" smtClean="0">
                <a:latin typeface="Times New Roman" panose="02020603050405020304" pitchFamily="18" charset="0"/>
                <a:cs typeface="Times New Roman" panose="02020603050405020304" pitchFamily="18" charset="0"/>
              </a:rPr>
              <a:t>headquarters </a:t>
            </a:r>
            <a:r>
              <a:rPr lang="en-HK" altLang="zh-CN" sz="1600" dirty="0">
                <a:latin typeface="Times New Roman" panose="02020603050405020304" pitchFamily="18" charset="0"/>
                <a:cs typeface="Times New Roman" panose="02020603050405020304" pitchFamily="18" charset="0"/>
              </a:rPr>
              <a:t>was named Strand Palace Hotel. </a:t>
            </a:r>
            <a:endParaRPr kumimoji="0" lang="zh-HK" altLang="en-US" sz="1600" b="0" i="0" u="none" strike="noStrike" kern="0" cap="none" spc="0" normalizeH="0" baseline="0" noProof="0" dirty="0">
              <a:ln>
                <a:noFill/>
              </a:ln>
              <a:effectLst/>
              <a:highlight>
                <a:srgbClr val="FFFF00"/>
              </a:highlight>
              <a:uLnTx/>
              <a:uFillTx/>
              <a:latin typeface="Times New Roman" panose="02020603050405020304" pitchFamily="18" charset="0"/>
              <a:ea typeface="新細明體"/>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3730283" y="-594"/>
            <a:ext cx="5413717" cy="6858594"/>
          </a:xfrm>
          <a:prstGeom prst="rect">
            <a:avLst/>
          </a:prstGeom>
        </p:spPr>
      </p:pic>
      <p:sp>
        <p:nvSpPr>
          <p:cNvPr id="15" name="TextBox 35"/>
          <p:cNvSpPr txBox="1"/>
          <p:nvPr/>
        </p:nvSpPr>
        <p:spPr>
          <a:xfrm>
            <a:off x="6714173" y="6020545"/>
            <a:ext cx="2429827" cy="759759"/>
          </a:xfrm>
          <a:prstGeom prst="rect">
            <a:avLst/>
          </a:prstGeom>
          <a:solidFill>
            <a:srgbClr val="EEECE1"/>
          </a:solidFill>
        </p:spPr>
        <p:txBody>
          <a:bodyPr wrap="square" rtlCol="0">
            <a:noAutofit/>
          </a:bodyPr>
          <a:lstStyle/>
          <a:p>
            <a:pPr lvl="0" defTabSz="914400">
              <a:defRPr/>
            </a:pPr>
            <a:r>
              <a:rPr lang="en-US" altLang="zh-HK" sz="800" kern="0" dirty="0">
                <a:solidFill>
                  <a:sysClr val="windowText" lastClr="000000"/>
                </a:solidFill>
                <a:latin typeface="Times New Roman"/>
              </a:rPr>
              <a:t>Source: </a:t>
            </a:r>
            <a:r>
              <a:rPr lang="en-US" altLang="zh-HK" sz="800" kern="0" dirty="0" err="1">
                <a:solidFill>
                  <a:sysClr val="windowText" lastClr="000000"/>
                </a:solidFill>
                <a:latin typeface="Times New Roman"/>
              </a:rPr>
              <a:t>Kuang</a:t>
            </a:r>
            <a:r>
              <a:rPr lang="en-US" altLang="zh-HK" sz="800" kern="0" dirty="0">
                <a:solidFill>
                  <a:sysClr val="windowText" lastClr="000000"/>
                </a:solidFill>
                <a:latin typeface="Times New Roman"/>
              </a:rPr>
              <a:t> </a:t>
            </a:r>
            <a:r>
              <a:rPr lang="en-US" altLang="zh-HK" sz="800" kern="0" dirty="0" err="1">
                <a:solidFill>
                  <a:sysClr val="windowText" lastClr="000000"/>
                </a:solidFill>
                <a:latin typeface="Times New Roman"/>
              </a:rPr>
              <a:t>Zhiwen</a:t>
            </a:r>
            <a:r>
              <a:rPr lang="en-US" altLang="zh-HK" sz="800" kern="0" dirty="0">
                <a:solidFill>
                  <a:sysClr val="windowText" lastClr="000000"/>
                </a:solidFill>
                <a:latin typeface="Times New Roman"/>
              </a:rPr>
              <a:t> and </a:t>
            </a:r>
            <a:r>
              <a:rPr lang="en-US" altLang="zh-HK" sz="800" kern="0" dirty="0" err="1">
                <a:solidFill>
                  <a:sysClr val="windowText" lastClr="000000"/>
                </a:solidFill>
                <a:latin typeface="Times New Roman"/>
              </a:rPr>
              <a:t>Cai</a:t>
            </a:r>
            <a:r>
              <a:rPr lang="en-US" altLang="zh-HK" sz="800" kern="0" dirty="0">
                <a:solidFill>
                  <a:sysClr val="windowText" lastClr="000000"/>
                </a:solidFill>
                <a:latin typeface="Times New Roman"/>
              </a:rPr>
              <a:t> </a:t>
            </a:r>
            <a:r>
              <a:rPr lang="en-US" altLang="zh-HK" sz="800" kern="0" dirty="0" err="1">
                <a:solidFill>
                  <a:sysClr val="windowText" lastClr="000000"/>
                </a:solidFill>
                <a:latin typeface="Times New Roman"/>
              </a:rPr>
              <a:t>Yaolun</a:t>
            </a:r>
            <a:r>
              <a:rPr lang="en-US" altLang="zh-HK" sz="800" kern="0" dirty="0">
                <a:solidFill>
                  <a:sysClr val="windowText" lastClr="000000"/>
                </a:solidFill>
                <a:latin typeface="Times New Roman"/>
              </a:rPr>
              <a:t> (</a:t>
            </a:r>
            <a:r>
              <a:rPr lang="en-US" altLang="zh-HK" sz="800" kern="0" dirty="0" err="1">
                <a:solidFill>
                  <a:sysClr val="windowText" lastClr="000000"/>
                </a:solidFill>
                <a:latin typeface="Times New Roman"/>
              </a:rPr>
              <a:t>Kwong</a:t>
            </a:r>
            <a:r>
              <a:rPr lang="en-US" altLang="zh-HK" sz="800" kern="0" dirty="0">
                <a:solidFill>
                  <a:sysClr val="windowText" lastClr="000000"/>
                </a:solidFill>
                <a:latin typeface="Times New Roman"/>
              </a:rPr>
              <a:t> Chi Man and </a:t>
            </a:r>
            <a:r>
              <a:rPr lang="en-US" altLang="zh-HK" sz="800" kern="0" dirty="0" err="1">
                <a:solidFill>
                  <a:sysClr val="windowText" lastClr="000000"/>
                </a:solidFill>
                <a:latin typeface="Times New Roman"/>
              </a:rPr>
              <a:t>Tsoi</a:t>
            </a:r>
            <a:r>
              <a:rPr lang="en-US" altLang="zh-HK" sz="800" kern="0" dirty="0">
                <a:solidFill>
                  <a:sysClr val="windowText" lastClr="000000"/>
                </a:solidFill>
                <a:latin typeface="Times New Roman"/>
              </a:rPr>
              <a:t> </a:t>
            </a:r>
            <a:r>
              <a:rPr lang="en-US" altLang="zh-HK" sz="800" kern="0" dirty="0" err="1">
                <a:solidFill>
                  <a:sysClr val="windowText" lastClr="000000"/>
                </a:solidFill>
                <a:latin typeface="Times New Roman"/>
              </a:rPr>
              <a:t>Yiu</a:t>
            </a:r>
            <a:r>
              <a:rPr lang="en-US" altLang="zh-HK" sz="800" kern="0" dirty="0">
                <a:solidFill>
                  <a:sysClr val="windowText" lastClr="000000"/>
                </a:solidFill>
                <a:latin typeface="Times New Roman"/>
              </a:rPr>
              <a:t> </a:t>
            </a:r>
            <a:r>
              <a:rPr lang="en-US" altLang="zh-HK" sz="800" kern="0" dirty="0" err="1">
                <a:solidFill>
                  <a:sysClr val="windowText" lastClr="000000"/>
                </a:solidFill>
                <a:latin typeface="Times New Roman"/>
              </a:rPr>
              <a:t>Lun</a:t>
            </a:r>
            <a:r>
              <a:rPr lang="en-US" altLang="zh-HK" sz="800" kern="0" dirty="0">
                <a:solidFill>
                  <a:sysClr val="windowText" lastClr="000000"/>
                </a:solidFill>
                <a:latin typeface="Times New Roman"/>
              </a:rPr>
              <a:t>), </a:t>
            </a:r>
            <a:r>
              <a:rPr lang="en-US" altLang="zh-HK" sz="800" kern="0" dirty="0" smtClean="0">
                <a:solidFill>
                  <a:srgbClr val="7030A0"/>
                </a:solidFill>
                <a:latin typeface="Times New Roman"/>
              </a:rPr>
              <a:t>“</a:t>
            </a:r>
            <a:r>
              <a:rPr lang="en-US" altLang="zh-HK" sz="800" kern="0" dirty="0" err="1" smtClean="0">
                <a:solidFill>
                  <a:sysClr val="windowText" lastClr="000000"/>
                </a:solidFill>
                <a:latin typeface="Times New Roman"/>
              </a:rPr>
              <a:t>Gudu</a:t>
            </a:r>
            <a:r>
              <a:rPr lang="en-US" altLang="zh-HK" sz="800" kern="0" dirty="0" smtClean="0">
                <a:solidFill>
                  <a:sysClr val="windowText" lastClr="000000"/>
                </a:solidFill>
                <a:latin typeface="Times New Roman"/>
              </a:rPr>
              <a:t> </a:t>
            </a:r>
            <a:r>
              <a:rPr lang="en-US" altLang="zh-HK" sz="800" kern="0" dirty="0" err="1">
                <a:solidFill>
                  <a:sysClr val="windowText" lastClr="000000"/>
                </a:solidFill>
                <a:latin typeface="Times New Roman"/>
              </a:rPr>
              <a:t>qianxian</a:t>
            </a:r>
            <a:r>
              <a:rPr lang="en-US" altLang="zh-HK" sz="800" kern="0" dirty="0">
                <a:solidFill>
                  <a:sysClr val="windowText" lastClr="000000"/>
                </a:solidFill>
                <a:latin typeface="Times New Roman"/>
              </a:rPr>
              <a:t>: </a:t>
            </a:r>
            <a:r>
              <a:rPr lang="en-US" altLang="zh-HK" sz="800" kern="0" dirty="0" err="1">
                <a:solidFill>
                  <a:sysClr val="windowText" lastClr="000000"/>
                </a:solidFill>
                <a:latin typeface="Times New Roman"/>
              </a:rPr>
              <a:t>Taipingyang</a:t>
            </a:r>
            <a:r>
              <a:rPr lang="en-US" altLang="zh-HK" sz="800" kern="0" dirty="0">
                <a:solidFill>
                  <a:sysClr val="windowText" lastClr="000000"/>
                </a:solidFill>
                <a:latin typeface="Times New Roman"/>
              </a:rPr>
              <a:t> </a:t>
            </a:r>
            <a:r>
              <a:rPr lang="en-US" altLang="zh-HK" sz="800" kern="0" dirty="0" err="1">
                <a:solidFill>
                  <a:sysClr val="windowText" lastClr="000000"/>
                </a:solidFill>
                <a:latin typeface="Times New Roman"/>
              </a:rPr>
              <a:t>zhanzhen</a:t>
            </a:r>
            <a:r>
              <a:rPr lang="en-US" altLang="zh-HK" sz="800" kern="0" dirty="0">
                <a:solidFill>
                  <a:sysClr val="windowText" lastClr="000000"/>
                </a:solidFill>
                <a:latin typeface="Times New Roman"/>
              </a:rPr>
              <a:t> </a:t>
            </a:r>
            <a:r>
              <a:rPr lang="en-US" altLang="zh-HK" sz="800" kern="0" dirty="0" err="1">
                <a:solidFill>
                  <a:sysClr val="windowText" lastClr="000000"/>
                </a:solidFill>
                <a:latin typeface="Times New Roman"/>
              </a:rPr>
              <a:t>zhong</a:t>
            </a:r>
            <a:r>
              <a:rPr lang="en-US" altLang="zh-HK" sz="800" kern="0" dirty="0">
                <a:solidFill>
                  <a:sysClr val="windowText" lastClr="000000"/>
                </a:solidFill>
                <a:latin typeface="Times New Roman"/>
              </a:rPr>
              <a:t> de </a:t>
            </a:r>
            <a:r>
              <a:rPr lang="en-US" altLang="zh-HK" sz="800" kern="0" dirty="0" err="1">
                <a:solidFill>
                  <a:sysClr val="windowText" lastClr="000000"/>
                </a:solidFill>
                <a:latin typeface="Times New Roman"/>
              </a:rPr>
              <a:t>Xianggang</a:t>
            </a:r>
            <a:r>
              <a:rPr lang="en-US" altLang="zh-HK" sz="800" kern="0" dirty="0">
                <a:solidFill>
                  <a:sysClr val="windowText" lastClr="000000"/>
                </a:solidFill>
                <a:latin typeface="Times New Roman"/>
              </a:rPr>
              <a:t> </a:t>
            </a:r>
            <a:r>
              <a:rPr lang="en-US" altLang="zh-HK" sz="800" kern="0" dirty="0" err="1" smtClean="0">
                <a:solidFill>
                  <a:sysClr val="windowText" lastClr="000000"/>
                </a:solidFill>
                <a:latin typeface="Times New Roman"/>
              </a:rPr>
              <a:t>zhanyi</a:t>
            </a:r>
            <a:r>
              <a:rPr lang="en-US" altLang="zh-HK" sz="800" kern="0" dirty="0" smtClean="0">
                <a:solidFill>
                  <a:sysClr val="windowText" lastClr="000000"/>
                </a:solidFill>
                <a:latin typeface="Times New Roman"/>
              </a:rPr>
              <a:t>” (Lonely </a:t>
            </a:r>
            <a:r>
              <a:rPr lang="en-US" altLang="zh-HK" sz="800" kern="0" dirty="0">
                <a:solidFill>
                  <a:sysClr val="windowText" lastClr="000000"/>
                </a:solidFill>
                <a:latin typeface="Times New Roman"/>
              </a:rPr>
              <a:t>Frontline: Battles in Hong Kong during the Pacific War), Hong Kong: </a:t>
            </a:r>
            <a:r>
              <a:rPr lang="en-US" altLang="zh-HK" sz="800" kern="0" dirty="0" err="1">
                <a:solidFill>
                  <a:sysClr val="windowText" lastClr="000000"/>
                </a:solidFill>
                <a:latin typeface="Times New Roman"/>
              </a:rPr>
              <a:t>Tiandi</a:t>
            </a:r>
            <a:r>
              <a:rPr lang="en-US" altLang="zh-HK" sz="800" kern="0" dirty="0">
                <a:solidFill>
                  <a:sysClr val="windowText" lastClr="000000"/>
                </a:solidFill>
                <a:latin typeface="Times New Roman"/>
              </a:rPr>
              <a:t> </a:t>
            </a:r>
            <a:r>
              <a:rPr lang="en-US" altLang="zh-HK" sz="800" kern="0" dirty="0" err="1">
                <a:solidFill>
                  <a:sysClr val="windowText" lastClr="000000"/>
                </a:solidFill>
                <a:latin typeface="Times New Roman"/>
              </a:rPr>
              <a:t>tushu</a:t>
            </a:r>
            <a:r>
              <a:rPr lang="en-US" altLang="zh-HK" sz="800" kern="0" dirty="0">
                <a:solidFill>
                  <a:sysClr val="windowText" lastClr="000000"/>
                </a:solidFill>
                <a:latin typeface="Times New Roman"/>
              </a:rPr>
              <a:t>, 2013, p. 186.</a:t>
            </a:r>
          </a:p>
        </p:txBody>
      </p:sp>
    </p:spTree>
    <p:extLst>
      <p:ext uri="{BB962C8B-B14F-4D97-AF65-F5344CB8AC3E}">
        <p14:creationId xmlns:p14="http://schemas.microsoft.com/office/powerpoint/2010/main" val="120544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5CE6BB8-76D1-426D-ADAC-FDFE062AAD53}"/>
              </a:ext>
            </a:extLst>
          </p:cNvPr>
          <p:cNvPicPr>
            <a:picLocks noChangeAspect="1"/>
          </p:cNvPicPr>
          <p:nvPr/>
        </p:nvPicPr>
        <p:blipFill>
          <a:blip r:embed="rId2"/>
          <a:stretch>
            <a:fillRect/>
          </a:stretch>
        </p:blipFill>
        <p:spPr>
          <a:xfrm>
            <a:off x="3030824" y="2099697"/>
            <a:ext cx="2361413" cy="3305423"/>
          </a:xfrm>
          <a:prstGeom prst="rect">
            <a:avLst/>
          </a:prstGeom>
        </p:spPr>
      </p:pic>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7" name="Picture 3"/>
          <p:cNvPicPr>
            <a:picLocks noChangeAspect="1" noChangeArrowheads="1"/>
          </p:cNvPicPr>
          <p:nvPr/>
        </p:nvPicPr>
        <p:blipFill>
          <a:blip r:embed="rId4" cstate="print"/>
          <a:srcRect/>
          <a:stretch>
            <a:fillRect/>
          </a:stretch>
        </p:blipFill>
        <p:spPr bwMode="auto">
          <a:xfrm>
            <a:off x="3774241" y="153212"/>
            <a:ext cx="1749200" cy="1832942"/>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pic>
        <p:nvPicPr>
          <p:cNvPr id="8" name="Picture 4"/>
          <p:cNvPicPr>
            <a:picLocks noChangeAspect="1" noChangeArrowheads="1"/>
          </p:cNvPicPr>
          <p:nvPr/>
        </p:nvPicPr>
        <p:blipFill>
          <a:blip r:embed="rId5" cstate="print"/>
          <a:srcRect/>
          <a:stretch>
            <a:fillRect/>
          </a:stretch>
        </p:blipFill>
        <p:spPr bwMode="auto">
          <a:xfrm>
            <a:off x="276071" y="2770220"/>
            <a:ext cx="2439213" cy="2036302"/>
          </a:xfrm>
          <a:prstGeom prst="rect">
            <a:avLst/>
          </a:prstGeom>
          <a:noFill/>
          <a:ln w="38100" cmpd="sng">
            <a:solidFill>
              <a:srgbClr val="FFFFFF"/>
            </a:solidFill>
            <a:miter lim="800000"/>
            <a:headEnd/>
            <a:tailEnd/>
          </a:ln>
          <a:effectLst>
            <a:outerShdw blurRad="50800" dist="38100" dir="2700000" algn="tl" rotWithShape="0">
              <a:prstClr val="black">
                <a:alpha val="40000"/>
              </a:prstClr>
            </a:outerShdw>
          </a:effectLst>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523441" y="3843136"/>
            <a:ext cx="1708917" cy="2563376"/>
          </a:xfrm>
          <a:prstGeom prst="rect">
            <a:avLst/>
          </a:prstGeom>
          <a:noFill/>
          <a:ln w="38100" cmpd="sng">
            <a:solidFill>
              <a:srgbClr val="FFFFFF"/>
            </a:solidFill>
            <a:miter lim="800000"/>
            <a:headEnd/>
            <a:tailEnd/>
          </a:ln>
          <a:effectLst>
            <a:outerShdw blurRad="50800" dist="38100" dir="2700000" algn="tl" rotWithShape="0">
              <a:prstClr val="black">
                <a:alpha val="40000"/>
              </a:prstClr>
            </a:outerShdw>
          </a:effectLst>
        </p:spPr>
      </p:pic>
      <p:pic>
        <p:nvPicPr>
          <p:cNvPr id="10" name="Picture 6"/>
          <p:cNvPicPr>
            <a:picLocks noChangeAspect="1" noChangeArrowheads="1"/>
          </p:cNvPicPr>
          <p:nvPr/>
        </p:nvPicPr>
        <p:blipFill>
          <a:blip r:embed="rId7" cstate="print"/>
          <a:srcRect/>
          <a:stretch>
            <a:fillRect/>
          </a:stretch>
        </p:blipFill>
        <p:spPr bwMode="auto">
          <a:xfrm>
            <a:off x="945177" y="4842881"/>
            <a:ext cx="1672789" cy="2015119"/>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11" name="TextBox 24"/>
          <p:cNvSpPr txBox="1"/>
          <p:nvPr/>
        </p:nvSpPr>
        <p:spPr>
          <a:xfrm>
            <a:off x="5709324" y="1051652"/>
            <a:ext cx="1120598" cy="617453"/>
          </a:xfrm>
          <a:prstGeom prst="rect">
            <a:avLst/>
          </a:prstGeom>
          <a:noFill/>
        </p:spPr>
        <p:txBody>
          <a:bodyPr wrap="square" rtlCol="0">
            <a:noAutofit/>
          </a:bodyPr>
          <a:lstStyle/>
          <a:p>
            <a:pPr>
              <a:spcAft>
                <a:spcPts val="0"/>
              </a:spcAft>
            </a:pPr>
            <a:r>
              <a:rPr lang="en-US" sz="1600" kern="1200" dirty="0">
                <a:solidFill>
                  <a:srgbClr val="000000"/>
                </a:solidFill>
                <a:effectLst/>
                <a:latin typeface="Times New Roman"/>
                <a:ea typeface="新細明體"/>
              </a:rPr>
              <a:t>Shaftsbury </a:t>
            </a:r>
            <a:endParaRPr lang="zh-HK" sz="1600" dirty="0">
              <a:effectLst/>
              <a:latin typeface="Times New Roman"/>
              <a:ea typeface="新細明體"/>
            </a:endParaRPr>
          </a:p>
          <a:p>
            <a:pPr>
              <a:spcAft>
                <a:spcPts val="0"/>
              </a:spcAft>
            </a:pPr>
            <a:r>
              <a:rPr lang="en-US" sz="1600" kern="1200" dirty="0">
                <a:solidFill>
                  <a:srgbClr val="000000"/>
                </a:solidFill>
                <a:effectLst/>
                <a:latin typeface="Times New Roman"/>
                <a:ea typeface="新細明體"/>
              </a:rPr>
              <a:t>Avenue </a:t>
            </a:r>
          </a:p>
        </p:txBody>
      </p:sp>
      <p:sp>
        <p:nvSpPr>
          <p:cNvPr id="12" name="TextBox 32"/>
          <p:cNvSpPr txBox="1"/>
          <p:nvPr/>
        </p:nvSpPr>
        <p:spPr>
          <a:xfrm>
            <a:off x="2905742" y="1015716"/>
            <a:ext cx="870832" cy="908307"/>
          </a:xfrm>
          <a:prstGeom prst="rect">
            <a:avLst/>
          </a:prstGeom>
          <a:noFill/>
        </p:spPr>
        <p:txBody>
          <a:bodyPr wrap="square" rtlCol="0">
            <a:noAutofit/>
          </a:bodyPr>
          <a:lstStyle/>
          <a:p>
            <a:pPr>
              <a:spcAft>
                <a:spcPts val="0"/>
              </a:spcAft>
            </a:pPr>
            <a:r>
              <a:rPr lang="en-US" sz="1600" kern="1200" dirty="0">
                <a:solidFill>
                  <a:srgbClr val="000000"/>
                </a:solidFill>
                <a:effectLst/>
                <a:latin typeface="Times New Roman"/>
                <a:ea typeface="新細明體"/>
              </a:rPr>
              <a:t>Regent Avenue</a:t>
            </a:r>
            <a:endParaRPr lang="zh-HK" sz="1600" dirty="0">
              <a:effectLst/>
              <a:latin typeface="Times New Roman"/>
              <a:ea typeface="新細明體"/>
            </a:endParaRPr>
          </a:p>
        </p:txBody>
      </p:sp>
      <p:sp>
        <p:nvSpPr>
          <p:cNvPr id="13" name="TextBox 35"/>
          <p:cNvSpPr txBox="1"/>
          <p:nvPr/>
        </p:nvSpPr>
        <p:spPr>
          <a:xfrm>
            <a:off x="7406854" y="4626336"/>
            <a:ext cx="1155747" cy="1146936"/>
          </a:xfrm>
          <a:prstGeom prst="rect">
            <a:avLst/>
          </a:prstGeom>
          <a:noFill/>
        </p:spPr>
        <p:txBody>
          <a:bodyPr wrap="square" rtlCol="0">
            <a:noAutofit/>
          </a:bodyPr>
          <a:lstStyle/>
          <a:p>
            <a:r>
              <a:rPr lang="en-US" sz="1600" kern="1200" dirty="0">
                <a:solidFill>
                  <a:srgbClr val="000000"/>
                </a:solidFill>
                <a:effectLst/>
                <a:latin typeface="Times New Roman"/>
                <a:ea typeface="新細明體"/>
              </a:rPr>
              <a:t>Shaftsbury Avenue</a:t>
            </a:r>
          </a:p>
          <a:p>
            <a:pPr>
              <a:spcAft>
                <a:spcPts val="0"/>
              </a:spcAft>
            </a:pPr>
            <a:endParaRPr lang="zh-HK" sz="1600" dirty="0">
              <a:effectLst/>
              <a:latin typeface="Times New Roman"/>
              <a:ea typeface="新細明體"/>
            </a:endParaRPr>
          </a:p>
        </p:txBody>
      </p:sp>
      <p:sp>
        <p:nvSpPr>
          <p:cNvPr id="14" name="TextBox 38"/>
          <p:cNvSpPr txBox="1"/>
          <p:nvPr/>
        </p:nvSpPr>
        <p:spPr>
          <a:xfrm>
            <a:off x="3056678" y="5637185"/>
            <a:ext cx="1214161" cy="888721"/>
          </a:xfrm>
          <a:prstGeom prst="rect">
            <a:avLst/>
          </a:prstGeom>
          <a:noFill/>
        </p:spPr>
        <p:txBody>
          <a:bodyPr wrap="square" rtlCol="0">
            <a:noAutofit/>
          </a:bodyPr>
          <a:lstStyle/>
          <a:p>
            <a:pPr>
              <a:spcAft>
                <a:spcPts val="0"/>
              </a:spcAft>
            </a:pPr>
            <a:r>
              <a:rPr lang="en-US" sz="1600" kern="1200" dirty="0">
                <a:solidFill>
                  <a:srgbClr val="000000"/>
                </a:solidFill>
                <a:effectLst/>
                <a:latin typeface="Times New Roman"/>
                <a:ea typeface="新細明體"/>
              </a:rPr>
              <a:t>Charing Cross </a:t>
            </a:r>
          </a:p>
        </p:txBody>
      </p:sp>
      <p:pic>
        <p:nvPicPr>
          <p:cNvPr id="15" name="Picture 7"/>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042984" y="1924023"/>
            <a:ext cx="1389143" cy="2083715"/>
          </a:xfrm>
          <a:prstGeom prst="rect">
            <a:avLst/>
          </a:prstGeom>
          <a:noFill/>
          <a:ln w="38100" cmpd="sng">
            <a:solidFill>
              <a:srgbClr val="FFFFFF"/>
            </a:solidFill>
            <a:miter lim="800000"/>
            <a:headEnd/>
            <a:tailEnd/>
          </a:ln>
          <a:effectLst>
            <a:outerShdw blurRad="50800" dist="38100" dir="2700000" algn="tl" rotWithShape="0">
              <a:prstClr val="black">
                <a:alpha val="40000"/>
              </a:prstClr>
            </a:outerShdw>
          </a:effectLst>
        </p:spPr>
      </p:pic>
      <p:sp>
        <p:nvSpPr>
          <p:cNvPr id="16" name="TextBox 52"/>
          <p:cNvSpPr txBox="1"/>
          <p:nvPr/>
        </p:nvSpPr>
        <p:spPr>
          <a:xfrm>
            <a:off x="7037306" y="1052452"/>
            <a:ext cx="1388451" cy="653976"/>
          </a:xfrm>
          <a:prstGeom prst="rect">
            <a:avLst/>
          </a:prstGeom>
          <a:noFill/>
        </p:spPr>
        <p:txBody>
          <a:bodyPr wrap="square" rtlCol="0">
            <a:noAutofit/>
          </a:bodyPr>
          <a:lstStyle/>
          <a:p>
            <a:pPr>
              <a:spcAft>
                <a:spcPts val="0"/>
              </a:spcAft>
            </a:pPr>
            <a:r>
              <a:rPr lang="en-US" sz="1600" kern="1200" dirty="0">
                <a:solidFill>
                  <a:srgbClr val="000000"/>
                </a:solidFill>
                <a:effectLst/>
                <a:latin typeface="Times New Roman"/>
                <a:ea typeface="新細明體"/>
              </a:rPr>
              <a:t>Oxford Street</a:t>
            </a:r>
            <a:endParaRPr lang="zh-HK" sz="1600" dirty="0">
              <a:effectLst/>
              <a:latin typeface="Times New Roman"/>
              <a:ea typeface="新細明體"/>
            </a:endParaRPr>
          </a:p>
        </p:txBody>
      </p:sp>
      <p:cxnSp>
        <p:nvCxnSpPr>
          <p:cNvPr id="17" name="Straight Connector 63"/>
          <p:cNvCxnSpPr/>
          <p:nvPr/>
        </p:nvCxnSpPr>
        <p:spPr>
          <a:xfrm flipV="1">
            <a:off x="3324817" y="620059"/>
            <a:ext cx="739474" cy="431594"/>
          </a:xfrm>
          <a:prstGeom prst="line">
            <a:avLst/>
          </a:prstGeom>
          <a:ln w="19050" cmpd="sng">
            <a:solidFill>
              <a:srgbClr val="FF660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8" name="TextBox 70"/>
          <p:cNvSpPr txBox="1"/>
          <p:nvPr/>
        </p:nvSpPr>
        <p:spPr>
          <a:xfrm>
            <a:off x="521838" y="1823265"/>
            <a:ext cx="2073715" cy="908308"/>
          </a:xfrm>
          <a:prstGeom prst="rect">
            <a:avLst/>
          </a:prstGeom>
          <a:solidFill>
            <a:schemeClr val="bg2">
              <a:lumMod val="90000"/>
            </a:schemeClr>
          </a:solidFill>
        </p:spPr>
        <p:txBody>
          <a:bodyPr wrap="square" rtlCol="0">
            <a:noAutofit/>
          </a:bodyPr>
          <a:lstStyle/>
          <a:p>
            <a:pPr>
              <a:spcAft>
                <a:spcPts val="0"/>
              </a:spcAft>
            </a:pPr>
            <a:r>
              <a:rPr lang="en-US" altLang="zh-CN" sz="1200" dirty="0">
                <a:latin typeface="Times New Roman"/>
                <a:ea typeface="新細明體"/>
              </a:rPr>
              <a:t>The </a:t>
            </a:r>
            <a:r>
              <a:rPr lang="en-US" sz="1200" kern="1200" dirty="0">
                <a:effectLst/>
                <a:latin typeface="Times New Roman"/>
                <a:ea typeface="新細明體"/>
              </a:rPr>
              <a:t>Strand Palace Hotel</a:t>
            </a:r>
            <a:r>
              <a:rPr lang="en-HK" sz="1200" dirty="0">
                <a:latin typeface="Times New Roman"/>
                <a:ea typeface="新細明體"/>
              </a:rPr>
              <a:t>, on </a:t>
            </a:r>
            <a:r>
              <a:rPr lang="en-HK" sz="1200" dirty="0" smtClean="0">
                <a:latin typeface="Times New Roman"/>
                <a:ea typeface="新細明體"/>
              </a:rPr>
              <a:t>the high </a:t>
            </a:r>
            <a:r>
              <a:rPr lang="en-HK" sz="1200" dirty="0">
                <a:latin typeface="Times New Roman"/>
                <a:ea typeface="新細明體"/>
              </a:rPr>
              <a:t>ground, was the command centre of the </a:t>
            </a:r>
            <a:r>
              <a:rPr lang="en-US" altLang="zh-CN" sz="1200" kern="1200" dirty="0">
                <a:effectLst/>
                <a:latin typeface="Times New Roman"/>
                <a:ea typeface="新細明體"/>
              </a:rPr>
              <a:t>whole </a:t>
            </a:r>
            <a:r>
              <a:rPr lang="en-US" altLang="zh-CN" sz="1200" kern="1200" dirty="0" err="1">
                <a:effectLst/>
                <a:latin typeface="Times New Roman"/>
                <a:ea typeface="新細明體"/>
              </a:rPr>
              <a:t>Shing</a:t>
            </a:r>
            <a:r>
              <a:rPr lang="en-US" altLang="zh-CN" sz="1200" kern="1200" dirty="0">
                <a:effectLst/>
                <a:latin typeface="Times New Roman"/>
                <a:ea typeface="新細明體"/>
              </a:rPr>
              <a:t> Mun</a:t>
            </a:r>
            <a:r>
              <a:rPr lang="en-HK" altLang="zh-CN" sz="1200" dirty="0">
                <a:latin typeface="Times New Roman"/>
                <a:ea typeface="新細明體"/>
              </a:rPr>
              <a:t> Redoubt</a:t>
            </a:r>
            <a:r>
              <a:rPr lang="en-US" altLang="zh-CN" sz="1200" dirty="0">
                <a:latin typeface="Times New Roman"/>
                <a:ea typeface="新細明體"/>
              </a:rPr>
              <a:t>. </a:t>
            </a:r>
            <a:endParaRPr lang="zh-HK" sz="1200" dirty="0">
              <a:effectLst/>
              <a:latin typeface="Times New Roman"/>
              <a:ea typeface="新細明體"/>
            </a:endParaRPr>
          </a:p>
        </p:txBody>
      </p:sp>
      <p:cxnSp>
        <p:nvCxnSpPr>
          <p:cNvPr id="20" name="Elbow Connector 42"/>
          <p:cNvCxnSpPr/>
          <p:nvPr/>
        </p:nvCxnSpPr>
        <p:spPr>
          <a:xfrm rot="10800000" flipV="1">
            <a:off x="4594412" y="2241109"/>
            <a:ext cx="2442894" cy="1038482"/>
          </a:xfrm>
          <a:prstGeom prst="bentConnector3">
            <a:avLst>
              <a:gd name="adj1" fmla="val 50000"/>
            </a:avLst>
          </a:prstGeom>
          <a:ln w="19050" cmpd="sng">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45"/>
          <p:cNvCxnSpPr/>
          <p:nvPr/>
        </p:nvCxnSpPr>
        <p:spPr>
          <a:xfrm flipV="1">
            <a:off x="4158707" y="4786246"/>
            <a:ext cx="1364734" cy="40552"/>
          </a:xfrm>
          <a:prstGeom prst="line">
            <a:avLst/>
          </a:prstGeom>
          <a:ln w="19050" cmpd="sng">
            <a:solidFill>
              <a:srgbClr val="FF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6" name="Straight Connector 43"/>
          <p:cNvCxnSpPr/>
          <p:nvPr/>
        </p:nvCxnSpPr>
        <p:spPr>
          <a:xfrm>
            <a:off x="3898002" y="2037873"/>
            <a:ext cx="0" cy="1899127"/>
          </a:xfrm>
          <a:prstGeom prst="line">
            <a:avLst/>
          </a:prstGeom>
          <a:ln w="19050" cmpd="sng">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4" name="TextBox 1"/>
          <p:cNvSpPr txBox="1"/>
          <p:nvPr/>
        </p:nvSpPr>
        <p:spPr>
          <a:xfrm>
            <a:off x="130671" y="1134633"/>
            <a:ext cx="2775072" cy="646331"/>
          </a:xfrm>
          <a:prstGeom prst="rect">
            <a:avLst/>
          </a:prstGeom>
          <a:solidFill>
            <a:srgbClr val="4BACC6">
              <a:lumMod val="40000"/>
              <a:lumOff val="60000"/>
            </a:srgbClr>
          </a:solidFill>
          <a:ln w="25400" cap="flat" cmpd="sng" algn="ctr">
            <a:no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b="1" dirty="0">
                <a:solidFill>
                  <a:srgbClr val="000000"/>
                </a:solidFill>
                <a:latin typeface="Times New Roman"/>
                <a:ea typeface="新細明體"/>
                <a:cs typeface="Times New Roman"/>
              </a:rPr>
              <a:t>The Tunnel Entrances of the </a:t>
            </a:r>
            <a:r>
              <a:rPr lang="en-US" altLang="zh-CN" b="1" dirty="0" err="1">
                <a:solidFill>
                  <a:srgbClr val="000000"/>
                </a:solidFill>
                <a:latin typeface="Times New Roman"/>
                <a:ea typeface="新細明體"/>
                <a:cs typeface="Times New Roman"/>
              </a:rPr>
              <a:t>Shing</a:t>
            </a:r>
            <a:r>
              <a:rPr lang="zh-CN" altLang="en-US" b="1" dirty="0">
                <a:solidFill>
                  <a:srgbClr val="000000"/>
                </a:solidFill>
                <a:latin typeface="Times New Roman"/>
                <a:ea typeface="新細明體"/>
                <a:cs typeface="Times New Roman"/>
              </a:rPr>
              <a:t> </a:t>
            </a:r>
            <a:r>
              <a:rPr lang="en-US" altLang="zh-CN" b="1" dirty="0">
                <a:solidFill>
                  <a:srgbClr val="000000"/>
                </a:solidFill>
                <a:latin typeface="Times New Roman"/>
                <a:ea typeface="新細明體"/>
                <a:cs typeface="Times New Roman"/>
              </a:rPr>
              <a:t>Mun</a:t>
            </a:r>
            <a:r>
              <a:rPr kumimoji="0" lang="zh-CN" altLang="en-US" b="1" i="0" u="none" strike="noStrike" kern="1200" cap="none" spc="0" normalizeH="0" baseline="0" noProof="0" dirty="0">
                <a:ln>
                  <a:noFill/>
                </a:ln>
                <a:solidFill>
                  <a:srgbClr val="000000"/>
                </a:solidFill>
                <a:effectLst/>
                <a:uLnTx/>
                <a:uFillTx/>
                <a:latin typeface="Times New Roman"/>
                <a:ea typeface="新細明體"/>
                <a:cs typeface="Times New Roman"/>
              </a:rPr>
              <a:t> </a:t>
            </a:r>
            <a:r>
              <a:rPr kumimoji="0" lang="en-HK" altLang="zh-CN" b="1" i="0" u="none" strike="noStrike" kern="1200" cap="none" spc="0" normalizeH="0" baseline="0" noProof="0" dirty="0">
                <a:ln>
                  <a:noFill/>
                </a:ln>
                <a:solidFill>
                  <a:srgbClr val="000000"/>
                </a:solidFill>
                <a:effectLst/>
                <a:uLnTx/>
                <a:uFillTx/>
                <a:latin typeface="Times New Roman"/>
                <a:ea typeface="新細明體"/>
                <a:cs typeface="Times New Roman"/>
              </a:rPr>
              <a:t>Redoubt</a:t>
            </a:r>
            <a:endParaRPr kumimoji="0" lang="zh-HK" altLang="en-US" b="0" i="0" u="none" strike="noStrike" kern="0" cap="none" spc="0" normalizeH="0" baseline="0" noProof="0" dirty="0">
              <a:ln>
                <a:noFill/>
              </a:ln>
              <a:solidFill>
                <a:sysClr val="window" lastClr="FFFFFF"/>
              </a:solidFill>
              <a:effectLst/>
              <a:uLnTx/>
              <a:uFillTx/>
              <a:latin typeface="Times New Roman"/>
              <a:ea typeface="新細明體"/>
            </a:endParaRPr>
          </a:p>
        </p:txBody>
      </p:sp>
      <p:cxnSp>
        <p:nvCxnSpPr>
          <p:cNvPr id="25" name="Elbow Connector 42"/>
          <p:cNvCxnSpPr/>
          <p:nvPr/>
        </p:nvCxnSpPr>
        <p:spPr>
          <a:xfrm>
            <a:off x="2715284" y="4144917"/>
            <a:ext cx="926437" cy="889916"/>
          </a:xfrm>
          <a:prstGeom prst="bentConnector3">
            <a:avLst>
              <a:gd name="adj1" fmla="val 50000"/>
            </a:avLst>
          </a:prstGeom>
          <a:ln w="19050" cmpd="sng">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9" name="Elbow Connector 42"/>
          <p:cNvCxnSpPr/>
          <p:nvPr/>
        </p:nvCxnSpPr>
        <p:spPr>
          <a:xfrm flipV="1">
            <a:off x="2659529" y="4930588"/>
            <a:ext cx="1404762" cy="560295"/>
          </a:xfrm>
          <a:prstGeom prst="bentConnector3">
            <a:avLst>
              <a:gd name="adj1" fmla="val 100521"/>
            </a:avLst>
          </a:prstGeom>
          <a:ln w="19050" cmpd="sng">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63"/>
          <p:cNvCxnSpPr>
            <a:stCxn id="14" idx="1"/>
          </p:cNvCxnSpPr>
          <p:nvPr/>
        </p:nvCxnSpPr>
        <p:spPr>
          <a:xfrm flipH="1" flipV="1">
            <a:off x="2008094" y="5328359"/>
            <a:ext cx="1048584" cy="753187"/>
          </a:xfrm>
          <a:prstGeom prst="line">
            <a:avLst/>
          </a:prstGeom>
          <a:ln w="19050" cmpd="sng">
            <a:solidFill>
              <a:srgbClr val="FF66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63"/>
          <p:cNvCxnSpPr/>
          <p:nvPr/>
        </p:nvCxnSpPr>
        <p:spPr>
          <a:xfrm flipH="1" flipV="1">
            <a:off x="5217459" y="708212"/>
            <a:ext cx="949170" cy="343441"/>
          </a:xfrm>
          <a:prstGeom prst="line">
            <a:avLst/>
          </a:prstGeom>
          <a:ln w="19050" cmpd="sng">
            <a:solidFill>
              <a:srgbClr val="FF66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3"/>
          <p:cNvCxnSpPr/>
          <p:nvPr/>
        </p:nvCxnSpPr>
        <p:spPr>
          <a:xfrm>
            <a:off x="7769328" y="1620945"/>
            <a:ext cx="0" cy="621813"/>
          </a:xfrm>
          <a:prstGeom prst="line">
            <a:avLst/>
          </a:prstGeom>
          <a:ln w="19050" cmpd="sng">
            <a:solidFill>
              <a:srgbClr val="FF66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6490447" y="4455459"/>
            <a:ext cx="916407" cy="351063"/>
          </a:xfrm>
          <a:prstGeom prst="line">
            <a:avLst/>
          </a:prstGeom>
          <a:ln w="19050" cmpd="sng">
            <a:solidFill>
              <a:srgbClr val="FF6600"/>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66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fade">
                                      <p:cBhvr>
                                        <p:cTn id="50" dur="500"/>
                                        <p:tgtEl>
                                          <p:spTgt spid="64"/>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500"/>
                                        <p:tgtEl>
                                          <p:spTgt spid="62"/>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1000"/>
                                        <p:tgtEl>
                                          <p:spTgt spid="16"/>
                                        </p:tgtEl>
                                      </p:cBhvr>
                                    </p:animEffect>
                                    <p:anim calcmode="lin" valueType="num">
                                      <p:cBhvr>
                                        <p:cTn id="77" dur="1000" fill="hold"/>
                                        <p:tgtEl>
                                          <p:spTgt spid="16"/>
                                        </p:tgtEl>
                                        <p:attrNameLst>
                                          <p:attrName>ppt_x</p:attrName>
                                        </p:attrNameLst>
                                      </p:cBhvr>
                                      <p:tavLst>
                                        <p:tav tm="0">
                                          <p:val>
                                            <p:strVal val="#ppt_x"/>
                                          </p:val>
                                        </p:tav>
                                        <p:tav tm="100000">
                                          <p:val>
                                            <p:strVal val="#ppt_x"/>
                                          </p:val>
                                        </p:tav>
                                      </p:tavLst>
                                    </p:anim>
                                    <p:anim calcmode="lin" valueType="num">
                                      <p:cBhvr>
                                        <p:cTn id="7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500"/>
                                        <p:tgtEl>
                                          <p:spTgt spid="6"/>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500"/>
                                        <p:tgtEl>
                                          <p:spTgt spid="17"/>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fade">
                                      <p:cBhvr>
                                        <p:cTn id="97" dur="1000"/>
                                        <p:tgtEl>
                                          <p:spTgt spid="12"/>
                                        </p:tgtEl>
                                      </p:cBhvr>
                                    </p:animEffect>
                                    <p:anim calcmode="lin" valueType="num">
                                      <p:cBhvr>
                                        <p:cTn id="98" dur="1000" fill="hold"/>
                                        <p:tgtEl>
                                          <p:spTgt spid="12"/>
                                        </p:tgtEl>
                                        <p:attrNameLst>
                                          <p:attrName>ppt_x</p:attrName>
                                        </p:attrNameLst>
                                      </p:cBhvr>
                                      <p:tavLst>
                                        <p:tav tm="0">
                                          <p:val>
                                            <p:strVal val="#ppt_x"/>
                                          </p:val>
                                        </p:tav>
                                        <p:tav tm="100000">
                                          <p:val>
                                            <p:strVal val="#ppt_x"/>
                                          </p:val>
                                        </p:tav>
                                      </p:tavLst>
                                    </p:anim>
                                    <p:anim calcmode="lin" valueType="num">
                                      <p:cBhvr>
                                        <p:cTn id="9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fade">
                                      <p:cBhvr>
                                        <p:cTn id="104" dur="500"/>
                                        <p:tgtEl>
                                          <p:spTgt spid="59"/>
                                        </p:tgtEl>
                                      </p:cBhvr>
                                    </p:animEffec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11"/>
                                        </p:tgtEl>
                                        <p:attrNameLst>
                                          <p:attrName>style.visibility</p:attrName>
                                        </p:attrNameLst>
                                      </p:cBhvr>
                                      <p:to>
                                        <p:strVal val="visible"/>
                                      </p:to>
                                    </p:set>
                                    <p:animEffect transition="in" filter="fade">
                                      <p:cBhvr>
                                        <p:cTn id="109" dur="1000"/>
                                        <p:tgtEl>
                                          <p:spTgt spid="11"/>
                                        </p:tgtEl>
                                      </p:cBhvr>
                                    </p:animEffect>
                                    <p:anim calcmode="lin" valueType="num">
                                      <p:cBhvr>
                                        <p:cTn id="110" dur="1000" fill="hold"/>
                                        <p:tgtEl>
                                          <p:spTgt spid="11"/>
                                        </p:tgtEl>
                                        <p:attrNameLst>
                                          <p:attrName>ppt_x</p:attrName>
                                        </p:attrNameLst>
                                      </p:cBhvr>
                                      <p:tavLst>
                                        <p:tav tm="0">
                                          <p:val>
                                            <p:strVal val="#ppt_x"/>
                                          </p:val>
                                        </p:tav>
                                        <p:tav tm="100000">
                                          <p:val>
                                            <p:strVal val="#ppt_x"/>
                                          </p:val>
                                        </p:tav>
                                      </p:tavLst>
                                    </p:anim>
                                    <p:anim calcmode="lin" valueType="num">
                                      <p:cBhvr>
                                        <p:cTn id="11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14" name="Picture 4"/>
          <p:cNvPicPr>
            <a:picLocks noChangeAspect="1" noChangeArrowheads="1"/>
          </p:cNvPicPr>
          <p:nvPr/>
        </p:nvPicPr>
        <p:blipFill>
          <a:blip r:embed="rId3" cstate="print"/>
          <a:srcRect/>
          <a:stretch>
            <a:fillRect/>
          </a:stretch>
        </p:blipFill>
        <p:spPr bwMode="auto">
          <a:xfrm>
            <a:off x="3529759" y="2489010"/>
            <a:ext cx="2318822" cy="3126301"/>
          </a:xfrm>
          <a:prstGeom prst="rect">
            <a:avLst/>
          </a:prstGeom>
          <a:noFill/>
          <a:ln w="38100" cmpd="sng">
            <a:solidFill>
              <a:sysClr val="window" lastClr="FFFFFF"/>
            </a:solidFill>
            <a:miter lim="800000"/>
            <a:headEnd/>
            <a:tailEnd/>
          </a:ln>
          <a:effectLst>
            <a:outerShdw blurRad="50800" dist="38100" dir="2700000" algn="tl" rotWithShape="0">
              <a:prstClr val="black">
                <a:alpha val="40000"/>
              </a:prstClr>
            </a:outerShdw>
          </a:effectLst>
        </p:spPr>
      </p:pic>
      <p:pic>
        <p:nvPicPr>
          <p:cNvPr id="15" name="Picture 6"/>
          <p:cNvPicPr>
            <a:picLocks noChangeAspect="1" noChangeArrowheads="1"/>
          </p:cNvPicPr>
          <p:nvPr/>
        </p:nvPicPr>
        <p:blipFill>
          <a:blip r:embed="rId4" cstate="print"/>
          <a:srcRect/>
          <a:stretch>
            <a:fillRect/>
          </a:stretch>
        </p:blipFill>
        <p:spPr bwMode="auto">
          <a:xfrm>
            <a:off x="613969" y="1680881"/>
            <a:ext cx="2552215" cy="5055519"/>
          </a:xfrm>
          <a:prstGeom prst="rect">
            <a:avLst/>
          </a:prstGeom>
          <a:noFill/>
          <a:ln w="38100" cmpd="sng">
            <a:solidFill>
              <a:sysClr val="window" lastClr="FFFFFF"/>
            </a:solidFill>
            <a:miter lim="800000"/>
            <a:headEnd/>
            <a:tailEnd/>
          </a:ln>
          <a:effectLst>
            <a:outerShdw blurRad="50800" dist="38100" dir="2700000" algn="tl" rotWithShape="0">
              <a:prstClr val="black">
                <a:alpha val="40000"/>
              </a:prstClr>
            </a:outerShdw>
          </a:effectLst>
        </p:spPr>
      </p:pic>
      <p:pic>
        <p:nvPicPr>
          <p:cNvPr id="16" name="Picture 7"/>
          <p:cNvPicPr>
            <a:picLocks noChangeAspect="1" noChangeArrowheads="1"/>
          </p:cNvPicPr>
          <p:nvPr/>
        </p:nvPicPr>
        <p:blipFill>
          <a:blip r:embed="rId5" cstate="print"/>
          <a:srcRect/>
          <a:stretch>
            <a:fillRect/>
          </a:stretch>
        </p:blipFill>
        <p:spPr bwMode="auto">
          <a:xfrm>
            <a:off x="6132919" y="2496117"/>
            <a:ext cx="2319096" cy="3126301"/>
          </a:xfrm>
          <a:prstGeom prst="rect">
            <a:avLst/>
          </a:prstGeom>
          <a:noFill/>
          <a:ln w="38100" cmpd="sng">
            <a:solidFill>
              <a:srgbClr val="FFFFFF"/>
            </a:solidFill>
            <a:miter lim="800000"/>
            <a:headEnd/>
            <a:tailEnd/>
          </a:ln>
          <a:effectLst>
            <a:outerShdw blurRad="50800" dist="38100" dir="2700000" algn="tl" rotWithShape="0">
              <a:prstClr val="black">
                <a:alpha val="40000"/>
              </a:prstClr>
            </a:outerShdw>
          </a:effectLst>
        </p:spPr>
      </p:pic>
      <p:sp>
        <p:nvSpPr>
          <p:cNvPr id="17" name="TextBox 9"/>
          <p:cNvSpPr txBox="1"/>
          <p:nvPr/>
        </p:nvSpPr>
        <p:spPr>
          <a:xfrm>
            <a:off x="613969" y="1680881"/>
            <a:ext cx="2426686" cy="361280"/>
          </a:xfrm>
          <a:prstGeom prst="rect">
            <a:avLst/>
          </a:prstGeom>
          <a:solidFill>
            <a:srgbClr val="EEECE1">
              <a:lumMod val="75000"/>
            </a:srgbClr>
          </a:solidFill>
          <a:ln w="25400" cap="flat" cmpd="sng" algn="ctr">
            <a:noFill/>
            <a:prstDash val="solid"/>
          </a:ln>
          <a:effectLst/>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Tunnel entrance and </a:t>
            </a:r>
            <a:r>
              <a:rPr kumimoji="0" lang="en-HK"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trench</a:t>
            </a:r>
            <a:endParaRPr kumimoji="0" lang="zh-HK"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18" name="TextBox 11"/>
          <p:cNvSpPr txBox="1"/>
          <p:nvPr/>
        </p:nvSpPr>
        <p:spPr>
          <a:xfrm>
            <a:off x="3552172" y="1617315"/>
            <a:ext cx="2319042" cy="833026"/>
          </a:xfrm>
          <a:prstGeom prst="rect">
            <a:avLst/>
          </a:prstGeom>
          <a:solidFill>
            <a:srgbClr val="EEECE1">
              <a:lumMod val="75000"/>
            </a:srgbClr>
          </a:solidFill>
          <a:ln w="28575">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Path surface in disrepair</a:t>
            </a:r>
            <a:r>
              <a:rPr lang="en-US" altLang="zh-CN" sz="1600" dirty="0">
                <a:solidFill>
                  <a:srgbClr val="000000"/>
                </a:solidFill>
                <a:latin typeface="Times New Roman" panose="02020603050405020304" pitchFamily="18" charset="0"/>
                <a:ea typeface="新細明體"/>
                <a:cs typeface="Times New Roman" panose="02020603050405020304" pitchFamily="18" charset="0"/>
              </a:rPr>
              <a:t>, showing the </a:t>
            </a: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exposed hidden </a:t>
            </a:r>
            <a:r>
              <a:rPr lang="en-US" altLang="zh-CN" sz="1600" dirty="0">
                <a:solidFill>
                  <a:srgbClr val="000000"/>
                </a:solidFill>
                <a:latin typeface="Times New Roman" panose="02020603050405020304" pitchFamily="18" charset="0"/>
                <a:ea typeface="新細明體"/>
                <a:cs typeface="Times New Roman" panose="02020603050405020304" pitchFamily="18" charset="0"/>
              </a:rPr>
              <a:t>tunnel</a:t>
            </a:r>
            <a:endParaRPr kumimoji="0" lang="zh-HK"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19" name="TextBox 12"/>
          <p:cNvSpPr txBox="1"/>
          <p:nvPr/>
        </p:nvSpPr>
        <p:spPr>
          <a:xfrm>
            <a:off x="6132919" y="1852573"/>
            <a:ext cx="2318602" cy="597768"/>
          </a:xfrm>
          <a:prstGeom prst="rect">
            <a:avLst/>
          </a:prstGeom>
          <a:solidFill>
            <a:srgbClr val="EEECE1">
              <a:lumMod val="75000"/>
            </a:srgbClr>
          </a:solidFill>
          <a:ln w="28575">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HK" altLang="zh-CN" sz="1600" dirty="0">
                <a:solidFill>
                  <a:srgbClr val="000000"/>
                </a:solidFill>
                <a:latin typeface="Times New Roman" panose="02020603050405020304" pitchFamily="18" charset="0"/>
                <a:ea typeface="新細明體"/>
                <a:cs typeface="Times New Roman" panose="02020603050405020304" pitchFamily="18" charset="0"/>
              </a:rPr>
              <a:t>Air vents used to </a:t>
            </a: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let</a:t>
            </a:r>
            <a:r>
              <a:rPr kumimoji="0" lang="en-US" altLang="zh-CN" sz="1600" b="0" i="0" u="none" strike="noStrike" kern="1200" cap="none" spc="0" normalizeH="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 air go </a:t>
            </a:r>
            <a:r>
              <a:rPr lang="en-US" altLang="zh-CN" sz="1600" dirty="0">
                <a:solidFill>
                  <a:srgbClr val="000000"/>
                </a:solidFill>
                <a:latin typeface="Times New Roman" panose="02020603050405020304" pitchFamily="18" charset="0"/>
                <a:ea typeface="新細明體"/>
                <a:cs typeface="Times New Roman" panose="02020603050405020304" pitchFamily="18" charset="0"/>
              </a:rPr>
              <a:t>inside tunnel</a:t>
            </a:r>
            <a:endParaRPr kumimoji="0" lang="zh-HK"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11" name="TextBox 1">
            <a:extLst>
              <a:ext uri="{FF2B5EF4-FFF2-40B4-BE49-F238E27FC236}">
                <a16:creationId xmlns:a16="http://schemas.microsoft.com/office/drawing/2014/main" id="{D7C64369-6C60-48CA-B6BB-427A1A087B2B}"/>
              </a:ext>
            </a:extLst>
          </p:cNvPr>
          <p:cNvSpPr txBox="1"/>
          <p:nvPr/>
        </p:nvSpPr>
        <p:spPr>
          <a:xfrm>
            <a:off x="613969" y="1078513"/>
            <a:ext cx="2775072" cy="646331"/>
          </a:xfrm>
          <a:prstGeom prst="rect">
            <a:avLst/>
          </a:prstGeom>
          <a:solidFill>
            <a:srgbClr val="4BACC6">
              <a:lumMod val="40000"/>
              <a:lumOff val="60000"/>
            </a:srgbClr>
          </a:solidFill>
          <a:ln w="25400" cap="flat" cmpd="sng" algn="ctr">
            <a:no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b="1" dirty="0">
                <a:solidFill>
                  <a:srgbClr val="000000"/>
                </a:solidFill>
                <a:latin typeface="Times New Roman"/>
                <a:ea typeface="新細明體"/>
                <a:cs typeface="Times New Roman"/>
              </a:rPr>
              <a:t>The Tunnel Entrances of the </a:t>
            </a:r>
            <a:r>
              <a:rPr lang="en-US" altLang="zh-CN" b="1" dirty="0" err="1">
                <a:solidFill>
                  <a:srgbClr val="000000"/>
                </a:solidFill>
                <a:latin typeface="Times New Roman"/>
                <a:ea typeface="新細明體"/>
                <a:cs typeface="Times New Roman"/>
              </a:rPr>
              <a:t>Shing</a:t>
            </a:r>
            <a:r>
              <a:rPr lang="zh-CN" altLang="en-US" b="1" dirty="0">
                <a:solidFill>
                  <a:srgbClr val="000000"/>
                </a:solidFill>
                <a:latin typeface="Times New Roman"/>
                <a:ea typeface="新細明體"/>
                <a:cs typeface="Times New Roman"/>
              </a:rPr>
              <a:t> </a:t>
            </a:r>
            <a:r>
              <a:rPr lang="en-US" altLang="zh-CN" b="1" dirty="0">
                <a:solidFill>
                  <a:srgbClr val="000000"/>
                </a:solidFill>
                <a:latin typeface="Times New Roman"/>
                <a:ea typeface="新細明體"/>
                <a:cs typeface="Times New Roman"/>
              </a:rPr>
              <a:t>Mun</a:t>
            </a:r>
            <a:r>
              <a:rPr lang="en-HK" altLang="zh-CN" b="1" dirty="0">
                <a:solidFill>
                  <a:srgbClr val="000000"/>
                </a:solidFill>
                <a:latin typeface="Times New Roman"/>
                <a:ea typeface="新細明體"/>
                <a:cs typeface="Times New Roman"/>
              </a:rPr>
              <a:t> Redoubt</a:t>
            </a:r>
            <a:endParaRPr lang="zh-HK" altLang="en-US" b="1" dirty="0">
              <a:solidFill>
                <a:srgbClr val="000000"/>
              </a:solidFill>
              <a:latin typeface="Times New Roman"/>
              <a:ea typeface="新細明體"/>
              <a:cs typeface="Times New Roman"/>
            </a:endParaRPr>
          </a:p>
        </p:txBody>
      </p:sp>
    </p:spTree>
    <p:extLst>
      <p:ext uri="{BB962C8B-B14F-4D97-AF65-F5344CB8AC3E}">
        <p14:creationId xmlns:p14="http://schemas.microsoft.com/office/powerpoint/2010/main" val="265271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2"/>
          <p:cNvSpPr txBox="1"/>
          <p:nvPr/>
        </p:nvSpPr>
        <p:spPr>
          <a:xfrm>
            <a:off x="519131" y="1208465"/>
            <a:ext cx="1785620" cy="369332"/>
          </a:xfrm>
          <a:prstGeom prst="rect">
            <a:avLst/>
          </a:prstGeom>
          <a:solidFill>
            <a:srgbClr val="B7DEE8"/>
          </a:solidFill>
          <a:ln w="38100" cap="flat" cmpd="sng" algn="ctr">
            <a:no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Pillbox</a:t>
            </a:r>
            <a:endParaRPr kumimoji="0" lang="zh-HK" altLang="en-US"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sp>
        <p:nvSpPr>
          <p:cNvPr id="8" name="TextBox 4"/>
          <p:cNvSpPr txBox="1"/>
          <p:nvPr/>
        </p:nvSpPr>
        <p:spPr>
          <a:xfrm>
            <a:off x="519131" y="1666445"/>
            <a:ext cx="8124340" cy="716673"/>
          </a:xfrm>
          <a:prstGeom prst="rect">
            <a:avLst/>
          </a:prstGeom>
          <a:solidFill>
            <a:srgbClr val="9BBB59"/>
          </a:solidFill>
          <a:ln w="38100" cap="flat" cmpd="sng" algn="ctr">
            <a:noFill/>
            <a:prstDash val="solid"/>
          </a:ln>
          <a:effectLst/>
        </p:spPr>
        <p:txBody>
          <a:bodyPr wrap="square" rtlCol="0">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FFFF"/>
                </a:solidFill>
                <a:effectLst/>
                <a:uLnTx/>
                <a:uFillTx/>
                <a:latin typeface="Times New Roman" panose="02020603050405020304" pitchFamily="18" charset="0"/>
                <a:ea typeface="新細明體"/>
                <a:cs typeface="Times New Roman" panose="02020603050405020304" pitchFamily="18" charset="0"/>
              </a:rPr>
              <a:t>The pillbox</a:t>
            </a:r>
            <a:r>
              <a:rPr kumimoji="0" lang="en-US" altLang="zh-CN" sz="1200" b="0" i="0" u="none" strike="noStrike" kern="1200" cap="none" spc="0" normalizeH="0" noProof="0" dirty="0">
                <a:ln>
                  <a:noFill/>
                </a:ln>
                <a:solidFill>
                  <a:srgbClr val="FFFFFF"/>
                </a:solidFill>
                <a:effectLst/>
                <a:uLnTx/>
                <a:uFillTx/>
                <a:latin typeface="Times New Roman" panose="02020603050405020304" pitchFamily="18" charset="0"/>
                <a:ea typeface="新細明體"/>
                <a:cs typeface="Times New Roman" panose="02020603050405020304" pitchFamily="18" charset="0"/>
              </a:rPr>
              <a:t> was </a:t>
            </a:r>
            <a:r>
              <a:rPr lang="en-US" altLang="zh-CN" sz="1200" dirty="0">
                <a:solidFill>
                  <a:srgbClr val="FFFFFF"/>
                </a:solidFill>
                <a:latin typeface="Times New Roman" panose="02020603050405020304" pitchFamily="18" charset="0"/>
                <a:ea typeface="新細明體"/>
                <a:cs typeface="Times New Roman" panose="02020603050405020304" pitchFamily="18" charset="0"/>
              </a:rPr>
              <a:t>a structure that contained heavy machine guns. It was generally </a:t>
            </a:r>
            <a:r>
              <a:rPr kumimoji="0" lang="en-US" altLang="zh-CN" sz="1200" b="0" i="0" u="none" strike="noStrike" kern="1200" cap="none" spc="0" normalizeH="0" noProof="0" dirty="0">
                <a:ln>
                  <a:noFill/>
                </a:ln>
                <a:solidFill>
                  <a:srgbClr val="FFFFFF"/>
                </a:solidFill>
                <a:effectLst/>
                <a:uLnTx/>
                <a:uFillTx/>
                <a:latin typeface="Times New Roman" panose="02020603050405020304" pitchFamily="18" charset="0"/>
                <a:ea typeface="新細明體"/>
                <a:cs typeface="Times New Roman" panose="02020603050405020304" pitchFamily="18" charset="0"/>
              </a:rPr>
              <a:t>a simple house</a:t>
            </a:r>
            <a:r>
              <a:rPr lang="en-US" altLang="zh-CN" sz="1200" dirty="0">
                <a:solidFill>
                  <a:srgbClr val="FFFFFF"/>
                </a:solidFill>
                <a:latin typeface="Times New Roman" panose="02020603050405020304" pitchFamily="18" charset="0"/>
                <a:ea typeface="新細明體"/>
                <a:cs typeface="Times New Roman" panose="02020603050405020304" pitchFamily="18" charset="0"/>
              </a:rPr>
              <a:t> without a</a:t>
            </a:r>
            <a:r>
              <a:rPr kumimoji="0" lang="en-US" altLang="zh-CN" sz="1200" b="0" i="0" u="none" strike="noStrike" kern="1200" cap="none" spc="0" normalizeH="0" noProof="0" dirty="0">
                <a:ln>
                  <a:noFill/>
                </a:ln>
                <a:solidFill>
                  <a:srgbClr val="FFFFFF"/>
                </a:solidFill>
                <a:effectLst/>
                <a:uLnTx/>
                <a:uFillTx/>
                <a:latin typeface="Times New Roman" panose="02020603050405020304" pitchFamily="18" charset="0"/>
                <a:ea typeface="新細明體"/>
                <a:cs typeface="Times New Roman" panose="02020603050405020304" pitchFamily="18" charset="0"/>
              </a:rPr>
              <a:t> definite form. There were narrow holes on some walls so that soldiers armed with machine guns could see the situation </a:t>
            </a:r>
            <a:r>
              <a:rPr kumimoji="0" lang="en-US" altLang="zh-CN" sz="1200" b="0" i="0" u="none" strike="noStrike" kern="1200" cap="none" spc="0" normalizeH="0" noProof="0" dirty="0">
                <a:ln>
                  <a:noFill/>
                </a:ln>
                <a:solidFill>
                  <a:schemeClr val="bg1"/>
                </a:solidFill>
                <a:effectLst/>
                <a:uLnTx/>
                <a:uFillTx/>
                <a:latin typeface="Times New Roman" panose="02020603050405020304" pitchFamily="18" charset="0"/>
                <a:ea typeface="新細明體"/>
                <a:cs typeface="Times New Roman" panose="02020603050405020304" pitchFamily="18" charset="0"/>
              </a:rPr>
              <a:t>outside and </a:t>
            </a:r>
            <a:r>
              <a:rPr lang="en-US" altLang="zh-CN" sz="1200" dirty="0">
                <a:solidFill>
                  <a:schemeClr val="bg1"/>
                </a:solidFill>
                <a:latin typeface="Times New Roman" panose="02020603050405020304" pitchFamily="18" charset="0"/>
                <a:ea typeface="新細明體"/>
                <a:cs typeface="Times New Roman" panose="02020603050405020304" pitchFamily="18" charset="0"/>
              </a:rPr>
              <a:t>shoot</a:t>
            </a:r>
            <a:r>
              <a:rPr kumimoji="0" lang="en-US" altLang="zh-CN" sz="1200" b="0" i="0" u="none" strike="noStrike" kern="1200" cap="none" spc="0" normalizeH="0" noProof="0" dirty="0">
                <a:ln>
                  <a:noFill/>
                </a:ln>
                <a:solidFill>
                  <a:schemeClr val="bg1"/>
                </a:solidFill>
                <a:effectLst/>
                <a:uLnTx/>
                <a:uFillTx/>
                <a:latin typeface="Times New Roman" panose="02020603050405020304" pitchFamily="18" charset="0"/>
                <a:ea typeface="新細明體"/>
                <a:cs typeface="Times New Roman" panose="02020603050405020304" pitchFamily="18" charset="0"/>
              </a:rPr>
              <a:t> </a:t>
            </a:r>
            <a:r>
              <a:rPr kumimoji="0" lang="en-US" altLang="zh-CN" sz="1200" b="0" i="0" u="none" strike="noStrike" kern="1200" cap="none" spc="0" normalizeH="0" noProof="0" dirty="0" smtClean="0">
                <a:ln>
                  <a:noFill/>
                </a:ln>
                <a:solidFill>
                  <a:schemeClr val="bg1"/>
                </a:solidFill>
                <a:effectLst/>
                <a:uLnTx/>
                <a:uFillTx/>
                <a:latin typeface="Times New Roman" panose="02020603050405020304" pitchFamily="18" charset="0"/>
                <a:ea typeface="新細明體"/>
                <a:cs typeface="Times New Roman" panose="02020603050405020304" pitchFamily="18" charset="0"/>
              </a:rPr>
              <a:t>the </a:t>
            </a:r>
            <a:r>
              <a:rPr lang="en-US" altLang="zh-CN" sz="1200" dirty="0" smtClean="0">
                <a:solidFill>
                  <a:schemeClr val="bg1"/>
                </a:solidFill>
                <a:latin typeface="Times New Roman" panose="02020603050405020304" pitchFamily="18" charset="0"/>
                <a:ea typeface="新細明體"/>
                <a:cs typeface="Times New Roman" panose="02020603050405020304" pitchFamily="18" charset="0"/>
              </a:rPr>
              <a:t>attacking </a:t>
            </a:r>
            <a:r>
              <a:rPr lang="en-US" altLang="zh-CN" sz="1200" dirty="0">
                <a:solidFill>
                  <a:srgbClr val="FFFFFF"/>
                </a:solidFill>
                <a:latin typeface="Times New Roman" panose="02020603050405020304" pitchFamily="18" charset="0"/>
                <a:ea typeface="新細明體"/>
                <a:cs typeface="Times New Roman" panose="02020603050405020304" pitchFamily="18" charset="0"/>
              </a:rPr>
              <a:t>enemies. </a:t>
            </a:r>
            <a:endParaRPr kumimoji="0" lang="zh-HK" altLang="en-US" sz="12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grpSp>
        <p:nvGrpSpPr>
          <p:cNvPr id="3" name="群組 2"/>
          <p:cNvGrpSpPr/>
          <p:nvPr/>
        </p:nvGrpSpPr>
        <p:grpSpPr>
          <a:xfrm>
            <a:off x="519131" y="2532044"/>
            <a:ext cx="3291205" cy="2018030"/>
            <a:chOff x="519131" y="2532044"/>
            <a:chExt cx="3291205" cy="2018030"/>
          </a:xfrm>
        </p:grpSpPr>
        <p:pic>
          <p:nvPicPr>
            <p:cNvPr id="9" name="Picture 2" descr="https://upload.wikimedia.org/wikipedia/commons/thumb/d/de/Moon_and_pillbox_-_geograph.org.uk_-_325948_crop.jpg/350px-Moon_and_pillbox_-_geograph.org.uk_-_325948_crop.jpg"/>
            <p:cNvPicPr/>
            <p:nvPr/>
          </p:nvPicPr>
          <p:blipFill>
            <a:blip r:embed="rId4" cstate="print"/>
            <a:srcRect/>
            <a:stretch>
              <a:fillRect/>
            </a:stretch>
          </p:blipFill>
          <p:spPr bwMode="auto">
            <a:xfrm>
              <a:off x="519131" y="2532044"/>
              <a:ext cx="3291205" cy="2018030"/>
            </a:xfrm>
            <a:prstGeom prst="rect">
              <a:avLst/>
            </a:prstGeom>
            <a:noFill/>
            <a:ln w="38100" cmpd="dbl">
              <a:solidFill>
                <a:schemeClr val="bg1"/>
              </a:solidFill>
            </a:ln>
            <a:effectLst>
              <a:outerShdw blurRad="50800" dist="38100" dir="2700000" algn="tl" rotWithShape="0">
                <a:prstClr val="black">
                  <a:alpha val="40000"/>
                </a:prstClr>
              </a:outerShdw>
            </a:effectLst>
          </p:spPr>
        </p:pic>
        <p:sp>
          <p:nvSpPr>
            <p:cNvPr id="11" name="TextBox 10"/>
            <p:cNvSpPr txBox="1"/>
            <p:nvPr/>
          </p:nvSpPr>
          <p:spPr>
            <a:xfrm>
              <a:off x="519131" y="4286551"/>
              <a:ext cx="2577484" cy="258762"/>
            </a:xfrm>
            <a:prstGeom prst="rect">
              <a:avLst/>
            </a:prstGeom>
            <a:solidFill>
              <a:srgbClr val="F79646">
                <a:lumMod val="20000"/>
                <a:lumOff val="8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Source: Wikipedia: Pillbox (military)</a:t>
              </a:r>
              <a:endParaRPr kumimoji="0" lang="zh-HK" alt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grpSp>
      <p:sp>
        <p:nvSpPr>
          <p:cNvPr id="14" name="TextBox 7"/>
          <p:cNvSpPr txBox="1"/>
          <p:nvPr/>
        </p:nvSpPr>
        <p:spPr>
          <a:xfrm>
            <a:off x="519131" y="4651802"/>
            <a:ext cx="1955127" cy="1332367"/>
          </a:xfrm>
          <a:prstGeom prst="rect">
            <a:avLst/>
          </a:prstGeom>
          <a:solidFill>
            <a:srgbClr val="1F497D">
              <a:lumMod val="20000"/>
              <a:lumOff val="8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000" dirty="0">
                <a:solidFill>
                  <a:srgbClr val="000000"/>
                </a:solidFill>
                <a:latin typeface="Times New Roman" panose="02020603050405020304" pitchFamily="18" charset="0"/>
                <a:ea typeface="新細明體"/>
                <a:cs typeface="Times New Roman" panose="02020603050405020304" pitchFamily="18" charset="0"/>
              </a:rPr>
              <a:t>By 1941, the </a:t>
            </a:r>
            <a:r>
              <a:rPr lang="en-US" altLang="zh-CN" sz="1000" dirty="0" err="1">
                <a:solidFill>
                  <a:srgbClr val="000000"/>
                </a:solidFill>
                <a:latin typeface="Times New Roman" panose="02020603050405020304" pitchFamily="18" charset="0"/>
                <a:ea typeface="新細明體"/>
                <a:cs typeface="Times New Roman" panose="02020603050405020304" pitchFamily="18" charset="0"/>
              </a:rPr>
              <a:t>Shing</a:t>
            </a:r>
            <a:r>
              <a:rPr lang="en-US" altLang="zh-CN" sz="1000" dirty="0">
                <a:solidFill>
                  <a:srgbClr val="000000"/>
                </a:solidFill>
                <a:latin typeface="Times New Roman" panose="02020603050405020304" pitchFamily="18" charset="0"/>
                <a:ea typeface="新細明體"/>
                <a:cs typeface="Times New Roman" panose="02020603050405020304" pitchFamily="18" charset="0"/>
              </a:rPr>
              <a:t> Mun</a:t>
            </a:r>
            <a:r>
              <a:rPr lang="zh-CN" altLang="en-US" sz="1000" dirty="0">
                <a:solidFill>
                  <a:srgbClr val="000000"/>
                </a:solidFill>
                <a:latin typeface="Times New Roman" panose="02020603050405020304" pitchFamily="18" charset="0"/>
                <a:ea typeface="新細明體"/>
                <a:cs typeface="Times New Roman" panose="02020603050405020304" pitchFamily="18" charset="0"/>
              </a:rPr>
              <a:t> </a:t>
            </a:r>
            <a:r>
              <a:rPr lang="en-US" altLang="zh-CN" sz="1000" dirty="0">
                <a:solidFill>
                  <a:srgbClr val="000000"/>
                </a:solidFill>
                <a:latin typeface="Times New Roman" panose="02020603050405020304" pitchFamily="18" charset="0"/>
                <a:ea typeface="新細明體"/>
                <a:cs typeface="Times New Roman" panose="02020603050405020304" pitchFamily="18" charset="0"/>
              </a:rPr>
              <a:t>Redoubt’s pillboxes had already been destroyed by the Japanese army. It is hard to guess what the original structure would have been like. The a</a:t>
            </a:r>
            <a:r>
              <a:rPr lang="en-US" altLang="zh-CN" sz="1000" dirty="0" err="1">
                <a:solidFill>
                  <a:srgbClr val="000000"/>
                </a:solidFill>
                <a:latin typeface="Times New Roman" panose="02020603050405020304" pitchFamily="18" charset="0"/>
                <a:ea typeface="新細明體"/>
                <a:cs typeface="Times New Roman" panose="02020603050405020304" pitchFamily="18" charset="0"/>
              </a:rPr>
              <a:t>bove</a:t>
            </a:r>
            <a:r>
              <a:rPr lang="en-US" altLang="zh-CN" sz="1000" dirty="0">
                <a:solidFill>
                  <a:srgbClr val="000000"/>
                </a:solidFill>
                <a:latin typeface="Times New Roman" panose="02020603050405020304" pitchFamily="18" charset="0"/>
                <a:ea typeface="新細明體"/>
                <a:cs typeface="Times New Roman" panose="02020603050405020304" pitchFamily="18" charset="0"/>
              </a:rPr>
              <a:t> image shows a British pillbox.</a:t>
            </a:r>
            <a:endParaRPr lang="zh-HK" altLang="en-US" sz="1000" dirty="0">
              <a:solidFill>
                <a:srgbClr val="000000"/>
              </a:solidFill>
              <a:latin typeface="Times New Roman" panose="02020603050405020304" pitchFamily="18" charset="0"/>
              <a:ea typeface="新細明體"/>
              <a:cs typeface="Times New Roman" panose="02020603050405020304" pitchFamily="18" charset="0"/>
            </a:endParaRPr>
          </a:p>
        </p:txBody>
      </p:sp>
      <p:grpSp>
        <p:nvGrpSpPr>
          <p:cNvPr id="2" name="群組 1"/>
          <p:cNvGrpSpPr/>
          <p:nvPr/>
        </p:nvGrpSpPr>
        <p:grpSpPr>
          <a:xfrm>
            <a:off x="4539947" y="2527282"/>
            <a:ext cx="4103524" cy="3135852"/>
            <a:chOff x="4539948" y="2532044"/>
            <a:chExt cx="4103524" cy="3135852"/>
          </a:xfrm>
        </p:grpSpPr>
        <p:pic>
          <p:nvPicPr>
            <p:cNvPr id="12" name="Picture 6"/>
            <p:cNvPicPr/>
            <p:nvPr/>
          </p:nvPicPr>
          <p:blipFill>
            <a:blip r:embed="rId5" cstate="print"/>
            <a:srcRect/>
            <a:stretch>
              <a:fillRect/>
            </a:stretch>
          </p:blipFill>
          <p:spPr bwMode="auto">
            <a:xfrm>
              <a:off x="4539948" y="2532044"/>
              <a:ext cx="4103523" cy="3101398"/>
            </a:xfrm>
            <a:prstGeom prst="rect">
              <a:avLst/>
            </a:prstGeom>
            <a:noFill/>
            <a:ln w="38100" cmpd="sng">
              <a:solidFill>
                <a:srgbClr val="FFFFFF"/>
              </a:solidFill>
              <a:miter lim="800000"/>
              <a:headEnd/>
              <a:tailEnd/>
            </a:ln>
            <a:effectLst>
              <a:outerShdw blurRad="50800" dist="38100" dir="2700000" algn="tl" rotWithShape="0">
                <a:prstClr val="black">
                  <a:alpha val="40000"/>
                </a:prstClr>
              </a:outerShdw>
            </a:effectLst>
          </p:spPr>
        </p:pic>
        <p:sp>
          <p:nvSpPr>
            <p:cNvPr id="15" name="TextBox 19"/>
            <p:cNvSpPr txBox="1"/>
            <p:nvPr/>
          </p:nvSpPr>
          <p:spPr>
            <a:xfrm>
              <a:off x="6474674" y="4393923"/>
              <a:ext cx="2168798" cy="1239520"/>
            </a:xfrm>
            <a:prstGeom prst="rect">
              <a:avLst/>
            </a:prstGeom>
            <a:noFill/>
          </p:spPr>
          <p:txBody>
            <a:bodyPr wrap="square" rtlCol="0">
              <a:noAutofit/>
            </a:bodyPr>
            <a:lstStyle/>
            <a:p>
              <a:pPr>
                <a:spcAft>
                  <a:spcPts val="0"/>
                </a:spcAft>
              </a:pPr>
              <a:r>
                <a:rPr lang="en-US" altLang="zh-CN" sz="1400" kern="1200" dirty="0">
                  <a:solidFill>
                    <a:schemeClr val="bg1"/>
                  </a:solidFill>
                  <a:effectLst/>
                  <a:latin typeface="Times New Roman" panose="02020603050405020304" pitchFamily="18" charset="0"/>
                  <a:ea typeface="新細明體"/>
                  <a:cs typeface="Times New Roman" panose="02020603050405020304" pitchFamily="18" charset="0"/>
                </a:rPr>
                <a:t>Water tank: used tubing to send water supply into </a:t>
              </a:r>
              <a:r>
                <a:rPr lang="en-US" altLang="zh-CN" sz="1400" kern="1200" dirty="0" smtClean="0">
                  <a:solidFill>
                    <a:schemeClr val="bg1"/>
                  </a:solidFill>
                  <a:effectLst/>
                  <a:latin typeface="Times New Roman" panose="02020603050405020304" pitchFamily="18" charset="0"/>
                  <a:ea typeface="新細明體"/>
                  <a:cs typeface="Times New Roman" panose="02020603050405020304" pitchFamily="18" charset="0"/>
                </a:rPr>
                <a:t>the machine </a:t>
              </a:r>
              <a:r>
                <a:rPr lang="en-US" altLang="zh-CN" sz="1400" kern="1200" dirty="0">
                  <a:solidFill>
                    <a:schemeClr val="bg1"/>
                  </a:solidFill>
                  <a:effectLst/>
                  <a:latin typeface="Times New Roman" panose="02020603050405020304" pitchFamily="18" charset="0"/>
                  <a:ea typeface="新細明體"/>
                  <a:cs typeface="Times New Roman" panose="02020603050405020304" pitchFamily="18" charset="0"/>
                </a:rPr>
                <a:t>gun </a:t>
              </a:r>
              <a:r>
                <a:rPr lang="en-US" altLang="zh-CN" sz="1400" dirty="0">
                  <a:solidFill>
                    <a:schemeClr val="bg1"/>
                  </a:solidFill>
                  <a:latin typeface="Times New Roman" panose="02020603050405020304" pitchFamily="18" charset="0"/>
                  <a:ea typeface="新細明體"/>
                  <a:cs typeface="Times New Roman" panose="02020603050405020304" pitchFamily="18" charset="0"/>
                </a:rPr>
                <a:t>opening. This was used to cool off </a:t>
              </a:r>
              <a:r>
                <a:rPr lang="en-US" altLang="zh-CN" sz="1400" dirty="0" smtClean="0">
                  <a:solidFill>
                    <a:schemeClr val="bg1"/>
                  </a:solidFill>
                  <a:latin typeface="Times New Roman" panose="02020603050405020304" pitchFamily="18" charset="0"/>
                  <a:ea typeface="新細明體"/>
                  <a:cs typeface="Times New Roman" panose="02020603050405020304" pitchFamily="18" charset="0"/>
                </a:rPr>
                <a:t>the gun </a:t>
              </a:r>
              <a:r>
                <a:rPr lang="en-US" altLang="zh-CN" sz="1400" dirty="0">
                  <a:solidFill>
                    <a:schemeClr val="bg1"/>
                  </a:solidFill>
                  <a:latin typeface="Times New Roman" panose="02020603050405020304" pitchFamily="18" charset="0"/>
                  <a:ea typeface="新細明體"/>
                  <a:cs typeface="Times New Roman" panose="02020603050405020304" pitchFamily="18" charset="0"/>
                </a:rPr>
                <a:t>barrel. </a:t>
              </a:r>
              <a:endParaRPr lang="zh-HK" sz="1400" dirty="0">
                <a:solidFill>
                  <a:schemeClr val="bg1"/>
                </a:solidFill>
                <a:effectLst/>
                <a:latin typeface="Times New Roman" panose="02020603050405020304" pitchFamily="18" charset="0"/>
                <a:ea typeface="新細明體"/>
                <a:cs typeface="Times New Roman" panose="02020603050405020304" pitchFamily="18" charset="0"/>
              </a:endParaRPr>
            </a:p>
          </p:txBody>
        </p:sp>
        <p:sp>
          <p:nvSpPr>
            <p:cNvPr id="17" name="TextBox 16"/>
            <p:cNvSpPr txBox="1"/>
            <p:nvPr/>
          </p:nvSpPr>
          <p:spPr>
            <a:xfrm>
              <a:off x="6450888" y="2532044"/>
              <a:ext cx="2192584" cy="471579"/>
            </a:xfrm>
            <a:prstGeom prst="rect">
              <a:avLst/>
            </a:prstGeom>
            <a:solidFill>
              <a:sysClr val="window" lastClr="FFFFFF">
                <a:lumMod val="65000"/>
              </a:sys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Vickers Machine gun inside a pillbox</a:t>
              </a:r>
              <a:endParaRPr kumimoji="0" lang="zh-HK" altLang="en-U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18" name="TextBox 17"/>
            <p:cNvSpPr txBox="1"/>
            <p:nvPr/>
          </p:nvSpPr>
          <p:spPr>
            <a:xfrm rot="16200000">
              <a:off x="4852918" y="3818520"/>
              <a:ext cx="414655" cy="957887"/>
            </a:xfrm>
            <a:prstGeom prst="rect">
              <a:avLst/>
            </a:prstGeom>
            <a:noFill/>
          </p:spPr>
          <p:txBody>
            <a:bodyPr vert="eaVert" wrap="square" rtlCol="0">
              <a:noAutofit/>
            </a:bodyPr>
            <a:lstStyle/>
            <a:p>
              <a:pPr>
                <a:spcAft>
                  <a:spcPts val="0"/>
                </a:spcAft>
              </a:pPr>
              <a:r>
                <a:rPr lang="en-US" altLang="zh-CN" sz="1400" kern="1200" dirty="0">
                  <a:solidFill>
                    <a:srgbClr val="FFFFFF"/>
                  </a:solidFill>
                  <a:effectLst/>
                  <a:latin typeface="Times New Roman" panose="02020603050405020304" pitchFamily="18" charset="0"/>
                  <a:ea typeface="新細明體"/>
                  <a:cs typeface="Times New Roman" panose="02020603050405020304" pitchFamily="18" charset="0"/>
                </a:rPr>
                <a:t>Bullet container</a:t>
              </a:r>
              <a:endParaRPr lang="zh-HK" sz="1400" dirty="0">
                <a:effectLst/>
                <a:latin typeface="Times New Roman" panose="02020603050405020304" pitchFamily="18" charset="0"/>
                <a:ea typeface="新細明體"/>
                <a:cs typeface="Times New Roman" panose="02020603050405020304" pitchFamily="18" charset="0"/>
              </a:endParaRPr>
            </a:p>
          </p:txBody>
        </p:sp>
        <p:sp>
          <p:nvSpPr>
            <p:cNvPr id="20" name="Rectangle 20"/>
            <p:cNvSpPr/>
            <p:nvPr/>
          </p:nvSpPr>
          <p:spPr>
            <a:xfrm>
              <a:off x="4563734" y="5196317"/>
              <a:ext cx="1910939" cy="471579"/>
            </a:xfrm>
            <a:prstGeom prst="rect">
              <a:avLst/>
            </a:prstGeom>
            <a:solidFill>
              <a:srgbClr val="8064A2">
                <a:lumMod val="20000"/>
                <a:lumOff val="80000"/>
              </a:srgbClr>
            </a:solidFill>
            <a:ln>
              <a:noFill/>
            </a:ln>
            <a:effectLst/>
          </p:spPr>
          <p:txBody>
            <a:bodyPr wrap="square">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a:t>
              </a:r>
              <a:r>
                <a:rPr lang="en-US" altLang="zh-CN" sz="1200" dirty="0">
                  <a:solidFill>
                    <a:srgbClr val="000000"/>
                  </a:solidFill>
                  <a:latin typeface="Times New Roman" panose="02020603050405020304" pitchFamily="18" charset="0"/>
                  <a:ea typeface="新細明體"/>
                  <a:cs typeface="Times New Roman" panose="02020603050405020304" pitchFamily="18" charset="0"/>
                </a:rPr>
                <a:t>The Hong</a:t>
              </a:r>
              <a:r>
                <a:rPr lang="zh-CN" altLang="en-US" sz="1200" dirty="0">
                  <a:solidFill>
                    <a:srgbClr val="000000"/>
                  </a:solidFill>
                  <a:latin typeface="Times New Roman" panose="02020603050405020304" pitchFamily="18" charset="0"/>
                  <a:ea typeface="新細明體"/>
                  <a:cs typeface="Times New Roman" panose="02020603050405020304" pitchFamily="18" charset="0"/>
                </a:rPr>
                <a:t> </a:t>
              </a:r>
              <a:r>
                <a:rPr lang="en-US" altLang="zh-CN" sz="1200" dirty="0">
                  <a:solidFill>
                    <a:srgbClr val="000000"/>
                  </a:solidFill>
                  <a:latin typeface="Times New Roman" panose="02020603050405020304" pitchFamily="18" charset="0"/>
                  <a:ea typeface="新細明體"/>
                  <a:cs typeface="Times New Roman" panose="02020603050405020304" pitchFamily="18" charset="0"/>
                </a:rPr>
                <a:t>Kong</a:t>
              </a:r>
              <a:r>
                <a:rPr lang="zh-CN" altLang="en-US" sz="1200" dirty="0">
                  <a:solidFill>
                    <a:srgbClr val="000000"/>
                  </a:solidFill>
                  <a:latin typeface="Times New Roman" panose="02020603050405020304" pitchFamily="18" charset="0"/>
                  <a:ea typeface="新細明體"/>
                  <a:cs typeface="Times New Roman" panose="02020603050405020304" pitchFamily="18" charset="0"/>
                </a:rPr>
                <a:t> </a:t>
              </a:r>
              <a:r>
                <a:rPr lang="en-US" altLang="zh-CN" sz="1200" dirty="0">
                  <a:solidFill>
                    <a:srgbClr val="000000"/>
                  </a:solidFill>
                  <a:latin typeface="Times New Roman" panose="02020603050405020304" pitchFamily="18" charset="0"/>
                  <a:ea typeface="新細明體"/>
                  <a:cs typeface="Times New Roman" panose="02020603050405020304" pitchFamily="18" charset="0"/>
                </a:rPr>
                <a:t>Maritime</a:t>
              </a:r>
              <a:r>
                <a:rPr lang="zh-CN" altLang="en-US" sz="1200" dirty="0">
                  <a:solidFill>
                    <a:srgbClr val="000000"/>
                  </a:solidFill>
                  <a:latin typeface="Times New Roman" panose="02020603050405020304" pitchFamily="18" charset="0"/>
                  <a:ea typeface="新細明體"/>
                  <a:cs typeface="Times New Roman" panose="02020603050405020304" pitchFamily="18" charset="0"/>
                </a:rPr>
                <a:t> </a:t>
              </a:r>
              <a:r>
                <a:rPr lang="en-US" altLang="zh-CN" sz="1200" dirty="0">
                  <a:solidFill>
                    <a:srgbClr val="000000"/>
                  </a:solidFill>
                  <a:latin typeface="Times New Roman" panose="02020603050405020304" pitchFamily="18" charset="0"/>
                  <a:ea typeface="新細明體"/>
                  <a:cs typeface="Times New Roman" panose="02020603050405020304" pitchFamily="18" charset="0"/>
                </a:rPr>
                <a:t>Museum</a:t>
              </a:r>
              <a:r>
                <a:rPr lang="zh-CN" altLang="en-US" sz="1200" dirty="0">
                  <a:solidFill>
                    <a:srgbClr val="000000"/>
                  </a:solidFill>
                  <a:latin typeface="Times New Roman" panose="02020603050405020304" pitchFamily="18" charset="0"/>
                  <a:ea typeface="新細明體"/>
                  <a:cs typeface="Times New Roman" panose="02020603050405020304" pitchFamily="18" charset="0"/>
                </a:rPr>
                <a:t> </a:t>
              </a:r>
              <a:r>
                <a:rPr lang="en-US" altLang="zh-CN" sz="1200" dirty="0">
                  <a:solidFill>
                    <a:srgbClr val="000000"/>
                  </a:solidFill>
                  <a:latin typeface="Times New Roman" panose="02020603050405020304" pitchFamily="18" charset="0"/>
                  <a:ea typeface="新細明體"/>
                  <a:cs typeface="Times New Roman" panose="02020603050405020304" pitchFamily="18" charset="0"/>
                </a:rPr>
                <a:t>exhibit</a:t>
              </a:r>
              <a:r>
                <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a:t>
              </a:r>
              <a:endParaRPr kumimoji="0" lang="zh-HK" alt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grpSp>
      <p:sp>
        <p:nvSpPr>
          <p:cNvPr id="23" name="TextBox 57"/>
          <p:cNvSpPr txBox="1"/>
          <p:nvPr/>
        </p:nvSpPr>
        <p:spPr>
          <a:xfrm>
            <a:off x="519131" y="6058838"/>
            <a:ext cx="8124340" cy="799161"/>
          </a:xfrm>
          <a:prstGeom prst="rect">
            <a:avLst/>
          </a:prstGeom>
          <a:solidFill>
            <a:srgbClr val="8064A2">
              <a:lumMod val="40000"/>
              <a:lumOff val="6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Think: </a:t>
            </a:r>
            <a:r>
              <a:rPr lang="en-US" altLang="zh-TW" sz="1600" noProof="0" dirty="0" err="1">
                <a:latin typeface="Times New Roman" panose="02020603050405020304" pitchFamily="18" charset="0"/>
                <a:ea typeface="新細明體"/>
                <a:cs typeface="Times New Roman" panose="02020603050405020304" pitchFamily="18" charset="0"/>
              </a:rPr>
              <a:t>Havi</a:t>
            </a:r>
            <a:r>
              <a:rPr lang="en-US" altLang="zh-TW" sz="1600" dirty="0">
                <a:latin typeface="Times New Roman" panose="02020603050405020304" pitchFamily="18" charset="0"/>
                <a:ea typeface="新細明體"/>
                <a:cs typeface="Times New Roman" panose="02020603050405020304" pitchFamily="18" charset="0"/>
              </a:rPr>
              <a:t>ng understood the equipment and defense mechanisms of the </a:t>
            </a:r>
            <a:r>
              <a:rPr lang="en-US" altLang="zh-TW" sz="1600" dirty="0" err="1">
                <a:latin typeface="Times New Roman" panose="02020603050405020304" pitchFamily="18" charset="0"/>
                <a:ea typeface="新細明體"/>
                <a:cs typeface="Times New Roman" panose="02020603050405020304" pitchFamily="18" charset="0"/>
              </a:rPr>
              <a:t>Shing</a:t>
            </a:r>
            <a:r>
              <a:rPr lang="en-US" altLang="zh-TW" sz="1600" dirty="0">
                <a:latin typeface="Times New Roman" panose="02020603050405020304" pitchFamily="18" charset="0"/>
                <a:ea typeface="新細明體"/>
                <a:cs typeface="Times New Roman" panose="02020603050405020304" pitchFamily="18" charset="0"/>
              </a:rPr>
              <a:t> Mun</a:t>
            </a:r>
            <a:r>
              <a:rPr kumimoji="0" lang="zh-TW" altLang="en-US" sz="16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 </a:t>
            </a:r>
            <a:r>
              <a:rPr kumimoji="0" lang="en-US" altLang="zh-TW" sz="16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Redoubt</a:t>
            </a:r>
            <a:r>
              <a:rPr lang="en-US" altLang="zh-TW" sz="1600" noProof="0" dirty="0">
                <a:latin typeface="Times New Roman" panose="02020603050405020304" pitchFamily="18" charset="0"/>
                <a:ea typeface="新細明體"/>
                <a:cs typeface="Times New Roman" panose="02020603050405020304" pitchFamily="18" charset="0"/>
              </a:rPr>
              <a:t>, please</a:t>
            </a:r>
            <a:r>
              <a:rPr lang="en-US" altLang="zh-TW" sz="1600" dirty="0">
                <a:latin typeface="Times New Roman" panose="02020603050405020304" pitchFamily="18" charset="0"/>
                <a:ea typeface="新細明體"/>
                <a:cs typeface="Times New Roman" panose="02020603050405020304" pitchFamily="18" charset="0"/>
              </a:rPr>
              <a:t> evaluate again whether the </a:t>
            </a:r>
            <a:r>
              <a:rPr kumimoji="0" lang="en-US" altLang="zh-TW" sz="16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British</a:t>
            </a:r>
            <a:r>
              <a:rPr kumimoji="0" lang="en-US" altLang="zh-TW" sz="1600" b="0" i="0" u="none" strike="noStrike" kern="1200" cap="none" spc="0" normalizeH="0" noProof="0" dirty="0">
                <a:ln>
                  <a:noFill/>
                </a:ln>
                <a:effectLst/>
                <a:uLnTx/>
                <a:uFillTx/>
                <a:latin typeface="Times New Roman" panose="02020603050405020304" pitchFamily="18" charset="0"/>
                <a:ea typeface="新細明體"/>
                <a:cs typeface="Times New Roman" panose="02020603050405020304" pitchFamily="18" charset="0"/>
              </a:rPr>
              <a:t> army </a:t>
            </a:r>
            <a:r>
              <a:rPr kumimoji="0" lang="en-US" altLang="zh-TW" sz="16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could</a:t>
            </a:r>
            <a:r>
              <a:rPr kumimoji="0" lang="en-US" altLang="zh-TW" sz="1600" b="0" i="0" u="none" strike="noStrike" kern="1200" cap="none" spc="0" normalizeH="0" noProof="0" dirty="0">
                <a:ln>
                  <a:noFill/>
                </a:ln>
                <a:effectLst/>
                <a:uLnTx/>
                <a:uFillTx/>
                <a:latin typeface="Times New Roman" panose="02020603050405020304" pitchFamily="18" charset="0"/>
                <a:ea typeface="新細明體"/>
                <a:cs typeface="Times New Roman" panose="02020603050405020304" pitchFamily="18" charset="0"/>
              </a:rPr>
              <a:t> have resisted</a:t>
            </a:r>
            <a:r>
              <a:rPr kumimoji="0" lang="en-US" altLang="zh-TW" sz="16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 </a:t>
            </a:r>
            <a:r>
              <a:rPr kumimoji="0" lang="en-US" altLang="zh-TW" sz="16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against the</a:t>
            </a:r>
            <a:r>
              <a:rPr kumimoji="0" lang="en-US" altLang="zh-TW" sz="1600" b="0" i="0" u="none" strike="noStrike" kern="1200" cap="none" spc="0" normalizeH="0" noProof="0" dirty="0" smtClean="0">
                <a:ln>
                  <a:noFill/>
                </a:ln>
                <a:effectLst/>
                <a:uLnTx/>
                <a:uFillTx/>
                <a:latin typeface="Times New Roman" panose="02020603050405020304" pitchFamily="18" charset="0"/>
                <a:ea typeface="新細明體"/>
                <a:cs typeface="Times New Roman" panose="02020603050405020304" pitchFamily="18" charset="0"/>
              </a:rPr>
              <a:t> </a:t>
            </a:r>
            <a:r>
              <a:rPr lang="en-US" altLang="zh-TW" sz="1600" dirty="0" smtClean="0">
                <a:latin typeface="Times New Roman" panose="02020603050405020304" pitchFamily="18" charset="0"/>
                <a:ea typeface="新細明體"/>
                <a:cs typeface="Times New Roman" panose="02020603050405020304" pitchFamily="18" charset="0"/>
              </a:rPr>
              <a:t>Japanese </a:t>
            </a:r>
            <a:r>
              <a:rPr lang="en-US" altLang="zh-TW" sz="1600" dirty="0">
                <a:latin typeface="Times New Roman" panose="02020603050405020304" pitchFamily="18" charset="0"/>
                <a:ea typeface="新細明體"/>
                <a:cs typeface="Times New Roman" panose="02020603050405020304" pitchFamily="18" charset="0"/>
              </a:rPr>
              <a:t>army attacks.</a:t>
            </a:r>
            <a:endParaRPr kumimoji="0" lang="zh-HK" altLang="en-US" sz="1600" b="0" i="0" u="none" strike="noStrike" kern="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endParaRPr>
          </a:p>
        </p:txBody>
      </p:sp>
      <p:sp>
        <p:nvSpPr>
          <p:cNvPr id="25" name="TextBox 14"/>
          <p:cNvSpPr txBox="1"/>
          <p:nvPr/>
        </p:nvSpPr>
        <p:spPr>
          <a:xfrm>
            <a:off x="2562417" y="4651802"/>
            <a:ext cx="1910939" cy="1332368"/>
          </a:xfrm>
          <a:prstGeom prst="rect">
            <a:avLst/>
          </a:prstGeom>
          <a:solidFill>
            <a:srgbClr val="1F497D">
              <a:lumMod val="20000"/>
              <a:lumOff val="8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Times New Roman" panose="02020603050405020304" pitchFamily="18" charset="0"/>
                <a:ea typeface="新細明體"/>
                <a:cs typeface="Times New Roman" panose="02020603050405020304" pitchFamily="18" charset="0"/>
              </a:rPr>
              <a:t>The .303 </a:t>
            </a:r>
            <a:r>
              <a:rPr lang="en-US" sz="1200" dirty="0" err="1">
                <a:solidFill>
                  <a:srgbClr val="000000"/>
                </a:solidFill>
                <a:latin typeface="Times New Roman" panose="02020603050405020304" pitchFamily="18" charset="0"/>
                <a:ea typeface="新細明體"/>
                <a:cs typeface="Times New Roman" panose="02020603050405020304" pitchFamily="18" charset="0"/>
              </a:rPr>
              <a:t>calibre</a:t>
            </a:r>
            <a:r>
              <a:rPr lang="en-US" sz="1200" dirty="0">
                <a:solidFill>
                  <a:srgbClr val="000000"/>
                </a:solidFill>
                <a:latin typeface="Times New Roman" panose="02020603050405020304" pitchFamily="18" charset="0"/>
                <a:ea typeface="新細明體"/>
                <a:cs typeface="Times New Roman" panose="02020603050405020304" pitchFamily="18" charset="0"/>
              </a:rPr>
              <a:t> Vickers Mark 1 medium machine gun the most frequently used British machine gun in the Second World War. </a:t>
            </a:r>
            <a:endParaRPr lang="zh-HK" altLang="en-US" sz="1200" dirty="0">
              <a:solidFill>
                <a:srgbClr val="000000"/>
              </a:solidFill>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160728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23"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Rectangle 4"/>
          <p:cNvSpPr/>
          <p:nvPr/>
        </p:nvSpPr>
        <p:spPr>
          <a:xfrm>
            <a:off x="382532" y="988722"/>
            <a:ext cx="2590762" cy="734112"/>
          </a:xfrm>
          <a:prstGeom prst="rect">
            <a:avLst/>
          </a:prstGeom>
        </p:spPr>
        <p:txBody>
          <a:bodyPr wrap="square">
            <a:noAutofit/>
          </a:bodyPr>
          <a:lstStyle/>
          <a:p>
            <a:pPr>
              <a:lnSpc>
                <a:spcPct val="110000"/>
              </a:lnSpc>
              <a:spcAft>
                <a:spcPts val="0"/>
              </a:spcAft>
            </a:pPr>
            <a:r>
              <a:rPr lang="en-US" altLang="zh-CN" sz="1400" dirty="0">
                <a:latin typeface="Times New Roman"/>
                <a:ea typeface="新細明體"/>
                <a:cs typeface="Times New Roman"/>
              </a:rPr>
              <a:t>Royal Regiment of Scotland 2</a:t>
            </a:r>
            <a:r>
              <a:rPr lang="en-US" altLang="zh-CN" sz="1400" baseline="30000" dirty="0">
                <a:latin typeface="Times New Roman"/>
                <a:ea typeface="新細明體"/>
                <a:cs typeface="Times New Roman"/>
              </a:rPr>
              <a:t>nd</a:t>
            </a:r>
            <a:r>
              <a:rPr lang="en-US" altLang="zh-CN" sz="1400" dirty="0">
                <a:latin typeface="Times New Roman"/>
                <a:ea typeface="新細明體"/>
                <a:cs typeface="Times New Roman"/>
              </a:rPr>
              <a:t> Infantry Battalion: </a:t>
            </a:r>
            <a:r>
              <a:rPr lang="en-US" altLang="zh-CN" sz="1400" kern="1200" dirty="0">
                <a:effectLst/>
                <a:latin typeface="Times New Roman"/>
                <a:ea typeface="新細明體"/>
                <a:cs typeface="Times New Roman"/>
              </a:rPr>
              <a:t>Responsible for defending </a:t>
            </a:r>
            <a:r>
              <a:rPr lang="en-US" altLang="zh-CN" sz="1400" kern="1200" dirty="0" smtClean="0">
                <a:effectLst/>
                <a:latin typeface="Times New Roman"/>
                <a:ea typeface="新細明體"/>
                <a:cs typeface="Times New Roman"/>
              </a:rPr>
              <a:t>the </a:t>
            </a:r>
            <a:r>
              <a:rPr lang="en-US" altLang="zh-CN" sz="1400" kern="1200" dirty="0" err="1" smtClean="0">
                <a:effectLst/>
                <a:latin typeface="Times New Roman"/>
                <a:ea typeface="新細明體"/>
                <a:cs typeface="Times New Roman"/>
              </a:rPr>
              <a:t>Shing</a:t>
            </a:r>
            <a:r>
              <a:rPr lang="en-US" altLang="zh-CN" sz="1400" kern="1200" dirty="0" smtClean="0">
                <a:effectLst/>
                <a:latin typeface="Times New Roman"/>
                <a:ea typeface="新細明體"/>
                <a:cs typeface="Times New Roman"/>
              </a:rPr>
              <a:t> </a:t>
            </a:r>
            <a:r>
              <a:rPr lang="en-US" altLang="zh-CN" sz="1400" kern="1200" dirty="0" err="1">
                <a:effectLst/>
                <a:latin typeface="Times New Roman"/>
                <a:ea typeface="新細明體"/>
                <a:cs typeface="Times New Roman"/>
              </a:rPr>
              <a:t>Mun</a:t>
            </a:r>
            <a:r>
              <a:rPr lang="en-US" altLang="zh-CN" sz="1400" dirty="0">
                <a:latin typeface="Times New Roman"/>
                <a:ea typeface="新細明體"/>
                <a:cs typeface="Times New Roman"/>
              </a:rPr>
              <a:t> Redoubt</a:t>
            </a:r>
            <a:endParaRPr lang="zh-HK" sz="1400" dirty="0">
              <a:effectLst/>
              <a:latin typeface="Times New Roman"/>
              <a:ea typeface="新細明體"/>
              <a:cs typeface="Times New Roman"/>
            </a:endParaRPr>
          </a:p>
        </p:txBody>
      </p:sp>
      <p:pic>
        <p:nvPicPr>
          <p:cNvPr id="5" name="Picture 4" descr="C:\Users\User\Pictures\我的扫描\2015-03 (三月)\扫描0001.jpg"/>
          <p:cNvPicPr/>
          <p:nvPr/>
        </p:nvPicPr>
        <p:blipFill>
          <a:blip r:embed="rId3" cstate="print"/>
          <a:srcRect/>
          <a:stretch>
            <a:fillRect/>
          </a:stretch>
        </p:blipFill>
        <p:spPr bwMode="auto">
          <a:xfrm>
            <a:off x="3171096" y="726464"/>
            <a:ext cx="5416513" cy="4021849"/>
          </a:xfrm>
          <a:prstGeom prst="rect">
            <a:avLst/>
          </a:prstGeom>
          <a:noFill/>
          <a:ln w="38100" cmpd="sng">
            <a:solidFill>
              <a:schemeClr val="accent2">
                <a:lumMod val="75000"/>
              </a:schemeClr>
            </a:solidFill>
          </a:ln>
          <a:effectLst>
            <a:outerShdw blurRad="50800" dist="38100" dir="2700000" algn="tl" rotWithShape="0">
              <a:prstClr val="black">
                <a:alpha val="40000"/>
              </a:prstClr>
            </a:outerShdw>
          </a:effectLst>
        </p:spPr>
      </p:pic>
      <p:sp>
        <p:nvSpPr>
          <p:cNvPr id="6" name="TextBox 11"/>
          <p:cNvSpPr txBox="1"/>
          <p:nvPr/>
        </p:nvSpPr>
        <p:spPr>
          <a:xfrm>
            <a:off x="6271166" y="4287795"/>
            <a:ext cx="2316443" cy="460518"/>
          </a:xfrm>
          <a:prstGeom prst="rect">
            <a:avLst/>
          </a:prstGeom>
          <a:noFill/>
        </p:spPr>
        <p:txBody>
          <a:bodyPr wrap="square" rtlCol="0">
            <a:noAutofit/>
          </a:bodyPr>
          <a:lstStyle/>
          <a:p>
            <a:pPr>
              <a:spcAft>
                <a:spcPts val="0"/>
              </a:spcAft>
            </a:pPr>
            <a:r>
              <a:rPr lang="en-US" altLang="zh-CN" sz="1200" kern="1200" dirty="0">
                <a:solidFill>
                  <a:srgbClr val="000000"/>
                </a:solidFill>
                <a:effectLst/>
                <a:latin typeface="Times New Roman"/>
                <a:ea typeface="新細明體"/>
                <a:cs typeface="Times New Roman"/>
              </a:rPr>
              <a:t>Photographed in December 1941, Hong Kong Island</a:t>
            </a:r>
            <a:endParaRPr lang="zh-HK" sz="1200" dirty="0">
              <a:effectLst/>
              <a:latin typeface="Times New Roman"/>
              <a:ea typeface="新細明體"/>
              <a:cs typeface="Times New Roman"/>
            </a:endParaRPr>
          </a:p>
        </p:txBody>
      </p:sp>
      <p:sp>
        <p:nvSpPr>
          <p:cNvPr id="8" name="Rectangle 5"/>
          <p:cNvSpPr/>
          <p:nvPr/>
        </p:nvSpPr>
        <p:spPr>
          <a:xfrm>
            <a:off x="283880" y="2155753"/>
            <a:ext cx="1786537" cy="321438"/>
          </a:xfrm>
          <a:prstGeom prst="rect">
            <a:avLst/>
          </a:prstGeom>
          <a:solidFill>
            <a:srgbClr val="4F81BD">
              <a:lumMod val="40000"/>
              <a:lumOff val="60000"/>
            </a:srgbClr>
          </a:solidFill>
        </p:spPr>
        <p:txBody>
          <a:bodyPr wrap="square">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Times New Roman"/>
                <a:ea typeface="新細明體"/>
                <a:cs typeface="Times New Roman"/>
              </a:rPr>
              <a:t>Standard</a:t>
            </a:r>
            <a:r>
              <a:rPr kumimoji="0" lang="en-US" altLang="zh-CN" sz="1400" b="0" i="0" u="none" strike="noStrike" kern="1200" cap="none" spc="0" normalizeH="0" noProof="0" dirty="0">
                <a:ln>
                  <a:noFill/>
                </a:ln>
                <a:solidFill>
                  <a:srgbClr val="000000"/>
                </a:solidFill>
                <a:effectLst/>
                <a:uLnTx/>
                <a:uFillTx/>
                <a:latin typeface="Times New Roman"/>
                <a:ea typeface="新細明體"/>
                <a:cs typeface="Times New Roman"/>
              </a:rPr>
              <a:t> Equipment</a:t>
            </a:r>
            <a:endParaRPr kumimoji="0" lang="zh-HK" altLang="en-US" sz="1400"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p:txBody>
      </p:sp>
      <p:pic>
        <p:nvPicPr>
          <p:cNvPr id="11" name="Picture 2"/>
          <p:cNvPicPr/>
          <p:nvPr/>
        </p:nvPicPr>
        <p:blipFill>
          <a:blip r:embed="rId4" cstate="print"/>
          <a:srcRect/>
          <a:stretch>
            <a:fillRect/>
          </a:stretch>
        </p:blipFill>
        <p:spPr bwMode="auto">
          <a:xfrm>
            <a:off x="382532" y="4997824"/>
            <a:ext cx="5716270" cy="1524000"/>
          </a:xfrm>
          <a:prstGeom prst="rect">
            <a:avLst/>
          </a:prstGeom>
          <a:noFill/>
          <a:ln w="9525">
            <a:noFill/>
            <a:miter lim="800000"/>
            <a:headEnd/>
            <a:tailEnd/>
          </a:ln>
          <a:effectLst/>
        </p:spPr>
      </p:pic>
      <p:sp>
        <p:nvSpPr>
          <p:cNvPr id="12" name="Rectangle 7"/>
          <p:cNvSpPr/>
          <p:nvPr/>
        </p:nvSpPr>
        <p:spPr>
          <a:xfrm>
            <a:off x="444817" y="5029013"/>
            <a:ext cx="1811301" cy="511810"/>
          </a:xfrm>
          <a:prstGeom prst="rect">
            <a:avLst/>
          </a:prstGeom>
        </p:spPr>
        <p:txBody>
          <a:bodyPr wrap="square">
            <a:noAutofit/>
          </a:bodyPr>
          <a:lstStyle/>
          <a:p>
            <a:pPr>
              <a:spcAft>
                <a:spcPts val="0"/>
              </a:spcAft>
            </a:pPr>
            <a:r>
              <a:rPr lang="en-US" sz="1600" kern="1200" dirty="0">
                <a:solidFill>
                  <a:srgbClr val="000000"/>
                </a:solidFill>
                <a:effectLst/>
                <a:latin typeface="Times New Roman"/>
                <a:ea typeface="新細明體"/>
                <a:cs typeface="Times New Roman"/>
              </a:rPr>
              <a:t>SMLE No.1 Mk.3</a:t>
            </a:r>
            <a:endParaRPr lang="zh-HK" sz="1600" dirty="0">
              <a:effectLst/>
              <a:latin typeface="Times New Roman"/>
              <a:ea typeface="新細明體"/>
              <a:cs typeface="Times New Roman"/>
            </a:endParaRPr>
          </a:p>
        </p:txBody>
      </p:sp>
      <p:sp>
        <p:nvSpPr>
          <p:cNvPr id="13" name="Rectangle 8"/>
          <p:cNvSpPr/>
          <p:nvPr/>
        </p:nvSpPr>
        <p:spPr>
          <a:xfrm>
            <a:off x="6098802" y="5195270"/>
            <a:ext cx="2894330" cy="1346833"/>
          </a:xfrm>
          <a:prstGeom prst="rect">
            <a:avLst/>
          </a:prstGeom>
        </p:spPr>
        <p:txBody>
          <a:bodyPr wrap="square">
            <a:noAutofit/>
          </a:bodyPr>
          <a:lstStyle/>
          <a:p>
            <a:pPr marL="176213" indent="-176213">
              <a:lnSpc>
                <a:spcPct val="110000"/>
              </a:lnSpc>
              <a:spcAft>
                <a:spcPts val="0"/>
              </a:spcAft>
            </a:pPr>
            <a:r>
              <a:rPr lang="en-US" sz="1200" dirty="0">
                <a:solidFill>
                  <a:srgbClr val="000000"/>
                </a:solidFill>
                <a:latin typeface="Times New Roman"/>
                <a:ea typeface="新細明體"/>
                <a:cs typeface="Times New Roman"/>
              </a:rPr>
              <a:t>Length </a:t>
            </a:r>
            <a:r>
              <a:rPr lang="en-US" sz="1200" kern="1200" dirty="0">
                <a:solidFill>
                  <a:srgbClr val="000000"/>
                </a:solidFill>
                <a:effectLst/>
                <a:latin typeface="Times New Roman"/>
                <a:ea typeface="新細明體"/>
                <a:cs typeface="Times New Roman"/>
              </a:rPr>
              <a:t>113.8cm</a:t>
            </a:r>
            <a:endParaRPr lang="zh-HK" sz="1200" dirty="0">
              <a:effectLst/>
              <a:latin typeface="Times New Roman"/>
              <a:ea typeface="新細明體"/>
              <a:cs typeface="Times New Roman"/>
            </a:endParaRPr>
          </a:p>
          <a:p>
            <a:pPr marL="176213" indent="-176213">
              <a:lnSpc>
                <a:spcPct val="110000"/>
              </a:lnSpc>
              <a:spcAft>
                <a:spcPts val="0"/>
              </a:spcAft>
            </a:pPr>
            <a:r>
              <a:rPr lang="en-US" altLang="zh-CN" sz="1200" kern="1200" dirty="0">
                <a:solidFill>
                  <a:srgbClr val="000000"/>
                </a:solidFill>
                <a:effectLst/>
                <a:latin typeface="Times New Roman"/>
                <a:ea typeface="新細明體"/>
                <a:cs typeface="Times New Roman"/>
              </a:rPr>
              <a:t>Weight </a:t>
            </a:r>
            <a:r>
              <a:rPr lang="en-US" sz="1200" kern="1200" dirty="0">
                <a:solidFill>
                  <a:srgbClr val="000000"/>
                </a:solidFill>
                <a:effectLst/>
                <a:latin typeface="Times New Roman"/>
                <a:ea typeface="新細明體"/>
                <a:cs typeface="Times New Roman"/>
              </a:rPr>
              <a:t>3.96kg</a:t>
            </a:r>
            <a:endParaRPr lang="zh-HK" sz="1200" dirty="0">
              <a:effectLst/>
              <a:latin typeface="Times New Roman"/>
              <a:ea typeface="新細明體"/>
              <a:cs typeface="Times New Roman"/>
            </a:endParaRPr>
          </a:p>
          <a:p>
            <a:pPr>
              <a:lnSpc>
                <a:spcPct val="110000"/>
              </a:lnSpc>
              <a:spcAft>
                <a:spcPts val="0"/>
              </a:spcAft>
            </a:pPr>
            <a:r>
              <a:rPr lang="en-US" altLang="zh-CN" sz="1200" dirty="0">
                <a:solidFill>
                  <a:srgbClr val="000000"/>
                </a:solidFill>
                <a:latin typeface="Times New Roman"/>
                <a:ea typeface="新細明體"/>
                <a:cs typeface="Times New Roman"/>
              </a:rPr>
              <a:t>Advantage: High accuracy, good quality steel barrel </a:t>
            </a:r>
            <a:endParaRPr lang="zh-HK" sz="1200" dirty="0">
              <a:effectLst/>
              <a:latin typeface="Times New Roman"/>
              <a:ea typeface="新細明體"/>
              <a:cs typeface="Times New Roman"/>
            </a:endParaRPr>
          </a:p>
          <a:p>
            <a:pPr marL="176213" indent="-176213">
              <a:lnSpc>
                <a:spcPct val="110000"/>
              </a:lnSpc>
              <a:spcAft>
                <a:spcPts val="0"/>
              </a:spcAft>
            </a:pPr>
            <a:r>
              <a:rPr lang="en-US" altLang="zh-CN" sz="1200" kern="1200" dirty="0">
                <a:solidFill>
                  <a:srgbClr val="000000"/>
                </a:solidFill>
                <a:effectLst/>
                <a:latin typeface="Times New Roman"/>
                <a:ea typeface="新細明體"/>
                <a:cs typeface="Times New Roman"/>
              </a:rPr>
              <a:t>Ammunition: </a:t>
            </a:r>
            <a:r>
              <a:rPr lang="en-US" sz="1200" kern="1200" dirty="0">
                <a:solidFill>
                  <a:srgbClr val="000000"/>
                </a:solidFill>
                <a:effectLst/>
                <a:latin typeface="Times New Roman"/>
                <a:ea typeface="新細明體"/>
                <a:cs typeface="Times New Roman"/>
              </a:rPr>
              <a:t>.303 British</a:t>
            </a:r>
            <a:endParaRPr lang="zh-HK" sz="1200" dirty="0">
              <a:effectLst/>
              <a:latin typeface="Times New Roman"/>
              <a:ea typeface="新細明體"/>
              <a:cs typeface="Times New Roman"/>
            </a:endParaRPr>
          </a:p>
        </p:txBody>
      </p:sp>
      <p:pic>
        <p:nvPicPr>
          <p:cNvPr id="14" name="Picture 1"/>
          <p:cNvPicPr/>
          <p:nvPr/>
        </p:nvPicPr>
        <p:blipFill>
          <a:blip r:embed="rId5" cstate="print"/>
          <a:srcRect/>
          <a:stretch>
            <a:fillRect/>
          </a:stretch>
        </p:blipFill>
        <p:spPr bwMode="auto">
          <a:xfrm>
            <a:off x="444817" y="3204033"/>
            <a:ext cx="1138948" cy="1605818"/>
          </a:xfrm>
          <a:prstGeom prst="rect">
            <a:avLst/>
          </a:prstGeom>
          <a:noFill/>
          <a:ln w="9525">
            <a:noFill/>
            <a:miter lim="800000"/>
            <a:headEnd/>
            <a:tailEnd/>
          </a:ln>
          <a:effectLst/>
        </p:spPr>
      </p:pic>
      <p:sp>
        <p:nvSpPr>
          <p:cNvPr id="15" name="TextBox 10"/>
          <p:cNvSpPr txBox="1"/>
          <p:nvPr/>
        </p:nvSpPr>
        <p:spPr>
          <a:xfrm>
            <a:off x="1383957" y="3542815"/>
            <a:ext cx="1716113" cy="1066130"/>
          </a:xfrm>
          <a:prstGeom prst="rect">
            <a:avLst/>
          </a:prstGeom>
          <a:noFill/>
        </p:spPr>
        <p:txBody>
          <a:bodyPr wrap="square" rtlCol="0">
            <a:noAutofit/>
          </a:bodyPr>
          <a:lstStyle/>
          <a:p>
            <a:pPr>
              <a:lnSpc>
                <a:spcPct val="110000"/>
              </a:lnSpc>
              <a:spcAft>
                <a:spcPts val="0"/>
              </a:spcAft>
            </a:pPr>
            <a:r>
              <a:rPr lang="en-US" sz="1200" dirty="0" smtClean="0">
                <a:solidFill>
                  <a:srgbClr val="000000"/>
                </a:solidFill>
                <a:latin typeface="Times New Roman"/>
                <a:ea typeface="新細明體"/>
                <a:cs typeface="Times New Roman"/>
              </a:rPr>
              <a:t>Length </a:t>
            </a:r>
            <a:r>
              <a:rPr lang="en-US" sz="1200" kern="1200" dirty="0" smtClean="0">
                <a:solidFill>
                  <a:srgbClr val="000000"/>
                </a:solidFill>
                <a:effectLst/>
                <a:latin typeface="Times New Roman"/>
                <a:ea typeface="新細明體"/>
                <a:cs typeface="Times New Roman"/>
              </a:rPr>
              <a:t>10.16cm</a:t>
            </a:r>
            <a:endParaRPr lang="zh-HK" sz="1200" dirty="0">
              <a:effectLst/>
              <a:latin typeface="Times New Roman"/>
              <a:ea typeface="新細明體"/>
              <a:cs typeface="Times New Roman"/>
            </a:endParaRPr>
          </a:p>
          <a:p>
            <a:pPr>
              <a:lnSpc>
                <a:spcPct val="110000"/>
              </a:lnSpc>
              <a:spcAft>
                <a:spcPts val="0"/>
              </a:spcAft>
            </a:pPr>
            <a:r>
              <a:rPr lang="en-US" altLang="zh-CN" sz="1200" dirty="0">
                <a:solidFill>
                  <a:srgbClr val="000000"/>
                </a:solidFill>
                <a:latin typeface="Times New Roman"/>
                <a:ea typeface="新細明體"/>
                <a:cs typeface="Times New Roman"/>
              </a:rPr>
              <a:t>Height </a:t>
            </a:r>
            <a:r>
              <a:rPr lang="en-US" sz="1200" kern="1200" dirty="0">
                <a:solidFill>
                  <a:srgbClr val="000000"/>
                </a:solidFill>
                <a:effectLst/>
                <a:latin typeface="Times New Roman"/>
                <a:ea typeface="新細明體"/>
                <a:cs typeface="Times New Roman"/>
              </a:rPr>
              <a:t>6.09cm</a:t>
            </a:r>
            <a:endParaRPr lang="zh-HK" sz="1200" dirty="0">
              <a:effectLst/>
              <a:latin typeface="Times New Roman"/>
              <a:ea typeface="新細明體"/>
              <a:cs typeface="Times New Roman"/>
            </a:endParaRPr>
          </a:p>
          <a:p>
            <a:pPr>
              <a:lnSpc>
                <a:spcPct val="110000"/>
              </a:lnSpc>
              <a:spcAft>
                <a:spcPts val="0"/>
              </a:spcAft>
            </a:pPr>
            <a:r>
              <a:rPr lang="en-US" altLang="zh-CN" sz="1200" kern="1200" dirty="0">
                <a:solidFill>
                  <a:srgbClr val="000000"/>
                </a:solidFill>
                <a:effectLst/>
                <a:latin typeface="Times New Roman"/>
                <a:ea typeface="新細明體"/>
                <a:cs typeface="Times New Roman"/>
              </a:rPr>
              <a:t>Weight </a:t>
            </a:r>
            <a:r>
              <a:rPr lang="en-US" sz="1200" kern="1200" dirty="0">
                <a:solidFill>
                  <a:srgbClr val="000000"/>
                </a:solidFill>
                <a:effectLst/>
                <a:latin typeface="Times New Roman"/>
                <a:ea typeface="新細明體"/>
                <a:cs typeface="Times New Roman"/>
              </a:rPr>
              <a:t>510g</a:t>
            </a:r>
            <a:endParaRPr lang="zh-HK" sz="1200" dirty="0">
              <a:effectLst/>
              <a:latin typeface="Times New Roman"/>
              <a:ea typeface="新細明體"/>
              <a:cs typeface="Times New Roman"/>
            </a:endParaRPr>
          </a:p>
          <a:p>
            <a:pPr>
              <a:lnSpc>
                <a:spcPct val="110000"/>
              </a:lnSpc>
              <a:spcAft>
                <a:spcPts val="0"/>
              </a:spcAft>
            </a:pPr>
            <a:r>
              <a:rPr lang="en-US" altLang="zh-CN" sz="1200" kern="1200" dirty="0">
                <a:solidFill>
                  <a:srgbClr val="000000"/>
                </a:solidFill>
                <a:effectLst/>
                <a:latin typeface="Times New Roman"/>
                <a:ea typeface="新細明體"/>
                <a:cs typeface="Times New Roman"/>
              </a:rPr>
              <a:t>Detonation time: </a:t>
            </a:r>
            <a:r>
              <a:rPr lang="en-US" sz="1200" kern="1200" dirty="0">
                <a:solidFill>
                  <a:srgbClr val="000000"/>
                </a:solidFill>
                <a:effectLst/>
                <a:latin typeface="Times New Roman"/>
                <a:ea typeface="新細明體"/>
                <a:cs typeface="Times New Roman"/>
              </a:rPr>
              <a:t>4</a:t>
            </a:r>
            <a:r>
              <a:rPr lang="en-US" sz="1200" dirty="0">
                <a:solidFill>
                  <a:srgbClr val="000000"/>
                </a:solidFill>
                <a:latin typeface="Times New Roman"/>
                <a:ea typeface="新細明體"/>
                <a:cs typeface="Times New Roman"/>
              </a:rPr>
              <a:t> sec. </a:t>
            </a:r>
            <a:endParaRPr lang="zh-HK" sz="1200" dirty="0">
              <a:effectLst/>
              <a:latin typeface="Times New Roman"/>
              <a:ea typeface="新細明體"/>
              <a:cs typeface="Times New Roman"/>
            </a:endParaRPr>
          </a:p>
        </p:txBody>
      </p:sp>
      <p:sp>
        <p:nvSpPr>
          <p:cNvPr id="16" name="TextBox 9"/>
          <p:cNvSpPr txBox="1"/>
          <p:nvPr/>
        </p:nvSpPr>
        <p:spPr>
          <a:xfrm>
            <a:off x="444817" y="2804282"/>
            <a:ext cx="1625600" cy="399751"/>
          </a:xfrm>
          <a:prstGeom prst="rect">
            <a:avLst/>
          </a:prstGeom>
          <a:noFill/>
        </p:spPr>
        <p:txBody>
          <a:bodyPr wrap="square" rtlCol="0">
            <a:noAutofit/>
          </a:bodyPr>
          <a:lstStyle/>
          <a:p>
            <a:pPr>
              <a:spcAft>
                <a:spcPts val="0"/>
              </a:spcAft>
            </a:pPr>
            <a:r>
              <a:rPr lang="en-US" sz="1600" kern="1200" dirty="0">
                <a:solidFill>
                  <a:srgbClr val="000000"/>
                </a:solidFill>
                <a:effectLst/>
                <a:latin typeface="Times New Roman"/>
                <a:ea typeface="新細明體"/>
                <a:cs typeface="Times New Roman"/>
              </a:rPr>
              <a:t>M36</a:t>
            </a:r>
            <a:r>
              <a:rPr lang="en-US" sz="1600" dirty="0">
                <a:solidFill>
                  <a:srgbClr val="000000"/>
                </a:solidFill>
                <a:latin typeface="Times New Roman"/>
                <a:ea typeface="新細明體"/>
                <a:cs typeface="Times New Roman"/>
              </a:rPr>
              <a:t> grenade</a:t>
            </a:r>
            <a:endParaRPr lang="zh-HK" sz="1600" dirty="0">
              <a:effectLst/>
              <a:latin typeface="Times New Roman"/>
              <a:ea typeface="新細明體"/>
              <a:cs typeface="Times New Roman"/>
            </a:endParaRPr>
          </a:p>
        </p:txBody>
      </p:sp>
    </p:spTree>
    <p:extLst>
      <p:ext uri="{BB962C8B-B14F-4D97-AF65-F5344CB8AC3E}">
        <p14:creationId xmlns:p14="http://schemas.microsoft.com/office/powerpoint/2010/main" val="27167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TextBox 3"/>
          <p:cNvSpPr txBox="1"/>
          <p:nvPr/>
        </p:nvSpPr>
        <p:spPr>
          <a:xfrm>
            <a:off x="524435" y="1146922"/>
            <a:ext cx="2319020" cy="867229"/>
          </a:xfrm>
          <a:prstGeom prst="rect">
            <a:avLst/>
          </a:prstGeom>
          <a:solidFill>
            <a:srgbClr val="558ED5"/>
          </a:solidFill>
        </p:spPr>
        <p:txBody>
          <a:bodyPr wrap="square" rtlCol="0">
            <a:noAutofit/>
          </a:bodyPr>
          <a:lstStyle/>
          <a:p>
            <a:pPr>
              <a:spcAft>
                <a:spcPts val="0"/>
              </a:spcAft>
            </a:pPr>
            <a:r>
              <a:rPr lang="en-US" kern="1200" dirty="0">
                <a:solidFill>
                  <a:srgbClr val="FFFFFF"/>
                </a:solidFill>
                <a:effectLst/>
                <a:latin typeface="Times New Roman"/>
                <a:ea typeface="新細明體"/>
                <a:cs typeface="Times New Roman"/>
              </a:rPr>
              <a:t>2. </a:t>
            </a:r>
            <a:r>
              <a:rPr lang="en-US" dirty="0">
                <a:solidFill>
                  <a:srgbClr val="FFFFFF"/>
                </a:solidFill>
                <a:latin typeface="Times New Roman"/>
                <a:ea typeface="新細明體"/>
                <a:cs typeface="Times New Roman"/>
              </a:rPr>
              <a:t>Japanese Army I</a:t>
            </a:r>
            <a:r>
              <a:rPr lang="en-US" altLang="zh-CN" kern="1200" dirty="0">
                <a:solidFill>
                  <a:srgbClr val="FFFFFF"/>
                </a:solidFill>
                <a:effectLst/>
                <a:latin typeface="Times New Roman"/>
                <a:ea typeface="新細明體"/>
                <a:cs typeface="Times New Roman"/>
              </a:rPr>
              <a:t>nvasion</a:t>
            </a:r>
            <a:endParaRPr lang="zh-HK" dirty="0">
              <a:effectLst/>
              <a:latin typeface="Times New Roman"/>
              <a:ea typeface="新細明體"/>
              <a:cs typeface="Times New Roman"/>
            </a:endParaRPr>
          </a:p>
        </p:txBody>
      </p:sp>
      <p:pic>
        <p:nvPicPr>
          <p:cNvPr id="6" name="圖片 5"/>
          <p:cNvPicPr/>
          <p:nvPr/>
        </p:nvPicPr>
        <p:blipFill>
          <a:blip r:embed="rId3">
            <a:extLst>
              <a:ext uri="{28A0092B-C50C-407E-A947-70E740481C1C}">
                <a14:useLocalDpi xmlns:a14="http://schemas.microsoft.com/office/drawing/2010/main" val="0"/>
              </a:ext>
            </a:extLst>
          </a:blip>
          <a:srcRect/>
          <a:stretch>
            <a:fillRect/>
          </a:stretch>
        </p:blipFill>
        <p:spPr bwMode="auto">
          <a:xfrm>
            <a:off x="2133563" y="1522087"/>
            <a:ext cx="609600" cy="419735"/>
          </a:xfrm>
          <a:prstGeom prst="rect">
            <a:avLst/>
          </a:prstGeom>
          <a:noFill/>
          <a:ln>
            <a:noFill/>
          </a:ln>
          <a:extLst>
            <a:ext uri="{FAA26D3D-D897-4be2-8F04-BA451C77F1D7}">
              <ma14:placeholderFlag xmlns:ma14="http://schemas.microsoft.com/office/mac/drawingml/2011/main" xmlns=""/>
            </a:ext>
          </a:extLst>
        </p:spPr>
      </p:pic>
      <p:pic>
        <p:nvPicPr>
          <p:cNvPr id="7" name="Picture 5"/>
          <p:cNvPicPr/>
          <p:nvPr/>
        </p:nvPicPr>
        <p:blipFill>
          <a:blip r:embed="rId4" cstate="print"/>
          <a:srcRect/>
          <a:stretch>
            <a:fillRect/>
          </a:stretch>
        </p:blipFill>
        <p:spPr bwMode="auto">
          <a:xfrm>
            <a:off x="3261285" y="594136"/>
            <a:ext cx="5473700" cy="3870960"/>
          </a:xfrm>
          <a:prstGeom prst="rect">
            <a:avLst/>
          </a:prstGeom>
          <a:noFill/>
          <a:ln w="38100" cmpd="sng">
            <a:solidFill>
              <a:srgbClr val="FFFFFF"/>
            </a:solidFill>
            <a:miter lim="800000"/>
            <a:headEnd/>
            <a:tailEnd/>
          </a:ln>
          <a:effectLst>
            <a:outerShdw blurRad="50800" dist="38100" dir="2700000" algn="tl" rotWithShape="0">
              <a:prstClr val="black">
                <a:alpha val="40000"/>
              </a:prstClr>
            </a:outerShdw>
          </a:effectLst>
        </p:spPr>
      </p:pic>
      <p:sp>
        <p:nvSpPr>
          <p:cNvPr id="9" name="TextBox 4"/>
          <p:cNvSpPr txBox="1"/>
          <p:nvPr/>
        </p:nvSpPr>
        <p:spPr>
          <a:xfrm>
            <a:off x="3277160" y="607339"/>
            <a:ext cx="5457825" cy="762341"/>
          </a:xfrm>
          <a:prstGeom prst="rect">
            <a:avLst/>
          </a:prstGeom>
          <a:solidFill>
            <a:srgbClr val="EEECE1">
              <a:lumMod val="75000"/>
            </a:srgbClr>
          </a:solidFill>
        </p:spPr>
        <p:txBody>
          <a:bodyPr wrap="square" rtlCol="0">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lang="en-US" sz="1300" dirty="0">
                <a:solidFill>
                  <a:srgbClr val="000000"/>
                </a:solidFill>
                <a:latin typeface="Times New Roman"/>
                <a:ea typeface="新細明體"/>
                <a:cs typeface="Times New Roman"/>
              </a:rPr>
              <a:t>On December 8, the Japanese Land Army, the </a:t>
            </a:r>
            <a:r>
              <a:rPr kumimoji="0" lang="en-US" sz="1300" b="0" i="0" u="none" strike="noStrike" kern="1200" cap="none" spc="0" normalizeH="0" baseline="0" noProof="0" dirty="0">
                <a:ln>
                  <a:noFill/>
                </a:ln>
                <a:solidFill>
                  <a:srgbClr val="000000"/>
                </a:solidFill>
                <a:effectLst/>
                <a:uLnTx/>
                <a:uFillTx/>
                <a:latin typeface="Times New Roman"/>
                <a:ea typeface="新細明體"/>
                <a:cs typeface="Times New Roman"/>
              </a:rPr>
              <a:t>38th </a:t>
            </a:r>
            <a:r>
              <a:rPr kumimoji="0" lang="en-US" sz="1300" b="0" i="0" u="none" strike="noStrike" kern="1200" cap="none" spc="0" normalizeH="0" baseline="0" noProof="0" dirty="0" smtClean="0">
                <a:ln>
                  <a:noFill/>
                </a:ln>
                <a:solidFill>
                  <a:srgbClr val="000000"/>
                </a:solidFill>
                <a:effectLst/>
                <a:uLnTx/>
                <a:uFillTx/>
                <a:latin typeface="Times New Roman"/>
                <a:ea typeface="新細明體"/>
                <a:cs typeface="Times New Roman"/>
              </a:rPr>
              <a:t>Division</a:t>
            </a:r>
            <a:r>
              <a:rPr kumimoji="0" lang="en-US" sz="1300" b="0" i="0" u="none" strike="noStrike" kern="1200" cap="none" spc="0" normalizeH="0" baseline="0" noProof="0" dirty="0" smtClean="0">
                <a:ln>
                  <a:noFill/>
                </a:ln>
                <a:solidFill>
                  <a:srgbClr val="7030A0"/>
                </a:solidFill>
                <a:effectLst/>
                <a:uLnTx/>
                <a:uFillTx/>
                <a:latin typeface="Times New Roman"/>
                <a:ea typeface="新細明體"/>
                <a:cs typeface="Times New Roman"/>
              </a:rPr>
              <a:t>,</a:t>
            </a:r>
            <a:r>
              <a:rPr kumimoji="0" lang="en-US" sz="1300" b="0" i="0" u="none" strike="noStrike" kern="1200" cap="none" spc="0" normalizeH="0" noProof="0" dirty="0" smtClean="0">
                <a:ln>
                  <a:noFill/>
                </a:ln>
                <a:solidFill>
                  <a:srgbClr val="000000"/>
                </a:solidFill>
                <a:effectLst/>
                <a:uLnTx/>
                <a:uFillTx/>
                <a:latin typeface="Times New Roman"/>
                <a:ea typeface="新細明體"/>
                <a:cs typeface="Times New Roman"/>
              </a:rPr>
              <a:t> </a:t>
            </a:r>
            <a:r>
              <a:rPr lang="en-US" altLang="zh-CN" sz="1300" dirty="0">
                <a:solidFill>
                  <a:srgbClr val="000000"/>
                </a:solidFill>
                <a:latin typeface="Times New Roman"/>
                <a:ea typeface="新細明體"/>
                <a:cs typeface="Times New Roman"/>
              </a:rPr>
              <a:t>crossed Shenzhen River and marched towards the New Territories. The below image is the 228</a:t>
            </a:r>
            <a:r>
              <a:rPr lang="en-US" altLang="zh-CN" sz="1300" baseline="30000" dirty="0">
                <a:solidFill>
                  <a:srgbClr val="000000"/>
                </a:solidFill>
                <a:latin typeface="Times New Roman"/>
                <a:ea typeface="新細明體"/>
                <a:cs typeface="Times New Roman"/>
              </a:rPr>
              <a:t>th</a:t>
            </a:r>
            <a:r>
              <a:rPr lang="en-US" altLang="zh-CN" sz="1300" dirty="0">
                <a:solidFill>
                  <a:srgbClr val="000000"/>
                </a:solidFill>
                <a:latin typeface="Times New Roman"/>
                <a:ea typeface="新細明體"/>
                <a:cs typeface="Times New Roman"/>
              </a:rPr>
              <a:t> regiment crossing Lo Wu and </a:t>
            </a:r>
            <a:r>
              <a:rPr kumimoji="0" lang="en-US" altLang="zh-CN" sz="1300" b="0" i="0" u="none" strike="noStrike" kern="1200" cap="none" spc="0" normalizeH="0" baseline="0" noProof="0" dirty="0">
                <a:ln>
                  <a:noFill/>
                </a:ln>
                <a:solidFill>
                  <a:srgbClr val="000000"/>
                </a:solidFill>
                <a:effectLst/>
                <a:uLnTx/>
                <a:uFillTx/>
                <a:latin typeface="Times New Roman"/>
                <a:ea typeface="新細明體"/>
                <a:cs typeface="Times New Roman"/>
              </a:rPr>
              <a:t>entering</a:t>
            </a:r>
            <a:r>
              <a:rPr kumimoji="0" lang="en-US" altLang="zh-CN" sz="1300" b="0" i="0" u="none" strike="noStrike" kern="1200" cap="none" spc="0" normalizeH="0" noProof="0" dirty="0">
                <a:ln>
                  <a:noFill/>
                </a:ln>
                <a:solidFill>
                  <a:srgbClr val="000000"/>
                </a:solidFill>
                <a:effectLst/>
                <a:uLnTx/>
                <a:uFillTx/>
                <a:latin typeface="Times New Roman"/>
                <a:ea typeface="新細明體"/>
                <a:cs typeface="Times New Roman"/>
              </a:rPr>
              <a:t> New Territories.</a:t>
            </a:r>
            <a:endParaRPr kumimoji="0" lang="zh-HK" altLang="en-US" sz="1300"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p:txBody>
      </p:sp>
      <p:sp>
        <p:nvSpPr>
          <p:cNvPr id="11" name="Rectangle 5"/>
          <p:cNvSpPr/>
          <p:nvPr/>
        </p:nvSpPr>
        <p:spPr>
          <a:xfrm>
            <a:off x="3261285" y="4151406"/>
            <a:ext cx="5642570" cy="1208240"/>
          </a:xfrm>
          <a:prstGeom prst="rect">
            <a:avLst/>
          </a:prstGeom>
          <a:solidFill>
            <a:srgbClr val="EEECE1">
              <a:lumMod val="75000"/>
            </a:srgbClr>
          </a:solidFill>
        </p:spPr>
        <p:txBody>
          <a:bodyPr wrap="square">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400" dirty="0">
                <a:solidFill>
                  <a:srgbClr val="000000"/>
                </a:solidFill>
                <a:latin typeface="Times New Roman"/>
                <a:ea typeface="新細明體"/>
                <a:cs typeface="Times New Roman"/>
              </a:rPr>
              <a:t>Faced with the Gin Drinker’s Line, division commander </a:t>
            </a:r>
            <a:r>
              <a:rPr lang="en-US" altLang="zh-CN" sz="1400" dirty="0" err="1">
                <a:solidFill>
                  <a:srgbClr val="000000"/>
                </a:solidFill>
                <a:latin typeface="Times New Roman"/>
                <a:ea typeface="新細明體"/>
                <a:cs typeface="Times New Roman"/>
              </a:rPr>
              <a:t>Tadayoshi</a:t>
            </a:r>
            <a:r>
              <a:rPr lang="en-US" altLang="zh-CN" sz="1400" dirty="0">
                <a:solidFill>
                  <a:srgbClr val="000000"/>
                </a:solidFill>
                <a:latin typeface="Times New Roman"/>
                <a:ea typeface="新細明體"/>
                <a:cs typeface="Times New Roman"/>
              </a:rPr>
              <a:t> Sano ordered 3 regiments </a:t>
            </a:r>
            <a:r>
              <a:rPr lang="en-US" sz="1400" dirty="0">
                <a:solidFill>
                  <a:srgbClr val="000000"/>
                </a:solidFill>
                <a:latin typeface="Times New Roman"/>
                <a:ea typeface="新細明體"/>
                <a:cs typeface="Times New Roman"/>
              </a:rPr>
              <a:t>(228, 229, 230) to wait until every type of heavy weaponry was finished deploying before </a:t>
            </a:r>
            <a:r>
              <a:rPr lang="en-US" altLang="zh-CN" sz="1400" dirty="0">
                <a:solidFill>
                  <a:srgbClr val="000000"/>
                </a:solidFill>
                <a:latin typeface="Times New Roman"/>
                <a:ea typeface="新細明體"/>
                <a:cs typeface="Times New Roman"/>
              </a:rPr>
              <a:t>formal beginning. It was expected that they would need</a:t>
            </a:r>
            <a:r>
              <a:rPr lang="zh-CN" altLang="en-US" sz="1400" dirty="0">
                <a:solidFill>
                  <a:srgbClr val="000000"/>
                </a:solidFill>
                <a:latin typeface="Times New Roman"/>
                <a:ea typeface="新細明體"/>
                <a:cs typeface="Times New Roman"/>
              </a:rPr>
              <a:t> </a:t>
            </a:r>
            <a:r>
              <a:rPr lang="en-US" altLang="zh-CN" sz="1400" dirty="0">
                <a:solidFill>
                  <a:srgbClr val="000000"/>
                </a:solidFill>
                <a:latin typeface="Times New Roman"/>
                <a:ea typeface="新細明體"/>
                <a:cs typeface="Times New Roman"/>
              </a:rPr>
              <a:t>a week’s time and they must not advance prematurely.</a:t>
            </a:r>
            <a:r>
              <a:rPr lang="en-US" altLang="zh-CN" sz="1600" noProof="0" dirty="0">
                <a:solidFill>
                  <a:srgbClr val="000000"/>
                </a:solidFill>
                <a:latin typeface="Times New Roman"/>
                <a:ea typeface="新細明體"/>
                <a:cs typeface="Times New Roman"/>
              </a:rPr>
              <a:t>	</a:t>
            </a:r>
            <a:endParaRPr kumimoji="0" lang="zh-HK" altLang="en-US" sz="1600"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p:txBody>
      </p:sp>
      <p:pic>
        <p:nvPicPr>
          <p:cNvPr id="12" name="Picture 2"/>
          <p:cNvPicPr/>
          <p:nvPr/>
        </p:nvPicPr>
        <p:blipFill>
          <a:blip r:embed="rId5" cstate="print"/>
          <a:srcRect/>
          <a:stretch>
            <a:fillRect/>
          </a:stretch>
        </p:blipFill>
        <p:spPr bwMode="auto">
          <a:xfrm>
            <a:off x="240145" y="5335913"/>
            <a:ext cx="5784395" cy="1323751"/>
          </a:xfrm>
          <a:prstGeom prst="rect">
            <a:avLst/>
          </a:prstGeom>
          <a:noFill/>
          <a:ln w="9525">
            <a:noFill/>
            <a:miter lim="800000"/>
            <a:headEnd/>
            <a:tailEnd/>
          </a:ln>
          <a:effectLst/>
        </p:spPr>
      </p:pic>
      <p:sp>
        <p:nvSpPr>
          <p:cNvPr id="13" name="TextBox 7"/>
          <p:cNvSpPr txBox="1"/>
          <p:nvPr/>
        </p:nvSpPr>
        <p:spPr>
          <a:xfrm>
            <a:off x="524434" y="3481315"/>
            <a:ext cx="1922203" cy="453206"/>
          </a:xfrm>
          <a:prstGeom prst="rect">
            <a:avLst/>
          </a:prstGeom>
          <a:solidFill>
            <a:schemeClr val="tx2">
              <a:lumMod val="40000"/>
              <a:lumOff val="60000"/>
            </a:schemeClr>
          </a:solidFill>
        </p:spPr>
        <p:txBody>
          <a:bodyPr wrap="square" rtlCol="0">
            <a:noAutofit/>
          </a:bodyPr>
          <a:lstStyle/>
          <a:p>
            <a:pPr>
              <a:spcAft>
                <a:spcPts val="0"/>
              </a:spcAft>
            </a:pPr>
            <a:r>
              <a:rPr lang="en-US" altLang="zh-CN" sz="1600" kern="1200" dirty="0">
                <a:solidFill>
                  <a:srgbClr val="000000"/>
                </a:solidFill>
                <a:effectLst/>
                <a:latin typeface="Times New Roman"/>
                <a:ea typeface="新細明體"/>
                <a:cs typeface="Times New Roman"/>
              </a:rPr>
              <a:t>Standard Equipment</a:t>
            </a:r>
            <a:r>
              <a:rPr lang="zh-CN" sz="1600" kern="1200" dirty="0">
                <a:solidFill>
                  <a:srgbClr val="000000"/>
                </a:solidFill>
                <a:effectLst/>
                <a:latin typeface="Times New Roman"/>
                <a:ea typeface="新細明體"/>
                <a:cs typeface="Times New Roman"/>
              </a:rPr>
              <a:t> </a:t>
            </a:r>
            <a:endParaRPr lang="zh-HK" sz="1600" dirty="0">
              <a:effectLst/>
              <a:latin typeface="Times New Roman"/>
              <a:ea typeface="新細明體"/>
              <a:cs typeface="Times New Roman"/>
            </a:endParaRPr>
          </a:p>
        </p:txBody>
      </p:sp>
      <p:sp>
        <p:nvSpPr>
          <p:cNvPr id="14" name="Rectangle 8"/>
          <p:cNvSpPr/>
          <p:nvPr/>
        </p:nvSpPr>
        <p:spPr>
          <a:xfrm>
            <a:off x="512700" y="4006850"/>
            <a:ext cx="1773299" cy="280375"/>
          </a:xfrm>
          <a:prstGeom prst="rect">
            <a:avLst/>
          </a:prstGeom>
        </p:spPr>
        <p:txBody>
          <a:bodyPr wrap="square">
            <a:noAutofit/>
          </a:bodyPr>
          <a:lstStyle/>
          <a:p>
            <a:pPr>
              <a:spcAft>
                <a:spcPts val="0"/>
              </a:spcAft>
            </a:pPr>
            <a:r>
              <a:rPr lang="en-US" altLang="zh-CN" sz="1600" kern="1200" dirty="0">
                <a:solidFill>
                  <a:srgbClr val="000000"/>
                </a:solidFill>
                <a:effectLst/>
                <a:latin typeface="Times New Roman" panose="02020603050405020304" pitchFamily="18" charset="0"/>
                <a:ea typeface="新細明體"/>
                <a:cs typeface="Times New Roman" panose="02020603050405020304" pitchFamily="18" charset="0"/>
              </a:rPr>
              <a:t>Type 38 Rifle</a:t>
            </a:r>
            <a:endParaRPr lang="zh-HK" sz="1600" dirty="0">
              <a:effectLst/>
              <a:latin typeface="Times New Roman" panose="02020603050405020304" pitchFamily="18" charset="0"/>
              <a:ea typeface="新細明體"/>
              <a:cs typeface="Times New Roman" panose="02020603050405020304" pitchFamily="18" charset="0"/>
            </a:endParaRPr>
          </a:p>
        </p:txBody>
      </p:sp>
      <p:pic>
        <p:nvPicPr>
          <p:cNvPr id="15" name="Picture 10" descr="Type 97 grenade.jpg"/>
          <p:cNvPicPr/>
          <p:nvPr/>
        </p:nvPicPr>
        <p:blipFill>
          <a:blip r:embed="rId6" cstate="print"/>
          <a:srcRect/>
          <a:stretch>
            <a:fillRect/>
          </a:stretch>
        </p:blipFill>
        <p:spPr bwMode="auto">
          <a:xfrm>
            <a:off x="2048435" y="4045118"/>
            <a:ext cx="795020" cy="1236980"/>
          </a:xfrm>
          <a:prstGeom prst="rect">
            <a:avLst/>
          </a:prstGeom>
          <a:noFill/>
        </p:spPr>
      </p:pic>
      <p:sp>
        <p:nvSpPr>
          <p:cNvPr id="16" name="TextBox 10"/>
          <p:cNvSpPr txBox="1"/>
          <p:nvPr/>
        </p:nvSpPr>
        <p:spPr>
          <a:xfrm>
            <a:off x="5954936" y="5359646"/>
            <a:ext cx="3189064" cy="1384976"/>
          </a:xfrm>
          <a:prstGeom prst="rect">
            <a:avLst/>
          </a:prstGeom>
          <a:noFill/>
        </p:spPr>
        <p:txBody>
          <a:bodyPr wrap="square" rtlCol="0">
            <a:noAutofit/>
          </a:bodyPr>
          <a:lstStyle/>
          <a:p>
            <a:pPr marL="176213" indent="-176213">
              <a:lnSpc>
                <a:spcPct val="110000"/>
              </a:lnSpc>
              <a:spcAft>
                <a:spcPts val="0"/>
              </a:spcAft>
            </a:pPr>
            <a:r>
              <a:rPr lang="en-US" sz="1400" dirty="0">
                <a:solidFill>
                  <a:srgbClr val="000000"/>
                </a:solidFill>
                <a:latin typeface="Times New Roman"/>
                <a:ea typeface="新細明體"/>
                <a:cs typeface="Times New Roman"/>
              </a:rPr>
              <a:t>Length </a:t>
            </a:r>
            <a:r>
              <a:rPr lang="en-US" sz="1400" kern="1200" dirty="0">
                <a:solidFill>
                  <a:srgbClr val="000000"/>
                </a:solidFill>
                <a:effectLst/>
                <a:latin typeface="Times New Roman"/>
                <a:ea typeface="新細明體"/>
                <a:cs typeface="Times New Roman"/>
              </a:rPr>
              <a:t>127.6cm (</a:t>
            </a:r>
            <a:r>
              <a:rPr lang="en-US" altLang="zh-CN" sz="1400" kern="1200" dirty="0">
                <a:solidFill>
                  <a:srgbClr val="000000"/>
                </a:solidFill>
                <a:effectLst/>
                <a:latin typeface="Times New Roman"/>
                <a:ea typeface="新細明體"/>
                <a:cs typeface="Times New Roman"/>
              </a:rPr>
              <a:t>with bayonet </a:t>
            </a:r>
            <a:r>
              <a:rPr lang="en-US" sz="1400" kern="1200" dirty="0">
                <a:solidFill>
                  <a:srgbClr val="000000"/>
                </a:solidFill>
                <a:effectLst/>
                <a:latin typeface="Times New Roman"/>
                <a:ea typeface="新細明體"/>
                <a:cs typeface="Times New Roman"/>
              </a:rPr>
              <a:t>166.3cm)</a:t>
            </a:r>
            <a:endParaRPr lang="zh-HK" sz="1400" dirty="0">
              <a:effectLst/>
              <a:latin typeface="Times New Roman"/>
              <a:ea typeface="新細明體"/>
              <a:cs typeface="Times New Roman"/>
            </a:endParaRPr>
          </a:p>
          <a:p>
            <a:pPr marL="176213" indent="-176213">
              <a:lnSpc>
                <a:spcPct val="110000"/>
              </a:lnSpc>
              <a:spcAft>
                <a:spcPts val="0"/>
              </a:spcAft>
            </a:pPr>
            <a:r>
              <a:rPr lang="en-US" sz="1400" kern="1200" dirty="0">
                <a:solidFill>
                  <a:srgbClr val="000000"/>
                </a:solidFill>
                <a:effectLst/>
                <a:latin typeface="Times New Roman"/>
                <a:ea typeface="新細明體"/>
                <a:cs typeface="Times New Roman"/>
              </a:rPr>
              <a:t>Weight 3.73kg (with bayonet 4.1 kg)</a:t>
            </a:r>
            <a:endParaRPr lang="zh-HK" sz="1400" dirty="0">
              <a:effectLst/>
              <a:latin typeface="Times New Roman"/>
              <a:ea typeface="新細明體"/>
              <a:cs typeface="Times New Roman"/>
            </a:endParaRPr>
          </a:p>
          <a:p>
            <a:pPr>
              <a:lnSpc>
                <a:spcPct val="110000"/>
              </a:lnSpc>
              <a:spcAft>
                <a:spcPts val="0"/>
              </a:spcAft>
            </a:pPr>
            <a:r>
              <a:rPr lang="en-US" altLang="zh-CN" sz="1400" kern="1200" dirty="0">
                <a:solidFill>
                  <a:srgbClr val="000000"/>
                </a:solidFill>
                <a:effectLst/>
                <a:latin typeface="Times New Roman"/>
                <a:ea typeface="新細明體"/>
                <a:cs typeface="Times New Roman"/>
              </a:rPr>
              <a:t>Advantage: high accuracy, good quality steel gun barrel. </a:t>
            </a:r>
          </a:p>
          <a:p>
            <a:pPr marL="176213" indent="-176213">
              <a:lnSpc>
                <a:spcPct val="110000"/>
              </a:lnSpc>
              <a:spcAft>
                <a:spcPts val="0"/>
              </a:spcAft>
            </a:pPr>
            <a:r>
              <a:rPr lang="en-US" sz="1400" dirty="0">
                <a:solidFill>
                  <a:srgbClr val="000000"/>
                </a:solidFill>
                <a:latin typeface="Times New Roman"/>
                <a:ea typeface="新細明體"/>
                <a:cs typeface="Times New Roman"/>
              </a:rPr>
              <a:t>Ammunition: </a:t>
            </a:r>
            <a:r>
              <a:rPr lang="en-US" sz="1400" kern="1200" dirty="0">
                <a:solidFill>
                  <a:srgbClr val="000000"/>
                </a:solidFill>
                <a:effectLst/>
                <a:latin typeface="Times New Roman"/>
                <a:ea typeface="新細明體"/>
                <a:cs typeface="Times New Roman"/>
              </a:rPr>
              <a:t>6.5mm</a:t>
            </a:r>
            <a:r>
              <a:rPr lang="zh-CN" sz="1400" kern="1200" dirty="0">
                <a:solidFill>
                  <a:srgbClr val="000000"/>
                </a:solidFill>
                <a:effectLst/>
                <a:latin typeface="Times New Roman"/>
                <a:ea typeface="新細明體"/>
                <a:cs typeface="Times New Roman"/>
              </a:rPr>
              <a:t> </a:t>
            </a:r>
            <a:r>
              <a:rPr lang="en-US" sz="1400" kern="1200" dirty="0">
                <a:solidFill>
                  <a:srgbClr val="000000"/>
                </a:solidFill>
                <a:effectLst/>
                <a:latin typeface="Times New Roman"/>
                <a:ea typeface="新細明體"/>
                <a:cs typeface="Times New Roman"/>
              </a:rPr>
              <a:t>(Arisaka)</a:t>
            </a:r>
            <a:endParaRPr lang="zh-HK" sz="1400" dirty="0">
              <a:effectLst/>
              <a:latin typeface="Times New Roman"/>
              <a:ea typeface="新細明體"/>
              <a:cs typeface="Times New Roman"/>
            </a:endParaRPr>
          </a:p>
        </p:txBody>
      </p:sp>
    </p:spTree>
    <p:extLst>
      <p:ext uri="{BB962C8B-B14F-4D97-AF65-F5344CB8AC3E}">
        <p14:creationId xmlns:p14="http://schemas.microsoft.com/office/powerpoint/2010/main" val="221670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7" name="TextBox 1"/>
          <p:cNvSpPr txBox="1"/>
          <p:nvPr/>
        </p:nvSpPr>
        <p:spPr>
          <a:xfrm>
            <a:off x="508001" y="1208241"/>
            <a:ext cx="1987175" cy="866775"/>
          </a:xfrm>
          <a:prstGeom prst="rect">
            <a:avLst/>
          </a:prstGeom>
          <a:solidFill>
            <a:srgbClr val="1F497D">
              <a:lumMod val="60000"/>
              <a:lumOff val="4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200" dirty="0">
                <a:solidFill>
                  <a:srgbClr val="FFFFFF"/>
                </a:solidFill>
                <a:latin typeface="Times New Roman" panose="02020603050405020304" pitchFamily="18" charset="0"/>
                <a:ea typeface="新細明體"/>
                <a:cs typeface="Times New Roman" panose="02020603050405020304" pitchFamily="18" charset="0"/>
              </a:rPr>
              <a:t>Japanese</a:t>
            </a:r>
            <a:r>
              <a:rPr lang="zh-CN" altLang="en-US" sz="1200" dirty="0">
                <a:solidFill>
                  <a:srgbClr val="FFFFFF"/>
                </a:solidFill>
                <a:latin typeface="Times New Roman" panose="02020603050405020304" pitchFamily="18" charset="0"/>
                <a:ea typeface="新細明體"/>
                <a:cs typeface="Times New Roman" panose="02020603050405020304" pitchFamily="18" charset="0"/>
              </a:rPr>
              <a:t> </a:t>
            </a:r>
            <a:r>
              <a:rPr lang="en-US" altLang="zh-CN" sz="1200" dirty="0">
                <a:solidFill>
                  <a:srgbClr val="FFFFFF"/>
                </a:solidFill>
                <a:latin typeface="Times New Roman" panose="02020603050405020304" pitchFamily="18" charset="0"/>
                <a:ea typeface="新細明體"/>
                <a:cs typeface="Times New Roman" panose="02020603050405020304" pitchFamily="18" charset="0"/>
              </a:rPr>
              <a:t>Heavy Weapons:</a:t>
            </a:r>
            <a:r>
              <a:rPr lang="zh-CN" altLang="en-US" sz="1200" dirty="0">
                <a:solidFill>
                  <a:srgbClr val="FFFFFF"/>
                </a:solidFill>
                <a:latin typeface="Times New Roman" panose="02020603050405020304" pitchFamily="18" charset="0"/>
                <a:ea typeface="新細明體"/>
                <a:cs typeface="Times New Roman" panose="02020603050405020304" pitchFamily="18" charset="0"/>
              </a:rPr>
              <a:t> </a:t>
            </a:r>
            <a:r>
              <a:rPr kumimoji="0" lang="en-US" altLang="zh-CN" sz="1200" b="0" i="0" u="none" strike="noStrike" kern="1200" cap="none" spc="0" normalizeH="0" baseline="0" noProof="0" dirty="0">
                <a:ln>
                  <a:noFill/>
                </a:ln>
                <a:solidFill>
                  <a:srgbClr val="FFFFFF"/>
                </a:solidFill>
                <a:effectLst/>
                <a:uLnTx/>
                <a:uFillTx/>
                <a:latin typeface="Times New Roman" panose="02020603050405020304" pitchFamily="18" charset="0"/>
                <a:ea typeface="新細明體"/>
                <a:cs typeface="Times New Roman" panose="02020603050405020304" pitchFamily="18" charset="0"/>
              </a:rPr>
              <a:t>Field Guns</a:t>
            </a:r>
            <a:endParaRPr kumimoji="0" lang="zh-HK" alt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pic>
        <p:nvPicPr>
          <p:cNvPr id="8" name="圖片 7"/>
          <p:cNvPicPr/>
          <p:nvPr/>
        </p:nvPicPr>
        <p:blipFill>
          <a:blip r:embed="rId3">
            <a:extLst>
              <a:ext uri="{28A0092B-C50C-407E-A947-70E740481C1C}">
                <a14:useLocalDpi xmlns:a14="http://schemas.microsoft.com/office/drawing/2010/main" val="0"/>
              </a:ext>
            </a:extLst>
          </a:blip>
          <a:srcRect/>
          <a:stretch>
            <a:fillRect/>
          </a:stretch>
        </p:blipFill>
        <p:spPr bwMode="auto">
          <a:xfrm>
            <a:off x="1618048" y="1523876"/>
            <a:ext cx="685800" cy="472440"/>
          </a:xfrm>
          <a:prstGeom prst="rect">
            <a:avLst/>
          </a:prstGeom>
          <a:noFill/>
          <a:ln>
            <a:noFill/>
          </a:ln>
          <a:extLst>
            <a:ext uri="{FAA26D3D-D897-4be2-8F04-BA451C77F1D7}">
              <ma14:placeholderFlag xmlns:ma14="http://schemas.microsoft.com/office/mac/drawingml/2011/main" xmlns=""/>
            </a:ext>
          </a:extLst>
        </p:spPr>
      </p:pic>
      <p:pic>
        <p:nvPicPr>
          <p:cNvPr id="22" name="Picture 2" descr="Type 4 150 mm Howitzer.jpg"/>
          <p:cNvPicPr>
            <a:picLocks noChangeAspect="1" noChangeArrowheads="1"/>
          </p:cNvPicPr>
          <p:nvPr/>
        </p:nvPicPr>
        <p:blipFill>
          <a:blip r:embed="rId4" cstate="print"/>
          <a:srcRect/>
          <a:stretch>
            <a:fillRect/>
          </a:stretch>
        </p:blipFill>
        <p:spPr bwMode="auto">
          <a:xfrm>
            <a:off x="2861247" y="671383"/>
            <a:ext cx="2907967" cy="1461596"/>
          </a:xfrm>
          <a:prstGeom prst="rect">
            <a:avLst/>
          </a:prstGeom>
          <a:noFill/>
          <a:ln w="38100" cmpd="sng">
            <a:solidFill>
              <a:srgbClr val="F79646">
                <a:lumMod val="50000"/>
              </a:srgbClr>
            </a:solidFill>
          </a:ln>
          <a:effectLst>
            <a:outerShdw blurRad="50800" dist="38100" dir="2700000" algn="tl" rotWithShape="0">
              <a:prstClr val="black">
                <a:alpha val="40000"/>
              </a:prstClr>
            </a:outerShdw>
          </a:effectLst>
        </p:spPr>
      </p:pic>
      <p:sp>
        <p:nvSpPr>
          <p:cNvPr id="23" name="TextBox 3"/>
          <p:cNvSpPr txBox="1"/>
          <p:nvPr/>
        </p:nvSpPr>
        <p:spPr>
          <a:xfrm>
            <a:off x="4114801" y="542111"/>
            <a:ext cx="1654414" cy="666130"/>
          </a:xfrm>
          <a:prstGeom prst="rect">
            <a:avLst/>
          </a:prstGeom>
          <a:solidFill>
            <a:srgbClr val="8064A2"/>
          </a:solidFill>
          <a:ln w="38100" cap="flat" cmpd="sng" algn="ctr">
            <a:noFill/>
            <a:prstDash val="solid"/>
          </a:ln>
          <a:effectLst/>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600" dirty="0">
                <a:solidFill>
                  <a:srgbClr val="FFFFFF"/>
                </a:solidFill>
                <a:latin typeface="Times New Roman" panose="02020603050405020304" pitchFamily="18" charset="0"/>
                <a:ea typeface="新細明體"/>
                <a:cs typeface="Times New Roman" panose="02020603050405020304" pitchFamily="18" charset="0"/>
              </a:rPr>
              <a:t>Type 4 </a:t>
            </a:r>
            <a:r>
              <a:rPr kumimoji="0" lang="en-US" altLang="zh-CN" sz="1600" b="0" i="0" u="none" strike="noStrike" kern="1200" cap="none" spc="0" normalizeH="0" baseline="0" noProof="0" dirty="0">
                <a:ln>
                  <a:noFill/>
                </a:ln>
                <a:solidFill>
                  <a:srgbClr val="FFFFFF"/>
                </a:solidFill>
                <a:effectLst/>
                <a:uLnTx/>
                <a:uFillTx/>
                <a:latin typeface="Times New Roman" panose="02020603050405020304" pitchFamily="18" charset="0"/>
                <a:ea typeface="新細明體"/>
                <a:cs typeface="Times New Roman" panose="02020603050405020304" pitchFamily="18" charset="0"/>
              </a:rPr>
              <a:t>150mm</a:t>
            </a:r>
            <a:r>
              <a:rPr kumimoji="0" lang="en-US" altLang="zh-CN" sz="1600" b="0" i="0" u="none" strike="noStrike" kern="1200" cap="none" spc="0" normalizeH="0" noProof="0" dirty="0">
                <a:ln>
                  <a:noFill/>
                </a:ln>
                <a:solidFill>
                  <a:srgbClr val="FFFFFF"/>
                </a:solidFill>
                <a:effectLst/>
                <a:uLnTx/>
                <a:uFillTx/>
                <a:latin typeface="Times New Roman" panose="02020603050405020304" pitchFamily="18" charset="0"/>
                <a:ea typeface="新細明體"/>
                <a:cs typeface="Times New Roman" panose="02020603050405020304" pitchFamily="18" charset="0"/>
              </a:rPr>
              <a:t> Howitzer</a:t>
            </a:r>
            <a:endParaRPr kumimoji="0" lang="en-US" altLang="zh-CN" sz="1600" b="0" i="0" u="none" strike="noStrike" kern="1200" cap="none" spc="0" normalizeH="0" baseline="0" noProof="0" dirty="0">
              <a:ln>
                <a:noFill/>
              </a:ln>
              <a:solidFill>
                <a:srgbClr val="FFFFFF"/>
              </a:solidFill>
              <a:effectLst/>
              <a:uLnTx/>
              <a:uFillTx/>
              <a:latin typeface="Times New Roman" panose="02020603050405020304" pitchFamily="18" charset="0"/>
              <a:ea typeface="新細明體"/>
              <a:cs typeface="Times New Roman" panose="02020603050405020304" pitchFamily="18" charset="0"/>
            </a:endParaRPr>
          </a:p>
        </p:txBody>
      </p:sp>
      <p:pic>
        <p:nvPicPr>
          <p:cNvPr id="24" name="Picture 4" descr="75mm type 41 mountain gun 1.jpg"/>
          <p:cNvPicPr>
            <a:picLocks noChangeAspect="1" noChangeArrowheads="1"/>
          </p:cNvPicPr>
          <p:nvPr/>
        </p:nvPicPr>
        <p:blipFill>
          <a:blip r:embed="rId5" cstate="print"/>
          <a:srcRect/>
          <a:stretch>
            <a:fillRect/>
          </a:stretch>
        </p:blipFill>
        <p:spPr bwMode="auto">
          <a:xfrm>
            <a:off x="6072357" y="865292"/>
            <a:ext cx="2461761" cy="2045251"/>
          </a:xfrm>
          <a:prstGeom prst="rect">
            <a:avLst/>
          </a:prstGeom>
          <a:noFill/>
          <a:ln w="38100" cmpd="sng">
            <a:solidFill>
              <a:srgbClr val="984807"/>
            </a:solidFill>
          </a:ln>
          <a:effectLst>
            <a:outerShdw blurRad="50800" dist="38100" dir="2700000" algn="tl" rotWithShape="0">
              <a:prstClr val="black">
                <a:alpha val="40000"/>
              </a:prstClr>
            </a:outerShdw>
          </a:effectLst>
        </p:spPr>
      </p:pic>
      <p:sp>
        <p:nvSpPr>
          <p:cNvPr id="25" name="TextBox 5"/>
          <p:cNvSpPr txBox="1"/>
          <p:nvPr/>
        </p:nvSpPr>
        <p:spPr>
          <a:xfrm>
            <a:off x="7022768" y="671376"/>
            <a:ext cx="1404056" cy="580443"/>
          </a:xfrm>
          <a:prstGeom prst="rect">
            <a:avLst/>
          </a:prstGeom>
          <a:solidFill>
            <a:srgbClr val="8064A2"/>
          </a:solidFill>
          <a:ln w="38100" cap="flat" cmpd="sng" algn="ctr">
            <a:noFill/>
            <a:prstDash val="solid"/>
          </a:ln>
          <a:effectLst/>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Times New Roman" panose="02020603050405020304" pitchFamily="18" charset="0"/>
                <a:ea typeface="新細明體"/>
                <a:cs typeface="Times New Roman" panose="02020603050405020304" pitchFamily="18" charset="0"/>
              </a:rPr>
              <a:t>Type 41 75mm Mountain Gun</a:t>
            </a:r>
            <a:endParaRPr kumimoji="0" lang="zh-HK" altLang="en-US" sz="14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pic>
        <p:nvPicPr>
          <p:cNvPr id="26" name="Picture 6" descr="Japanese Type 45 240 mm howitzer.jpg"/>
          <p:cNvPicPr>
            <a:picLocks noChangeAspect="1" noChangeArrowheads="1"/>
          </p:cNvPicPr>
          <p:nvPr/>
        </p:nvPicPr>
        <p:blipFill>
          <a:blip r:embed="rId6" cstate="print"/>
          <a:srcRect/>
          <a:stretch>
            <a:fillRect/>
          </a:stretch>
        </p:blipFill>
        <p:spPr bwMode="auto">
          <a:xfrm>
            <a:off x="3036903" y="2675105"/>
            <a:ext cx="3035454" cy="2344536"/>
          </a:xfrm>
          <a:prstGeom prst="rect">
            <a:avLst/>
          </a:prstGeom>
          <a:noFill/>
          <a:ln w="38100" cmpd="sng">
            <a:solidFill>
              <a:srgbClr val="F79646">
                <a:lumMod val="50000"/>
              </a:srgbClr>
            </a:solidFill>
          </a:ln>
          <a:effectLst>
            <a:outerShdw blurRad="50800" dist="38100" dir="2700000" algn="tl" rotWithShape="0">
              <a:prstClr val="black">
                <a:alpha val="40000"/>
              </a:prstClr>
            </a:outerShdw>
          </a:effectLst>
        </p:spPr>
      </p:pic>
      <p:sp>
        <p:nvSpPr>
          <p:cNvPr id="27" name="TextBox 7"/>
          <p:cNvSpPr txBox="1"/>
          <p:nvPr/>
        </p:nvSpPr>
        <p:spPr>
          <a:xfrm>
            <a:off x="3464373" y="2481094"/>
            <a:ext cx="2256118" cy="620452"/>
          </a:xfrm>
          <a:prstGeom prst="rect">
            <a:avLst/>
          </a:prstGeom>
          <a:solidFill>
            <a:srgbClr val="8064A2"/>
          </a:solidFill>
          <a:ln w="38100" cap="flat" cmpd="sng" algn="ctr">
            <a:solidFill>
              <a:sysClr val="window" lastClr="FFFFFF"/>
            </a:solidFill>
            <a:prstDash val="solid"/>
          </a:ln>
          <a:effectLst/>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Times New Roman" panose="02020603050405020304" pitchFamily="18" charset="0"/>
                <a:ea typeface="新細明體"/>
                <a:cs typeface="Times New Roman" panose="02020603050405020304" pitchFamily="18" charset="0"/>
              </a:rPr>
              <a:t>Type 45 240mm Howitzer</a:t>
            </a:r>
            <a:endParaRPr kumimoji="0" lang="zh-HK" altLang="en-US" sz="16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pic>
        <p:nvPicPr>
          <p:cNvPr id="28" name="Picture 8" descr="DSC 0638 - Flickr - euthman.jpg"/>
          <p:cNvPicPr>
            <a:picLocks noChangeAspect="1" noChangeArrowheads="1"/>
          </p:cNvPicPr>
          <p:nvPr/>
        </p:nvPicPr>
        <p:blipFill>
          <a:blip r:embed="rId7" cstate="print"/>
          <a:srcRect/>
          <a:stretch>
            <a:fillRect/>
          </a:stretch>
        </p:blipFill>
        <p:spPr bwMode="auto">
          <a:xfrm>
            <a:off x="5720491" y="3256831"/>
            <a:ext cx="2995952" cy="2024477"/>
          </a:xfrm>
          <a:prstGeom prst="rect">
            <a:avLst/>
          </a:prstGeom>
          <a:noFill/>
          <a:ln w="38100" cmpd="sng">
            <a:solidFill>
              <a:srgbClr val="984807"/>
            </a:solidFill>
          </a:ln>
          <a:effectLst>
            <a:outerShdw blurRad="50800" dist="38100" dir="2700000" algn="tl" rotWithShape="0">
              <a:prstClr val="black">
                <a:alpha val="40000"/>
              </a:prstClr>
            </a:outerShdw>
          </a:effectLst>
        </p:spPr>
      </p:pic>
      <p:sp>
        <p:nvSpPr>
          <p:cNvPr id="29" name="TextBox 9"/>
          <p:cNvSpPr txBox="1"/>
          <p:nvPr/>
        </p:nvSpPr>
        <p:spPr>
          <a:xfrm>
            <a:off x="6701118" y="2998163"/>
            <a:ext cx="1833000" cy="631728"/>
          </a:xfrm>
          <a:prstGeom prst="rect">
            <a:avLst/>
          </a:prstGeom>
          <a:solidFill>
            <a:srgbClr val="8064A2"/>
          </a:solidFill>
          <a:ln w="38100" cap="flat" cmpd="sng" algn="ctr">
            <a:noFill/>
            <a:prstDash val="solid"/>
          </a:ln>
          <a:effectLst/>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400" dirty="0">
                <a:solidFill>
                  <a:schemeClr val="bg1"/>
                </a:solidFill>
                <a:latin typeface="Times New Roman" panose="02020603050405020304" pitchFamily="18" charset="0"/>
                <a:cs typeface="Times New Roman" panose="02020603050405020304" pitchFamily="18" charset="0"/>
              </a:rPr>
              <a:t>Type 94 37 mm Anti-Tank Gun</a:t>
            </a:r>
            <a:endParaRPr lang="zh-HK" altLang="en-US" sz="1400" dirty="0">
              <a:solidFill>
                <a:schemeClr val="bg1"/>
              </a:solidFill>
              <a:latin typeface="Times New Roman" panose="02020603050405020304" pitchFamily="18" charset="0"/>
              <a:cs typeface="Times New Roman" panose="02020603050405020304" pitchFamily="18" charset="0"/>
            </a:endParaRPr>
          </a:p>
        </p:txBody>
      </p:sp>
      <p:sp>
        <p:nvSpPr>
          <p:cNvPr id="30" name="TextBox 12"/>
          <p:cNvSpPr txBox="1"/>
          <p:nvPr/>
        </p:nvSpPr>
        <p:spPr>
          <a:xfrm>
            <a:off x="508001" y="4605234"/>
            <a:ext cx="2065207" cy="567030"/>
          </a:xfrm>
          <a:prstGeom prst="rect">
            <a:avLst/>
          </a:prstGeom>
          <a:solidFill>
            <a:srgbClr val="4BACC6">
              <a:lumMod val="40000"/>
              <a:lumOff val="6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600" dirty="0">
                <a:solidFill>
                  <a:srgbClr val="000000"/>
                </a:solidFill>
                <a:latin typeface="Times New Roman" panose="02020603050405020304" pitchFamily="18" charset="0"/>
                <a:ea typeface="新細明體"/>
                <a:cs typeface="Times New Roman" panose="02020603050405020304" pitchFamily="18" charset="0"/>
              </a:rPr>
              <a:t>Japanese Weaponry Terminology</a:t>
            </a:r>
            <a:endParaRPr kumimoji="0" lang="zh-HK"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31" name="TextBox 14"/>
          <p:cNvSpPr txBox="1"/>
          <p:nvPr/>
        </p:nvSpPr>
        <p:spPr>
          <a:xfrm>
            <a:off x="508000" y="5324887"/>
            <a:ext cx="6349999" cy="1464102"/>
          </a:xfrm>
          <a:prstGeom prst="rect">
            <a:avLst/>
          </a:prstGeom>
          <a:solidFill>
            <a:srgbClr val="C0504D">
              <a:lumMod val="20000"/>
              <a:lumOff val="80000"/>
            </a:srgbClr>
          </a:solidFill>
        </p:spPr>
        <p:txBody>
          <a:bodyPr wrap="square" rtlCol="0">
            <a:noAutofit/>
          </a:bodyPr>
          <a:lstStyle/>
          <a:p>
            <a:pPr marR="0" lvl="0" defTabSz="914400" eaLnBrk="1" fontAlgn="auto" latinLnBrk="0" hangingPunct="1">
              <a:lnSpc>
                <a:spcPct val="110000"/>
              </a:lnSpc>
              <a:spcBef>
                <a:spcPts val="0"/>
              </a:spcBef>
              <a:spcAft>
                <a:spcPts val="0"/>
              </a:spcAft>
              <a:buClrTx/>
              <a:buSzTx/>
              <a:buFontTx/>
              <a:buNone/>
              <a:tabLst/>
              <a:defRPr/>
            </a:pPr>
            <a:r>
              <a:rPr lang="en-US" altLang="zh-CN" sz="1200" noProof="0" dirty="0">
                <a:latin typeface="Times New Roman" panose="02020603050405020304" pitchFamily="18" charset="0"/>
                <a:ea typeface="新細明體"/>
                <a:cs typeface="Times New Roman" panose="02020603050405020304" pitchFamily="18" charset="0"/>
              </a:rPr>
              <a:t>Type 4</a:t>
            </a:r>
            <a:r>
              <a:rPr lang="en-US" altLang="zh-CN" sz="1200" dirty="0">
                <a:latin typeface="Times New Roman" panose="02020603050405020304" pitchFamily="18" charset="0"/>
                <a:ea typeface="新細明體"/>
                <a:cs typeface="Times New Roman" panose="02020603050405020304" pitchFamily="18" charset="0"/>
              </a:rPr>
              <a:t>: </a:t>
            </a:r>
            <a:r>
              <a:rPr lang="en-US" altLang="zh-CN" sz="1200" dirty="0" smtClean="0">
                <a:latin typeface="Times New Roman" panose="02020603050405020304" pitchFamily="18" charset="0"/>
                <a:ea typeface="新細明體"/>
                <a:cs typeface="Times New Roman" panose="02020603050405020304" pitchFamily="18" charset="0"/>
              </a:rPr>
              <a:t>Represented that </a:t>
            </a:r>
            <a:r>
              <a:rPr lang="en-US" altLang="zh-CN" sz="1200" dirty="0">
                <a:latin typeface="Times New Roman" panose="02020603050405020304" pitchFamily="18" charset="0"/>
                <a:ea typeface="新細明體"/>
                <a:cs typeface="Times New Roman" panose="02020603050405020304" pitchFamily="18" charset="0"/>
              </a:rPr>
              <a:t>these weapons were produced in the fourth year of the Taisho period (1915) </a:t>
            </a:r>
            <a:endParaRPr kumimoji="0" lang="zh-HK" altLang="en-US" sz="1200" b="0" i="0" u="none" strike="noStrike" kern="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endParaRPr>
          </a:p>
          <a:p>
            <a:pPr marR="0" lvl="0" defTabSz="914400" eaLnBrk="1" fontAlgn="auto" latinLnBrk="0" hangingPunct="1">
              <a:lnSpc>
                <a:spcPct val="110000"/>
              </a:lnSpc>
              <a:spcBef>
                <a:spcPts val="0"/>
              </a:spcBef>
              <a:spcAft>
                <a:spcPts val="0"/>
              </a:spcAft>
              <a:buClrTx/>
              <a:buSzTx/>
              <a:buFontTx/>
              <a:buNone/>
              <a:tabLst/>
              <a:defRPr/>
            </a:pPr>
            <a:r>
              <a:rPr kumimoji="0" lang="en-US" altLang="zh-CN" sz="12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Type 41: </a:t>
            </a:r>
            <a:r>
              <a:rPr kumimoji="0" lang="en-US" altLang="zh-CN" sz="12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Represented that </a:t>
            </a:r>
            <a:r>
              <a:rPr kumimoji="0" lang="en-US" altLang="zh-CN" sz="12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these weapons were produced in the 41</a:t>
            </a:r>
            <a:r>
              <a:rPr kumimoji="0" lang="en-US" altLang="zh-CN" sz="1200" b="0" i="0" u="none" strike="noStrike" kern="1200" cap="none" spc="0" normalizeH="0" baseline="30000" noProof="0" dirty="0">
                <a:ln>
                  <a:noFill/>
                </a:ln>
                <a:effectLst/>
                <a:uLnTx/>
                <a:uFillTx/>
                <a:latin typeface="Times New Roman" panose="02020603050405020304" pitchFamily="18" charset="0"/>
                <a:ea typeface="新細明體"/>
                <a:cs typeface="Times New Roman" panose="02020603050405020304" pitchFamily="18" charset="0"/>
              </a:rPr>
              <a:t>st</a:t>
            </a:r>
            <a:r>
              <a:rPr kumimoji="0" lang="en-US" altLang="zh-CN" sz="1200" b="0" i="0" u="none" strike="noStrike" kern="1200" cap="none" spc="0" normalizeH="0" noProof="0" dirty="0">
                <a:ln>
                  <a:noFill/>
                </a:ln>
                <a:effectLst/>
                <a:uLnTx/>
                <a:uFillTx/>
                <a:latin typeface="Times New Roman" panose="02020603050405020304" pitchFamily="18" charset="0"/>
                <a:ea typeface="新細明體"/>
                <a:cs typeface="Times New Roman" panose="02020603050405020304" pitchFamily="18" charset="0"/>
              </a:rPr>
              <a:t> year of the Meiji period (1908)</a:t>
            </a:r>
          </a:p>
          <a:p>
            <a:pPr defTabSz="914400">
              <a:lnSpc>
                <a:spcPct val="110000"/>
              </a:lnSpc>
              <a:defRPr/>
            </a:pPr>
            <a:r>
              <a:rPr lang="en-US" altLang="zh-HK" sz="1200" noProof="0" dirty="0">
                <a:latin typeface="Times New Roman" panose="02020603050405020304" pitchFamily="18" charset="0"/>
                <a:ea typeface="新細明體"/>
                <a:cs typeface="Times New Roman" panose="02020603050405020304" pitchFamily="18" charset="0"/>
              </a:rPr>
              <a:t>Type 45: </a:t>
            </a:r>
            <a:r>
              <a:rPr lang="en-US" altLang="zh-CN" sz="1200" dirty="0" smtClean="0">
                <a:latin typeface="Times New Roman" panose="02020603050405020304" pitchFamily="18" charset="0"/>
                <a:ea typeface="新細明體"/>
                <a:cs typeface="Times New Roman" panose="02020603050405020304" pitchFamily="18" charset="0"/>
              </a:rPr>
              <a:t>Represented that </a:t>
            </a:r>
            <a:r>
              <a:rPr lang="en-US" altLang="zh-CN" sz="1200" dirty="0">
                <a:latin typeface="Times New Roman" panose="02020603050405020304" pitchFamily="18" charset="0"/>
                <a:ea typeface="新細明體"/>
                <a:cs typeface="Times New Roman" panose="02020603050405020304" pitchFamily="18" charset="0"/>
              </a:rPr>
              <a:t>these weapons were produced in the 45</a:t>
            </a:r>
            <a:r>
              <a:rPr lang="en-US" altLang="zh-CN" sz="1200" baseline="30000" dirty="0">
                <a:latin typeface="Times New Roman" panose="02020603050405020304" pitchFamily="18" charset="0"/>
                <a:ea typeface="新細明體"/>
                <a:cs typeface="Times New Roman" panose="02020603050405020304" pitchFamily="18" charset="0"/>
              </a:rPr>
              <a:t>th</a:t>
            </a:r>
            <a:r>
              <a:rPr lang="en-US" altLang="zh-CN" sz="1200" dirty="0">
                <a:latin typeface="Times New Roman" panose="02020603050405020304" pitchFamily="18" charset="0"/>
                <a:ea typeface="新細明體"/>
                <a:cs typeface="Times New Roman" panose="02020603050405020304" pitchFamily="18" charset="0"/>
              </a:rPr>
              <a:t> year of the Meiji period (1912)</a:t>
            </a:r>
          </a:p>
          <a:p>
            <a:pPr defTabSz="914400">
              <a:lnSpc>
                <a:spcPct val="110000"/>
              </a:lnSpc>
              <a:defRPr/>
            </a:pPr>
            <a:r>
              <a:rPr lang="en-US" altLang="zh-CN" sz="1200" dirty="0">
                <a:latin typeface="Times New Roman" panose="02020603050405020304" pitchFamily="18" charset="0"/>
                <a:ea typeface="新細明體"/>
                <a:cs typeface="Times New Roman" panose="02020603050405020304" pitchFamily="18" charset="0"/>
              </a:rPr>
              <a:t>Type 94: </a:t>
            </a:r>
            <a:r>
              <a:rPr kumimoji="0" lang="en-US" altLang="zh-CN" sz="12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Represented that </a:t>
            </a:r>
            <a:r>
              <a:rPr kumimoji="0" lang="en-US" altLang="zh-CN" sz="12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these weapons were produced in </a:t>
            </a:r>
            <a:r>
              <a:rPr lang="en-US" altLang="zh-CN" sz="1200" dirty="0">
                <a:latin typeface="Times New Roman" panose="02020603050405020304" pitchFamily="18" charset="0"/>
                <a:ea typeface="新細明體"/>
                <a:cs typeface="Times New Roman" panose="02020603050405020304" pitchFamily="18" charset="0"/>
              </a:rPr>
              <a:t>2594 in </a:t>
            </a:r>
            <a:r>
              <a:rPr kumimoji="0" lang="en-US" altLang="zh-CN" sz="12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the </a:t>
            </a:r>
            <a:r>
              <a:rPr lang="en-US" altLang="zh-CN" sz="1200" dirty="0">
                <a:latin typeface="Times New Roman" panose="02020603050405020304" pitchFamily="18" charset="0"/>
                <a:cs typeface="Times New Roman" panose="02020603050405020304" pitchFamily="18" charset="0"/>
              </a:rPr>
              <a:t>Japanese imperial year </a:t>
            </a:r>
            <a:r>
              <a:rPr lang="en-US" altLang="zh-CN" sz="1200" dirty="0" smtClean="0">
                <a:latin typeface="Times New Roman" panose="02020603050405020304" pitchFamily="18" charset="0"/>
                <a:cs typeface="Times New Roman" panose="02020603050405020304" pitchFamily="18" charset="0"/>
              </a:rPr>
              <a:t>calendar (1934</a:t>
            </a:r>
            <a:r>
              <a:rPr lang="en-US" altLang="zh-CN" sz="1200" dirty="0">
                <a:latin typeface="Times New Roman" panose="02020603050405020304" pitchFamily="18" charset="0"/>
                <a:cs typeface="Times New Roman" panose="02020603050405020304" pitchFamily="18" charset="0"/>
              </a:rPr>
              <a:t>).</a:t>
            </a:r>
            <a:endParaRPr lang="zh-HK" altLang="en-US" sz="1200" dirty="0">
              <a:latin typeface="Times New Roman" panose="02020603050405020304" pitchFamily="18" charset="0"/>
              <a:cs typeface="Times New Roman" panose="02020603050405020304" pitchFamily="18" charset="0"/>
            </a:endParaRPr>
          </a:p>
        </p:txBody>
      </p:sp>
      <p:sp>
        <p:nvSpPr>
          <p:cNvPr id="32" name="TextBox 13"/>
          <p:cNvSpPr txBox="1"/>
          <p:nvPr/>
        </p:nvSpPr>
        <p:spPr>
          <a:xfrm>
            <a:off x="6992471" y="5324887"/>
            <a:ext cx="1747386" cy="323243"/>
          </a:xfrm>
          <a:prstGeom prst="rect">
            <a:avLst/>
          </a:prstGeom>
          <a:no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Source of this</a:t>
            </a:r>
            <a:r>
              <a:rPr kumimoji="0" lang="en-US" altLang="zh-CN" sz="1100" b="0" i="0" u="none" strike="noStrike" kern="1200" cap="none" spc="0" normalizeH="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 page’s images: Wikipedia</a:t>
            </a:r>
            <a:endParaRPr kumimoji="0" lang="zh-HK" altLang="en-U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276238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up)">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P spid="29" grpId="0" animBg="1"/>
      <p:bldP spid="30" grpId="0" animBg="1"/>
      <p:bldP spid="31" grpId="0" animBg="1"/>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15"/>
          <p:cNvSpPr txBox="1"/>
          <p:nvPr/>
        </p:nvSpPr>
        <p:spPr>
          <a:xfrm>
            <a:off x="518234" y="1208241"/>
            <a:ext cx="1927824" cy="708561"/>
          </a:xfrm>
          <a:prstGeom prst="rect">
            <a:avLst/>
          </a:prstGeom>
          <a:solidFill>
            <a:srgbClr val="1F497D">
              <a:lumMod val="60000"/>
              <a:lumOff val="4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srgbClr val="FFFFFF"/>
                </a:solidFill>
                <a:effectLst/>
                <a:uLnTx/>
                <a:uFillTx/>
                <a:latin typeface="Times New Roman" panose="02020603050405020304" pitchFamily="18" charset="0"/>
                <a:ea typeface="新細明體"/>
                <a:cs typeface="Times New Roman" panose="02020603050405020304" pitchFamily="18" charset="0"/>
              </a:rPr>
              <a:t>Japanese Heavy Weapons</a:t>
            </a:r>
            <a:endParaRPr kumimoji="0" lang="zh-HK" alt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pic>
        <p:nvPicPr>
          <p:cNvPr id="7" name="圖片 6"/>
          <p:cNvPicPr/>
          <p:nvPr/>
        </p:nvPicPr>
        <p:blipFill>
          <a:blip r:embed="rId3">
            <a:extLst>
              <a:ext uri="{28A0092B-C50C-407E-A947-70E740481C1C}">
                <a14:useLocalDpi xmlns:a14="http://schemas.microsoft.com/office/drawing/2010/main" val="0"/>
              </a:ext>
            </a:extLst>
          </a:blip>
          <a:srcRect/>
          <a:stretch>
            <a:fillRect/>
          </a:stretch>
        </p:blipFill>
        <p:spPr bwMode="auto">
          <a:xfrm>
            <a:off x="2106968" y="1346453"/>
            <a:ext cx="685800" cy="472440"/>
          </a:xfrm>
          <a:prstGeom prst="rect">
            <a:avLst/>
          </a:prstGeom>
          <a:noFill/>
          <a:ln>
            <a:noFill/>
          </a:ln>
          <a:extLst>
            <a:ext uri="{FAA26D3D-D897-4be2-8F04-BA451C77F1D7}">
              <ma14:placeholderFlag xmlns:ma14="http://schemas.microsoft.com/office/mac/drawingml/2011/main" xmlns=""/>
            </a:ext>
          </a:extLst>
        </p:spPr>
      </p:pic>
      <p:pic>
        <p:nvPicPr>
          <p:cNvPr id="17" name="Picture 3"/>
          <p:cNvPicPr/>
          <p:nvPr/>
        </p:nvPicPr>
        <p:blipFill>
          <a:blip r:embed="rId4" cstate="print"/>
          <a:srcRect/>
          <a:stretch>
            <a:fillRect/>
          </a:stretch>
        </p:blipFill>
        <p:spPr bwMode="auto">
          <a:xfrm>
            <a:off x="426439" y="2763633"/>
            <a:ext cx="5109267" cy="3329497"/>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grpSp>
        <p:nvGrpSpPr>
          <p:cNvPr id="2" name="群組 1"/>
          <p:cNvGrpSpPr/>
          <p:nvPr/>
        </p:nvGrpSpPr>
        <p:grpSpPr>
          <a:xfrm>
            <a:off x="217262" y="2054435"/>
            <a:ext cx="1889705" cy="1853459"/>
            <a:chOff x="217262" y="2054436"/>
            <a:chExt cx="1889705" cy="2532504"/>
          </a:xfrm>
        </p:grpSpPr>
        <p:sp>
          <p:nvSpPr>
            <p:cNvPr id="18" name="TextBox 6"/>
            <p:cNvSpPr txBox="1"/>
            <p:nvPr/>
          </p:nvSpPr>
          <p:spPr>
            <a:xfrm>
              <a:off x="217263" y="2762997"/>
              <a:ext cx="1889704" cy="1823943"/>
            </a:xfrm>
            <a:prstGeom prst="rect">
              <a:avLst/>
            </a:prstGeom>
            <a:solidFill>
              <a:schemeClr val="accent5">
                <a:lumMod val="40000"/>
                <a:lumOff val="60000"/>
              </a:schemeClr>
            </a:solidFill>
          </p:spPr>
          <p:txBody>
            <a:bodyPr wrap="square" rtlCol="0">
              <a:noAutofit/>
            </a:bodyPr>
            <a:lstStyle/>
            <a:p>
              <a:pPr marL="176213" indent="-176213">
                <a:spcAft>
                  <a:spcPts val="0"/>
                </a:spcAft>
              </a:pPr>
              <a:r>
                <a:rPr lang="en-US" altLang="zh-CN" sz="1200" dirty="0">
                  <a:solidFill>
                    <a:srgbClr val="000000"/>
                  </a:solidFill>
                  <a:latin typeface="Times New Roman" panose="02020603050405020304" pitchFamily="18" charset="0"/>
                  <a:ea typeface="新細明體"/>
                  <a:cs typeface="Times New Roman" panose="02020603050405020304" pitchFamily="18" charset="0"/>
                </a:rPr>
                <a:t>Crew: </a:t>
              </a:r>
              <a:r>
                <a:rPr lang="en-US" sz="1200" kern="1200" dirty="0">
                  <a:solidFill>
                    <a:srgbClr val="000000"/>
                  </a:solidFill>
                  <a:effectLst/>
                  <a:latin typeface="Times New Roman" panose="02020603050405020304" pitchFamily="18" charset="0"/>
                  <a:ea typeface="新細明體"/>
                  <a:cs typeface="Times New Roman" panose="02020603050405020304" pitchFamily="18" charset="0"/>
                </a:rPr>
                <a:t>2 </a:t>
              </a:r>
              <a:r>
                <a:rPr lang="en-US" sz="1200" dirty="0">
                  <a:solidFill>
                    <a:srgbClr val="000000"/>
                  </a:solidFill>
                  <a:latin typeface="Times New Roman" panose="02020603050405020304" pitchFamily="18" charset="0"/>
                  <a:ea typeface="新細明體"/>
                  <a:cs typeface="Times New Roman" panose="02020603050405020304" pitchFamily="18" charset="0"/>
                </a:rPr>
                <a:t>people</a:t>
              </a:r>
              <a:endParaRPr lang="zh-HK" sz="1200" dirty="0">
                <a:effectLst/>
                <a:latin typeface="Times New Roman" panose="02020603050405020304" pitchFamily="18" charset="0"/>
                <a:ea typeface="新細明體"/>
                <a:cs typeface="Times New Roman" panose="02020603050405020304" pitchFamily="18" charset="0"/>
              </a:endParaRPr>
            </a:p>
            <a:p>
              <a:pPr marL="176213" indent="-176213">
                <a:spcAft>
                  <a:spcPts val="0"/>
                </a:spcAft>
              </a:pPr>
              <a:r>
                <a:rPr lang="en-US" altLang="zh-CN" sz="1200" dirty="0">
                  <a:solidFill>
                    <a:srgbClr val="000000"/>
                  </a:solidFill>
                  <a:latin typeface="Times New Roman" panose="02020603050405020304" pitchFamily="18" charset="0"/>
                  <a:ea typeface="新細明體"/>
                  <a:cs typeface="Times New Roman" panose="02020603050405020304" pitchFamily="18" charset="0"/>
                </a:rPr>
                <a:t>Vehicle length: </a:t>
              </a:r>
              <a:r>
                <a:rPr lang="en-US" sz="1200" kern="1200" dirty="0">
                  <a:solidFill>
                    <a:srgbClr val="000000"/>
                  </a:solidFill>
                  <a:effectLst/>
                  <a:latin typeface="Times New Roman" panose="02020603050405020304" pitchFamily="18" charset="0"/>
                  <a:ea typeface="新細明體"/>
                  <a:cs typeface="Times New Roman" panose="02020603050405020304" pitchFamily="18" charset="0"/>
                </a:rPr>
                <a:t>3.36m</a:t>
              </a:r>
              <a:endParaRPr lang="zh-HK" sz="1200" dirty="0">
                <a:effectLst/>
                <a:latin typeface="Times New Roman" panose="02020603050405020304" pitchFamily="18" charset="0"/>
                <a:ea typeface="新細明體"/>
                <a:cs typeface="Times New Roman" panose="02020603050405020304" pitchFamily="18" charset="0"/>
              </a:endParaRPr>
            </a:p>
            <a:p>
              <a:pPr marL="176213" indent="-176213">
                <a:spcAft>
                  <a:spcPts val="0"/>
                </a:spcAft>
              </a:pPr>
              <a:r>
                <a:rPr lang="en-US" sz="1200" dirty="0" err="1">
                  <a:solidFill>
                    <a:srgbClr val="000000"/>
                  </a:solidFill>
                  <a:latin typeface="Times New Roman" panose="02020603050405020304" pitchFamily="18" charset="0"/>
                  <a:ea typeface="新細明體"/>
                  <a:cs typeface="Times New Roman" panose="02020603050405020304" pitchFamily="18" charset="0"/>
                </a:rPr>
                <a:t>Armour</a:t>
              </a:r>
              <a:r>
                <a:rPr lang="en-US" sz="1200" dirty="0">
                  <a:solidFill>
                    <a:srgbClr val="000000"/>
                  </a:solidFill>
                  <a:latin typeface="Times New Roman" panose="02020603050405020304" pitchFamily="18" charset="0"/>
                  <a:ea typeface="新細明體"/>
                  <a:cs typeface="Times New Roman" panose="02020603050405020304" pitchFamily="18" charset="0"/>
                </a:rPr>
                <a:t>: </a:t>
              </a:r>
              <a:r>
                <a:rPr lang="en-US" sz="1200" kern="1200" dirty="0">
                  <a:solidFill>
                    <a:srgbClr val="000000"/>
                  </a:solidFill>
                  <a:effectLst/>
                  <a:latin typeface="Times New Roman" panose="02020603050405020304" pitchFamily="18" charset="0"/>
                  <a:ea typeface="新細明體"/>
                  <a:cs typeface="Times New Roman" panose="02020603050405020304" pitchFamily="18" charset="0"/>
                </a:rPr>
                <a:t>12mm</a:t>
              </a:r>
              <a:endParaRPr lang="zh-HK" sz="1200" dirty="0">
                <a:effectLst/>
                <a:latin typeface="Times New Roman" panose="02020603050405020304" pitchFamily="18" charset="0"/>
                <a:ea typeface="新細明體"/>
                <a:cs typeface="Times New Roman" panose="02020603050405020304" pitchFamily="18" charset="0"/>
              </a:endParaRPr>
            </a:p>
            <a:p>
              <a:pPr marL="176213" indent="-176213">
                <a:spcAft>
                  <a:spcPts val="0"/>
                </a:spcAft>
              </a:pPr>
              <a:r>
                <a:rPr lang="en-US" altLang="zh-CN" sz="1200" kern="1200" dirty="0">
                  <a:solidFill>
                    <a:srgbClr val="000000"/>
                  </a:solidFill>
                  <a:effectLst/>
                  <a:latin typeface="Times New Roman" panose="02020603050405020304" pitchFamily="18" charset="0"/>
                  <a:ea typeface="新細明體"/>
                  <a:cs typeface="Times New Roman" panose="02020603050405020304" pitchFamily="18" charset="0"/>
                </a:rPr>
                <a:t>Speed: </a:t>
              </a:r>
              <a:r>
                <a:rPr lang="en-US" sz="1200" kern="1200" dirty="0">
                  <a:solidFill>
                    <a:srgbClr val="000000"/>
                  </a:solidFill>
                  <a:effectLst/>
                  <a:latin typeface="Times New Roman" panose="02020603050405020304" pitchFamily="18" charset="0"/>
                  <a:ea typeface="新細明體"/>
                  <a:cs typeface="Times New Roman" panose="02020603050405020304" pitchFamily="18" charset="0"/>
                </a:rPr>
                <a:t>40km/</a:t>
              </a:r>
              <a:r>
                <a:rPr lang="en-US" sz="1200" kern="1200" dirty="0" err="1">
                  <a:solidFill>
                    <a:srgbClr val="000000"/>
                  </a:solidFill>
                  <a:effectLst/>
                  <a:latin typeface="Times New Roman" panose="02020603050405020304" pitchFamily="18" charset="0"/>
                  <a:ea typeface="新細明體"/>
                  <a:cs typeface="Times New Roman" panose="02020603050405020304" pitchFamily="18" charset="0"/>
                </a:rPr>
                <a:t>hr</a:t>
              </a:r>
              <a:r>
                <a:rPr lang="en-US" sz="1200" kern="1200" dirty="0">
                  <a:solidFill>
                    <a:srgbClr val="000000"/>
                  </a:solidFill>
                  <a:effectLst/>
                  <a:latin typeface="Times New Roman" panose="02020603050405020304" pitchFamily="18" charset="0"/>
                  <a:ea typeface="新細明體"/>
                  <a:cs typeface="Times New Roman" panose="02020603050405020304" pitchFamily="18" charset="0"/>
                </a:rPr>
                <a:t> (max)</a:t>
              </a:r>
              <a:endParaRPr lang="zh-HK" sz="1200" dirty="0">
                <a:effectLst/>
                <a:latin typeface="Times New Roman" panose="02020603050405020304" pitchFamily="18" charset="0"/>
                <a:ea typeface="新細明體"/>
                <a:cs typeface="Times New Roman" panose="02020603050405020304" pitchFamily="18" charset="0"/>
              </a:endParaRPr>
            </a:p>
            <a:p>
              <a:pPr>
                <a:spcAft>
                  <a:spcPts val="0"/>
                </a:spcAft>
              </a:pPr>
              <a:r>
                <a:rPr lang="en-US" altLang="zh-CN" sz="1200" kern="1200" dirty="0">
                  <a:solidFill>
                    <a:srgbClr val="000000"/>
                  </a:solidFill>
                  <a:effectLst/>
                  <a:latin typeface="Times New Roman" panose="02020603050405020304" pitchFamily="18" charset="0"/>
                  <a:ea typeface="新細明體"/>
                  <a:cs typeface="Times New Roman" panose="02020603050405020304" pitchFamily="18" charset="0"/>
                </a:rPr>
                <a:t>Equipment: Type 97 machine gun</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19" name="TextBox 9"/>
            <p:cNvSpPr txBox="1"/>
            <p:nvPr/>
          </p:nvSpPr>
          <p:spPr>
            <a:xfrm>
              <a:off x="217262" y="2054436"/>
              <a:ext cx="1889705" cy="719169"/>
            </a:xfrm>
            <a:prstGeom prst="rect">
              <a:avLst/>
            </a:prstGeom>
            <a:solidFill>
              <a:schemeClr val="accent2">
                <a:lumMod val="40000"/>
                <a:lumOff val="60000"/>
              </a:schemeClr>
            </a:solidFill>
            <a:ln>
              <a:noFill/>
            </a:ln>
          </p:spPr>
          <p:txBody>
            <a:bodyPr wrap="square" rtlCol="0">
              <a:noAutofit/>
            </a:bodyPr>
            <a:lstStyle/>
            <a:p>
              <a:pPr>
                <a:spcAft>
                  <a:spcPts val="0"/>
                </a:spcAft>
              </a:pPr>
              <a:r>
                <a:rPr lang="en-US" altLang="zh-CN" sz="1200" kern="1200" dirty="0">
                  <a:solidFill>
                    <a:srgbClr val="000000"/>
                  </a:solidFill>
                  <a:effectLst/>
                  <a:latin typeface="Times New Roman" panose="02020603050405020304" pitchFamily="18" charset="0"/>
                  <a:ea typeface="新細明體"/>
                  <a:cs typeface="Times New Roman" panose="02020603050405020304" pitchFamily="18" charset="0"/>
                </a:rPr>
                <a:t>Type 94</a:t>
              </a:r>
              <a:r>
                <a:rPr lang="en-US" altLang="zh-CN" sz="1200" dirty="0">
                  <a:solidFill>
                    <a:srgbClr val="000000"/>
                  </a:solidFill>
                  <a:latin typeface="Times New Roman" panose="02020603050405020304" pitchFamily="18" charset="0"/>
                  <a:ea typeface="新細明體"/>
                  <a:cs typeface="Times New Roman" panose="02020603050405020304" pitchFamily="18" charset="0"/>
                </a:rPr>
                <a:t> Tankette (literally 94 type light </a:t>
              </a:r>
              <a:r>
                <a:rPr lang="en-US" altLang="zh-CN" sz="1200" dirty="0" err="1">
                  <a:solidFill>
                    <a:srgbClr val="000000"/>
                  </a:solidFill>
                  <a:latin typeface="Times New Roman" panose="02020603050405020304" pitchFamily="18" charset="0"/>
                  <a:ea typeface="新細明體"/>
                  <a:cs typeface="Times New Roman" panose="02020603050405020304" pitchFamily="18" charset="0"/>
                </a:rPr>
                <a:t>armoured</a:t>
              </a:r>
              <a:r>
                <a:rPr lang="en-US" altLang="zh-CN" sz="1200" dirty="0">
                  <a:solidFill>
                    <a:srgbClr val="000000"/>
                  </a:solidFill>
                  <a:latin typeface="Times New Roman" panose="02020603050405020304" pitchFamily="18" charset="0"/>
                  <a:ea typeface="新細明體"/>
                  <a:cs typeface="Times New Roman" panose="02020603050405020304" pitchFamily="18" charset="0"/>
                </a:rPr>
                <a:t> car) </a:t>
              </a:r>
              <a:endParaRPr lang="zh-HK" sz="1200" dirty="0">
                <a:effectLst/>
                <a:latin typeface="Times New Roman" panose="02020603050405020304" pitchFamily="18" charset="0"/>
                <a:ea typeface="新細明體"/>
                <a:cs typeface="Times New Roman" panose="02020603050405020304" pitchFamily="18" charset="0"/>
              </a:endParaRPr>
            </a:p>
          </p:txBody>
        </p:sp>
      </p:grpSp>
      <p:pic>
        <p:nvPicPr>
          <p:cNvPr id="20" name="Picture 3"/>
          <p:cNvPicPr/>
          <p:nvPr/>
        </p:nvPicPr>
        <p:blipFill>
          <a:blip r:embed="rId5" cstate="print"/>
          <a:srcRect/>
          <a:stretch>
            <a:fillRect/>
          </a:stretch>
        </p:blipFill>
        <p:spPr bwMode="auto">
          <a:xfrm>
            <a:off x="2749961" y="1764143"/>
            <a:ext cx="2785745" cy="1031875"/>
          </a:xfrm>
          <a:prstGeom prst="rect">
            <a:avLst/>
          </a:prstGeom>
          <a:noFill/>
          <a:ln w="9525">
            <a:noFill/>
            <a:miter lim="800000"/>
            <a:headEnd/>
            <a:tailEnd/>
          </a:ln>
          <a:effectLst/>
        </p:spPr>
      </p:pic>
      <p:sp>
        <p:nvSpPr>
          <p:cNvPr id="21" name="TextBox 17"/>
          <p:cNvSpPr txBox="1"/>
          <p:nvPr/>
        </p:nvSpPr>
        <p:spPr>
          <a:xfrm>
            <a:off x="3676371" y="1716518"/>
            <a:ext cx="1851715" cy="276999"/>
          </a:xfrm>
          <a:prstGeom prst="rect">
            <a:avLst/>
          </a:prstGeom>
          <a:noFill/>
        </p:spPr>
        <p:txBody>
          <a:bodyPr wrap="square" rtlCol="0">
            <a:spAutoFit/>
          </a:bodyPr>
          <a:lstStyle/>
          <a:p>
            <a:pPr algn="r">
              <a:spcAft>
                <a:spcPts val="0"/>
              </a:spcAft>
            </a:pPr>
            <a:r>
              <a:rPr lang="en-US" sz="1200" kern="1200" dirty="0">
                <a:solidFill>
                  <a:srgbClr val="000000"/>
                </a:solidFill>
                <a:effectLst/>
                <a:latin typeface="Times New Roman" panose="02020603050405020304" pitchFamily="18" charset="0"/>
                <a:ea typeface="新細明體"/>
                <a:cs typeface="Times New Roman" panose="02020603050405020304" pitchFamily="18" charset="0"/>
              </a:rPr>
              <a:t>Type 97 Machine Gun</a:t>
            </a:r>
            <a:endParaRPr lang="zh-HK" sz="1200" dirty="0">
              <a:effectLst/>
              <a:latin typeface="Times New Roman" panose="02020603050405020304" pitchFamily="18" charset="0"/>
              <a:ea typeface="新細明體"/>
              <a:cs typeface="Times New Roman" panose="02020603050405020304" pitchFamily="18" charset="0"/>
            </a:endParaRPr>
          </a:p>
        </p:txBody>
      </p:sp>
      <p:pic>
        <p:nvPicPr>
          <p:cNvPr id="22" name="Picture 2"/>
          <p:cNvPicPr/>
          <p:nvPr/>
        </p:nvPicPr>
        <p:blipFill>
          <a:blip r:embed="rId6" cstate="print"/>
          <a:srcRect/>
          <a:stretch>
            <a:fillRect/>
          </a:stretch>
        </p:blipFill>
        <p:spPr bwMode="auto">
          <a:xfrm>
            <a:off x="5746470" y="1374266"/>
            <a:ext cx="3076930" cy="2428259"/>
          </a:xfrm>
          <a:prstGeom prst="rect">
            <a:avLst/>
          </a:prstGeom>
          <a:noFill/>
          <a:ln w="38100" cmpd="sng">
            <a:solidFill>
              <a:srgbClr val="FFFFFF"/>
            </a:solidFill>
            <a:miter lim="800000"/>
            <a:headEnd/>
            <a:tailEnd/>
          </a:ln>
          <a:effectLst>
            <a:outerShdw blurRad="50800" dist="38100" dir="2700000" algn="tl" rotWithShape="0">
              <a:prstClr val="black">
                <a:alpha val="40000"/>
              </a:prstClr>
            </a:outerShdw>
          </a:effectLst>
        </p:spPr>
      </p:pic>
      <p:sp>
        <p:nvSpPr>
          <p:cNvPr id="24" name="TextBox 12"/>
          <p:cNvSpPr txBox="1"/>
          <p:nvPr/>
        </p:nvSpPr>
        <p:spPr>
          <a:xfrm>
            <a:off x="7158878" y="886135"/>
            <a:ext cx="1664522" cy="1377671"/>
          </a:xfrm>
          <a:prstGeom prst="rect">
            <a:avLst/>
          </a:prstGeom>
          <a:solidFill>
            <a:srgbClr val="EEECE1">
              <a:lumMod val="75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In 1938,</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 </a:t>
            </a:r>
            <a:r>
              <a:rPr lang="en-US" sz="1200" noProof="0" dirty="0">
                <a:solidFill>
                  <a:srgbClr val="000000"/>
                </a:solidFill>
                <a:latin typeface="Times New Roman" panose="02020603050405020304" pitchFamily="18" charset="0"/>
                <a:ea typeface="新細明體"/>
                <a:cs typeface="Times New Roman" panose="02020603050405020304" pitchFamily="18" charset="0"/>
              </a:rPr>
              <a:t>under the cover of the Type 94 tankettes, </a:t>
            </a: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the Japanese army</a:t>
            </a:r>
            <a:r>
              <a:rPr kumimoji="0" lang="en-US" sz="1200" b="0" i="0" u="none" strike="noStrike" kern="1200" cap="none" spc="0" normalizeH="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 invaded Wuhan, marking the beginning of the invasion of China.</a:t>
            </a:r>
            <a:endParaRPr kumimoji="0" lang="zh-HK" alt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26" name="TextBox 13"/>
          <p:cNvSpPr txBox="1"/>
          <p:nvPr/>
        </p:nvSpPr>
        <p:spPr>
          <a:xfrm>
            <a:off x="5746470" y="4584201"/>
            <a:ext cx="3076930" cy="2061815"/>
          </a:xfrm>
          <a:prstGeom prst="rect">
            <a:avLst/>
          </a:prstGeom>
          <a:solidFill>
            <a:srgbClr val="1F497D">
              <a:lumMod val="40000"/>
              <a:lumOff val="60000"/>
            </a:srgbClr>
          </a:solidFill>
        </p:spPr>
        <p:txBody>
          <a:bodyPr wrap="square" rtlCol="0">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lang="en-US" altLang="zh-CN" sz="1200" dirty="0">
                <a:latin typeface="Times New Roman" panose="02020603050405020304" pitchFamily="18" charset="0"/>
                <a:ea typeface="新細明體"/>
                <a:cs typeface="Times New Roman" panose="02020603050405020304" pitchFamily="18" charset="0"/>
              </a:rPr>
              <a:t>This type of mini tank, produced in </a:t>
            </a:r>
            <a:r>
              <a:rPr kumimoji="0" lang="en-US" sz="12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1933~34,</a:t>
            </a:r>
            <a:r>
              <a:rPr kumimoji="0" lang="en-US" sz="1200" b="0" i="0" u="none" strike="noStrike" kern="1200" cap="none" spc="0" normalizeH="0" noProof="0" dirty="0">
                <a:ln>
                  <a:noFill/>
                </a:ln>
                <a:effectLst/>
                <a:uLnTx/>
                <a:uFillTx/>
                <a:latin typeface="Times New Roman" panose="02020603050405020304" pitchFamily="18" charset="0"/>
                <a:ea typeface="新細明體"/>
                <a:cs typeface="Times New Roman" panose="02020603050405020304" pitchFamily="18" charset="0"/>
              </a:rPr>
              <a:t> was used to provide a screen for </a:t>
            </a:r>
            <a:r>
              <a:rPr kumimoji="0" lang="en-US" sz="1200" b="0" i="0" u="none" strike="noStrike" kern="1200" cap="none" spc="0" normalizeH="0" noProof="0" dirty="0" smtClean="0">
                <a:ln>
                  <a:noFill/>
                </a:ln>
                <a:effectLst/>
                <a:uLnTx/>
                <a:uFillTx/>
                <a:latin typeface="Times New Roman" panose="02020603050405020304" pitchFamily="18" charset="0"/>
                <a:ea typeface="新細明體"/>
                <a:cs typeface="Times New Roman" panose="02020603050405020304" pitchFamily="18" charset="0"/>
              </a:rPr>
              <a:t>the advancing </a:t>
            </a:r>
            <a:r>
              <a:rPr kumimoji="0" lang="en-US" altLang="zh-CN" sz="12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infantry.</a:t>
            </a:r>
            <a:endParaRPr kumimoji="0" lang="zh-HK" altLang="en-US" sz="1200" b="0" i="0" u="none" strike="noStrike" kern="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altLang="zh-CN" sz="12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Type 94’s firepower was weak</a:t>
            </a:r>
            <a:r>
              <a:rPr kumimoji="0" lang="en-US" altLang="zh-CN" sz="1200" b="0" i="0" u="none" strike="noStrike" kern="1200" cap="none" spc="0" normalizeH="0" noProof="0" dirty="0">
                <a:ln>
                  <a:noFill/>
                </a:ln>
                <a:effectLst/>
                <a:uLnTx/>
                <a:uFillTx/>
                <a:latin typeface="Times New Roman" panose="02020603050405020304" pitchFamily="18" charset="0"/>
                <a:ea typeface="新細明體"/>
                <a:cs typeface="Times New Roman" panose="02020603050405020304" pitchFamily="18" charset="0"/>
              </a:rPr>
              <a:t> and its </a:t>
            </a:r>
            <a:r>
              <a:rPr kumimoji="0" lang="en-US" altLang="zh-CN" sz="1200" b="0" i="0" u="none" strike="noStrike" kern="1200" cap="none" spc="0" normalizeH="0" noProof="0" dirty="0" err="1">
                <a:ln>
                  <a:noFill/>
                </a:ln>
                <a:effectLst/>
                <a:uLnTx/>
                <a:uFillTx/>
                <a:latin typeface="Times New Roman" panose="02020603050405020304" pitchFamily="18" charset="0"/>
                <a:ea typeface="新細明體"/>
                <a:cs typeface="Times New Roman" panose="02020603050405020304" pitchFamily="18" charset="0"/>
              </a:rPr>
              <a:t>armour</a:t>
            </a:r>
            <a:r>
              <a:rPr kumimoji="0" lang="en-US" altLang="zh-CN" sz="1200" b="0" i="0" u="none" strike="noStrike" kern="1200" cap="none" spc="0" normalizeH="0" noProof="0" dirty="0">
                <a:ln>
                  <a:noFill/>
                </a:ln>
                <a:effectLst/>
                <a:uLnTx/>
                <a:uFillTx/>
                <a:latin typeface="Times New Roman" panose="02020603050405020304" pitchFamily="18" charset="0"/>
                <a:ea typeface="新細明體"/>
                <a:cs typeface="Times New Roman" panose="02020603050405020304" pitchFamily="18" charset="0"/>
              </a:rPr>
              <a:t> was thin. However, </a:t>
            </a:r>
            <a:r>
              <a:rPr lang="en-US" altLang="zh-CN" sz="1200" dirty="0">
                <a:latin typeface="Times New Roman" panose="02020603050405020304" pitchFamily="18" charset="0"/>
                <a:ea typeface="新細明體"/>
                <a:cs typeface="Times New Roman" panose="02020603050405020304" pitchFamily="18" charset="0"/>
              </a:rPr>
              <a:t>on the Chinese battlefield, it was more than enough. </a:t>
            </a:r>
            <a:endParaRPr kumimoji="0" lang="zh-HK" altLang="en-US" sz="1200" b="0" i="0" u="none" strike="noStrike" kern="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When the Japanese </a:t>
            </a:r>
            <a:r>
              <a:rPr kumimoji="0" lang="en-US" sz="12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army attacked Nanjing</a:t>
            </a:r>
            <a:r>
              <a:rPr kumimoji="0" lang="en-US" sz="1200" b="0" i="0" u="none" strike="noStrike" kern="1200" cap="none" spc="0" normalizeH="0" noProof="0" dirty="0">
                <a:ln>
                  <a:noFill/>
                </a:ln>
                <a:effectLst/>
                <a:uLnTx/>
                <a:uFillTx/>
                <a:latin typeface="Times New Roman" panose="02020603050405020304" pitchFamily="18" charset="0"/>
                <a:ea typeface="新細明體"/>
                <a:cs typeface="Times New Roman" panose="02020603050405020304" pitchFamily="18" charset="0"/>
              </a:rPr>
              <a:t> (and immediately carried out the “Nanjing massacre</a:t>
            </a:r>
            <a:r>
              <a:rPr kumimoji="0" lang="en-US" sz="1200" b="0" i="0" u="none" strike="noStrike" kern="1200" cap="none" spc="0" normalizeH="0" noProof="0" dirty="0" smtClean="0">
                <a:ln>
                  <a:noFill/>
                </a:ln>
                <a:effectLst/>
                <a:uLnTx/>
                <a:uFillTx/>
                <a:latin typeface="Times New Roman" panose="02020603050405020304" pitchFamily="18" charset="0"/>
                <a:ea typeface="新細明體"/>
                <a:cs typeface="Times New Roman" panose="02020603050405020304" pitchFamily="18" charset="0"/>
              </a:rPr>
              <a:t>”) in 1937, </a:t>
            </a:r>
            <a:r>
              <a:rPr kumimoji="0" lang="en-US" sz="1200" b="0" i="0" u="none" strike="noStrike" kern="1200" cap="none" spc="0" normalizeH="0" noProof="0" dirty="0">
                <a:ln>
                  <a:noFill/>
                </a:ln>
                <a:effectLst/>
                <a:uLnTx/>
                <a:uFillTx/>
                <a:latin typeface="Times New Roman" panose="02020603050405020304" pitchFamily="18" charset="0"/>
                <a:ea typeface="新細明體"/>
                <a:cs typeface="Times New Roman" panose="02020603050405020304" pitchFamily="18" charset="0"/>
              </a:rPr>
              <a:t>this type of tank was used in large numbers.</a:t>
            </a:r>
            <a:endParaRPr kumimoji="0" lang="zh-HK" altLang="en-US" sz="1200" b="0" i="0" u="none" strike="noStrike" kern="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endParaRPr>
          </a:p>
        </p:txBody>
      </p:sp>
      <p:sp>
        <p:nvSpPr>
          <p:cNvPr id="27" name="TextBox 14"/>
          <p:cNvSpPr txBox="1"/>
          <p:nvPr/>
        </p:nvSpPr>
        <p:spPr>
          <a:xfrm>
            <a:off x="6300132" y="3907894"/>
            <a:ext cx="2523269" cy="769620"/>
          </a:xfrm>
          <a:prstGeom prst="rect">
            <a:avLst/>
          </a:prstGeom>
          <a:noFill/>
        </p:spPr>
        <p:txBody>
          <a:bodyPr wrap="square" rtlCol="0">
            <a:noAutofit/>
          </a:bodyPr>
          <a:lstStyle/>
          <a:p>
            <a:pPr algn="r">
              <a:spcAft>
                <a:spcPts val="0"/>
              </a:spcAft>
            </a:pPr>
            <a:r>
              <a:rPr lang="en-US" altLang="zh-CN" sz="1050" kern="1200" dirty="0">
                <a:solidFill>
                  <a:srgbClr val="000000"/>
                </a:solidFill>
                <a:effectLst/>
                <a:latin typeface="Times New Roman" panose="02020603050405020304" pitchFamily="18" charset="0"/>
                <a:ea typeface="新細明體"/>
                <a:cs typeface="Times New Roman" panose="02020603050405020304" pitchFamily="18" charset="0"/>
              </a:rPr>
              <a:t>Source: </a:t>
            </a:r>
            <a:r>
              <a:rPr lang="en-US" altLang="zh-HK" sz="1050" kern="1200" dirty="0">
                <a:solidFill>
                  <a:srgbClr val="000000"/>
                </a:solidFill>
                <a:effectLst/>
                <a:latin typeface="Times New Roman" panose="02020603050405020304" pitchFamily="18" charset="0"/>
                <a:ea typeface="新細明體"/>
                <a:cs typeface="Times New Roman" panose="02020603050405020304" pitchFamily="18" charset="0"/>
              </a:rPr>
              <a:t>Wikipedia</a:t>
            </a:r>
            <a:endParaRPr lang="zh-HK" sz="1050" dirty="0">
              <a:effectLst/>
              <a:latin typeface="Times New Roman" panose="02020603050405020304" pitchFamily="18" charset="0"/>
              <a:ea typeface="新細明體"/>
              <a:cs typeface="Times New Roman" panose="02020603050405020304" pitchFamily="18" charset="0"/>
            </a:endParaRPr>
          </a:p>
          <a:p>
            <a:pPr algn="r">
              <a:spcAft>
                <a:spcPts val="0"/>
              </a:spcAft>
            </a:pPr>
            <a:r>
              <a:rPr lang="en-US" sz="1050" kern="1200" dirty="0">
                <a:solidFill>
                  <a:srgbClr val="000000"/>
                </a:solidFill>
                <a:effectLst/>
                <a:latin typeface="Times New Roman" panose="02020603050405020304" pitchFamily="18" charset="0"/>
                <a:ea typeface="新細明體"/>
                <a:cs typeface="Times New Roman" panose="02020603050405020304" pitchFamily="18" charset="0"/>
              </a:rPr>
              <a:t>-</a:t>
            </a:r>
            <a:r>
              <a:rPr lang="en-US" altLang="zh-CN" sz="1050" kern="1200" dirty="0">
                <a:solidFill>
                  <a:srgbClr val="000000"/>
                </a:solidFill>
                <a:effectLst/>
                <a:latin typeface="Times New Roman" panose="02020603050405020304" pitchFamily="18" charset="0"/>
                <a:ea typeface="新細明體"/>
                <a:cs typeface="Times New Roman" panose="02020603050405020304" pitchFamily="18" charset="0"/>
              </a:rPr>
              <a:t>Type 94 Tankette;</a:t>
            </a:r>
            <a:endParaRPr lang="zh-HK" sz="1050" dirty="0">
              <a:effectLst/>
              <a:latin typeface="Times New Roman" panose="02020603050405020304" pitchFamily="18" charset="0"/>
              <a:ea typeface="新細明體"/>
              <a:cs typeface="Times New Roman" panose="02020603050405020304" pitchFamily="18" charset="0"/>
            </a:endParaRPr>
          </a:p>
          <a:p>
            <a:pPr algn="r">
              <a:spcAft>
                <a:spcPts val="0"/>
              </a:spcAft>
            </a:pPr>
            <a:r>
              <a:rPr lang="en-US" sz="1050" kern="1200" dirty="0">
                <a:solidFill>
                  <a:srgbClr val="000000"/>
                </a:solidFill>
                <a:effectLst/>
                <a:latin typeface="Times New Roman" panose="02020603050405020304" pitchFamily="18" charset="0"/>
                <a:ea typeface="新細明體"/>
                <a:cs typeface="Times New Roman" panose="02020603050405020304" pitchFamily="18" charset="0"/>
              </a:rPr>
              <a:t>-</a:t>
            </a:r>
            <a:r>
              <a:rPr lang="en-US" altLang="zh-CN" sz="1050" kern="1200" dirty="0">
                <a:solidFill>
                  <a:srgbClr val="000000"/>
                </a:solidFill>
                <a:effectLst/>
                <a:latin typeface="Times New Roman" panose="02020603050405020304" pitchFamily="18" charset="0"/>
                <a:ea typeface="新細明體"/>
                <a:cs typeface="Times New Roman" panose="02020603050405020304" pitchFamily="18" charset="0"/>
              </a:rPr>
              <a:t>Type 97 Heavy Tank Machine Gun.</a:t>
            </a:r>
            <a:endParaRPr lang="zh-HK" sz="1050" dirty="0">
              <a:effectLst/>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208593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animBg="1"/>
      <p:bldP spid="26" grpId="0" animBg="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4"/>
          <p:cNvSpPr txBox="1"/>
          <p:nvPr/>
        </p:nvSpPr>
        <p:spPr>
          <a:xfrm>
            <a:off x="438505" y="563418"/>
            <a:ext cx="8272201" cy="2536876"/>
          </a:xfrm>
          <a:prstGeom prst="rect">
            <a:avLst/>
          </a:prstGeom>
          <a:solidFill>
            <a:schemeClr val="accent6">
              <a:lumMod val="20000"/>
              <a:lumOff val="80000"/>
            </a:schemeClr>
          </a:solidFill>
        </p:spPr>
        <p:txBody>
          <a:bodyPr wrap="square" rtlCol="0">
            <a:noAutofit/>
          </a:bodyPr>
          <a:lstStyle/>
          <a:p>
            <a:pPr>
              <a:lnSpc>
                <a:spcPct val="110000"/>
              </a:lnSpc>
              <a:spcAft>
                <a:spcPts val="0"/>
              </a:spcAft>
            </a:pPr>
            <a:r>
              <a:rPr lang="en-US" altLang="zh-CN" sz="1200" kern="1200" dirty="0" smtClean="0">
                <a:effectLst/>
                <a:latin typeface="Times New Roman"/>
                <a:ea typeface="新細明體"/>
                <a:cs typeface="Times New Roman"/>
              </a:rPr>
              <a:t>Although Japan </a:t>
            </a:r>
            <a:r>
              <a:rPr lang="en-US" altLang="zh-CN" sz="1200" dirty="0">
                <a:latin typeface="Times New Roman"/>
                <a:ea typeface="新細明體"/>
                <a:cs typeface="Times New Roman"/>
              </a:rPr>
              <a:t>had already begun a comprehensive invasion of China in 1937, they had never planned to attack Hong </a:t>
            </a:r>
            <a:r>
              <a:rPr lang="en-US" altLang="zh-CN" sz="1200" dirty="0" smtClean="0">
                <a:latin typeface="Times New Roman"/>
                <a:ea typeface="新細明體"/>
                <a:cs typeface="Times New Roman"/>
              </a:rPr>
              <a:t>Kong.</a:t>
            </a:r>
            <a:r>
              <a:rPr lang="en-US" altLang="zh-CN" sz="1200" kern="1200" dirty="0" smtClean="0">
                <a:effectLst/>
                <a:latin typeface="Times New Roman"/>
                <a:ea typeface="新細明體"/>
                <a:cs typeface="Times New Roman"/>
              </a:rPr>
              <a:t> It was not until 6 November 1941 </a:t>
            </a:r>
            <a:r>
              <a:rPr lang="en-US" altLang="zh-CN" sz="1200" kern="1200" dirty="0">
                <a:effectLst/>
                <a:latin typeface="Times New Roman"/>
                <a:ea typeface="新細明體"/>
                <a:cs typeface="Times New Roman"/>
              </a:rPr>
              <a:t>when the Japanese government suddenly </a:t>
            </a:r>
            <a:r>
              <a:rPr lang="en-US" altLang="zh-CN" sz="1200" dirty="0">
                <a:latin typeface="Times New Roman"/>
                <a:ea typeface="新細明體"/>
                <a:cs typeface="Times New Roman"/>
              </a:rPr>
              <a:t>told </a:t>
            </a:r>
            <a:r>
              <a:rPr lang="en-US" altLang="zh-CN" sz="1200" dirty="0" smtClean="0">
                <a:latin typeface="Times New Roman"/>
                <a:ea typeface="新細明體"/>
                <a:cs typeface="Times New Roman"/>
              </a:rPr>
              <a:t>their </a:t>
            </a:r>
            <a:r>
              <a:rPr lang="en-US" altLang="zh-CN" sz="1200" dirty="0">
                <a:latin typeface="Times New Roman"/>
                <a:ea typeface="新細明體"/>
                <a:cs typeface="Times New Roman"/>
              </a:rPr>
              <a:t>highest commander in China that </a:t>
            </a:r>
            <a:r>
              <a:rPr lang="en-US" altLang="zh-CN" sz="1200" dirty="0" smtClean="0">
                <a:latin typeface="Times New Roman"/>
                <a:ea typeface="新細明體"/>
                <a:cs typeface="Times New Roman"/>
              </a:rPr>
              <a:t>Japan would begin </a:t>
            </a:r>
            <a:r>
              <a:rPr lang="en-US" altLang="zh-CN" sz="1200" dirty="0">
                <a:latin typeface="Times New Roman"/>
                <a:ea typeface="新細明體"/>
                <a:cs typeface="Times New Roman"/>
              </a:rPr>
              <a:t>to attack </a:t>
            </a:r>
            <a:r>
              <a:rPr lang="en-US" altLang="zh-CN" sz="1200" dirty="0" smtClean="0">
                <a:latin typeface="Times New Roman"/>
                <a:ea typeface="新細明體"/>
                <a:cs typeface="Times New Roman"/>
              </a:rPr>
              <a:t>Hong </a:t>
            </a:r>
            <a:r>
              <a:rPr lang="en-US" altLang="zh-CN" sz="1200" dirty="0">
                <a:latin typeface="Times New Roman"/>
                <a:ea typeface="新細明體"/>
                <a:cs typeface="Times New Roman"/>
              </a:rPr>
              <a:t>Kong. </a:t>
            </a:r>
            <a:endParaRPr lang="zh-HK" sz="1200" dirty="0">
              <a:effectLst/>
              <a:latin typeface="Times New Roman"/>
              <a:ea typeface="新細明體"/>
              <a:cs typeface="Times New Roman"/>
            </a:endParaRPr>
          </a:p>
          <a:p>
            <a:pPr>
              <a:lnSpc>
                <a:spcPct val="110000"/>
              </a:lnSpc>
              <a:spcAft>
                <a:spcPts val="0"/>
              </a:spcAft>
            </a:pPr>
            <a:r>
              <a:rPr lang="en-US" altLang="zh-CN" sz="1200" dirty="0">
                <a:latin typeface="Times New Roman"/>
                <a:ea typeface="新細明體"/>
                <a:cs typeface="Times New Roman"/>
              </a:rPr>
              <a:t>Lieutenant-general </a:t>
            </a:r>
            <a:r>
              <a:rPr lang="en-US" altLang="zh-CN" sz="1200" kern="1200" dirty="0">
                <a:effectLst/>
                <a:latin typeface="Times New Roman"/>
                <a:ea typeface="新細明體"/>
                <a:cs typeface="Times New Roman"/>
              </a:rPr>
              <a:t>Takashi Sakai, commander of the 23</a:t>
            </a:r>
            <a:r>
              <a:rPr lang="en-US" altLang="zh-CN" sz="1200" kern="1200" baseline="30000" dirty="0">
                <a:effectLst/>
                <a:latin typeface="Times New Roman"/>
                <a:ea typeface="新細明體"/>
                <a:cs typeface="Times New Roman"/>
              </a:rPr>
              <a:t>rd</a:t>
            </a:r>
            <a:r>
              <a:rPr lang="en-US" altLang="zh-CN" sz="1200" kern="1200" dirty="0">
                <a:effectLst/>
                <a:latin typeface="Times New Roman"/>
                <a:ea typeface="新細明體"/>
                <a:cs typeface="Times New Roman"/>
              </a:rPr>
              <a:t> </a:t>
            </a:r>
            <a:r>
              <a:rPr lang="en-US" altLang="zh-CN" sz="1200" dirty="0">
                <a:latin typeface="Times New Roman"/>
                <a:ea typeface="新細明體"/>
                <a:cs typeface="Times New Roman"/>
              </a:rPr>
              <a:t>A</a:t>
            </a:r>
            <a:r>
              <a:rPr lang="en-US" altLang="zh-CN" sz="1200" kern="1200" dirty="0">
                <a:effectLst/>
                <a:latin typeface="Times New Roman"/>
                <a:ea typeface="新細明體"/>
                <a:cs typeface="Times New Roman"/>
              </a:rPr>
              <a:t>rmy </a:t>
            </a:r>
            <a:r>
              <a:rPr lang="en-US" altLang="zh-CN" sz="1200" dirty="0">
                <a:latin typeface="Times New Roman"/>
                <a:ea typeface="新細明體"/>
                <a:cs typeface="Times New Roman"/>
              </a:rPr>
              <a:t>s</a:t>
            </a:r>
            <a:r>
              <a:rPr lang="en-US" altLang="zh-CN" sz="1200" kern="1200" dirty="0">
                <a:effectLst/>
                <a:latin typeface="Times New Roman"/>
                <a:ea typeface="新細明體"/>
                <a:cs typeface="Times New Roman"/>
              </a:rPr>
              <a:t>tationed in Guangzhou, immediately formulated a plan to attack Hong Kong, named “Operation C”. He planned to use ten days to</a:t>
            </a:r>
            <a:r>
              <a:rPr lang="en-US" altLang="zh-TW" sz="1200" kern="1200" dirty="0">
                <a:effectLst/>
                <a:latin typeface="Times New Roman"/>
                <a:ea typeface="新細明體"/>
                <a:cs typeface="Times New Roman"/>
              </a:rPr>
              <a:t> </a:t>
            </a:r>
            <a:r>
              <a:rPr lang="en-US" altLang="zh-TW" sz="1200" dirty="0">
                <a:latin typeface="Times New Roman"/>
                <a:ea typeface="新細明體"/>
                <a:cs typeface="Times New Roman"/>
              </a:rPr>
              <a:t>occupy </a:t>
            </a:r>
            <a:r>
              <a:rPr lang="en-US" altLang="zh-TW" sz="1200" dirty="0" smtClean="0">
                <a:latin typeface="Times New Roman"/>
                <a:ea typeface="新細明體"/>
                <a:cs typeface="Times New Roman"/>
              </a:rPr>
              <a:t>the </a:t>
            </a:r>
            <a:r>
              <a:rPr lang="en-US" altLang="zh-CN" sz="1200" kern="1200" dirty="0" smtClean="0">
                <a:effectLst/>
                <a:latin typeface="Times New Roman"/>
                <a:ea typeface="新細明體"/>
                <a:cs typeface="Times New Roman"/>
              </a:rPr>
              <a:t>entire </a:t>
            </a:r>
            <a:r>
              <a:rPr lang="en-US" altLang="zh-CN" sz="1200" kern="1200" dirty="0">
                <a:effectLst/>
                <a:latin typeface="Times New Roman"/>
                <a:ea typeface="新細明體"/>
                <a:cs typeface="Times New Roman"/>
              </a:rPr>
              <a:t>New Territories, Kowloon and Hong Kong </a:t>
            </a:r>
            <a:r>
              <a:rPr lang="en-US" altLang="zh-CN" sz="1200" kern="1200" dirty="0" smtClean="0">
                <a:effectLst/>
                <a:latin typeface="Times New Roman"/>
                <a:ea typeface="新細明體"/>
                <a:cs typeface="Times New Roman"/>
              </a:rPr>
              <a:t>Island. </a:t>
            </a:r>
            <a:r>
              <a:rPr lang="en-US" altLang="zh-CN" sz="1200" kern="1200" dirty="0">
                <a:effectLst/>
                <a:latin typeface="Times New Roman"/>
                <a:ea typeface="新細明體"/>
                <a:cs typeface="Times New Roman"/>
              </a:rPr>
              <a:t>The result was that </a:t>
            </a:r>
            <a:r>
              <a:rPr lang="en-US" altLang="zh-CN" sz="1200" kern="1200" dirty="0" smtClean="0">
                <a:effectLst/>
                <a:latin typeface="Times New Roman"/>
                <a:ea typeface="新細明體"/>
                <a:cs typeface="Times New Roman"/>
              </a:rPr>
              <a:t>the Japanese </a:t>
            </a:r>
            <a:r>
              <a:rPr lang="en-US" altLang="zh-CN" sz="1200" kern="1200" dirty="0">
                <a:effectLst/>
                <a:latin typeface="Times New Roman"/>
                <a:ea typeface="新細明體"/>
                <a:cs typeface="Times New Roman"/>
              </a:rPr>
              <a:t>soldiers used eighteen days </a:t>
            </a:r>
            <a:r>
              <a:rPr lang="en-US" altLang="zh-CN" sz="1200" kern="1200" dirty="0" smtClean="0">
                <a:effectLst/>
                <a:latin typeface="Times New Roman"/>
                <a:ea typeface="新細明體"/>
                <a:cs typeface="Times New Roman"/>
              </a:rPr>
              <a:t>to </a:t>
            </a:r>
            <a:r>
              <a:rPr lang="en-US" altLang="zh-CN" sz="1200" dirty="0" smtClean="0">
                <a:latin typeface="Times New Roman"/>
                <a:ea typeface="新細明體"/>
                <a:cs typeface="Times New Roman"/>
              </a:rPr>
              <a:t>occupy </a:t>
            </a:r>
            <a:r>
              <a:rPr lang="en-US" altLang="zh-CN" sz="1200" dirty="0">
                <a:latin typeface="Times New Roman"/>
                <a:ea typeface="新細明體"/>
                <a:cs typeface="Times New Roman"/>
              </a:rPr>
              <a:t>Hong Kong. Even though the former plan was slowed</a:t>
            </a:r>
            <a:r>
              <a:rPr lang="en-US" altLang="zh-CN" sz="1200" kern="1200" dirty="0">
                <a:effectLst/>
                <a:latin typeface="Times New Roman"/>
                <a:ea typeface="新細明體"/>
                <a:cs typeface="Times New Roman"/>
              </a:rPr>
              <a:t>, </a:t>
            </a:r>
            <a:r>
              <a:rPr lang="en-US" altLang="zh-CN" sz="1200" dirty="0">
                <a:latin typeface="Times New Roman"/>
                <a:ea typeface="新細明體"/>
                <a:cs typeface="Times New Roman"/>
              </a:rPr>
              <a:t>the Japanese army </a:t>
            </a:r>
            <a:r>
              <a:rPr lang="en-US" altLang="zh-CN" sz="1200" dirty="0" smtClean="0">
                <a:latin typeface="Times New Roman"/>
                <a:ea typeface="新細明體"/>
                <a:cs typeface="Times New Roman"/>
              </a:rPr>
              <a:t>was overwhelmingly </a:t>
            </a:r>
            <a:r>
              <a:rPr lang="en-US" altLang="zh-CN" sz="1200" dirty="0">
                <a:latin typeface="Times New Roman"/>
                <a:ea typeface="新細明體"/>
                <a:cs typeface="Times New Roman"/>
              </a:rPr>
              <a:t>powerful.  </a:t>
            </a:r>
            <a:endParaRPr lang="zh-HK" sz="1200" dirty="0">
              <a:effectLst/>
              <a:latin typeface="Times New Roman"/>
              <a:ea typeface="新細明體"/>
              <a:cs typeface="Times New Roman"/>
            </a:endParaRPr>
          </a:p>
          <a:p>
            <a:pPr>
              <a:lnSpc>
                <a:spcPct val="110000"/>
              </a:lnSpc>
              <a:spcAft>
                <a:spcPts val="0"/>
              </a:spcAft>
            </a:pPr>
            <a:r>
              <a:rPr lang="en-US" altLang="zh-CN" sz="1200" dirty="0">
                <a:latin typeface="Times New Roman"/>
                <a:ea typeface="新細明體"/>
                <a:cs typeface="Times New Roman"/>
              </a:rPr>
              <a:t>This piece of information shows</a:t>
            </a:r>
            <a:r>
              <a:rPr lang="en-US" altLang="zh-CN" sz="1200" kern="1200" dirty="0">
                <a:effectLst/>
                <a:latin typeface="Times New Roman"/>
                <a:ea typeface="新細明體"/>
                <a:cs typeface="Times New Roman"/>
              </a:rPr>
              <a:t> two facts: (1) The vast difference between the military power of Japanese soldiers and</a:t>
            </a:r>
            <a:r>
              <a:rPr lang="en-US" altLang="zh-CN" sz="1200" dirty="0">
                <a:latin typeface="Times New Roman"/>
                <a:ea typeface="新細明體"/>
                <a:cs typeface="Times New Roman"/>
              </a:rPr>
              <a:t> </a:t>
            </a:r>
            <a:r>
              <a:rPr lang="en-US" altLang="zh-CN" sz="1200" dirty="0" smtClean="0">
                <a:latin typeface="Times New Roman"/>
                <a:ea typeface="新細明體"/>
                <a:cs typeface="Times New Roman"/>
              </a:rPr>
              <a:t>the stationed </a:t>
            </a:r>
            <a:r>
              <a:rPr lang="en-US" altLang="zh-CN" sz="1200" kern="1200" dirty="0">
                <a:effectLst/>
                <a:latin typeface="Times New Roman"/>
                <a:ea typeface="新細明體"/>
                <a:cs typeface="Times New Roman"/>
              </a:rPr>
              <a:t>British </a:t>
            </a:r>
            <a:r>
              <a:rPr lang="en-US" altLang="zh-CN" sz="1200" kern="1200" dirty="0" smtClean="0">
                <a:effectLst/>
                <a:latin typeface="Times New Roman"/>
                <a:ea typeface="新細明體"/>
                <a:cs typeface="Times New Roman"/>
              </a:rPr>
              <a:t>troops in Hong </a:t>
            </a:r>
            <a:r>
              <a:rPr lang="en-US" altLang="zh-CN" sz="1200" kern="1200" dirty="0">
                <a:effectLst/>
                <a:latin typeface="Times New Roman"/>
                <a:ea typeface="新細明體"/>
                <a:cs typeface="Times New Roman"/>
              </a:rPr>
              <a:t>Kong</a:t>
            </a:r>
            <a:r>
              <a:rPr lang="en-US" altLang="zh-CN" sz="1200" dirty="0">
                <a:latin typeface="Times New Roman"/>
                <a:ea typeface="新細明體"/>
                <a:cs typeface="Times New Roman"/>
              </a:rPr>
              <a:t>  (2) Lacking sufficient military power</a:t>
            </a:r>
            <a:r>
              <a:rPr lang="en-US" altLang="zh-CN" sz="1200" kern="1200" dirty="0">
                <a:effectLst/>
                <a:latin typeface="Times New Roman"/>
                <a:ea typeface="新細明體"/>
                <a:cs typeface="Times New Roman"/>
              </a:rPr>
              <a:t>, the British army</a:t>
            </a:r>
            <a:r>
              <a:rPr lang="en-US" altLang="zh-CN" sz="1200" dirty="0">
                <a:latin typeface="Times New Roman"/>
                <a:ea typeface="新細明體"/>
                <a:cs typeface="Times New Roman"/>
              </a:rPr>
              <a:t> gave up New Territories and Kowloon, and retreated to </a:t>
            </a:r>
            <a:r>
              <a:rPr lang="en-US" altLang="zh-CN" sz="1200" kern="1200" dirty="0">
                <a:effectLst/>
                <a:latin typeface="Times New Roman"/>
                <a:ea typeface="新細明體"/>
                <a:cs typeface="Times New Roman"/>
              </a:rPr>
              <a:t>Hong Kong Island</a:t>
            </a:r>
            <a:r>
              <a:rPr lang="en-US" altLang="zh-CN" sz="1200" dirty="0">
                <a:latin typeface="Times New Roman"/>
                <a:ea typeface="新細明體"/>
                <a:cs typeface="Times New Roman"/>
              </a:rPr>
              <a:t>. </a:t>
            </a:r>
            <a:r>
              <a:rPr lang="en-US" altLang="zh-CN" sz="1200" dirty="0" smtClean="0">
                <a:latin typeface="Times New Roman"/>
                <a:ea typeface="新細明體"/>
                <a:cs typeface="Times New Roman"/>
              </a:rPr>
              <a:t>When the Japanese </a:t>
            </a:r>
            <a:r>
              <a:rPr lang="en-US" altLang="zh-CN" sz="1200" dirty="0">
                <a:latin typeface="Times New Roman"/>
                <a:ea typeface="新細明體"/>
                <a:cs typeface="Times New Roman"/>
              </a:rPr>
              <a:t>army</a:t>
            </a:r>
            <a:r>
              <a:rPr lang="en-US" altLang="zh-CN" sz="1200" kern="1200" dirty="0">
                <a:effectLst/>
                <a:latin typeface="Times New Roman"/>
                <a:ea typeface="新細明體"/>
                <a:cs typeface="Times New Roman"/>
              </a:rPr>
              <a:t> </a:t>
            </a:r>
            <a:r>
              <a:rPr lang="en-US" altLang="zh-CN" sz="1200" dirty="0">
                <a:latin typeface="Times New Roman"/>
                <a:ea typeface="新細明體"/>
                <a:cs typeface="Times New Roman"/>
              </a:rPr>
              <a:t>began to </a:t>
            </a:r>
            <a:r>
              <a:rPr lang="en-US" altLang="zh-CN" sz="1200" dirty="0" smtClean="0">
                <a:latin typeface="Times New Roman"/>
                <a:ea typeface="新細明體"/>
                <a:cs typeface="Times New Roman"/>
              </a:rPr>
              <a:t>attack intensively, Hong </a:t>
            </a:r>
            <a:r>
              <a:rPr lang="en-US" altLang="zh-CN" sz="1200" dirty="0">
                <a:latin typeface="Times New Roman"/>
                <a:ea typeface="新細明體"/>
                <a:cs typeface="Times New Roman"/>
              </a:rPr>
              <a:t>Kong Island </a:t>
            </a:r>
            <a:r>
              <a:rPr lang="en-US" altLang="zh-CN" sz="1200" dirty="0" smtClean="0">
                <a:latin typeface="Times New Roman"/>
                <a:ea typeface="新細明體"/>
                <a:cs typeface="Times New Roman"/>
              </a:rPr>
              <a:t>fell </a:t>
            </a:r>
            <a:r>
              <a:rPr lang="en-US" altLang="zh-CN" sz="1200" kern="1200" dirty="0" smtClean="0">
                <a:effectLst/>
                <a:latin typeface="Times New Roman"/>
                <a:ea typeface="新細明體"/>
                <a:cs typeface="Times New Roman"/>
              </a:rPr>
              <a:t>into </a:t>
            </a:r>
            <a:r>
              <a:rPr lang="en-US" altLang="zh-CN" sz="1200" kern="1200" dirty="0">
                <a:effectLst/>
                <a:latin typeface="Times New Roman"/>
                <a:ea typeface="新細明體"/>
                <a:cs typeface="Times New Roman"/>
              </a:rPr>
              <a:t>enemy </a:t>
            </a:r>
            <a:r>
              <a:rPr lang="en-US" altLang="zh-CN" sz="1200" kern="1200" dirty="0" smtClean="0">
                <a:effectLst/>
                <a:latin typeface="Times New Roman"/>
                <a:ea typeface="新細明體"/>
                <a:cs typeface="Times New Roman"/>
              </a:rPr>
              <a:t>hands very quickly. </a:t>
            </a:r>
            <a:r>
              <a:rPr lang="en-US" altLang="zh-CN" sz="1200" kern="1200" dirty="0">
                <a:effectLst/>
                <a:latin typeface="Times New Roman"/>
                <a:ea typeface="新細明體"/>
                <a:cs typeface="Times New Roman"/>
              </a:rPr>
              <a:t>As a result, </a:t>
            </a:r>
            <a:r>
              <a:rPr lang="en-US" altLang="zh-CN" sz="1200" dirty="0">
                <a:latin typeface="Times New Roman"/>
                <a:ea typeface="新細明體"/>
                <a:cs typeface="Times New Roman"/>
              </a:rPr>
              <a:t>Hong Kong was under Japanese control for three years and eight months.</a:t>
            </a:r>
            <a:endParaRPr lang="zh-HK" sz="1200" dirty="0">
              <a:effectLst/>
              <a:latin typeface="Times New Roman"/>
              <a:ea typeface="新細明體"/>
              <a:cs typeface="Times New Roman"/>
            </a:endParaRPr>
          </a:p>
        </p:txBody>
      </p:sp>
      <p:pic>
        <p:nvPicPr>
          <p:cNvPr id="7" name="圖片 6" descr="http://www.fmtd.org.hk/uploads/1/0/5/0/10506358/336842063_orig.jpg?30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505" y="3225016"/>
            <a:ext cx="5274310" cy="3216910"/>
          </a:xfrm>
          <a:prstGeom prst="rect">
            <a:avLst/>
          </a:prstGeom>
          <a:noFill/>
          <a:ln w="38100" cmpd="sng">
            <a:solidFill>
              <a:schemeClr val="bg1"/>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a:ext>
          </a:extLst>
        </p:spPr>
      </p:pic>
      <p:sp>
        <p:nvSpPr>
          <p:cNvPr id="10" name="TextBox 10"/>
          <p:cNvSpPr txBox="1"/>
          <p:nvPr/>
        </p:nvSpPr>
        <p:spPr>
          <a:xfrm>
            <a:off x="5969000" y="3226509"/>
            <a:ext cx="2741706" cy="2841782"/>
          </a:xfrm>
          <a:prstGeom prst="rect">
            <a:avLst/>
          </a:prstGeom>
          <a:solidFill>
            <a:srgbClr val="F79646">
              <a:lumMod val="20000"/>
              <a:lumOff val="80000"/>
            </a:srgbClr>
          </a:solidFill>
        </p:spPr>
        <p:txBody>
          <a:bodyPr wrap="square" rtlCol="0">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lang="en-US" sz="1600" dirty="0" smtClean="0">
                <a:latin typeface="Times New Roman"/>
                <a:ea typeface="新細明體"/>
                <a:cs typeface="Times New Roman"/>
              </a:rPr>
              <a:t>On 28 December </a:t>
            </a:r>
            <a:r>
              <a:rPr kumimoji="0" lang="en-US" sz="1600" b="0" i="0" u="none" strike="noStrike" kern="1200" cap="none" spc="0" normalizeH="0" baseline="0" noProof="0" dirty="0" smtClean="0">
                <a:ln>
                  <a:noFill/>
                </a:ln>
                <a:effectLst/>
                <a:uLnTx/>
                <a:uFillTx/>
                <a:latin typeface="Times New Roman"/>
                <a:ea typeface="新細明體"/>
                <a:cs typeface="Times New Roman"/>
              </a:rPr>
              <a:t>1941</a:t>
            </a:r>
            <a:r>
              <a:rPr kumimoji="0" lang="en-US" sz="1600" b="0" i="0" u="none" strike="noStrike" kern="1200" cap="none" spc="0" normalizeH="0" baseline="0" noProof="0" dirty="0">
                <a:ln>
                  <a:noFill/>
                </a:ln>
                <a:effectLst/>
                <a:uLnTx/>
                <a:uFillTx/>
                <a:latin typeface="Times New Roman"/>
                <a:ea typeface="新細明體"/>
                <a:cs typeface="Times New Roman"/>
              </a:rPr>
              <a:t>, </a:t>
            </a:r>
            <a:r>
              <a:rPr lang="en-US" sz="1600" dirty="0">
                <a:latin typeface="Times New Roman"/>
                <a:ea typeface="新細明體"/>
                <a:cs typeface="Times New Roman"/>
              </a:rPr>
              <a:t>Lieutenant-general </a:t>
            </a:r>
            <a:r>
              <a:rPr kumimoji="0" lang="en-US" altLang="zh-CN" sz="1600" b="0" i="0" u="none" strike="noStrike" kern="1200" cap="none" spc="0" normalizeH="0" baseline="0" noProof="0" dirty="0">
                <a:ln>
                  <a:noFill/>
                </a:ln>
                <a:effectLst/>
                <a:uLnTx/>
                <a:uFillTx/>
                <a:latin typeface="Times New Roman"/>
                <a:ea typeface="新細明體"/>
                <a:cs typeface="Times New Roman"/>
              </a:rPr>
              <a:t>Takashi Sakai</a:t>
            </a:r>
            <a:r>
              <a:rPr lang="zh-CN" altLang="en-US" sz="1600" dirty="0">
                <a:latin typeface="Times New Roman"/>
                <a:ea typeface="新細明體"/>
                <a:cs typeface="Times New Roman"/>
              </a:rPr>
              <a:t> </a:t>
            </a:r>
            <a:r>
              <a:rPr lang="zh-TW" altLang="en-US" sz="1600" dirty="0" smtClean="0">
                <a:latin typeface="Times New Roman"/>
                <a:ea typeface="新細明體"/>
                <a:cs typeface="Times New Roman"/>
              </a:rPr>
              <a:t>酒井隆中將 </a:t>
            </a:r>
            <a:r>
              <a:rPr lang="en-US" altLang="zh-CN" sz="1600" dirty="0" smtClean="0">
                <a:latin typeface="Times New Roman"/>
                <a:ea typeface="新細明體"/>
                <a:cs typeface="Times New Roman"/>
              </a:rPr>
              <a:t>(</a:t>
            </a:r>
            <a:r>
              <a:rPr kumimoji="0" lang="en-US" altLang="zh-CN" sz="1600" b="0" i="0" u="none" strike="noStrike" kern="1200" cap="none" spc="0" normalizeH="0" baseline="0" noProof="0" dirty="0" smtClean="0">
                <a:ln>
                  <a:noFill/>
                </a:ln>
                <a:effectLst/>
                <a:uLnTx/>
                <a:uFillTx/>
                <a:latin typeface="Times New Roman"/>
                <a:ea typeface="新細明體"/>
                <a:cs typeface="Times New Roman"/>
              </a:rPr>
              <a:t>second </a:t>
            </a:r>
            <a:r>
              <a:rPr kumimoji="0" lang="en-US" altLang="zh-CN" sz="1600" b="0" i="0" u="none" strike="noStrike" kern="1200" cap="none" spc="0" normalizeH="0" baseline="0" noProof="0" dirty="0">
                <a:ln>
                  <a:noFill/>
                </a:ln>
                <a:effectLst/>
                <a:uLnTx/>
                <a:uFillTx/>
                <a:latin typeface="Times New Roman"/>
                <a:ea typeface="新細明體"/>
                <a:cs typeface="Times New Roman"/>
              </a:rPr>
              <a:t>on the left) led Japanese soldiers in a formation through </a:t>
            </a:r>
            <a:r>
              <a:rPr kumimoji="0" lang="en-US" altLang="zh-CN" sz="1600" b="0" i="0" u="none" strike="noStrike" kern="1200" cap="none" spc="0" normalizeH="0" baseline="0" noProof="0" dirty="0" err="1">
                <a:ln>
                  <a:noFill/>
                </a:ln>
                <a:effectLst/>
                <a:uLnTx/>
                <a:uFillTx/>
                <a:latin typeface="Times New Roman"/>
                <a:ea typeface="新細明體"/>
                <a:cs typeface="Times New Roman"/>
              </a:rPr>
              <a:t>Wanchai</a:t>
            </a:r>
            <a:r>
              <a:rPr lang="en-US" altLang="zh-CN" sz="1600" dirty="0">
                <a:latin typeface="Times New Roman"/>
                <a:ea typeface="新細明體"/>
                <a:cs typeface="Times New Roman"/>
              </a:rPr>
              <a:t>, </a:t>
            </a:r>
            <a:r>
              <a:rPr kumimoji="0" lang="en-US" altLang="zh-CN" sz="1600" b="0" i="0" u="none" strike="noStrike" kern="1200" cap="none" spc="0" normalizeH="0" baseline="0" noProof="0" dirty="0">
                <a:ln>
                  <a:noFill/>
                </a:ln>
                <a:effectLst/>
                <a:uLnTx/>
                <a:uFillTx/>
                <a:latin typeface="Times New Roman"/>
                <a:ea typeface="新細明體"/>
                <a:cs typeface="Times New Roman"/>
              </a:rPr>
              <a:t>Hennessy </a:t>
            </a:r>
            <a:r>
              <a:rPr kumimoji="0" lang="en-US" altLang="zh-CN" sz="1600" b="0" i="0" u="none" strike="noStrike" kern="1200" cap="none" spc="0" normalizeH="0" baseline="0" noProof="0" dirty="0" smtClean="0">
                <a:ln>
                  <a:noFill/>
                </a:ln>
                <a:effectLst/>
                <a:uLnTx/>
                <a:uFillTx/>
                <a:latin typeface="Times New Roman"/>
                <a:ea typeface="新細明體"/>
                <a:cs typeface="Times New Roman"/>
              </a:rPr>
              <a:t>Road </a:t>
            </a:r>
            <a:r>
              <a:rPr kumimoji="0" lang="en-US" altLang="zh-CN" sz="1600" b="0" i="0" u="none" strike="noStrike" kern="1200" cap="none" spc="0" normalizeH="0" baseline="0" noProof="0" dirty="0">
                <a:ln>
                  <a:noFill/>
                </a:ln>
                <a:effectLst/>
                <a:uLnTx/>
                <a:uFillTx/>
                <a:latin typeface="Times New Roman"/>
                <a:ea typeface="新細明體"/>
                <a:cs typeface="Times New Roman"/>
              </a:rPr>
              <a:t>as part of a ceremony </a:t>
            </a:r>
            <a:r>
              <a:rPr lang="en-US" altLang="zh-CN" sz="1600" dirty="0" smtClean="0">
                <a:latin typeface="Times New Roman"/>
                <a:ea typeface="新細明體"/>
                <a:cs typeface="Times New Roman"/>
              </a:rPr>
              <a:t>which s</a:t>
            </a:r>
            <a:r>
              <a:rPr kumimoji="0" lang="en-US" altLang="zh-CN" sz="1600" b="0" i="0" u="none" kern="1200" cap="none" spc="0" normalizeH="0" noProof="0" dirty="0" err="1" smtClean="0">
                <a:ln>
                  <a:noFill/>
                </a:ln>
                <a:effectLst/>
                <a:uLnTx/>
                <a:uFillTx/>
                <a:latin typeface="Times New Roman"/>
                <a:ea typeface="新細明體"/>
                <a:cs typeface="Times New Roman"/>
              </a:rPr>
              <a:t>ymbolized</a:t>
            </a:r>
            <a:r>
              <a:rPr kumimoji="0" lang="en-US" altLang="zh-CN" sz="1600" b="0" i="0" u="none" kern="1200" cap="none" spc="0" normalizeH="0" noProof="0" dirty="0" smtClean="0">
                <a:ln>
                  <a:noFill/>
                </a:ln>
                <a:effectLst/>
                <a:uLnTx/>
                <a:uFillTx/>
                <a:latin typeface="Times New Roman"/>
                <a:ea typeface="新細明體"/>
                <a:cs typeface="Times New Roman"/>
              </a:rPr>
              <a:t> the entry of the city by victors.</a:t>
            </a:r>
            <a:endParaRPr kumimoji="0" lang="zh-HK" altLang="en-US" sz="1600" b="0" i="0" u="none" strike="sngStrike" kern="0" cap="none" spc="0" normalizeH="0" baseline="0" noProof="0" dirty="0">
              <a:ln>
                <a:noFill/>
              </a:ln>
              <a:effectLst/>
              <a:uLnTx/>
              <a:uFillTx/>
              <a:latin typeface="Times New Roman"/>
              <a:ea typeface="新細明體"/>
              <a:cs typeface="Times New Roman"/>
            </a:endParaRPr>
          </a:p>
        </p:txBody>
      </p:sp>
    </p:spTree>
    <p:extLst>
      <p:ext uri="{BB962C8B-B14F-4D97-AF65-F5344CB8AC3E}">
        <p14:creationId xmlns:p14="http://schemas.microsoft.com/office/powerpoint/2010/main" val="945702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15"/>
          <p:cNvSpPr txBox="1"/>
          <p:nvPr/>
        </p:nvSpPr>
        <p:spPr>
          <a:xfrm>
            <a:off x="522941" y="1290518"/>
            <a:ext cx="3258895" cy="472440"/>
          </a:xfrm>
          <a:prstGeom prst="rect">
            <a:avLst/>
          </a:prstGeom>
          <a:solidFill>
            <a:srgbClr val="1F497D">
              <a:lumMod val="60000"/>
              <a:lumOff val="4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srgbClr val="FFFFFF"/>
                </a:solidFill>
                <a:effectLst/>
                <a:uLnTx/>
                <a:uFillTx/>
                <a:latin typeface="Times New Roman"/>
                <a:ea typeface="新細明體"/>
                <a:cs typeface="Times New Roman"/>
              </a:rPr>
              <a:t>Type 89 Grenade </a:t>
            </a:r>
            <a:r>
              <a:rPr lang="en-US" altLang="zh-CN" dirty="0">
                <a:solidFill>
                  <a:srgbClr val="FFFFFF"/>
                </a:solidFill>
                <a:latin typeface="Times New Roman"/>
                <a:ea typeface="新細明體"/>
                <a:cs typeface="Times New Roman"/>
              </a:rPr>
              <a:t>D</a:t>
            </a:r>
            <a:r>
              <a:rPr kumimoji="0" lang="en-US" altLang="zh-CN" b="0" i="0" u="none" strike="noStrike" kern="1200" cap="none" spc="0" normalizeH="0" baseline="0" noProof="0" dirty="0" err="1">
                <a:ln>
                  <a:noFill/>
                </a:ln>
                <a:solidFill>
                  <a:srgbClr val="FFFFFF"/>
                </a:solidFill>
                <a:effectLst/>
                <a:uLnTx/>
                <a:uFillTx/>
                <a:latin typeface="Times New Roman"/>
                <a:ea typeface="新細明體"/>
                <a:cs typeface="Times New Roman"/>
              </a:rPr>
              <a:t>ischarger</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p:txBody>
      </p:sp>
      <p:pic>
        <p:nvPicPr>
          <p:cNvPr id="7" name="圖片 6"/>
          <p:cNvPicPr/>
          <p:nvPr/>
        </p:nvPicPr>
        <p:blipFill>
          <a:blip r:embed="rId3">
            <a:extLst>
              <a:ext uri="{28A0092B-C50C-407E-A947-70E740481C1C}">
                <a14:useLocalDpi xmlns:a14="http://schemas.microsoft.com/office/drawing/2010/main" val="0"/>
              </a:ext>
            </a:extLst>
          </a:blip>
          <a:srcRect/>
          <a:stretch>
            <a:fillRect/>
          </a:stretch>
        </p:blipFill>
        <p:spPr bwMode="auto">
          <a:xfrm>
            <a:off x="3438936" y="1290518"/>
            <a:ext cx="685800" cy="472440"/>
          </a:xfrm>
          <a:prstGeom prst="rect">
            <a:avLst/>
          </a:prstGeom>
          <a:noFill/>
          <a:ln>
            <a:noFill/>
          </a:ln>
          <a:extLst>
            <a:ext uri="{FAA26D3D-D897-4be2-8F04-BA451C77F1D7}">
              <ma14:placeholderFlag xmlns:ma14="http://schemas.microsoft.com/office/mac/drawingml/2011/main" xmlns=""/>
            </a:ext>
          </a:extLst>
        </p:spPr>
      </p:pic>
      <p:pic>
        <p:nvPicPr>
          <p:cNvPr id="8" name="Picture 2" descr="https://upload.wikimedia.org/wikipedia/commons/1/1a/Japanese50mmGrenadeMortar.jpg"/>
          <p:cNvPicPr/>
          <p:nvPr/>
        </p:nvPicPr>
        <p:blipFill>
          <a:blip r:embed="rId4" cstate="print"/>
          <a:srcRect/>
          <a:stretch>
            <a:fillRect/>
          </a:stretch>
        </p:blipFill>
        <p:spPr bwMode="auto">
          <a:xfrm>
            <a:off x="3346826" y="1845235"/>
            <a:ext cx="2504003" cy="4627156"/>
          </a:xfrm>
          <a:prstGeom prst="rect">
            <a:avLst/>
          </a:prstGeom>
          <a:noFill/>
          <a:ln w="38100" cmpd="sng">
            <a:solidFill>
              <a:srgbClr val="C00000"/>
            </a:solidFill>
          </a:ln>
          <a:effectLst>
            <a:outerShdw blurRad="50800" dist="38100" dir="2700000" algn="tl" rotWithShape="0">
              <a:prstClr val="black">
                <a:alpha val="40000"/>
              </a:prstClr>
            </a:outerShdw>
          </a:effectLst>
        </p:spPr>
      </p:pic>
      <p:sp>
        <p:nvSpPr>
          <p:cNvPr id="9" name="TextBox 8"/>
          <p:cNvSpPr txBox="1"/>
          <p:nvPr/>
        </p:nvSpPr>
        <p:spPr>
          <a:xfrm>
            <a:off x="545091" y="1939872"/>
            <a:ext cx="2749438" cy="4918128"/>
          </a:xfrm>
          <a:prstGeom prst="rect">
            <a:avLst/>
          </a:prstGeom>
          <a:solidFill>
            <a:schemeClr val="accent5">
              <a:lumMod val="40000"/>
              <a:lumOff val="60000"/>
            </a:schemeClr>
          </a:solidFill>
          <a:ln>
            <a:noFill/>
          </a:ln>
        </p:spPr>
        <p:txBody>
          <a:bodyPr wrap="square" rtlCol="0">
            <a:noAutofit/>
          </a:bodyPr>
          <a:lstStyle/>
          <a:p>
            <a:pPr>
              <a:lnSpc>
                <a:spcPct val="110000"/>
              </a:lnSpc>
              <a:spcAft>
                <a:spcPts val="0"/>
              </a:spcAft>
            </a:pPr>
            <a:r>
              <a:rPr lang="en-US" altLang="zh-CN" sz="1200" dirty="0">
                <a:latin typeface="Times New Roman"/>
                <a:ea typeface="新細明體"/>
                <a:cs typeface="Times New Roman"/>
              </a:rPr>
              <a:t>The Type 89 Grenade Discharger </a:t>
            </a:r>
            <a:r>
              <a:rPr lang="en-US" altLang="zh-CN" sz="1200" kern="1200" dirty="0">
                <a:effectLst/>
                <a:latin typeface="Times New Roman"/>
                <a:ea typeface="新細明體"/>
                <a:cs typeface="Times New Roman"/>
              </a:rPr>
              <a:t>was a Howitzer manufactured by the Japanese army. It shot small grenades in the Second World War and was used extensively. The diameter was only 50mm, not large enough to destroy a tank but </a:t>
            </a:r>
            <a:r>
              <a:rPr lang="en-US" altLang="zh-CN" sz="1200" dirty="0">
                <a:latin typeface="Times New Roman"/>
                <a:ea typeface="新細明體"/>
                <a:cs typeface="Times New Roman"/>
              </a:rPr>
              <a:t>enough to kill and injure </a:t>
            </a:r>
            <a:r>
              <a:rPr lang="en-US" altLang="zh-CN" sz="1200" kern="1200" dirty="0">
                <a:effectLst/>
                <a:latin typeface="Times New Roman"/>
                <a:ea typeface="新細明體"/>
                <a:cs typeface="Times New Roman"/>
              </a:rPr>
              <a:t>enemies or to intimidate enemies for comrades attacking the enemy position. </a:t>
            </a:r>
            <a:r>
              <a:rPr lang="en-US" altLang="zh-HK" sz="1200" dirty="0">
                <a:latin typeface="Times New Roman"/>
                <a:ea typeface="新細明體"/>
                <a:cs typeface="Times New Roman"/>
              </a:rPr>
              <a:t>Even though this weapon was small, its total weight still reached</a:t>
            </a:r>
            <a:r>
              <a:rPr lang="en-US" altLang="zh-CN" sz="1200" kern="1200" dirty="0">
                <a:effectLst/>
                <a:latin typeface="Times New Roman"/>
                <a:ea typeface="新細明體"/>
                <a:cs typeface="Times New Roman"/>
              </a:rPr>
              <a:t> approximately </a:t>
            </a:r>
            <a:r>
              <a:rPr lang="en-US" sz="1200" kern="1200" dirty="0">
                <a:effectLst/>
                <a:latin typeface="Times New Roman"/>
                <a:ea typeface="新細明體"/>
                <a:cs typeface="Times New Roman"/>
              </a:rPr>
              <a:t>5kg. When </a:t>
            </a:r>
            <a:r>
              <a:rPr lang="en-US" sz="1200" dirty="0">
                <a:latin typeface="Times New Roman"/>
                <a:ea typeface="新細明體"/>
                <a:cs typeface="Times New Roman"/>
              </a:rPr>
              <a:t>it was used, it was placed on the ground and moved to the correct angle. </a:t>
            </a:r>
            <a:r>
              <a:rPr lang="en-US" sz="1200" kern="1200" dirty="0">
                <a:effectLst/>
                <a:latin typeface="Times New Roman"/>
                <a:ea typeface="新細明體"/>
                <a:cs typeface="Times New Roman"/>
              </a:rPr>
              <a:t>The artillery soldier had to rely </a:t>
            </a:r>
            <a:r>
              <a:rPr lang="en-US" altLang="zh-CN" sz="1200" kern="1200" dirty="0">
                <a:effectLst/>
                <a:latin typeface="Times New Roman"/>
                <a:ea typeface="新細明體"/>
                <a:cs typeface="Times New Roman"/>
              </a:rPr>
              <a:t>on individual experience to carry out this operation. </a:t>
            </a:r>
            <a:r>
              <a:rPr lang="en-US" altLang="zh-CN" sz="1200" dirty="0">
                <a:latin typeface="Times New Roman"/>
                <a:ea typeface="新細明體"/>
                <a:cs typeface="Times New Roman"/>
              </a:rPr>
              <a:t>It </a:t>
            </a:r>
            <a:r>
              <a:rPr lang="en-US" altLang="zh-CN" sz="1200" dirty="0" smtClean="0">
                <a:latin typeface="Times New Roman"/>
                <a:ea typeface="新細明體"/>
                <a:cs typeface="Times New Roman"/>
              </a:rPr>
              <a:t>was said </a:t>
            </a:r>
            <a:r>
              <a:rPr lang="en-US" altLang="zh-CN" sz="1200" dirty="0">
                <a:latin typeface="Times New Roman"/>
                <a:ea typeface="新細明體"/>
                <a:cs typeface="Times New Roman"/>
              </a:rPr>
              <a:t>that in the era of the Second World War, the American army consistently believed that this weapon was some kind of </a:t>
            </a:r>
            <a:r>
              <a:rPr lang="en-US" altLang="zh-CN" sz="1200" dirty="0">
                <a:latin typeface="Times New Roman" panose="02020603050405020304" pitchFamily="18" charset="0"/>
                <a:cs typeface="Times New Roman" panose="02020603050405020304" pitchFamily="18" charset="0"/>
              </a:rPr>
              <a:t>knee mortar</a:t>
            </a:r>
            <a:r>
              <a:rPr lang="en-US" altLang="zh-CN" sz="1200" dirty="0">
                <a:latin typeface="Times New Roman"/>
                <a:ea typeface="新細明體"/>
                <a:cs typeface="Times New Roman"/>
              </a:rPr>
              <a:t>. </a:t>
            </a:r>
            <a:r>
              <a:rPr lang="en-US" altLang="zh-CN" sz="1200" kern="1200" dirty="0">
                <a:effectLst/>
                <a:latin typeface="Times New Roman"/>
                <a:ea typeface="新細明體"/>
                <a:cs typeface="Times New Roman"/>
              </a:rPr>
              <a:t>When a prisoner of war was captured, he was found trying to use it on his knee. The result </a:t>
            </a:r>
            <a:r>
              <a:rPr lang="en-US" altLang="zh-CN" sz="1200" kern="1200" dirty="0" smtClean="0">
                <a:effectLst/>
                <a:latin typeface="Times New Roman"/>
                <a:ea typeface="新細明體"/>
                <a:cs typeface="Times New Roman"/>
              </a:rPr>
              <a:t>was that the </a:t>
            </a:r>
            <a:r>
              <a:rPr lang="en-US" altLang="zh-CN" sz="1200" kern="1200" dirty="0">
                <a:effectLst/>
                <a:latin typeface="Times New Roman"/>
                <a:ea typeface="新細明體"/>
                <a:cs typeface="Times New Roman"/>
              </a:rPr>
              <a:t>recoil power vibrated the soldier’s thigh bone into </a:t>
            </a:r>
            <a:r>
              <a:rPr lang="en-US" altLang="zh-CN" sz="1200" kern="1200" dirty="0" smtClean="0">
                <a:effectLst/>
                <a:latin typeface="Times New Roman"/>
                <a:ea typeface="新細明體"/>
                <a:cs typeface="Times New Roman"/>
              </a:rPr>
              <a:t>pieces when it was shot.</a:t>
            </a:r>
            <a:endParaRPr lang="zh-HK" sz="1200" dirty="0">
              <a:effectLst/>
              <a:latin typeface="Times New Roman"/>
              <a:ea typeface="新細明體"/>
              <a:cs typeface="Times New Roman"/>
            </a:endParaRPr>
          </a:p>
        </p:txBody>
      </p:sp>
      <p:pic>
        <p:nvPicPr>
          <p:cNvPr id="10" name="Picture 2"/>
          <p:cNvPicPr/>
          <p:nvPr/>
        </p:nvPicPr>
        <p:blipFill>
          <a:blip r:embed="rId5" cstate="print"/>
          <a:srcRect/>
          <a:stretch>
            <a:fillRect/>
          </a:stretch>
        </p:blipFill>
        <p:spPr bwMode="auto">
          <a:xfrm>
            <a:off x="6004409" y="2026965"/>
            <a:ext cx="2231205" cy="2330283"/>
          </a:xfrm>
          <a:prstGeom prst="rect">
            <a:avLst/>
          </a:prstGeom>
          <a:solidFill>
            <a:schemeClr val="accent2"/>
          </a:solidFill>
          <a:ln w="38100" cmpd="sng">
            <a:solidFill>
              <a:srgbClr val="C00000"/>
            </a:solidFill>
            <a:miter lim="800000"/>
            <a:headEnd/>
            <a:tailEnd/>
          </a:ln>
          <a:effectLst>
            <a:outerShdw blurRad="50800" dist="38100" dir="2700000" algn="tl" rotWithShape="0">
              <a:prstClr val="black">
                <a:alpha val="40000"/>
              </a:prstClr>
            </a:outerShdw>
          </a:effectLst>
        </p:spPr>
      </p:pic>
      <p:sp>
        <p:nvSpPr>
          <p:cNvPr id="11" name="TextBox 10"/>
          <p:cNvSpPr txBox="1"/>
          <p:nvPr/>
        </p:nvSpPr>
        <p:spPr>
          <a:xfrm>
            <a:off x="6073588" y="4477351"/>
            <a:ext cx="2162026" cy="567690"/>
          </a:xfrm>
          <a:prstGeom prst="rect">
            <a:avLst/>
          </a:prstGeom>
          <a:noFill/>
        </p:spPr>
        <p:txBody>
          <a:bodyPr wrap="square" rtlCol="0">
            <a:noAutofit/>
          </a:bodyPr>
          <a:lstStyle/>
          <a:p>
            <a:pPr algn="r">
              <a:lnSpc>
                <a:spcPct val="110000"/>
              </a:lnSpc>
              <a:spcAft>
                <a:spcPts val="0"/>
              </a:spcAft>
            </a:pPr>
            <a:r>
              <a:rPr lang="en-US" altLang="zh-CN" sz="1200" dirty="0">
                <a:solidFill>
                  <a:srgbClr val="000000"/>
                </a:solidFill>
                <a:latin typeface="Times New Roman"/>
                <a:ea typeface="新細明體"/>
                <a:cs typeface="Times New Roman"/>
              </a:rPr>
              <a:t>Source: Wikipedia, Type 89 Grenade Discharger</a:t>
            </a:r>
            <a:endParaRPr lang="zh-HK" sz="1200" dirty="0">
              <a:effectLst/>
              <a:latin typeface="Times New Roman"/>
              <a:ea typeface="新細明體"/>
              <a:cs typeface="Times New Roman"/>
            </a:endParaRPr>
          </a:p>
        </p:txBody>
      </p:sp>
      <p:sp>
        <p:nvSpPr>
          <p:cNvPr id="13" name="TextBox 9"/>
          <p:cNvSpPr txBox="1"/>
          <p:nvPr/>
        </p:nvSpPr>
        <p:spPr>
          <a:xfrm>
            <a:off x="6992041" y="688235"/>
            <a:ext cx="1942782" cy="1859656"/>
          </a:xfrm>
          <a:prstGeom prst="rect">
            <a:avLst/>
          </a:prstGeom>
          <a:solidFill>
            <a:srgbClr val="EEECE1">
              <a:lumMod val="75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新細明體"/>
                <a:cs typeface="Times New Roman"/>
              </a:rPr>
              <a:t>Weapon information</a:t>
            </a:r>
            <a:endParaRPr kumimoji="0" lang="zh-HK" altLang="en-US" sz="1400" b="1"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a:p>
            <a:pPr marL="92075" marR="0" lvl="0" indent="-92075"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Times New Roman"/>
                <a:ea typeface="新細明體"/>
                <a:cs typeface="Times New Roman"/>
              </a:rPr>
              <a:t>Length: </a:t>
            </a:r>
            <a:r>
              <a:rPr kumimoji="0" lang="en-US" sz="1400" b="0" i="0" u="none" strike="noStrike" kern="1200" cap="none" spc="0" normalizeH="0" baseline="0" noProof="0" dirty="0">
                <a:ln>
                  <a:noFill/>
                </a:ln>
                <a:solidFill>
                  <a:srgbClr val="000000"/>
                </a:solidFill>
                <a:effectLst/>
                <a:uLnTx/>
                <a:uFillTx/>
                <a:latin typeface="Times New Roman"/>
                <a:ea typeface="新細明體"/>
                <a:cs typeface="Times New Roman"/>
              </a:rPr>
              <a:t>61cm</a:t>
            </a:r>
            <a:endParaRPr kumimoji="0" lang="zh-HK" altLang="en-US" sz="1400"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a:p>
            <a:pPr marL="92075" marR="0" lvl="0" indent="-92075"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Times New Roman"/>
                <a:ea typeface="新細明體"/>
                <a:cs typeface="Times New Roman"/>
              </a:rPr>
              <a:t>Total Weight: </a:t>
            </a:r>
            <a:r>
              <a:rPr kumimoji="0" lang="en-US" sz="1400" b="0" i="0" u="none" strike="noStrike" kern="1200" cap="none" spc="0" normalizeH="0" baseline="0" noProof="0" dirty="0">
                <a:ln>
                  <a:noFill/>
                </a:ln>
                <a:solidFill>
                  <a:srgbClr val="000000"/>
                </a:solidFill>
                <a:effectLst/>
                <a:uLnTx/>
                <a:uFillTx/>
                <a:latin typeface="Times New Roman"/>
                <a:ea typeface="新細明體"/>
                <a:cs typeface="Times New Roman"/>
              </a:rPr>
              <a:t>4.7kg</a:t>
            </a:r>
            <a:endParaRPr kumimoji="0" lang="zh-HK" altLang="en-US" sz="1400"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a:p>
            <a:pPr marR="0" lvl="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Times New Roman"/>
                <a:ea typeface="新細明體"/>
                <a:cs typeface="Times New Roman"/>
              </a:rPr>
              <a:t>Diameter of Opening: </a:t>
            </a:r>
            <a:r>
              <a:rPr kumimoji="0" lang="en-US" sz="1400" b="0" i="0" u="none" strike="noStrike" kern="1200" cap="none" spc="0" normalizeH="0" baseline="0" noProof="0" dirty="0">
                <a:ln>
                  <a:noFill/>
                </a:ln>
                <a:solidFill>
                  <a:srgbClr val="000000"/>
                </a:solidFill>
                <a:effectLst/>
                <a:uLnTx/>
                <a:uFillTx/>
                <a:latin typeface="Times New Roman"/>
                <a:ea typeface="新細明體"/>
                <a:cs typeface="Times New Roman"/>
              </a:rPr>
              <a:t>50mm</a:t>
            </a:r>
            <a:endParaRPr kumimoji="0" lang="zh-HK" altLang="en-US" sz="1400"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a:p>
            <a:pPr marR="0" lvl="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Times New Roman"/>
                <a:ea typeface="新細明體"/>
                <a:cs typeface="Times New Roman"/>
              </a:rPr>
              <a:t>Maximum Shooting</a:t>
            </a:r>
            <a:r>
              <a:rPr kumimoji="0" lang="en-US" altLang="zh-CN" sz="1400" b="0" i="0" u="none" strike="noStrike" kern="1200" cap="none" spc="0" normalizeH="0" noProof="0" dirty="0">
                <a:ln>
                  <a:noFill/>
                </a:ln>
                <a:solidFill>
                  <a:srgbClr val="000000"/>
                </a:solidFill>
                <a:effectLst/>
                <a:uLnTx/>
                <a:uFillTx/>
                <a:latin typeface="Times New Roman"/>
                <a:ea typeface="新細明體"/>
                <a:cs typeface="Times New Roman"/>
              </a:rPr>
              <a:t> </a:t>
            </a:r>
            <a:r>
              <a:rPr lang="en-US" altLang="zh-CN" sz="1400" dirty="0">
                <a:solidFill>
                  <a:srgbClr val="000000"/>
                </a:solidFill>
                <a:latin typeface="Times New Roman"/>
                <a:ea typeface="新細明體"/>
                <a:cs typeface="Times New Roman"/>
              </a:rPr>
              <a:t>D</a:t>
            </a:r>
            <a:r>
              <a:rPr kumimoji="0" lang="en-US" altLang="zh-CN" sz="1400" b="0" i="0" u="none" strike="noStrike" kern="1200" cap="none" spc="0" normalizeH="0" noProof="0" dirty="0" err="1">
                <a:ln>
                  <a:noFill/>
                </a:ln>
                <a:solidFill>
                  <a:srgbClr val="000000"/>
                </a:solidFill>
                <a:effectLst/>
                <a:uLnTx/>
                <a:uFillTx/>
                <a:latin typeface="Times New Roman"/>
                <a:ea typeface="新細明體"/>
                <a:cs typeface="Times New Roman"/>
              </a:rPr>
              <a:t>istance</a:t>
            </a:r>
            <a:r>
              <a:rPr lang="en-US" altLang="zh-CN" sz="1400" dirty="0">
                <a:solidFill>
                  <a:srgbClr val="000000"/>
                </a:solidFill>
                <a:latin typeface="Times New Roman"/>
                <a:ea typeface="新細明體"/>
                <a:cs typeface="Times New Roman"/>
              </a:rPr>
              <a:t>: </a:t>
            </a:r>
            <a:r>
              <a:rPr kumimoji="0" lang="en-US" sz="1400" b="0" i="0" u="none" strike="noStrike" kern="1200" cap="none" spc="0" normalizeH="0" baseline="0" noProof="0" dirty="0">
                <a:ln>
                  <a:noFill/>
                </a:ln>
                <a:solidFill>
                  <a:srgbClr val="000000"/>
                </a:solidFill>
                <a:effectLst/>
                <a:uLnTx/>
                <a:uFillTx/>
                <a:latin typeface="Times New Roman"/>
                <a:ea typeface="新細明體"/>
                <a:cs typeface="Times New Roman"/>
              </a:rPr>
              <a:t>700m</a:t>
            </a:r>
            <a:endParaRPr kumimoji="0" lang="zh-HK" altLang="en-US" sz="1400"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a:p>
            <a:pPr marL="92075" marR="0" lvl="0" indent="-92075" defTabSz="914400" eaLnBrk="1" fontAlgn="auto" latinLnBrk="0" hangingPunct="1">
              <a:lnSpc>
                <a:spcPct val="100000"/>
              </a:lnSpc>
              <a:spcBef>
                <a:spcPts val="0"/>
              </a:spcBef>
              <a:spcAft>
                <a:spcPts val="0"/>
              </a:spcAft>
              <a:buClrTx/>
              <a:buSzTx/>
              <a:buFontTx/>
              <a:buNone/>
              <a:tabLst/>
              <a:defRPr/>
            </a:pPr>
            <a:r>
              <a:rPr lang="en-US" altLang="zh-CN" sz="1400" dirty="0">
                <a:solidFill>
                  <a:srgbClr val="000000"/>
                </a:solidFill>
                <a:latin typeface="Times New Roman"/>
                <a:ea typeface="新細明體"/>
                <a:cs typeface="Times New Roman"/>
              </a:rPr>
              <a:t>Production</a:t>
            </a:r>
            <a:r>
              <a:rPr kumimoji="0" lang="zh-CN" altLang="en-US" sz="1400" b="0" i="0" u="none" strike="noStrike" kern="1200" cap="none" spc="0" normalizeH="0" baseline="0" noProof="0" dirty="0">
                <a:ln>
                  <a:noFill/>
                </a:ln>
                <a:solidFill>
                  <a:srgbClr val="000000"/>
                </a:solidFill>
                <a:effectLst/>
                <a:uLnTx/>
                <a:uFillTx/>
                <a:latin typeface="Times New Roman"/>
                <a:ea typeface="新細明體"/>
                <a:cs typeface="Times New Roman"/>
              </a:rPr>
              <a:t> </a:t>
            </a:r>
            <a:r>
              <a:rPr lang="en-US" altLang="zh-CN" sz="1400" dirty="0">
                <a:solidFill>
                  <a:srgbClr val="000000"/>
                </a:solidFill>
                <a:latin typeface="Times New Roman"/>
                <a:ea typeface="新細明體"/>
                <a:cs typeface="Times New Roman"/>
              </a:rPr>
              <a:t>D</a:t>
            </a:r>
            <a:r>
              <a:rPr kumimoji="0" lang="en-US" altLang="zh-CN" sz="1400" b="0" i="0" u="none" strike="noStrike" kern="1200" cap="none" spc="0" normalizeH="0" baseline="0" noProof="0" dirty="0">
                <a:ln>
                  <a:noFill/>
                </a:ln>
                <a:solidFill>
                  <a:srgbClr val="000000"/>
                </a:solidFill>
                <a:effectLst/>
                <a:uLnTx/>
                <a:uFillTx/>
                <a:latin typeface="Times New Roman"/>
                <a:ea typeface="新細明體"/>
                <a:cs typeface="Times New Roman"/>
              </a:rPr>
              <a:t>ate</a:t>
            </a:r>
            <a:r>
              <a:rPr lang="en-US" altLang="zh-CN" sz="1400" dirty="0">
                <a:solidFill>
                  <a:srgbClr val="000000"/>
                </a:solidFill>
                <a:latin typeface="Times New Roman"/>
                <a:ea typeface="新細明體"/>
                <a:cs typeface="Times New Roman"/>
              </a:rPr>
              <a:t>: </a:t>
            </a:r>
            <a:r>
              <a:rPr kumimoji="0" lang="en-US" sz="1400" b="0" i="0" u="none" strike="noStrike" kern="1200" cap="none" spc="0" normalizeH="0" baseline="0" noProof="0" dirty="0">
                <a:ln>
                  <a:noFill/>
                </a:ln>
                <a:solidFill>
                  <a:srgbClr val="000000"/>
                </a:solidFill>
                <a:effectLst/>
                <a:uLnTx/>
                <a:uFillTx/>
                <a:latin typeface="Times New Roman"/>
                <a:ea typeface="新細明體"/>
                <a:cs typeface="Times New Roman"/>
              </a:rPr>
              <a:t>1929</a:t>
            </a:r>
            <a:endParaRPr kumimoji="0" lang="zh-HK" altLang="en-US" sz="1400"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p:txBody>
      </p:sp>
      <p:sp>
        <p:nvSpPr>
          <p:cNvPr id="14" name="文字方塊 13"/>
          <p:cNvSpPr txBox="1">
            <a:spLocks noChangeArrowheads="1"/>
          </p:cNvSpPr>
          <p:nvPr/>
        </p:nvSpPr>
        <p:spPr bwMode="auto">
          <a:xfrm>
            <a:off x="6073588" y="5045041"/>
            <a:ext cx="2749177" cy="1427350"/>
          </a:xfrm>
          <a:prstGeom prst="rect">
            <a:avLst/>
          </a:prstGeom>
          <a:solidFill>
            <a:schemeClr val="accent4">
              <a:lumMod val="40000"/>
              <a:lumOff val="60000"/>
            </a:schemeClr>
          </a:solidFill>
          <a:ln w="9525">
            <a:noFill/>
            <a:miter lim="800000"/>
            <a:headEnd/>
            <a:tailEnd/>
          </a:ln>
        </p:spPr>
        <p:txBody>
          <a:bodyPr rot="0" vert="horz" wrap="square" lIns="91440" tIns="45720" rIns="91440" bIns="45720" anchor="t" anchorCtr="0">
            <a:noAutofit/>
          </a:bodyPr>
          <a:lstStyle/>
          <a:p>
            <a:pPr>
              <a:lnSpc>
                <a:spcPct val="110000"/>
              </a:lnSpc>
              <a:spcAft>
                <a:spcPts val="0"/>
              </a:spcAft>
            </a:pPr>
            <a:r>
              <a:rPr lang="en-US" altLang="zh-TW" sz="1500" b="1" kern="100" dirty="0" smtClean="0">
                <a:effectLst/>
                <a:latin typeface="Times New Roman" panose="02020603050405020304" pitchFamily="18" charset="0"/>
                <a:ea typeface="新細明體"/>
                <a:cs typeface="Times New Roman" panose="02020603050405020304" pitchFamily="18" charset="0"/>
              </a:rPr>
              <a:t>Think:</a:t>
            </a:r>
            <a:r>
              <a:rPr lang="en-US" altLang="zh-TW" sz="1500" b="1" kern="100" dirty="0" smtClean="0">
                <a:solidFill>
                  <a:srgbClr val="000000"/>
                </a:solidFill>
                <a:effectLst/>
                <a:latin typeface="Times New Roman" panose="02020603050405020304" pitchFamily="18" charset="0"/>
                <a:ea typeface="新細明體"/>
                <a:cs typeface="Times New Roman" panose="02020603050405020304" pitchFamily="18" charset="0"/>
              </a:rPr>
              <a:t> </a:t>
            </a:r>
            <a:r>
              <a:rPr lang="en-US" altLang="zh-TW" sz="1500" kern="100" dirty="0">
                <a:solidFill>
                  <a:srgbClr val="000000"/>
                </a:solidFill>
                <a:latin typeface="Times New Roman" panose="02020603050405020304" pitchFamily="18" charset="0"/>
                <a:ea typeface="新細明體"/>
                <a:cs typeface="Times New Roman" panose="02020603050405020304" pitchFamily="18" charset="0"/>
              </a:rPr>
              <a:t>On average, do you find that the Japanese army’s weapons were cumbersome or light? Were they suitable for attacking the</a:t>
            </a:r>
            <a:r>
              <a:rPr lang="en-US" altLang="zh-TW" sz="1500" kern="100" dirty="0">
                <a:solidFill>
                  <a:srgbClr val="000000"/>
                </a:solidFill>
                <a:effectLst/>
                <a:latin typeface="Times New Roman" panose="02020603050405020304" pitchFamily="18" charset="0"/>
                <a:ea typeface="新細明體"/>
                <a:cs typeface="Times New Roman" panose="02020603050405020304" pitchFamily="18" charset="0"/>
              </a:rPr>
              <a:t> Gin Drinker’s Line? </a:t>
            </a:r>
            <a:endParaRPr lang="zh-HK" sz="1500" kern="100" dirty="0">
              <a:effectLst/>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337070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bg/>
                                          </p:spTgt>
                                        </p:tgtEl>
                                        <p:attrNameLst>
                                          <p:attrName>style.visibility</p:attrName>
                                        </p:attrNameLst>
                                      </p:cBhvr>
                                      <p:to>
                                        <p:strVal val="visible"/>
                                      </p:to>
                                    </p:set>
                                    <p:animEffect transition="in" filter="barn(inVertical)">
                                      <p:cBhvr>
                                        <p:cTn id="11" dur="500"/>
                                        <p:tgtEl>
                                          <p:spTgt spid="9">
                                            <p:bg/>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barn(inVertical)">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11" grpId="0"/>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16" name="Picture 15">
            <a:extLst>
              <a:ext uri="{FF2B5EF4-FFF2-40B4-BE49-F238E27FC236}">
                <a16:creationId xmlns:a16="http://schemas.microsoft.com/office/drawing/2014/main" id="{A88F0568-5B0D-40EA-A7E9-BC83495DA646}"/>
              </a:ext>
            </a:extLst>
          </p:cNvPr>
          <p:cNvPicPr>
            <a:picLocks noChangeAspect="1"/>
          </p:cNvPicPr>
          <p:nvPr/>
        </p:nvPicPr>
        <p:blipFill>
          <a:blip r:embed="rId3"/>
          <a:stretch>
            <a:fillRect/>
          </a:stretch>
        </p:blipFill>
        <p:spPr>
          <a:xfrm>
            <a:off x="3796132" y="539645"/>
            <a:ext cx="5219934" cy="3839315"/>
          </a:xfrm>
          <a:prstGeom prst="rect">
            <a:avLst/>
          </a:prstGeom>
        </p:spPr>
      </p:pic>
      <p:pic>
        <p:nvPicPr>
          <p:cNvPr id="14" name="Picture 13">
            <a:extLst>
              <a:ext uri="{FF2B5EF4-FFF2-40B4-BE49-F238E27FC236}">
                <a16:creationId xmlns:a16="http://schemas.microsoft.com/office/drawing/2014/main" id="{7ABC43C6-4AD7-4833-9623-4E4A9093D231}"/>
              </a:ext>
            </a:extLst>
          </p:cNvPr>
          <p:cNvPicPr>
            <a:picLocks noChangeAspect="1"/>
          </p:cNvPicPr>
          <p:nvPr/>
        </p:nvPicPr>
        <p:blipFill>
          <a:blip r:embed="rId4"/>
          <a:stretch>
            <a:fillRect/>
          </a:stretch>
        </p:blipFill>
        <p:spPr>
          <a:xfrm>
            <a:off x="3816959" y="4459753"/>
            <a:ext cx="2031746" cy="2336508"/>
          </a:xfrm>
          <a:prstGeom prst="rect">
            <a:avLst/>
          </a:prstGeom>
        </p:spPr>
      </p:pic>
      <p:sp>
        <p:nvSpPr>
          <p:cNvPr id="3" name="TextBox 3"/>
          <p:cNvSpPr txBox="1"/>
          <p:nvPr/>
        </p:nvSpPr>
        <p:spPr>
          <a:xfrm>
            <a:off x="508001" y="1208240"/>
            <a:ext cx="2350334" cy="732320"/>
          </a:xfrm>
          <a:prstGeom prst="rect">
            <a:avLst/>
          </a:prstGeom>
          <a:solidFill>
            <a:srgbClr val="558ED5"/>
          </a:solidFill>
        </p:spPr>
        <p:txBody>
          <a:bodyPr wrap="square" rtlCol="0">
            <a:noAutofit/>
          </a:bodyPr>
          <a:lstStyle/>
          <a:p>
            <a:pPr>
              <a:spcAft>
                <a:spcPts val="0"/>
              </a:spcAft>
            </a:pPr>
            <a:r>
              <a:rPr lang="en-US" sz="1500" kern="1200" dirty="0">
                <a:solidFill>
                  <a:srgbClr val="FFFFFF"/>
                </a:solidFill>
                <a:effectLst/>
                <a:latin typeface="Times New Roman"/>
                <a:ea typeface="新細明體"/>
                <a:cs typeface="Times New Roman"/>
              </a:rPr>
              <a:t>3. </a:t>
            </a:r>
            <a:r>
              <a:rPr lang="en-US" sz="1500" kern="1200" dirty="0">
                <a:solidFill>
                  <a:schemeClr val="bg1"/>
                </a:solidFill>
                <a:effectLst/>
                <a:latin typeface="Times New Roman"/>
                <a:ea typeface="新細明體"/>
                <a:cs typeface="Times New Roman"/>
              </a:rPr>
              <a:t>T</a:t>
            </a:r>
            <a:r>
              <a:rPr lang="en-HK" sz="1500" dirty="0">
                <a:solidFill>
                  <a:schemeClr val="bg1"/>
                </a:solidFill>
                <a:latin typeface="Times New Roman"/>
                <a:ea typeface="新細明體"/>
                <a:cs typeface="Times New Roman"/>
              </a:rPr>
              <a:t>he</a:t>
            </a:r>
            <a:r>
              <a:rPr lang="zh-CN" altLang="en-US" sz="1500" dirty="0">
                <a:solidFill>
                  <a:schemeClr val="bg1"/>
                </a:solidFill>
                <a:latin typeface="Times New Roman"/>
                <a:ea typeface="新細明體"/>
                <a:cs typeface="Times New Roman"/>
              </a:rPr>
              <a:t> </a:t>
            </a:r>
            <a:r>
              <a:rPr lang="en-US" sz="1500" kern="1200" dirty="0">
                <a:solidFill>
                  <a:schemeClr val="bg1"/>
                </a:solidFill>
                <a:effectLst/>
                <a:latin typeface="Times New Roman"/>
                <a:ea typeface="新細明體"/>
                <a:cs typeface="Times New Roman"/>
              </a:rPr>
              <a:t>Japanese Army </a:t>
            </a:r>
            <a:r>
              <a:rPr lang="en-US" altLang="zh-CN" sz="1500" kern="1200" dirty="0" smtClean="0">
                <a:solidFill>
                  <a:schemeClr val="bg1"/>
                </a:solidFill>
                <a:effectLst/>
                <a:latin typeface="Times New Roman"/>
                <a:ea typeface="新細明體"/>
                <a:cs typeface="Times New Roman"/>
              </a:rPr>
              <a:t>Approached the </a:t>
            </a:r>
            <a:r>
              <a:rPr lang="en-US" altLang="zh-CN" sz="1500" kern="1200" dirty="0">
                <a:solidFill>
                  <a:schemeClr val="bg1"/>
                </a:solidFill>
                <a:effectLst/>
                <a:latin typeface="Times New Roman"/>
                <a:ea typeface="新細明體"/>
                <a:cs typeface="Times New Roman"/>
              </a:rPr>
              <a:t>Gin Drinker’s Line</a:t>
            </a:r>
            <a:r>
              <a:rPr lang="en-US" sz="1500" dirty="0">
                <a:solidFill>
                  <a:schemeClr val="bg1"/>
                </a:solidFill>
                <a:effectLst/>
                <a:latin typeface="Times New Roman"/>
                <a:ea typeface="新細明體"/>
                <a:cs typeface="Times New Roman"/>
              </a:rPr>
              <a:t> </a:t>
            </a:r>
            <a:endParaRPr lang="zh-HK" sz="1500" dirty="0">
              <a:solidFill>
                <a:schemeClr val="bg1"/>
              </a:solidFill>
              <a:effectLst/>
              <a:latin typeface="Times New Roman"/>
              <a:ea typeface="新細明體"/>
              <a:cs typeface="Times New Roman"/>
            </a:endParaRPr>
          </a:p>
        </p:txBody>
      </p:sp>
      <p:pic>
        <p:nvPicPr>
          <p:cNvPr id="5" name="圖片 4"/>
          <p:cNvPicPr/>
          <p:nvPr/>
        </p:nvPicPr>
        <p:blipFill>
          <a:blip r:embed="rId5">
            <a:extLst>
              <a:ext uri="{28A0092B-C50C-407E-A947-70E740481C1C}">
                <a14:useLocalDpi xmlns:a14="http://schemas.microsoft.com/office/drawing/2010/main" val="0"/>
              </a:ext>
            </a:extLst>
          </a:blip>
          <a:srcRect/>
          <a:stretch>
            <a:fillRect/>
          </a:stretch>
        </p:blipFill>
        <p:spPr bwMode="auto">
          <a:xfrm>
            <a:off x="2858335" y="1263407"/>
            <a:ext cx="901881" cy="621987"/>
          </a:xfrm>
          <a:prstGeom prst="rect">
            <a:avLst/>
          </a:prstGeom>
          <a:noFill/>
          <a:ln>
            <a:noFill/>
          </a:ln>
          <a:extLst>
            <a:ext uri="{FAA26D3D-D897-4be2-8F04-BA451C77F1D7}">
              <ma14:placeholderFlag xmlns:ma14="http://schemas.microsoft.com/office/mac/drawingml/2011/main" xmlns=""/>
            </a:ext>
          </a:extLst>
        </p:spPr>
      </p:pic>
      <p:sp>
        <p:nvSpPr>
          <p:cNvPr id="7" name="TextBox 4"/>
          <p:cNvSpPr txBox="1"/>
          <p:nvPr/>
        </p:nvSpPr>
        <p:spPr>
          <a:xfrm>
            <a:off x="508002" y="1940560"/>
            <a:ext cx="3152366" cy="4812852"/>
          </a:xfrm>
          <a:prstGeom prst="rect">
            <a:avLst/>
          </a:prstGeom>
          <a:solidFill>
            <a:srgbClr val="1F497D">
              <a:lumMod val="20000"/>
              <a:lumOff val="80000"/>
            </a:srgbClr>
          </a:solidFill>
        </p:spPr>
        <p:txBody>
          <a:bodyPr wrap="square" rtlCol="0">
            <a:noAutofit/>
          </a:bodyPr>
          <a:lstStyle/>
          <a:p>
            <a:pPr lvl="0" defTabSz="914400">
              <a:lnSpc>
                <a:spcPct val="110000"/>
              </a:lnSpc>
              <a:defRPr/>
            </a:pPr>
            <a:r>
              <a:rPr kumimoji="0" lang="en-US" altLang="zh-CN" sz="1500" b="0" i="0" u="none" strike="noStrike" kern="1200" cap="none" spc="0" normalizeH="0" baseline="0" noProof="0" dirty="0">
                <a:ln>
                  <a:noFill/>
                </a:ln>
                <a:effectLst/>
                <a:uLnTx/>
                <a:uFillTx/>
                <a:latin typeface="Times New Roman"/>
                <a:ea typeface="新細明體"/>
                <a:cs typeface="Times New Roman"/>
              </a:rPr>
              <a:t>Division </a:t>
            </a:r>
            <a:r>
              <a:rPr kumimoji="0" lang="en-US" altLang="zh-CN" sz="1500" b="0" i="0" u="none" strike="noStrike" kern="1200" cap="none" spc="0" normalizeH="0" baseline="0" noProof="0" dirty="0" smtClean="0">
                <a:ln>
                  <a:noFill/>
                </a:ln>
                <a:effectLst/>
                <a:uLnTx/>
                <a:uFillTx/>
                <a:latin typeface="Times New Roman"/>
                <a:ea typeface="新細明體"/>
                <a:cs typeface="Times New Roman"/>
              </a:rPr>
              <a:t>commander, </a:t>
            </a:r>
            <a:r>
              <a:rPr kumimoji="0" lang="en-US" altLang="zh-CN" sz="1500" b="0" i="0" u="none" strike="noStrike" kern="1200" cap="none" spc="0" normalizeH="0" baseline="0" noProof="0" dirty="0" err="1" smtClean="0">
                <a:ln>
                  <a:noFill/>
                </a:ln>
                <a:effectLst/>
                <a:uLnTx/>
                <a:uFillTx/>
                <a:latin typeface="Times New Roman"/>
                <a:ea typeface="新細明體"/>
                <a:cs typeface="Times New Roman"/>
              </a:rPr>
              <a:t>Tadayoshi</a:t>
            </a:r>
            <a:r>
              <a:rPr kumimoji="0" lang="en-US" altLang="zh-CN" sz="1500" b="0" i="0" u="none" strike="noStrike" kern="1200" cap="none" spc="0" normalizeH="0" baseline="0" noProof="0" dirty="0" smtClean="0">
                <a:ln>
                  <a:noFill/>
                </a:ln>
                <a:effectLst/>
                <a:uLnTx/>
                <a:uFillTx/>
                <a:latin typeface="Times New Roman"/>
                <a:ea typeface="新細明體"/>
                <a:cs typeface="Times New Roman"/>
              </a:rPr>
              <a:t> Sano, </a:t>
            </a:r>
            <a:r>
              <a:rPr lang="en-US" altLang="zh-CN" sz="1500" noProof="0" dirty="0">
                <a:latin typeface="Times New Roman"/>
                <a:ea typeface="新細明體"/>
                <a:cs typeface="Times New Roman"/>
              </a:rPr>
              <a:t>could not have guessed that the British army </a:t>
            </a:r>
            <a:r>
              <a:rPr lang="en-US" altLang="zh-CN" sz="1500" noProof="0" dirty="0" smtClean="0">
                <a:latin typeface="Times New Roman"/>
                <a:ea typeface="新細明體"/>
                <a:cs typeface="Times New Roman"/>
              </a:rPr>
              <a:t>had </a:t>
            </a:r>
            <a:r>
              <a:rPr lang="en-US" altLang="zh-CN" sz="1500" noProof="0" dirty="0">
                <a:latin typeface="Times New Roman"/>
                <a:ea typeface="新細明體"/>
                <a:cs typeface="Times New Roman"/>
              </a:rPr>
              <a:t>already </a:t>
            </a:r>
            <a:r>
              <a:rPr kumimoji="0" lang="en-US" altLang="zh-CN" sz="1500" b="0" i="0" u="none" strike="noStrike" kern="1200" cap="none" spc="0" normalizeH="0" baseline="0" noProof="0" dirty="0">
                <a:ln>
                  <a:noFill/>
                </a:ln>
                <a:effectLst/>
                <a:uLnTx/>
                <a:uFillTx/>
                <a:latin typeface="Times New Roman"/>
                <a:ea typeface="新細明體"/>
                <a:cs typeface="Times New Roman"/>
              </a:rPr>
              <a:t>evacuated the New </a:t>
            </a:r>
            <a:r>
              <a:rPr kumimoji="0" lang="en-US" altLang="zh-CN" sz="1500" b="0" i="0" u="none" strike="noStrike" kern="1200" cap="none" spc="0" normalizeH="0" baseline="0" noProof="0" dirty="0" smtClean="0">
                <a:ln>
                  <a:noFill/>
                </a:ln>
                <a:effectLst/>
                <a:uLnTx/>
                <a:uFillTx/>
                <a:latin typeface="Times New Roman"/>
                <a:ea typeface="新細明體"/>
                <a:cs typeface="Times New Roman"/>
              </a:rPr>
              <a:t>Territories at that time</a:t>
            </a:r>
            <a:r>
              <a:rPr lang="en-US" altLang="zh-CN" sz="1500" dirty="0" smtClean="0">
                <a:latin typeface="Times New Roman"/>
                <a:ea typeface="新細明體"/>
                <a:cs typeface="Times New Roman"/>
              </a:rPr>
              <a:t>. </a:t>
            </a:r>
            <a:r>
              <a:rPr lang="en-US" altLang="zh-CN" sz="1500" dirty="0">
                <a:latin typeface="Times New Roman"/>
                <a:ea typeface="新細明體"/>
                <a:cs typeface="Times New Roman"/>
              </a:rPr>
              <a:t>The number of</a:t>
            </a:r>
            <a:r>
              <a:rPr kumimoji="0" lang="en-US" altLang="zh-CN" sz="1500" b="0" i="0" u="none" strike="noStrike" kern="1200" cap="none" spc="0" normalizeH="0" baseline="0" noProof="0" dirty="0">
                <a:ln>
                  <a:noFill/>
                </a:ln>
                <a:effectLst/>
                <a:uLnTx/>
                <a:uFillTx/>
                <a:latin typeface="Times New Roman"/>
                <a:ea typeface="新細明體"/>
                <a:cs typeface="Times New Roman"/>
              </a:rPr>
              <a:t> British soldiers left behind to defend </a:t>
            </a:r>
            <a:r>
              <a:rPr kumimoji="0" lang="en-US" altLang="zh-CN" sz="1500" b="0" i="0" u="none" strike="noStrike" kern="1200" cap="none" spc="0" normalizeH="0" baseline="0" noProof="0" dirty="0" smtClean="0">
                <a:ln>
                  <a:noFill/>
                </a:ln>
                <a:effectLst/>
                <a:uLnTx/>
                <a:uFillTx/>
                <a:latin typeface="Times New Roman"/>
                <a:ea typeface="新細明體"/>
                <a:cs typeface="Times New Roman"/>
              </a:rPr>
              <a:t>the </a:t>
            </a:r>
            <a:r>
              <a:rPr kumimoji="0" lang="en-US" altLang="zh-CN" sz="1500" b="0" i="0" u="none" strike="noStrike" kern="1200" cap="none" spc="0" normalizeH="0" baseline="0" noProof="0" dirty="0">
                <a:ln>
                  <a:noFill/>
                </a:ln>
                <a:effectLst/>
                <a:uLnTx/>
                <a:uFillTx/>
                <a:latin typeface="Times New Roman"/>
                <a:ea typeface="新細明體"/>
                <a:cs typeface="Times New Roman"/>
              </a:rPr>
              <a:t>Gin Drinker’s Line </a:t>
            </a:r>
            <a:r>
              <a:rPr lang="en-US" altLang="zh-CN" sz="1500" dirty="0">
                <a:latin typeface="Times New Roman"/>
                <a:ea typeface="新細明體"/>
                <a:cs typeface="Times New Roman"/>
              </a:rPr>
              <a:t>was pitifully small. T</a:t>
            </a:r>
            <a:r>
              <a:rPr lang="en-HK" altLang="zh-CN" sz="1500" dirty="0">
                <a:latin typeface="Times New Roman"/>
                <a:ea typeface="新細明體"/>
                <a:cs typeface="Times New Roman"/>
              </a:rPr>
              <a:t>he entire deployment at the</a:t>
            </a:r>
            <a:r>
              <a:rPr lang="en-US" altLang="zh-CN" sz="1500" dirty="0">
                <a:latin typeface="Times New Roman"/>
                <a:ea typeface="新細明體"/>
                <a:cs typeface="Times New Roman"/>
              </a:rPr>
              <a:t> Gin Drinker’s Line </a:t>
            </a:r>
            <a:r>
              <a:rPr kumimoji="0" lang="en-HK" altLang="zh-CN" sz="1500" b="0" i="0" u="none" strike="noStrike" kern="1200" cap="none" spc="0" normalizeH="0" baseline="0" noProof="0" dirty="0">
                <a:ln>
                  <a:noFill/>
                </a:ln>
                <a:effectLst/>
                <a:uLnTx/>
                <a:uFillTx/>
                <a:latin typeface="Times New Roman"/>
                <a:ea typeface="新細明體"/>
                <a:cs typeface="Times New Roman"/>
              </a:rPr>
              <a:t>was just a bluff. </a:t>
            </a:r>
            <a:r>
              <a:rPr kumimoji="0" lang="en-US" altLang="zh-CN" sz="1500" b="0" i="0" u="none" strike="noStrike" kern="1200" cap="none" spc="0" normalizeH="0" baseline="0" noProof="0" dirty="0">
                <a:ln>
                  <a:noFill/>
                </a:ln>
                <a:effectLst/>
                <a:uLnTx/>
                <a:uFillTx/>
                <a:latin typeface="Times New Roman"/>
                <a:ea typeface="新細明體"/>
                <a:cs typeface="Times New Roman"/>
              </a:rPr>
              <a:t>If</a:t>
            </a:r>
            <a:r>
              <a:rPr kumimoji="0" lang="en-US" altLang="zh-CN" sz="1500" b="0" i="0" u="none" strike="noStrike" kern="1200" cap="none" spc="0" normalizeH="0" noProof="0" dirty="0">
                <a:ln>
                  <a:noFill/>
                </a:ln>
                <a:effectLst/>
                <a:uLnTx/>
                <a:uFillTx/>
                <a:latin typeface="Times New Roman"/>
                <a:ea typeface="新細明體"/>
                <a:cs typeface="Times New Roman"/>
              </a:rPr>
              <a:t> </a:t>
            </a:r>
            <a:r>
              <a:rPr kumimoji="0" lang="en-US" altLang="zh-CN" sz="1500" b="0" i="0" u="none" strike="noStrike" kern="1200" cap="none" spc="0" normalizeH="0" noProof="0" dirty="0" smtClean="0">
                <a:ln>
                  <a:noFill/>
                </a:ln>
                <a:effectLst/>
                <a:uLnTx/>
                <a:uFillTx/>
                <a:latin typeface="Times New Roman"/>
                <a:ea typeface="新細明體"/>
                <a:cs typeface="Times New Roman"/>
              </a:rPr>
              <a:t>it was </a:t>
            </a:r>
            <a:r>
              <a:rPr lang="en-US" altLang="zh-CN" sz="1500" dirty="0" smtClean="0">
                <a:latin typeface="Times New Roman"/>
                <a:ea typeface="新細明體"/>
                <a:cs typeface="Times New Roman"/>
              </a:rPr>
              <a:t>not </a:t>
            </a:r>
            <a:r>
              <a:rPr lang="en-US" altLang="zh-CN" sz="1500" dirty="0">
                <a:latin typeface="Times New Roman"/>
                <a:ea typeface="新細明體"/>
                <a:cs typeface="Times New Roman"/>
              </a:rPr>
              <a:t>for the fact that the 3</a:t>
            </a:r>
            <a:r>
              <a:rPr lang="en-US" altLang="zh-CN" sz="1500" baseline="30000" dirty="0">
                <a:latin typeface="Times New Roman"/>
                <a:ea typeface="新細明體"/>
                <a:cs typeface="Times New Roman"/>
              </a:rPr>
              <a:t>rd</a:t>
            </a:r>
            <a:r>
              <a:rPr lang="en-US" altLang="zh-CN" sz="1500" dirty="0">
                <a:latin typeface="Times New Roman"/>
                <a:ea typeface="新細明體"/>
                <a:cs typeface="Times New Roman"/>
              </a:rPr>
              <a:t> battalion under the 228</a:t>
            </a:r>
            <a:r>
              <a:rPr lang="en-US" altLang="zh-CN" sz="1500" baseline="30000" dirty="0">
                <a:latin typeface="Times New Roman"/>
                <a:ea typeface="新細明體"/>
                <a:cs typeface="Times New Roman"/>
              </a:rPr>
              <a:t>th</a:t>
            </a:r>
            <a:r>
              <a:rPr lang="en-US" altLang="zh-CN" sz="1500" dirty="0">
                <a:latin typeface="Times New Roman"/>
                <a:ea typeface="新細明體"/>
                <a:cs typeface="Times New Roman"/>
              </a:rPr>
              <a:t> regiment disobeyed orders and attacked, the </a:t>
            </a:r>
            <a:r>
              <a:rPr kumimoji="0" lang="en-HK" altLang="zh-CN" sz="1500" b="0" i="0" u="none" strike="noStrike" kern="1200" cap="none" spc="0" normalizeH="0" baseline="0" noProof="0" dirty="0">
                <a:ln>
                  <a:noFill/>
                </a:ln>
                <a:effectLst/>
                <a:uLnTx/>
                <a:uFillTx/>
                <a:latin typeface="Times New Roman"/>
                <a:ea typeface="新細明體"/>
                <a:cs typeface="Times New Roman"/>
              </a:rPr>
              <a:t>G</a:t>
            </a:r>
            <a:r>
              <a:rPr kumimoji="0" lang="en-US" altLang="zh-CN" sz="1500" b="0" i="0" u="none" strike="noStrike" kern="1200" cap="none" spc="0" normalizeH="0" baseline="0" noProof="0" dirty="0">
                <a:ln>
                  <a:noFill/>
                </a:ln>
                <a:effectLst/>
                <a:uLnTx/>
                <a:uFillTx/>
                <a:latin typeface="Times New Roman"/>
                <a:ea typeface="新細明體"/>
                <a:cs typeface="Times New Roman"/>
              </a:rPr>
              <a:t>in Drinker’s Line’s </a:t>
            </a:r>
            <a:r>
              <a:rPr lang="en-US" altLang="zh-CN" sz="1500" dirty="0">
                <a:latin typeface="Times New Roman"/>
                <a:ea typeface="新細明體"/>
                <a:cs typeface="Times New Roman"/>
              </a:rPr>
              <a:t>really could have held the </a:t>
            </a:r>
            <a:r>
              <a:rPr kumimoji="0" lang="en-US" altLang="zh-CN" sz="1500" b="0" i="0" u="none" strike="noStrike" kern="1200" cap="none" spc="0" normalizeH="0" baseline="0" noProof="0" dirty="0">
                <a:ln>
                  <a:noFill/>
                </a:ln>
                <a:effectLst/>
                <a:uLnTx/>
                <a:uFillTx/>
                <a:latin typeface="Times New Roman"/>
                <a:ea typeface="新細明體"/>
                <a:cs typeface="Times New Roman"/>
              </a:rPr>
              <a:t>Japanese army</a:t>
            </a:r>
            <a:r>
              <a:rPr kumimoji="0" lang="en-US" altLang="zh-CN" sz="1500" b="0" i="0" u="none" strike="noStrike" kern="1200" cap="none" spc="0" normalizeH="0" noProof="0" dirty="0">
                <a:ln>
                  <a:noFill/>
                </a:ln>
                <a:effectLst/>
                <a:uLnTx/>
                <a:uFillTx/>
                <a:latin typeface="Times New Roman"/>
                <a:ea typeface="新細明體"/>
                <a:cs typeface="Times New Roman"/>
              </a:rPr>
              <a:t> for one week. </a:t>
            </a:r>
            <a:r>
              <a:rPr kumimoji="0" lang="en-US" altLang="zh-CN" sz="1500" b="0" i="0" u="none" strike="noStrike" kern="1200" cap="none" spc="0" normalizeH="0" baseline="0" noProof="0" dirty="0">
                <a:ln>
                  <a:noFill/>
                </a:ln>
                <a:effectLst/>
                <a:uLnTx/>
                <a:uFillTx/>
                <a:latin typeface="Times New Roman"/>
                <a:ea typeface="新細明體"/>
                <a:cs typeface="Times New Roman"/>
              </a:rPr>
              <a:t>In reality</a:t>
            </a:r>
            <a:r>
              <a:rPr lang="en-US" altLang="zh-CN" sz="1500" dirty="0">
                <a:latin typeface="Times New Roman"/>
                <a:ea typeface="新細明體"/>
                <a:cs typeface="Times New Roman"/>
              </a:rPr>
              <a:t>, another team, the 230</a:t>
            </a:r>
            <a:r>
              <a:rPr lang="en-US" altLang="zh-CN" sz="1500" baseline="30000" dirty="0">
                <a:latin typeface="Times New Roman"/>
                <a:ea typeface="新細明體"/>
                <a:cs typeface="Times New Roman"/>
              </a:rPr>
              <a:t>th</a:t>
            </a:r>
            <a:r>
              <a:rPr lang="en-US" altLang="zh-CN" sz="1500" dirty="0">
                <a:latin typeface="Times New Roman"/>
                <a:ea typeface="新細明體"/>
                <a:cs typeface="Times New Roman"/>
              </a:rPr>
              <a:t> regiment responsible for attacking </a:t>
            </a:r>
            <a:r>
              <a:rPr lang="en-US" altLang="zh-CN" sz="1500" dirty="0" smtClean="0">
                <a:latin typeface="Times New Roman"/>
                <a:ea typeface="新細明體"/>
                <a:cs typeface="Times New Roman"/>
              </a:rPr>
              <a:t>the </a:t>
            </a:r>
            <a:r>
              <a:rPr lang="en-US" altLang="zh-CN" sz="1500" dirty="0" err="1" smtClean="0">
                <a:latin typeface="Times New Roman"/>
                <a:ea typeface="新細明體"/>
                <a:cs typeface="Times New Roman"/>
              </a:rPr>
              <a:t>Shing</a:t>
            </a:r>
            <a:r>
              <a:rPr lang="en-US" altLang="zh-CN" sz="1500" dirty="0" smtClean="0">
                <a:latin typeface="Times New Roman"/>
                <a:ea typeface="新細明體"/>
                <a:cs typeface="Times New Roman"/>
              </a:rPr>
              <a:t> </a:t>
            </a:r>
            <a:r>
              <a:rPr lang="en-US" altLang="zh-CN" sz="1500" dirty="0">
                <a:latin typeface="Times New Roman"/>
                <a:ea typeface="新細明體"/>
                <a:cs typeface="Times New Roman"/>
              </a:rPr>
              <a:t>Mun</a:t>
            </a:r>
            <a:r>
              <a:rPr lang="zh-CN" altLang="en-US" sz="1500" dirty="0">
                <a:latin typeface="Times New Roman"/>
                <a:ea typeface="新細明體"/>
                <a:cs typeface="Times New Roman"/>
              </a:rPr>
              <a:t> </a:t>
            </a:r>
            <a:r>
              <a:rPr lang="en-US" altLang="zh-CN" sz="1500" dirty="0">
                <a:latin typeface="Times New Roman"/>
                <a:ea typeface="新細明體"/>
                <a:cs typeface="Times New Roman"/>
              </a:rPr>
              <a:t>Redoubt, strictly complied with their regiment commanders orders and waited for orders.</a:t>
            </a:r>
            <a:endParaRPr kumimoji="0" lang="zh-HK" altLang="en-US" sz="1500" b="0" i="0" u="none" strike="noStrike" kern="0" cap="none" spc="0" normalizeH="0" baseline="0" noProof="0" dirty="0">
              <a:ln>
                <a:noFill/>
              </a:ln>
              <a:effectLst/>
              <a:uLnTx/>
              <a:uFillTx/>
              <a:latin typeface="Times New Roman"/>
              <a:ea typeface="新細明體"/>
              <a:cs typeface="Times New Roman"/>
            </a:endParaRPr>
          </a:p>
        </p:txBody>
      </p:sp>
      <p:sp>
        <p:nvSpPr>
          <p:cNvPr id="10" name="TextBox 14"/>
          <p:cNvSpPr txBox="1"/>
          <p:nvPr/>
        </p:nvSpPr>
        <p:spPr>
          <a:xfrm>
            <a:off x="5934274" y="4388279"/>
            <a:ext cx="3056068" cy="2407982"/>
          </a:xfrm>
          <a:prstGeom prst="rect">
            <a:avLst/>
          </a:prstGeom>
          <a:solidFill>
            <a:schemeClr val="accent2">
              <a:lumMod val="40000"/>
              <a:lumOff val="60000"/>
            </a:schemeClr>
          </a:solidFill>
        </p:spPr>
        <p:txBody>
          <a:bodyPr wrap="square" rtlCol="0">
            <a:noAutofit/>
          </a:bodyPr>
          <a:lstStyle/>
          <a:p>
            <a:pPr>
              <a:lnSpc>
                <a:spcPct val="110000"/>
              </a:lnSpc>
              <a:spcAft>
                <a:spcPts val="0"/>
              </a:spcAft>
            </a:pPr>
            <a:r>
              <a:rPr lang="en-US" altLang="zh-CN" sz="1200" dirty="0" smtClean="0">
                <a:latin typeface="Times New Roman"/>
                <a:ea typeface="新細明體"/>
                <a:cs typeface="Times New Roman"/>
              </a:rPr>
              <a:t>3 pm, December </a:t>
            </a:r>
            <a:r>
              <a:rPr lang="en-US" altLang="zh-CN" sz="1200" dirty="0">
                <a:latin typeface="Times New Roman"/>
                <a:ea typeface="新細明體"/>
                <a:cs typeface="Times New Roman"/>
              </a:rPr>
              <a:t>9 </a:t>
            </a:r>
            <a:r>
              <a:rPr lang="en-US" sz="1200" dirty="0" smtClean="0">
                <a:latin typeface="Times New Roman"/>
                <a:ea typeface="新細明體"/>
                <a:cs typeface="Times New Roman"/>
              </a:rPr>
              <a:t>: </a:t>
            </a:r>
            <a:r>
              <a:rPr lang="en-US" sz="1200" dirty="0">
                <a:latin typeface="Times New Roman"/>
                <a:ea typeface="新細明體"/>
                <a:cs typeface="Times New Roman"/>
              </a:rPr>
              <a:t>The Japanese soldiers of the </a:t>
            </a:r>
            <a:r>
              <a:rPr lang="en-US" sz="1200" kern="1200" dirty="0">
                <a:effectLst/>
                <a:latin typeface="Times New Roman"/>
                <a:ea typeface="新細明體"/>
                <a:cs typeface="Times New Roman"/>
              </a:rPr>
              <a:t>228</a:t>
            </a:r>
            <a:r>
              <a:rPr lang="en-US" sz="1200" kern="1200" baseline="30000" dirty="0">
                <a:effectLst/>
                <a:latin typeface="Times New Roman"/>
                <a:ea typeface="新細明體"/>
                <a:cs typeface="Times New Roman"/>
              </a:rPr>
              <a:t>th</a:t>
            </a:r>
            <a:r>
              <a:rPr lang="en-US" sz="1200" kern="1200" dirty="0">
                <a:effectLst/>
                <a:latin typeface="Times New Roman"/>
                <a:ea typeface="新細明體"/>
                <a:cs typeface="Times New Roman"/>
              </a:rPr>
              <a:t> division had</a:t>
            </a:r>
            <a:r>
              <a:rPr lang="en-US" altLang="zh-CN" sz="1200" kern="1200" dirty="0">
                <a:effectLst/>
                <a:latin typeface="Times New Roman"/>
                <a:ea typeface="新細明體"/>
                <a:cs typeface="Times New Roman"/>
              </a:rPr>
              <a:t> arrived at </a:t>
            </a:r>
            <a:r>
              <a:rPr lang="en-US" altLang="zh-CN" sz="1200" dirty="0">
                <a:latin typeface="Times New Roman"/>
                <a:ea typeface="新細明體"/>
                <a:cs typeface="Times New Roman"/>
              </a:rPr>
              <a:t>Needle Hill, </a:t>
            </a:r>
            <a:r>
              <a:rPr lang="en-US" altLang="zh-CN" sz="1200" dirty="0" smtClean="0">
                <a:latin typeface="Times New Roman"/>
                <a:ea typeface="新細明體"/>
                <a:cs typeface="Times New Roman"/>
              </a:rPr>
              <a:t>which was situated at the </a:t>
            </a:r>
            <a:r>
              <a:rPr lang="en-US" altLang="zh-CN" sz="1200" dirty="0">
                <a:latin typeface="Times New Roman"/>
                <a:ea typeface="新細明體"/>
                <a:cs typeface="Times New Roman"/>
              </a:rPr>
              <a:t>north-east of the </a:t>
            </a:r>
            <a:r>
              <a:rPr lang="en-US" altLang="zh-CN" sz="1200" kern="1200" dirty="0" err="1">
                <a:effectLst/>
                <a:latin typeface="Times New Roman"/>
                <a:ea typeface="新細明體"/>
                <a:cs typeface="Times New Roman"/>
              </a:rPr>
              <a:t>Shing</a:t>
            </a:r>
            <a:r>
              <a:rPr lang="en-US" altLang="zh-CN" sz="1200" kern="1200" dirty="0">
                <a:effectLst/>
                <a:latin typeface="Times New Roman"/>
                <a:ea typeface="新細明體"/>
                <a:cs typeface="Times New Roman"/>
              </a:rPr>
              <a:t> </a:t>
            </a:r>
            <a:r>
              <a:rPr lang="en-US" altLang="zh-CN" sz="1200" kern="1200" dirty="0" err="1">
                <a:effectLst/>
                <a:latin typeface="Times New Roman"/>
                <a:ea typeface="新細明體"/>
                <a:cs typeface="Times New Roman"/>
              </a:rPr>
              <a:t>Mun</a:t>
            </a:r>
            <a:r>
              <a:rPr lang="en-US" altLang="zh-CN" sz="1200" kern="1200" dirty="0">
                <a:effectLst/>
                <a:latin typeface="Times New Roman"/>
                <a:ea typeface="新細明體"/>
                <a:cs typeface="Times New Roman"/>
              </a:rPr>
              <a:t> </a:t>
            </a:r>
            <a:r>
              <a:rPr lang="en-US" altLang="zh-CN" sz="1200" kern="1200" dirty="0" smtClean="0">
                <a:effectLst/>
                <a:latin typeface="Times New Roman"/>
                <a:ea typeface="新細明體"/>
                <a:cs typeface="Times New Roman"/>
              </a:rPr>
              <a:t>Reservoir. </a:t>
            </a:r>
            <a:endParaRPr lang="en-US" altLang="zh-CN" sz="1200" kern="1200" dirty="0">
              <a:effectLst/>
              <a:latin typeface="Times New Roman"/>
              <a:ea typeface="新細明體"/>
              <a:cs typeface="Times New Roman"/>
            </a:endParaRPr>
          </a:p>
          <a:p>
            <a:pPr>
              <a:lnSpc>
                <a:spcPct val="110000"/>
              </a:lnSpc>
              <a:spcAft>
                <a:spcPts val="0"/>
              </a:spcAft>
            </a:pPr>
            <a:r>
              <a:rPr lang="en-US" altLang="zh-CN" sz="1200" kern="1200" dirty="0">
                <a:effectLst/>
                <a:latin typeface="Times New Roman"/>
                <a:ea typeface="新細明體"/>
                <a:cs typeface="Times New Roman"/>
              </a:rPr>
              <a:t>This unit investigated the foot of the hills at </a:t>
            </a:r>
            <a:r>
              <a:rPr lang="en-US" altLang="zh-CN" sz="1200" kern="1200" dirty="0" smtClean="0">
                <a:effectLst/>
                <a:latin typeface="Times New Roman"/>
                <a:ea typeface="新細明體"/>
                <a:cs typeface="Times New Roman"/>
              </a:rPr>
              <a:t>the </a:t>
            </a:r>
            <a:r>
              <a:rPr lang="en-US" altLang="zh-CN" sz="1200" kern="1200" dirty="0" err="1" smtClean="0">
                <a:effectLst/>
                <a:latin typeface="Times New Roman"/>
                <a:ea typeface="新細明體"/>
                <a:cs typeface="Times New Roman"/>
              </a:rPr>
              <a:t>Shing</a:t>
            </a:r>
            <a:r>
              <a:rPr lang="en-US" altLang="zh-CN" sz="1200" kern="1200" dirty="0" smtClean="0">
                <a:effectLst/>
                <a:latin typeface="Times New Roman"/>
                <a:ea typeface="新細明體"/>
                <a:cs typeface="Times New Roman"/>
              </a:rPr>
              <a:t> </a:t>
            </a:r>
            <a:r>
              <a:rPr lang="en-US" altLang="zh-CN" sz="1200" kern="1200" dirty="0">
                <a:effectLst/>
                <a:latin typeface="Times New Roman"/>
                <a:ea typeface="新細明體"/>
                <a:cs typeface="Times New Roman"/>
              </a:rPr>
              <a:t>Mun Redoubt. Althoug</a:t>
            </a:r>
            <a:r>
              <a:rPr lang="en-US" altLang="zh-CN" sz="1200" dirty="0">
                <a:latin typeface="Times New Roman"/>
                <a:ea typeface="新細明體"/>
                <a:cs typeface="Times New Roman"/>
              </a:rPr>
              <a:t>h they discovered trenches, they could not see </a:t>
            </a:r>
            <a:r>
              <a:rPr lang="en-US" altLang="zh-CN" sz="1200" dirty="0" smtClean="0">
                <a:latin typeface="Times New Roman"/>
                <a:ea typeface="新細明體"/>
                <a:cs typeface="Times New Roman"/>
              </a:rPr>
              <a:t>any British soldiers and there were only </a:t>
            </a:r>
            <a:r>
              <a:rPr lang="en-US" altLang="zh-CN" sz="1200" dirty="0">
                <a:latin typeface="Times New Roman"/>
                <a:ea typeface="新細明體"/>
                <a:cs typeface="Times New Roman"/>
              </a:rPr>
              <a:t>some </a:t>
            </a:r>
            <a:r>
              <a:rPr lang="en-US" altLang="zh-CN" sz="1200" dirty="0">
                <a:latin typeface="Times New Roman" panose="02020603050405020304" pitchFamily="18" charset="0"/>
                <a:cs typeface="Times New Roman" panose="02020603050405020304" pitchFamily="18" charset="0"/>
              </a:rPr>
              <a:t>clothes being hung</a:t>
            </a:r>
            <a:r>
              <a:rPr lang="en-US" altLang="zh-CN" sz="1200" dirty="0">
                <a:latin typeface="Times New Roman"/>
                <a:ea typeface="新細明體"/>
                <a:cs typeface="Times New Roman"/>
              </a:rPr>
              <a:t>. The 228</a:t>
            </a:r>
            <a:r>
              <a:rPr lang="en-US" altLang="zh-CN" sz="1200" baseline="30000" dirty="0">
                <a:latin typeface="Times New Roman"/>
                <a:ea typeface="新細明體"/>
                <a:cs typeface="Times New Roman"/>
              </a:rPr>
              <a:t>th</a:t>
            </a:r>
            <a:r>
              <a:rPr lang="en-US" altLang="zh-CN" sz="1200" dirty="0">
                <a:latin typeface="Times New Roman"/>
                <a:ea typeface="新細明體"/>
                <a:cs typeface="Times New Roman"/>
              </a:rPr>
              <a:t> regiment </a:t>
            </a:r>
            <a:r>
              <a:rPr lang="en-US" altLang="zh-CN" sz="1200" dirty="0" smtClean="0">
                <a:latin typeface="Times New Roman"/>
                <a:ea typeface="新細明體"/>
                <a:cs typeface="Times New Roman"/>
              </a:rPr>
              <a:t>commander, </a:t>
            </a:r>
            <a:r>
              <a:rPr lang="en-US" altLang="zh-CN" sz="1200" kern="1200" dirty="0" err="1" smtClean="0">
                <a:effectLst/>
                <a:latin typeface="Times New Roman"/>
                <a:ea typeface="新細明體"/>
                <a:cs typeface="Times New Roman"/>
              </a:rPr>
              <a:t>Sadashichi</a:t>
            </a:r>
            <a:r>
              <a:rPr lang="en-US" altLang="zh-CN" sz="1200" kern="1200" dirty="0" smtClean="0">
                <a:effectLst/>
                <a:latin typeface="Times New Roman"/>
                <a:ea typeface="新細明體"/>
                <a:cs typeface="Times New Roman"/>
              </a:rPr>
              <a:t> </a:t>
            </a:r>
            <a:r>
              <a:rPr lang="en-US" altLang="zh-CN" sz="1200" kern="1200" dirty="0" err="1" smtClean="0">
                <a:effectLst/>
                <a:latin typeface="Times New Roman"/>
                <a:ea typeface="新細明體"/>
                <a:cs typeface="Times New Roman"/>
              </a:rPr>
              <a:t>Doi</a:t>
            </a:r>
            <a:r>
              <a:rPr lang="en-US" altLang="zh-CN" sz="1200" kern="1200" dirty="0" smtClean="0">
                <a:effectLst/>
                <a:latin typeface="Times New Roman"/>
                <a:ea typeface="新細明體"/>
                <a:cs typeface="Times New Roman"/>
              </a:rPr>
              <a:t>, </a:t>
            </a:r>
            <a:r>
              <a:rPr lang="en-US" altLang="zh-CN" sz="1200" dirty="0">
                <a:latin typeface="Times New Roman"/>
                <a:ea typeface="新細明體"/>
                <a:cs typeface="Times New Roman"/>
              </a:rPr>
              <a:t>then understood that the Scottish infantry unit was </a:t>
            </a:r>
            <a:r>
              <a:rPr lang="en-US" altLang="zh-CN" sz="1200" kern="1200" dirty="0">
                <a:effectLst/>
                <a:latin typeface="Times New Roman"/>
                <a:ea typeface="新細明體"/>
                <a:cs typeface="Times New Roman"/>
              </a:rPr>
              <a:t>extremely relaxed.</a:t>
            </a:r>
            <a:endParaRPr lang="zh-HK" sz="1200" dirty="0">
              <a:effectLst/>
              <a:latin typeface="Times New Roman"/>
              <a:ea typeface="新細明體"/>
              <a:cs typeface="Times New Roman"/>
            </a:endParaRPr>
          </a:p>
        </p:txBody>
      </p:sp>
      <p:cxnSp>
        <p:nvCxnSpPr>
          <p:cNvPr id="12" name="Straight Arrow Connector 13"/>
          <p:cNvCxnSpPr/>
          <p:nvPr/>
        </p:nvCxnSpPr>
        <p:spPr>
          <a:xfrm rot="5400000" flipH="1" flipV="1">
            <a:off x="3893119" y="2435722"/>
            <a:ext cx="3604323" cy="529436"/>
          </a:xfrm>
          <a:prstGeom prst="bentConnector3">
            <a:avLst>
              <a:gd name="adj1" fmla="val 50000"/>
            </a:avLst>
          </a:prstGeom>
          <a:ln w="19050">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9" name="Rectangle 8"/>
          <p:cNvSpPr/>
          <p:nvPr/>
        </p:nvSpPr>
        <p:spPr>
          <a:xfrm>
            <a:off x="4593896" y="603125"/>
            <a:ext cx="1171575" cy="12439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20" name="TextBox 11"/>
          <p:cNvSpPr txBox="1"/>
          <p:nvPr/>
        </p:nvSpPr>
        <p:spPr>
          <a:xfrm>
            <a:off x="3824294" y="2505138"/>
            <a:ext cx="1286317" cy="923862"/>
          </a:xfrm>
          <a:prstGeom prst="rect">
            <a:avLst/>
          </a:prstGeom>
          <a:solidFill>
            <a:srgbClr val="F79646">
              <a:lumMod val="20000"/>
              <a:lumOff val="8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100" dirty="0">
                <a:latin typeface="Times New Roman"/>
                <a:ea typeface="新細明體"/>
                <a:cs typeface="Times New Roman"/>
              </a:rPr>
              <a:t>The 230</a:t>
            </a:r>
            <a:r>
              <a:rPr lang="en-US" altLang="zh-CN" sz="1100" baseline="30000" dirty="0">
                <a:latin typeface="Times New Roman"/>
                <a:ea typeface="新細明體"/>
                <a:cs typeface="Times New Roman"/>
              </a:rPr>
              <a:t>th</a:t>
            </a:r>
            <a:r>
              <a:rPr lang="en-US" altLang="zh-CN" sz="1100" dirty="0">
                <a:latin typeface="Times New Roman"/>
                <a:ea typeface="新細明體"/>
                <a:cs typeface="Times New Roman"/>
              </a:rPr>
              <a:t> regiment had the responsibility of attacking </a:t>
            </a:r>
            <a:r>
              <a:rPr lang="en-US" altLang="zh-CN" sz="1100" dirty="0" smtClean="0">
                <a:latin typeface="Times New Roman"/>
                <a:ea typeface="新細明體"/>
                <a:cs typeface="Times New Roman"/>
              </a:rPr>
              <a:t>the </a:t>
            </a:r>
            <a:r>
              <a:rPr lang="en-US" altLang="zh-CN" sz="1100" dirty="0" err="1" smtClean="0">
                <a:latin typeface="Times New Roman"/>
                <a:ea typeface="新細明體"/>
                <a:cs typeface="Times New Roman"/>
              </a:rPr>
              <a:t>Shing</a:t>
            </a:r>
            <a:r>
              <a:rPr lang="en-US" altLang="zh-CN" sz="1100" dirty="0" smtClean="0">
                <a:latin typeface="Times New Roman"/>
                <a:ea typeface="新細明體"/>
                <a:cs typeface="Times New Roman"/>
              </a:rPr>
              <a:t> </a:t>
            </a:r>
            <a:r>
              <a:rPr lang="en-US" altLang="zh-CN" sz="1100" dirty="0">
                <a:latin typeface="Times New Roman"/>
                <a:ea typeface="新細明體"/>
                <a:cs typeface="Times New Roman"/>
              </a:rPr>
              <a:t>Mun Redoubt.</a:t>
            </a:r>
            <a:endParaRPr kumimoji="0" lang="zh-HK" altLang="en-US" sz="1100" b="0" i="0" u="none" strike="noStrike" kern="0" cap="none" spc="0" normalizeH="0" baseline="0" noProof="0" dirty="0">
              <a:ln>
                <a:noFill/>
              </a:ln>
              <a:effectLst/>
              <a:uLnTx/>
              <a:uFillTx/>
              <a:latin typeface="Times New Roman"/>
              <a:ea typeface="新細明體"/>
              <a:cs typeface="Times New Roman"/>
            </a:endParaRPr>
          </a:p>
        </p:txBody>
      </p:sp>
    </p:spTree>
    <p:extLst>
      <p:ext uri="{BB962C8B-B14F-4D97-AF65-F5344CB8AC3E}">
        <p14:creationId xmlns:p14="http://schemas.microsoft.com/office/powerpoint/2010/main" val="114092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9" name="Picture 8">
            <a:extLst>
              <a:ext uri="{FF2B5EF4-FFF2-40B4-BE49-F238E27FC236}">
                <a16:creationId xmlns:a16="http://schemas.microsoft.com/office/drawing/2014/main" id="{6FD72C7C-28AF-4756-A543-BA38FF3059A4}"/>
              </a:ext>
            </a:extLst>
          </p:cNvPr>
          <p:cNvPicPr>
            <a:picLocks noChangeAspect="1"/>
          </p:cNvPicPr>
          <p:nvPr/>
        </p:nvPicPr>
        <p:blipFill>
          <a:blip r:embed="rId3"/>
          <a:stretch>
            <a:fillRect/>
          </a:stretch>
        </p:blipFill>
        <p:spPr>
          <a:xfrm>
            <a:off x="1962444" y="542876"/>
            <a:ext cx="5338242" cy="4109221"/>
          </a:xfrm>
          <a:prstGeom prst="rect">
            <a:avLst/>
          </a:prstGeom>
        </p:spPr>
      </p:pic>
      <p:sp>
        <p:nvSpPr>
          <p:cNvPr id="6" name="TextBox 4"/>
          <p:cNvSpPr txBox="1"/>
          <p:nvPr/>
        </p:nvSpPr>
        <p:spPr>
          <a:xfrm>
            <a:off x="4408342" y="3778351"/>
            <a:ext cx="3978372" cy="1470637"/>
          </a:xfrm>
          <a:prstGeom prst="rect">
            <a:avLst/>
          </a:prstGeom>
          <a:ln>
            <a:noFill/>
          </a:ln>
          <a:effectLst/>
        </p:spPr>
        <p:style>
          <a:lnRef idx="3">
            <a:schemeClr val="lt1"/>
          </a:lnRef>
          <a:fillRef idx="1">
            <a:schemeClr val="accent3"/>
          </a:fillRef>
          <a:effectRef idx="1">
            <a:schemeClr val="accent3"/>
          </a:effectRef>
          <a:fontRef idx="minor">
            <a:schemeClr val="lt1"/>
          </a:fontRef>
        </p:style>
        <p:txBody>
          <a:bodyPr wrap="square" rtlCol="0">
            <a:noAutofit/>
          </a:bodyPr>
          <a:lstStyle/>
          <a:p>
            <a:pPr>
              <a:spcAft>
                <a:spcPts val="0"/>
              </a:spcAft>
            </a:pPr>
            <a:r>
              <a:rPr lang="en-US" altLang="zh-CN" sz="1200" dirty="0">
                <a:solidFill>
                  <a:schemeClr val="bg1"/>
                </a:solidFill>
                <a:latin typeface="Times New Roman"/>
                <a:ea typeface="新細明體"/>
                <a:cs typeface="Times New Roman"/>
              </a:rPr>
              <a:t>The 2nd infantry battalion of the </a:t>
            </a:r>
            <a:r>
              <a:rPr lang="en-US" altLang="zh-CN" sz="1200" kern="1200" dirty="0">
                <a:solidFill>
                  <a:schemeClr val="bg1"/>
                </a:solidFill>
                <a:effectLst/>
                <a:latin typeface="Times New Roman"/>
                <a:ea typeface="新細明體"/>
                <a:cs typeface="Times New Roman"/>
              </a:rPr>
              <a:t>Royal Regiment of Scotland </a:t>
            </a:r>
            <a:r>
              <a:rPr lang="en-US" altLang="zh-CN" sz="1200" dirty="0">
                <a:solidFill>
                  <a:schemeClr val="bg1"/>
                </a:solidFill>
                <a:latin typeface="Times New Roman"/>
                <a:ea typeface="新細明體"/>
                <a:cs typeface="Times New Roman"/>
              </a:rPr>
              <a:t>was </a:t>
            </a:r>
            <a:r>
              <a:rPr lang="en-US" altLang="zh-CN" sz="1200" kern="1200" dirty="0">
                <a:solidFill>
                  <a:schemeClr val="bg1"/>
                </a:solidFill>
                <a:effectLst/>
                <a:latin typeface="Times New Roman"/>
                <a:ea typeface="新細明體"/>
                <a:cs typeface="Times New Roman"/>
              </a:rPr>
              <a:t>defending at the </a:t>
            </a:r>
            <a:r>
              <a:rPr lang="en-US" altLang="zh-CN" sz="1200" kern="1200" dirty="0" err="1">
                <a:solidFill>
                  <a:schemeClr val="bg1"/>
                </a:solidFill>
                <a:effectLst/>
                <a:latin typeface="Times New Roman"/>
                <a:ea typeface="新細明體"/>
                <a:cs typeface="Times New Roman"/>
              </a:rPr>
              <a:t>Shing</a:t>
            </a:r>
            <a:r>
              <a:rPr lang="en-US" altLang="zh-CN" sz="1200" kern="1200" dirty="0">
                <a:solidFill>
                  <a:schemeClr val="bg1"/>
                </a:solidFill>
                <a:effectLst/>
                <a:latin typeface="Times New Roman"/>
                <a:ea typeface="新細明體"/>
                <a:cs typeface="Times New Roman"/>
              </a:rPr>
              <a:t> Mun Redoubt</a:t>
            </a:r>
            <a:r>
              <a:rPr lang="en-US" altLang="zh-CN" sz="1200" dirty="0">
                <a:solidFill>
                  <a:schemeClr val="bg1"/>
                </a:solidFill>
                <a:latin typeface="Times New Roman"/>
                <a:ea typeface="新細明體"/>
                <a:cs typeface="Times New Roman"/>
              </a:rPr>
              <a:t>. </a:t>
            </a:r>
            <a:r>
              <a:rPr lang="en-US" altLang="zh-CN" sz="1200" dirty="0" smtClean="0">
                <a:solidFill>
                  <a:schemeClr val="bg1"/>
                </a:solidFill>
                <a:latin typeface="Times New Roman"/>
                <a:ea typeface="新細明體"/>
                <a:cs typeface="Times New Roman"/>
              </a:rPr>
              <a:t>However, </a:t>
            </a:r>
            <a:r>
              <a:rPr lang="en-US" altLang="zh-CN" sz="1200" dirty="0">
                <a:solidFill>
                  <a:schemeClr val="bg1"/>
                </a:solidFill>
                <a:latin typeface="Times New Roman"/>
                <a:ea typeface="新細明體"/>
                <a:cs typeface="Times New Roman"/>
              </a:rPr>
              <a:t>there were only a few dozen soldiers (only </a:t>
            </a:r>
            <a:r>
              <a:rPr lang="en-US" sz="1200" dirty="0">
                <a:solidFill>
                  <a:schemeClr val="bg1"/>
                </a:solidFill>
                <a:latin typeface="Times New Roman"/>
                <a:ea typeface="新細明體"/>
                <a:cs typeface="Times New Roman"/>
              </a:rPr>
              <a:t>3</a:t>
            </a:r>
            <a:r>
              <a:rPr lang="en-US" altLang="zh-CN" sz="1200" dirty="0">
                <a:solidFill>
                  <a:schemeClr val="bg1"/>
                </a:solidFill>
                <a:latin typeface="Times New Roman"/>
                <a:ea typeface="新細明體"/>
                <a:cs typeface="Times New Roman"/>
              </a:rPr>
              <a:t> officers and </a:t>
            </a:r>
            <a:r>
              <a:rPr lang="en-US" sz="1200" dirty="0">
                <a:solidFill>
                  <a:schemeClr val="bg1"/>
                </a:solidFill>
                <a:latin typeface="Times New Roman"/>
                <a:ea typeface="新細明體"/>
                <a:cs typeface="Times New Roman"/>
              </a:rPr>
              <a:t>39 infantry) of the 8</a:t>
            </a:r>
            <a:r>
              <a:rPr lang="en-US" altLang="zh-CN" sz="1200" baseline="30000" dirty="0">
                <a:solidFill>
                  <a:schemeClr val="bg1"/>
                </a:solidFill>
                <a:latin typeface="Times New Roman"/>
                <a:ea typeface="新細明體"/>
                <a:cs typeface="Times New Roman"/>
              </a:rPr>
              <a:t>th</a:t>
            </a:r>
            <a:r>
              <a:rPr lang="en-US" altLang="zh-CN" sz="1200" dirty="0">
                <a:solidFill>
                  <a:schemeClr val="bg1"/>
                </a:solidFill>
                <a:latin typeface="Times New Roman"/>
                <a:ea typeface="新細明體"/>
                <a:cs typeface="Times New Roman"/>
              </a:rPr>
              <a:t> Platoon of the</a:t>
            </a:r>
            <a:r>
              <a:rPr lang="en-US" sz="1200" dirty="0">
                <a:solidFill>
                  <a:schemeClr val="bg1"/>
                </a:solidFill>
                <a:latin typeface="Times New Roman"/>
                <a:ea typeface="新細明體"/>
                <a:cs typeface="Times New Roman"/>
              </a:rPr>
              <a:t> A Company stationed there. </a:t>
            </a:r>
            <a:r>
              <a:rPr lang="en-US" altLang="zh-CN" sz="1200" kern="1200" dirty="0">
                <a:solidFill>
                  <a:schemeClr val="bg1"/>
                </a:solidFill>
                <a:effectLst/>
                <a:latin typeface="Times New Roman"/>
                <a:ea typeface="新細明體"/>
                <a:cs typeface="Times New Roman"/>
              </a:rPr>
              <a:t>Not only were these numbers pitifully small </a:t>
            </a:r>
            <a:r>
              <a:rPr lang="en-HK" altLang="zh-CN" sz="1200" kern="1200" dirty="0">
                <a:solidFill>
                  <a:schemeClr val="bg1"/>
                </a:solidFill>
                <a:effectLst/>
                <a:latin typeface="Times New Roman"/>
                <a:ea typeface="新細明體"/>
                <a:cs typeface="Times New Roman"/>
              </a:rPr>
              <a:t>but discipline was very </a:t>
            </a:r>
            <a:r>
              <a:rPr lang="en-HK" altLang="zh-CN" sz="1200" kern="1200" dirty="0" smtClean="0">
                <a:solidFill>
                  <a:schemeClr val="bg1"/>
                </a:solidFill>
                <a:effectLst/>
                <a:latin typeface="Times New Roman"/>
                <a:ea typeface="新細明體"/>
                <a:cs typeface="Times New Roman"/>
              </a:rPr>
              <a:t>poor and </a:t>
            </a:r>
            <a:r>
              <a:rPr lang="en-HK" altLang="zh-CN" sz="1200" kern="1200" dirty="0">
                <a:solidFill>
                  <a:schemeClr val="bg1"/>
                </a:solidFill>
                <a:effectLst/>
                <a:latin typeface="Times New Roman"/>
                <a:ea typeface="新細明體"/>
                <a:cs typeface="Times New Roman"/>
              </a:rPr>
              <a:t>fighting power was low. </a:t>
            </a:r>
            <a:endParaRPr lang="zh-HK" sz="1200" dirty="0">
              <a:solidFill>
                <a:schemeClr val="bg1"/>
              </a:solidFill>
              <a:effectLst/>
              <a:latin typeface="Times New Roman"/>
              <a:ea typeface="新細明體"/>
              <a:cs typeface="Times New Roman"/>
            </a:endParaRPr>
          </a:p>
        </p:txBody>
      </p:sp>
      <p:sp>
        <p:nvSpPr>
          <p:cNvPr id="7" name="TextBox 5"/>
          <p:cNvSpPr txBox="1"/>
          <p:nvPr/>
        </p:nvSpPr>
        <p:spPr>
          <a:xfrm>
            <a:off x="459847" y="5383148"/>
            <a:ext cx="8204234" cy="1317015"/>
          </a:xfrm>
          <a:prstGeom prst="rect">
            <a:avLst/>
          </a:prstGeom>
          <a:solidFill>
            <a:schemeClr val="accent2">
              <a:lumMod val="40000"/>
              <a:lumOff val="60000"/>
            </a:schemeClr>
          </a:solidFill>
        </p:spPr>
        <p:txBody>
          <a:bodyPr wrap="square" rtlCol="0">
            <a:noAutofit/>
          </a:bodyPr>
          <a:lstStyle/>
          <a:p>
            <a:pPr algn="just">
              <a:lnSpc>
                <a:spcPct val="110000"/>
              </a:lnSpc>
              <a:spcAft>
                <a:spcPts val="0"/>
              </a:spcAft>
            </a:pPr>
            <a:r>
              <a:rPr lang="en-US" sz="1200" kern="1200" dirty="0">
                <a:effectLst/>
                <a:latin typeface="Times New Roman" panose="02020603050405020304" pitchFamily="18" charset="0"/>
                <a:ea typeface="Tahoma" panose="020B0604030504040204" pitchFamily="34" charset="0"/>
                <a:cs typeface="Times New Roman" panose="02020603050405020304" pitchFamily="18" charset="0"/>
              </a:rPr>
              <a:t>228th</a:t>
            </a:r>
            <a:r>
              <a:rPr lang="en-US" sz="1200" dirty="0">
                <a:latin typeface="Times New Roman" panose="02020603050405020304" pitchFamily="18" charset="0"/>
                <a:ea typeface="Tahoma" panose="020B0604030504040204" pitchFamily="34" charset="0"/>
                <a:cs typeface="Times New Roman" panose="02020603050405020304" pitchFamily="18" charset="0"/>
              </a:rPr>
              <a:t> regiment </a:t>
            </a:r>
            <a:r>
              <a:rPr lang="en-US" sz="1200" dirty="0" smtClean="0">
                <a:latin typeface="Times New Roman" panose="02020603050405020304" pitchFamily="18" charset="0"/>
                <a:ea typeface="Tahoma" panose="020B0604030504040204" pitchFamily="34" charset="0"/>
                <a:cs typeface="Times New Roman" panose="02020603050405020304" pitchFamily="18" charset="0"/>
              </a:rPr>
              <a:t>commander, </a:t>
            </a:r>
            <a:r>
              <a:rPr lang="en-US" sz="1200" dirty="0" err="1" smtClean="0">
                <a:latin typeface="Times New Roman" panose="02020603050405020304" pitchFamily="18" charset="0"/>
                <a:ea typeface="Tahoma" panose="020B0604030504040204" pitchFamily="34" charset="0"/>
                <a:cs typeface="Times New Roman" panose="02020603050405020304" pitchFamily="18" charset="0"/>
              </a:rPr>
              <a:t>Sadashichi</a:t>
            </a:r>
            <a:r>
              <a:rPr lang="en-US" sz="12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200" dirty="0" err="1" smtClean="0">
                <a:latin typeface="Times New Roman" panose="02020603050405020304" pitchFamily="18" charset="0"/>
                <a:ea typeface="Tahoma" panose="020B0604030504040204" pitchFamily="34" charset="0"/>
                <a:cs typeface="Times New Roman" panose="02020603050405020304" pitchFamily="18" charset="0"/>
              </a:rPr>
              <a:t>Doi</a:t>
            </a:r>
            <a:r>
              <a:rPr lang="en-US" sz="12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1200" dirty="0">
                <a:latin typeface="Times New Roman" panose="02020603050405020304" pitchFamily="18" charset="0"/>
                <a:ea typeface="Tahoma" panose="020B0604030504040204" pitchFamily="34" charset="0"/>
                <a:cs typeface="Times New Roman" panose="02020603050405020304" pitchFamily="18" charset="0"/>
              </a:rPr>
              <a:t>considered whether he should immediately begin </a:t>
            </a:r>
            <a:r>
              <a:rPr lang="en-US" altLang="zh-CN" sz="1200" kern="1200" dirty="0">
                <a:effectLst/>
                <a:latin typeface="Times New Roman" panose="02020603050405020304" pitchFamily="18" charset="0"/>
                <a:ea typeface="Tahoma" panose="020B0604030504040204" pitchFamily="34" charset="0"/>
                <a:cs typeface="Times New Roman" panose="02020603050405020304" pitchFamily="18" charset="0"/>
              </a:rPr>
              <a:t>assault</a:t>
            </a:r>
            <a:r>
              <a:rPr lang="en-HK" altLang="zh-CN" sz="1200" dirty="0">
                <a:latin typeface="Times New Roman" panose="02020603050405020304" pitchFamily="18" charset="0"/>
                <a:ea typeface="新細明體"/>
                <a:cs typeface="Times New Roman" panose="02020603050405020304" pitchFamily="18" charset="0"/>
              </a:rPr>
              <a:t>. However, he </a:t>
            </a:r>
            <a:r>
              <a:rPr lang="en-US" altLang="zh-CN" sz="1200" dirty="0" smtClean="0">
                <a:latin typeface="Times New Roman" panose="02020603050405020304" pitchFamily="18" charset="0"/>
                <a:ea typeface="Tahoma" panose="020B0604030504040204" pitchFamily="34" charset="0"/>
                <a:cs typeface="Times New Roman" panose="02020603050405020304" pitchFamily="18" charset="0"/>
              </a:rPr>
              <a:t>had the following difficulties:</a:t>
            </a:r>
            <a:endParaRPr lang="zh-HK" sz="1200" dirty="0">
              <a:effectLst/>
              <a:latin typeface="Times New Roman" panose="02020603050405020304" pitchFamily="18" charset="0"/>
              <a:ea typeface="新細明體"/>
              <a:cs typeface="Times New Roman" panose="02020603050405020304" pitchFamily="18" charset="0"/>
            </a:endParaRPr>
          </a:p>
          <a:p>
            <a:pPr algn="just">
              <a:lnSpc>
                <a:spcPct val="110000"/>
              </a:lnSpc>
              <a:spcAft>
                <a:spcPts val="0"/>
              </a:spcAft>
            </a:pPr>
            <a:r>
              <a:rPr lang="zh-CN" sz="1200" kern="1200" dirty="0">
                <a:effectLst/>
                <a:latin typeface="Times New Roman" panose="02020603050405020304" pitchFamily="18" charset="0"/>
                <a:ea typeface="新細明體"/>
                <a:cs typeface="Times New Roman" panose="02020603050405020304" pitchFamily="18" charset="0"/>
              </a:rPr>
              <a:t>（</a:t>
            </a:r>
            <a:r>
              <a:rPr lang="en-US" sz="1200" kern="1200" dirty="0">
                <a:effectLst/>
                <a:latin typeface="Times New Roman" panose="02020603050405020304" pitchFamily="18" charset="0"/>
                <a:ea typeface="Tahoma" panose="020B0604030504040204" pitchFamily="34" charset="0"/>
                <a:cs typeface="Times New Roman" panose="02020603050405020304" pitchFamily="18" charset="0"/>
              </a:rPr>
              <a:t>1</a:t>
            </a:r>
            <a:r>
              <a:rPr lang="zh-CN" sz="1200" kern="1200" dirty="0">
                <a:effectLst/>
                <a:latin typeface="Times New Roman" panose="02020603050405020304" pitchFamily="18" charset="0"/>
                <a:ea typeface="新細明體"/>
                <a:cs typeface="Times New Roman" panose="02020603050405020304" pitchFamily="18" charset="0"/>
              </a:rPr>
              <a:t>）</a:t>
            </a:r>
            <a:r>
              <a:rPr lang="en-HK" altLang="zh-CN" sz="1200" kern="1200" dirty="0">
                <a:effectLst/>
                <a:latin typeface="Times New Roman" panose="02020603050405020304" pitchFamily="18" charset="0"/>
                <a:ea typeface="新細明體"/>
                <a:cs typeface="Times New Roman" panose="02020603050405020304" pitchFamily="18" charset="0"/>
              </a:rPr>
              <a:t>D</a:t>
            </a:r>
            <a:r>
              <a:rPr lang="en-US" altLang="zh-CN" sz="1200" kern="1200" dirty="0" err="1">
                <a:effectLst/>
                <a:latin typeface="Times New Roman" panose="02020603050405020304" pitchFamily="18" charset="0"/>
                <a:ea typeface="Tahoma" panose="020B0604030504040204" pitchFamily="34" charset="0"/>
                <a:cs typeface="Times New Roman" panose="02020603050405020304" pitchFamily="18" charset="0"/>
              </a:rPr>
              <a:t>ivision</a:t>
            </a:r>
            <a:r>
              <a:rPr lang="en-US" altLang="zh-CN" sz="1200" kern="12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1200" kern="1200" dirty="0" smtClean="0">
                <a:effectLst/>
                <a:latin typeface="Times New Roman" panose="02020603050405020304" pitchFamily="18" charset="0"/>
                <a:ea typeface="Tahoma" panose="020B0604030504040204" pitchFamily="34" charset="0"/>
                <a:cs typeface="Times New Roman" panose="02020603050405020304" pitchFamily="18" charset="0"/>
              </a:rPr>
              <a:t>commander, </a:t>
            </a:r>
            <a:r>
              <a:rPr lang="en-US" altLang="zh-CN" sz="1200" kern="1200" dirty="0" err="1" smtClean="0">
                <a:effectLst/>
                <a:latin typeface="Times New Roman" panose="02020603050405020304" pitchFamily="18" charset="0"/>
                <a:ea typeface="Tahoma" panose="020B0604030504040204" pitchFamily="34" charset="0"/>
                <a:cs typeface="Times New Roman" panose="02020603050405020304" pitchFamily="18" charset="0"/>
              </a:rPr>
              <a:t>Tadayoshi</a:t>
            </a:r>
            <a:r>
              <a:rPr lang="en-US" altLang="zh-CN" sz="1200" kern="1200" dirty="0" smtClean="0">
                <a:effectLst/>
                <a:latin typeface="Times New Roman" panose="02020603050405020304" pitchFamily="18" charset="0"/>
                <a:ea typeface="Tahoma" panose="020B0604030504040204" pitchFamily="34" charset="0"/>
                <a:cs typeface="Times New Roman" panose="02020603050405020304" pitchFamily="18" charset="0"/>
              </a:rPr>
              <a:t> Sano, </a:t>
            </a:r>
            <a:r>
              <a:rPr lang="en-US" altLang="zh-CN" sz="1200" kern="1200" dirty="0">
                <a:effectLst/>
                <a:latin typeface="Times New Roman" panose="02020603050405020304" pitchFamily="18" charset="0"/>
                <a:ea typeface="Tahoma" panose="020B0604030504040204" pitchFamily="34" charset="0"/>
                <a:cs typeface="Times New Roman" panose="02020603050405020304" pitchFamily="18" charset="0"/>
              </a:rPr>
              <a:t>had </a:t>
            </a:r>
            <a:r>
              <a:rPr lang="en-US" altLang="zh-CN" sz="1200" kern="1200" dirty="0" smtClean="0">
                <a:effectLst/>
                <a:latin typeface="Times New Roman" panose="02020603050405020304" pitchFamily="18" charset="0"/>
                <a:ea typeface="Tahoma" panose="020B0604030504040204" pitchFamily="34" charset="0"/>
                <a:cs typeface="Times New Roman" panose="02020603050405020304" pitchFamily="18" charset="0"/>
              </a:rPr>
              <a:t>already </a:t>
            </a:r>
            <a:r>
              <a:rPr lang="en-US" altLang="zh-CN" sz="1200" kern="1200" dirty="0">
                <a:effectLst/>
                <a:latin typeface="Times New Roman" panose="02020603050405020304" pitchFamily="18" charset="0"/>
                <a:ea typeface="Tahoma" panose="020B0604030504040204" pitchFamily="34" charset="0"/>
                <a:cs typeface="Times New Roman" panose="02020603050405020304" pitchFamily="18" charset="0"/>
              </a:rPr>
              <a:t>ordered that no action was </a:t>
            </a:r>
            <a:r>
              <a:rPr lang="en-US" altLang="zh-CN" sz="1200" kern="1200" dirty="0" smtClean="0">
                <a:effectLst/>
                <a:latin typeface="Times New Roman" panose="02020603050405020304" pitchFamily="18" charset="0"/>
                <a:ea typeface="Tahoma" panose="020B0604030504040204" pitchFamily="34" charset="0"/>
                <a:cs typeface="Times New Roman" panose="02020603050405020304" pitchFamily="18" charset="0"/>
              </a:rPr>
              <a:t>allowed earlier. </a:t>
            </a:r>
            <a:endParaRPr lang="zh-HK" sz="1200" dirty="0">
              <a:effectLst/>
              <a:latin typeface="Times New Roman" panose="02020603050405020304" pitchFamily="18" charset="0"/>
              <a:ea typeface="新細明體"/>
              <a:cs typeface="Times New Roman" panose="02020603050405020304" pitchFamily="18" charset="0"/>
            </a:endParaRPr>
          </a:p>
          <a:p>
            <a:pPr algn="just">
              <a:lnSpc>
                <a:spcPct val="110000"/>
              </a:lnSpc>
              <a:spcAft>
                <a:spcPts val="0"/>
              </a:spcAft>
            </a:pPr>
            <a:r>
              <a:rPr lang="zh-CN" sz="1200" kern="1200" dirty="0">
                <a:effectLst/>
                <a:latin typeface="Times New Roman" panose="02020603050405020304" pitchFamily="18" charset="0"/>
                <a:ea typeface="新細明體"/>
                <a:cs typeface="Times New Roman" panose="02020603050405020304" pitchFamily="18" charset="0"/>
              </a:rPr>
              <a:t>（</a:t>
            </a:r>
            <a:r>
              <a:rPr lang="en-US" sz="1200" kern="1200" dirty="0">
                <a:effectLst/>
                <a:latin typeface="Times New Roman" panose="02020603050405020304" pitchFamily="18" charset="0"/>
                <a:ea typeface="Tahoma" panose="020B0604030504040204" pitchFamily="34" charset="0"/>
                <a:cs typeface="Times New Roman" panose="02020603050405020304" pitchFamily="18" charset="0"/>
              </a:rPr>
              <a:t>2</a:t>
            </a:r>
            <a:r>
              <a:rPr lang="zh-CN" sz="1200" kern="1200" dirty="0" smtClean="0">
                <a:effectLst/>
                <a:latin typeface="Times New Roman" panose="02020603050405020304" pitchFamily="18" charset="0"/>
                <a:ea typeface="新細明體"/>
                <a:cs typeface="Times New Roman" panose="02020603050405020304" pitchFamily="18" charset="0"/>
              </a:rPr>
              <a:t>）</a:t>
            </a:r>
            <a:r>
              <a:rPr lang="en-US" altLang="zh-CN" sz="1200" kern="1200" dirty="0" smtClean="0">
                <a:effectLst/>
                <a:latin typeface="Times New Roman" panose="02020603050405020304" pitchFamily="18" charset="0"/>
                <a:ea typeface="新細明體"/>
                <a:cs typeface="Times New Roman" panose="02020603050405020304" pitchFamily="18" charset="0"/>
              </a:rPr>
              <a:t>The </a:t>
            </a:r>
            <a:r>
              <a:rPr lang="en-US" altLang="zh-CN" sz="1200" kern="1200" dirty="0" err="1" smtClean="0">
                <a:effectLst/>
                <a:latin typeface="Times New Roman" panose="02020603050405020304" pitchFamily="18" charset="0"/>
                <a:ea typeface="Tahoma" panose="020B0604030504040204" pitchFamily="34" charset="0"/>
                <a:cs typeface="Times New Roman" panose="02020603050405020304" pitchFamily="18" charset="0"/>
              </a:rPr>
              <a:t>Shing</a:t>
            </a:r>
            <a:r>
              <a:rPr lang="en-US" altLang="zh-CN" sz="1200" kern="1200" dirty="0" smtClean="0">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1200" kern="1200" dirty="0">
                <a:effectLst/>
                <a:latin typeface="Times New Roman" panose="02020603050405020304" pitchFamily="18" charset="0"/>
                <a:ea typeface="Tahoma" panose="020B0604030504040204" pitchFamily="34" charset="0"/>
                <a:cs typeface="Times New Roman" panose="02020603050405020304" pitchFamily="18" charset="0"/>
              </a:rPr>
              <a:t>Mun</a:t>
            </a:r>
            <a:r>
              <a:rPr lang="en-US" altLang="zh-CN" sz="1200" dirty="0">
                <a:latin typeface="Times New Roman" panose="02020603050405020304" pitchFamily="18" charset="0"/>
                <a:ea typeface="Tahoma" panose="020B0604030504040204" pitchFamily="34" charset="0"/>
                <a:cs typeface="Times New Roman" panose="02020603050405020304" pitchFamily="18" charset="0"/>
              </a:rPr>
              <a:t> Redoubt was not assigned to the 228</a:t>
            </a:r>
            <a:r>
              <a:rPr lang="en-US" altLang="zh-CN" sz="1200" baseline="30000" dirty="0">
                <a:latin typeface="Times New Roman" panose="02020603050405020304" pitchFamily="18" charset="0"/>
                <a:ea typeface="Tahoma" panose="020B0604030504040204" pitchFamily="34" charset="0"/>
                <a:cs typeface="Times New Roman" panose="02020603050405020304" pitchFamily="18" charset="0"/>
              </a:rPr>
              <a:t>th</a:t>
            </a:r>
            <a:r>
              <a:rPr lang="en-US" altLang="zh-CN" sz="1200" dirty="0">
                <a:latin typeface="Times New Roman" panose="02020603050405020304" pitchFamily="18" charset="0"/>
                <a:ea typeface="Tahoma" panose="020B0604030504040204" pitchFamily="34" charset="0"/>
                <a:cs typeface="Times New Roman" panose="02020603050405020304" pitchFamily="18" charset="0"/>
              </a:rPr>
              <a:t> regiment to attack. It had been assigned to the 230</a:t>
            </a:r>
            <a:r>
              <a:rPr lang="en-US" altLang="zh-CN" sz="1200" baseline="30000" dirty="0">
                <a:latin typeface="Times New Roman" panose="02020603050405020304" pitchFamily="18" charset="0"/>
                <a:ea typeface="Tahoma" panose="020B0604030504040204" pitchFamily="34" charset="0"/>
                <a:cs typeface="Times New Roman" panose="02020603050405020304" pitchFamily="18" charset="0"/>
              </a:rPr>
              <a:t>th</a:t>
            </a:r>
            <a:r>
              <a:rPr lang="en-US" altLang="zh-CN" sz="1200" dirty="0">
                <a:latin typeface="Times New Roman" panose="02020603050405020304" pitchFamily="18" charset="0"/>
                <a:ea typeface="Tahoma" panose="020B0604030504040204" pitchFamily="34" charset="0"/>
                <a:cs typeface="Times New Roman" panose="02020603050405020304" pitchFamily="18" charset="0"/>
              </a:rPr>
              <a:t> regiment. </a:t>
            </a:r>
          </a:p>
          <a:p>
            <a:pPr algn="just">
              <a:lnSpc>
                <a:spcPct val="110000"/>
              </a:lnSpc>
              <a:spcAft>
                <a:spcPts val="0"/>
              </a:spcAft>
            </a:pPr>
            <a:r>
              <a:rPr lang="zh-CN" sz="1200" kern="1200" dirty="0">
                <a:effectLst/>
                <a:latin typeface="Times New Roman" panose="02020603050405020304" pitchFamily="18" charset="0"/>
                <a:ea typeface="新細明體"/>
                <a:cs typeface="Times New Roman" panose="02020603050405020304" pitchFamily="18" charset="0"/>
              </a:rPr>
              <a:t>（</a:t>
            </a:r>
            <a:r>
              <a:rPr lang="en-US" sz="1200" kern="1200" dirty="0">
                <a:effectLst/>
                <a:latin typeface="Times New Roman" panose="02020603050405020304" pitchFamily="18" charset="0"/>
                <a:ea typeface="Tahoma" panose="020B0604030504040204" pitchFamily="34" charset="0"/>
                <a:cs typeface="Times New Roman" panose="02020603050405020304" pitchFamily="18" charset="0"/>
              </a:rPr>
              <a:t>3</a:t>
            </a:r>
            <a:r>
              <a:rPr lang="zh-CN" sz="1200" kern="1200" dirty="0">
                <a:effectLst/>
                <a:latin typeface="Times New Roman" panose="02020603050405020304" pitchFamily="18" charset="0"/>
                <a:ea typeface="新細明體"/>
                <a:cs typeface="Times New Roman" panose="02020603050405020304" pitchFamily="18" charset="0"/>
              </a:rPr>
              <a:t>）</a:t>
            </a:r>
            <a:r>
              <a:rPr lang="en-US" altLang="zh-CN" sz="1200" kern="1200" dirty="0">
                <a:effectLst/>
                <a:latin typeface="Times New Roman" panose="02020603050405020304" pitchFamily="18" charset="0"/>
                <a:ea typeface="Tahoma" panose="020B0604030504040204" pitchFamily="34" charset="0"/>
                <a:cs typeface="Times New Roman" panose="02020603050405020304" pitchFamily="18" charset="0"/>
              </a:rPr>
              <a:t>Due to </a:t>
            </a:r>
            <a:r>
              <a:rPr lang="en-US" altLang="zh-CN" sz="1200" kern="1200" dirty="0" smtClean="0">
                <a:effectLst/>
                <a:latin typeface="Times New Roman" panose="02020603050405020304" pitchFamily="18" charset="0"/>
                <a:ea typeface="Tahoma" panose="020B0604030504040204" pitchFamily="34" charset="0"/>
                <a:cs typeface="Times New Roman" panose="02020603050405020304" pitchFamily="18" charset="0"/>
              </a:rPr>
              <a:t>the thick </a:t>
            </a:r>
            <a:r>
              <a:rPr lang="en-US" altLang="zh-CN" sz="1200" kern="1200" dirty="0">
                <a:effectLst/>
                <a:latin typeface="Times New Roman" panose="02020603050405020304" pitchFamily="18" charset="0"/>
                <a:ea typeface="Tahoma" panose="020B0604030504040204" pitchFamily="34" charset="0"/>
                <a:cs typeface="Times New Roman" panose="02020603050405020304" pitchFamily="18" charset="0"/>
              </a:rPr>
              <a:t>fog, the 228</a:t>
            </a:r>
            <a:r>
              <a:rPr lang="en-US" altLang="zh-CN" sz="1200" kern="1200" baseline="30000" dirty="0">
                <a:effectLst/>
                <a:latin typeface="Times New Roman" panose="02020603050405020304" pitchFamily="18" charset="0"/>
                <a:ea typeface="Tahoma" panose="020B0604030504040204" pitchFamily="34" charset="0"/>
                <a:cs typeface="Times New Roman" panose="02020603050405020304" pitchFamily="18" charset="0"/>
              </a:rPr>
              <a:t>th</a:t>
            </a:r>
            <a:r>
              <a:rPr lang="en-US" altLang="zh-CN" sz="1200" kern="1200" dirty="0">
                <a:effectLst/>
                <a:latin typeface="Times New Roman" panose="02020603050405020304" pitchFamily="18" charset="0"/>
                <a:ea typeface="Tahoma" panose="020B0604030504040204" pitchFamily="34" charset="0"/>
                <a:cs typeface="Times New Roman" panose="02020603050405020304" pitchFamily="18" charset="0"/>
              </a:rPr>
              <a:t> and 230</a:t>
            </a:r>
            <a:r>
              <a:rPr lang="en-US" altLang="zh-CN" sz="1200" kern="1200" baseline="30000" dirty="0">
                <a:effectLst/>
                <a:latin typeface="Times New Roman" panose="02020603050405020304" pitchFamily="18" charset="0"/>
                <a:ea typeface="Tahoma" panose="020B0604030504040204" pitchFamily="34" charset="0"/>
                <a:cs typeface="Times New Roman" panose="02020603050405020304" pitchFamily="18" charset="0"/>
              </a:rPr>
              <a:t>th</a:t>
            </a:r>
            <a:r>
              <a:rPr lang="en-US" altLang="zh-CN" sz="1200" kern="1200" dirty="0">
                <a:effectLst/>
                <a:latin typeface="Times New Roman" panose="02020603050405020304" pitchFamily="18" charset="0"/>
                <a:ea typeface="Tahoma" panose="020B0604030504040204" pitchFamily="34" charset="0"/>
                <a:cs typeface="Times New Roman" panose="02020603050405020304" pitchFamily="18" charset="0"/>
              </a:rPr>
              <a:t> regiments lost</a:t>
            </a:r>
            <a:r>
              <a:rPr lang="en-US" altLang="zh-CN" sz="1200" dirty="0">
                <a:latin typeface="Times New Roman" panose="02020603050405020304" pitchFamily="18" charset="0"/>
                <a:ea typeface="Tahoma" panose="020B0604030504040204" pitchFamily="34" charset="0"/>
                <a:cs typeface="Times New Roman" panose="02020603050405020304" pitchFamily="18" charset="0"/>
              </a:rPr>
              <a:t> contact with each other.</a:t>
            </a:r>
            <a:endParaRPr lang="zh-HK" sz="1200" dirty="0">
              <a:effectLst/>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377391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7" name="Rectangle 3"/>
          <p:cNvSpPr/>
          <p:nvPr/>
        </p:nvSpPr>
        <p:spPr>
          <a:xfrm>
            <a:off x="1981200" y="1586431"/>
            <a:ext cx="5181600" cy="3622878"/>
          </a:xfrm>
          <a:prstGeom prst="rect">
            <a:avLst/>
          </a:prstGeom>
          <a:solidFill>
            <a:srgbClr val="8064A2">
              <a:lumMod val="40000"/>
              <a:lumOff val="60000"/>
            </a:srgbClr>
          </a:solidFill>
        </p:spPr>
        <p:txBody>
          <a:bodyPr wrap="square">
            <a:noAutofit/>
          </a:bodyPr>
          <a:lstStyle/>
          <a:p>
            <a:pPr lvl="0" algn="just" defTabSz="914400">
              <a:lnSpc>
                <a:spcPct val="120000"/>
              </a:lnSpc>
              <a:defRPr/>
            </a:pPr>
            <a:r>
              <a:rPr lang="en-US" altLang="zh-TW" sz="1500" b="1" dirty="0">
                <a:solidFill>
                  <a:srgbClr val="000000"/>
                </a:solidFill>
                <a:latin typeface="Times New Roman" panose="02020603050405020304" pitchFamily="18" charset="0"/>
                <a:ea typeface="新細明體"/>
                <a:cs typeface="Times New Roman" panose="02020603050405020304" pitchFamily="18" charset="0"/>
              </a:rPr>
              <a:t>Quiz:</a:t>
            </a:r>
            <a:r>
              <a:rPr lang="zh-TW" altLang="en-US" sz="1500" b="1" dirty="0">
                <a:solidFill>
                  <a:srgbClr val="000000"/>
                </a:solidFill>
                <a:latin typeface="Times New Roman" panose="02020603050405020304" pitchFamily="18" charset="0"/>
                <a:ea typeface="新細明體"/>
                <a:cs typeface="Times New Roman" panose="02020603050405020304" pitchFamily="18" charset="0"/>
              </a:rPr>
              <a:t> </a:t>
            </a:r>
            <a:r>
              <a:rPr lang="en-US" altLang="zh-TW" sz="1500" dirty="0">
                <a:solidFill>
                  <a:srgbClr val="000000"/>
                </a:solidFill>
                <a:latin typeface="Times New Roman" panose="02020603050405020304" pitchFamily="18" charset="0"/>
                <a:ea typeface="新細明體"/>
                <a:cs typeface="Times New Roman" panose="02020603050405020304" pitchFamily="18" charset="0"/>
              </a:rPr>
              <a:t>If</a:t>
            </a:r>
            <a:r>
              <a:rPr lang="zh-TW" alt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500" dirty="0">
                <a:solidFill>
                  <a:srgbClr val="000000"/>
                </a:solidFill>
                <a:latin typeface="Times New Roman" panose="02020603050405020304" pitchFamily="18" charset="0"/>
                <a:ea typeface="新細明體"/>
                <a:cs typeface="Times New Roman" panose="02020603050405020304" pitchFamily="18" charset="0"/>
              </a:rPr>
              <a:t>you</a:t>
            </a:r>
            <a:r>
              <a:rPr lang="zh-TW" alt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500" dirty="0">
                <a:solidFill>
                  <a:srgbClr val="000000"/>
                </a:solidFill>
                <a:latin typeface="Times New Roman" panose="02020603050405020304" pitchFamily="18" charset="0"/>
                <a:ea typeface="新細明體"/>
                <a:cs typeface="Times New Roman" panose="02020603050405020304" pitchFamily="18" charset="0"/>
              </a:rPr>
              <a:t>were</a:t>
            </a:r>
            <a:r>
              <a:rPr lang="zh-TW" altLang="en-US" sz="1500" dirty="0">
                <a:solidFill>
                  <a:srgbClr val="000000"/>
                </a:solidFill>
                <a:latin typeface="Times New Roman" panose="02020603050405020304" pitchFamily="18" charset="0"/>
                <a:ea typeface="新細明體"/>
                <a:cs typeface="Times New Roman" panose="02020603050405020304" pitchFamily="18" charset="0"/>
              </a:rPr>
              <a:t> </a:t>
            </a:r>
            <a:r>
              <a:rPr lang="en-US" sz="1500" dirty="0" err="1">
                <a:solidFill>
                  <a:srgbClr val="000000"/>
                </a:solidFill>
                <a:latin typeface="Times New Roman" panose="02020603050405020304" pitchFamily="18" charset="0"/>
                <a:ea typeface="新細明體"/>
                <a:cs typeface="Times New Roman" panose="02020603050405020304" pitchFamily="18" charset="0"/>
              </a:rPr>
              <a:t>Sadashichi</a:t>
            </a:r>
            <a:r>
              <a:rPr lang="en-US" sz="1500" dirty="0">
                <a:solidFill>
                  <a:srgbClr val="000000"/>
                </a:solidFill>
                <a:latin typeface="Times New Roman" panose="02020603050405020304" pitchFamily="18" charset="0"/>
                <a:ea typeface="新細明體"/>
                <a:cs typeface="Times New Roman" panose="02020603050405020304" pitchFamily="18" charset="0"/>
              </a:rPr>
              <a:t> Doi, seeing that there was no time to lose, would you decide to commence the attack? Or </a:t>
            </a:r>
            <a:r>
              <a:rPr lang="en-US" sz="1500" dirty="0">
                <a:latin typeface="Times New Roman" panose="02020603050405020304" pitchFamily="18" charset="0"/>
                <a:cs typeface="Times New Roman" panose="02020603050405020304" pitchFamily="18" charset="0"/>
              </a:rPr>
              <a:t>would you stringently observe </a:t>
            </a:r>
            <a:r>
              <a:rPr lang="en-US" sz="1500" dirty="0" smtClean="0">
                <a:latin typeface="Times New Roman" panose="02020603050405020304" pitchFamily="18" charset="0"/>
                <a:cs typeface="Times New Roman" panose="02020603050405020304" pitchFamily="18" charset="0"/>
              </a:rPr>
              <a:t>orders?</a:t>
            </a:r>
            <a:endParaRPr lang="zh-HK" altLang="en-US" sz="1500" dirty="0">
              <a:latin typeface="Times New Roman" panose="02020603050405020304" pitchFamily="18" charset="0"/>
              <a:cs typeface="Times New Roman" panose="02020603050405020304" pitchFamily="18" charset="0"/>
            </a:endParaRPr>
          </a:p>
        </p:txBody>
      </p:sp>
      <p:sp>
        <p:nvSpPr>
          <p:cNvPr id="8" name="文字方塊 7"/>
          <p:cNvSpPr txBox="1">
            <a:spLocks noChangeArrowheads="1"/>
          </p:cNvSpPr>
          <p:nvPr/>
        </p:nvSpPr>
        <p:spPr bwMode="auto">
          <a:xfrm>
            <a:off x="2057400" y="2590800"/>
            <a:ext cx="5029200" cy="2496363"/>
          </a:xfrm>
          <a:prstGeom prst="rect">
            <a:avLst/>
          </a:prstGeom>
          <a:solidFill>
            <a:sysClr val="window" lastClr="FFFFFF"/>
          </a:solidFill>
          <a:ln w="9525">
            <a:solidFill>
              <a:srgbClr val="1F497D">
                <a:lumMod val="75000"/>
              </a:srgbClr>
            </a:solid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20000"/>
              </a:lnSpc>
              <a:spcBef>
                <a:spcPts val="0"/>
              </a:spcBef>
              <a:spcAft>
                <a:spcPts val="0"/>
              </a:spcAft>
              <a:buClrTx/>
              <a:buSzTx/>
              <a:buFontTx/>
              <a:buNone/>
              <a:tabLst/>
              <a:defRPr/>
            </a:pPr>
            <a:r>
              <a:rPr lang="en-HK" altLang="zh-CN" sz="1500" dirty="0">
                <a:solidFill>
                  <a:srgbClr val="FF0000"/>
                </a:solidFill>
                <a:latin typeface="Times New Roman"/>
                <a:ea typeface="新細明體"/>
                <a:cs typeface="Times New Roman"/>
              </a:rPr>
              <a:t>In the end, </a:t>
            </a:r>
            <a:r>
              <a:rPr lang="en-US" altLang="zh-CN" sz="1500" dirty="0" err="1">
                <a:solidFill>
                  <a:srgbClr val="FF0000"/>
                </a:solidFill>
                <a:latin typeface="Times New Roman"/>
                <a:ea typeface="新細明體"/>
                <a:cs typeface="Times New Roman"/>
              </a:rPr>
              <a:t>Sadashichi</a:t>
            </a:r>
            <a:r>
              <a:rPr lang="en-US" altLang="zh-CN" sz="1500" dirty="0">
                <a:solidFill>
                  <a:srgbClr val="FF0000"/>
                </a:solidFill>
                <a:latin typeface="Times New Roman"/>
                <a:ea typeface="新細明體"/>
                <a:cs typeface="Times New Roman"/>
              </a:rPr>
              <a:t> Doi </a:t>
            </a:r>
            <a:r>
              <a:rPr kumimoji="0" lang="en-US" altLang="zh-CN" sz="1500" b="0" i="0" u="none" strike="noStrike" kern="1200" cap="none" spc="0" normalizeH="0" baseline="0" noProof="0" dirty="0">
                <a:ln>
                  <a:noFill/>
                </a:ln>
                <a:solidFill>
                  <a:srgbClr val="FF0000"/>
                </a:solidFill>
                <a:effectLst/>
                <a:uLnTx/>
                <a:uFillTx/>
                <a:latin typeface="Times New Roman"/>
                <a:ea typeface="新細明體"/>
                <a:cs typeface="Times New Roman"/>
              </a:rPr>
              <a:t>believed</a:t>
            </a:r>
            <a:r>
              <a:rPr lang="zh-CN" altLang="en-US" sz="1500" dirty="0">
                <a:solidFill>
                  <a:srgbClr val="FF0000"/>
                </a:solidFill>
                <a:latin typeface="Times New Roman"/>
                <a:ea typeface="新細明體"/>
                <a:cs typeface="Times New Roman"/>
              </a:rPr>
              <a:t> </a:t>
            </a:r>
            <a:r>
              <a:rPr lang="en-HK" altLang="zh-CN" sz="1500" dirty="0">
                <a:solidFill>
                  <a:srgbClr val="FF0000"/>
                </a:solidFill>
                <a:latin typeface="Times New Roman"/>
                <a:ea typeface="新細明體"/>
                <a:cs typeface="Times New Roman"/>
              </a:rPr>
              <a:t>that there was </a:t>
            </a:r>
            <a:r>
              <a:rPr lang="en-US" altLang="zh-CN" sz="1500" dirty="0">
                <a:solidFill>
                  <a:srgbClr val="FF0000"/>
                </a:solidFill>
                <a:latin typeface="Times New Roman"/>
                <a:ea typeface="新細明體"/>
                <a:cs typeface="Times New Roman"/>
              </a:rPr>
              <a:t>no time to lose and braved the risk of punishment. </a:t>
            </a:r>
            <a:r>
              <a:rPr lang="en-US" altLang="zh-CN" sz="1500" dirty="0" smtClean="0">
                <a:solidFill>
                  <a:srgbClr val="FF0000"/>
                </a:solidFill>
                <a:latin typeface="Times New Roman"/>
                <a:ea typeface="新細明體"/>
                <a:cs typeface="Times New Roman"/>
              </a:rPr>
              <a:t>He sent </a:t>
            </a:r>
            <a:r>
              <a:rPr lang="en-US" altLang="zh-CN" sz="1500" dirty="0">
                <a:solidFill>
                  <a:srgbClr val="FF0000"/>
                </a:solidFill>
                <a:latin typeface="Times New Roman"/>
                <a:ea typeface="新細明體"/>
                <a:cs typeface="Times New Roman"/>
              </a:rPr>
              <a:t>out the 9</a:t>
            </a:r>
            <a:r>
              <a:rPr lang="en-US" altLang="zh-CN" sz="1500" baseline="30000" dirty="0">
                <a:solidFill>
                  <a:srgbClr val="FF0000"/>
                </a:solidFill>
                <a:latin typeface="Times New Roman"/>
                <a:ea typeface="新細明體"/>
                <a:cs typeface="Times New Roman"/>
              </a:rPr>
              <a:t>th</a:t>
            </a:r>
            <a:r>
              <a:rPr lang="en-US" altLang="zh-CN" sz="1500" dirty="0">
                <a:solidFill>
                  <a:srgbClr val="FF0000"/>
                </a:solidFill>
                <a:latin typeface="Times New Roman"/>
                <a:ea typeface="新細明體"/>
                <a:cs typeface="Times New Roman"/>
              </a:rPr>
              <a:t> and 10</a:t>
            </a:r>
            <a:r>
              <a:rPr lang="en-US" altLang="zh-CN" sz="1500" baseline="30000" dirty="0">
                <a:solidFill>
                  <a:srgbClr val="FF0000"/>
                </a:solidFill>
                <a:latin typeface="Times New Roman"/>
                <a:ea typeface="新細明體"/>
                <a:cs typeface="Times New Roman"/>
              </a:rPr>
              <a:t>th</a:t>
            </a:r>
            <a:r>
              <a:rPr lang="en-US" altLang="zh-CN" sz="1500" dirty="0">
                <a:solidFill>
                  <a:srgbClr val="FF0000"/>
                </a:solidFill>
                <a:latin typeface="Times New Roman"/>
                <a:ea typeface="新細明體"/>
                <a:cs typeface="Times New Roman"/>
              </a:rPr>
              <a:t> squadrons of the 3</a:t>
            </a:r>
            <a:r>
              <a:rPr lang="en-US" altLang="zh-CN" sz="1500" baseline="30000" dirty="0">
                <a:solidFill>
                  <a:srgbClr val="FF0000"/>
                </a:solidFill>
                <a:latin typeface="Times New Roman"/>
                <a:ea typeface="新細明體"/>
                <a:cs typeface="Times New Roman"/>
              </a:rPr>
              <a:t>rd</a:t>
            </a:r>
            <a:r>
              <a:rPr lang="en-US" altLang="zh-CN" sz="1500" dirty="0">
                <a:solidFill>
                  <a:srgbClr val="FF0000"/>
                </a:solidFill>
                <a:latin typeface="Times New Roman"/>
                <a:ea typeface="新細明體"/>
                <a:cs typeface="Times New Roman"/>
              </a:rPr>
              <a:t> battalion in the 228</a:t>
            </a:r>
            <a:r>
              <a:rPr lang="en-US" altLang="zh-CN" sz="1500" baseline="30000" dirty="0">
                <a:solidFill>
                  <a:srgbClr val="FF0000"/>
                </a:solidFill>
                <a:latin typeface="Times New Roman"/>
                <a:ea typeface="新細明體"/>
                <a:cs typeface="Times New Roman"/>
              </a:rPr>
              <a:t>th</a:t>
            </a:r>
            <a:r>
              <a:rPr lang="en-US" altLang="zh-CN" sz="1500" dirty="0">
                <a:solidFill>
                  <a:srgbClr val="FF0000"/>
                </a:solidFill>
                <a:latin typeface="Times New Roman"/>
                <a:ea typeface="新細明體"/>
                <a:cs typeface="Times New Roman"/>
              </a:rPr>
              <a:t> regiment</a:t>
            </a:r>
            <a:r>
              <a:rPr kumimoji="0" lang="en-US" altLang="zh-CN" sz="1500" b="0" i="0" u="none" strike="noStrike" kern="1200" cap="none" spc="0" normalizeH="0" baseline="0" noProof="0" dirty="0">
                <a:ln>
                  <a:noFill/>
                </a:ln>
                <a:solidFill>
                  <a:srgbClr val="FF0000"/>
                </a:solidFill>
                <a:effectLst/>
                <a:uLnTx/>
                <a:uFillTx/>
                <a:latin typeface="Times New Roman"/>
                <a:ea typeface="新細明體"/>
                <a:cs typeface="Times New Roman"/>
              </a:rPr>
              <a:t> </a:t>
            </a:r>
            <a:r>
              <a:rPr lang="en-HK" altLang="zh-CN" sz="1500" dirty="0">
                <a:solidFill>
                  <a:srgbClr val="FF0000"/>
                </a:solidFill>
                <a:latin typeface="Times New Roman"/>
                <a:ea typeface="新細明體"/>
                <a:cs typeface="Times New Roman"/>
              </a:rPr>
              <a:t>to commence the attack </a:t>
            </a:r>
            <a:r>
              <a:rPr lang="en-HK" altLang="zh-CN" sz="1500" dirty="0" smtClean="0">
                <a:solidFill>
                  <a:srgbClr val="FF0000"/>
                </a:solidFill>
                <a:latin typeface="Times New Roman"/>
                <a:ea typeface="新細明體"/>
                <a:cs typeface="Times New Roman"/>
              </a:rPr>
              <a:t>around 7:00 pm at </a:t>
            </a:r>
            <a:r>
              <a:rPr lang="en-HK" altLang="zh-CN" sz="1500" dirty="0">
                <a:solidFill>
                  <a:srgbClr val="FF0000"/>
                </a:solidFill>
                <a:latin typeface="Times New Roman"/>
                <a:ea typeface="新細明體"/>
                <a:cs typeface="Times New Roman"/>
              </a:rPr>
              <a:t>night.</a:t>
            </a:r>
            <a:endParaRPr kumimoji="0" lang="zh-HK" altLang="en-US" sz="1500" b="0" i="0" u="none" strike="noStrike" kern="0" cap="none" spc="0" normalizeH="0" baseline="0" noProof="0" dirty="0">
              <a:ln>
                <a:noFill/>
              </a:ln>
              <a:solidFill>
                <a:srgbClr val="FF0000"/>
              </a:solidFill>
              <a:effectLst/>
              <a:uLnTx/>
              <a:uFillTx/>
              <a:latin typeface="Times New Roman"/>
              <a:ea typeface="新細明體"/>
              <a:cs typeface="Times New Roman"/>
            </a:endParaRPr>
          </a:p>
          <a:p>
            <a:pPr marL="0" marR="0" lvl="0" indent="0" defTabSz="914400" eaLnBrk="1" fontAlgn="auto" latinLnBrk="0" hangingPunct="1">
              <a:lnSpc>
                <a:spcPct val="12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0000"/>
                </a:solidFill>
                <a:effectLst/>
                <a:uLnTx/>
                <a:uFillTx/>
                <a:latin typeface="Times New Roman"/>
                <a:ea typeface="新細明體"/>
                <a:cs typeface="Times New Roman"/>
              </a:rPr>
              <a:t>9pm</a:t>
            </a:r>
            <a:r>
              <a:rPr lang="en-HK" sz="1500" dirty="0">
                <a:solidFill>
                  <a:srgbClr val="FF0000"/>
                </a:solidFill>
                <a:latin typeface="Times New Roman"/>
                <a:ea typeface="新細明體"/>
                <a:cs typeface="Times New Roman"/>
              </a:rPr>
              <a:t>: The </a:t>
            </a:r>
            <a:r>
              <a:rPr kumimoji="0" lang="en-US" altLang="zh-CN" sz="1500" b="0" i="0" u="none" strike="noStrike" kern="1200" cap="none" spc="0" normalizeH="0" baseline="0" noProof="0" dirty="0">
                <a:ln>
                  <a:noFill/>
                </a:ln>
                <a:solidFill>
                  <a:srgbClr val="FF0000"/>
                </a:solidFill>
                <a:effectLst/>
                <a:uLnTx/>
                <a:uFillTx/>
                <a:latin typeface="Times New Roman"/>
                <a:ea typeface="新細明體"/>
                <a:cs typeface="Times New Roman"/>
              </a:rPr>
              <a:t>9</a:t>
            </a:r>
            <a:r>
              <a:rPr kumimoji="0" lang="en-US" altLang="zh-CN" sz="1500" b="0" i="0" u="none" strike="noStrike" kern="1200" cap="none" spc="0" normalizeH="0" baseline="30000" noProof="0" dirty="0">
                <a:ln>
                  <a:noFill/>
                </a:ln>
                <a:solidFill>
                  <a:srgbClr val="FF0000"/>
                </a:solidFill>
                <a:effectLst/>
                <a:uLnTx/>
                <a:uFillTx/>
                <a:latin typeface="Times New Roman"/>
                <a:ea typeface="新細明體"/>
                <a:cs typeface="Times New Roman"/>
              </a:rPr>
              <a:t>th</a:t>
            </a:r>
            <a:r>
              <a:rPr kumimoji="0" lang="en-US" altLang="zh-CN" sz="1500" b="0" i="0" u="none" strike="noStrike" kern="1200" cap="none" spc="0" normalizeH="0" baseline="0" noProof="0" dirty="0">
                <a:ln>
                  <a:noFill/>
                </a:ln>
                <a:solidFill>
                  <a:srgbClr val="FF0000"/>
                </a:solidFill>
                <a:effectLst/>
                <a:uLnTx/>
                <a:uFillTx/>
                <a:latin typeface="Times New Roman"/>
                <a:ea typeface="新細明體"/>
                <a:cs typeface="Times New Roman"/>
              </a:rPr>
              <a:t> and 10</a:t>
            </a:r>
            <a:r>
              <a:rPr kumimoji="0" lang="en-US" altLang="zh-CN" sz="1500" b="0" i="0" u="none" strike="noStrike" kern="1200" cap="none" spc="0" normalizeH="0" baseline="30000" noProof="0" dirty="0">
                <a:ln>
                  <a:noFill/>
                </a:ln>
                <a:solidFill>
                  <a:srgbClr val="FF0000"/>
                </a:solidFill>
                <a:effectLst/>
                <a:uLnTx/>
                <a:uFillTx/>
                <a:latin typeface="Times New Roman"/>
                <a:ea typeface="新細明體"/>
                <a:cs typeface="Times New Roman"/>
              </a:rPr>
              <a:t>th</a:t>
            </a:r>
            <a:r>
              <a:rPr kumimoji="0" lang="en-US" altLang="zh-CN" sz="1500" b="0" i="0" u="none" strike="noStrike" kern="1200" cap="none" spc="0" normalizeH="0" baseline="0" noProof="0" dirty="0">
                <a:ln>
                  <a:noFill/>
                </a:ln>
                <a:solidFill>
                  <a:srgbClr val="FF0000"/>
                </a:solidFill>
                <a:effectLst/>
                <a:uLnTx/>
                <a:uFillTx/>
                <a:latin typeface="Times New Roman"/>
                <a:ea typeface="新細明體"/>
                <a:cs typeface="Times New Roman"/>
              </a:rPr>
              <a:t> squadrons, totaling approximately</a:t>
            </a:r>
            <a:r>
              <a:rPr kumimoji="0" lang="en-US" altLang="zh-CN" sz="1500" b="0" i="0" u="none" strike="noStrike" kern="1200" cap="none" spc="0" normalizeH="0" noProof="0" dirty="0">
                <a:ln>
                  <a:noFill/>
                </a:ln>
                <a:solidFill>
                  <a:srgbClr val="FF0000"/>
                </a:solidFill>
                <a:effectLst/>
                <a:uLnTx/>
                <a:uFillTx/>
                <a:latin typeface="Times New Roman"/>
                <a:ea typeface="新細明體"/>
                <a:cs typeface="Times New Roman"/>
              </a:rPr>
              <a:t> </a:t>
            </a:r>
            <a:r>
              <a:rPr kumimoji="0" lang="en-US" sz="1500" b="0" i="0" u="none" strike="noStrike" kern="1200" cap="none" spc="0" normalizeH="0" baseline="0" noProof="0" dirty="0">
                <a:ln>
                  <a:noFill/>
                </a:ln>
                <a:solidFill>
                  <a:srgbClr val="FF0000"/>
                </a:solidFill>
                <a:effectLst/>
                <a:uLnTx/>
                <a:uFillTx/>
                <a:latin typeface="Times New Roman"/>
                <a:ea typeface="新細明體"/>
                <a:cs typeface="Times New Roman"/>
              </a:rPr>
              <a:t>150</a:t>
            </a:r>
            <a:r>
              <a:rPr lang="zh-CN" altLang="en-US" sz="1500" dirty="0">
                <a:solidFill>
                  <a:srgbClr val="FF0000"/>
                </a:solidFill>
                <a:latin typeface="Times New Roman"/>
                <a:ea typeface="新細明體"/>
                <a:cs typeface="Times New Roman"/>
              </a:rPr>
              <a:t> </a:t>
            </a:r>
            <a:r>
              <a:rPr lang="en-US" altLang="zh-CN" sz="1500" dirty="0">
                <a:solidFill>
                  <a:srgbClr val="FF0000"/>
                </a:solidFill>
                <a:latin typeface="Times New Roman"/>
                <a:ea typeface="新細明體"/>
                <a:cs typeface="Times New Roman"/>
              </a:rPr>
              <a:t>infantry, crossed </a:t>
            </a:r>
            <a:r>
              <a:rPr lang="en-US" altLang="zh-CN" sz="1500" dirty="0" smtClean="0">
                <a:solidFill>
                  <a:srgbClr val="FF0000"/>
                </a:solidFill>
                <a:latin typeface="Times New Roman"/>
                <a:ea typeface="新細明體"/>
                <a:cs typeface="Times New Roman"/>
              </a:rPr>
              <a:t>the </a:t>
            </a:r>
            <a:r>
              <a:rPr lang="en-US" altLang="zh-CN" sz="1500" dirty="0">
                <a:solidFill>
                  <a:srgbClr val="FF0000"/>
                </a:solidFill>
                <a:latin typeface="Times New Roman"/>
                <a:ea typeface="新細明體"/>
                <a:cs typeface="Times New Roman"/>
              </a:rPr>
              <a:t>main dike of the </a:t>
            </a:r>
            <a:r>
              <a:rPr kumimoji="0" lang="en-US" altLang="zh-CN" sz="1500" b="0" i="0" u="none" strike="noStrike" kern="1200" cap="none" spc="0" normalizeH="0" baseline="0" noProof="0" dirty="0" err="1">
                <a:ln>
                  <a:noFill/>
                </a:ln>
                <a:solidFill>
                  <a:srgbClr val="FF0000"/>
                </a:solidFill>
                <a:effectLst/>
                <a:uLnTx/>
                <a:uFillTx/>
                <a:latin typeface="Times New Roman"/>
                <a:ea typeface="新細明體"/>
                <a:cs typeface="Times New Roman"/>
              </a:rPr>
              <a:t>Shing</a:t>
            </a:r>
            <a:r>
              <a:rPr kumimoji="0" lang="en-US" altLang="zh-CN" sz="1500" b="0" i="0" u="none" strike="noStrike" kern="1200" cap="none" spc="0" normalizeH="0" baseline="0" noProof="0" dirty="0">
                <a:ln>
                  <a:noFill/>
                </a:ln>
                <a:solidFill>
                  <a:srgbClr val="FF0000"/>
                </a:solidFill>
                <a:effectLst/>
                <a:uLnTx/>
                <a:uFillTx/>
                <a:latin typeface="Times New Roman"/>
                <a:ea typeface="新細明體"/>
                <a:cs typeface="Times New Roman"/>
              </a:rPr>
              <a:t> Mun</a:t>
            </a:r>
            <a:r>
              <a:rPr lang="zh-CN" altLang="en-US" sz="1500" dirty="0">
                <a:solidFill>
                  <a:srgbClr val="FF0000"/>
                </a:solidFill>
                <a:latin typeface="Times New Roman"/>
                <a:ea typeface="新細明體"/>
                <a:cs typeface="Times New Roman"/>
              </a:rPr>
              <a:t> </a:t>
            </a:r>
            <a:r>
              <a:rPr lang="en-US" altLang="zh-CN" sz="1500" dirty="0">
                <a:solidFill>
                  <a:srgbClr val="FF0000"/>
                </a:solidFill>
                <a:latin typeface="Times New Roman"/>
                <a:ea typeface="新細明體"/>
                <a:cs typeface="Times New Roman"/>
              </a:rPr>
              <a:t>Reservoir </a:t>
            </a:r>
            <a:r>
              <a:rPr lang="en-US" altLang="zh-CN" sz="1500" noProof="0" dirty="0">
                <a:solidFill>
                  <a:srgbClr val="FF0000"/>
                </a:solidFill>
                <a:latin typeface="Times New Roman"/>
                <a:ea typeface="新細明體"/>
                <a:cs typeface="Times New Roman"/>
              </a:rPr>
              <a:t>and </a:t>
            </a:r>
            <a:r>
              <a:rPr lang="en-US" altLang="zh-CN" sz="1500" dirty="0">
                <a:solidFill>
                  <a:srgbClr val="FF0000"/>
                </a:solidFill>
                <a:latin typeface="Times New Roman"/>
                <a:ea typeface="新細明體"/>
                <a:cs typeface="Times New Roman"/>
              </a:rPr>
              <a:t>advanced. The Scotland </a:t>
            </a:r>
            <a:r>
              <a:rPr lang="en-US" altLang="zh-CN" sz="1500" dirty="0" err="1">
                <a:solidFill>
                  <a:srgbClr val="FF0000"/>
                </a:solidFill>
                <a:latin typeface="Times New Roman"/>
                <a:ea typeface="新細明體"/>
                <a:cs typeface="Times New Roman"/>
              </a:rPr>
              <a:t>Reigment</a:t>
            </a:r>
            <a:r>
              <a:rPr lang="en-US" altLang="zh-CN" sz="1500" dirty="0">
                <a:solidFill>
                  <a:srgbClr val="FF0000"/>
                </a:solidFill>
                <a:latin typeface="Times New Roman"/>
                <a:ea typeface="新細明體"/>
                <a:cs typeface="Times New Roman"/>
              </a:rPr>
              <a:t> infantry at the </a:t>
            </a:r>
            <a:r>
              <a:rPr lang="en-US" altLang="zh-CN" sz="1500" dirty="0" err="1">
                <a:solidFill>
                  <a:srgbClr val="FF0000"/>
                </a:solidFill>
                <a:latin typeface="Times New Roman"/>
                <a:ea typeface="新細明體"/>
                <a:cs typeface="Times New Roman"/>
              </a:rPr>
              <a:t>Shing</a:t>
            </a:r>
            <a:r>
              <a:rPr lang="en-US" altLang="zh-CN" sz="1500" dirty="0">
                <a:solidFill>
                  <a:srgbClr val="FF0000"/>
                </a:solidFill>
                <a:latin typeface="Times New Roman"/>
                <a:ea typeface="新細明體"/>
                <a:cs typeface="Times New Roman"/>
              </a:rPr>
              <a:t> Mun</a:t>
            </a:r>
            <a:r>
              <a:rPr lang="zh-CN" altLang="en-US" sz="1500" dirty="0">
                <a:solidFill>
                  <a:srgbClr val="FF0000"/>
                </a:solidFill>
                <a:latin typeface="Times New Roman"/>
                <a:ea typeface="新細明體"/>
                <a:cs typeface="Times New Roman"/>
              </a:rPr>
              <a:t> </a:t>
            </a:r>
            <a:r>
              <a:rPr lang="en-US" altLang="zh-CN" sz="1500" dirty="0">
                <a:solidFill>
                  <a:srgbClr val="FF0000"/>
                </a:solidFill>
                <a:latin typeface="Times New Roman"/>
                <a:ea typeface="新細明體"/>
                <a:cs typeface="Times New Roman"/>
              </a:rPr>
              <a:t>Redoubt </a:t>
            </a:r>
            <a:r>
              <a:rPr kumimoji="0" lang="en-US" altLang="zh-CN" sz="1500" b="0" i="0" u="none" strike="noStrike" kern="1200" cap="none" spc="0" normalizeH="0" baseline="0" noProof="0" dirty="0">
                <a:ln>
                  <a:noFill/>
                </a:ln>
                <a:solidFill>
                  <a:srgbClr val="FF0000"/>
                </a:solidFill>
                <a:effectLst/>
                <a:uLnTx/>
                <a:uFillTx/>
                <a:latin typeface="Times New Roman"/>
                <a:ea typeface="新細明體"/>
                <a:cs typeface="Times New Roman"/>
              </a:rPr>
              <a:t>suddenly realized the combat had begun. </a:t>
            </a:r>
            <a:endParaRPr kumimoji="0" lang="zh-HK" altLang="en-US" sz="1500" b="0" i="0" u="none" strike="noStrike" kern="100" cap="none" spc="0" normalizeH="0" baseline="0" noProof="0" dirty="0">
              <a:ln>
                <a:noFill/>
              </a:ln>
              <a:solidFill>
                <a:srgbClr val="FF0000"/>
              </a:solidFill>
              <a:effectLst/>
              <a:highlight>
                <a:srgbClr val="FFFF00"/>
              </a:highlight>
              <a:uLnTx/>
              <a:uFillTx/>
              <a:latin typeface="Calibri"/>
              <a:ea typeface="新細明體"/>
              <a:cs typeface="Times New Roman"/>
            </a:endParaRPr>
          </a:p>
        </p:txBody>
      </p:sp>
    </p:spTree>
    <p:extLst>
      <p:ext uri="{BB962C8B-B14F-4D97-AF65-F5344CB8AC3E}">
        <p14:creationId xmlns:p14="http://schemas.microsoft.com/office/powerpoint/2010/main" val="5515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3" name="Picture 2"/>
          <p:cNvPicPr/>
          <p:nvPr/>
        </p:nvPicPr>
        <p:blipFill>
          <a:blip r:embed="rId3" cstate="print"/>
          <a:srcRect/>
          <a:stretch>
            <a:fillRect/>
          </a:stretch>
        </p:blipFill>
        <p:spPr bwMode="auto">
          <a:xfrm>
            <a:off x="430880" y="1036408"/>
            <a:ext cx="4831802" cy="3044935"/>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pic>
        <p:nvPicPr>
          <p:cNvPr id="5" name="Picture 3"/>
          <p:cNvPicPr/>
          <p:nvPr/>
        </p:nvPicPr>
        <p:blipFill>
          <a:blip r:embed="rId4" cstate="print"/>
          <a:srcRect/>
          <a:stretch>
            <a:fillRect/>
          </a:stretch>
        </p:blipFill>
        <p:spPr bwMode="auto">
          <a:xfrm>
            <a:off x="430879" y="4341362"/>
            <a:ext cx="3286489" cy="2069161"/>
          </a:xfrm>
          <a:prstGeom prst="rect">
            <a:avLst/>
          </a:prstGeom>
          <a:noFill/>
          <a:ln w="38100" cmpd="sng">
            <a:solidFill>
              <a:srgbClr val="FFFFFF"/>
            </a:solidFill>
            <a:miter lim="800000"/>
            <a:headEnd/>
            <a:tailEnd/>
          </a:ln>
          <a:effectLst>
            <a:outerShdw blurRad="50800" dist="38100" dir="2700000" algn="tl" rotWithShape="0">
              <a:prstClr val="black">
                <a:alpha val="40000"/>
              </a:prstClr>
            </a:outerShdw>
          </a:effectLst>
        </p:spPr>
      </p:pic>
      <p:pic>
        <p:nvPicPr>
          <p:cNvPr id="6" name="Picture 5"/>
          <p:cNvPicPr/>
          <p:nvPr/>
        </p:nvPicPr>
        <p:blipFill>
          <a:blip r:embed="rId5" cstate="print"/>
          <a:srcRect/>
          <a:stretch>
            <a:fillRect/>
          </a:stretch>
        </p:blipFill>
        <p:spPr bwMode="auto">
          <a:xfrm>
            <a:off x="4087519" y="4334131"/>
            <a:ext cx="1175163" cy="2089037"/>
          </a:xfrm>
          <a:prstGeom prst="rect">
            <a:avLst/>
          </a:prstGeom>
          <a:noFill/>
          <a:ln w="38100" cmpd="sng">
            <a:solidFill>
              <a:srgbClr val="FFFFFF"/>
            </a:solidFill>
            <a:miter lim="800000"/>
            <a:headEnd/>
            <a:tailEnd/>
          </a:ln>
          <a:effectLst>
            <a:outerShdw blurRad="50800" dist="38100" dir="2700000" algn="tl" rotWithShape="0">
              <a:prstClr val="black">
                <a:alpha val="40000"/>
              </a:prstClr>
            </a:outerShdw>
          </a:effectLst>
        </p:spPr>
      </p:pic>
      <p:sp>
        <p:nvSpPr>
          <p:cNvPr id="8" name="Rectangle 4"/>
          <p:cNvSpPr/>
          <p:nvPr/>
        </p:nvSpPr>
        <p:spPr>
          <a:xfrm>
            <a:off x="5526503" y="463265"/>
            <a:ext cx="3185795" cy="1995043"/>
          </a:xfrm>
          <a:prstGeom prst="rect">
            <a:avLst/>
          </a:prstGeom>
          <a:solidFill>
            <a:srgbClr val="C0504D">
              <a:lumMod val="40000"/>
              <a:lumOff val="60000"/>
            </a:srgbClr>
          </a:solidFill>
        </p:spPr>
        <p:txBody>
          <a:bodyPr wrap="square">
            <a:noAutofit/>
          </a:bodyPr>
          <a:lstStyle/>
          <a:p>
            <a:pPr marL="0" marR="0" lvl="0" indent="0" algn="just" defTabSz="914400" eaLnBrk="1" fontAlgn="auto" latinLnBrk="0" hangingPunct="1">
              <a:lnSpc>
                <a:spcPct val="110000"/>
              </a:lnSpc>
              <a:spcBef>
                <a:spcPts val="0"/>
              </a:spcBef>
              <a:spcAft>
                <a:spcPts val="0"/>
              </a:spcAft>
              <a:buClrTx/>
              <a:buSzTx/>
              <a:buFontTx/>
              <a:buNone/>
              <a:tabLst/>
              <a:defRPr/>
            </a:pPr>
            <a:r>
              <a:rPr kumimoji="0" lang="en-US" sz="1200" b="0" i="0" u="none" strike="noStrike" kern="1200" cap="none" spc="0" normalizeH="0" baseline="0" noProof="0" dirty="0" smtClean="0">
                <a:ln>
                  <a:noFill/>
                </a:ln>
                <a:effectLst/>
                <a:uLnTx/>
                <a:uFillTx/>
                <a:latin typeface="Times New Roman"/>
                <a:ea typeface="新細明體"/>
                <a:cs typeface="Times New Roman"/>
              </a:rPr>
              <a:t>7:00pm,</a:t>
            </a:r>
            <a:r>
              <a:rPr kumimoji="0" lang="en-US" sz="1200" b="0" i="0" u="none" strike="noStrike" kern="1200" cap="none" spc="0" normalizeH="0" noProof="0" dirty="0" smtClean="0">
                <a:ln>
                  <a:noFill/>
                </a:ln>
                <a:effectLst/>
                <a:uLnTx/>
                <a:uFillTx/>
                <a:latin typeface="Times New Roman"/>
                <a:ea typeface="新細明體"/>
                <a:cs typeface="Times New Roman"/>
              </a:rPr>
              <a:t> </a:t>
            </a:r>
            <a:r>
              <a:rPr kumimoji="0" lang="en-US" sz="1200" b="0" i="0" u="none" strike="noStrike" kern="1200" cap="none" spc="0" normalizeH="0" baseline="0" noProof="0" dirty="0" smtClean="0">
                <a:ln>
                  <a:noFill/>
                </a:ln>
                <a:effectLst/>
                <a:uLnTx/>
                <a:uFillTx/>
                <a:latin typeface="Times New Roman"/>
                <a:ea typeface="新細明體"/>
                <a:cs typeface="Times New Roman"/>
              </a:rPr>
              <a:t>December 9: </a:t>
            </a:r>
            <a:r>
              <a:rPr kumimoji="0" lang="en-US" sz="1200" b="0" i="0" u="none" strike="noStrike" kern="1200" cap="none" spc="0" normalizeH="0" baseline="0" noProof="0" dirty="0">
                <a:ln>
                  <a:noFill/>
                </a:ln>
                <a:effectLst/>
                <a:uLnTx/>
                <a:uFillTx/>
                <a:latin typeface="Times New Roman"/>
                <a:ea typeface="新細明體"/>
                <a:cs typeface="Times New Roman"/>
              </a:rPr>
              <a:t>The Japanese army</a:t>
            </a:r>
            <a:r>
              <a:rPr kumimoji="0" lang="en-US" sz="1200" b="0" i="0" u="none" strike="noStrike" kern="1200" cap="none" spc="0" normalizeH="0" noProof="0" dirty="0">
                <a:ln>
                  <a:noFill/>
                </a:ln>
                <a:effectLst/>
                <a:uLnTx/>
                <a:uFillTx/>
                <a:latin typeface="Times New Roman"/>
                <a:ea typeface="新細明體"/>
                <a:cs typeface="Times New Roman"/>
              </a:rPr>
              <a:t> crossed the </a:t>
            </a:r>
            <a:r>
              <a:rPr kumimoji="0" lang="en-US" altLang="zh-CN" sz="1200" b="0" i="0" u="none" strike="noStrike" kern="1200" cap="none" spc="0" normalizeH="0" baseline="0" noProof="0" dirty="0">
                <a:ln>
                  <a:noFill/>
                </a:ln>
                <a:effectLst/>
                <a:uLnTx/>
                <a:uFillTx/>
                <a:latin typeface="Times New Roman"/>
                <a:ea typeface="新細明體"/>
                <a:cs typeface="Times New Roman"/>
              </a:rPr>
              <a:t>dike</a:t>
            </a:r>
            <a:r>
              <a:rPr kumimoji="0" lang="en-US" altLang="zh-CN" sz="1200" b="0" i="0" u="none" strike="noStrike" kern="1200" cap="none" spc="0" normalizeH="0" noProof="0" dirty="0">
                <a:ln>
                  <a:noFill/>
                </a:ln>
                <a:effectLst/>
                <a:uLnTx/>
                <a:uFillTx/>
                <a:latin typeface="Times New Roman"/>
                <a:ea typeface="新細明體"/>
                <a:cs typeface="Times New Roman"/>
              </a:rPr>
              <a:t> and arrived at </a:t>
            </a:r>
            <a:r>
              <a:rPr kumimoji="0" lang="en-US" altLang="zh-CN" sz="1200" b="0" i="0" u="none" strike="noStrike" kern="1200" cap="none" spc="0" normalizeH="0" noProof="0" dirty="0" smtClean="0">
                <a:ln>
                  <a:noFill/>
                </a:ln>
                <a:effectLst/>
                <a:uLnTx/>
                <a:uFillTx/>
                <a:latin typeface="Times New Roman"/>
                <a:ea typeface="新細明體"/>
                <a:cs typeface="Times New Roman"/>
              </a:rPr>
              <a:t>the </a:t>
            </a:r>
            <a:r>
              <a:rPr kumimoji="0" lang="en-US" altLang="zh-CN" sz="1200" b="0" i="0" u="none" strike="noStrike" kern="1200" cap="none" spc="0" normalizeH="0" noProof="0" dirty="0" err="1" smtClean="0">
                <a:ln>
                  <a:noFill/>
                </a:ln>
                <a:effectLst/>
                <a:uLnTx/>
                <a:uFillTx/>
                <a:latin typeface="Times New Roman"/>
                <a:ea typeface="新細明體"/>
                <a:cs typeface="Times New Roman"/>
              </a:rPr>
              <a:t>Shing</a:t>
            </a:r>
            <a:r>
              <a:rPr kumimoji="0" lang="en-US" altLang="zh-CN" sz="1200" b="0" i="0" u="none" strike="noStrike" kern="1200" cap="none" spc="0" normalizeH="0" noProof="0" dirty="0" smtClean="0">
                <a:ln>
                  <a:noFill/>
                </a:ln>
                <a:effectLst/>
                <a:uLnTx/>
                <a:uFillTx/>
                <a:latin typeface="Times New Roman"/>
                <a:ea typeface="新細明體"/>
                <a:cs typeface="Times New Roman"/>
              </a:rPr>
              <a:t> </a:t>
            </a:r>
            <a:r>
              <a:rPr kumimoji="0" lang="en-US" altLang="zh-CN" sz="1200" b="0" i="0" u="none" strike="noStrike" kern="1200" cap="none" spc="0" normalizeH="0" noProof="0" dirty="0">
                <a:ln>
                  <a:noFill/>
                </a:ln>
                <a:effectLst/>
                <a:uLnTx/>
                <a:uFillTx/>
                <a:latin typeface="Times New Roman"/>
                <a:ea typeface="新細明體"/>
                <a:cs typeface="Times New Roman"/>
              </a:rPr>
              <a:t>Mun </a:t>
            </a:r>
            <a:r>
              <a:rPr lang="en-US" altLang="zh-CN" sz="1200" dirty="0">
                <a:latin typeface="Times New Roman"/>
                <a:ea typeface="新細明體"/>
                <a:cs typeface="Times New Roman"/>
              </a:rPr>
              <a:t>Redoubt. The battle officially began. </a:t>
            </a:r>
            <a:endParaRPr kumimoji="0" lang="zh-HK" altLang="en-US" sz="1200" b="0" i="0" u="none" strike="noStrike" kern="0" cap="none" spc="0" normalizeH="0" baseline="0" noProof="0" dirty="0">
              <a:ln>
                <a:noFill/>
              </a:ln>
              <a:effectLst/>
              <a:uLnTx/>
              <a:uFillTx/>
              <a:latin typeface="Times New Roman"/>
              <a:ea typeface="新細明體"/>
              <a:cs typeface="Times New Roman"/>
            </a:endParaRPr>
          </a:p>
          <a:p>
            <a:pPr defTabSz="914400">
              <a:lnSpc>
                <a:spcPct val="110000"/>
              </a:lnSpc>
              <a:defRPr/>
            </a:pPr>
            <a:r>
              <a:rPr lang="en-US" sz="1200" dirty="0" smtClean="0">
                <a:latin typeface="Times New Roman"/>
                <a:ea typeface="新細明體"/>
                <a:cs typeface="Times New Roman"/>
              </a:rPr>
              <a:t>3:00am, December 10: </a:t>
            </a:r>
            <a:r>
              <a:rPr lang="en-US" sz="1200" dirty="0">
                <a:latin typeface="Times New Roman"/>
                <a:cs typeface="Times New Roman"/>
              </a:rPr>
              <a:t>C</a:t>
            </a:r>
            <a:r>
              <a:rPr lang="en-US" altLang="zh-TW" sz="1200" dirty="0">
                <a:latin typeface="Times New Roman"/>
                <a:cs typeface="Times New Roman"/>
              </a:rPr>
              <a:t>ommander Cyril Jones of the A Company, 2</a:t>
            </a:r>
            <a:r>
              <a:rPr lang="en-US" altLang="zh-TW" sz="1200" baseline="30000" dirty="0">
                <a:latin typeface="Times New Roman"/>
                <a:cs typeface="Times New Roman"/>
              </a:rPr>
              <a:t>nd</a:t>
            </a:r>
            <a:r>
              <a:rPr lang="en-US" altLang="zh-TW" sz="1200" dirty="0">
                <a:latin typeface="Times New Roman"/>
                <a:cs typeface="Times New Roman"/>
              </a:rPr>
              <a:t> Battalion, </a:t>
            </a:r>
            <a:r>
              <a:rPr lang="en-US" altLang="zh-TW" sz="1200" kern="100" dirty="0">
                <a:latin typeface="Times New Roman" panose="02020603050405020304" pitchFamily="18" charset="0"/>
                <a:cs typeface="Times New Roman" panose="02020603050405020304" pitchFamily="18" charset="0"/>
              </a:rPr>
              <a:t>Royal Regiment of Scotland </a:t>
            </a:r>
            <a:r>
              <a:rPr lang="en-US" altLang="zh-TW" sz="1200" dirty="0">
                <a:latin typeface="Times New Roman"/>
                <a:ea typeface="新細明體"/>
                <a:cs typeface="Times New Roman"/>
              </a:rPr>
              <a:t>surrendered. The </a:t>
            </a:r>
            <a:r>
              <a:rPr kumimoji="0" lang="en-US" altLang="zh-CN" sz="1200" b="0" i="0" u="none" strike="noStrike" kern="1200" cap="none" spc="0" normalizeH="0" baseline="0" noProof="0" dirty="0" err="1">
                <a:ln>
                  <a:noFill/>
                </a:ln>
                <a:effectLst/>
                <a:uLnTx/>
                <a:uFillTx/>
                <a:latin typeface="Times New Roman"/>
                <a:ea typeface="新細明體"/>
                <a:cs typeface="Times New Roman"/>
              </a:rPr>
              <a:t>Shing</a:t>
            </a:r>
            <a:r>
              <a:rPr kumimoji="0" lang="en-US" altLang="zh-CN" sz="1200" b="0" i="0" u="none" strike="noStrike" kern="1200" cap="none" spc="0" normalizeH="0" baseline="0" noProof="0" dirty="0">
                <a:ln>
                  <a:noFill/>
                </a:ln>
                <a:effectLst/>
                <a:uLnTx/>
                <a:uFillTx/>
                <a:latin typeface="Times New Roman"/>
                <a:ea typeface="新細明體"/>
                <a:cs typeface="Times New Roman"/>
              </a:rPr>
              <a:t> Mun</a:t>
            </a:r>
            <a:r>
              <a:rPr lang="zh-CN" altLang="en-US" sz="1200" dirty="0">
                <a:latin typeface="Times New Roman"/>
                <a:ea typeface="新細明體"/>
                <a:cs typeface="Times New Roman"/>
              </a:rPr>
              <a:t> </a:t>
            </a:r>
            <a:r>
              <a:rPr lang="en-US" altLang="zh-CN" sz="1200" dirty="0">
                <a:latin typeface="Times New Roman"/>
                <a:ea typeface="新細明體"/>
                <a:cs typeface="Times New Roman"/>
              </a:rPr>
              <a:t>Redoubt fell into </a:t>
            </a:r>
            <a:r>
              <a:rPr kumimoji="0" lang="en-US" altLang="zh-CN" sz="1200" b="0" i="0" u="none" strike="noStrike" kern="1200" cap="none" spc="0" normalizeH="0" baseline="0" noProof="0" dirty="0">
                <a:ln>
                  <a:noFill/>
                </a:ln>
                <a:effectLst/>
                <a:uLnTx/>
                <a:uFillTx/>
                <a:latin typeface="Times New Roman"/>
                <a:ea typeface="新細明體"/>
                <a:cs typeface="Times New Roman"/>
              </a:rPr>
              <a:t>Japanese hands</a:t>
            </a:r>
            <a:r>
              <a:rPr lang="en-HK" altLang="zh-CN" sz="1200" dirty="0">
                <a:latin typeface="Times New Roman"/>
                <a:ea typeface="新細明體"/>
                <a:cs typeface="Times New Roman"/>
              </a:rPr>
              <a:t>.</a:t>
            </a:r>
            <a:endParaRPr kumimoji="0" lang="zh-HK" altLang="en-US" sz="1200" b="0" i="0" u="none" strike="noStrike" kern="0" cap="none" spc="0" normalizeH="0" baseline="0" noProof="0" dirty="0">
              <a:ln>
                <a:noFill/>
              </a:ln>
              <a:effectLst/>
              <a:uLnTx/>
              <a:uFillTx/>
              <a:latin typeface="Times New Roman"/>
              <a:ea typeface="新細明體"/>
              <a:cs typeface="Times New Roman"/>
            </a:endParaRPr>
          </a:p>
          <a:p>
            <a:pPr lvl="0" algn="just" defTabSz="914400">
              <a:lnSpc>
                <a:spcPct val="110000"/>
              </a:lnSpc>
              <a:defRPr/>
            </a:pPr>
            <a:r>
              <a:rPr kumimoji="0" lang="en-US" altLang="zh-CN" sz="1200" b="0" i="0" u="none" strike="noStrike" kern="1200" cap="none" spc="0" normalizeH="0" baseline="0" noProof="0" dirty="0">
                <a:ln>
                  <a:noFill/>
                </a:ln>
                <a:effectLst/>
                <a:uLnTx/>
                <a:uFillTx/>
                <a:latin typeface="Times New Roman"/>
                <a:ea typeface="新細明體"/>
                <a:cs typeface="Times New Roman"/>
              </a:rPr>
              <a:t>However, </a:t>
            </a:r>
            <a:r>
              <a:rPr lang="en-US" altLang="zh-CN" sz="1200" dirty="0" err="1">
                <a:latin typeface="Times New Roman"/>
                <a:ea typeface="新細明體"/>
                <a:cs typeface="Times New Roman"/>
              </a:rPr>
              <a:t>Sadashichi</a:t>
            </a:r>
            <a:r>
              <a:rPr lang="en-US" altLang="zh-CN" sz="1200" dirty="0">
                <a:latin typeface="Times New Roman"/>
                <a:ea typeface="新細明體"/>
                <a:cs typeface="Times New Roman"/>
              </a:rPr>
              <a:t> Doi was criticized in his army because he had disobeyed orders.</a:t>
            </a:r>
            <a:endParaRPr kumimoji="0" lang="zh-HK" altLang="en-US" sz="1200" b="0" i="0" u="none" strike="noStrike" kern="0" cap="none" spc="0" normalizeH="0" baseline="0" noProof="0" dirty="0">
              <a:ln>
                <a:noFill/>
              </a:ln>
              <a:effectLst/>
              <a:uLnTx/>
              <a:uFillTx/>
              <a:latin typeface="Times New Roman"/>
              <a:ea typeface="新細明體"/>
              <a:cs typeface="Times New Roman"/>
            </a:endParaRPr>
          </a:p>
        </p:txBody>
      </p:sp>
      <p:sp>
        <p:nvSpPr>
          <p:cNvPr id="10" name="TextBox 7"/>
          <p:cNvSpPr txBox="1"/>
          <p:nvPr/>
        </p:nvSpPr>
        <p:spPr>
          <a:xfrm>
            <a:off x="5548402" y="2565757"/>
            <a:ext cx="3163896" cy="1886169"/>
          </a:xfrm>
          <a:prstGeom prst="rect">
            <a:avLst/>
          </a:prstGeom>
          <a:solidFill>
            <a:srgbClr val="4BACC6">
              <a:lumMod val="40000"/>
              <a:lumOff val="60000"/>
            </a:srgbClr>
          </a:solidFill>
        </p:spPr>
        <p:txBody>
          <a:bodyPr wrap="square" rtlCol="0">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lang="en-US" altLang="zh-CN" sz="1200" dirty="0">
                <a:latin typeface="Times New Roman"/>
                <a:ea typeface="新細明體"/>
                <a:cs typeface="Times New Roman"/>
              </a:rPr>
              <a:t>Wakabayashi </a:t>
            </a:r>
            <a:r>
              <a:rPr lang="en-US" altLang="zh-CN" sz="1200" dirty="0" err="1">
                <a:latin typeface="Times New Roman"/>
                <a:ea typeface="新細明體"/>
                <a:cs typeface="Times New Roman"/>
              </a:rPr>
              <a:t>Toichi</a:t>
            </a:r>
            <a:r>
              <a:rPr lang="en-US" altLang="zh-CN" sz="1200" dirty="0">
                <a:latin typeface="Times New Roman"/>
                <a:ea typeface="新細明體"/>
                <a:cs typeface="Times New Roman"/>
              </a:rPr>
              <a:t> (</a:t>
            </a:r>
            <a:r>
              <a:rPr lang="zh-CN" altLang="en-US" sz="1200" dirty="0">
                <a:latin typeface="Times New Roman"/>
                <a:ea typeface="新細明體"/>
                <a:cs typeface="Times New Roman"/>
              </a:rPr>
              <a:t>若林東一</a:t>
            </a:r>
            <a:r>
              <a:rPr lang="en-US" altLang="zh-CN" sz="1200" dirty="0">
                <a:latin typeface="Times New Roman"/>
                <a:ea typeface="新細明體"/>
                <a:cs typeface="Times New Roman"/>
              </a:rPr>
              <a:t>) was the Commander of the 10</a:t>
            </a:r>
            <a:r>
              <a:rPr lang="en-US" altLang="zh-CN" sz="1200" baseline="30000" dirty="0">
                <a:latin typeface="Times New Roman"/>
                <a:ea typeface="新細明體"/>
                <a:cs typeface="Times New Roman"/>
              </a:rPr>
              <a:t>th</a:t>
            </a:r>
            <a:r>
              <a:rPr lang="en-US" altLang="zh-CN" sz="1200" dirty="0">
                <a:latin typeface="Times New Roman"/>
                <a:ea typeface="新細明體"/>
                <a:cs typeface="Times New Roman"/>
              </a:rPr>
              <a:t> Squadron, </a:t>
            </a:r>
            <a:r>
              <a:rPr kumimoji="0" lang="en-US" sz="1200" b="0" i="0" u="none" strike="noStrike" kern="1200" cap="none" spc="0" normalizeH="0" baseline="0" noProof="0" dirty="0">
                <a:ln>
                  <a:noFill/>
                </a:ln>
                <a:effectLst/>
                <a:uLnTx/>
                <a:uFillTx/>
                <a:latin typeface="Times New Roman"/>
                <a:ea typeface="新細明體"/>
                <a:cs typeface="Times New Roman"/>
              </a:rPr>
              <a:t>228</a:t>
            </a:r>
            <a:r>
              <a:rPr kumimoji="0" lang="en-US" sz="1200" b="0" i="0" u="none" strike="noStrike" kern="1200" cap="none" spc="0" normalizeH="0" baseline="30000" noProof="0" dirty="0">
                <a:ln>
                  <a:noFill/>
                </a:ln>
                <a:effectLst/>
                <a:uLnTx/>
                <a:uFillTx/>
                <a:latin typeface="Times New Roman"/>
                <a:ea typeface="新細明體"/>
                <a:cs typeface="Times New Roman"/>
              </a:rPr>
              <a:t>th</a:t>
            </a:r>
            <a:r>
              <a:rPr kumimoji="0" lang="en-US" sz="1200" b="0" i="0" u="none" strike="noStrike" kern="1200" cap="none" spc="0" normalizeH="0" baseline="0" noProof="0" dirty="0">
                <a:ln>
                  <a:noFill/>
                </a:ln>
                <a:effectLst/>
                <a:uLnTx/>
                <a:uFillTx/>
                <a:latin typeface="Times New Roman"/>
                <a:ea typeface="新細明體"/>
                <a:cs typeface="Times New Roman"/>
              </a:rPr>
              <a:t> regiment,</a:t>
            </a:r>
            <a:r>
              <a:rPr kumimoji="0" lang="en-US" sz="1200" b="0" i="0" u="none" strike="noStrike" kern="1200" cap="none" spc="0" normalizeH="0" noProof="0" dirty="0">
                <a:ln>
                  <a:noFill/>
                </a:ln>
                <a:effectLst/>
                <a:uLnTx/>
                <a:uFillTx/>
                <a:latin typeface="Times New Roman"/>
                <a:ea typeface="新細明體"/>
                <a:cs typeface="Times New Roman"/>
              </a:rPr>
              <a:t> </a:t>
            </a:r>
            <a:r>
              <a:rPr kumimoji="0" lang="en-US" altLang="zh-CN" sz="1200" b="0" i="0" u="none" strike="noStrike" kern="1200" cap="none" spc="0" normalizeH="0" baseline="0" noProof="0" dirty="0">
                <a:ln>
                  <a:noFill/>
                </a:ln>
                <a:effectLst/>
                <a:uLnTx/>
                <a:uFillTx/>
                <a:latin typeface="Times New Roman"/>
                <a:ea typeface="新細明體"/>
                <a:cs typeface="Times New Roman"/>
              </a:rPr>
              <a:t>on that day and played a role in taking </a:t>
            </a:r>
            <a:r>
              <a:rPr kumimoji="0" lang="en-US" altLang="zh-CN" sz="1200" b="0" i="0" u="none" strike="noStrike" kern="1200" cap="none" spc="0" normalizeH="0" baseline="0" noProof="0" dirty="0" smtClean="0">
                <a:ln>
                  <a:noFill/>
                </a:ln>
                <a:effectLst/>
                <a:uLnTx/>
                <a:uFillTx/>
                <a:latin typeface="Times New Roman"/>
                <a:ea typeface="新細明體"/>
                <a:cs typeface="Times New Roman"/>
              </a:rPr>
              <a:t>the </a:t>
            </a:r>
            <a:r>
              <a:rPr kumimoji="0" lang="en-US" altLang="zh-CN" sz="1200" b="0" i="0" u="none" strike="noStrike" kern="1200" cap="none" spc="0" normalizeH="0" baseline="0" noProof="0" dirty="0" err="1" smtClean="0">
                <a:ln>
                  <a:noFill/>
                </a:ln>
                <a:effectLst/>
                <a:uLnTx/>
                <a:uFillTx/>
                <a:latin typeface="Times New Roman"/>
                <a:ea typeface="新細明體"/>
                <a:cs typeface="Times New Roman"/>
              </a:rPr>
              <a:t>Shing</a:t>
            </a:r>
            <a:r>
              <a:rPr kumimoji="0" lang="en-US" altLang="zh-CN" sz="1200" b="0" i="0" u="none" strike="noStrike" kern="1200" cap="none" spc="0" normalizeH="0" baseline="0" noProof="0" dirty="0" smtClean="0">
                <a:ln>
                  <a:noFill/>
                </a:ln>
                <a:effectLst/>
                <a:uLnTx/>
                <a:uFillTx/>
                <a:latin typeface="Times New Roman"/>
                <a:ea typeface="新細明體"/>
                <a:cs typeface="Times New Roman"/>
              </a:rPr>
              <a:t> </a:t>
            </a:r>
            <a:r>
              <a:rPr kumimoji="0" lang="en-US" altLang="zh-CN" sz="1200" b="0" i="0" u="none" strike="noStrike" kern="1200" cap="none" spc="0" normalizeH="0" baseline="0" noProof="0" dirty="0">
                <a:ln>
                  <a:noFill/>
                </a:ln>
                <a:effectLst/>
                <a:uLnTx/>
                <a:uFillTx/>
                <a:latin typeface="Times New Roman"/>
                <a:ea typeface="新細明體"/>
                <a:cs typeface="Times New Roman"/>
              </a:rPr>
              <a:t>Mun</a:t>
            </a:r>
            <a:r>
              <a:rPr lang="zh-CN" altLang="en-US" sz="1200" dirty="0">
                <a:latin typeface="Times New Roman"/>
                <a:ea typeface="新細明體"/>
                <a:cs typeface="Times New Roman"/>
              </a:rPr>
              <a:t> </a:t>
            </a:r>
            <a:r>
              <a:rPr lang="en-US" altLang="zh-CN" sz="1200" dirty="0">
                <a:latin typeface="Times New Roman"/>
                <a:ea typeface="新細明體"/>
                <a:cs typeface="Times New Roman"/>
              </a:rPr>
              <a:t>Redoubt.</a:t>
            </a:r>
          </a:p>
          <a:p>
            <a:pPr marL="0" marR="0" lvl="0" indent="0" defTabSz="914400" eaLnBrk="1" fontAlgn="auto" latinLnBrk="0" hangingPunct="1">
              <a:lnSpc>
                <a:spcPct val="110000"/>
              </a:lnSpc>
              <a:spcBef>
                <a:spcPts val="0"/>
              </a:spcBef>
              <a:spcAft>
                <a:spcPts val="0"/>
              </a:spcAft>
              <a:buClrTx/>
              <a:buSzTx/>
              <a:buFontTx/>
              <a:buNone/>
              <a:tabLst/>
              <a:defRPr/>
            </a:pPr>
            <a:r>
              <a:rPr kumimoji="0" lang="en-US" altLang="zh-HK" sz="1200" b="0" i="0" u="none" strike="noStrike" kern="0" cap="none" spc="0" normalizeH="0" baseline="0" noProof="0" dirty="0">
                <a:ln>
                  <a:noFill/>
                </a:ln>
                <a:effectLst/>
                <a:uLnTx/>
                <a:uFillTx/>
                <a:latin typeface="Times New Roman"/>
                <a:ea typeface="新細明體"/>
                <a:cs typeface="Times New Roman"/>
              </a:rPr>
              <a:t>On a visit to the </a:t>
            </a:r>
            <a:r>
              <a:rPr kumimoji="0" lang="en-US" altLang="zh-HK" sz="1200" b="0" i="0" u="none" strike="noStrike" kern="0" cap="none" spc="0" normalizeH="0" noProof="0" dirty="0" smtClean="0">
                <a:ln>
                  <a:noFill/>
                </a:ln>
                <a:effectLst/>
                <a:uLnTx/>
                <a:uFillTx/>
                <a:latin typeface="Times New Roman"/>
                <a:ea typeface="新細明體"/>
                <a:cs typeface="Times New Roman"/>
              </a:rPr>
              <a:t>redoubt tunnel</a:t>
            </a:r>
            <a:r>
              <a:rPr kumimoji="0" lang="en-US" altLang="zh-HK" sz="1200" b="0" i="0" u="none" strike="noStrike" kern="0" cap="none" spc="0" normalizeH="0" noProof="0" dirty="0">
                <a:ln>
                  <a:noFill/>
                </a:ln>
                <a:effectLst/>
                <a:uLnTx/>
                <a:uFillTx/>
                <a:latin typeface="Times New Roman"/>
                <a:ea typeface="新細明體"/>
                <a:cs typeface="Times New Roman"/>
              </a:rPr>
              <a:t>, one will discover the words </a:t>
            </a:r>
            <a:r>
              <a:rPr lang="en-US" altLang="zh-HK" sz="1200" noProof="0" dirty="0">
                <a:latin typeface="Times New Roman"/>
                <a:ea typeface="新細明體"/>
                <a:cs typeface="Times New Roman"/>
              </a:rPr>
              <a:t>“</a:t>
            </a:r>
            <a:r>
              <a:rPr lang="zh-CN" altLang="en-US" sz="1200" dirty="0">
                <a:latin typeface="Times New Roman"/>
                <a:ea typeface="新細明體"/>
                <a:cs typeface="Times New Roman"/>
              </a:rPr>
              <a:t>若林隊佔領</a:t>
            </a:r>
            <a:r>
              <a:rPr lang="en-US" altLang="zh-CN" sz="1200" dirty="0">
                <a:latin typeface="Times New Roman"/>
                <a:ea typeface="新細明體"/>
                <a:cs typeface="Times New Roman"/>
              </a:rPr>
              <a:t>” (Occupied by Wakabayashi’s squadron), but there is no way of knowing who or when these words were carved.</a:t>
            </a:r>
            <a:endParaRPr kumimoji="0" lang="zh-HK" altLang="en-US" sz="1200" b="0" i="0" u="none" strike="noStrike" kern="0" cap="none" spc="0" normalizeH="0" baseline="0" noProof="0" dirty="0">
              <a:ln>
                <a:noFill/>
              </a:ln>
              <a:effectLst/>
              <a:uLnTx/>
              <a:uFillTx/>
              <a:latin typeface="Times New Roman"/>
              <a:ea typeface="新細明體"/>
              <a:cs typeface="Times New Roman"/>
            </a:endParaRPr>
          </a:p>
        </p:txBody>
      </p:sp>
      <p:sp>
        <p:nvSpPr>
          <p:cNvPr id="12" name="TextBox 8"/>
          <p:cNvSpPr txBox="1"/>
          <p:nvPr/>
        </p:nvSpPr>
        <p:spPr>
          <a:xfrm>
            <a:off x="5548400" y="4582160"/>
            <a:ext cx="3163897" cy="1857559"/>
          </a:xfrm>
          <a:prstGeom prst="rect">
            <a:avLst/>
          </a:prstGeom>
          <a:solidFill>
            <a:srgbClr val="8064A2">
              <a:lumMod val="40000"/>
              <a:lumOff val="60000"/>
            </a:srgbClr>
          </a:solidFill>
        </p:spPr>
        <p:txBody>
          <a:bodyPr wrap="square" rtlCol="0">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altLang="zh-CN" sz="1500" b="1" i="0" u="none" strike="noStrike" kern="1200" cap="none" spc="0" normalizeH="0" baseline="0" noProof="0" dirty="0">
                <a:ln>
                  <a:noFill/>
                </a:ln>
                <a:solidFill>
                  <a:srgbClr val="000000"/>
                </a:solidFill>
                <a:effectLst/>
                <a:uLnTx/>
                <a:uFillTx/>
                <a:latin typeface="Times New Roman"/>
                <a:ea typeface="新細明體"/>
                <a:cs typeface="Times New Roman"/>
              </a:rPr>
              <a:t>Quiz: </a:t>
            </a:r>
            <a:endParaRPr kumimoji="0" lang="zh-HK" altLang="en-US" sz="1500"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a:p>
            <a:pPr marL="0" marR="0" lvl="0" indent="0" defTabSz="914400" eaLnBrk="1" fontAlgn="auto" latinLnBrk="0" hangingPunct="1">
              <a:lnSpc>
                <a:spcPct val="110000"/>
              </a:lnSpc>
              <a:spcBef>
                <a:spcPts val="0"/>
              </a:spcBef>
              <a:spcAft>
                <a:spcPts val="0"/>
              </a:spcAft>
              <a:buClrTx/>
              <a:buSzTx/>
              <a:buFontTx/>
              <a:buNone/>
              <a:tabLst/>
              <a:defRPr/>
            </a:pPr>
            <a:r>
              <a:rPr lang="en-US" altLang="zh-CN" sz="1500" dirty="0">
                <a:latin typeface="Times New Roman"/>
                <a:ea typeface="新細明體"/>
                <a:cs typeface="Times New Roman"/>
              </a:rPr>
              <a:t>Try to find out what the</a:t>
            </a:r>
            <a:r>
              <a:rPr kumimoji="0" lang="en-US" altLang="zh-CN" sz="1500" b="0" i="0" u="none" strike="noStrike" kern="1200" cap="none" spc="0" normalizeH="0" baseline="0" noProof="0" dirty="0">
                <a:ln>
                  <a:noFill/>
                </a:ln>
                <a:effectLst/>
                <a:uLnTx/>
                <a:uFillTx/>
                <a:latin typeface="Times New Roman"/>
                <a:ea typeface="新細明體"/>
                <a:cs typeface="Times New Roman"/>
              </a:rPr>
              <a:t> “M</a:t>
            </a:r>
            <a:r>
              <a:rPr kumimoji="0" lang="en-US" sz="1500" b="0" i="0" u="none" strike="noStrike" kern="1200" cap="none" spc="0" normalizeH="0" baseline="0" noProof="0" dirty="0">
                <a:ln>
                  <a:noFill/>
                </a:ln>
                <a:effectLst/>
                <a:uLnTx/>
                <a:uFillTx/>
                <a:latin typeface="Times New Roman"/>
                <a:ea typeface="新細明體"/>
                <a:cs typeface="Times New Roman"/>
              </a:rPr>
              <a:t>aginot Line”</a:t>
            </a:r>
            <a:r>
              <a:rPr kumimoji="0" lang="en-US" sz="1500" b="0" i="0" u="none" strike="noStrike" kern="1200" cap="none" spc="0" normalizeH="0" noProof="0" dirty="0">
                <a:ln>
                  <a:noFill/>
                </a:ln>
                <a:effectLst/>
                <a:uLnTx/>
                <a:uFillTx/>
                <a:latin typeface="Times New Roman"/>
                <a:ea typeface="新細明體"/>
                <a:cs typeface="Times New Roman"/>
              </a:rPr>
              <a:t> was from the internet. </a:t>
            </a:r>
            <a:r>
              <a:rPr lang="en-US" altLang="zh-CN" sz="1500" dirty="0">
                <a:latin typeface="Times New Roman"/>
                <a:ea typeface="新細明體"/>
                <a:cs typeface="Times New Roman"/>
              </a:rPr>
              <a:t>Do </a:t>
            </a:r>
            <a:r>
              <a:rPr kumimoji="0" lang="en-US" altLang="zh-CN" sz="1500" b="0" i="0" u="none" strike="noStrike" kern="1200" cap="none" spc="0" normalizeH="0" noProof="0" dirty="0">
                <a:ln>
                  <a:noFill/>
                </a:ln>
                <a:effectLst/>
                <a:uLnTx/>
                <a:uFillTx/>
                <a:latin typeface="Times New Roman"/>
                <a:ea typeface="新細明體"/>
                <a:cs typeface="Times New Roman"/>
              </a:rPr>
              <a:t>you think </a:t>
            </a:r>
            <a:r>
              <a:rPr kumimoji="0" lang="en-US" altLang="zh-CN" sz="1500" b="0" i="0" u="none" strike="noStrike" kern="1200" cap="none" spc="0" normalizeH="0" noProof="0" dirty="0" smtClean="0">
                <a:ln>
                  <a:noFill/>
                </a:ln>
                <a:effectLst/>
                <a:uLnTx/>
                <a:uFillTx/>
                <a:latin typeface="Times New Roman"/>
                <a:ea typeface="新細明體"/>
                <a:cs typeface="Times New Roman"/>
              </a:rPr>
              <a:t>that </a:t>
            </a:r>
            <a:r>
              <a:rPr lang="en-US" altLang="zh-CN" sz="1500" dirty="0" smtClean="0">
                <a:latin typeface="Times New Roman"/>
                <a:ea typeface="新細明體"/>
                <a:cs typeface="Times New Roman"/>
              </a:rPr>
              <a:t>it </a:t>
            </a:r>
            <a:r>
              <a:rPr lang="en-US" altLang="zh-CN" sz="1500" dirty="0">
                <a:latin typeface="Times New Roman"/>
                <a:ea typeface="新細明體"/>
                <a:cs typeface="Times New Roman"/>
              </a:rPr>
              <a:t>is appropriate to see the </a:t>
            </a:r>
            <a:r>
              <a:rPr kumimoji="0" lang="en-US" altLang="zh-CN" sz="1500" b="0" i="0" u="none" strike="noStrike" kern="1200" cap="none" spc="0" normalizeH="0" noProof="0" dirty="0">
                <a:ln>
                  <a:noFill/>
                </a:ln>
                <a:effectLst/>
                <a:uLnTx/>
                <a:uFillTx/>
                <a:latin typeface="Times New Roman"/>
                <a:ea typeface="新細明體"/>
                <a:cs typeface="Times New Roman"/>
              </a:rPr>
              <a:t>Gin Drinker’s Line as an “Eastern Maginot Line”?</a:t>
            </a:r>
            <a:endParaRPr kumimoji="0" lang="zh-HK" altLang="en-US" sz="1500" b="0" i="0" u="none" strike="noStrike" kern="0" cap="none" spc="0" normalizeH="0" baseline="0" noProof="0" dirty="0">
              <a:ln>
                <a:noFill/>
              </a:ln>
              <a:effectLst/>
              <a:uLnTx/>
              <a:uFillTx/>
              <a:latin typeface="Times New Roman"/>
              <a:ea typeface="新細明體"/>
              <a:cs typeface="Times New Roman"/>
            </a:endParaRPr>
          </a:p>
        </p:txBody>
      </p:sp>
    </p:spTree>
    <p:extLst>
      <p:ext uri="{BB962C8B-B14F-4D97-AF65-F5344CB8AC3E}">
        <p14:creationId xmlns:p14="http://schemas.microsoft.com/office/powerpoint/2010/main" val="359634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2" name="矩形 1"/>
          <p:cNvSpPr/>
          <p:nvPr/>
        </p:nvSpPr>
        <p:spPr>
          <a:xfrm>
            <a:off x="230758" y="1233868"/>
            <a:ext cx="8558753" cy="461665"/>
          </a:xfrm>
          <a:prstGeom prst="rect">
            <a:avLst/>
          </a:prstGeom>
        </p:spPr>
        <p:txBody>
          <a:bodyPr wrap="none">
            <a:spAutoFit/>
          </a:bodyPr>
          <a:lstStyle/>
          <a:p>
            <a:pPr>
              <a:spcAft>
                <a:spcPts val="0"/>
              </a:spcAft>
            </a:pPr>
            <a:r>
              <a:rPr lang="en-US" altLang="zh-TW" sz="2400" b="1" dirty="0">
                <a:solidFill>
                  <a:srgbClr val="E36C0A"/>
                </a:solidFill>
                <a:latin typeface="Times New Roman" panose="02020603050405020304" pitchFamily="18" charset="0"/>
                <a:cs typeface="Times New Roman" panose="02020603050405020304" pitchFamily="18" charset="0"/>
              </a:rPr>
              <a:t>IV. </a:t>
            </a:r>
            <a:r>
              <a:rPr lang="en-US" altLang="zh-TW" sz="2400" b="1" kern="100" dirty="0">
                <a:solidFill>
                  <a:srgbClr val="E36C0A"/>
                </a:solidFill>
                <a:latin typeface="Times New Roman" panose="02020603050405020304" pitchFamily="18" charset="0"/>
                <a:ea typeface="BiauKai"/>
                <a:cs typeface="Times New Roman" panose="02020603050405020304" pitchFamily="18" charset="0"/>
              </a:rPr>
              <a:t>Appendix: The Air Power of the British Army in Hong Kong</a:t>
            </a:r>
            <a:endParaRPr lang="zh-HK" altLang="zh-TW" sz="2400" kern="100" dirty="0">
              <a:latin typeface="Times New Roman" panose="02020603050405020304" pitchFamily="18" charset="0"/>
              <a:cs typeface="Times New Roman" panose="02020603050405020304" pitchFamily="18" charset="0"/>
            </a:endParaRPr>
          </a:p>
        </p:txBody>
      </p:sp>
      <p:sp>
        <p:nvSpPr>
          <p:cNvPr id="3" name="矩形 2"/>
          <p:cNvSpPr/>
          <p:nvPr/>
        </p:nvSpPr>
        <p:spPr>
          <a:xfrm>
            <a:off x="315234" y="1814148"/>
            <a:ext cx="8232064" cy="600164"/>
          </a:xfrm>
          <a:prstGeom prst="rect">
            <a:avLst/>
          </a:prstGeom>
        </p:spPr>
        <p:txBody>
          <a:bodyPr wrap="square">
            <a:spAutoFit/>
          </a:bodyPr>
          <a:lstStyle/>
          <a:p>
            <a:pPr>
              <a:lnSpc>
                <a:spcPct val="110000"/>
              </a:lnSpc>
              <a:spcAft>
                <a:spcPts val="0"/>
              </a:spcAft>
            </a:pPr>
            <a:r>
              <a:rPr lang="en-US" altLang="zh-TW" sz="1500" kern="100" dirty="0">
                <a:latin typeface="Times New Roman" panose="02020603050405020304" pitchFamily="18" charset="0"/>
                <a:cs typeface="Times New Roman" panose="02020603050405020304" pitchFamily="18" charset="0"/>
              </a:rPr>
              <a:t>Apart from the war on land, the air battle was also decisive. D</a:t>
            </a:r>
            <a:r>
              <a:rPr lang="en-HK" altLang="zh-TW" sz="1500" kern="100" dirty="0">
                <a:latin typeface="Times New Roman" panose="02020603050405020304" pitchFamily="18" charset="0"/>
                <a:cs typeface="Times New Roman" panose="02020603050405020304" pitchFamily="18" charset="0"/>
              </a:rPr>
              <a:t>o</a:t>
            </a:r>
            <a:r>
              <a:rPr lang="zh-CN" altLang="en-US" sz="1500" kern="100" dirty="0">
                <a:latin typeface="Times New Roman" panose="02020603050405020304" pitchFamily="18" charset="0"/>
                <a:cs typeface="Times New Roman" panose="02020603050405020304" pitchFamily="18" charset="0"/>
              </a:rPr>
              <a:t> </a:t>
            </a:r>
            <a:r>
              <a:rPr lang="en-HK" altLang="zh-CN" sz="1500" kern="100" dirty="0">
                <a:latin typeface="Times New Roman" panose="02020603050405020304" pitchFamily="18" charset="0"/>
                <a:cs typeface="Times New Roman" panose="02020603050405020304" pitchFamily="18" charset="0"/>
              </a:rPr>
              <a:t>you</a:t>
            </a:r>
            <a:r>
              <a:rPr lang="en-US" altLang="zh-TW" sz="1500" kern="100" dirty="0">
                <a:latin typeface="Times New Roman" panose="02020603050405020304" pitchFamily="18" charset="0"/>
                <a:cs typeface="Times New Roman" panose="02020603050405020304" pitchFamily="18" charset="0"/>
              </a:rPr>
              <a:t> know the circumstances of the only time </a:t>
            </a:r>
            <a:r>
              <a:rPr lang="en-US" altLang="zh-TW" sz="1500" kern="100" dirty="0" smtClean="0">
                <a:latin typeface="Times New Roman" panose="02020603050405020304" pitchFamily="18" charset="0"/>
                <a:cs typeface="Times New Roman" panose="02020603050405020304" pitchFamily="18" charset="0"/>
              </a:rPr>
              <a:t>that the </a:t>
            </a:r>
            <a:r>
              <a:rPr lang="en-US" altLang="zh-TW" sz="1500" kern="100" dirty="0">
                <a:latin typeface="Times New Roman" panose="02020603050405020304" pitchFamily="18" charset="0"/>
                <a:cs typeface="Times New Roman" panose="02020603050405020304" pitchFamily="18" charset="0"/>
              </a:rPr>
              <a:t>British and Japanese air forces fought in the Battle of Hong Kong?</a:t>
            </a:r>
            <a:endParaRPr lang="zh-HK" altLang="zh-TW" sz="1500" kern="100" dirty="0">
              <a:latin typeface="Times New Roman" panose="02020603050405020304" pitchFamily="18" charset="0"/>
              <a:cs typeface="Times New Roman" panose="02020603050405020304" pitchFamily="18" charset="0"/>
            </a:endParaRPr>
          </a:p>
        </p:txBody>
      </p:sp>
      <p:sp>
        <p:nvSpPr>
          <p:cNvPr id="6" name="TextBox 1"/>
          <p:cNvSpPr txBox="1"/>
          <p:nvPr/>
        </p:nvSpPr>
        <p:spPr>
          <a:xfrm>
            <a:off x="386872" y="2597090"/>
            <a:ext cx="6796247" cy="417255"/>
          </a:xfrm>
          <a:prstGeom prst="rect">
            <a:avLst/>
          </a:prstGeom>
          <a:solidFill>
            <a:srgbClr val="C0504D">
              <a:lumMod val="20000"/>
              <a:lumOff val="8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500" dirty="0">
                <a:solidFill>
                  <a:srgbClr val="000000"/>
                </a:solidFill>
                <a:latin typeface="Times New Roman"/>
                <a:ea typeface="新細明體"/>
                <a:cs typeface="Times New Roman"/>
              </a:rPr>
              <a:t>Source 1: Air Deployment of Both Sides in the Battle of Hong Kong</a:t>
            </a:r>
            <a:endParaRPr kumimoji="0" lang="zh-HK" altLang="en-US" sz="1500"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p:txBody>
      </p:sp>
      <p:pic>
        <p:nvPicPr>
          <p:cNvPr id="7" name="Picture 2"/>
          <p:cNvPicPr/>
          <p:nvPr/>
        </p:nvPicPr>
        <p:blipFill>
          <a:blip r:embed="rId3" cstate="print"/>
          <a:srcRect/>
          <a:stretch>
            <a:fillRect/>
          </a:stretch>
        </p:blipFill>
        <p:spPr bwMode="auto">
          <a:xfrm>
            <a:off x="4572000" y="3385163"/>
            <a:ext cx="763905" cy="562610"/>
          </a:xfrm>
          <a:prstGeom prst="rect">
            <a:avLst/>
          </a:prstGeom>
          <a:noFill/>
          <a:ln w="9525">
            <a:noFill/>
            <a:miter lim="800000"/>
            <a:headEnd/>
            <a:tailEnd/>
          </a:ln>
          <a:effectLst/>
        </p:spPr>
      </p:pic>
      <p:sp>
        <p:nvSpPr>
          <p:cNvPr id="8" name="TextBox 10"/>
          <p:cNvSpPr txBox="1"/>
          <p:nvPr/>
        </p:nvSpPr>
        <p:spPr>
          <a:xfrm>
            <a:off x="1385456" y="4437261"/>
            <a:ext cx="2955636" cy="1938992"/>
          </a:xfrm>
          <a:prstGeom prst="rect">
            <a:avLst/>
          </a:prstGeom>
          <a:solidFill>
            <a:schemeClr val="accent4">
              <a:lumMod val="20000"/>
              <a:lumOff val="80000"/>
            </a:schemeClr>
          </a:solidFill>
          <a:ln>
            <a:noFill/>
          </a:ln>
        </p:spPr>
        <p:txBody>
          <a:bodyPr wrap="square" rtlCol="0">
            <a:spAutoFit/>
          </a:bodyPr>
          <a:lstStyle/>
          <a:p>
            <a:pPr marL="176213" indent="-176213">
              <a:spcAft>
                <a:spcPts val="0"/>
              </a:spcAft>
            </a:pPr>
            <a:r>
              <a:rPr lang="en-US" sz="1200" b="1" u="sng" kern="1200" dirty="0">
                <a:solidFill>
                  <a:srgbClr val="000000"/>
                </a:solidFill>
                <a:effectLst/>
                <a:latin typeface="Times New Roman"/>
                <a:ea typeface="新細明體"/>
                <a:cs typeface="Times New Roman"/>
              </a:rPr>
              <a:t>Vickers </a:t>
            </a:r>
            <a:r>
              <a:rPr lang="en-US" sz="1200" b="1" u="sng" kern="1200" dirty="0" err="1">
                <a:solidFill>
                  <a:srgbClr val="000000"/>
                </a:solidFill>
                <a:effectLst/>
                <a:latin typeface="Times New Roman"/>
                <a:ea typeface="新細明體"/>
                <a:cs typeface="Times New Roman"/>
              </a:rPr>
              <a:t>Vildebeest</a:t>
            </a:r>
            <a:r>
              <a:rPr lang="en-US" sz="1200" b="1" u="sng" kern="1200" dirty="0">
                <a:solidFill>
                  <a:srgbClr val="000000"/>
                </a:solidFill>
                <a:effectLst/>
                <a:latin typeface="Times New Roman"/>
                <a:ea typeface="新細明體"/>
                <a:cs typeface="Times New Roman"/>
              </a:rPr>
              <a:t> </a:t>
            </a:r>
            <a:r>
              <a:rPr lang="en-US" sz="1200" b="1" u="sng" kern="1200" dirty="0" err="1">
                <a:solidFill>
                  <a:srgbClr val="000000"/>
                </a:solidFill>
                <a:effectLst/>
                <a:latin typeface="Times New Roman"/>
                <a:ea typeface="新細明體"/>
                <a:cs typeface="Times New Roman"/>
              </a:rPr>
              <a:t>Topedo</a:t>
            </a:r>
            <a:r>
              <a:rPr lang="en-US" sz="1200" b="1" u="sng" kern="1200" dirty="0">
                <a:solidFill>
                  <a:srgbClr val="000000"/>
                </a:solidFill>
                <a:effectLst/>
                <a:latin typeface="Times New Roman"/>
                <a:ea typeface="新細明體"/>
                <a:cs typeface="Times New Roman"/>
              </a:rPr>
              <a:t> Bomber</a:t>
            </a:r>
            <a:r>
              <a:rPr lang="en-US" sz="1200" u="sng" kern="1200" dirty="0">
                <a:solidFill>
                  <a:srgbClr val="000000"/>
                </a:solidFill>
                <a:effectLst/>
                <a:latin typeface="Times New Roman"/>
                <a:ea typeface="新細明體"/>
                <a:cs typeface="Times New Roman"/>
              </a:rPr>
              <a:t>: </a:t>
            </a:r>
          </a:p>
          <a:p>
            <a:pPr marL="176213" indent="-176213">
              <a:spcAft>
                <a:spcPts val="0"/>
              </a:spcAft>
            </a:pPr>
            <a:r>
              <a:rPr lang="en-US" altLang="zh-CN" sz="1200" b="1" dirty="0">
                <a:latin typeface="Times New Roman"/>
                <a:ea typeface="新細明體"/>
                <a:cs typeface="Times New Roman"/>
              </a:rPr>
              <a:t>Number</a:t>
            </a:r>
            <a:r>
              <a:rPr lang="en-US" altLang="zh-CN" sz="1200" dirty="0">
                <a:latin typeface="Times New Roman"/>
                <a:ea typeface="新細明體"/>
                <a:cs typeface="Times New Roman"/>
              </a:rPr>
              <a:t>: 3</a:t>
            </a:r>
            <a:endParaRPr lang="en-US" altLang="zh-CN" sz="1200" kern="1200" dirty="0">
              <a:effectLst/>
              <a:latin typeface="Times New Roman"/>
              <a:ea typeface="新細明體"/>
              <a:cs typeface="Times New Roman"/>
            </a:endParaRPr>
          </a:p>
          <a:p>
            <a:pPr>
              <a:spcAft>
                <a:spcPts val="0"/>
              </a:spcAft>
            </a:pPr>
            <a:r>
              <a:rPr lang="en-US" altLang="zh-CN" sz="1200" b="1" kern="1200" dirty="0">
                <a:effectLst/>
                <a:latin typeface="Times New Roman"/>
                <a:ea typeface="新細明體"/>
                <a:cs typeface="Times New Roman"/>
              </a:rPr>
              <a:t>Arms</a:t>
            </a:r>
            <a:r>
              <a:rPr lang="en-US" altLang="zh-CN" sz="1200" kern="1200" dirty="0">
                <a:effectLst/>
                <a:latin typeface="Times New Roman"/>
                <a:ea typeface="新細明體"/>
                <a:cs typeface="Times New Roman"/>
              </a:rPr>
              <a:t>: two </a:t>
            </a:r>
            <a:r>
              <a:rPr lang="en-US" sz="1200" kern="1200" dirty="0">
                <a:effectLst/>
                <a:latin typeface="Times New Roman"/>
                <a:ea typeface="新細明體"/>
                <a:cs typeface="Times New Roman"/>
              </a:rPr>
              <a:t>7.7mm machine guns </a:t>
            </a:r>
            <a:r>
              <a:rPr lang="en-US" altLang="zh-CN" sz="1200" kern="1200" dirty="0">
                <a:effectLst/>
                <a:latin typeface="Times New Roman"/>
                <a:ea typeface="新細明體"/>
                <a:cs typeface="Times New Roman"/>
              </a:rPr>
              <a:t>and </a:t>
            </a:r>
            <a:r>
              <a:rPr lang="en-US" altLang="zh-CN" sz="1200" dirty="0">
                <a:latin typeface="Times New Roman"/>
                <a:ea typeface="新細明體"/>
                <a:cs typeface="Times New Roman"/>
              </a:rPr>
              <a:t>one torpedo</a:t>
            </a:r>
            <a:r>
              <a:rPr lang="en-US" altLang="zh-CN" sz="1200" kern="1200" dirty="0">
                <a:effectLst/>
                <a:latin typeface="Times New Roman"/>
                <a:ea typeface="新細明體"/>
                <a:cs typeface="Times New Roman"/>
              </a:rPr>
              <a:t>. </a:t>
            </a:r>
          </a:p>
          <a:p>
            <a:pPr marL="176213" indent="-176213">
              <a:spcAft>
                <a:spcPts val="0"/>
              </a:spcAft>
            </a:pPr>
            <a:r>
              <a:rPr lang="en-US" altLang="zh-CN" sz="1200" b="1" dirty="0">
                <a:latin typeface="Times New Roman"/>
                <a:ea typeface="新細明體"/>
                <a:cs typeface="Times New Roman"/>
              </a:rPr>
              <a:t>Maximum velocity: </a:t>
            </a:r>
            <a:r>
              <a:rPr lang="en-US" sz="1200" dirty="0">
                <a:latin typeface="Times New Roman"/>
                <a:ea typeface="新細明體"/>
                <a:cs typeface="Times New Roman"/>
              </a:rPr>
              <a:t>230 km/hr.</a:t>
            </a:r>
            <a:endParaRPr lang="en-US" altLang="zh-CN" sz="1200" dirty="0">
              <a:latin typeface="Times New Roman"/>
              <a:ea typeface="新細明體"/>
              <a:cs typeface="Times New Roman"/>
            </a:endParaRPr>
          </a:p>
          <a:p>
            <a:pPr marL="176213" indent="-176213">
              <a:spcAft>
                <a:spcPts val="0"/>
              </a:spcAft>
            </a:pPr>
            <a:endParaRPr lang="en-US" altLang="zh-CN" sz="1200" kern="1200" dirty="0">
              <a:effectLst/>
              <a:latin typeface="Times New Roman"/>
              <a:ea typeface="新細明體"/>
              <a:cs typeface="Times New Roman"/>
            </a:endParaRPr>
          </a:p>
          <a:p>
            <a:pPr>
              <a:spcAft>
                <a:spcPts val="0"/>
              </a:spcAft>
            </a:pPr>
            <a:r>
              <a:rPr lang="en-US" altLang="zh-CN" sz="1200" dirty="0">
                <a:latin typeface="Times New Roman"/>
                <a:ea typeface="新細明體"/>
                <a:cs typeface="Times New Roman"/>
              </a:rPr>
              <a:t>Note: </a:t>
            </a:r>
            <a:r>
              <a:rPr lang="en-US" altLang="zh-CN" sz="1200" kern="1200" dirty="0">
                <a:effectLst/>
                <a:latin typeface="Times New Roman"/>
                <a:ea typeface="新細明體"/>
                <a:cs typeface="Times New Roman"/>
              </a:rPr>
              <a:t>This fighter </a:t>
            </a:r>
            <a:r>
              <a:rPr lang="en-US" altLang="zh-CN" sz="1200" kern="1200" dirty="0" smtClean="0">
                <a:effectLst/>
                <a:latin typeface="Times New Roman"/>
                <a:ea typeface="新細明體"/>
                <a:cs typeface="Times New Roman"/>
              </a:rPr>
              <a:t>plane’s design </a:t>
            </a:r>
            <a:r>
              <a:rPr lang="en-US" altLang="zh-CN" sz="1200" dirty="0" smtClean="0">
                <a:latin typeface="Times New Roman"/>
                <a:ea typeface="新細明體"/>
                <a:cs typeface="Times New Roman"/>
              </a:rPr>
              <a:t>was </a:t>
            </a:r>
            <a:r>
              <a:rPr lang="en-US" altLang="zh-CN" sz="1200" dirty="0">
                <a:latin typeface="Times New Roman"/>
                <a:ea typeface="新細明體"/>
                <a:cs typeface="Times New Roman"/>
              </a:rPr>
              <a:t>to attack ships at </a:t>
            </a:r>
            <a:r>
              <a:rPr lang="en-US" altLang="zh-CN" sz="1200" dirty="0" smtClean="0">
                <a:latin typeface="Times New Roman"/>
                <a:ea typeface="新細明體"/>
                <a:cs typeface="Times New Roman"/>
              </a:rPr>
              <a:t>sea originally. </a:t>
            </a:r>
            <a:r>
              <a:rPr lang="en-US" altLang="zh-CN" sz="1200" dirty="0">
                <a:latin typeface="Times New Roman"/>
                <a:ea typeface="新細明體"/>
                <a:cs typeface="Times New Roman"/>
              </a:rPr>
              <a:t>It could not </a:t>
            </a:r>
            <a:r>
              <a:rPr lang="en-US" altLang="zh-CN" sz="1200" dirty="0" smtClean="0">
                <a:latin typeface="Times New Roman"/>
                <a:ea typeface="新細明體"/>
                <a:cs typeface="Times New Roman"/>
              </a:rPr>
              <a:t>fight the battle </a:t>
            </a:r>
            <a:r>
              <a:rPr lang="en-US" altLang="zh-CN" sz="1200" dirty="0">
                <a:latin typeface="Times New Roman"/>
                <a:ea typeface="新細明體"/>
                <a:cs typeface="Times New Roman"/>
              </a:rPr>
              <a:t>in </a:t>
            </a:r>
            <a:r>
              <a:rPr lang="en-US" altLang="zh-CN" sz="1200" dirty="0" smtClean="0">
                <a:latin typeface="Times New Roman"/>
                <a:ea typeface="新細明體"/>
                <a:cs typeface="Times New Roman"/>
              </a:rPr>
              <a:t>mid-air </a:t>
            </a:r>
            <a:r>
              <a:rPr lang="en-US" altLang="zh-CN" sz="1200" dirty="0">
                <a:latin typeface="Times New Roman"/>
                <a:ea typeface="新細明體"/>
                <a:cs typeface="Times New Roman"/>
              </a:rPr>
              <a:t>as it flew </a:t>
            </a:r>
            <a:r>
              <a:rPr lang="en-US" altLang="zh-CN" sz="1200" dirty="0" smtClean="0">
                <a:latin typeface="Times New Roman"/>
                <a:ea typeface="新細明體"/>
                <a:cs typeface="Times New Roman"/>
              </a:rPr>
              <a:t>slowly. This was the weak point of the fighter plane.</a:t>
            </a:r>
            <a:endParaRPr lang="zh-HK" sz="1200" strike="sngStrike" dirty="0">
              <a:effectLst/>
              <a:latin typeface="Times New Roman"/>
              <a:ea typeface="新細明體"/>
              <a:cs typeface="Times New Roman"/>
            </a:endParaRPr>
          </a:p>
        </p:txBody>
      </p:sp>
      <p:sp>
        <p:nvSpPr>
          <p:cNvPr id="10" name="TextBox 11"/>
          <p:cNvSpPr txBox="1"/>
          <p:nvPr/>
        </p:nvSpPr>
        <p:spPr>
          <a:xfrm>
            <a:off x="6008114" y="4508978"/>
            <a:ext cx="2424685" cy="1107996"/>
          </a:xfrm>
          <a:prstGeom prst="rect">
            <a:avLst/>
          </a:prstGeom>
          <a:solidFill>
            <a:srgbClr val="8064A2">
              <a:lumMod val="20000"/>
              <a:lumOff val="80000"/>
            </a:srgbClr>
          </a:solidFill>
          <a:ln>
            <a:noFill/>
          </a:ln>
        </p:spPr>
        <p:txBody>
          <a:bodyPr wrap="square" rtlCol="0">
            <a:spAutoFit/>
          </a:bodyPr>
          <a:lstStyle/>
          <a:p>
            <a:pPr marL="176213" marR="0" lvl="0" indent="-176213" algn="just" defTabSz="914400" eaLnBrk="1" fontAlgn="auto" latinLnBrk="0" hangingPunct="1">
              <a:lnSpc>
                <a:spcPct val="11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Times New Roman"/>
                <a:ea typeface="新細明體"/>
                <a:cs typeface="Times New Roman"/>
              </a:rPr>
              <a:t>Supermarine Walrus</a:t>
            </a:r>
            <a:endParaRPr kumimoji="0" lang="zh-HK" altLang="en-US" sz="1200" b="1" i="0" u="sng" strike="noStrike" kern="0" cap="none" spc="0" normalizeH="0" baseline="0" noProof="0" dirty="0">
              <a:ln>
                <a:noFill/>
              </a:ln>
              <a:solidFill>
                <a:sysClr val="windowText" lastClr="000000"/>
              </a:solidFill>
              <a:effectLst/>
              <a:uLnTx/>
              <a:uFillTx/>
              <a:latin typeface="Times New Roman"/>
              <a:ea typeface="新細明體"/>
              <a:cs typeface="Times New Roman"/>
            </a:endParaRPr>
          </a:p>
          <a:p>
            <a:pPr marL="176213" marR="0" lvl="0" indent="-176213" defTabSz="914400" eaLnBrk="1" fontAlgn="auto" latinLnBrk="0" hangingPunct="1">
              <a:lnSpc>
                <a:spcPct val="110000"/>
              </a:lnSpc>
              <a:spcBef>
                <a:spcPts val="0"/>
              </a:spcBef>
              <a:spcAft>
                <a:spcPts val="0"/>
              </a:spcAft>
              <a:buClrTx/>
              <a:buSzTx/>
              <a:buFontTx/>
              <a:buNone/>
              <a:tabLst/>
              <a:defRPr/>
            </a:pPr>
            <a:r>
              <a:rPr lang="en-US" altLang="zh-CN" sz="1200" b="1" dirty="0">
                <a:latin typeface="Times New Roman"/>
                <a:ea typeface="新細明體"/>
                <a:cs typeface="Times New Roman"/>
              </a:rPr>
              <a:t>Number</a:t>
            </a:r>
            <a:r>
              <a:rPr lang="en-US" altLang="zh-CN" sz="1200" dirty="0">
                <a:latin typeface="Times New Roman"/>
                <a:ea typeface="新細明體"/>
                <a:cs typeface="Times New Roman"/>
              </a:rPr>
              <a:t>: 2</a:t>
            </a:r>
            <a:endParaRPr kumimoji="0" lang="en-US" altLang="zh-CN" sz="1200" b="0" i="0" u="none" strike="noStrike" kern="1200" cap="none" spc="0" normalizeH="0" baseline="0" noProof="0" dirty="0">
              <a:ln>
                <a:noFill/>
              </a:ln>
              <a:effectLst/>
              <a:uLnTx/>
              <a:uFillTx/>
              <a:latin typeface="Times New Roman"/>
              <a:ea typeface="新細明體"/>
              <a:cs typeface="Times New Roman"/>
            </a:endParaRPr>
          </a:p>
          <a:p>
            <a:pPr marR="0" lvl="0" defTabSz="914400" eaLnBrk="1" fontAlgn="auto" latinLnBrk="0" hangingPunct="1">
              <a:lnSpc>
                <a:spcPct val="110000"/>
              </a:lnSpc>
              <a:spcBef>
                <a:spcPts val="0"/>
              </a:spcBef>
              <a:spcAft>
                <a:spcPts val="0"/>
              </a:spcAft>
              <a:buClrTx/>
              <a:buSzTx/>
              <a:buFontTx/>
              <a:buNone/>
              <a:tabLst/>
              <a:defRPr/>
            </a:pPr>
            <a:r>
              <a:rPr kumimoji="0" lang="en-US" altLang="zh-CN" sz="1200" b="1" i="0" u="none" strike="noStrike" kern="1200" cap="none" spc="0" normalizeH="0" baseline="0" noProof="0" dirty="0">
                <a:ln>
                  <a:noFill/>
                </a:ln>
                <a:effectLst/>
                <a:uLnTx/>
                <a:uFillTx/>
                <a:latin typeface="Times New Roman"/>
                <a:ea typeface="新細明體"/>
                <a:cs typeface="Times New Roman"/>
              </a:rPr>
              <a:t>Arms</a:t>
            </a:r>
            <a:r>
              <a:rPr kumimoji="0" lang="en-US" altLang="zh-CN" sz="1200" b="0" i="0" u="none" strike="noStrike" kern="1200" cap="none" spc="0" normalizeH="0" baseline="0" noProof="0" dirty="0">
                <a:ln>
                  <a:noFill/>
                </a:ln>
                <a:effectLst/>
                <a:uLnTx/>
                <a:uFillTx/>
                <a:latin typeface="Times New Roman"/>
                <a:ea typeface="新細明體"/>
                <a:cs typeface="Times New Roman"/>
              </a:rPr>
              <a:t>:</a:t>
            </a:r>
            <a:r>
              <a:rPr kumimoji="0" lang="en-US" sz="1200" b="0" i="0" u="none" strike="noStrike" kern="1200" cap="none" spc="0" normalizeH="0" baseline="0" noProof="0" dirty="0">
                <a:ln>
                  <a:noFill/>
                </a:ln>
                <a:effectLst/>
                <a:uLnTx/>
                <a:uFillTx/>
                <a:latin typeface="Times New Roman"/>
                <a:ea typeface="新細明體"/>
                <a:cs typeface="Times New Roman"/>
              </a:rPr>
              <a:t> two</a:t>
            </a:r>
            <a:r>
              <a:rPr kumimoji="0" lang="en-US" sz="1200" b="0" i="0" u="none" strike="noStrike" kern="1200" cap="none" spc="0" normalizeH="0" noProof="0" dirty="0">
                <a:ln>
                  <a:noFill/>
                </a:ln>
                <a:effectLst/>
                <a:uLnTx/>
                <a:uFillTx/>
                <a:latin typeface="Times New Roman"/>
                <a:ea typeface="新細明體"/>
                <a:cs typeface="Times New Roman"/>
              </a:rPr>
              <a:t> </a:t>
            </a:r>
            <a:r>
              <a:rPr kumimoji="0" lang="en-US" sz="1200" b="0" i="0" u="none" strike="noStrike" kern="1200" cap="none" spc="0" normalizeH="0" baseline="0" noProof="0" dirty="0">
                <a:ln>
                  <a:noFill/>
                </a:ln>
                <a:effectLst/>
                <a:uLnTx/>
                <a:uFillTx/>
                <a:latin typeface="Times New Roman"/>
                <a:ea typeface="新細明體"/>
                <a:cs typeface="Times New Roman"/>
              </a:rPr>
              <a:t>7.7mm </a:t>
            </a:r>
            <a:r>
              <a:rPr kumimoji="0" lang="en-US" sz="1200" b="0" i="0" u="none" strike="noStrike" kern="1200" cap="none" spc="0" normalizeH="0" noProof="0" dirty="0">
                <a:ln>
                  <a:noFill/>
                </a:ln>
                <a:effectLst/>
                <a:uLnTx/>
                <a:uFillTx/>
                <a:latin typeface="Times New Roman"/>
                <a:ea typeface="新細明體"/>
                <a:cs typeface="Times New Roman"/>
              </a:rPr>
              <a:t>machine </a:t>
            </a:r>
            <a:r>
              <a:rPr kumimoji="0" lang="en-US" sz="1200" b="0" i="0" u="none" strike="noStrike" kern="1200" cap="none" spc="0" normalizeH="0" noProof="0" dirty="0" smtClean="0">
                <a:ln>
                  <a:noFill/>
                </a:ln>
                <a:effectLst/>
                <a:uLnTx/>
                <a:uFillTx/>
                <a:latin typeface="Times New Roman"/>
                <a:ea typeface="新細明體"/>
                <a:cs typeface="Times New Roman"/>
              </a:rPr>
              <a:t>guns</a:t>
            </a:r>
            <a:r>
              <a:rPr kumimoji="0" lang="en-US" sz="1200" b="0" i="0" u="none" kern="1200" cap="none" spc="0" normalizeH="0" noProof="0" dirty="0" smtClean="0">
                <a:ln>
                  <a:noFill/>
                </a:ln>
                <a:effectLst/>
                <a:uLnTx/>
                <a:uFillTx/>
                <a:latin typeface="Times New Roman"/>
                <a:ea typeface="新細明體"/>
                <a:cs typeface="Times New Roman"/>
              </a:rPr>
              <a:t>,</a:t>
            </a:r>
            <a:r>
              <a:rPr kumimoji="0" lang="en-US" sz="1200" b="0" i="0" u="none" strike="noStrike" kern="1200" cap="none" spc="0" normalizeH="0" noProof="0" dirty="0" smtClean="0">
                <a:ln>
                  <a:noFill/>
                </a:ln>
                <a:effectLst/>
                <a:uLnTx/>
                <a:uFillTx/>
                <a:latin typeface="Times New Roman"/>
                <a:ea typeface="新細明體"/>
                <a:cs typeface="Times New Roman"/>
              </a:rPr>
              <a:t> </a:t>
            </a:r>
            <a:r>
              <a:rPr kumimoji="0" lang="en-US" sz="1200" b="0" i="0" u="none" strike="noStrike" kern="1200" cap="none" spc="0" normalizeH="0" noProof="0" dirty="0">
                <a:ln>
                  <a:noFill/>
                </a:ln>
                <a:effectLst/>
                <a:uLnTx/>
                <a:uFillTx/>
                <a:latin typeface="Times New Roman"/>
                <a:ea typeface="新細明體"/>
                <a:cs typeface="Times New Roman"/>
              </a:rPr>
              <a:t>each artillery shell was </a:t>
            </a:r>
            <a:r>
              <a:rPr kumimoji="0" lang="en-US" sz="1200" b="0" i="0" u="none" strike="noStrike" kern="1200" cap="none" spc="0" normalizeH="0" baseline="0" noProof="0" dirty="0">
                <a:ln>
                  <a:noFill/>
                </a:ln>
                <a:effectLst/>
                <a:uLnTx/>
                <a:uFillTx/>
                <a:latin typeface="Times New Roman"/>
                <a:ea typeface="新細明體"/>
                <a:cs typeface="Times New Roman"/>
              </a:rPr>
              <a:t>345kg.</a:t>
            </a:r>
            <a:endParaRPr kumimoji="0" lang="zh-HK" altLang="en-US" sz="1200" b="0" i="0" u="none" strike="noStrike" kern="0" cap="none" spc="0" normalizeH="0" baseline="0" noProof="0" dirty="0">
              <a:ln>
                <a:noFill/>
              </a:ln>
              <a:effectLst/>
              <a:uLnTx/>
              <a:uFillTx/>
              <a:latin typeface="Times New Roman"/>
              <a:ea typeface="新細明體"/>
              <a:cs typeface="Times New Roman"/>
            </a:endParaRPr>
          </a:p>
          <a:p>
            <a:pPr marL="176213" marR="0" lvl="0" indent="-176213" defTabSz="914400" eaLnBrk="1" fontAlgn="auto" latinLnBrk="0" hangingPunct="1">
              <a:lnSpc>
                <a:spcPct val="110000"/>
              </a:lnSpc>
              <a:spcBef>
                <a:spcPts val="0"/>
              </a:spcBef>
              <a:spcAft>
                <a:spcPts val="0"/>
              </a:spcAft>
              <a:buClrTx/>
              <a:buSzTx/>
              <a:buFontTx/>
              <a:buNone/>
              <a:tabLst/>
              <a:defRPr/>
            </a:pPr>
            <a:r>
              <a:rPr lang="en-US" altLang="zh-CN" sz="1200" b="1" dirty="0">
                <a:latin typeface="Times New Roman"/>
                <a:ea typeface="新細明體"/>
                <a:cs typeface="Times New Roman"/>
              </a:rPr>
              <a:t>Maximum velocity</a:t>
            </a:r>
            <a:r>
              <a:rPr lang="en-US" altLang="zh-CN" sz="1200" dirty="0">
                <a:latin typeface="Times New Roman"/>
                <a:ea typeface="新細明體"/>
                <a:cs typeface="Times New Roman"/>
              </a:rPr>
              <a:t>: </a:t>
            </a:r>
            <a:r>
              <a:rPr kumimoji="0" lang="en-US" sz="1200" b="0" i="0" u="none" strike="noStrike" kern="1200" cap="none" spc="0" normalizeH="0" baseline="0" noProof="0" dirty="0">
                <a:ln>
                  <a:noFill/>
                </a:ln>
                <a:effectLst/>
                <a:uLnTx/>
                <a:uFillTx/>
                <a:latin typeface="Times New Roman"/>
                <a:ea typeface="新細明體"/>
                <a:cs typeface="Times New Roman"/>
              </a:rPr>
              <a:t>215 km/hr.</a:t>
            </a:r>
            <a:endParaRPr kumimoji="0" lang="zh-HK" altLang="en-US" sz="1200" b="0" i="0" u="none" strike="noStrike" kern="0" cap="none" spc="0" normalizeH="0" baseline="0" noProof="0" dirty="0">
              <a:ln>
                <a:noFill/>
              </a:ln>
              <a:effectLst/>
              <a:uLnTx/>
              <a:uFillTx/>
              <a:latin typeface="Times New Roman"/>
              <a:ea typeface="新細明體"/>
              <a:cs typeface="Times New Roman"/>
            </a:endParaRPr>
          </a:p>
        </p:txBody>
      </p:sp>
      <p:pic>
        <p:nvPicPr>
          <p:cNvPr id="11" name="Picture 2" descr="Vickers Vildebeest in flight.jpg"/>
          <p:cNvPicPr/>
          <p:nvPr/>
        </p:nvPicPr>
        <p:blipFill>
          <a:blip r:embed="rId4" cstate="print"/>
          <a:srcRect/>
          <a:stretch>
            <a:fillRect/>
          </a:stretch>
        </p:blipFill>
        <p:spPr bwMode="auto">
          <a:xfrm>
            <a:off x="2557299" y="3193863"/>
            <a:ext cx="1050670" cy="945210"/>
          </a:xfrm>
          <a:prstGeom prst="rect">
            <a:avLst/>
          </a:prstGeom>
          <a:noFill/>
          <a:ln w="57150">
            <a:solidFill>
              <a:srgbClr val="FFC000"/>
            </a:solidFill>
          </a:ln>
          <a:effectLst>
            <a:outerShdw blurRad="50800" dist="38100" dir="2700000" algn="tl" rotWithShape="0">
              <a:prstClr val="black">
                <a:alpha val="40000"/>
              </a:prstClr>
            </a:outerShdw>
          </a:effectLst>
        </p:spPr>
      </p:pic>
      <p:pic>
        <p:nvPicPr>
          <p:cNvPr id="12" name="Picture 5" descr="Supermarine Walrus.jpg"/>
          <p:cNvPicPr/>
          <p:nvPr/>
        </p:nvPicPr>
        <p:blipFill>
          <a:blip r:embed="rId5" cstate="print"/>
          <a:srcRect/>
          <a:stretch>
            <a:fillRect/>
          </a:stretch>
        </p:blipFill>
        <p:spPr bwMode="auto">
          <a:xfrm>
            <a:off x="5936840" y="3142575"/>
            <a:ext cx="1927274" cy="937782"/>
          </a:xfrm>
          <a:prstGeom prst="rect">
            <a:avLst/>
          </a:prstGeom>
          <a:noFill/>
          <a:ln w="57150">
            <a:solidFill>
              <a:srgbClr val="FFC000"/>
            </a:solidFill>
          </a:ln>
          <a:effectLst>
            <a:outerShdw blurRad="50800" dist="38100" dir="2700000" algn="tl" rotWithShape="0">
              <a:prstClr val="black">
                <a:alpha val="40000"/>
              </a:prstClr>
            </a:outerShdw>
          </a:effectLst>
        </p:spPr>
      </p:pic>
      <p:cxnSp>
        <p:nvCxnSpPr>
          <p:cNvPr id="22" name="Straight Connector 7"/>
          <p:cNvCxnSpPr/>
          <p:nvPr/>
        </p:nvCxnSpPr>
        <p:spPr>
          <a:xfrm flipH="1">
            <a:off x="315235" y="4274290"/>
            <a:ext cx="852177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61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14" name="TextBox 13"/>
          <p:cNvSpPr txBox="1"/>
          <p:nvPr/>
        </p:nvSpPr>
        <p:spPr>
          <a:xfrm>
            <a:off x="122957" y="3733603"/>
            <a:ext cx="1923479" cy="1548116"/>
          </a:xfrm>
          <a:prstGeom prst="rect">
            <a:avLst/>
          </a:prstGeom>
          <a:solidFill>
            <a:srgbClr val="4F81BD">
              <a:lumMod val="40000"/>
              <a:lumOff val="60000"/>
            </a:srgbClr>
          </a:solidFill>
          <a:ln>
            <a:noFill/>
          </a:ln>
        </p:spPr>
        <p:txBody>
          <a:bodyPr wrap="square" rtlCol="0">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altLang="zh-CN" sz="1400" b="1" i="0" u="sng" strike="noStrike" kern="1200" cap="none" spc="0" normalizeH="0" baseline="0" noProof="0" dirty="0">
                <a:ln>
                  <a:noFill/>
                </a:ln>
                <a:solidFill>
                  <a:srgbClr val="000000"/>
                </a:solidFill>
                <a:effectLst/>
                <a:uLnTx/>
                <a:uFillTx/>
                <a:latin typeface="Times New Roman"/>
                <a:ea typeface="新細明體"/>
                <a:cs typeface="Times New Roman"/>
              </a:rPr>
              <a:t>Type 97 Fighter </a:t>
            </a:r>
            <a:r>
              <a:rPr lang="en-US" altLang="zh-CN" sz="1400" b="1" u="sng" dirty="0">
                <a:solidFill>
                  <a:srgbClr val="000000"/>
                </a:solidFill>
                <a:latin typeface="Times New Roman"/>
                <a:ea typeface="新細明體"/>
                <a:cs typeface="Times New Roman"/>
              </a:rPr>
              <a:t>Plane</a:t>
            </a:r>
            <a:endParaRPr lang="zh-HK" altLang="en-US" sz="1400" b="1" u="sng" dirty="0">
              <a:solidFill>
                <a:srgbClr val="000000"/>
              </a:solidFill>
              <a:latin typeface="Times New Roman"/>
              <a:ea typeface="新細明體"/>
              <a:cs typeface="Times New Roman"/>
            </a:endParaRPr>
          </a:p>
          <a:p>
            <a:pPr marL="176213" marR="0" lvl="0" indent="-176213" defTabSz="914400" eaLnBrk="1" fontAlgn="auto" latinLnBrk="0" hangingPunct="1">
              <a:lnSpc>
                <a:spcPct val="11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Times New Roman"/>
                <a:ea typeface="新細明體"/>
                <a:cs typeface="Times New Roman"/>
              </a:rPr>
              <a:t>Length</a:t>
            </a:r>
            <a:r>
              <a:rPr kumimoji="0" lang="en-US" altLang="zh-CN" sz="1200" b="0" i="0" u="none" strike="noStrike" kern="1200" cap="none" spc="0" normalizeH="0" baseline="0" noProof="0" dirty="0">
                <a:ln>
                  <a:noFill/>
                </a:ln>
                <a:solidFill>
                  <a:srgbClr val="000000"/>
                </a:solidFill>
                <a:effectLst/>
                <a:uLnTx/>
                <a:uFillTx/>
                <a:latin typeface="Times New Roman"/>
                <a:ea typeface="新細明體"/>
                <a:cs typeface="Times New Roman"/>
              </a:rPr>
              <a:t>: </a:t>
            </a:r>
            <a:r>
              <a:rPr kumimoji="0" lang="en-US" sz="1200" b="0" i="0" u="none" strike="noStrike" kern="1200" cap="none" spc="0" normalizeH="0" baseline="0" noProof="0" dirty="0">
                <a:ln>
                  <a:noFill/>
                </a:ln>
                <a:solidFill>
                  <a:srgbClr val="000000"/>
                </a:solidFill>
                <a:effectLst/>
                <a:uLnTx/>
                <a:uFillTx/>
                <a:latin typeface="Times New Roman"/>
                <a:ea typeface="新細明體"/>
                <a:cs typeface="Times New Roman"/>
              </a:rPr>
              <a:t>7.53m</a:t>
            </a:r>
            <a:endParaRPr kumimoji="0" lang="zh-HK" altLang="en-US" sz="1200"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a:p>
            <a:pPr lvl="0" defTabSz="914400">
              <a:lnSpc>
                <a:spcPct val="110000"/>
              </a:lnSpc>
              <a:defRPr/>
            </a:pPr>
            <a:r>
              <a:rPr lang="en-US" altLang="zh-CN" sz="1200" b="1" dirty="0">
                <a:solidFill>
                  <a:srgbClr val="000000"/>
                </a:solidFill>
                <a:latin typeface="Times New Roman"/>
                <a:ea typeface="新細明體"/>
                <a:cs typeface="Times New Roman"/>
              </a:rPr>
              <a:t>Arms</a:t>
            </a:r>
            <a:r>
              <a:rPr lang="en-US" altLang="zh-CN" sz="1200" dirty="0">
                <a:solidFill>
                  <a:srgbClr val="000000"/>
                </a:solidFill>
                <a:latin typeface="Times New Roman"/>
                <a:ea typeface="新細明體"/>
                <a:cs typeface="Times New Roman"/>
              </a:rPr>
              <a:t>: two </a:t>
            </a:r>
            <a:r>
              <a:rPr lang="en-US" sz="1200" dirty="0">
                <a:solidFill>
                  <a:srgbClr val="000000"/>
                </a:solidFill>
                <a:latin typeface="Times New Roman"/>
                <a:ea typeface="新細明體"/>
                <a:cs typeface="Times New Roman"/>
              </a:rPr>
              <a:t>7.7mm machine guns, four</a:t>
            </a:r>
            <a:r>
              <a:rPr lang="zh-HK" altLang="en-US" sz="1200" kern="0" dirty="0">
                <a:solidFill>
                  <a:sysClr val="windowText" lastClr="000000"/>
                </a:solidFill>
                <a:latin typeface="Times New Roman"/>
                <a:cs typeface="Times New Roman"/>
              </a:rPr>
              <a:t> </a:t>
            </a:r>
            <a:r>
              <a:rPr lang="en-US" sz="1200" dirty="0">
                <a:solidFill>
                  <a:srgbClr val="000000"/>
                </a:solidFill>
                <a:latin typeface="Times New Roman"/>
                <a:ea typeface="新細明體"/>
                <a:cs typeface="Times New Roman"/>
              </a:rPr>
              <a:t>25kg artillery </a:t>
            </a:r>
            <a:r>
              <a:rPr lang="en-US" sz="1200" dirty="0" smtClean="0">
                <a:solidFill>
                  <a:srgbClr val="000000"/>
                </a:solidFill>
                <a:latin typeface="Times New Roman"/>
                <a:ea typeface="新細明體"/>
                <a:cs typeface="Times New Roman"/>
              </a:rPr>
              <a:t>shells</a:t>
            </a:r>
            <a:r>
              <a:rPr lang="en-US" sz="1200" dirty="0" smtClean="0">
                <a:solidFill>
                  <a:srgbClr val="7030A0"/>
                </a:solidFill>
                <a:latin typeface="Times New Roman"/>
                <a:ea typeface="新細明體"/>
                <a:cs typeface="Times New Roman"/>
              </a:rPr>
              <a:t>.</a:t>
            </a:r>
            <a:endParaRPr lang="zh-HK" altLang="en-US" sz="1200" kern="0" dirty="0">
              <a:solidFill>
                <a:sysClr val="windowText" lastClr="000000"/>
              </a:solidFill>
              <a:latin typeface="Times New Roman"/>
              <a:cs typeface="Times New Roman"/>
            </a:endParaRPr>
          </a:p>
          <a:p>
            <a:pPr marR="0" lvl="0" defTabSz="914400" eaLnBrk="1" fontAlgn="auto" latinLnBrk="0" hangingPunct="1">
              <a:lnSpc>
                <a:spcPct val="110000"/>
              </a:lnSpc>
              <a:spcBef>
                <a:spcPts val="0"/>
              </a:spcBef>
              <a:spcAft>
                <a:spcPts val="0"/>
              </a:spcAft>
              <a:buClrTx/>
              <a:buSzTx/>
              <a:buFontTx/>
              <a:buNone/>
              <a:tabLst/>
              <a:defRPr/>
            </a:pPr>
            <a:r>
              <a:rPr lang="en-US" altLang="zh-CN" sz="1200" b="1" dirty="0">
                <a:solidFill>
                  <a:srgbClr val="000000"/>
                </a:solidFill>
                <a:latin typeface="Times New Roman"/>
                <a:ea typeface="新細明體"/>
                <a:cs typeface="Times New Roman"/>
              </a:rPr>
              <a:t>Maximum velocity</a:t>
            </a:r>
            <a:r>
              <a:rPr lang="en-HK" altLang="zh-CN" sz="1200" dirty="0">
                <a:solidFill>
                  <a:srgbClr val="000000"/>
                </a:solidFill>
                <a:latin typeface="Times New Roman"/>
                <a:ea typeface="新細明體"/>
                <a:cs typeface="Times New Roman"/>
              </a:rPr>
              <a:t>: </a:t>
            </a:r>
            <a:r>
              <a:rPr kumimoji="0" lang="en-US" sz="1200" b="0" i="0" u="none" strike="noStrike" kern="1200" cap="none" spc="0" normalizeH="0" baseline="0" noProof="0" dirty="0">
                <a:ln>
                  <a:noFill/>
                </a:ln>
                <a:solidFill>
                  <a:srgbClr val="000000"/>
                </a:solidFill>
                <a:effectLst/>
                <a:uLnTx/>
                <a:uFillTx/>
                <a:latin typeface="Times New Roman"/>
                <a:ea typeface="新細明體"/>
                <a:cs typeface="Times New Roman"/>
              </a:rPr>
              <a:t>460 km/hr.</a:t>
            </a:r>
            <a:endParaRPr kumimoji="0" lang="zh-HK" altLang="en-US" sz="1200"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p:txBody>
      </p:sp>
      <p:sp>
        <p:nvSpPr>
          <p:cNvPr id="16" name="TextBox 15"/>
          <p:cNvSpPr txBox="1"/>
          <p:nvPr/>
        </p:nvSpPr>
        <p:spPr>
          <a:xfrm>
            <a:off x="2178424" y="3719738"/>
            <a:ext cx="2008093" cy="2126932"/>
          </a:xfrm>
          <a:prstGeom prst="rect">
            <a:avLst/>
          </a:prstGeom>
          <a:solidFill>
            <a:srgbClr val="4F81BD">
              <a:lumMod val="40000"/>
              <a:lumOff val="60000"/>
            </a:srgbClr>
          </a:solidFill>
          <a:ln>
            <a:noFill/>
          </a:ln>
        </p:spPr>
        <p:txBody>
          <a:bodyPr wrap="square" rtlCol="0">
            <a:noAutofit/>
          </a:bodyPr>
          <a:lstStyle/>
          <a:p>
            <a:pPr marR="0" lvl="0" defTabSz="914400" eaLnBrk="1" fontAlgn="auto" latinLnBrk="0" hangingPunct="1">
              <a:lnSpc>
                <a:spcPct val="110000"/>
              </a:lnSpc>
              <a:spcBef>
                <a:spcPts val="0"/>
              </a:spcBef>
              <a:spcAft>
                <a:spcPts val="0"/>
              </a:spcAft>
              <a:buClrTx/>
              <a:buSzTx/>
              <a:buFontTx/>
              <a:buNone/>
              <a:tabLst/>
              <a:defRPr/>
            </a:pPr>
            <a:r>
              <a:rPr lang="en-US" altLang="zh-CN" sz="1200" b="1" u="sng" dirty="0">
                <a:solidFill>
                  <a:srgbClr val="000000"/>
                </a:solidFill>
                <a:latin typeface="Times New Roman"/>
                <a:ea typeface="新細明體"/>
                <a:cs typeface="Times New Roman"/>
              </a:rPr>
              <a:t>Type 98 Co-operation Surveillance Aircraft</a:t>
            </a:r>
            <a:endParaRPr kumimoji="0" lang="zh-HK" altLang="en-US" sz="1200" b="1"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a:p>
            <a:pPr marL="176213" marR="0" lvl="0" indent="-176213" defTabSz="91440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imes New Roman"/>
                <a:ea typeface="新細明體"/>
                <a:cs typeface="Times New Roman"/>
              </a:rPr>
              <a:t>Length</a:t>
            </a:r>
            <a:r>
              <a:rPr kumimoji="0" lang="en-US" sz="1200" b="0" i="0" u="none" strike="noStrike" kern="1200" cap="none" spc="0" normalizeH="0" baseline="0" noProof="0" dirty="0">
                <a:ln>
                  <a:noFill/>
                </a:ln>
                <a:solidFill>
                  <a:srgbClr val="000000"/>
                </a:solidFill>
                <a:effectLst/>
                <a:uLnTx/>
                <a:uFillTx/>
                <a:latin typeface="Times New Roman"/>
                <a:ea typeface="新細明體"/>
                <a:cs typeface="Times New Roman"/>
              </a:rPr>
              <a:t>:</a:t>
            </a:r>
            <a:r>
              <a:rPr kumimoji="0" lang="en-US" sz="1200" b="0" i="0" u="none" strike="noStrike" kern="1200" cap="none" spc="0" normalizeH="0" noProof="0" dirty="0">
                <a:ln>
                  <a:noFill/>
                </a:ln>
                <a:solidFill>
                  <a:srgbClr val="000000"/>
                </a:solidFill>
                <a:effectLst/>
                <a:uLnTx/>
                <a:uFillTx/>
                <a:latin typeface="Times New Roman"/>
                <a:ea typeface="新細明體"/>
                <a:cs typeface="Times New Roman"/>
              </a:rPr>
              <a:t> </a:t>
            </a:r>
            <a:r>
              <a:rPr kumimoji="0" lang="en-US" sz="1200" b="0" i="0" u="none" strike="noStrike" kern="1200" cap="none" spc="0" normalizeH="0" baseline="0" noProof="0" dirty="0">
                <a:ln>
                  <a:noFill/>
                </a:ln>
                <a:solidFill>
                  <a:srgbClr val="000000"/>
                </a:solidFill>
                <a:effectLst/>
                <a:uLnTx/>
                <a:uFillTx/>
                <a:latin typeface="Times New Roman"/>
                <a:ea typeface="新細明體"/>
                <a:cs typeface="Times New Roman"/>
              </a:rPr>
              <a:t>8m</a:t>
            </a:r>
            <a:endParaRPr kumimoji="0" lang="zh-HK" altLang="en-US" sz="1200"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a:p>
            <a:pPr defTabSz="914400">
              <a:lnSpc>
                <a:spcPct val="110000"/>
              </a:lnSpc>
              <a:defRPr/>
            </a:pPr>
            <a:r>
              <a:rPr lang="en-US" altLang="zh-CN" sz="1200" b="1" dirty="0">
                <a:solidFill>
                  <a:srgbClr val="000000"/>
                </a:solidFill>
                <a:latin typeface="Times New Roman"/>
                <a:ea typeface="新細明體"/>
                <a:cs typeface="Times New Roman"/>
              </a:rPr>
              <a:t>Arms</a:t>
            </a:r>
            <a:r>
              <a:rPr lang="en-US" altLang="zh-CN" sz="1200" dirty="0">
                <a:solidFill>
                  <a:srgbClr val="000000"/>
                </a:solidFill>
                <a:latin typeface="Times New Roman"/>
                <a:ea typeface="新細明體"/>
                <a:cs typeface="Times New Roman"/>
              </a:rPr>
              <a:t>: two </a:t>
            </a:r>
            <a:r>
              <a:rPr lang="en-US" sz="1200" dirty="0">
                <a:solidFill>
                  <a:srgbClr val="000000"/>
                </a:solidFill>
                <a:latin typeface="Times New Roman"/>
                <a:ea typeface="新細明體"/>
                <a:cs typeface="Times New Roman"/>
              </a:rPr>
              <a:t>7.7mm</a:t>
            </a:r>
            <a:r>
              <a:rPr lang="zh-CN" altLang="en-US" sz="1200" dirty="0">
                <a:solidFill>
                  <a:srgbClr val="000000"/>
                </a:solidFill>
                <a:latin typeface="Times New Roman"/>
                <a:ea typeface="新細明體"/>
                <a:cs typeface="Times New Roman"/>
              </a:rPr>
              <a:t> </a:t>
            </a:r>
            <a:r>
              <a:rPr lang="en-US" altLang="zh-CN" sz="1200" dirty="0">
                <a:solidFill>
                  <a:srgbClr val="000000"/>
                </a:solidFill>
                <a:latin typeface="Times New Roman"/>
                <a:ea typeface="新細明體"/>
                <a:cs typeface="Times New Roman"/>
              </a:rPr>
              <a:t>machine guns, ten </a:t>
            </a:r>
            <a:r>
              <a:rPr lang="en-US" sz="1200" dirty="0">
                <a:solidFill>
                  <a:srgbClr val="000000"/>
                </a:solidFill>
                <a:latin typeface="Times New Roman"/>
                <a:ea typeface="新細明體"/>
                <a:cs typeface="Times New Roman"/>
              </a:rPr>
              <a:t>12.5kg</a:t>
            </a:r>
            <a:r>
              <a:rPr lang="zh-CN" altLang="en-US" sz="1200" dirty="0">
                <a:solidFill>
                  <a:srgbClr val="000000"/>
                </a:solidFill>
                <a:latin typeface="Times New Roman"/>
                <a:ea typeface="新細明體"/>
                <a:cs typeface="Times New Roman"/>
              </a:rPr>
              <a:t> </a:t>
            </a:r>
            <a:r>
              <a:rPr lang="en-US" altLang="zh-CN" sz="1200" dirty="0">
                <a:solidFill>
                  <a:srgbClr val="000000"/>
                </a:solidFill>
                <a:latin typeface="Times New Roman"/>
                <a:ea typeface="新細明體"/>
                <a:cs typeface="Times New Roman"/>
              </a:rPr>
              <a:t>artillery shells or one 500kg artillery shell. </a:t>
            </a:r>
            <a:endParaRPr lang="zh-HK" altLang="en-US" sz="1200" kern="0" dirty="0">
              <a:solidFill>
                <a:sysClr val="windowText" lastClr="000000"/>
              </a:solidFill>
              <a:latin typeface="Times New Roman"/>
              <a:cs typeface="Times New Roman"/>
            </a:endParaRPr>
          </a:p>
          <a:p>
            <a:pPr marR="0" lvl="0" defTabSz="914400" eaLnBrk="1" fontAlgn="auto" latinLnBrk="0" hangingPunct="1">
              <a:lnSpc>
                <a:spcPct val="110000"/>
              </a:lnSpc>
              <a:spcBef>
                <a:spcPts val="0"/>
              </a:spcBef>
              <a:spcAft>
                <a:spcPts val="0"/>
              </a:spcAft>
              <a:buClrTx/>
              <a:buSzTx/>
              <a:buFontTx/>
              <a:buNone/>
              <a:tabLst/>
              <a:defRPr/>
            </a:pPr>
            <a:r>
              <a:rPr lang="en-US" altLang="zh-CN" sz="1200" b="1" dirty="0">
                <a:solidFill>
                  <a:srgbClr val="000000"/>
                </a:solidFill>
                <a:latin typeface="Times New Roman"/>
                <a:ea typeface="新細明體"/>
                <a:cs typeface="Times New Roman"/>
              </a:rPr>
              <a:t>Maximum velocity</a:t>
            </a:r>
            <a:r>
              <a:rPr lang="en-US" altLang="zh-CN" sz="1200" dirty="0">
                <a:solidFill>
                  <a:srgbClr val="000000"/>
                </a:solidFill>
                <a:latin typeface="Times New Roman"/>
                <a:ea typeface="新細明體"/>
                <a:cs typeface="Times New Roman"/>
              </a:rPr>
              <a:t>: </a:t>
            </a:r>
            <a:r>
              <a:rPr kumimoji="0" lang="en-US" sz="1200" b="0" i="0" u="none" strike="noStrike" kern="1200" cap="none" spc="0" normalizeH="0" baseline="0" noProof="0" dirty="0">
                <a:ln>
                  <a:noFill/>
                </a:ln>
                <a:solidFill>
                  <a:srgbClr val="000000"/>
                </a:solidFill>
                <a:effectLst/>
                <a:uLnTx/>
                <a:uFillTx/>
                <a:latin typeface="Times New Roman"/>
                <a:ea typeface="新細明體"/>
                <a:cs typeface="Times New Roman"/>
              </a:rPr>
              <a:t>349 km/hr.</a:t>
            </a:r>
            <a:endParaRPr kumimoji="0" lang="zh-HK" altLang="en-US" sz="1200"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p:txBody>
      </p:sp>
      <p:pic>
        <p:nvPicPr>
          <p:cNvPr id="17" name="Picture 6" descr="https://upload.wikimedia.org/wikipedia/commons/thumb/9/93/Nakajima_Ki-27_at_Kwangtung.jpg/1280px-Nakajima_Ki-27_at_Kwangtung.jpg"/>
          <p:cNvPicPr/>
          <p:nvPr/>
        </p:nvPicPr>
        <p:blipFill>
          <a:blip r:embed="rId3" cstate="print"/>
          <a:srcRect/>
          <a:stretch>
            <a:fillRect/>
          </a:stretch>
        </p:blipFill>
        <p:spPr bwMode="auto">
          <a:xfrm>
            <a:off x="391641" y="2265854"/>
            <a:ext cx="1104242" cy="877852"/>
          </a:xfrm>
          <a:prstGeom prst="rect">
            <a:avLst/>
          </a:prstGeom>
          <a:noFill/>
          <a:ln w="57150">
            <a:solidFill>
              <a:schemeClr val="accent2">
                <a:lumMod val="60000"/>
                <a:lumOff val="40000"/>
              </a:schemeClr>
            </a:solidFill>
          </a:ln>
          <a:effectLst>
            <a:outerShdw blurRad="50800" dist="38100" dir="2700000" algn="tl" rotWithShape="0">
              <a:prstClr val="black">
                <a:alpha val="40000"/>
              </a:prstClr>
            </a:outerShdw>
          </a:effectLst>
        </p:spPr>
      </p:pic>
      <p:pic>
        <p:nvPicPr>
          <p:cNvPr id="19" name="圖片 18"/>
          <p:cNvPicPr/>
          <p:nvPr/>
        </p:nvPicPr>
        <p:blipFill>
          <a:blip r:embed="rId4">
            <a:extLst>
              <a:ext uri="{28A0092B-C50C-407E-A947-70E740481C1C}">
                <a14:useLocalDpi xmlns:a14="http://schemas.microsoft.com/office/drawing/2010/main" val="0"/>
              </a:ext>
            </a:extLst>
          </a:blip>
          <a:srcRect/>
          <a:stretch>
            <a:fillRect/>
          </a:stretch>
        </p:blipFill>
        <p:spPr bwMode="auto">
          <a:xfrm>
            <a:off x="3929439" y="1208241"/>
            <a:ext cx="828675" cy="571500"/>
          </a:xfrm>
          <a:prstGeom prst="rect">
            <a:avLst/>
          </a:prstGeom>
          <a:noFill/>
          <a:ln>
            <a:noFill/>
          </a:ln>
          <a:extLst>
            <a:ext uri="{FAA26D3D-D897-4be2-8F04-BA451C77F1D7}">
              <ma14:placeholderFlag xmlns:ma14="http://schemas.microsoft.com/office/mac/drawingml/2011/main" xmlns=""/>
            </a:ext>
          </a:extLst>
        </p:spPr>
      </p:pic>
      <p:pic>
        <p:nvPicPr>
          <p:cNvPr id="21" name="Picture 7"/>
          <p:cNvPicPr/>
          <p:nvPr/>
        </p:nvPicPr>
        <p:blipFill>
          <a:blip r:embed="rId5" cstate="print"/>
          <a:srcRect/>
          <a:stretch>
            <a:fillRect/>
          </a:stretch>
        </p:blipFill>
        <p:spPr bwMode="auto">
          <a:xfrm>
            <a:off x="2337493" y="2265854"/>
            <a:ext cx="1538158" cy="945515"/>
          </a:xfrm>
          <a:prstGeom prst="rect">
            <a:avLst/>
          </a:prstGeom>
          <a:noFill/>
          <a:ln w="57150">
            <a:solidFill>
              <a:schemeClr val="accent2">
                <a:lumMod val="60000"/>
                <a:lumOff val="40000"/>
              </a:schemeClr>
            </a:solidFill>
            <a:miter lim="800000"/>
            <a:headEnd/>
            <a:tailEnd/>
          </a:ln>
          <a:effectLst>
            <a:outerShdw blurRad="50800" dist="38100" dir="2700000" algn="tl" rotWithShape="0">
              <a:prstClr val="black">
                <a:alpha val="40000"/>
              </a:prstClr>
            </a:outerShdw>
          </a:effectLst>
        </p:spPr>
      </p:pic>
      <p:cxnSp>
        <p:nvCxnSpPr>
          <p:cNvPr id="22" name="Straight Connector 7"/>
          <p:cNvCxnSpPr/>
          <p:nvPr/>
        </p:nvCxnSpPr>
        <p:spPr>
          <a:xfrm flipH="1">
            <a:off x="409604" y="3419737"/>
            <a:ext cx="8521776"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圖片 17" descr="Mitsubishi Ki 21-2s.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7408" y="2078446"/>
            <a:ext cx="1757045" cy="1207770"/>
          </a:xfrm>
          <a:prstGeom prst="rect">
            <a:avLst/>
          </a:prstGeom>
          <a:noFill/>
          <a:ln w="57150">
            <a:solidFill>
              <a:schemeClr val="accent2">
                <a:lumMod val="60000"/>
                <a:lumOff val="40000"/>
              </a:schemeClr>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a:ext>
          </a:extLst>
        </p:spPr>
      </p:pic>
      <p:sp>
        <p:nvSpPr>
          <p:cNvPr id="20" name="TextBox 18"/>
          <p:cNvSpPr txBox="1"/>
          <p:nvPr/>
        </p:nvSpPr>
        <p:spPr>
          <a:xfrm>
            <a:off x="4256154" y="3732988"/>
            <a:ext cx="1999966" cy="1717393"/>
          </a:xfrm>
          <a:prstGeom prst="rect">
            <a:avLst/>
          </a:prstGeom>
          <a:solidFill>
            <a:schemeClr val="accent1">
              <a:lumMod val="40000"/>
              <a:lumOff val="60000"/>
            </a:schemeClr>
          </a:solidFill>
          <a:ln>
            <a:noFill/>
          </a:ln>
        </p:spPr>
        <p:txBody>
          <a:bodyPr wrap="square" rtlCol="0">
            <a:spAutoFit/>
          </a:bodyPr>
          <a:lstStyle/>
          <a:p>
            <a:pPr marL="176213" indent="-176213">
              <a:lnSpc>
                <a:spcPct val="110000"/>
              </a:lnSpc>
              <a:spcAft>
                <a:spcPts val="0"/>
              </a:spcAft>
            </a:pPr>
            <a:r>
              <a:rPr lang="en-US" altLang="zh-CN" sz="1200" b="1" u="sng" dirty="0">
                <a:solidFill>
                  <a:srgbClr val="000000"/>
                </a:solidFill>
                <a:latin typeface="Times New Roman"/>
                <a:ea typeface="新細明體"/>
                <a:cs typeface="Times New Roman"/>
              </a:rPr>
              <a:t>Type 97 </a:t>
            </a:r>
            <a:r>
              <a:rPr lang="en-US" altLang="zh-CN" sz="1200" b="1" u="sng" kern="1200" dirty="0">
                <a:solidFill>
                  <a:srgbClr val="000000"/>
                </a:solidFill>
                <a:effectLst/>
                <a:latin typeface="Times New Roman"/>
                <a:ea typeface="新細明體"/>
                <a:cs typeface="Times New Roman"/>
              </a:rPr>
              <a:t>Bomber Plane</a:t>
            </a:r>
          </a:p>
          <a:p>
            <a:pPr marL="176213" indent="-176213">
              <a:lnSpc>
                <a:spcPct val="110000"/>
              </a:lnSpc>
              <a:spcAft>
                <a:spcPts val="0"/>
              </a:spcAft>
            </a:pPr>
            <a:r>
              <a:rPr lang="en-US" sz="1200" b="1" dirty="0">
                <a:solidFill>
                  <a:srgbClr val="000000"/>
                </a:solidFill>
                <a:latin typeface="Times New Roman"/>
                <a:ea typeface="新細明體"/>
                <a:cs typeface="Times New Roman"/>
              </a:rPr>
              <a:t>Length</a:t>
            </a:r>
            <a:r>
              <a:rPr lang="en-US" sz="1200" dirty="0">
                <a:solidFill>
                  <a:srgbClr val="000000"/>
                </a:solidFill>
                <a:latin typeface="Times New Roman"/>
                <a:ea typeface="新細明體"/>
                <a:cs typeface="Times New Roman"/>
              </a:rPr>
              <a:t>: </a:t>
            </a:r>
            <a:r>
              <a:rPr lang="en-US" sz="1200" kern="1200" dirty="0">
                <a:solidFill>
                  <a:srgbClr val="000000"/>
                </a:solidFill>
                <a:effectLst/>
                <a:latin typeface="Times New Roman"/>
                <a:ea typeface="新細明體"/>
                <a:cs typeface="Times New Roman"/>
              </a:rPr>
              <a:t>16m</a:t>
            </a:r>
            <a:endParaRPr lang="zh-HK" sz="1200" dirty="0">
              <a:effectLst/>
              <a:latin typeface="Times New Roman"/>
              <a:ea typeface="新細明體"/>
              <a:cs typeface="Times New Roman"/>
            </a:endParaRPr>
          </a:p>
          <a:p>
            <a:pPr>
              <a:lnSpc>
                <a:spcPct val="110000"/>
              </a:lnSpc>
              <a:spcAft>
                <a:spcPts val="0"/>
              </a:spcAft>
            </a:pPr>
            <a:r>
              <a:rPr lang="en-US" altLang="zh-CN" sz="1200" b="1" dirty="0">
                <a:solidFill>
                  <a:srgbClr val="000000"/>
                </a:solidFill>
                <a:latin typeface="Times New Roman"/>
                <a:ea typeface="新細明體"/>
                <a:cs typeface="Times New Roman"/>
              </a:rPr>
              <a:t>Arms</a:t>
            </a:r>
            <a:r>
              <a:rPr lang="en-US" altLang="zh-CN" sz="1200" dirty="0">
                <a:solidFill>
                  <a:srgbClr val="000000"/>
                </a:solidFill>
                <a:latin typeface="Times New Roman"/>
                <a:ea typeface="新細明體"/>
                <a:cs typeface="Times New Roman"/>
              </a:rPr>
              <a:t>: five </a:t>
            </a:r>
            <a:r>
              <a:rPr lang="en-US" sz="1200" dirty="0">
                <a:solidFill>
                  <a:srgbClr val="000000"/>
                </a:solidFill>
                <a:latin typeface="Times New Roman"/>
                <a:ea typeface="新細明體"/>
                <a:cs typeface="Times New Roman"/>
              </a:rPr>
              <a:t>7.7mm machine guns, one 12.7mm</a:t>
            </a:r>
            <a:r>
              <a:rPr lang="en-US" altLang="zh-CN" sz="1200" dirty="0">
                <a:solidFill>
                  <a:srgbClr val="000000"/>
                </a:solidFill>
                <a:latin typeface="Times New Roman"/>
                <a:ea typeface="新細明體"/>
                <a:cs typeface="Times New Roman"/>
              </a:rPr>
              <a:t> machine gun, one </a:t>
            </a:r>
            <a:r>
              <a:rPr lang="en-US" sz="1200" dirty="0">
                <a:solidFill>
                  <a:srgbClr val="000000"/>
                </a:solidFill>
                <a:latin typeface="Times New Roman"/>
                <a:ea typeface="新細明體"/>
                <a:cs typeface="Times New Roman"/>
              </a:rPr>
              <a:t>750-1000kg artillery </a:t>
            </a:r>
            <a:r>
              <a:rPr lang="en-US" sz="1200" dirty="0" smtClean="0">
                <a:solidFill>
                  <a:srgbClr val="000000"/>
                </a:solidFill>
                <a:latin typeface="Times New Roman"/>
                <a:ea typeface="新細明體"/>
                <a:cs typeface="Times New Roman"/>
              </a:rPr>
              <a:t>shell</a:t>
            </a:r>
            <a:r>
              <a:rPr lang="en-US" sz="1200" dirty="0" smtClean="0">
                <a:solidFill>
                  <a:srgbClr val="7030A0"/>
                </a:solidFill>
                <a:latin typeface="Times New Roman"/>
                <a:ea typeface="新細明體"/>
                <a:cs typeface="Times New Roman"/>
              </a:rPr>
              <a:t>.</a:t>
            </a:r>
            <a:endParaRPr lang="zh-HK" altLang="en-US" sz="1200" b="1" dirty="0">
              <a:latin typeface="Times New Roman"/>
              <a:cs typeface="Times New Roman"/>
            </a:endParaRPr>
          </a:p>
          <a:p>
            <a:pPr>
              <a:lnSpc>
                <a:spcPct val="110000"/>
              </a:lnSpc>
              <a:spcAft>
                <a:spcPts val="0"/>
              </a:spcAft>
            </a:pPr>
            <a:r>
              <a:rPr lang="en-US" altLang="zh-CN" sz="1200" b="1" kern="1200" dirty="0">
                <a:solidFill>
                  <a:srgbClr val="000000"/>
                </a:solidFill>
                <a:effectLst/>
                <a:latin typeface="Times New Roman"/>
                <a:ea typeface="新細明體"/>
                <a:cs typeface="Times New Roman"/>
              </a:rPr>
              <a:t>Maximum velocity</a:t>
            </a:r>
            <a:r>
              <a:rPr lang="en-US" altLang="zh-CN" sz="1200" kern="1200" dirty="0">
                <a:solidFill>
                  <a:srgbClr val="000000"/>
                </a:solidFill>
                <a:effectLst/>
                <a:latin typeface="Times New Roman"/>
                <a:ea typeface="新細明體"/>
                <a:cs typeface="Times New Roman"/>
              </a:rPr>
              <a:t>: </a:t>
            </a:r>
            <a:r>
              <a:rPr lang="en-US" sz="1200" kern="1200" dirty="0">
                <a:solidFill>
                  <a:srgbClr val="000000"/>
                </a:solidFill>
                <a:effectLst/>
                <a:latin typeface="Times New Roman"/>
                <a:ea typeface="新細明體"/>
                <a:cs typeface="Times New Roman"/>
              </a:rPr>
              <a:t>478 km/hr.</a:t>
            </a:r>
            <a:endParaRPr lang="zh-HK" sz="1200" dirty="0">
              <a:effectLst/>
              <a:latin typeface="Times New Roman"/>
              <a:ea typeface="新細明體"/>
              <a:cs typeface="Times New Roman"/>
            </a:endParaRPr>
          </a:p>
        </p:txBody>
      </p:sp>
      <p:pic>
        <p:nvPicPr>
          <p:cNvPr id="23" name="圖片 22" descr="Ki-32 Mary in flight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59098" y="2065849"/>
            <a:ext cx="2081941" cy="1232963"/>
          </a:xfrm>
          <a:prstGeom prst="rect">
            <a:avLst/>
          </a:prstGeom>
          <a:noFill/>
          <a:ln w="57150">
            <a:solidFill>
              <a:schemeClr val="accent3">
                <a:lumMod val="50000"/>
              </a:schemeClr>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a:ext>
          </a:extLst>
        </p:spPr>
      </p:pic>
      <p:sp>
        <p:nvSpPr>
          <p:cNvPr id="24" name="TextBox 20"/>
          <p:cNvSpPr txBox="1"/>
          <p:nvPr/>
        </p:nvSpPr>
        <p:spPr>
          <a:xfrm>
            <a:off x="6429714" y="3733603"/>
            <a:ext cx="2540708" cy="1311128"/>
          </a:xfrm>
          <a:prstGeom prst="rect">
            <a:avLst/>
          </a:prstGeom>
          <a:solidFill>
            <a:schemeClr val="accent1">
              <a:lumMod val="40000"/>
              <a:lumOff val="60000"/>
            </a:schemeClr>
          </a:solidFill>
          <a:ln>
            <a:noFill/>
          </a:ln>
        </p:spPr>
        <p:txBody>
          <a:bodyPr wrap="square" rtlCol="0">
            <a:spAutoFit/>
          </a:bodyPr>
          <a:lstStyle/>
          <a:p>
            <a:pPr marL="176213" indent="-176213">
              <a:lnSpc>
                <a:spcPct val="110000"/>
              </a:lnSpc>
              <a:spcAft>
                <a:spcPts val="0"/>
              </a:spcAft>
            </a:pPr>
            <a:r>
              <a:rPr lang="en-US" altLang="zh-CN" sz="1200" b="1" u="sng" kern="1200" dirty="0">
                <a:solidFill>
                  <a:srgbClr val="000000"/>
                </a:solidFill>
                <a:effectLst/>
                <a:latin typeface="Times New Roman"/>
                <a:ea typeface="新細明體"/>
                <a:cs typeface="Times New Roman"/>
              </a:rPr>
              <a:t>Type 98 </a:t>
            </a:r>
            <a:r>
              <a:rPr lang="en-US" altLang="zh-CN" sz="1200" b="1" u="sng" dirty="0">
                <a:solidFill>
                  <a:srgbClr val="000000"/>
                </a:solidFill>
                <a:latin typeface="Times New Roman"/>
                <a:ea typeface="新細明體"/>
                <a:cs typeface="Times New Roman"/>
              </a:rPr>
              <a:t>Light Bomber Plane</a:t>
            </a:r>
            <a:endParaRPr lang="zh-HK" sz="1200" b="1" dirty="0">
              <a:effectLst/>
              <a:latin typeface="Times New Roman"/>
              <a:ea typeface="新細明體"/>
              <a:cs typeface="Times New Roman"/>
            </a:endParaRPr>
          </a:p>
          <a:p>
            <a:pPr marL="176213" indent="-176213">
              <a:lnSpc>
                <a:spcPct val="110000"/>
              </a:lnSpc>
              <a:spcAft>
                <a:spcPts val="0"/>
              </a:spcAft>
            </a:pPr>
            <a:r>
              <a:rPr lang="en-US" sz="1200" b="1" dirty="0">
                <a:latin typeface="Times New Roman"/>
                <a:ea typeface="新細明體"/>
                <a:cs typeface="Times New Roman"/>
              </a:rPr>
              <a:t>Length</a:t>
            </a:r>
            <a:r>
              <a:rPr lang="en-US" sz="1200" dirty="0">
                <a:latin typeface="Times New Roman"/>
                <a:ea typeface="新細明體"/>
                <a:cs typeface="Times New Roman"/>
              </a:rPr>
              <a:t>: </a:t>
            </a:r>
            <a:r>
              <a:rPr lang="en-US" sz="1200" kern="1200" dirty="0">
                <a:effectLst/>
                <a:latin typeface="Times New Roman"/>
                <a:ea typeface="新細明體"/>
                <a:cs typeface="Times New Roman"/>
              </a:rPr>
              <a:t>11.5m</a:t>
            </a:r>
            <a:endParaRPr lang="zh-HK" sz="1200" dirty="0">
              <a:effectLst/>
              <a:latin typeface="Times New Roman"/>
              <a:ea typeface="新細明體"/>
              <a:cs typeface="Times New Roman"/>
            </a:endParaRPr>
          </a:p>
          <a:p>
            <a:pPr>
              <a:lnSpc>
                <a:spcPct val="110000"/>
              </a:lnSpc>
              <a:spcAft>
                <a:spcPts val="0"/>
              </a:spcAft>
            </a:pPr>
            <a:r>
              <a:rPr lang="en-US" sz="1200" b="1" dirty="0">
                <a:latin typeface="Times New Roman"/>
                <a:ea typeface="新細明體"/>
                <a:cs typeface="Times New Roman"/>
              </a:rPr>
              <a:t>Arms</a:t>
            </a:r>
            <a:r>
              <a:rPr lang="en-US" sz="1200" dirty="0">
                <a:latin typeface="Times New Roman"/>
                <a:ea typeface="新細明體"/>
                <a:cs typeface="Times New Roman"/>
              </a:rPr>
              <a:t>: three 7.7mm (two in </a:t>
            </a:r>
            <a:r>
              <a:rPr lang="en-US" sz="1200" dirty="0" smtClean="0">
                <a:latin typeface="Times New Roman"/>
                <a:ea typeface="新細明體"/>
                <a:cs typeface="Times New Roman"/>
              </a:rPr>
              <a:t>the front</a:t>
            </a:r>
            <a:r>
              <a:rPr lang="en-US" sz="1200" dirty="0">
                <a:latin typeface="Times New Roman"/>
                <a:ea typeface="新細明體"/>
                <a:cs typeface="Times New Roman"/>
              </a:rPr>
              <a:t>, one in the back), one 450kg artillery shell.</a:t>
            </a:r>
            <a:endParaRPr lang="zh-HK" altLang="en-US" sz="1200" dirty="0">
              <a:latin typeface="Times New Roman"/>
              <a:cs typeface="Times New Roman"/>
            </a:endParaRPr>
          </a:p>
          <a:p>
            <a:pPr marL="176213" indent="-176213">
              <a:lnSpc>
                <a:spcPct val="110000"/>
              </a:lnSpc>
              <a:spcAft>
                <a:spcPts val="0"/>
              </a:spcAft>
            </a:pPr>
            <a:r>
              <a:rPr lang="en-US" altLang="zh-CN" sz="1200" b="1" dirty="0">
                <a:latin typeface="Times New Roman"/>
                <a:ea typeface="新細明體"/>
                <a:cs typeface="Times New Roman"/>
              </a:rPr>
              <a:t>Maximum velocity</a:t>
            </a:r>
            <a:r>
              <a:rPr lang="en-US" altLang="zh-CN" sz="1200" dirty="0">
                <a:latin typeface="Times New Roman"/>
                <a:ea typeface="新細明體"/>
                <a:cs typeface="Times New Roman"/>
              </a:rPr>
              <a:t>: </a:t>
            </a:r>
            <a:r>
              <a:rPr lang="en-US" sz="1200" kern="1200" dirty="0">
                <a:effectLst/>
                <a:latin typeface="Times New Roman"/>
                <a:ea typeface="新細明體"/>
                <a:cs typeface="Times New Roman"/>
              </a:rPr>
              <a:t>423 </a:t>
            </a:r>
            <a:r>
              <a:rPr lang="en-US" sz="1200" kern="1200" dirty="0" smtClean="0">
                <a:effectLst/>
                <a:latin typeface="Times New Roman"/>
                <a:ea typeface="新細明體"/>
                <a:cs typeface="Times New Roman"/>
              </a:rPr>
              <a:t>km/hr.</a:t>
            </a:r>
            <a:endParaRPr lang="zh-HK" sz="1200" dirty="0">
              <a:effectLst/>
              <a:latin typeface="Times New Roman"/>
              <a:ea typeface="新細明體"/>
              <a:cs typeface="Times New Roman"/>
            </a:endParaRPr>
          </a:p>
        </p:txBody>
      </p:sp>
      <p:sp>
        <p:nvSpPr>
          <p:cNvPr id="25" name="TextBox 21"/>
          <p:cNvSpPr txBox="1"/>
          <p:nvPr/>
        </p:nvSpPr>
        <p:spPr>
          <a:xfrm>
            <a:off x="4974624" y="6189433"/>
            <a:ext cx="4169376" cy="600164"/>
          </a:xfrm>
          <a:prstGeom prst="rect">
            <a:avLst/>
          </a:prstGeom>
          <a:noFill/>
        </p:spPr>
        <p:txBody>
          <a:bodyPr wrap="square" rtlCol="0">
            <a:spAutoFit/>
          </a:bodyPr>
          <a:lstStyle/>
          <a:p>
            <a:pPr>
              <a:spcAft>
                <a:spcPts val="0"/>
              </a:spcAft>
            </a:pPr>
            <a:r>
              <a:rPr lang="en-US" sz="1100" kern="1200" dirty="0">
                <a:solidFill>
                  <a:srgbClr val="000000"/>
                </a:solidFill>
                <a:effectLst/>
                <a:latin typeface="Times New Roman"/>
                <a:ea typeface="新細明體"/>
                <a:cs typeface="Times New Roman"/>
              </a:rPr>
              <a:t>Source: Wikipedia: “Vickers </a:t>
            </a:r>
            <a:r>
              <a:rPr lang="en-US" sz="1100" kern="1200" dirty="0" err="1">
                <a:solidFill>
                  <a:srgbClr val="000000"/>
                </a:solidFill>
                <a:effectLst/>
                <a:latin typeface="Times New Roman"/>
                <a:ea typeface="新細明體"/>
                <a:cs typeface="Times New Roman"/>
              </a:rPr>
              <a:t>Vildebeest</a:t>
            </a:r>
            <a:r>
              <a:rPr lang="en-US" sz="1100" kern="1200" dirty="0">
                <a:solidFill>
                  <a:srgbClr val="000000"/>
                </a:solidFill>
                <a:effectLst/>
                <a:latin typeface="Times New Roman"/>
                <a:ea typeface="新細明體"/>
                <a:cs typeface="Times New Roman"/>
              </a:rPr>
              <a:t>”, “Supermarine Walrus”</a:t>
            </a:r>
            <a:r>
              <a:rPr lang="zh-CN" sz="1100" kern="1200" dirty="0">
                <a:solidFill>
                  <a:srgbClr val="000000"/>
                </a:solidFill>
                <a:effectLst/>
                <a:latin typeface="Times New Roman"/>
                <a:ea typeface="新細明體"/>
                <a:cs typeface="Times New Roman"/>
              </a:rPr>
              <a:t>；</a:t>
            </a:r>
            <a:r>
              <a:rPr lang="en-US" sz="1100" kern="1200" dirty="0" err="1">
                <a:solidFill>
                  <a:srgbClr val="000000"/>
                </a:solidFill>
                <a:effectLst/>
                <a:latin typeface="Times New Roman"/>
                <a:ea typeface="新細明體"/>
                <a:cs typeface="Times New Roman"/>
              </a:rPr>
              <a:t>Wikiwand</a:t>
            </a:r>
            <a:r>
              <a:rPr lang="en-US" sz="1100" kern="1200" dirty="0">
                <a:solidFill>
                  <a:srgbClr val="000000"/>
                </a:solidFill>
                <a:effectLst/>
                <a:latin typeface="Times New Roman"/>
                <a:ea typeface="新細明體"/>
                <a:cs typeface="Times New Roman"/>
              </a:rPr>
              <a:t>: “</a:t>
            </a:r>
            <a:r>
              <a:rPr lang="en-US" sz="1100" i="1" kern="1200" dirty="0" err="1">
                <a:solidFill>
                  <a:srgbClr val="000000"/>
                </a:solidFill>
                <a:effectLst/>
                <a:latin typeface="Times New Roman"/>
                <a:ea typeface="新細明體"/>
                <a:cs typeface="Times New Roman"/>
              </a:rPr>
              <a:t>Xianggang</a:t>
            </a:r>
            <a:r>
              <a:rPr lang="en-US" sz="1100" i="1" kern="1200" dirty="0">
                <a:solidFill>
                  <a:srgbClr val="000000"/>
                </a:solidFill>
                <a:effectLst/>
                <a:latin typeface="Times New Roman"/>
                <a:ea typeface="新細明體"/>
                <a:cs typeface="Times New Roman"/>
              </a:rPr>
              <a:t> </a:t>
            </a:r>
            <a:r>
              <a:rPr lang="en-US" sz="1100" i="1" kern="1200" dirty="0" err="1">
                <a:solidFill>
                  <a:srgbClr val="000000"/>
                </a:solidFill>
                <a:effectLst/>
                <a:latin typeface="Times New Roman"/>
                <a:ea typeface="新細明體"/>
                <a:cs typeface="Times New Roman"/>
              </a:rPr>
              <a:t>Baowei</a:t>
            </a:r>
            <a:r>
              <a:rPr lang="en-US" sz="1100" i="1" kern="1200" dirty="0">
                <a:solidFill>
                  <a:srgbClr val="000000"/>
                </a:solidFill>
                <a:effectLst/>
                <a:latin typeface="Times New Roman"/>
                <a:ea typeface="新細明體"/>
                <a:cs typeface="Times New Roman"/>
              </a:rPr>
              <a:t> Zhan” </a:t>
            </a:r>
            <a:r>
              <a:rPr lang="en-US" sz="1100" kern="1200" dirty="0">
                <a:solidFill>
                  <a:srgbClr val="000000"/>
                </a:solidFill>
                <a:effectLst/>
                <a:latin typeface="Times New Roman"/>
                <a:ea typeface="新細明體"/>
                <a:cs typeface="Times New Roman"/>
              </a:rPr>
              <a:t>(The Battle of Hong Kong): “30 </a:t>
            </a:r>
            <a:r>
              <a:rPr lang="en-US" sz="1100" i="1" dirty="0" err="1">
                <a:solidFill>
                  <a:srgbClr val="000000"/>
                </a:solidFill>
                <a:latin typeface="Times New Roman"/>
                <a:ea typeface="新細明體"/>
                <a:cs typeface="Times New Roman"/>
              </a:rPr>
              <a:t>Fenzhong</a:t>
            </a:r>
            <a:r>
              <a:rPr lang="en-US" sz="1100" i="1" dirty="0">
                <a:solidFill>
                  <a:srgbClr val="000000"/>
                </a:solidFill>
                <a:latin typeface="Times New Roman"/>
                <a:ea typeface="新細明體"/>
                <a:cs typeface="Times New Roman"/>
              </a:rPr>
              <a:t> </a:t>
            </a:r>
            <a:r>
              <a:rPr lang="en-US" sz="1100" i="1" dirty="0" err="1">
                <a:solidFill>
                  <a:srgbClr val="000000"/>
                </a:solidFill>
                <a:latin typeface="Times New Roman"/>
                <a:ea typeface="新細明體"/>
                <a:cs typeface="Times New Roman"/>
              </a:rPr>
              <a:t>Tujie</a:t>
            </a:r>
            <a:r>
              <a:rPr lang="en-US" sz="1100" i="1" dirty="0">
                <a:solidFill>
                  <a:srgbClr val="000000"/>
                </a:solidFill>
                <a:latin typeface="Times New Roman"/>
                <a:ea typeface="新細明體"/>
                <a:cs typeface="Times New Roman"/>
              </a:rPr>
              <a:t>” </a:t>
            </a:r>
            <a:r>
              <a:rPr lang="en-US" sz="1100" dirty="0">
                <a:solidFill>
                  <a:srgbClr val="000000"/>
                </a:solidFill>
                <a:latin typeface="Times New Roman"/>
                <a:ea typeface="新細明體"/>
                <a:cs typeface="Times New Roman"/>
              </a:rPr>
              <a:t>(</a:t>
            </a:r>
            <a:r>
              <a:rPr lang="en-US" sz="1100" dirty="0" smtClean="0">
                <a:solidFill>
                  <a:srgbClr val="000000"/>
                </a:solidFill>
                <a:latin typeface="Times New Roman"/>
                <a:ea typeface="新細明體"/>
                <a:cs typeface="Times New Roman"/>
              </a:rPr>
              <a:t>30</a:t>
            </a:r>
            <a:r>
              <a:rPr lang="en-US" sz="1100" dirty="0" smtClean="0">
                <a:solidFill>
                  <a:srgbClr val="7030A0"/>
                </a:solidFill>
                <a:latin typeface="Times New Roman"/>
                <a:ea typeface="新細明體"/>
                <a:cs typeface="Times New Roman"/>
              </a:rPr>
              <a:t>-</a:t>
            </a:r>
            <a:r>
              <a:rPr lang="en-US" sz="1100" dirty="0" smtClean="0">
                <a:solidFill>
                  <a:srgbClr val="000000"/>
                </a:solidFill>
                <a:latin typeface="Times New Roman"/>
                <a:ea typeface="新細明體"/>
                <a:cs typeface="Times New Roman"/>
              </a:rPr>
              <a:t>minute </a:t>
            </a:r>
            <a:r>
              <a:rPr lang="en-US" sz="1100" dirty="0">
                <a:solidFill>
                  <a:srgbClr val="000000"/>
                </a:solidFill>
                <a:latin typeface="Times New Roman"/>
                <a:ea typeface="新細明體"/>
                <a:cs typeface="Times New Roman"/>
              </a:rPr>
              <a:t>Illustrations), p.</a:t>
            </a:r>
            <a:r>
              <a:rPr lang="en-US" sz="1100" kern="1200" dirty="0">
                <a:solidFill>
                  <a:srgbClr val="000000"/>
                </a:solidFill>
                <a:effectLst/>
                <a:latin typeface="Times New Roman"/>
                <a:ea typeface="新細明體"/>
                <a:cs typeface="Times New Roman"/>
              </a:rPr>
              <a:t>16</a:t>
            </a:r>
            <a:endParaRPr lang="zh-HK" sz="1100" dirty="0">
              <a:effectLst/>
              <a:latin typeface="Times New Roman"/>
              <a:ea typeface="新細明體"/>
              <a:cs typeface="Times New Roman"/>
            </a:endParaRPr>
          </a:p>
        </p:txBody>
      </p:sp>
    </p:spTree>
    <p:extLst>
      <p:ext uri="{BB962C8B-B14F-4D97-AF65-F5344CB8AC3E}">
        <p14:creationId xmlns:p14="http://schemas.microsoft.com/office/powerpoint/2010/main" val="300189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0" grpId="0" animBg="1"/>
      <p:bldP spid="24" grpId="0" animBg="1"/>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12" name="TextBox 1"/>
          <p:cNvSpPr txBox="1"/>
          <p:nvPr/>
        </p:nvSpPr>
        <p:spPr>
          <a:xfrm>
            <a:off x="748486" y="1296521"/>
            <a:ext cx="2625029" cy="352425"/>
          </a:xfrm>
          <a:prstGeom prst="rect">
            <a:avLst/>
          </a:prstGeom>
          <a:solidFill>
            <a:srgbClr val="C0504D">
              <a:lumMod val="20000"/>
              <a:lumOff val="8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Times New Roman" panose="02020603050405020304" pitchFamily="18" charset="0"/>
                <a:ea typeface="新細明體"/>
                <a:cs typeface="Times New Roman" panose="02020603050405020304" pitchFamily="18" charset="0"/>
              </a:rPr>
              <a:t>Source 2:</a:t>
            </a:r>
            <a:r>
              <a:rPr kumimoji="0" lang="zh-CN" altLang="en-US"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 </a:t>
            </a:r>
            <a:r>
              <a:rPr kumimoji="0" lang="en-US" altLang="zh-CN"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Historical facts</a:t>
            </a:r>
            <a:endParaRPr kumimoji="0" lang="zh-HK" alt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15" name="TextBox 2"/>
          <p:cNvSpPr txBox="1"/>
          <p:nvPr/>
        </p:nvSpPr>
        <p:spPr>
          <a:xfrm>
            <a:off x="422955" y="2056220"/>
            <a:ext cx="2950560" cy="4353816"/>
          </a:xfrm>
          <a:prstGeom prst="rect">
            <a:avLst/>
          </a:prstGeom>
          <a:solidFill>
            <a:srgbClr val="C0504D">
              <a:lumMod val="20000"/>
              <a:lumOff val="80000"/>
            </a:srgbClr>
          </a:solidFill>
          <a:ln>
            <a:noFill/>
          </a:ln>
        </p:spPr>
        <p:txBody>
          <a:bodyPr wrap="square" rtlCol="0">
            <a:noAutofit/>
          </a:bodyPr>
          <a:lstStyle/>
          <a:p>
            <a:pPr lvl="0" defTabSz="914400">
              <a:lnSpc>
                <a:spcPct val="110000"/>
              </a:lnSpc>
              <a:defRPr/>
            </a:pPr>
            <a:r>
              <a:rPr kumimoji="0" lang="en-US"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At 8:00am</a:t>
            </a:r>
            <a:r>
              <a:rPr kumimoji="0" lang="en-US" b="0" i="0" u="none" strike="noStrike" kern="1200" cap="none" spc="0" normalizeH="0" noProof="0" dirty="0" smtClean="0">
                <a:ln>
                  <a:noFill/>
                </a:ln>
                <a:effectLst/>
                <a:uLnTx/>
                <a:uFillTx/>
                <a:latin typeface="Times New Roman" panose="02020603050405020304" pitchFamily="18" charset="0"/>
                <a:ea typeface="新細明體"/>
                <a:cs typeface="Times New Roman" panose="02020603050405020304" pitchFamily="18" charset="0"/>
              </a:rPr>
              <a:t> on </a:t>
            </a:r>
            <a:r>
              <a:rPr kumimoji="0" lang="en-US"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8 December 1941</a:t>
            </a:r>
            <a:r>
              <a:rPr lang="en-HK" altLang="zh-CN" dirty="0" smtClean="0">
                <a:latin typeface="Times New Roman" panose="02020603050405020304" pitchFamily="18" charset="0"/>
                <a:ea typeface="新細明體"/>
                <a:cs typeface="Times New Roman" panose="02020603050405020304" pitchFamily="18" charset="0"/>
              </a:rPr>
              <a:t>, </a:t>
            </a:r>
            <a:r>
              <a:rPr lang="en-HK" altLang="zh-CN" dirty="0">
                <a:latin typeface="Times New Roman" panose="02020603050405020304" pitchFamily="18" charset="0"/>
                <a:ea typeface="新細明體"/>
                <a:cs typeface="Times New Roman" panose="02020603050405020304" pitchFamily="18" charset="0"/>
              </a:rPr>
              <a:t>the Japanese Air Force</a:t>
            </a:r>
            <a:r>
              <a:rPr kumimoji="0" lang="en-US" altLang="zh-CN"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sent</a:t>
            </a:r>
            <a:r>
              <a:rPr kumimoji="0" lang="en-US" altLang="zh-CN" b="0" i="0" u="none" strike="noStrike" kern="1200" cap="none" spc="0" normalizeH="0" noProof="0" dirty="0">
                <a:ln>
                  <a:noFill/>
                </a:ln>
                <a:effectLst/>
                <a:uLnTx/>
                <a:uFillTx/>
                <a:latin typeface="Times New Roman" panose="02020603050405020304" pitchFamily="18" charset="0"/>
                <a:ea typeface="新細明體"/>
                <a:cs typeface="Times New Roman" panose="02020603050405020304" pitchFamily="18" charset="0"/>
              </a:rPr>
              <a:t> </a:t>
            </a:r>
            <a:r>
              <a:rPr lang="en-US" altLang="zh-CN" dirty="0">
                <a:latin typeface="Times New Roman" panose="02020603050405020304" pitchFamily="18" charset="0"/>
                <a:ea typeface="新細明體"/>
                <a:cs typeface="Times New Roman" panose="02020603050405020304" pitchFamily="18" charset="0"/>
              </a:rPr>
              <a:t>sent </a:t>
            </a:r>
            <a:r>
              <a:rPr lang="en-US" altLang="zh-CN" dirty="0" smtClean="0">
                <a:latin typeface="Times New Roman" panose="02020603050405020304" pitchFamily="18" charset="0"/>
                <a:ea typeface="新細明體"/>
                <a:cs typeface="Times New Roman" panose="02020603050405020304" pitchFamily="18" charset="0"/>
              </a:rPr>
              <a:t>thirteen </a:t>
            </a:r>
            <a:r>
              <a:rPr lang="en-US" altLang="zh-CN" dirty="0">
                <a:latin typeface="Times New Roman" panose="02020603050405020304" pitchFamily="18" charset="0"/>
                <a:ea typeface="新細明體"/>
                <a:cs typeface="Times New Roman" panose="02020603050405020304" pitchFamily="18" charset="0"/>
              </a:rPr>
              <a:t>Type 97 </a:t>
            </a:r>
            <a:r>
              <a:rPr kumimoji="0" lang="en-US" altLang="zh-CN" b="0" i="0" u="non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Fighter</a:t>
            </a:r>
            <a:r>
              <a:rPr kumimoji="0" lang="en-US" altLang="zh-CN" b="0" i="0" u="none" kern="1200" cap="none" spc="0" normalizeH="0" noProof="0" dirty="0" smtClean="0">
                <a:ln>
                  <a:noFill/>
                </a:ln>
                <a:effectLst/>
                <a:uLnTx/>
                <a:uFillTx/>
                <a:latin typeface="Times New Roman" panose="02020603050405020304" pitchFamily="18" charset="0"/>
                <a:ea typeface="新細明體"/>
                <a:cs typeface="Times New Roman" panose="02020603050405020304" pitchFamily="18" charset="0"/>
              </a:rPr>
              <a:t> Planes</a:t>
            </a:r>
            <a:r>
              <a:rPr kumimoji="0" lang="en-US" altLang="zh-CN"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a:t>
            </a:r>
            <a:r>
              <a:rPr kumimoji="0" lang="en-US" altLang="zh-CN" b="0" i="0" u="none" strike="noStrike" kern="1200" cap="none" spc="0" normalizeH="0" noProof="0" dirty="0" smtClean="0">
                <a:ln>
                  <a:noFill/>
                </a:ln>
                <a:effectLst/>
                <a:uLnTx/>
                <a:uFillTx/>
                <a:latin typeface="Times New Roman" panose="02020603050405020304" pitchFamily="18" charset="0"/>
                <a:ea typeface="新細明體"/>
                <a:cs typeface="Times New Roman" panose="02020603050405020304" pitchFamily="18" charset="0"/>
              </a:rPr>
              <a:t> </a:t>
            </a:r>
            <a:r>
              <a:rPr lang="en-US" altLang="zh-CN" dirty="0">
                <a:latin typeface="Times New Roman" panose="02020603050405020304" pitchFamily="18" charset="0"/>
                <a:ea typeface="新細明體"/>
                <a:cs typeface="Times New Roman" panose="02020603050405020304" pitchFamily="18" charset="0"/>
              </a:rPr>
              <a:t>six Type 98 Co-operation Surveillance </a:t>
            </a:r>
            <a:r>
              <a:rPr lang="en-US" altLang="zh-CN" dirty="0" smtClean="0">
                <a:latin typeface="Times New Roman" panose="02020603050405020304" pitchFamily="18" charset="0"/>
                <a:ea typeface="新細明體"/>
                <a:cs typeface="Times New Roman" panose="02020603050405020304" pitchFamily="18" charset="0"/>
              </a:rPr>
              <a:t>Aircrafts and thirty-four </a:t>
            </a:r>
            <a:r>
              <a:rPr lang="en-US" altLang="zh-CN" dirty="0">
                <a:latin typeface="Times New Roman" panose="02020603050405020304" pitchFamily="18" charset="0"/>
                <a:ea typeface="新細明體"/>
                <a:cs typeface="Times New Roman" panose="02020603050405020304" pitchFamily="18" charset="0"/>
              </a:rPr>
              <a:t>Type 98 Light Bomber </a:t>
            </a:r>
            <a:r>
              <a:rPr lang="en-US" altLang="zh-CN" dirty="0" smtClean="0">
                <a:latin typeface="Times New Roman" panose="02020603050405020304" pitchFamily="18" charset="0"/>
                <a:ea typeface="新細明體"/>
                <a:cs typeface="Times New Roman" panose="02020603050405020304" pitchFamily="18" charset="0"/>
              </a:rPr>
              <a:t>Planes </a:t>
            </a:r>
            <a:r>
              <a:rPr lang="en-HK" dirty="0" smtClean="0">
                <a:latin typeface="Times New Roman" panose="02020603050405020304" pitchFamily="18" charset="0"/>
                <a:ea typeface="新細明體"/>
                <a:cs typeface="Times New Roman" panose="02020603050405020304" pitchFamily="18" charset="0"/>
              </a:rPr>
              <a:t>to </a:t>
            </a:r>
            <a:r>
              <a:rPr lang="en-HK" dirty="0">
                <a:latin typeface="Times New Roman" panose="02020603050405020304" pitchFamily="18" charset="0"/>
                <a:ea typeface="新細明體"/>
                <a:cs typeface="Times New Roman" panose="02020603050405020304" pitchFamily="18" charset="0"/>
              </a:rPr>
              <a:t>the Kai </a:t>
            </a:r>
            <a:r>
              <a:rPr lang="en-HK" dirty="0" err="1">
                <a:latin typeface="Times New Roman" panose="02020603050405020304" pitchFamily="18" charset="0"/>
                <a:ea typeface="新細明體"/>
                <a:cs typeface="Times New Roman" panose="02020603050405020304" pitchFamily="18" charset="0"/>
              </a:rPr>
              <a:t>Tak</a:t>
            </a:r>
            <a:r>
              <a:rPr lang="en-HK" dirty="0">
                <a:latin typeface="Times New Roman" panose="02020603050405020304" pitchFamily="18" charset="0"/>
                <a:ea typeface="新細明體"/>
                <a:cs typeface="Times New Roman" panose="02020603050405020304" pitchFamily="18" charset="0"/>
              </a:rPr>
              <a:t> Airport in Kowloon. </a:t>
            </a:r>
            <a:r>
              <a:rPr kumimoji="0" lang="en-US" altLang="zh-CN" b="0" i="0" u="none" strike="noStrike" kern="1200" cap="none" spc="0" normalizeH="0" noProof="0" dirty="0">
                <a:ln>
                  <a:noFill/>
                </a:ln>
                <a:effectLst/>
                <a:uLnTx/>
                <a:uFillTx/>
                <a:latin typeface="Times New Roman" panose="02020603050405020304" pitchFamily="18" charset="0"/>
                <a:ea typeface="新細明體"/>
                <a:cs typeface="Times New Roman" panose="02020603050405020304" pitchFamily="18" charset="0"/>
              </a:rPr>
              <a:t>They </a:t>
            </a:r>
            <a:r>
              <a:rPr lang="en-US" altLang="zh-CN" dirty="0">
                <a:latin typeface="Times New Roman" panose="02020603050405020304" pitchFamily="18" charset="0"/>
                <a:ea typeface="新細明體"/>
                <a:cs typeface="Times New Roman" panose="02020603050405020304" pitchFamily="18" charset="0"/>
              </a:rPr>
              <a:t>began a concentrated air raid. The air raid </a:t>
            </a:r>
            <a:r>
              <a:rPr kumimoji="0" lang="en-US" altLang="zh-CN"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succeeded</a:t>
            </a:r>
            <a:r>
              <a:rPr lang="en-US" altLang="zh-CN" dirty="0">
                <a:latin typeface="Times New Roman" panose="02020603050405020304" pitchFamily="18" charset="0"/>
                <a:ea typeface="新細明體"/>
                <a:cs typeface="Times New Roman" panose="02020603050405020304" pitchFamily="18" charset="0"/>
              </a:rPr>
              <a:t> and </a:t>
            </a:r>
            <a:r>
              <a:rPr kumimoji="0" lang="en-US" altLang="zh-CN"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Hong Kong airpower was </a:t>
            </a:r>
            <a:r>
              <a:rPr kumimoji="0" lang="en-US" altLang="zh-CN" b="0" i="0" u="none" strike="noStrike" kern="1200" cap="none" spc="0" normalizeH="0" noProof="0" dirty="0">
                <a:ln>
                  <a:noFill/>
                </a:ln>
                <a:effectLst/>
                <a:uLnTx/>
                <a:uFillTx/>
                <a:latin typeface="Times New Roman" panose="02020603050405020304" pitchFamily="18" charset="0"/>
                <a:ea typeface="新細明體"/>
                <a:cs typeface="Times New Roman" panose="02020603050405020304" pitchFamily="18" charset="0"/>
              </a:rPr>
              <a:t>completely </a:t>
            </a:r>
            <a:r>
              <a:rPr kumimoji="0" lang="en-US" altLang="zh-CN"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paralyzed.</a:t>
            </a:r>
            <a:endParaRPr kumimoji="0" lang="zh-HK" altLang="en-US" b="0" i="0" u="none" strike="noStrike" kern="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endParaRPr>
          </a:p>
        </p:txBody>
      </p:sp>
      <p:sp>
        <p:nvSpPr>
          <p:cNvPr id="17" name="TextBox 3"/>
          <p:cNvSpPr txBox="1"/>
          <p:nvPr/>
        </p:nvSpPr>
        <p:spPr>
          <a:xfrm>
            <a:off x="3488886" y="2638145"/>
            <a:ext cx="4928973" cy="1615827"/>
          </a:xfrm>
          <a:prstGeom prst="rect">
            <a:avLst/>
          </a:prstGeom>
          <a:solidFill>
            <a:srgbClr val="8064A2">
              <a:lumMod val="40000"/>
              <a:lumOff val="60000"/>
            </a:srgbClr>
          </a:solidFill>
          <a:ln>
            <a:noFill/>
          </a:ln>
        </p:spPr>
        <p:txBody>
          <a:bodyPr wrap="square" rtlCol="0">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lang="en-US" altLang="zh-CN" b="1" dirty="0">
                <a:solidFill>
                  <a:srgbClr val="000000"/>
                </a:solidFill>
                <a:latin typeface="Times New Roman" panose="02020603050405020304" pitchFamily="18" charset="0"/>
                <a:ea typeface="新細明體"/>
                <a:cs typeface="Times New Roman" panose="02020603050405020304" pitchFamily="18" charset="0"/>
              </a:rPr>
              <a:t>Question</a:t>
            </a:r>
            <a:r>
              <a:rPr lang="en-HK" altLang="zh-CN" dirty="0">
                <a:solidFill>
                  <a:srgbClr val="000000"/>
                </a:solidFill>
                <a:latin typeface="Times New Roman" panose="02020603050405020304" pitchFamily="18" charset="0"/>
                <a:ea typeface="新細明體"/>
                <a:cs typeface="Times New Roman" panose="02020603050405020304" pitchFamily="18" charset="0"/>
              </a:rPr>
              <a:t>:</a:t>
            </a:r>
            <a:endParaRPr kumimoji="0" lang="zh-HK" alt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a:p>
            <a:pPr marL="0" marR="0" lvl="0" indent="0" defTabSz="914400" eaLnBrk="1" fontAlgn="auto" latinLnBrk="0" hangingPunct="1">
              <a:lnSpc>
                <a:spcPct val="110000"/>
              </a:lnSpc>
              <a:spcBef>
                <a:spcPts val="0"/>
              </a:spcBef>
              <a:spcAft>
                <a:spcPts val="0"/>
              </a:spcAft>
              <a:buClrTx/>
              <a:buSzTx/>
              <a:buFontTx/>
              <a:buNone/>
              <a:tabLst/>
              <a:defRPr/>
            </a:pPr>
            <a:r>
              <a:rPr lang="en-US" altLang="zh-CN" dirty="0" smtClean="0">
                <a:latin typeface="Times New Roman" panose="02020603050405020304" pitchFamily="18" charset="0"/>
                <a:ea typeface="新細明體"/>
                <a:cs typeface="Times New Roman" panose="02020603050405020304" pitchFamily="18" charset="0"/>
              </a:rPr>
              <a:t>It was said </a:t>
            </a:r>
            <a:r>
              <a:rPr lang="en-US" altLang="zh-CN" dirty="0">
                <a:latin typeface="Times New Roman" panose="02020603050405020304" pitchFamily="18" charset="0"/>
                <a:ea typeface="新細明體"/>
                <a:cs typeface="Times New Roman" panose="02020603050405020304" pitchFamily="18" charset="0"/>
              </a:rPr>
              <a:t>that </a:t>
            </a:r>
            <a:r>
              <a:rPr kumimoji="0" lang="en-US" altLang="zh-CN" b="0" i="0" u="none" strike="noStrike" kern="1200" cap="none" spc="0" normalizeH="0" noProof="0" dirty="0" smtClean="0">
                <a:ln>
                  <a:noFill/>
                </a:ln>
                <a:effectLst/>
                <a:uLnTx/>
                <a:uFillTx/>
                <a:latin typeface="Times New Roman" panose="02020603050405020304" pitchFamily="18" charset="0"/>
                <a:ea typeface="新細明體"/>
                <a:cs typeface="Times New Roman" panose="02020603050405020304" pitchFamily="18" charset="0"/>
              </a:rPr>
              <a:t>Hong </a:t>
            </a:r>
            <a:r>
              <a:rPr kumimoji="0" lang="en-US" altLang="zh-CN" b="0" i="0" u="none" strike="noStrike" kern="1200" cap="none" spc="0" normalizeH="0" noProof="0" dirty="0">
                <a:ln>
                  <a:noFill/>
                </a:ln>
                <a:effectLst/>
                <a:uLnTx/>
                <a:uFillTx/>
                <a:latin typeface="Times New Roman" panose="02020603050405020304" pitchFamily="18" charset="0"/>
                <a:ea typeface="新細明體"/>
                <a:cs typeface="Times New Roman" panose="02020603050405020304" pitchFamily="18" charset="0"/>
              </a:rPr>
              <a:t>Kong soldiers </a:t>
            </a:r>
            <a:r>
              <a:rPr lang="en-US" altLang="zh-CN" dirty="0">
                <a:latin typeface="Times New Roman" panose="02020603050405020304" pitchFamily="18" charset="0"/>
                <a:ea typeface="新細明體"/>
                <a:cs typeface="Times New Roman" panose="02020603050405020304" pitchFamily="18" charset="0"/>
              </a:rPr>
              <a:t>were </a:t>
            </a:r>
            <a:r>
              <a:rPr kumimoji="0" lang="en-US" altLang="zh-CN" b="0" i="0" u="none" strike="noStrike" kern="1200" cap="none" spc="0" normalizeH="0" noProof="0" dirty="0">
                <a:ln>
                  <a:noFill/>
                </a:ln>
                <a:effectLst/>
                <a:uLnTx/>
                <a:uFillTx/>
                <a:latin typeface="Times New Roman" panose="02020603050405020304" pitchFamily="18" charset="0"/>
                <a:ea typeface="新細明體"/>
                <a:cs typeface="Times New Roman" panose="02020603050405020304" pitchFamily="18" charset="0"/>
              </a:rPr>
              <a:t>powerless </a:t>
            </a:r>
            <a:r>
              <a:rPr kumimoji="0" lang="en-US" altLang="zh-CN"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to </a:t>
            </a:r>
            <a:r>
              <a:rPr kumimoji="0" lang="en-US" altLang="zh-CN"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resist during the Japanese invasion.</a:t>
            </a:r>
            <a:r>
              <a:rPr kumimoji="0" lang="en-US" altLang="zh-CN" b="0" i="0" u="none" strike="noStrike" kern="1200" cap="none" spc="0" normalizeH="0" noProof="0" dirty="0" smtClean="0">
                <a:ln>
                  <a:noFill/>
                </a:ln>
                <a:effectLst/>
                <a:uLnTx/>
                <a:uFillTx/>
                <a:latin typeface="Times New Roman" panose="02020603050405020304" pitchFamily="18" charset="0"/>
                <a:ea typeface="新細明體"/>
                <a:cs typeface="Times New Roman" panose="02020603050405020304" pitchFamily="18" charset="0"/>
              </a:rPr>
              <a:t> </a:t>
            </a:r>
            <a:r>
              <a:rPr kumimoji="0" lang="en-US" altLang="zh-CN" b="0" i="0" u="none" strike="noStrike" kern="1200" cap="none" spc="0" normalizeH="0" noProof="0" dirty="0">
                <a:ln>
                  <a:noFill/>
                </a:ln>
                <a:effectLst/>
                <a:uLnTx/>
                <a:uFillTx/>
                <a:latin typeface="Times New Roman" panose="02020603050405020304" pitchFamily="18" charset="0"/>
                <a:ea typeface="新細明體"/>
                <a:cs typeface="Times New Roman" panose="02020603050405020304" pitchFamily="18" charset="0"/>
              </a:rPr>
              <a:t>Do you agree with this? Try to use </a:t>
            </a:r>
            <a:r>
              <a:rPr kumimoji="0" lang="en-US" altLang="zh-CN" b="0" i="0" u="none" strike="noStrike" kern="1200" cap="none" spc="0" normalizeH="0" noProof="0" dirty="0" smtClean="0">
                <a:ln>
                  <a:noFill/>
                </a:ln>
                <a:effectLst/>
                <a:uLnTx/>
                <a:uFillTx/>
                <a:latin typeface="Times New Roman" panose="02020603050405020304" pitchFamily="18" charset="0"/>
                <a:ea typeface="新細明體"/>
                <a:cs typeface="Times New Roman" panose="02020603050405020304" pitchFamily="18" charset="0"/>
              </a:rPr>
              <a:t>Source 1 </a:t>
            </a:r>
            <a:r>
              <a:rPr kumimoji="0" lang="en-US" altLang="zh-CN" b="0" i="0" u="none" strike="noStrike" kern="1200" cap="none" spc="0" normalizeH="0" noProof="0" dirty="0">
                <a:ln>
                  <a:noFill/>
                </a:ln>
                <a:effectLst/>
                <a:uLnTx/>
                <a:uFillTx/>
                <a:latin typeface="Times New Roman" panose="02020603050405020304" pitchFamily="18" charset="0"/>
                <a:ea typeface="新細明體"/>
                <a:cs typeface="Times New Roman" panose="02020603050405020304" pitchFamily="18" charset="0"/>
              </a:rPr>
              <a:t>and 2 to support your argument. </a:t>
            </a:r>
            <a:endParaRPr kumimoji="0" lang="zh-HK" altLang="en-US" b="0" i="0" u="none" strike="noStrike" kern="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337723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矩形 4"/>
          <p:cNvSpPr/>
          <p:nvPr/>
        </p:nvSpPr>
        <p:spPr>
          <a:xfrm>
            <a:off x="405574" y="1208241"/>
            <a:ext cx="6426503" cy="461665"/>
          </a:xfrm>
          <a:prstGeom prst="rect">
            <a:avLst/>
          </a:prstGeom>
        </p:spPr>
        <p:txBody>
          <a:bodyPr wrap="none">
            <a:spAutoFit/>
          </a:bodyPr>
          <a:lstStyle/>
          <a:p>
            <a:pPr>
              <a:spcAft>
                <a:spcPts val="0"/>
              </a:spcAft>
            </a:pPr>
            <a:r>
              <a:rPr lang="en-US" altLang="zh-TW" sz="2400" b="1" dirty="0">
                <a:solidFill>
                  <a:srgbClr val="E36C0A"/>
                </a:solidFill>
                <a:latin typeface="Times New Roman" panose="02020603050405020304" pitchFamily="18" charset="0"/>
                <a:cs typeface="Times New Roman" panose="02020603050405020304" pitchFamily="18" charset="0"/>
              </a:rPr>
              <a:t>II. The Structure and Strength of the Two Sides</a:t>
            </a:r>
            <a:endParaRPr lang="zh-HK" altLang="zh-TW" sz="2400" kern="100" dirty="0">
              <a:latin typeface="Times New Roman" panose="02020603050405020304" pitchFamily="18" charset="0"/>
              <a:cs typeface="Times New Roman" panose="02020603050405020304" pitchFamily="18" charset="0"/>
            </a:endParaRPr>
          </a:p>
        </p:txBody>
      </p:sp>
      <p:pic>
        <p:nvPicPr>
          <p:cNvPr id="7" name="Picture 2" descr="Sakai Takashi.jpg"/>
          <p:cNvPicPr/>
          <p:nvPr/>
        </p:nvPicPr>
        <p:blipFill>
          <a:blip r:embed="rId4" cstate="print"/>
          <a:srcRect/>
          <a:stretch>
            <a:fillRect/>
          </a:stretch>
        </p:blipFill>
        <p:spPr bwMode="auto">
          <a:xfrm>
            <a:off x="478247" y="1749593"/>
            <a:ext cx="1986915" cy="2357755"/>
          </a:xfrm>
          <a:prstGeom prst="rect">
            <a:avLst/>
          </a:prstGeom>
          <a:noFill/>
          <a:ln w="38100" cmpd="sng">
            <a:solidFill>
              <a:schemeClr val="bg1"/>
            </a:solidFill>
          </a:ln>
          <a:effectLst>
            <a:outerShdw blurRad="50800" dist="38100" dir="2700000" algn="tl" rotWithShape="0">
              <a:prstClr val="black">
                <a:alpha val="40000"/>
              </a:prstClr>
            </a:outerShdw>
          </a:effectLst>
        </p:spPr>
      </p:pic>
      <p:sp>
        <p:nvSpPr>
          <p:cNvPr id="8" name="TextBox 3"/>
          <p:cNvSpPr txBox="1"/>
          <p:nvPr/>
        </p:nvSpPr>
        <p:spPr>
          <a:xfrm>
            <a:off x="435677" y="4283486"/>
            <a:ext cx="2283617" cy="1514261"/>
          </a:xfrm>
          <a:prstGeom prst="rect">
            <a:avLst/>
          </a:prstGeom>
          <a:solidFill>
            <a:schemeClr val="accent1">
              <a:lumMod val="40000"/>
              <a:lumOff val="60000"/>
            </a:schemeClr>
          </a:solidFill>
        </p:spPr>
        <p:txBody>
          <a:bodyPr wrap="square" rtlCol="0">
            <a:spAutoFit/>
          </a:bodyPr>
          <a:lstStyle/>
          <a:p>
            <a:pPr marL="268288" indent="-268288">
              <a:lnSpc>
                <a:spcPct val="110000"/>
              </a:lnSpc>
              <a:spcAft>
                <a:spcPts val="0"/>
              </a:spcAft>
            </a:pPr>
            <a:r>
              <a:rPr lang="en-US" altLang="zh-CN" sz="1200" b="1" dirty="0">
                <a:solidFill>
                  <a:srgbClr val="000000"/>
                </a:solidFill>
                <a:latin typeface="Times New Roman" panose="02020603050405020304" pitchFamily="18" charset="0"/>
                <a:ea typeface="新細明體"/>
                <a:cs typeface="Times New Roman" panose="02020603050405020304" pitchFamily="18" charset="0"/>
              </a:rPr>
              <a:t>Takashi Sakai</a:t>
            </a:r>
            <a:r>
              <a:rPr lang="en-US" altLang="zh-CN" sz="1200" dirty="0">
                <a:solidFill>
                  <a:srgbClr val="000000"/>
                </a:solidFill>
                <a:latin typeface="Times New Roman" panose="02020603050405020304" pitchFamily="18" charset="0"/>
                <a:ea typeface="新細明體"/>
                <a:cs typeface="Times New Roman" panose="02020603050405020304" pitchFamily="18" charset="0"/>
              </a:rPr>
              <a:t> (</a:t>
            </a:r>
            <a:r>
              <a:rPr lang="en-US" sz="1200" kern="1200" dirty="0">
                <a:solidFill>
                  <a:srgbClr val="000000"/>
                </a:solidFill>
                <a:effectLst/>
                <a:latin typeface="Times New Roman" panose="02020603050405020304" pitchFamily="18" charset="0"/>
                <a:ea typeface="新細明體"/>
                <a:cs typeface="Times New Roman" panose="02020603050405020304" pitchFamily="18" charset="0"/>
              </a:rPr>
              <a:t>1887-1946</a:t>
            </a:r>
            <a:r>
              <a:rPr lang="en-US" sz="1200" dirty="0">
                <a:solidFill>
                  <a:srgbClr val="000000"/>
                </a:solidFill>
                <a:latin typeface="Times New Roman" panose="02020603050405020304" pitchFamily="18" charset="0"/>
                <a:ea typeface="新細明體"/>
                <a:cs typeface="Times New Roman" panose="02020603050405020304" pitchFamily="18" charset="0"/>
              </a:rPr>
              <a:t>)</a:t>
            </a:r>
            <a:endParaRPr lang="zh-HK" sz="1200" dirty="0">
              <a:effectLst/>
              <a:latin typeface="Times New Roman" panose="02020603050405020304" pitchFamily="18" charset="0"/>
              <a:ea typeface="新細明體"/>
              <a:cs typeface="Times New Roman" panose="02020603050405020304" pitchFamily="18" charset="0"/>
            </a:endParaRPr>
          </a:p>
          <a:p>
            <a:pPr marL="268288" indent="-268288">
              <a:lnSpc>
                <a:spcPct val="110000"/>
              </a:lnSpc>
              <a:spcAft>
                <a:spcPts val="0"/>
              </a:spcAft>
            </a:pPr>
            <a:r>
              <a:rPr lang="en-US" altLang="zh-CN" sz="1200" dirty="0">
                <a:solidFill>
                  <a:srgbClr val="000000"/>
                </a:solidFill>
                <a:latin typeface="Times New Roman" panose="02020603050405020304" pitchFamily="18" charset="0"/>
                <a:ea typeface="新細明體"/>
                <a:cs typeface="Times New Roman" panose="02020603050405020304" pitchFamily="18" charset="0"/>
              </a:rPr>
              <a:t>Born: Hiroshima, Japan</a:t>
            </a:r>
            <a:endParaRPr lang="zh-HK" sz="1200" dirty="0">
              <a:effectLst/>
              <a:latin typeface="Times New Roman" panose="02020603050405020304" pitchFamily="18" charset="0"/>
              <a:ea typeface="新細明體"/>
              <a:cs typeface="Times New Roman" panose="02020603050405020304" pitchFamily="18" charset="0"/>
            </a:endParaRPr>
          </a:p>
          <a:p>
            <a:pPr>
              <a:lnSpc>
                <a:spcPct val="110000"/>
              </a:lnSpc>
              <a:spcAft>
                <a:spcPts val="0"/>
              </a:spcAft>
            </a:pPr>
            <a:r>
              <a:rPr lang="en-US" altLang="zh-CN" sz="1200" kern="1200" dirty="0">
                <a:solidFill>
                  <a:srgbClr val="000000"/>
                </a:solidFill>
                <a:effectLst/>
                <a:latin typeface="Times New Roman" panose="02020603050405020304" pitchFamily="18" charset="0"/>
                <a:ea typeface="新細明體"/>
                <a:cs typeface="Times New Roman" panose="02020603050405020304" pitchFamily="18" charset="0"/>
              </a:rPr>
              <a:t>Educational background: Imperial Japanese Academy</a:t>
            </a:r>
            <a:endParaRPr lang="zh-HK" sz="1200" dirty="0">
              <a:effectLst/>
              <a:latin typeface="Times New Roman" panose="02020603050405020304" pitchFamily="18" charset="0"/>
              <a:ea typeface="新細明體"/>
              <a:cs typeface="Times New Roman" panose="02020603050405020304" pitchFamily="18" charset="0"/>
            </a:endParaRPr>
          </a:p>
          <a:p>
            <a:pPr marL="268288" indent="-268288">
              <a:lnSpc>
                <a:spcPct val="110000"/>
              </a:lnSpc>
              <a:spcAft>
                <a:spcPts val="0"/>
              </a:spcAft>
            </a:pPr>
            <a:r>
              <a:rPr lang="en-US" altLang="zh-CN" sz="1200" kern="1200" dirty="0">
                <a:solidFill>
                  <a:srgbClr val="000000"/>
                </a:solidFill>
                <a:effectLst/>
                <a:latin typeface="Times New Roman" panose="02020603050405020304" pitchFamily="18" charset="0"/>
                <a:ea typeface="新細明體"/>
                <a:cs typeface="Times New Roman" panose="02020603050405020304" pitchFamily="18" charset="0"/>
              </a:rPr>
              <a:t>Army Rank: </a:t>
            </a:r>
            <a:r>
              <a:rPr lang="en-US" altLang="zh-CN" sz="1200" dirty="0">
                <a:solidFill>
                  <a:srgbClr val="000000"/>
                </a:solidFill>
                <a:latin typeface="Times New Roman" panose="02020603050405020304" pitchFamily="18" charset="0"/>
                <a:ea typeface="新細明體"/>
                <a:cs typeface="Times New Roman" panose="02020603050405020304" pitchFamily="18" charset="0"/>
              </a:rPr>
              <a:t>lieutenant general</a:t>
            </a:r>
            <a:endParaRPr lang="zh-HK" sz="1200" dirty="0">
              <a:effectLst/>
              <a:latin typeface="Times New Roman" panose="02020603050405020304" pitchFamily="18" charset="0"/>
              <a:ea typeface="新細明體"/>
              <a:cs typeface="Times New Roman" panose="02020603050405020304" pitchFamily="18" charset="0"/>
            </a:endParaRPr>
          </a:p>
          <a:p>
            <a:pPr>
              <a:lnSpc>
                <a:spcPct val="110000"/>
              </a:lnSpc>
              <a:spcAft>
                <a:spcPts val="0"/>
              </a:spcAft>
            </a:pPr>
            <a:r>
              <a:rPr lang="en-US" altLang="zh-CN" sz="1200" dirty="0">
                <a:solidFill>
                  <a:srgbClr val="000000"/>
                </a:solidFill>
                <a:latin typeface="Times New Roman" panose="02020603050405020304" pitchFamily="18" charset="0"/>
                <a:ea typeface="新細明體"/>
                <a:cs typeface="Times New Roman" panose="02020603050405020304" pitchFamily="18" charset="0"/>
              </a:rPr>
              <a:t>Post: </a:t>
            </a:r>
            <a:r>
              <a:rPr lang="en-US" altLang="zh-CN" sz="1200" kern="1200" dirty="0">
                <a:solidFill>
                  <a:srgbClr val="000000"/>
                </a:solidFill>
                <a:effectLst/>
                <a:latin typeface="Times New Roman" panose="02020603050405020304" pitchFamily="18" charset="0"/>
                <a:ea typeface="新細明體"/>
                <a:cs typeface="Times New Roman" panose="02020603050405020304" pitchFamily="18" charset="0"/>
              </a:rPr>
              <a:t>Guangzhou </a:t>
            </a:r>
            <a:r>
              <a:rPr lang="en-US" sz="1200" kern="1200" dirty="0">
                <a:solidFill>
                  <a:srgbClr val="000000"/>
                </a:solidFill>
                <a:effectLst/>
                <a:latin typeface="Times New Roman" panose="02020603050405020304" pitchFamily="18" charset="0"/>
                <a:ea typeface="新細明體"/>
                <a:cs typeface="Times New Roman" panose="02020603050405020304" pitchFamily="18" charset="0"/>
              </a:rPr>
              <a:t>23</a:t>
            </a:r>
            <a:r>
              <a:rPr lang="en-US" sz="1200" kern="1200" baseline="30000" dirty="0">
                <a:solidFill>
                  <a:srgbClr val="000000"/>
                </a:solidFill>
                <a:effectLst/>
                <a:latin typeface="Times New Roman" panose="02020603050405020304" pitchFamily="18" charset="0"/>
                <a:ea typeface="新細明體"/>
                <a:cs typeface="Times New Roman" panose="02020603050405020304" pitchFamily="18" charset="0"/>
              </a:rPr>
              <a:t>rd</a:t>
            </a:r>
            <a:r>
              <a:rPr lang="en-US" sz="1200" kern="1200" dirty="0">
                <a:solidFill>
                  <a:srgbClr val="000000"/>
                </a:solidFill>
                <a:effectLst/>
                <a:latin typeface="Times New Roman" panose="02020603050405020304" pitchFamily="18" charset="0"/>
                <a:ea typeface="新細明體"/>
                <a:cs typeface="Times New Roman" panose="02020603050405020304" pitchFamily="18" charset="0"/>
              </a:rPr>
              <a:t> Army</a:t>
            </a:r>
            <a:r>
              <a:rPr lang="en-US" sz="1200" dirty="0">
                <a:solidFill>
                  <a:srgbClr val="000000"/>
                </a:solidFill>
                <a:latin typeface="Times New Roman" panose="02020603050405020304" pitchFamily="18" charset="0"/>
                <a:ea typeface="新細明體"/>
                <a:cs typeface="Times New Roman" panose="02020603050405020304" pitchFamily="18" charset="0"/>
              </a:rPr>
              <a:t> </a:t>
            </a:r>
            <a:r>
              <a:rPr lang="en-US" altLang="zh-CN" sz="1200" kern="1200" dirty="0">
                <a:solidFill>
                  <a:srgbClr val="000000"/>
                </a:solidFill>
                <a:effectLst/>
                <a:latin typeface="Times New Roman" panose="02020603050405020304" pitchFamily="18" charset="0"/>
                <a:ea typeface="新細明體"/>
                <a:cs typeface="Times New Roman" panose="02020603050405020304" pitchFamily="18" charset="0"/>
              </a:rPr>
              <a:t>commander</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11" name="TextBox 1"/>
          <p:cNvSpPr txBox="1"/>
          <p:nvPr/>
        </p:nvSpPr>
        <p:spPr>
          <a:xfrm>
            <a:off x="6869188" y="1749593"/>
            <a:ext cx="1781753" cy="1515053"/>
          </a:xfrm>
          <a:prstGeom prst="rect">
            <a:avLst/>
          </a:prstGeom>
          <a:solidFill>
            <a:srgbClr val="9BBB59">
              <a:lumMod val="40000"/>
              <a:lumOff val="60000"/>
            </a:srgbClr>
          </a:solidFill>
        </p:spPr>
        <p:txBody>
          <a:bodyPr wrap="square" rtlCol="0">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The 38</a:t>
            </a:r>
            <a:r>
              <a:rPr kumimoji="0" lang="en-US" altLang="zh-CN" sz="1200" b="0" i="0" u="none" strike="noStrike" kern="1200" cap="none" spc="0" normalizeH="0" baseline="3000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th</a:t>
            </a:r>
            <a:r>
              <a:rPr kumimoji="0" lang="en-US" altLang="zh-CN" sz="1200" b="0" i="0" u="none" strike="noStrike" kern="1200" cap="none" spc="0" normalizeH="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 Division </a:t>
            </a:r>
            <a:r>
              <a:rPr lang="en-US" altLang="zh-CN" sz="1200" dirty="0">
                <a:solidFill>
                  <a:srgbClr val="000000"/>
                </a:solidFill>
                <a:latin typeface="Times New Roman" panose="02020603050405020304" pitchFamily="18" charset="0"/>
                <a:ea typeface="新細明體"/>
                <a:cs typeface="Times New Roman" panose="02020603050405020304" pitchFamily="18" charset="0"/>
              </a:rPr>
              <a:t>under the 23</a:t>
            </a:r>
            <a:r>
              <a:rPr lang="en-US" altLang="zh-CN" sz="1200" baseline="30000" dirty="0">
                <a:solidFill>
                  <a:srgbClr val="000000"/>
                </a:solidFill>
                <a:latin typeface="Times New Roman" panose="02020603050405020304" pitchFamily="18" charset="0"/>
                <a:ea typeface="新細明體"/>
                <a:cs typeface="Times New Roman" panose="02020603050405020304" pitchFamily="18" charset="0"/>
              </a:rPr>
              <a:t>rd</a:t>
            </a:r>
            <a:r>
              <a:rPr lang="en-US" altLang="zh-CN" sz="1200" dirty="0">
                <a:solidFill>
                  <a:srgbClr val="000000"/>
                </a:solidFill>
                <a:latin typeface="Times New Roman" panose="02020603050405020304" pitchFamily="18" charset="0"/>
                <a:ea typeface="新細明體"/>
                <a:cs typeface="Times New Roman" panose="02020603050405020304" pitchFamily="18" charset="0"/>
              </a:rPr>
              <a:t> Army was responsible for the </a:t>
            </a: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occupation of Hong Kong.  The head of this Division was </a:t>
            </a:r>
            <a:r>
              <a:rPr kumimoji="0" lang="en-US" altLang="zh-CN" sz="1200" b="0" i="0" u="none" strike="noStrike" kern="1200" cap="none" spc="0" normalizeH="0" baseline="0" noProof="0" dirty="0" err="1">
                <a:ln>
                  <a:noFill/>
                </a:ln>
                <a:solidFill>
                  <a:srgbClr val="000000"/>
                </a:solidFill>
                <a:effectLst/>
                <a:uLnTx/>
                <a:uFillTx/>
                <a:latin typeface="Times New Roman" panose="02020603050405020304" pitchFamily="18" charset="0"/>
                <a:ea typeface="新細明體"/>
                <a:cs typeface="Times New Roman" panose="02020603050405020304" pitchFamily="18" charset="0"/>
              </a:rPr>
              <a:t>Tadayashi</a:t>
            </a: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 Sano from </a:t>
            </a:r>
            <a:r>
              <a:rPr lang="en-US" altLang="zh-TW" sz="1200" dirty="0">
                <a:solidFill>
                  <a:srgbClr val="000000"/>
                </a:solidFill>
                <a:latin typeface="Times New Roman" panose="02020603050405020304" pitchFamily="18" charset="0"/>
                <a:ea typeface="新細明體"/>
                <a:cs typeface="Times New Roman" panose="02020603050405020304" pitchFamily="18" charset="0"/>
              </a:rPr>
              <a:t> Shizuoka prefecture. </a:t>
            </a:r>
            <a:endParaRPr kumimoji="0" lang="zh-HK" alt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22" name="TextBox 10"/>
          <p:cNvSpPr txBox="1"/>
          <p:nvPr/>
        </p:nvSpPr>
        <p:spPr>
          <a:xfrm>
            <a:off x="6832077" y="3417609"/>
            <a:ext cx="2133793" cy="505641"/>
          </a:xfrm>
          <a:prstGeom prst="rect">
            <a:avLst/>
          </a:prstGeom>
          <a:solidFill>
            <a:srgbClr val="9BBB59"/>
          </a:solidFill>
          <a:ln w="25400" cap="flat" cmpd="sng" algn="ctr">
            <a:solidFill>
              <a:srgbClr val="9BBB59">
                <a:shade val="50000"/>
              </a:srgbClr>
            </a:solidFill>
            <a:prstDash val="solid"/>
          </a:ln>
          <a:effectLst/>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Times New Roman" panose="02020603050405020304" pitchFamily="18" charset="0"/>
                <a:ea typeface="新細明體"/>
                <a:cs typeface="Times New Roman" panose="02020603050405020304" pitchFamily="18" charset="0"/>
              </a:rPr>
              <a:t>Japanese army structure</a:t>
            </a:r>
            <a:endParaRPr kumimoji="0" lang="zh-HK" altLang="en-US" sz="16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sp>
        <p:nvSpPr>
          <p:cNvPr id="23" name="TextBox 12"/>
          <p:cNvSpPr txBox="1"/>
          <p:nvPr/>
        </p:nvSpPr>
        <p:spPr>
          <a:xfrm>
            <a:off x="7366997" y="4002754"/>
            <a:ext cx="918528" cy="303879"/>
          </a:xfrm>
          <a:prstGeom prst="rect">
            <a:avLst/>
          </a:prstGeom>
          <a:solidFill>
            <a:srgbClr val="C0504D">
              <a:lumMod val="60000"/>
              <a:lumOff val="4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Division</a:t>
            </a:r>
            <a:endParaRPr kumimoji="0" lang="zh-HK"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24" name="TextBox 13"/>
          <p:cNvSpPr txBox="1"/>
          <p:nvPr/>
        </p:nvSpPr>
        <p:spPr>
          <a:xfrm>
            <a:off x="7329833" y="4659363"/>
            <a:ext cx="992856" cy="303878"/>
          </a:xfrm>
          <a:prstGeom prst="rect">
            <a:avLst/>
          </a:prstGeom>
          <a:solidFill>
            <a:srgbClr val="C0504D">
              <a:lumMod val="60000"/>
              <a:lumOff val="4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Regiment</a:t>
            </a:r>
            <a:endParaRPr kumimoji="0" lang="zh-HK"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25" name="TextBox 14"/>
          <p:cNvSpPr txBox="1"/>
          <p:nvPr/>
        </p:nvSpPr>
        <p:spPr>
          <a:xfrm>
            <a:off x="7268940" y="5357633"/>
            <a:ext cx="1123241" cy="303878"/>
          </a:xfrm>
          <a:prstGeom prst="rect">
            <a:avLst/>
          </a:prstGeom>
          <a:solidFill>
            <a:srgbClr val="C0504D">
              <a:lumMod val="60000"/>
              <a:lumOff val="40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Squadron</a:t>
            </a:r>
            <a:endParaRPr kumimoji="0" lang="zh-HK"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26" name="TextBox 15"/>
          <p:cNvSpPr txBox="1"/>
          <p:nvPr/>
        </p:nvSpPr>
        <p:spPr>
          <a:xfrm>
            <a:off x="7344299" y="5982435"/>
            <a:ext cx="972601" cy="371993"/>
          </a:xfrm>
          <a:prstGeom prst="rect">
            <a:avLst/>
          </a:prstGeom>
          <a:solidFill>
            <a:srgbClr val="C0504D">
              <a:lumMod val="60000"/>
              <a:lumOff val="4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Battalion</a:t>
            </a:r>
            <a:endParaRPr kumimoji="0" lang="zh-HK"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cxnSp>
        <p:nvCxnSpPr>
          <p:cNvPr id="27" name="Straight Arrow Connector 17"/>
          <p:cNvCxnSpPr>
            <a:cxnSpLocks/>
            <a:stCxn id="23" idx="2"/>
            <a:endCxn id="24" idx="0"/>
          </p:cNvCxnSpPr>
          <p:nvPr/>
        </p:nvCxnSpPr>
        <p:spPr>
          <a:xfrm>
            <a:off x="7826261" y="4306633"/>
            <a:ext cx="0" cy="352730"/>
          </a:xfrm>
          <a:prstGeom prst="straightConnector1">
            <a:avLst/>
          </a:prstGeom>
          <a:noFill/>
          <a:ln w="9525" cap="flat" cmpd="sng" algn="ctr">
            <a:solidFill>
              <a:srgbClr val="4F81BD">
                <a:shade val="95000"/>
                <a:satMod val="105000"/>
              </a:srgbClr>
            </a:solidFill>
            <a:prstDash val="solid"/>
            <a:tailEnd type="arrow"/>
          </a:ln>
          <a:effectLst/>
        </p:spPr>
      </p:cxnSp>
      <p:cxnSp>
        <p:nvCxnSpPr>
          <p:cNvPr id="28" name="Straight Arrow Connector 19"/>
          <p:cNvCxnSpPr>
            <a:cxnSpLocks/>
            <a:stCxn id="24" idx="2"/>
            <a:endCxn id="25" idx="0"/>
          </p:cNvCxnSpPr>
          <p:nvPr/>
        </p:nvCxnSpPr>
        <p:spPr>
          <a:xfrm>
            <a:off x="7826261" y="4963241"/>
            <a:ext cx="4300" cy="394392"/>
          </a:xfrm>
          <a:prstGeom prst="straightConnector1">
            <a:avLst/>
          </a:prstGeom>
          <a:noFill/>
          <a:ln w="9525" cap="flat" cmpd="sng" algn="ctr">
            <a:solidFill>
              <a:srgbClr val="4F81BD">
                <a:shade val="95000"/>
                <a:satMod val="105000"/>
              </a:srgbClr>
            </a:solidFill>
            <a:prstDash val="solid"/>
            <a:tailEnd type="arrow"/>
          </a:ln>
          <a:effectLst/>
        </p:spPr>
      </p:cxnSp>
      <p:cxnSp>
        <p:nvCxnSpPr>
          <p:cNvPr id="29" name="Straight Arrow Connector 21"/>
          <p:cNvCxnSpPr>
            <a:cxnSpLocks/>
            <a:stCxn id="25" idx="2"/>
            <a:endCxn id="26" idx="0"/>
          </p:cNvCxnSpPr>
          <p:nvPr/>
        </p:nvCxnSpPr>
        <p:spPr>
          <a:xfrm>
            <a:off x="7830561" y="5661511"/>
            <a:ext cx="39" cy="320924"/>
          </a:xfrm>
          <a:prstGeom prst="straightConnector1">
            <a:avLst/>
          </a:prstGeom>
          <a:noFill/>
          <a:ln w="9525" cap="flat" cmpd="sng" algn="ctr">
            <a:solidFill>
              <a:srgbClr val="4F81BD">
                <a:shade val="95000"/>
                <a:satMod val="105000"/>
              </a:srgbClr>
            </a:solidFill>
            <a:prstDash val="solid"/>
            <a:tailEnd type="arrow"/>
          </a:ln>
          <a:effectLst/>
        </p:spPr>
      </p:cxnSp>
      <p:grpSp>
        <p:nvGrpSpPr>
          <p:cNvPr id="60" name="Group 59">
            <a:extLst>
              <a:ext uri="{FF2B5EF4-FFF2-40B4-BE49-F238E27FC236}">
                <a16:creationId xmlns:a16="http://schemas.microsoft.com/office/drawing/2014/main" id="{2BCC21AA-FEE2-4043-BC7C-F6C1239A2C82}"/>
              </a:ext>
            </a:extLst>
          </p:cNvPr>
          <p:cNvGrpSpPr/>
          <p:nvPr/>
        </p:nvGrpSpPr>
        <p:grpSpPr>
          <a:xfrm>
            <a:off x="2976520" y="1880962"/>
            <a:ext cx="3519774" cy="4743042"/>
            <a:chOff x="73447" y="1758405"/>
            <a:chExt cx="3519774" cy="4743042"/>
          </a:xfrm>
        </p:grpSpPr>
        <p:sp>
          <p:nvSpPr>
            <p:cNvPr id="33" name="Rectangle 32">
              <a:extLst>
                <a:ext uri="{FF2B5EF4-FFF2-40B4-BE49-F238E27FC236}">
                  <a16:creationId xmlns:a16="http://schemas.microsoft.com/office/drawing/2014/main" id="{A83354FE-5DA8-456B-BF47-30CAD9FDC23E}"/>
                </a:ext>
              </a:extLst>
            </p:cNvPr>
            <p:cNvSpPr/>
            <p:nvPr/>
          </p:nvSpPr>
          <p:spPr>
            <a:xfrm>
              <a:off x="106436" y="1758405"/>
              <a:ext cx="3486785" cy="4648835"/>
            </a:xfrm>
            <a:prstGeom prst="rect">
              <a:avLst/>
            </a:prstGeom>
            <a:solidFill>
              <a:srgbClr val="EEEC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00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42EED6AA-3D1E-4477-9F72-B75007877892}"/>
                </a:ext>
              </a:extLst>
            </p:cNvPr>
            <p:cNvSpPr txBox="1"/>
            <p:nvPr/>
          </p:nvSpPr>
          <p:spPr>
            <a:xfrm>
              <a:off x="182880" y="3945129"/>
              <a:ext cx="1073426" cy="246221"/>
            </a:xfrm>
            <a:prstGeom prst="rect">
              <a:avLst/>
            </a:prstGeom>
            <a:solidFill>
              <a:schemeClr val="bg1"/>
            </a:solidFill>
            <a:ln w="34925">
              <a:solidFill>
                <a:schemeClr val="tx1"/>
              </a:solidFill>
            </a:ln>
          </p:spPr>
          <p:txBody>
            <a:bodyPr wrap="square" rtlCol="0">
              <a:spAutoFit/>
            </a:bodyPr>
            <a:lstStyle/>
            <a:p>
              <a:r>
                <a:rPr lang="en-US" sz="1000" dirty="0">
                  <a:latin typeface="Times New Roman" panose="02020603050405020304" pitchFamily="18" charset="0"/>
                  <a:cs typeface="Times New Roman" panose="02020603050405020304" pitchFamily="18" charset="0"/>
                </a:rPr>
                <a:t>38</a:t>
              </a:r>
              <a:r>
                <a:rPr lang="en-US" sz="1000" baseline="30000" dirty="0">
                  <a:latin typeface="Times New Roman" panose="02020603050405020304" pitchFamily="18" charset="0"/>
                  <a:cs typeface="Times New Roman" panose="02020603050405020304" pitchFamily="18" charset="0"/>
                </a:rPr>
                <a:t>th</a:t>
              </a:r>
              <a:r>
                <a:rPr lang="en-US" sz="1000" dirty="0">
                  <a:latin typeface="Times New Roman" panose="02020603050405020304" pitchFamily="18" charset="0"/>
                  <a:cs typeface="Times New Roman" panose="02020603050405020304" pitchFamily="18" charset="0"/>
                </a:rPr>
                <a:t> Division</a:t>
              </a:r>
              <a:endParaRPr lang="en-HK" sz="1000"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224516E4-0AF4-4B14-B9EF-C4F307D30EE1}"/>
                </a:ext>
              </a:extLst>
            </p:cNvPr>
            <p:cNvSpPr txBox="1"/>
            <p:nvPr/>
          </p:nvSpPr>
          <p:spPr>
            <a:xfrm>
              <a:off x="1486232" y="1880962"/>
              <a:ext cx="1231128" cy="246221"/>
            </a:xfrm>
            <a:prstGeom prst="rect">
              <a:avLst/>
            </a:prstGeom>
            <a:solidFill>
              <a:schemeClr val="bg1"/>
            </a:solidFill>
            <a:ln w="34925">
              <a:solidFill>
                <a:schemeClr val="tx1"/>
              </a:solidFill>
            </a:ln>
          </p:spPr>
          <p:txBody>
            <a:bodyPr wrap="square" rtlCol="0">
              <a:spAutoFit/>
            </a:bodyPr>
            <a:lstStyle/>
            <a:p>
              <a:r>
                <a:rPr lang="en-US" sz="1000" dirty="0">
                  <a:latin typeface="Times New Roman" panose="02020603050405020304" pitchFamily="18" charset="0"/>
                  <a:cs typeface="Times New Roman" panose="02020603050405020304" pitchFamily="18" charset="0"/>
                </a:rPr>
                <a:t>38</a:t>
              </a:r>
              <a:r>
                <a:rPr lang="en-US" sz="1000" baseline="30000" dirty="0">
                  <a:latin typeface="Times New Roman" panose="02020603050405020304" pitchFamily="18" charset="0"/>
                  <a:cs typeface="Times New Roman" panose="02020603050405020304" pitchFamily="18" charset="0"/>
                </a:rPr>
                <a:t>th</a:t>
              </a:r>
              <a:r>
                <a:rPr lang="en-US" sz="1000" dirty="0">
                  <a:latin typeface="Times New Roman" panose="02020603050405020304" pitchFamily="18" charset="0"/>
                  <a:cs typeface="Times New Roman" panose="02020603050405020304" pitchFamily="18" charset="0"/>
                </a:rPr>
                <a:t> Division Office</a:t>
              </a:r>
              <a:endParaRPr lang="en-HK" sz="10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4CF0522-E3A4-4871-A82E-98BC943D3418}"/>
                </a:ext>
              </a:extLst>
            </p:cNvPr>
            <p:cNvSpPr txBox="1"/>
            <p:nvPr/>
          </p:nvSpPr>
          <p:spPr>
            <a:xfrm>
              <a:off x="1486233" y="2453247"/>
              <a:ext cx="1359675" cy="246221"/>
            </a:xfrm>
            <a:prstGeom prst="rect">
              <a:avLst/>
            </a:prstGeom>
            <a:solidFill>
              <a:schemeClr val="bg1"/>
            </a:solidFill>
            <a:ln w="34925">
              <a:solidFill>
                <a:schemeClr val="tx1"/>
              </a:solidFill>
            </a:ln>
          </p:spPr>
          <p:txBody>
            <a:bodyPr wrap="square" rtlCol="0">
              <a:spAutoFit/>
            </a:bodyPr>
            <a:lstStyle/>
            <a:p>
              <a:r>
                <a:rPr lang="en-US" sz="1000" dirty="0">
                  <a:latin typeface="Times New Roman" panose="02020603050405020304" pitchFamily="18" charset="0"/>
                  <a:cs typeface="Times New Roman" panose="02020603050405020304" pitchFamily="18" charset="0"/>
                </a:rPr>
                <a:t>228</a:t>
              </a:r>
              <a:r>
                <a:rPr lang="en-US" sz="1000" baseline="30000" dirty="0">
                  <a:latin typeface="Times New Roman" panose="02020603050405020304" pitchFamily="18" charset="0"/>
                  <a:cs typeface="Times New Roman" panose="02020603050405020304" pitchFamily="18" charset="0"/>
                </a:rPr>
                <a:t>th</a:t>
              </a:r>
              <a:r>
                <a:rPr lang="en-US" sz="1000" dirty="0">
                  <a:latin typeface="Times New Roman" panose="02020603050405020304" pitchFamily="18" charset="0"/>
                  <a:cs typeface="Times New Roman" panose="02020603050405020304" pitchFamily="18" charset="0"/>
                </a:rPr>
                <a:t> infantry regiment</a:t>
              </a:r>
              <a:endParaRPr lang="en-HK" sz="10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A72F800B-9E96-4B7D-A094-054B1C81B0EE}"/>
                </a:ext>
              </a:extLst>
            </p:cNvPr>
            <p:cNvSpPr txBox="1"/>
            <p:nvPr/>
          </p:nvSpPr>
          <p:spPr>
            <a:xfrm>
              <a:off x="1486232" y="3081190"/>
              <a:ext cx="1359676" cy="246221"/>
            </a:xfrm>
            <a:prstGeom prst="rect">
              <a:avLst/>
            </a:prstGeom>
            <a:solidFill>
              <a:schemeClr val="bg1"/>
            </a:solidFill>
            <a:ln w="34925">
              <a:solidFill>
                <a:schemeClr val="tx1"/>
              </a:solidFill>
            </a:ln>
          </p:spPr>
          <p:txBody>
            <a:bodyPr wrap="square" rtlCol="0">
              <a:spAutoFit/>
            </a:bodyPr>
            <a:lstStyle/>
            <a:p>
              <a:r>
                <a:rPr lang="en-US" sz="1000" dirty="0">
                  <a:latin typeface="Times New Roman" panose="02020603050405020304" pitchFamily="18" charset="0"/>
                  <a:cs typeface="Times New Roman" panose="02020603050405020304" pitchFamily="18" charset="0"/>
                </a:rPr>
                <a:t>229</a:t>
              </a:r>
              <a:r>
                <a:rPr lang="en-US" sz="1000" baseline="30000" dirty="0">
                  <a:latin typeface="Times New Roman" panose="02020603050405020304" pitchFamily="18" charset="0"/>
                  <a:cs typeface="Times New Roman" panose="02020603050405020304" pitchFamily="18" charset="0"/>
                </a:rPr>
                <a:t>th</a:t>
              </a:r>
              <a:r>
                <a:rPr lang="en-US" sz="1000" dirty="0">
                  <a:latin typeface="Times New Roman" panose="02020603050405020304" pitchFamily="18" charset="0"/>
                  <a:cs typeface="Times New Roman" panose="02020603050405020304" pitchFamily="18" charset="0"/>
                </a:rPr>
                <a:t> infantry regiment</a:t>
              </a:r>
              <a:endParaRPr lang="en-HK" sz="1000"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CF7E6DA0-5498-4BFE-BD41-406103E49510}"/>
                </a:ext>
              </a:extLst>
            </p:cNvPr>
            <p:cNvSpPr txBox="1"/>
            <p:nvPr/>
          </p:nvSpPr>
          <p:spPr>
            <a:xfrm>
              <a:off x="1489544" y="3726565"/>
              <a:ext cx="1359674" cy="246221"/>
            </a:xfrm>
            <a:prstGeom prst="rect">
              <a:avLst/>
            </a:prstGeom>
            <a:solidFill>
              <a:schemeClr val="bg1"/>
            </a:solidFill>
            <a:ln w="34925">
              <a:solidFill>
                <a:schemeClr val="tx1"/>
              </a:solidFill>
            </a:ln>
          </p:spPr>
          <p:txBody>
            <a:bodyPr wrap="square" rtlCol="0">
              <a:spAutoFit/>
            </a:bodyPr>
            <a:lstStyle/>
            <a:p>
              <a:r>
                <a:rPr lang="en-US" sz="1000" dirty="0">
                  <a:latin typeface="Times New Roman" panose="02020603050405020304" pitchFamily="18" charset="0"/>
                  <a:cs typeface="Times New Roman" panose="02020603050405020304" pitchFamily="18" charset="0"/>
                </a:rPr>
                <a:t>230</a:t>
              </a:r>
              <a:r>
                <a:rPr lang="en-US" sz="1000" baseline="30000" dirty="0">
                  <a:latin typeface="Times New Roman" panose="02020603050405020304" pitchFamily="18" charset="0"/>
                  <a:cs typeface="Times New Roman" panose="02020603050405020304" pitchFamily="18" charset="0"/>
                </a:rPr>
                <a:t>th</a:t>
              </a:r>
              <a:r>
                <a:rPr lang="en-US" sz="1000" dirty="0">
                  <a:latin typeface="Times New Roman" panose="02020603050405020304" pitchFamily="18" charset="0"/>
                  <a:cs typeface="Times New Roman" panose="02020603050405020304" pitchFamily="18" charset="0"/>
                </a:rPr>
                <a:t> infantry regiment</a:t>
              </a:r>
              <a:endParaRPr lang="en-HK" sz="1000"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DED97EA0-5076-4D18-8D2E-77A071DD5FA9}"/>
                </a:ext>
              </a:extLst>
            </p:cNvPr>
            <p:cNvSpPr txBox="1"/>
            <p:nvPr/>
          </p:nvSpPr>
          <p:spPr>
            <a:xfrm>
              <a:off x="1489544" y="4438527"/>
              <a:ext cx="1622068" cy="400110"/>
            </a:xfrm>
            <a:prstGeom prst="rect">
              <a:avLst/>
            </a:prstGeom>
            <a:solidFill>
              <a:schemeClr val="bg1"/>
            </a:solidFill>
            <a:ln w="34925">
              <a:solidFill>
                <a:schemeClr val="tx1"/>
              </a:solidFill>
            </a:ln>
          </p:spPr>
          <p:txBody>
            <a:bodyPr wrap="square" rtlCol="0">
              <a:spAutoFit/>
            </a:bodyPr>
            <a:lstStyle/>
            <a:p>
              <a:r>
                <a:rPr lang="en-US" sz="1000" dirty="0">
                  <a:latin typeface="Times New Roman" panose="02020603050405020304" pitchFamily="18" charset="0"/>
                  <a:cs typeface="Times New Roman" panose="02020603050405020304" pitchFamily="18" charset="0"/>
                </a:rPr>
                <a:t>Field operations artillery soldiers regiment</a:t>
              </a:r>
              <a:endParaRPr lang="en-HK" sz="1000"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34251FC6-AC3C-4168-ADDD-491A007F30C9}"/>
                </a:ext>
              </a:extLst>
            </p:cNvPr>
            <p:cNvSpPr txBox="1"/>
            <p:nvPr/>
          </p:nvSpPr>
          <p:spPr>
            <a:xfrm>
              <a:off x="1489543" y="5079398"/>
              <a:ext cx="1143927" cy="246221"/>
            </a:xfrm>
            <a:prstGeom prst="rect">
              <a:avLst/>
            </a:prstGeom>
            <a:solidFill>
              <a:schemeClr val="bg1"/>
            </a:solidFill>
            <a:ln w="34925">
              <a:solidFill>
                <a:schemeClr val="tx1"/>
              </a:solidFill>
            </a:ln>
          </p:spPr>
          <p:txBody>
            <a:bodyPr wrap="square" rtlCol="0">
              <a:spAutoFit/>
            </a:bodyPr>
            <a:lstStyle/>
            <a:p>
              <a:r>
                <a:rPr lang="en-US" sz="1000" dirty="0">
                  <a:latin typeface="Times New Roman" panose="02020603050405020304" pitchFamily="18" charset="0"/>
                  <a:cs typeface="Times New Roman" panose="02020603050405020304" pitchFamily="18" charset="0"/>
                </a:rPr>
                <a:t>Scout regiment</a:t>
              </a:r>
              <a:endParaRPr lang="en-HK" sz="1000"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3FE9C0CF-F959-4C17-B34B-C4BCE10789F1}"/>
                </a:ext>
              </a:extLst>
            </p:cNvPr>
            <p:cNvSpPr txBox="1"/>
            <p:nvPr/>
          </p:nvSpPr>
          <p:spPr>
            <a:xfrm>
              <a:off x="1489543" y="5590367"/>
              <a:ext cx="1227815" cy="246221"/>
            </a:xfrm>
            <a:prstGeom prst="rect">
              <a:avLst/>
            </a:prstGeom>
            <a:solidFill>
              <a:schemeClr val="bg1"/>
            </a:solidFill>
            <a:ln w="34925">
              <a:solidFill>
                <a:schemeClr val="tx1"/>
              </a:solidFill>
            </a:ln>
          </p:spPr>
          <p:txBody>
            <a:bodyPr wrap="square" rtlCol="0">
              <a:spAutoFit/>
            </a:bodyPr>
            <a:lstStyle/>
            <a:p>
              <a:r>
                <a:rPr lang="en-US" sz="1000" dirty="0">
                  <a:latin typeface="Times New Roman" panose="02020603050405020304" pitchFamily="18" charset="0"/>
                  <a:cs typeface="Times New Roman" panose="02020603050405020304" pitchFamily="18" charset="0"/>
                </a:rPr>
                <a:t>Engineer regiment</a:t>
              </a:r>
              <a:endParaRPr lang="en-HK" sz="1000" dirty="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05257BAA-C983-4CAF-A77B-06888A421CDC}"/>
                </a:ext>
              </a:extLst>
            </p:cNvPr>
            <p:cNvSpPr txBox="1"/>
            <p:nvPr/>
          </p:nvSpPr>
          <p:spPr>
            <a:xfrm>
              <a:off x="1486231" y="6101337"/>
              <a:ext cx="2084547" cy="400110"/>
            </a:xfrm>
            <a:prstGeom prst="rect">
              <a:avLst/>
            </a:prstGeom>
            <a:solidFill>
              <a:schemeClr val="bg1"/>
            </a:solidFill>
            <a:ln w="34925">
              <a:solidFill>
                <a:schemeClr val="tx1"/>
              </a:solidFill>
            </a:ln>
          </p:spPr>
          <p:txBody>
            <a:bodyPr wrap="square" rtlCol="0">
              <a:spAutoFit/>
            </a:bodyPr>
            <a:lstStyle/>
            <a:p>
              <a:r>
                <a:rPr lang="en-US" sz="1000" dirty="0">
                  <a:latin typeface="Times New Roman" panose="02020603050405020304" pitchFamily="18" charset="0"/>
                  <a:cs typeface="Times New Roman" panose="02020603050405020304" pitchFamily="18" charset="0"/>
                </a:rPr>
                <a:t>Transport and Communications Regiment</a:t>
              </a:r>
              <a:endParaRPr lang="en-HK" sz="1000" dirty="0">
                <a:latin typeface="Times New Roman" panose="02020603050405020304" pitchFamily="18" charset="0"/>
                <a:cs typeface="Times New Roman" panose="02020603050405020304" pitchFamily="18" charset="0"/>
              </a:endParaRPr>
            </a:p>
          </p:txBody>
        </p:sp>
        <p:cxnSp>
          <p:nvCxnSpPr>
            <p:cNvPr id="43" name="Straight Connector 42">
              <a:extLst>
                <a:ext uri="{FF2B5EF4-FFF2-40B4-BE49-F238E27FC236}">
                  <a16:creationId xmlns:a16="http://schemas.microsoft.com/office/drawing/2014/main" id="{D9F55EBF-DF8C-4ED2-BBD5-D73D3C312898}"/>
                </a:ext>
              </a:extLst>
            </p:cNvPr>
            <p:cNvCxnSpPr/>
            <p:nvPr/>
          </p:nvCxnSpPr>
          <p:spPr>
            <a:xfrm>
              <a:off x="1343770" y="1942278"/>
              <a:ext cx="0" cy="4282169"/>
            </a:xfrm>
            <a:prstGeom prst="line">
              <a:avLst/>
            </a:prstGeom>
            <a:ln w="15875">
              <a:solidFill>
                <a:schemeClr val="tx1"/>
              </a:solidFill>
            </a:ln>
          </p:spPr>
          <p:style>
            <a:lnRef idx="1">
              <a:schemeClr val="accent6"/>
            </a:lnRef>
            <a:fillRef idx="0">
              <a:schemeClr val="accent6"/>
            </a:fillRef>
            <a:effectRef idx="0">
              <a:schemeClr val="accent6"/>
            </a:effectRef>
            <a:fontRef idx="minor">
              <a:schemeClr val="tx1"/>
            </a:fontRef>
          </p:style>
        </p:cxnSp>
        <p:cxnSp>
          <p:nvCxnSpPr>
            <p:cNvPr id="44" name="Straight Connector 43">
              <a:extLst>
                <a:ext uri="{FF2B5EF4-FFF2-40B4-BE49-F238E27FC236}">
                  <a16:creationId xmlns:a16="http://schemas.microsoft.com/office/drawing/2014/main" id="{B7F7CA42-9641-424C-85A3-F28C377B3E34}"/>
                </a:ext>
              </a:extLst>
            </p:cNvPr>
            <p:cNvCxnSpPr>
              <a:cxnSpLocks/>
              <a:stCxn id="40" idx="1"/>
            </p:cNvCxnSpPr>
            <p:nvPr/>
          </p:nvCxnSpPr>
          <p:spPr>
            <a:xfrm flipH="1">
              <a:off x="1343771" y="5202509"/>
              <a:ext cx="145772" cy="0"/>
            </a:xfrm>
            <a:prstGeom prst="line">
              <a:avLst/>
            </a:prstGeom>
            <a:ln w="15875">
              <a:solidFill>
                <a:schemeClr val="tx1"/>
              </a:solidFill>
            </a:ln>
          </p:spPr>
          <p:style>
            <a:lnRef idx="1">
              <a:schemeClr val="accent6"/>
            </a:lnRef>
            <a:fillRef idx="0">
              <a:schemeClr val="accent6"/>
            </a:fillRef>
            <a:effectRef idx="0">
              <a:schemeClr val="accent6"/>
            </a:effectRef>
            <a:fontRef idx="minor">
              <a:schemeClr val="tx1"/>
            </a:fontRef>
          </p:style>
        </p:cxnSp>
        <p:cxnSp>
          <p:nvCxnSpPr>
            <p:cNvPr id="45" name="Straight Connector 44">
              <a:extLst>
                <a:ext uri="{FF2B5EF4-FFF2-40B4-BE49-F238E27FC236}">
                  <a16:creationId xmlns:a16="http://schemas.microsoft.com/office/drawing/2014/main" id="{C67FD7D5-D649-484F-9193-CA1E7C9C3611}"/>
                </a:ext>
              </a:extLst>
            </p:cNvPr>
            <p:cNvCxnSpPr>
              <a:cxnSpLocks/>
            </p:cNvCxnSpPr>
            <p:nvPr/>
          </p:nvCxnSpPr>
          <p:spPr>
            <a:xfrm flipH="1">
              <a:off x="1345096" y="5704764"/>
              <a:ext cx="145774" cy="0"/>
            </a:xfrm>
            <a:prstGeom prst="line">
              <a:avLst/>
            </a:prstGeom>
            <a:ln w="15875">
              <a:solidFill>
                <a:schemeClr val="tx1"/>
              </a:solidFill>
            </a:ln>
          </p:spPr>
          <p:style>
            <a:lnRef idx="1">
              <a:schemeClr val="accent6"/>
            </a:lnRef>
            <a:fillRef idx="0">
              <a:schemeClr val="accent6"/>
            </a:fillRef>
            <a:effectRef idx="0">
              <a:schemeClr val="accent6"/>
            </a:effectRef>
            <a:fontRef idx="minor">
              <a:schemeClr val="tx1"/>
            </a:fontRef>
          </p:style>
        </p:cxnSp>
        <p:cxnSp>
          <p:nvCxnSpPr>
            <p:cNvPr id="46" name="Straight Connector 45">
              <a:extLst>
                <a:ext uri="{FF2B5EF4-FFF2-40B4-BE49-F238E27FC236}">
                  <a16:creationId xmlns:a16="http://schemas.microsoft.com/office/drawing/2014/main" id="{4591D1AA-C78D-4DE9-B694-EDB5B08465FA}"/>
                </a:ext>
              </a:extLst>
            </p:cNvPr>
            <p:cNvCxnSpPr>
              <a:cxnSpLocks/>
            </p:cNvCxnSpPr>
            <p:nvPr/>
          </p:nvCxnSpPr>
          <p:spPr>
            <a:xfrm flipH="1">
              <a:off x="1354373" y="6214974"/>
              <a:ext cx="145774" cy="0"/>
            </a:xfrm>
            <a:prstGeom prst="line">
              <a:avLst/>
            </a:prstGeom>
            <a:ln w="15875">
              <a:solidFill>
                <a:schemeClr val="tx1"/>
              </a:solidFill>
            </a:ln>
          </p:spPr>
          <p:style>
            <a:lnRef idx="1">
              <a:schemeClr val="accent6"/>
            </a:lnRef>
            <a:fillRef idx="0">
              <a:schemeClr val="accent6"/>
            </a:fillRef>
            <a:effectRef idx="0">
              <a:schemeClr val="accent6"/>
            </a:effectRef>
            <a:fontRef idx="minor">
              <a:schemeClr val="tx1"/>
            </a:fontRef>
          </p:style>
        </p:cxnSp>
        <p:cxnSp>
          <p:nvCxnSpPr>
            <p:cNvPr id="47" name="Straight Connector 46">
              <a:extLst>
                <a:ext uri="{FF2B5EF4-FFF2-40B4-BE49-F238E27FC236}">
                  <a16:creationId xmlns:a16="http://schemas.microsoft.com/office/drawing/2014/main" id="{17DA973D-6F89-45BF-AB21-80DD0719B430}"/>
                </a:ext>
              </a:extLst>
            </p:cNvPr>
            <p:cNvCxnSpPr>
              <a:cxnSpLocks/>
            </p:cNvCxnSpPr>
            <p:nvPr/>
          </p:nvCxnSpPr>
          <p:spPr>
            <a:xfrm flipH="1">
              <a:off x="1340459" y="4561637"/>
              <a:ext cx="145774" cy="0"/>
            </a:xfrm>
            <a:prstGeom prst="line">
              <a:avLst/>
            </a:prstGeom>
            <a:ln w="15875">
              <a:solidFill>
                <a:schemeClr val="tx1"/>
              </a:solidFill>
            </a:ln>
          </p:spPr>
          <p:style>
            <a:lnRef idx="1">
              <a:schemeClr val="accent6"/>
            </a:lnRef>
            <a:fillRef idx="0">
              <a:schemeClr val="accent6"/>
            </a:fillRef>
            <a:effectRef idx="0">
              <a:schemeClr val="accent6"/>
            </a:effectRef>
            <a:fontRef idx="minor">
              <a:schemeClr val="tx1"/>
            </a:fontRef>
          </p:style>
        </p:cxnSp>
        <p:cxnSp>
          <p:nvCxnSpPr>
            <p:cNvPr id="48" name="Straight Connector 47">
              <a:extLst>
                <a:ext uri="{FF2B5EF4-FFF2-40B4-BE49-F238E27FC236}">
                  <a16:creationId xmlns:a16="http://schemas.microsoft.com/office/drawing/2014/main" id="{37BB1866-F439-47BA-83D9-10C0403B20EA}"/>
                </a:ext>
              </a:extLst>
            </p:cNvPr>
            <p:cNvCxnSpPr>
              <a:cxnSpLocks/>
            </p:cNvCxnSpPr>
            <p:nvPr/>
          </p:nvCxnSpPr>
          <p:spPr>
            <a:xfrm flipH="1">
              <a:off x="1335819" y="3849675"/>
              <a:ext cx="145774" cy="0"/>
            </a:xfrm>
            <a:prstGeom prst="line">
              <a:avLst/>
            </a:prstGeom>
            <a:ln w="15875">
              <a:solidFill>
                <a:schemeClr val="tx1"/>
              </a:solidFill>
            </a:ln>
          </p:spPr>
          <p:style>
            <a:lnRef idx="1">
              <a:schemeClr val="accent6"/>
            </a:lnRef>
            <a:fillRef idx="0">
              <a:schemeClr val="accent6"/>
            </a:fillRef>
            <a:effectRef idx="0">
              <a:schemeClr val="accent6"/>
            </a:effectRef>
            <a:fontRef idx="minor">
              <a:schemeClr val="tx1"/>
            </a:fontRef>
          </p:style>
        </p:cxnSp>
        <p:cxnSp>
          <p:nvCxnSpPr>
            <p:cNvPr id="49" name="Straight Connector 48">
              <a:extLst>
                <a:ext uri="{FF2B5EF4-FFF2-40B4-BE49-F238E27FC236}">
                  <a16:creationId xmlns:a16="http://schemas.microsoft.com/office/drawing/2014/main" id="{15DD4F7F-77F2-4763-8BEE-7EC940FAE8F2}"/>
                </a:ext>
              </a:extLst>
            </p:cNvPr>
            <p:cNvCxnSpPr>
              <a:cxnSpLocks/>
            </p:cNvCxnSpPr>
            <p:nvPr/>
          </p:nvCxnSpPr>
          <p:spPr>
            <a:xfrm flipH="1">
              <a:off x="1335819" y="3204300"/>
              <a:ext cx="145774" cy="0"/>
            </a:xfrm>
            <a:prstGeom prst="line">
              <a:avLst/>
            </a:prstGeom>
            <a:ln w="15875">
              <a:solidFill>
                <a:schemeClr val="tx1"/>
              </a:solidFill>
            </a:ln>
          </p:spPr>
          <p:style>
            <a:lnRef idx="1">
              <a:schemeClr val="accent6"/>
            </a:lnRef>
            <a:fillRef idx="0">
              <a:schemeClr val="accent6"/>
            </a:fillRef>
            <a:effectRef idx="0">
              <a:schemeClr val="accent6"/>
            </a:effectRef>
            <a:fontRef idx="minor">
              <a:schemeClr val="tx1"/>
            </a:fontRef>
          </p:style>
        </p:cxnSp>
        <p:cxnSp>
          <p:nvCxnSpPr>
            <p:cNvPr id="50" name="Straight Connector 49">
              <a:extLst>
                <a:ext uri="{FF2B5EF4-FFF2-40B4-BE49-F238E27FC236}">
                  <a16:creationId xmlns:a16="http://schemas.microsoft.com/office/drawing/2014/main" id="{4FB72D51-BB82-4AF6-BDA1-785CFE086730}"/>
                </a:ext>
              </a:extLst>
            </p:cNvPr>
            <p:cNvCxnSpPr>
              <a:cxnSpLocks/>
              <a:endCxn id="34" idx="3"/>
            </p:cNvCxnSpPr>
            <p:nvPr/>
          </p:nvCxnSpPr>
          <p:spPr>
            <a:xfrm flipH="1">
              <a:off x="1256306" y="4068240"/>
              <a:ext cx="98067" cy="0"/>
            </a:xfrm>
            <a:prstGeom prst="line">
              <a:avLst/>
            </a:prstGeom>
            <a:ln w="15875">
              <a:solidFill>
                <a:schemeClr val="tx1"/>
              </a:solidFill>
            </a:ln>
          </p:spPr>
          <p:style>
            <a:lnRef idx="1">
              <a:schemeClr val="accent6"/>
            </a:lnRef>
            <a:fillRef idx="0">
              <a:schemeClr val="accent6"/>
            </a:fillRef>
            <a:effectRef idx="0">
              <a:schemeClr val="accent6"/>
            </a:effectRef>
            <a:fontRef idx="minor">
              <a:schemeClr val="tx1"/>
            </a:fontRef>
          </p:style>
        </p:cxnSp>
        <p:cxnSp>
          <p:nvCxnSpPr>
            <p:cNvPr id="51" name="Straight Connector 50">
              <a:extLst>
                <a:ext uri="{FF2B5EF4-FFF2-40B4-BE49-F238E27FC236}">
                  <a16:creationId xmlns:a16="http://schemas.microsoft.com/office/drawing/2014/main" id="{8FA9F898-E0D9-49FD-A12E-28E1803CA62A}"/>
                </a:ext>
              </a:extLst>
            </p:cNvPr>
            <p:cNvCxnSpPr>
              <a:cxnSpLocks/>
            </p:cNvCxnSpPr>
            <p:nvPr/>
          </p:nvCxnSpPr>
          <p:spPr>
            <a:xfrm flipH="1">
              <a:off x="1335819" y="2582703"/>
              <a:ext cx="145774" cy="0"/>
            </a:xfrm>
            <a:prstGeom prst="line">
              <a:avLst/>
            </a:prstGeom>
            <a:ln w="15875">
              <a:solidFill>
                <a:schemeClr val="tx1"/>
              </a:solidFill>
            </a:ln>
          </p:spPr>
          <p:style>
            <a:lnRef idx="1">
              <a:schemeClr val="accent6"/>
            </a:lnRef>
            <a:fillRef idx="0">
              <a:schemeClr val="accent6"/>
            </a:fillRef>
            <a:effectRef idx="0">
              <a:schemeClr val="accent6"/>
            </a:effectRef>
            <a:fontRef idx="minor">
              <a:schemeClr val="tx1"/>
            </a:fontRef>
          </p:style>
        </p:cxnSp>
        <p:cxnSp>
          <p:nvCxnSpPr>
            <p:cNvPr id="52" name="Straight Connector 51">
              <a:extLst>
                <a:ext uri="{FF2B5EF4-FFF2-40B4-BE49-F238E27FC236}">
                  <a16:creationId xmlns:a16="http://schemas.microsoft.com/office/drawing/2014/main" id="{52A39F5F-053D-4BA6-960F-D827C90EDD28}"/>
                </a:ext>
              </a:extLst>
            </p:cNvPr>
            <p:cNvCxnSpPr>
              <a:cxnSpLocks/>
            </p:cNvCxnSpPr>
            <p:nvPr/>
          </p:nvCxnSpPr>
          <p:spPr>
            <a:xfrm flipH="1">
              <a:off x="1331847" y="1939110"/>
              <a:ext cx="145774" cy="0"/>
            </a:xfrm>
            <a:prstGeom prst="line">
              <a:avLst/>
            </a:prstGeom>
            <a:ln w="15875">
              <a:solidFill>
                <a:schemeClr val="tx1"/>
              </a:solidFill>
            </a:ln>
          </p:spPr>
          <p:style>
            <a:lnRef idx="1">
              <a:schemeClr val="accent6"/>
            </a:lnRef>
            <a:fillRef idx="0">
              <a:schemeClr val="accent6"/>
            </a:fillRef>
            <a:effectRef idx="0">
              <a:schemeClr val="accent6"/>
            </a:effectRef>
            <a:fontRef idx="minor">
              <a:schemeClr val="tx1"/>
            </a:fontRef>
          </p:style>
        </p:cxnSp>
        <p:sp>
          <p:nvSpPr>
            <p:cNvPr id="53" name="TextBox 52">
              <a:extLst>
                <a:ext uri="{FF2B5EF4-FFF2-40B4-BE49-F238E27FC236}">
                  <a16:creationId xmlns:a16="http://schemas.microsoft.com/office/drawing/2014/main" id="{9AFE66A9-431A-4653-A6A3-4AB6C4E57260}"/>
                </a:ext>
              </a:extLst>
            </p:cNvPr>
            <p:cNvSpPr txBox="1"/>
            <p:nvPr/>
          </p:nvSpPr>
          <p:spPr>
            <a:xfrm>
              <a:off x="73447" y="4191350"/>
              <a:ext cx="1303352" cy="400110"/>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(15,000-17,000 people)</a:t>
              </a:r>
              <a:endParaRPr lang="en-HK" sz="1000" dirty="0">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8EDBE497-DE13-4E5B-A0A5-3738A0232E91}"/>
                </a:ext>
              </a:extLst>
            </p:cNvPr>
            <p:cNvSpPr txBox="1"/>
            <p:nvPr/>
          </p:nvSpPr>
          <p:spPr>
            <a:xfrm>
              <a:off x="1477621" y="5826826"/>
              <a:ext cx="1303352"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a:t>
              </a:r>
              <a:r>
                <a:rPr lang="en-US" sz="1000" dirty="0" smtClean="0">
                  <a:latin typeface="Times New Roman" panose="02020603050405020304" pitchFamily="18" charset="0"/>
                  <a:cs typeface="Times New Roman" panose="02020603050405020304" pitchFamily="18" charset="0"/>
                </a:rPr>
                <a:t>900-1,000 </a:t>
              </a:r>
              <a:r>
                <a:rPr lang="en-US" sz="1000" dirty="0">
                  <a:latin typeface="Times New Roman" panose="02020603050405020304" pitchFamily="18" charset="0"/>
                  <a:cs typeface="Times New Roman" panose="02020603050405020304" pitchFamily="18" charset="0"/>
                </a:rPr>
                <a:t>people)</a:t>
              </a:r>
              <a:endParaRPr lang="en-HK" sz="10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DBC50693-E18D-440D-ADC5-9E03C6972FB8}"/>
                </a:ext>
              </a:extLst>
            </p:cNvPr>
            <p:cNvSpPr txBox="1"/>
            <p:nvPr/>
          </p:nvSpPr>
          <p:spPr>
            <a:xfrm>
              <a:off x="1500147" y="5304764"/>
              <a:ext cx="1303352"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(730 people)</a:t>
              </a:r>
              <a:endParaRPr lang="en-HK" sz="1000"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947B420F-7CD9-49E6-B017-3412B5E80ADE}"/>
                </a:ext>
              </a:extLst>
            </p:cNvPr>
            <p:cNvSpPr txBox="1"/>
            <p:nvPr/>
          </p:nvSpPr>
          <p:spPr>
            <a:xfrm>
              <a:off x="1503090" y="4833177"/>
              <a:ext cx="1303352"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a:t>
              </a:r>
              <a:r>
                <a:rPr lang="en-US" sz="1000" dirty="0" smtClean="0">
                  <a:latin typeface="Times New Roman" panose="02020603050405020304" pitchFamily="18" charset="0"/>
                  <a:cs typeface="Times New Roman" panose="02020603050405020304" pitchFamily="18" charset="0"/>
                </a:rPr>
                <a:t>2,322 </a:t>
              </a:r>
              <a:r>
                <a:rPr lang="en-US" sz="1000" dirty="0">
                  <a:latin typeface="Times New Roman" panose="02020603050405020304" pitchFamily="18" charset="0"/>
                  <a:cs typeface="Times New Roman" panose="02020603050405020304" pitchFamily="18" charset="0"/>
                </a:rPr>
                <a:t>people)</a:t>
              </a:r>
              <a:endParaRPr lang="en-HK" sz="1000" dirty="0">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609625B2-5056-4507-9DB7-79C6DE0C2758}"/>
                </a:ext>
              </a:extLst>
            </p:cNvPr>
            <p:cNvSpPr txBox="1"/>
            <p:nvPr/>
          </p:nvSpPr>
          <p:spPr>
            <a:xfrm>
              <a:off x="1490870" y="3978901"/>
              <a:ext cx="1303352" cy="400110"/>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(3 infantry battalions totaling 3,800 people)</a:t>
              </a:r>
              <a:endParaRPr lang="en-HK" sz="1000" dirty="0">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809CF55F-445F-49F7-A46E-3ECD13B59E56}"/>
                </a:ext>
              </a:extLst>
            </p:cNvPr>
            <p:cNvSpPr txBox="1"/>
            <p:nvPr/>
          </p:nvSpPr>
          <p:spPr>
            <a:xfrm>
              <a:off x="1473727" y="3305272"/>
              <a:ext cx="1303352" cy="400110"/>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(3 infantry battalions totaling 3,800 people)</a:t>
              </a:r>
              <a:endParaRPr lang="en-HK" sz="1000" dirty="0">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3DCF3318-0000-41DB-AF1F-D80096FDEBCB}"/>
                </a:ext>
              </a:extLst>
            </p:cNvPr>
            <p:cNvSpPr txBox="1"/>
            <p:nvPr/>
          </p:nvSpPr>
          <p:spPr>
            <a:xfrm>
              <a:off x="1473727" y="2666874"/>
              <a:ext cx="1303352" cy="400110"/>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(3 infantry battalions totaling 3,800 people)</a:t>
              </a:r>
              <a:endParaRPr lang="en-HK" sz="1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6490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3" grpId="0" animBg="1"/>
      <p:bldP spid="24"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24"/>
          <p:cNvSpPr txBox="1"/>
          <p:nvPr/>
        </p:nvSpPr>
        <p:spPr>
          <a:xfrm>
            <a:off x="5200074" y="3816700"/>
            <a:ext cx="2082596" cy="338554"/>
          </a:xfrm>
          <a:prstGeom prst="rect">
            <a:avLst/>
          </a:prstGeom>
          <a:solidFill>
            <a:srgbClr val="C0504D">
              <a:lumMod val="20000"/>
              <a:lumOff val="80000"/>
            </a:srgbClr>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Times New Roman"/>
                <a:ea typeface="新細明體"/>
                <a:cs typeface="Times New Roman"/>
              </a:rPr>
              <a:t>Total infantry: </a:t>
            </a:r>
            <a:r>
              <a:rPr kumimoji="0" lang="en-US" sz="1600" b="0" i="0" u="none" strike="noStrike" kern="1200" cap="none" spc="0" normalizeH="0" baseline="0" noProof="0" dirty="0" smtClean="0">
                <a:ln>
                  <a:noFill/>
                </a:ln>
                <a:effectLst/>
                <a:uLnTx/>
                <a:uFillTx/>
                <a:latin typeface="Times New Roman"/>
                <a:ea typeface="新細明體"/>
                <a:cs typeface="Times New Roman"/>
              </a:rPr>
              <a:t>8,829</a:t>
            </a:r>
            <a:endParaRPr kumimoji="0" lang="zh-HK" altLang="en-US" sz="1600" b="0" i="0" u="none" strike="noStrike" kern="0" cap="none" spc="0" normalizeH="0" baseline="0" noProof="0" dirty="0">
              <a:ln>
                <a:noFill/>
              </a:ln>
              <a:effectLst/>
              <a:uLnTx/>
              <a:uFillTx/>
              <a:latin typeface="Times New Roman"/>
              <a:ea typeface="新細明體"/>
              <a:cs typeface="Times New Roman"/>
            </a:endParaRPr>
          </a:p>
        </p:txBody>
      </p:sp>
      <p:graphicFrame>
        <p:nvGraphicFramePr>
          <p:cNvPr id="3" name="Table 2">
            <a:extLst>
              <a:ext uri="{FF2B5EF4-FFF2-40B4-BE49-F238E27FC236}">
                <a16:creationId xmlns:a16="http://schemas.microsoft.com/office/drawing/2014/main" id="{D5C44359-5157-4E75-9DE9-FB866754526F}"/>
              </a:ext>
            </a:extLst>
          </p:cNvPr>
          <p:cNvGraphicFramePr>
            <a:graphicFrameLocks noGrp="1"/>
          </p:cNvGraphicFramePr>
          <p:nvPr>
            <p:extLst>
              <p:ext uri="{D42A27DB-BD31-4B8C-83A1-F6EECF244321}">
                <p14:modId xmlns:p14="http://schemas.microsoft.com/office/powerpoint/2010/main" val="1365105896"/>
              </p:ext>
            </p:extLst>
          </p:nvPr>
        </p:nvGraphicFramePr>
        <p:xfrm>
          <a:off x="1640909" y="1440493"/>
          <a:ext cx="5641760" cy="2314836"/>
        </p:xfrm>
        <a:graphic>
          <a:graphicData uri="http://schemas.openxmlformats.org/drawingml/2006/table">
            <a:tbl>
              <a:tblPr firstRow="1" bandRow="1">
                <a:tableStyleId>{5C22544A-7EE6-4342-B048-85BDC9FD1C3A}</a:tableStyleId>
              </a:tblPr>
              <a:tblGrid>
                <a:gridCol w="1410440">
                  <a:extLst>
                    <a:ext uri="{9D8B030D-6E8A-4147-A177-3AD203B41FA5}">
                      <a16:colId xmlns:a16="http://schemas.microsoft.com/office/drawing/2014/main" val="628200773"/>
                    </a:ext>
                  </a:extLst>
                </a:gridCol>
                <a:gridCol w="1410440">
                  <a:extLst>
                    <a:ext uri="{9D8B030D-6E8A-4147-A177-3AD203B41FA5}">
                      <a16:colId xmlns:a16="http://schemas.microsoft.com/office/drawing/2014/main" val="4169932728"/>
                    </a:ext>
                  </a:extLst>
                </a:gridCol>
                <a:gridCol w="1410440">
                  <a:extLst>
                    <a:ext uri="{9D8B030D-6E8A-4147-A177-3AD203B41FA5}">
                      <a16:colId xmlns:a16="http://schemas.microsoft.com/office/drawing/2014/main" val="2161083684"/>
                    </a:ext>
                  </a:extLst>
                </a:gridCol>
                <a:gridCol w="1410440">
                  <a:extLst>
                    <a:ext uri="{9D8B030D-6E8A-4147-A177-3AD203B41FA5}">
                      <a16:colId xmlns:a16="http://schemas.microsoft.com/office/drawing/2014/main" val="3260418309"/>
                    </a:ext>
                  </a:extLst>
                </a:gridCol>
              </a:tblGrid>
              <a:tr h="578709">
                <a:tc>
                  <a:txBody>
                    <a:bodyPr/>
                    <a:lstStyle/>
                    <a:p>
                      <a:pPr>
                        <a:spcAft>
                          <a:spcPts val="0"/>
                        </a:spcAft>
                      </a:pPr>
                      <a:r>
                        <a:rPr lang="en-US" sz="1200" kern="100" dirty="0">
                          <a:effectLst/>
                          <a:latin typeface="Times New Roman" panose="02020603050405020304" pitchFamily="18" charset="0"/>
                          <a:ea typeface="PMingLiU" panose="02020500000000000000" pitchFamily="18" charset="-120"/>
                          <a:cs typeface="Times New Roman" panose="02020603050405020304" pitchFamily="18" charset="0"/>
                        </a:rPr>
                        <a:t>Regiment</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solidFill>
                      <a:schemeClr val="accent2">
                        <a:lumMod val="60000"/>
                        <a:lumOff val="40000"/>
                      </a:schemeClr>
                    </a:solidFill>
                  </a:tcPr>
                </a:tc>
                <a:tc>
                  <a:txBody>
                    <a:bodyPr/>
                    <a:lstStyle/>
                    <a:p>
                      <a:pPr>
                        <a:spcAft>
                          <a:spcPts val="0"/>
                        </a:spcAft>
                      </a:pPr>
                      <a:r>
                        <a:rPr lang="en-US" sz="1200" kern="100" dirty="0">
                          <a:effectLst/>
                          <a:latin typeface="Times New Roman" panose="02020603050405020304" pitchFamily="18" charset="0"/>
                          <a:ea typeface="PMingLiU" panose="02020500000000000000" pitchFamily="18" charset="-120"/>
                          <a:cs typeface="Times New Roman" panose="02020603050405020304" pitchFamily="18" charset="0"/>
                        </a:rPr>
                        <a:t>Origin of Recruits</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solidFill>
                      <a:schemeClr val="accent2">
                        <a:lumMod val="60000"/>
                        <a:lumOff val="40000"/>
                      </a:schemeClr>
                    </a:solidFill>
                  </a:tcPr>
                </a:tc>
                <a:tc>
                  <a:txBody>
                    <a:bodyPr/>
                    <a:lstStyle/>
                    <a:p>
                      <a:pPr>
                        <a:spcAft>
                          <a:spcPts val="0"/>
                        </a:spcAft>
                      </a:pPr>
                      <a:r>
                        <a:rPr lang="en-US" altLang="zh-TW" sz="1200" dirty="0">
                          <a:latin typeface="Times New Roman" panose="02020603050405020304" pitchFamily="18" charset="0"/>
                          <a:cs typeface="Times New Roman" panose="02020603050405020304" pitchFamily="18" charset="0"/>
                        </a:rPr>
                        <a:t>Quota</a:t>
                      </a:r>
                      <a:r>
                        <a:rPr lang="en-US" altLang="zh-TW" sz="1200" baseline="0" dirty="0">
                          <a:latin typeface="Times New Roman" panose="02020603050405020304" pitchFamily="18" charset="0"/>
                          <a:cs typeface="Times New Roman" panose="02020603050405020304" pitchFamily="18" charset="0"/>
                        </a:rPr>
                        <a:t> of Soldiers To Be Recruited</a:t>
                      </a:r>
                      <a:endParaRPr lang="en-HK" sz="1200" dirty="0">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spcAft>
                          <a:spcPts val="0"/>
                        </a:spcAft>
                      </a:pPr>
                      <a:r>
                        <a:rPr lang="en-US" altLang="zh-TW" sz="1200" b="1" kern="1200" dirty="0">
                          <a:solidFill>
                            <a:schemeClr val="lt1"/>
                          </a:solidFill>
                          <a:latin typeface="Times New Roman" panose="02020603050405020304" pitchFamily="18" charset="0"/>
                          <a:ea typeface="+mn-ea"/>
                          <a:cs typeface="Times New Roman" panose="02020603050405020304" pitchFamily="18" charset="0"/>
                        </a:rPr>
                        <a:t>Actual Number of Soldiers </a:t>
                      </a:r>
                      <a:r>
                        <a:rPr lang="en-US" altLang="zh-TW" sz="1200" b="1" kern="1200" dirty="0" smtClean="0">
                          <a:solidFill>
                            <a:schemeClr val="lt1"/>
                          </a:solidFill>
                          <a:latin typeface="Times New Roman" panose="02020603050405020304" pitchFamily="18" charset="0"/>
                          <a:ea typeface="+mn-ea"/>
                          <a:cs typeface="Times New Roman" panose="02020603050405020304" pitchFamily="18" charset="0"/>
                        </a:rPr>
                        <a:t>Recruited</a:t>
                      </a:r>
                      <a:endParaRPr lang="en-HK" sz="1200" b="1" kern="1200" dirty="0">
                        <a:solidFill>
                          <a:schemeClr val="lt1"/>
                        </a:solidFill>
                        <a:latin typeface="Times New Roman" panose="02020603050405020304" pitchFamily="18" charset="0"/>
                        <a:ea typeface="+mn-ea"/>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val="2570800491"/>
                  </a:ext>
                </a:extLst>
              </a:tr>
              <a:tr h="578709">
                <a:tc>
                  <a:txBody>
                    <a:bodyPr/>
                    <a:lstStyle/>
                    <a:p>
                      <a:pPr>
                        <a:spcAft>
                          <a:spcPts val="0"/>
                        </a:spcAft>
                      </a:pPr>
                      <a:r>
                        <a:rPr lang="en-US" sz="1200" kern="100" dirty="0">
                          <a:effectLst/>
                          <a:latin typeface="Times New Roman" panose="02020603050405020304" pitchFamily="18" charset="0"/>
                          <a:cs typeface="Times New Roman" panose="02020603050405020304" pitchFamily="18" charset="0"/>
                        </a:rPr>
                        <a:t>228</a:t>
                      </a:r>
                      <a:r>
                        <a:rPr lang="en-US" altLang="zh-TW" sz="1200" kern="100" dirty="0">
                          <a:effectLst/>
                          <a:latin typeface="Times New Roman" panose="02020603050405020304" pitchFamily="18" charset="0"/>
                          <a:cs typeface="Times New Roman" panose="02020603050405020304" pitchFamily="18" charset="0"/>
                        </a:rPr>
                        <a:t> Infantry</a:t>
                      </a:r>
                      <a:r>
                        <a:rPr lang="en-US" altLang="zh-TW" sz="1200" kern="100" baseline="0" dirty="0">
                          <a:effectLst/>
                          <a:latin typeface="Times New Roman" panose="02020603050405020304" pitchFamily="18" charset="0"/>
                          <a:cs typeface="Times New Roman" panose="02020603050405020304" pitchFamily="18" charset="0"/>
                        </a:rPr>
                        <a:t> </a:t>
                      </a:r>
                      <a:r>
                        <a:rPr lang="en-US" altLang="zh-TW" sz="1200" kern="100" dirty="0">
                          <a:effectLst/>
                          <a:latin typeface="Times New Roman" panose="02020603050405020304" pitchFamily="18" charset="0"/>
                          <a:cs typeface="Times New Roman" panose="02020603050405020304" pitchFamily="18" charset="0"/>
                        </a:rPr>
                        <a:t>Regiment</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altLang="zh-TW" sz="1200" kern="100" dirty="0">
                          <a:effectLst/>
                          <a:latin typeface="Times New Roman" panose="02020603050405020304" pitchFamily="18" charset="0"/>
                          <a:cs typeface="Times New Roman" panose="02020603050405020304" pitchFamily="18" charset="0"/>
                        </a:rPr>
                        <a:t>Nagoya prefecture</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sz="1200" kern="100" dirty="0" smtClean="0">
                          <a:solidFill>
                            <a:schemeClr val="tx1"/>
                          </a:solidFill>
                          <a:effectLst/>
                          <a:latin typeface="Times New Roman" panose="02020603050405020304" pitchFamily="18" charset="0"/>
                          <a:cs typeface="Times New Roman" panose="02020603050405020304" pitchFamily="18" charset="0"/>
                        </a:rPr>
                        <a:t>3,800</a:t>
                      </a:r>
                      <a:endParaRPr lang="en-HK" sz="12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sz="1200" kern="100" dirty="0" smtClean="0">
                          <a:solidFill>
                            <a:schemeClr val="tx1"/>
                          </a:solidFill>
                          <a:effectLst/>
                          <a:latin typeface="Times New Roman" panose="02020603050405020304" pitchFamily="18" charset="0"/>
                          <a:cs typeface="Times New Roman" panose="02020603050405020304" pitchFamily="18" charset="0"/>
                        </a:rPr>
                        <a:t>3,038</a:t>
                      </a:r>
                      <a:endParaRPr lang="en-HK" sz="12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2442452133"/>
                  </a:ext>
                </a:extLst>
              </a:tr>
              <a:tr h="578709">
                <a:tc>
                  <a:txBody>
                    <a:bodyPr/>
                    <a:lstStyle/>
                    <a:p>
                      <a:pPr>
                        <a:spcAft>
                          <a:spcPts val="0"/>
                        </a:spcAft>
                      </a:pPr>
                      <a:r>
                        <a:rPr lang="en-US" sz="1200" kern="100" dirty="0">
                          <a:effectLst/>
                          <a:latin typeface="Times New Roman" panose="02020603050405020304" pitchFamily="18" charset="0"/>
                          <a:cs typeface="Times New Roman" panose="02020603050405020304" pitchFamily="18" charset="0"/>
                        </a:rPr>
                        <a:t>229</a:t>
                      </a:r>
                      <a:r>
                        <a:rPr lang="en-US" altLang="zh-TW" sz="1200" kern="100" dirty="0">
                          <a:effectLst/>
                          <a:latin typeface="Times New Roman" panose="02020603050405020304" pitchFamily="18" charset="0"/>
                          <a:cs typeface="Times New Roman" panose="02020603050405020304" pitchFamily="18" charset="0"/>
                        </a:rPr>
                        <a:t> Infantry Regiment</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altLang="zh-TW" sz="1200" kern="100" dirty="0">
                          <a:effectLst/>
                          <a:latin typeface="Times New Roman" panose="02020603050405020304" pitchFamily="18" charset="0"/>
                          <a:cs typeface="Times New Roman" panose="02020603050405020304" pitchFamily="18" charset="0"/>
                        </a:rPr>
                        <a:t>Gifu prefecture</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sz="1200" kern="100" dirty="0" smtClean="0">
                          <a:solidFill>
                            <a:schemeClr val="tx1"/>
                          </a:solidFill>
                          <a:effectLst/>
                          <a:latin typeface="Times New Roman" panose="02020603050405020304" pitchFamily="18" charset="0"/>
                          <a:cs typeface="Times New Roman" panose="02020603050405020304" pitchFamily="18" charset="0"/>
                        </a:rPr>
                        <a:t>3,800</a:t>
                      </a:r>
                      <a:endParaRPr lang="en-HK" sz="12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sz="1200" kern="100" dirty="0" smtClean="0">
                          <a:solidFill>
                            <a:schemeClr val="tx1"/>
                          </a:solidFill>
                          <a:effectLst/>
                          <a:latin typeface="Times New Roman" panose="02020603050405020304" pitchFamily="18" charset="0"/>
                          <a:cs typeface="Times New Roman" panose="02020603050405020304" pitchFamily="18" charset="0"/>
                        </a:rPr>
                        <a:t>2,901</a:t>
                      </a:r>
                      <a:endParaRPr lang="en-HK" sz="12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2584550636"/>
                  </a:ext>
                </a:extLst>
              </a:tr>
              <a:tr h="578709">
                <a:tc>
                  <a:txBody>
                    <a:bodyPr/>
                    <a:lstStyle/>
                    <a:p>
                      <a:pPr>
                        <a:spcAft>
                          <a:spcPts val="0"/>
                        </a:spcAft>
                      </a:pPr>
                      <a:r>
                        <a:rPr lang="en-US" sz="1200" kern="100" dirty="0">
                          <a:effectLst/>
                          <a:latin typeface="Times New Roman" panose="02020603050405020304" pitchFamily="18" charset="0"/>
                          <a:cs typeface="Times New Roman" panose="02020603050405020304" pitchFamily="18" charset="0"/>
                        </a:rPr>
                        <a:t>230 Infantry</a:t>
                      </a:r>
                      <a:r>
                        <a:rPr lang="en-US" sz="1200" kern="100" baseline="0" dirty="0">
                          <a:effectLst/>
                          <a:latin typeface="Times New Roman" panose="02020603050405020304" pitchFamily="18" charset="0"/>
                          <a:cs typeface="Times New Roman" panose="02020603050405020304" pitchFamily="18" charset="0"/>
                        </a:rPr>
                        <a:t> </a:t>
                      </a:r>
                      <a:r>
                        <a:rPr lang="en-US" sz="1200" kern="100" dirty="0">
                          <a:effectLst/>
                          <a:latin typeface="Times New Roman" panose="02020603050405020304" pitchFamily="18" charset="0"/>
                          <a:cs typeface="Times New Roman" panose="02020603050405020304" pitchFamily="18" charset="0"/>
                        </a:rPr>
                        <a:t>Regiment</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altLang="zh-TW" sz="1200" kern="100" dirty="0">
                          <a:effectLst/>
                          <a:latin typeface="Times New Roman" panose="02020603050405020304" pitchFamily="18" charset="0"/>
                          <a:cs typeface="Times New Roman" panose="02020603050405020304" pitchFamily="18" charset="0"/>
                        </a:rPr>
                        <a:t>Shizuoka prefecture</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sz="1200" kern="100" dirty="0" smtClean="0">
                          <a:solidFill>
                            <a:schemeClr val="tx1"/>
                          </a:solidFill>
                          <a:effectLst/>
                          <a:latin typeface="Times New Roman" panose="02020603050405020304" pitchFamily="18" charset="0"/>
                          <a:cs typeface="Times New Roman" panose="02020603050405020304" pitchFamily="18" charset="0"/>
                        </a:rPr>
                        <a:t>3,800</a:t>
                      </a:r>
                      <a:endParaRPr lang="en-HK" sz="12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sz="1200" kern="100" dirty="0" smtClean="0">
                          <a:solidFill>
                            <a:schemeClr val="tx1"/>
                          </a:solidFill>
                          <a:effectLst/>
                          <a:latin typeface="Times New Roman" panose="02020603050405020304" pitchFamily="18" charset="0"/>
                          <a:cs typeface="Times New Roman" panose="02020603050405020304" pitchFamily="18" charset="0"/>
                        </a:rPr>
                        <a:t>2,890</a:t>
                      </a:r>
                      <a:endParaRPr lang="en-HK" sz="12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3762192589"/>
                  </a:ext>
                </a:extLst>
              </a:tr>
            </a:tbl>
          </a:graphicData>
        </a:graphic>
      </p:graphicFrame>
      <p:sp>
        <p:nvSpPr>
          <p:cNvPr id="5" name="Rectangle 327">
            <a:extLst>
              <a:ext uri="{FF2B5EF4-FFF2-40B4-BE49-F238E27FC236}">
                <a16:creationId xmlns:a16="http://schemas.microsoft.com/office/drawing/2014/main" id="{6F06FEEF-3724-4DE5-9DD3-60E603FBBFDB}"/>
              </a:ext>
            </a:extLst>
          </p:cNvPr>
          <p:cNvSpPr>
            <a:spLocks noChangeArrowheads="1"/>
          </p:cNvSpPr>
          <p:nvPr/>
        </p:nvSpPr>
        <p:spPr bwMode="auto">
          <a:xfrm>
            <a:off x="2374900" y="33147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HK"/>
          </a:p>
        </p:txBody>
      </p:sp>
    </p:spTree>
    <p:extLst>
      <p:ext uri="{BB962C8B-B14F-4D97-AF65-F5344CB8AC3E}">
        <p14:creationId xmlns:p14="http://schemas.microsoft.com/office/powerpoint/2010/main" val="96789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TextBox 1"/>
          <p:cNvSpPr txBox="1"/>
          <p:nvPr/>
        </p:nvSpPr>
        <p:spPr>
          <a:xfrm>
            <a:off x="434134" y="1326627"/>
            <a:ext cx="5724295" cy="369332"/>
          </a:xfrm>
          <a:prstGeom prst="rect">
            <a:avLst/>
          </a:prstGeom>
          <a:solidFill>
            <a:srgbClr val="EEECE1">
              <a:lumMod val="75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Times New Roman"/>
                <a:ea typeface="新細明體"/>
                <a:cs typeface="Times New Roman"/>
              </a:rPr>
              <a:t>Comparison of </a:t>
            </a:r>
            <a:r>
              <a:rPr kumimoji="0" lang="en-US" altLang="zh-CN" b="0" i="0" u="none" strike="noStrike" kern="1200" cap="none" spc="0" normalizeH="0" baseline="0" noProof="0" dirty="0">
                <a:ln>
                  <a:noFill/>
                </a:ln>
                <a:solidFill>
                  <a:srgbClr val="000000"/>
                </a:solidFill>
                <a:effectLst/>
                <a:uLnTx/>
                <a:uFillTx/>
                <a:latin typeface="Times New Roman"/>
                <a:ea typeface="新細明體"/>
                <a:cs typeface="Times New Roman"/>
              </a:rPr>
              <a:t>British and Japanese Military Power</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endParaRPr>
          </a:p>
        </p:txBody>
      </p:sp>
      <p:graphicFrame>
        <p:nvGraphicFramePr>
          <p:cNvPr id="3" name="Table 2">
            <a:extLst>
              <a:ext uri="{FF2B5EF4-FFF2-40B4-BE49-F238E27FC236}">
                <a16:creationId xmlns:a16="http://schemas.microsoft.com/office/drawing/2014/main" id="{004F15A1-CCB1-4931-B737-F238FBCC059A}"/>
              </a:ext>
            </a:extLst>
          </p:cNvPr>
          <p:cNvGraphicFramePr>
            <a:graphicFrameLocks noGrp="1"/>
          </p:cNvGraphicFramePr>
          <p:nvPr>
            <p:extLst>
              <p:ext uri="{D42A27DB-BD31-4B8C-83A1-F6EECF244321}">
                <p14:modId xmlns:p14="http://schemas.microsoft.com/office/powerpoint/2010/main" val="51645083"/>
              </p:ext>
            </p:extLst>
          </p:nvPr>
        </p:nvGraphicFramePr>
        <p:xfrm>
          <a:off x="980500" y="2060154"/>
          <a:ext cx="7194016" cy="3249976"/>
        </p:xfrm>
        <a:graphic>
          <a:graphicData uri="http://schemas.openxmlformats.org/drawingml/2006/table">
            <a:tbl>
              <a:tblPr firstRow="1" bandRow="1">
                <a:tableStyleId>{21E4AEA4-8DFA-4A89-87EB-49C32662AFE0}</a:tableStyleId>
              </a:tblPr>
              <a:tblGrid>
                <a:gridCol w="3597008">
                  <a:extLst>
                    <a:ext uri="{9D8B030D-6E8A-4147-A177-3AD203B41FA5}">
                      <a16:colId xmlns:a16="http://schemas.microsoft.com/office/drawing/2014/main" val="3823964772"/>
                    </a:ext>
                  </a:extLst>
                </a:gridCol>
                <a:gridCol w="3597008">
                  <a:extLst>
                    <a:ext uri="{9D8B030D-6E8A-4147-A177-3AD203B41FA5}">
                      <a16:colId xmlns:a16="http://schemas.microsoft.com/office/drawing/2014/main" val="277858696"/>
                    </a:ext>
                  </a:extLst>
                </a:gridCol>
              </a:tblGrid>
              <a:tr h="696642">
                <a:tc gridSpan="2">
                  <a:txBody>
                    <a:bodyPr/>
                    <a:lstStyle/>
                    <a:p>
                      <a:pPr algn="ctr">
                        <a:spcAft>
                          <a:spcPts val="0"/>
                        </a:spcAft>
                      </a:pPr>
                      <a:r>
                        <a:rPr lang="en-US" altLang="zh-TW" sz="1400" kern="100" dirty="0">
                          <a:effectLst/>
                          <a:latin typeface="Times New Roman" panose="02020603050405020304" pitchFamily="18" charset="0"/>
                          <a:cs typeface="Times New Roman" panose="02020603050405020304" pitchFamily="18" charset="0"/>
                        </a:rPr>
                        <a:t>Participating Countries</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hMerge="1">
                  <a:txBody>
                    <a:bodyPr/>
                    <a:lstStyle/>
                    <a:p>
                      <a:endParaRPr lang="en-HK"/>
                    </a:p>
                  </a:txBody>
                  <a:tcPr/>
                </a:tc>
                <a:extLst>
                  <a:ext uri="{0D108BD9-81ED-4DB2-BD59-A6C34878D82A}">
                    <a16:rowId xmlns:a16="http://schemas.microsoft.com/office/drawing/2014/main" val="4101732401"/>
                  </a:ext>
                </a:extLst>
              </a:tr>
              <a:tr h="974891">
                <a:tc>
                  <a:txBody>
                    <a:bodyPr/>
                    <a:lstStyle/>
                    <a:p>
                      <a:pPr>
                        <a:spcAft>
                          <a:spcPts val="0"/>
                        </a:spcAft>
                      </a:pPr>
                      <a:endParaRPr lang="en-HK" sz="1200" kern="100" dirty="0">
                        <a:effectLst/>
                        <a:latin typeface="Times New Roman" panose="02020603050405020304" pitchFamily="18" charset="0"/>
                        <a:cs typeface="Times New Roman" panose="02020603050405020304" pitchFamily="18" charset="0"/>
                      </a:endParaRPr>
                    </a:p>
                    <a:p>
                      <a:pPr>
                        <a:spcAft>
                          <a:spcPts val="0"/>
                        </a:spcAft>
                      </a:pPr>
                      <a:r>
                        <a:rPr lang="en-US" altLang="zh-CN" sz="1400" kern="1200" dirty="0">
                          <a:effectLst/>
                          <a:latin typeface="Times New Roman" panose="02020603050405020304" pitchFamily="18" charset="0"/>
                          <a:cs typeface="Times New Roman" panose="02020603050405020304" pitchFamily="18" charset="0"/>
                        </a:rPr>
                        <a:t>Japan</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endParaRPr lang="en-HK" sz="1200" kern="100" dirty="0">
                        <a:effectLst/>
                        <a:latin typeface="Times New Roman" panose="02020603050405020304" pitchFamily="18" charset="0"/>
                        <a:cs typeface="Times New Roman" panose="02020603050405020304" pitchFamily="18" charset="0"/>
                      </a:endParaRPr>
                    </a:p>
                    <a:p>
                      <a:pPr>
                        <a:spcAft>
                          <a:spcPts val="0"/>
                        </a:spcAft>
                      </a:pPr>
                      <a:r>
                        <a:rPr lang="en-US" altLang="zh-CN" sz="1400" kern="1200" dirty="0">
                          <a:effectLst/>
                          <a:latin typeface="Times New Roman" panose="02020603050405020304" pitchFamily="18" charset="0"/>
                          <a:cs typeface="Times New Roman" panose="02020603050405020304" pitchFamily="18" charset="0"/>
                        </a:rPr>
                        <a:t>Britain</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197416688"/>
                  </a:ext>
                </a:extLst>
              </a:tr>
              <a:tr h="696642">
                <a:tc gridSpan="2">
                  <a:txBody>
                    <a:bodyPr/>
                    <a:lstStyle/>
                    <a:p>
                      <a:pPr algn="ctr">
                        <a:spcAft>
                          <a:spcPts val="0"/>
                        </a:spcAft>
                      </a:pPr>
                      <a:r>
                        <a:rPr lang="en-US" altLang="zh-TW" sz="1400" kern="100" dirty="0">
                          <a:effectLst/>
                          <a:latin typeface="Times New Roman" panose="02020603050405020304" pitchFamily="18" charset="0"/>
                          <a:cs typeface="Times New Roman" panose="02020603050405020304" pitchFamily="18" charset="0"/>
                        </a:rPr>
                        <a:t>Commanders</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hMerge="1">
                  <a:txBody>
                    <a:bodyPr/>
                    <a:lstStyle/>
                    <a:p>
                      <a:endParaRPr lang="en-HK"/>
                    </a:p>
                  </a:txBody>
                  <a:tcPr/>
                </a:tc>
                <a:extLst>
                  <a:ext uri="{0D108BD9-81ED-4DB2-BD59-A6C34878D82A}">
                    <a16:rowId xmlns:a16="http://schemas.microsoft.com/office/drawing/2014/main" val="686711188"/>
                  </a:ext>
                </a:extLst>
              </a:tr>
              <a:tr h="881801">
                <a:tc>
                  <a:txBody>
                    <a:bodyPr/>
                    <a:lstStyle/>
                    <a:p>
                      <a:pPr>
                        <a:spcAft>
                          <a:spcPts val="0"/>
                        </a:spcAft>
                      </a:pPr>
                      <a:r>
                        <a:rPr lang="en-US" altLang="zh-TW" sz="1100" kern="100" dirty="0">
                          <a:effectLst/>
                          <a:latin typeface="Times New Roman" panose="02020603050405020304" pitchFamily="18" charset="0"/>
                          <a:cs typeface="Times New Roman" panose="02020603050405020304" pitchFamily="18" charset="0"/>
                        </a:rPr>
                        <a:t>Japanese 23</a:t>
                      </a:r>
                      <a:r>
                        <a:rPr lang="en-US" altLang="zh-TW" sz="1100" kern="100" baseline="30000" dirty="0">
                          <a:effectLst/>
                          <a:latin typeface="Times New Roman" panose="02020603050405020304" pitchFamily="18" charset="0"/>
                          <a:cs typeface="Times New Roman" panose="02020603050405020304" pitchFamily="18" charset="0"/>
                        </a:rPr>
                        <a:t>rd</a:t>
                      </a:r>
                      <a:r>
                        <a:rPr lang="en-US" altLang="zh-TW" sz="1100" kern="100" dirty="0">
                          <a:effectLst/>
                          <a:latin typeface="Times New Roman" panose="02020603050405020304" pitchFamily="18" charset="0"/>
                          <a:cs typeface="Times New Roman" panose="02020603050405020304" pitchFamily="18" charset="0"/>
                        </a:rPr>
                        <a:t> Army commander stationed</a:t>
                      </a:r>
                      <a:r>
                        <a:rPr lang="en-US" altLang="zh-TW" sz="1100" kern="100" baseline="0" dirty="0">
                          <a:effectLst/>
                          <a:latin typeface="Times New Roman" panose="02020603050405020304" pitchFamily="18" charset="0"/>
                          <a:cs typeface="Times New Roman" panose="02020603050405020304" pitchFamily="18" charset="0"/>
                        </a:rPr>
                        <a:t> in Guangzhou</a:t>
                      </a:r>
                      <a:r>
                        <a:rPr lang="en-US" altLang="zh-TW" sz="1100" kern="100" dirty="0">
                          <a:effectLst/>
                          <a:latin typeface="Times New Roman" panose="02020603050405020304" pitchFamily="18" charset="0"/>
                          <a:cs typeface="Times New Roman" panose="02020603050405020304" pitchFamily="18" charset="0"/>
                        </a:rPr>
                        <a:t>:</a:t>
                      </a:r>
                    </a:p>
                    <a:p>
                      <a:pPr>
                        <a:spcAft>
                          <a:spcPts val="0"/>
                        </a:spcAft>
                      </a:pPr>
                      <a:r>
                        <a:rPr lang="en-US" altLang="zh-TW" sz="1200" kern="100" dirty="0">
                          <a:effectLst/>
                          <a:latin typeface="Times New Roman" panose="02020603050405020304" pitchFamily="18" charset="0"/>
                          <a:cs typeface="Times New Roman" panose="02020603050405020304" pitchFamily="18" charset="0"/>
                        </a:rPr>
                        <a:t>Takashi Sakai</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altLang="zh-TW" sz="1100" kern="100" dirty="0">
                          <a:effectLst/>
                          <a:latin typeface="Times New Roman" panose="02020603050405020304" pitchFamily="18" charset="0"/>
                          <a:cs typeface="Times New Roman" panose="02020603050405020304" pitchFamily="18" charset="0"/>
                        </a:rPr>
                        <a:t>British army commander stationed in Hong Kong: </a:t>
                      </a:r>
                      <a:r>
                        <a:rPr lang="en-US" sz="1200" kern="100" dirty="0">
                          <a:effectLst/>
                          <a:latin typeface="Times New Roman" panose="02020603050405020304" pitchFamily="18" charset="0"/>
                          <a:cs typeface="Times New Roman" panose="02020603050405020304" pitchFamily="18" charset="0"/>
                        </a:rPr>
                        <a:t>Christopher Maltby </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3655844513"/>
                  </a:ext>
                </a:extLst>
              </a:tr>
            </a:tbl>
          </a:graphicData>
        </a:graphic>
      </p:graphicFrame>
      <p:pic>
        <p:nvPicPr>
          <p:cNvPr id="18685" name="Picture 3">
            <a:extLst>
              <a:ext uri="{FF2B5EF4-FFF2-40B4-BE49-F238E27FC236}">
                <a16:creationId xmlns:a16="http://schemas.microsoft.com/office/drawing/2014/main" id="{E4ED5722-A40F-4405-B391-069FF4C7C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30" y="2915973"/>
            <a:ext cx="1110523" cy="733364"/>
          </a:xfrm>
          <a:prstGeom prst="rect">
            <a:avLst/>
          </a:prstGeom>
          <a:noFill/>
          <a:extLst>
            <a:ext uri="{909E8E84-426E-40DD-AFC4-6F175D3DCCD1}">
              <a14:hiddenFill xmlns:a14="http://schemas.microsoft.com/office/drawing/2010/main">
                <a:solidFill>
                  <a:srgbClr val="FFFFFF"/>
                </a:solidFill>
              </a14:hiddenFill>
            </a:ext>
          </a:extLst>
        </p:spPr>
      </p:pic>
      <p:pic>
        <p:nvPicPr>
          <p:cNvPr id="18683" name="Picture 2">
            <a:extLst>
              <a:ext uri="{FF2B5EF4-FFF2-40B4-BE49-F238E27FC236}">
                <a16:creationId xmlns:a16="http://schemas.microsoft.com/office/drawing/2014/main" id="{1701D0C8-E4CF-49D2-936B-ABD78A024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596" y="2890928"/>
            <a:ext cx="984746" cy="727856"/>
          </a:xfrm>
          <a:prstGeom prst="rect">
            <a:avLst/>
          </a:prstGeom>
          <a:noFill/>
          <a:extLst>
            <a:ext uri="{909E8E84-426E-40DD-AFC4-6F175D3DCCD1}">
              <a14:hiddenFill xmlns:a14="http://schemas.microsoft.com/office/drawing/2010/main">
                <a:solidFill>
                  <a:srgbClr val="FFFFFF"/>
                </a:solidFill>
              </a14:hiddenFill>
            </a:ext>
          </a:extLst>
        </p:spPr>
      </p:pic>
      <p:pic>
        <p:nvPicPr>
          <p:cNvPr id="18681" name="Picture 3">
            <a:extLst>
              <a:ext uri="{FF2B5EF4-FFF2-40B4-BE49-F238E27FC236}">
                <a16:creationId xmlns:a16="http://schemas.microsoft.com/office/drawing/2014/main" id="{88848E97-C51E-4452-AE2E-402049AA0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3100" cy="444500"/>
          </a:xfrm>
          <a:prstGeom prst="rect">
            <a:avLst/>
          </a:prstGeom>
          <a:noFill/>
          <a:extLst>
            <a:ext uri="{909E8E84-426E-40DD-AFC4-6F175D3DCCD1}">
              <a14:hiddenFill xmlns:a14="http://schemas.microsoft.com/office/drawing/2010/main">
                <a:solidFill>
                  <a:srgbClr val="FFFFFF"/>
                </a:solidFill>
              </a14:hiddenFill>
            </a:ext>
          </a:extLst>
        </p:spPr>
      </p:pic>
      <p:pic>
        <p:nvPicPr>
          <p:cNvPr id="18679" name="Picture 2">
            <a:extLst>
              <a:ext uri="{FF2B5EF4-FFF2-40B4-BE49-F238E27FC236}">
                <a16:creationId xmlns:a16="http://schemas.microsoft.com/office/drawing/2014/main" id="{C2906082-8A9A-47F1-936F-5C5B4C6AB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84200" cy="43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89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文字方塊 5"/>
          <p:cNvSpPr txBox="1">
            <a:spLocks noChangeArrowheads="1"/>
          </p:cNvSpPr>
          <p:nvPr/>
        </p:nvSpPr>
        <p:spPr bwMode="auto">
          <a:xfrm>
            <a:off x="6633882" y="2223153"/>
            <a:ext cx="2345765" cy="3999847"/>
          </a:xfrm>
          <a:prstGeom prst="rect">
            <a:avLst/>
          </a:prstGeom>
          <a:solidFill>
            <a:srgbClr val="8064A2">
              <a:lumMod val="40000"/>
              <a:lumOff val="60000"/>
            </a:srgbClr>
          </a:solid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altLang="zh-TW" sz="1200" b="1" i="0" u="none" strike="noStrike" kern="1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Quiz:</a:t>
            </a:r>
            <a:endParaRPr kumimoji="0" lang="zh-HK" altLang="en-US" sz="1200"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altLang="zh-TW" sz="1200" b="0" i="0" u="none" strike="noStrike" kern="1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Try to roughly assess the differences </a:t>
            </a:r>
            <a:r>
              <a:rPr kumimoji="0" lang="en-US" altLang="zh-TW" sz="1200" b="0" i="0" u="none" strike="noStrike" kern="1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between military </a:t>
            </a:r>
            <a:r>
              <a:rPr kumimoji="0" lang="en-US" altLang="zh-TW" sz="1200" b="0" i="0" u="none" strike="noStrike" kern="1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power on both sides. Given these differences, w</a:t>
            </a:r>
            <a:r>
              <a:rPr lang="en-US" altLang="zh-TW" sz="1200" kern="100" dirty="0">
                <a:latin typeface="Times New Roman" panose="02020603050405020304" pitchFamily="18" charset="0"/>
                <a:ea typeface="新細明體"/>
                <a:cs typeface="Times New Roman" panose="02020603050405020304" pitchFamily="18" charset="0"/>
              </a:rPr>
              <a:t>hat kind of strategy do you think the British army could adopt? </a:t>
            </a:r>
            <a:endParaRPr kumimoji="0" lang="zh-HK" altLang="en-US" sz="1200" b="0" i="0" u="none" strike="noStrike" kern="1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endParaRPr>
          </a:p>
        </p:txBody>
      </p:sp>
      <p:sp>
        <p:nvSpPr>
          <p:cNvPr id="9" name="文字方塊 8"/>
          <p:cNvSpPr txBox="1"/>
          <p:nvPr/>
        </p:nvSpPr>
        <p:spPr>
          <a:xfrm>
            <a:off x="6731000" y="3657600"/>
            <a:ext cx="2096994" cy="2373745"/>
          </a:xfrm>
          <a:prstGeom prst="rect">
            <a:avLst/>
          </a:prstGeom>
          <a:solidFill>
            <a:sysClr val="window" lastClr="FFFFFF"/>
          </a:solidFill>
          <a:ln w="6350">
            <a:solidFill>
              <a:srgbClr val="4F81BD">
                <a:lumMod val="75000"/>
              </a:srgb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0000"/>
                </a:solidFill>
                <a:effectLst/>
                <a:uLnTx/>
                <a:uFillTx/>
                <a:latin typeface="Times New Roman" panose="02020603050405020304" pitchFamily="18" charset="0"/>
                <a:ea typeface="新細明體"/>
                <a:cs typeface="Times New Roman" panose="02020603050405020304" pitchFamily="18" charset="0"/>
              </a:rPr>
              <a:t>In view of the large disparity of military</a:t>
            </a:r>
            <a:r>
              <a:rPr kumimoji="0" lang="en-US" altLang="zh-CN" sz="1200" b="0" i="0" u="none" strike="noStrike" kern="1200" cap="none" spc="0" normalizeH="0" noProof="0" dirty="0">
                <a:ln>
                  <a:noFill/>
                </a:ln>
                <a:solidFill>
                  <a:srgbClr val="FF0000"/>
                </a:solidFill>
                <a:effectLst/>
                <a:uLnTx/>
                <a:uFillTx/>
                <a:latin typeface="Times New Roman" panose="02020603050405020304" pitchFamily="18" charset="0"/>
                <a:ea typeface="新細明體"/>
                <a:cs typeface="Times New Roman" panose="02020603050405020304" pitchFamily="18" charset="0"/>
              </a:rPr>
              <a:t> strength</a:t>
            </a:r>
            <a:r>
              <a:rPr kumimoji="0" lang="en-US" altLang="zh-CN" sz="1200" b="0" i="0" u="none" strike="noStrike" kern="1200" cap="none" spc="0" normalizeH="0" baseline="0" noProof="0" dirty="0">
                <a:ln>
                  <a:noFill/>
                </a:ln>
                <a:solidFill>
                  <a:srgbClr val="FF0000"/>
                </a:solidFill>
                <a:effectLst/>
                <a:uLnTx/>
                <a:uFillTx/>
                <a:latin typeface="Times New Roman" panose="02020603050405020304" pitchFamily="18" charset="0"/>
                <a:ea typeface="新細明體"/>
                <a:cs typeface="Times New Roman" panose="02020603050405020304" pitchFamily="18" charset="0"/>
              </a:rPr>
              <a:t>, </a:t>
            </a:r>
            <a:r>
              <a:rPr lang="en-US" altLang="zh-CN" sz="1200" dirty="0">
                <a:solidFill>
                  <a:srgbClr val="FF0000"/>
                </a:solidFill>
                <a:latin typeface="Times New Roman" panose="02020603050405020304" pitchFamily="18" charset="0"/>
                <a:ea typeface="新細明體"/>
                <a:cs typeface="Times New Roman" panose="02020603050405020304" pitchFamily="18" charset="0"/>
              </a:rPr>
              <a:t>British army decided to use the New Territories’ Gin Drinkers Line to </a:t>
            </a:r>
            <a:r>
              <a:rPr kumimoji="0" lang="en-US" altLang="zh-CN" sz="1200" b="0" i="0" u="none" strike="noStrike" kern="1200" cap="none" spc="0" normalizeH="0" baseline="0" noProof="0" dirty="0">
                <a:ln>
                  <a:noFill/>
                </a:ln>
                <a:solidFill>
                  <a:srgbClr val="FF0000"/>
                </a:solidFill>
                <a:effectLst/>
                <a:uLnTx/>
                <a:uFillTx/>
                <a:latin typeface="Times New Roman" panose="02020603050405020304" pitchFamily="18" charset="0"/>
                <a:ea typeface="新細明體"/>
                <a:cs typeface="Times New Roman" panose="02020603050405020304" pitchFamily="18" charset="0"/>
              </a:rPr>
              <a:t>slow down the Japanese army</a:t>
            </a:r>
            <a:r>
              <a:rPr lang="en-US" altLang="zh-CN" sz="1200" noProof="0" dirty="0">
                <a:solidFill>
                  <a:srgbClr val="FF0000"/>
                </a:solidFill>
                <a:latin typeface="Times New Roman" panose="02020603050405020304" pitchFamily="18" charset="0"/>
                <a:ea typeface="新細明體"/>
                <a:cs typeface="Times New Roman" panose="02020603050405020304" pitchFamily="18" charset="0"/>
              </a:rPr>
              <a:t>. </a:t>
            </a:r>
            <a:r>
              <a:rPr lang="en-US" altLang="zh-CN" sz="1200" dirty="0">
                <a:solidFill>
                  <a:srgbClr val="FF0000"/>
                </a:solidFill>
                <a:latin typeface="Times New Roman" panose="02020603050405020304" pitchFamily="18" charset="0"/>
                <a:cs typeface="Times New Roman" panose="02020603050405020304" pitchFamily="18" charset="0"/>
              </a:rPr>
              <a:t>This allowed </a:t>
            </a:r>
            <a:r>
              <a:rPr lang="en-US" altLang="zh-CN" sz="1200" dirty="0" smtClean="0">
                <a:solidFill>
                  <a:srgbClr val="FF0000"/>
                </a:solidFill>
                <a:latin typeface="Times New Roman" panose="02020603050405020304" pitchFamily="18" charset="0"/>
                <a:cs typeface="Times New Roman" panose="02020603050405020304" pitchFamily="18" charset="0"/>
              </a:rPr>
              <a:t>the military </a:t>
            </a:r>
            <a:r>
              <a:rPr lang="en-US" altLang="zh-CN" sz="1200" dirty="0">
                <a:solidFill>
                  <a:srgbClr val="FF0000"/>
                </a:solidFill>
                <a:latin typeface="Times New Roman" panose="02020603050405020304" pitchFamily="18" charset="0"/>
                <a:cs typeface="Times New Roman" panose="02020603050405020304" pitchFamily="18" charset="0"/>
              </a:rPr>
              <a:t>installations to retreat to </a:t>
            </a:r>
            <a:r>
              <a:rPr kumimoji="0" lang="en-US" altLang="zh-CN" sz="1200" b="0" i="0" u="none" strike="noStrike" kern="1200" cap="none" spc="0" normalizeH="0" noProof="0" dirty="0">
                <a:ln>
                  <a:noFill/>
                </a:ln>
                <a:solidFill>
                  <a:srgbClr val="FF0000"/>
                </a:solidFill>
                <a:effectLst/>
                <a:uLnTx/>
                <a:uFillTx/>
                <a:latin typeface="Times New Roman" panose="02020603050405020304" pitchFamily="18" charset="0"/>
                <a:ea typeface="新細明體"/>
                <a:cs typeface="Times New Roman" panose="02020603050405020304" pitchFamily="18" charset="0"/>
              </a:rPr>
              <a:t>Hong Kong </a:t>
            </a:r>
            <a:r>
              <a:rPr kumimoji="0" lang="en-US" altLang="zh-CN" sz="1200" b="0" i="0" u="none" strike="noStrike" kern="1200" cap="none" spc="0" normalizeH="0" noProof="0" dirty="0" smtClean="0">
                <a:ln>
                  <a:noFill/>
                </a:ln>
                <a:solidFill>
                  <a:srgbClr val="FF0000"/>
                </a:solidFill>
                <a:effectLst/>
                <a:uLnTx/>
                <a:uFillTx/>
                <a:latin typeface="Times New Roman" panose="02020603050405020304" pitchFamily="18" charset="0"/>
                <a:ea typeface="新細明體"/>
                <a:cs typeface="Times New Roman" panose="02020603050405020304" pitchFamily="18" charset="0"/>
              </a:rPr>
              <a:t>Island and </a:t>
            </a:r>
            <a:r>
              <a:rPr lang="en-US" altLang="zh-CN" sz="1200" dirty="0" smtClean="0">
                <a:solidFill>
                  <a:srgbClr val="FF0000"/>
                </a:solidFill>
                <a:latin typeface="Times New Roman" panose="02020603050405020304" pitchFamily="18" charset="0"/>
                <a:ea typeface="新細明體"/>
                <a:cs typeface="Times New Roman" panose="02020603050405020304" pitchFamily="18" charset="0"/>
              </a:rPr>
              <a:t>the British army could defend against the enemy.</a:t>
            </a:r>
            <a:endParaRPr kumimoji="0" lang="zh-HK" altLang="en-US" sz="1200" b="0" i="0" u="none" strike="sngStrike" kern="100" cap="none" spc="0" normalizeH="0" baseline="0" noProof="0" dirty="0">
              <a:ln>
                <a:noFill/>
              </a:ln>
              <a:solidFill>
                <a:srgbClr val="FF0000"/>
              </a:solidFill>
              <a:effectLst/>
              <a:uLnTx/>
              <a:uFillTx/>
              <a:latin typeface="Times New Roman" panose="02020603050405020304" pitchFamily="18" charset="0"/>
              <a:ea typeface="新細明體"/>
              <a:cs typeface="Times New Roman" panose="02020603050405020304" pitchFamily="18" charset="0"/>
            </a:endParaRPr>
          </a:p>
        </p:txBody>
      </p:sp>
      <p:graphicFrame>
        <p:nvGraphicFramePr>
          <p:cNvPr id="3" name="Table 2">
            <a:extLst>
              <a:ext uri="{FF2B5EF4-FFF2-40B4-BE49-F238E27FC236}">
                <a16:creationId xmlns:a16="http://schemas.microsoft.com/office/drawing/2014/main" id="{331D4D88-0A9E-4521-BAC3-E99DFADA3239}"/>
              </a:ext>
            </a:extLst>
          </p:cNvPr>
          <p:cNvGraphicFramePr>
            <a:graphicFrameLocks noGrp="1"/>
          </p:cNvGraphicFramePr>
          <p:nvPr>
            <p:extLst>
              <p:ext uri="{D42A27DB-BD31-4B8C-83A1-F6EECF244321}">
                <p14:modId xmlns:p14="http://schemas.microsoft.com/office/powerpoint/2010/main" val="147520504"/>
              </p:ext>
            </p:extLst>
          </p:nvPr>
        </p:nvGraphicFramePr>
        <p:xfrm>
          <a:off x="99198" y="1208241"/>
          <a:ext cx="6480149" cy="5286284"/>
        </p:xfrm>
        <a:graphic>
          <a:graphicData uri="http://schemas.openxmlformats.org/drawingml/2006/table">
            <a:tbl>
              <a:tblPr firstRow="1" bandRow="1">
                <a:tableStyleId>{5C22544A-7EE6-4342-B048-85BDC9FD1C3A}</a:tableStyleId>
              </a:tblPr>
              <a:tblGrid>
                <a:gridCol w="3909124">
                  <a:extLst>
                    <a:ext uri="{9D8B030D-6E8A-4147-A177-3AD203B41FA5}">
                      <a16:colId xmlns:a16="http://schemas.microsoft.com/office/drawing/2014/main" val="4106702633"/>
                    </a:ext>
                  </a:extLst>
                </a:gridCol>
                <a:gridCol w="2571025">
                  <a:extLst>
                    <a:ext uri="{9D8B030D-6E8A-4147-A177-3AD203B41FA5}">
                      <a16:colId xmlns:a16="http://schemas.microsoft.com/office/drawing/2014/main" val="3111194058"/>
                    </a:ext>
                  </a:extLst>
                </a:gridCol>
              </a:tblGrid>
              <a:tr h="494302">
                <a:tc gridSpan="2">
                  <a:txBody>
                    <a:bodyPr/>
                    <a:lstStyle/>
                    <a:p>
                      <a:pPr algn="ctr">
                        <a:spcAft>
                          <a:spcPts val="0"/>
                        </a:spcAft>
                      </a:pPr>
                      <a:r>
                        <a:rPr lang="en-US" altLang="zh-TW" sz="1400" kern="100" dirty="0">
                          <a:effectLst/>
                          <a:latin typeface="Times New Roman" panose="02020603050405020304" pitchFamily="18" charset="0"/>
                          <a:cs typeface="Times New Roman" panose="02020603050405020304" pitchFamily="18" charset="0"/>
                        </a:rPr>
                        <a:t>Participating Countries</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hMerge="1">
                  <a:txBody>
                    <a:bodyPr/>
                    <a:lstStyle/>
                    <a:p>
                      <a:endParaRPr lang="en-HK"/>
                    </a:p>
                  </a:txBody>
                  <a:tcPr/>
                </a:tc>
                <a:extLst>
                  <a:ext uri="{0D108BD9-81ED-4DB2-BD59-A6C34878D82A}">
                    <a16:rowId xmlns:a16="http://schemas.microsoft.com/office/drawing/2014/main" val="2327092229"/>
                  </a:ext>
                </a:extLst>
              </a:tr>
              <a:tr h="494302">
                <a:tc gridSpan="2">
                  <a:txBody>
                    <a:bodyPr/>
                    <a:lstStyle/>
                    <a:p>
                      <a:pPr algn="ctr">
                        <a:spcAft>
                          <a:spcPts val="0"/>
                        </a:spcAft>
                      </a:pPr>
                      <a:r>
                        <a:rPr lang="en-US" sz="1400" kern="100" dirty="0">
                          <a:effectLst/>
                          <a:latin typeface="Times New Roman" panose="02020603050405020304" pitchFamily="18" charset="0"/>
                          <a:cs typeface="Times New Roman" panose="02020603050405020304" pitchFamily="18" charset="0"/>
                        </a:rPr>
                        <a:t>Types of Soldiers (numbers)</a:t>
                      </a:r>
                      <a:endParaRPr lang="en-HK" sz="12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hMerge="1">
                  <a:txBody>
                    <a:bodyPr/>
                    <a:lstStyle/>
                    <a:p>
                      <a:endParaRPr lang="en-HK"/>
                    </a:p>
                  </a:txBody>
                  <a:tcPr/>
                </a:tc>
                <a:extLst>
                  <a:ext uri="{0D108BD9-81ED-4DB2-BD59-A6C34878D82A}">
                    <a16:rowId xmlns:a16="http://schemas.microsoft.com/office/drawing/2014/main" val="939767077"/>
                  </a:ext>
                </a:extLst>
              </a:tr>
              <a:tr h="4061733">
                <a:tc>
                  <a:txBody>
                    <a:bodyPr/>
                    <a:lstStyle/>
                    <a:p>
                      <a:pPr marL="176213" indent="-176213">
                        <a:spcAft>
                          <a:spcPts val="0"/>
                        </a:spcAft>
                      </a:pPr>
                      <a:r>
                        <a:rPr lang="en-US" sz="1200" kern="100" dirty="0">
                          <a:solidFill>
                            <a:schemeClr val="tx1"/>
                          </a:solidFill>
                          <a:effectLst/>
                          <a:latin typeface="Times New Roman" panose="02020603050405020304" pitchFamily="18" charset="0"/>
                          <a:cs typeface="Times New Roman" panose="02020603050405020304" pitchFamily="18" charset="0"/>
                        </a:rPr>
                        <a:t>38</a:t>
                      </a:r>
                      <a:r>
                        <a:rPr lang="en-US" sz="1200" kern="100" baseline="30000" dirty="0">
                          <a:solidFill>
                            <a:schemeClr val="tx1"/>
                          </a:solidFill>
                          <a:effectLst/>
                          <a:latin typeface="Times New Roman" panose="02020603050405020304" pitchFamily="18" charset="0"/>
                          <a:cs typeface="Times New Roman" panose="02020603050405020304" pitchFamily="18" charset="0"/>
                        </a:rPr>
                        <a:t>th</a:t>
                      </a:r>
                      <a:r>
                        <a:rPr lang="en-US" sz="1200" kern="100" dirty="0">
                          <a:solidFill>
                            <a:schemeClr val="tx1"/>
                          </a:solidFill>
                          <a:effectLst/>
                          <a:latin typeface="Times New Roman" panose="02020603050405020304" pitchFamily="18" charset="0"/>
                          <a:cs typeface="Times New Roman" panose="02020603050405020304" pitchFamily="18" charset="0"/>
                        </a:rPr>
                        <a:t> division, infantry regiment 228 (</a:t>
                      </a:r>
                      <a:r>
                        <a:rPr lang="en-US" sz="1200" kern="100" dirty="0" smtClean="0">
                          <a:solidFill>
                            <a:schemeClr val="tx1"/>
                          </a:solidFill>
                          <a:effectLst/>
                          <a:latin typeface="Times New Roman" panose="02020603050405020304" pitchFamily="18" charset="0"/>
                          <a:cs typeface="Times New Roman" panose="02020603050405020304" pitchFamily="18" charset="0"/>
                        </a:rPr>
                        <a:t>3,038</a:t>
                      </a:r>
                      <a:r>
                        <a:rPr lang="en-US" sz="1200" kern="100" dirty="0">
                          <a:solidFill>
                            <a:schemeClr val="tx1"/>
                          </a:solidFill>
                          <a:effectLst/>
                          <a:latin typeface="Times New Roman" panose="02020603050405020304" pitchFamily="18" charset="0"/>
                          <a:cs typeface="Times New Roman" panose="02020603050405020304" pitchFamily="18" charset="0"/>
                        </a:rPr>
                        <a:t>)</a:t>
                      </a:r>
                    </a:p>
                    <a:p>
                      <a:pPr marL="176213" marR="0" lvl="0" indent="-176213" algn="l" defTabSz="457200" rtl="0" eaLnBrk="1" fontAlgn="auto" latinLnBrk="0" hangingPunct="1">
                        <a:lnSpc>
                          <a:spcPct val="100000"/>
                        </a:lnSpc>
                        <a:spcBef>
                          <a:spcPts val="0"/>
                        </a:spcBef>
                        <a:spcAft>
                          <a:spcPts val="0"/>
                        </a:spcAft>
                        <a:buClrTx/>
                        <a:buSzTx/>
                        <a:buFontTx/>
                        <a:buNone/>
                        <a:tabLst/>
                        <a:defRPr/>
                      </a:pPr>
                      <a:r>
                        <a:rPr lang="en-US" sz="1200" kern="100" dirty="0">
                          <a:solidFill>
                            <a:schemeClr val="tx1"/>
                          </a:solidFill>
                          <a:effectLst/>
                          <a:latin typeface="Times New Roman" panose="02020603050405020304" pitchFamily="18" charset="0"/>
                          <a:cs typeface="Times New Roman" panose="02020603050405020304" pitchFamily="18" charset="0"/>
                        </a:rPr>
                        <a:t>38</a:t>
                      </a:r>
                      <a:r>
                        <a:rPr lang="en-US" sz="1200" kern="100" baseline="30000" dirty="0">
                          <a:solidFill>
                            <a:schemeClr val="tx1"/>
                          </a:solidFill>
                          <a:effectLst/>
                          <a:latin typeface="Times New Roman" panose="02020603050405020304" pitchFamily="18" charset="0"/>
                          <a:cs typeface="Times New Roman" panose="02020603050405020304" pitchFamily="18" charset="0"/>
                        </a:rPr>
                        <a:t>th</a:t>
                      </a:r>
                      <a:r>
                        <a:rPr lang="en-US" sz="1200" kern="100" dirty="0">
                          <a:solidFill>
                            <a:schemeClr val="tx1"/>
                          </a:solidFill>
                          <a:effectLst/>
                          <a:latin typeface="Times New Roman" panose="02020603050405020304" pitchFamily="18" charset="0"/>
                          <a:cs typeface="Times New Roman" panose="02020603050405020304" pitchFamily="18" charset="0"/>
                        </a:rPr>
                        <a:t> division, infantry regiment 229 (</a:t>
                      </a:r>
                      <a:r>
                        <a:rPr lang="en-US" sz="1200" kern="100" dirty="0" smtClean="0">
                          <a:solidFill>
                            <a:schemeClr val="tx1"/>
                          </a:solidFill>
                          <a:effectLst/>
                          <a:latin typeface="Times New Roman" panose="02020603050405020304" pitchFamily="18" charset="0"/>
                          <a:cs typeface="Times New Roman" panose="02020603050405020304" pitchFamily="18" charset="0"/>
                        </a:rPr>
                        <a:t>2,901</a:t>
                      </a:r>
                      <a:r>
                        <a:rPr lang="en-US" sz="1200" kern="100" dirty="0">
                          <a:solidFill>
                            <a:schemeClr val="tx1"/>
                          </a:solidFill>
                          <a:effectLst/>
                          <a:latin typeface="Times New Roman" panose="02020603050405020304" pitchFamily="18" charset="0"/>
                          <a:cs typeface="Times New Roman" panose="02020603050405020304" pitchFamily="18" charset="0"/>
                        </a:rPr>
                        <a:t>)</a:t>
                      </a:r>
                    </a:p>
                    <a:p>
                      <a:pPr marL="176213" marR="0" lvl="0" indent="-176213" algn="l" defTabSz="457200" rtl="0" eaLnBrk="1" fontAlgn="auto" latinLnBrk="0" hangingPunct="1">
                        <a:lnSpc>
                          <a:spcPct val="100000"/>
                        </a:lnSpc>
                        <a:spcBef>
                          <a:spcPts val="0"/>
                        </a:spcBef>
                        <a:spcAft>
                          <a:spcPts val="0"/>
                        </a:spcAft>
                        <a:buClrTx/>
                        <a:buSzTx/>
                        <a:buFontTx/>
                        <a:buNone/>
                        <a:tabLst/>
                        <a:defRPr/>
                      </a:pPr>
                      <a:r>
                        <a:rPr lang="en-US" sz="1200" kern="100" dirty="0">
                          <a:solidFill>
                            <a:schemeClr val="tx1"/>
                          </a:solidFill>
                          <a:effectLst/>
                          <a:latin typeface="Times New Roman" panose="02020603050405020304" pitchFamily="18" charset="0"/>
                          <a:cs typeface="Times New Roman" panose="02020603050405020304" pitchFamily="18" charset="0"/>
                        </a:rPr>
                        <a:t>38</a:t>
                      </a:r>
                      <a:r>
                        <a:rPr lang="en-US" sz="1200" kern="100" baseline="30000" dirty="0">
                          <a:solidFill>
                            <a:schemeClr val="tx1"/>
                          </a:solidFill>
                          <a:effectLst/>
                          <a:latin typeface="Times New Roman" panose="02020603050405020304" pitchFamily="18" charset="0"/>
                          <a:cs typeface="Times New Roman" panose="02020603050405020304" pitchFamily="18" charset="0"/>
                        </a:rPr>
                        <a:t>th</a:t>
                      </a:r>
                      <a:r>
                        <a:rPr lang="en-US" sz="1200" kern="100" dirty="0">
                          <a:solidFill>
                            <a:schemeClr val="tx1"/>
                          </a:solidFill>
                          <a:effectLst/>
                          <a:latin typeface="Times New Roman" panose="02020603050405020304" pitchFamily="18" charset="0"/>
                          <a:cs typeface="Times New Roman" panose="02020603050405020304" pitchFamily="18" charset="0"/>
                        </a:rPr>
                        <a:t> division, infantry regiment 230 (</a:t>
                      </a:r>
                      <a:r>
                        <a:rPr lang="en-US" sz="1200" kern="100" dirty="0" smtClean="0">
                          <a:solidFill>
                            <a:schemeClr val="tx1"/>
                          </a:solidFill>
                          <a:effectLst/>
                          <a:latin typeface="Times New Roman" panose="02020603050405020304" pitchFamily="18" charset="0"/>
                          <a:cs typeface="Times New Roman" panose="02020603050405020304" pitchFamily="18" charset="0"/>
                        </a:rPr>
                        <a:t>2,890</a:t>
                      </a:r>
                      <a:r>
                        <a:rPr lang="en-US" sz="1200" kern="100" dirty="0">
                          <a:solidFill>
                            <a:schemeClr val="tx1"/>
                          </a:solidFill>
                          <a:effectLst/>
                          <a:latin typeface="Times New Roman" panose="02020603050405020304" pitchFamily="18" charset="0"/>
                          <a:cs typeface="Times New Roman" panose="02020603050405020304" pitchFamily="18" charset="0"/>
                        </a:rPr>
                        <a:t>)</a:t>
                      </a:r>
                      <a:endParaRPr lang="en-HK" sz="1200" kern="100" dirty="0">
                        <a:solidFill>
                          <a:schemeClr val="tx1"/>
                        </a:solidFill>
                        <a:effectLst/>
                        <a:latin typeface="Times New Roman" panose="02020603050405020304" pitchFamily="18" charset="0"/>
                        <a:cs typeface="Times New Roman" panose="02020603050405020304" pitchFamily="18" charset="0"/>
                      </a:endParaRPr>
                    </a:p>
                    <a:p>
                      <a:pPr marL="176213" marR="0" lvl="0" indent="-176213" algn="l" defTabSz="457200" rtl="0" eaLnBrk="1" fontAlgn="auto" latinLnBrk="0" hangingPunct="1">
                        <a:lnSpc>
                          <a:spcPct val="100000"/>
                        </a:lnSpc>
                        <a:spcBef>
                          <a:spcPts val="0"/>
                        </a:spcBef>
                        <a:spcAft>
                          <a:spcPts val="0"/>
                        </a:spcAft>
                        <a:buClrTx/>
                        <a:buSzTx/>
                        <a:buFontTx/>
                        <a:buNone/>
                        <a:tabLst/>
                        <a:defRPr/>
                      </a:pPr>
                      <a:r>
                        <a:rPr lang="en-US" sz="1200" kern="100" dirty="0">
                          <a:solidFill>
                            <a:schemeClr val="tx1"/>
                          </a:solidFill>
                          <a:effectLst/>
                          <a:latin typeface="Times New Roman" panose="02020603050405020304" pitchFamily="18" charset="0"/>
                          <a:cs typeface="Times New Roman" panose="02020603050405020304" pitchFamily="18" charset="0"/>
                        </a:rPr>
                        <a:t>38</a:t>
                      </a:r>
                      <a:r>
                        <a:rPr lang="en-US" sz="1200" kern="100" baseline="30000" dirty="0">
                          <a:solidFill>
                            <a:schemeClr val="tx1"/>
                          </a:solidFill>
                          <a:effectLst/>
                          <a:latin typeface="Times New Roman" panose="02020603050405020304" pitchFamily="18" charset="0"/>
                          <a:cs typeface="Times New Roman" panose="02020603050405020304" pitchFamily="18" charset="0"/>
                        </a:rPr>
                        <a:t>th</a:t>
                      </a:r>
                      <a:r>
                        <a:rPr lang="en-US" sz="1200" kern="100" dirty="0">
                          <a:solidFill>
                            <a:schemeClr val="tx1"/>
                          </a:solidFill>
                          <a:effectLst/>
                          <a:latin typeface="Times New Roman" panose="02020603050405020304" pitchFamily="18" charset="0"/>
                          <a:cs typeface="Times New Roman" panose="02020603050405020304" pitchFamily="18" charset="0"/>
                        </a:rPr>
                        <a:t> division, mountain artillery soldiers squadron 38 (</a:t>
                      </a:r>
                      <a:r>
                        <a:rPr lang="en-US" sz="1200" kern="100" dirty="0" smtClean="0">
                          <a:solidFill>
                            <a:schemeClr val="tx1"/>
                          </a:solidFill>
                          <a:effectLst/>
                          <a:latin typeface="Times New Roman" panose="02020603050405020304" pitchFamily="18" charset="0"/>
                          <a:cs typeface="Times New Roman" panose="02020603050405020304" pitchFamily="18" charset="0"/>
                        </a:rPr>
                        <a:t>1,887</a:t>
                      </a:r>
                      <a:r>
                        <a:rPr lang="en-US" sz="1200" kern="100" dirty="0">
                          <a:solidFill>
                            <a:schemeClr val="tx1"/>
                          </a:solidFill>
                          <a:effectLst/>
                          <a:latin typeface="Times New Roman" panose="02020603050405020304" pitchFamily="18" charset="0"/>
                          <a:cs typeface="Times New Roman" panose="02020603050405020304" pitchFamily="18" charset="0"/>
                        </a:rPr>
                        <a:t>)</a:t>
                      </a:r>
                    </a:p>
                    <a:p>
                      <a:pPr marL="176213" marR="0" lvl="0" indent="-176213" algn="l" defTabSz="457200" rtl="0" eaLnBrk="1" fontAlgn="auto" latinLnBrk="0" hangingPunct="1">
                        <a:lnSpc>
                          <a:spcPct val="100000"/>
                        </a:lnSpc>
                        <a:spcBef>
                          <a:spcPts val="0"/>
                        </a:spcBef>
                        <a:spcAft>
                          <a:spcPts val="0"/>
                        </a:spcAft>
                        <a:buClrTx/>
                        <a:buSzTx/>
                        <a:buFontTx/>
                        <a:buNone/>
                        <a:tabLst/>
                        <a:defRPr/>
                      </a:pPr>
                      <a:r>
                        <a:rPr lang="en-US" sz="1200" kern="100" dirty="0">
                          <a:solidFill>
                            <a:schemeClr val="tx1"/>
                          </a:solidFill>
                          <a:effectLst/>
                          <a:latin typeface="Times New Roman" panose="02020603050405020304" pitchFamily="18" charset="0"/>
                          <a:cs typeface="Times New Roman" panose="02020603050405020304" pitchFamily="18" charset="0"/>
                        </a:rPr>
                        <a:t>51</a:t>
                      </a:r>
                      <a:r>
                        <a:rPr lang="en-US" sz="1200" kern="100" baseline="30000" dirty="0">
                          <a:solidFill>
                            <a:schemeClr val="tx1"/>
                          </a:solidFill>
                          <a:effectLst/>
                          <a:latin typeface="Times New Roman" panose="02020603050405020304" pitchFamily="18" charset="0"/>
                          <a:cs typeface="Times New Roman" panose="02020603050405020304" pitchFamily="18" charset="0"/>
                        </a:rPr>
                        <a:t>st</a:t>
                      </a:r>
                      <a:r>
                        <a:rPr lang="en-US" sz="1200" kern="100" dirty="0">
                          <a:solidFill>
                            <a:schemeClr val="tx1"/>
                          </a:solidFill>
                          <a:effectLst/>
                          <a:latin typeface="Times New Roman" panose="02020603050405020304" pitchFamily="18" charset="0"/>
                          <a:cs typeface="Times New Roman" panose="02020603050405020304" pitchFamily="18" charset="0"/>
                        </a:rPr>
                        <a:t> division, division 66,  Sadao Araki’s division (</a:t>
                      </a:r>
                      <a:r>
                        <a:rPr lang="en-US" sz="1200" kern="100" dirty="0" smtClean="0">
                          <a:solidFill>
                            <a:schemeClr val="tx1"/>
                          </a:solidFill>
                          <a:effectLst/>
                          <a:latin typeface="Times New Roman" panose="02020603050405020304" pitchFamily="18" charset="0"/>
                          <a:cs typeface="Times New Roman" panose="02020603050405020304" pitchFamily="18" charset="0"/>
                        </a:rPr>
                        <a:t>6,000</a:t>
                      </a:r>
                      <a:r>
                        <a:rPr lang="en-US" sz="1200" kern="100" dirty="0">
                          <a:solidFill>
                            <a:schemeClr val="tx1"/>
                          </a:solidFill>
                          <a:effectLst/>
                          <a:latin typeface="Times New Roman" panose="02020603050405020304" pitchFamily="18" charset="0"/>
                          <a:cs typeface="Times New Roman" panose="02020603050405020304" pitchFamily="18" charset="0"/>
                        </a:rPr>
                        <a:t>)</a:t>
                      </a:r>
                    </a:p>
                    <a:p>
                      <a:pPr marL="176213" marR="0" lvl="0" indent="-176213" algn="l" defTabSz="457200" rtl="0" eaLnBrk="1" fontAlgn="auto" latinLnBrk="0" hangingPunct="1">
                        <a:lnSpc>
                          <a:spcPct val="100000"/>
                        </a:lnSpc>
                        <a:spcBef>
                          <a:spcPts val="0"/>
                        </a:spcBef>
                        <a:spcAft>
                          <a:spcPts val="0"/>
                        </a:spcAft>
                        <a:buClrTx/>
                        <a:buSzTx/>
                        <a:buFontTx/>
                        <a:buNone/>
                        <a:tabLst/>
                        <a:defRPr/>
                      </a:pPr>
                      <a:r>
                        <a:rPr lang="en-US" sz="1200" kern="100" smtClean="0">
                          <a:solidFill>
                            <a:schemeClr val="tx1"/>
                          </a:solidFill>
                          <a:effectLst/>
                          <a:latin typeface="Times New Roman" panose="02020603050405020304" pitchFamily="18" charset="0"/>
                          <a:cs typeface="Times New Roman" panose="02020603050405020304" pitchFamily="18" charset="0"/>
                        </a:rPr>
                        <a:t>Independent </a:t>
                      </a:r>
                      <a:r>
                        <a:rPr lang="en-US" sz="1200" kern="100" dirty="0">
                          <a:solidFill>
                            <a:schemeClr val="tx1"/>
                          </a:solidFill>
                          <a:effectLst/>
                          <a:latin typeface="Times New Roman" panose="02020603050405020304" pitchFamily="18" charset="0"/>
                          <a:cs typeface="Times New Roman" panose="02020603050405020304" pitchFamily="18" charset="0"/>
                        </a:rPr>
                        <a:t>mountain artillery soldiers division 10 (</a:t>
                      </a:r>
                      <a:r>
                        <a:rPr lang="en-US" sz="1200" kern="100" dirty="0" smtClean="0">
                          <a:solidFill>
                            <a:schemeClr val="tx1"/>
                          </a:solidFill>
                          <a:effectLst/>
                          <a:latin typeface="Times New Roman" panose="02020603050405020304" pitchFamily="18" charset="0"/>
                          <a:cs typeface="Times New Roman" panose="02020603050405020304" pitchFamily="18" charset="0"/>
                        </a:rPr>
                        <a:t>2,150</a:t>
                      </a:r>
                      <a:r>
                        <a:rPr lang="en-US" sz="1200" kern="100" dirty="0">
                          <a:solidFill>
                            <a:schemeClr val="tx1"/>
                          </a:solidFill>
                          <a:effectLst/>
                          <a:latin typeface="Times New Roman" panose="02020603050405020304" pitchFamily="18"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00" dirty="0">
                          <a:solidFill>
                            <a:schemeClr val="tx1"/>
                          </a:solidFill>
                          <a:effectLst/>
                          <a:latin typeface="Times New Roman" panose="02020603050405020304" pitchFamily="18" charset="0"/>
                          <a:cs typeface="Times New Roman" panose="02020603050405020304" pitchFamily="18" charset="0"/>
                        </a:rPr>
                        <a:t>1</a:t>
                      </a:r>
                      <a:r>
                        <a:rPr lang="en-US" sz="1200" kern="100" baseline="30000" dirty="0">
                          <a:solidFill>
                            <a:schemeClr val="tx1"/>
                          </a:solidFill>
                          <a:effectLst/>
                          <a:latin typeface="Times New Roman" panose="02020603050405020304" pitchFamily="18" charset="0"/>
                          <a:cs typeface="Times New Roman" panose="02020603050405020304" pitchFamily="18" charset="0"/>
                        </a:rPr>
                        <a:t>st</a:t>
                      </a:r>
                      <a:r>
                        <a:rPr lang="en-US" sz="1200" kern="100" dirty="0">
                          <a:solidFill>
                            <a:schemeClr val="tx1"/>
                          </a:solidFill>
                          <a:effectLst/>
                          <a:latin typeface="Times New Roman" panose="02020603050405020304" pitchFamily="18" charset="0"/>
                          <a:cs typeface="Times New Roman" panose="02020603050405020304" pitchFamily="18" charset="0"/>
                        </a:rPr>
                        <a:t> artillery soldiers division, heavy artillery soldiers squadron 1 (</a:t>
                      </a:r>
                      <a:r>
                        <a:rPr lang="en-US" sz="1200" kern="100" dirty="0" smtClean="0">
                          <a:solidFill>
                            <a:schemeClr val="tx1"/>
                          </a:solidFill>
                          <a:effectLst/>
                          <a:latin typeface="Times New Roman" panose="02020603050405020304" pitchFamily="18" charset="0"/>
                          <a:cs typeface="Times New Roman" panose="02020603050405020304" pitchFamily="18" charset="0"/>
                        </a:rPr>
                        <a:t>1,201</a:t>
                      </a:r>
                      <a:r>
                        <a:rPr lang="en-US" sz="1200" kern="100" dirty="0">
                          <a:solidFill>
                            <a:schemeClr val="tx1"/>
                          </a:solidFill>
                          <a:effectLst/>
                          <a:latin typeface="Times New Roman" panose="02020603050405020304" pitchFamily="18"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00" dirty="0">
                          <a:solidFill>
                            <a:schemeClr val="tx1"/>
                          </a:solidFill>
                          <a:effectLst/>
                          <a:latin typeface="Times New Roman" panose="02020603050405020304" pitchFamily="18" charset="0"/>
                          <a:cs typeface="Times New Roman" panose="02020603050405020304" pitchFamily="18" charset="0"/>
                        </a:rPr>
                        <a:t>1</a:t>
                      </a:r>
                      <a:r>
                        <a:rPr lang="en-US" sz="1200" kern="100" baseline="30000" dirty="0">
                          <a:solidFill>
                            <a:schemeClr val="tx1"/>
                          </a:solidFill>
                          <a:effectLst/>
                          <a:latin typeface="Times New Roman" panose="02020603050405020304" pitchFamily="18" charset="0"/>
                          <a:cs typeface="Times New Roman" panose="02020603050405020304" pitchFamily="18" charset="0"/>
                        </a:rPr>
                        <a:t>st</a:t>
                      </a:r>
                      <a:r>
                        <a:rPr lang="en-US" sz="1200" kern="100" dirty="0">
                          <a:solidFill>
                            <a:schemeClr val="tx1"/>
                          </a:solidFill>
                          <a:effectLst/>
                          <a:latin typeface="Times New Roman" panose="02020603050405020304" pitchFamily="18" charset="0"/>
                          <a:cs typeface="Times New Roman" panose="02020603050405020304" pitchFamily="18" charset="0"/>
                        </a:rPr>
                        <a:t> artillery soldiers division, independent heavy artillery battalions 2 and 3 (</a:t>
                      </a:r>
                      <a:r>
                        <a:rPr lang="en-US" sz="1200" kern="100" dirty="0" smtClean="0">
                          <a:solidFill>
                            <a:schemeClr val="tx1"/>
                          </a:solidFill>
                          <a:effectLst/>
                          <a:latin typeface="Times New Roman" panose="02020603050405020304" pitchFamily="18" charset="0"/>
                          <a:cs typeface="Times New Roman" panose="02020603050405020304" pitchFamily="18" charset="0"/>
                        </a:rPr>
                        <a:t>1,244</a:t>
                      </a:r>
                      <a:r>
                        <a:rPr lang="en-US" sz="1200" kern="100" dirty="0">
                          <a:solidFill>
                            <a:schemeClr val="tx1"/>
                          </a:solidFill>
                          <a:effectLst/>
                          <a:latin typeface="Times New Roman" panose="02020603050405020304" pitchFamily="18"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00" dirty="0">
                          <a:solidFill>
                            <a:schemeClr val="tx1"/>
                          </a:solidFill>
                          <a:effectLst/>
                          <a:latin typeface="Times New Roman" panose="02020603050405020304" pitchFamily="18" charset="0"/>
                          <a:cs typeface="Times New Roman" panose="02020603050405020304" pitchFamily="18" charset="0"/>
                        </a:rPr>
                        <a:t>1</a:t>
                      </a:r>
                      <a:r>
                        <a:rPr lang="en-US" sz="1200" kern="100" baseline="30000" dirty="0">
                          <a:solidFill>
                            <a:schemeClr val="tx1"/>
                          </a:solidFill>
                          <a:effectLst/>
                          <a:latin typeface="Times New Roman" panose="02020603050405020304" pitchFamily="18" charset="0"/>
                          <a:cs typeface="Times New Roman" panose="02020603050405020304" pitchFamily="18" charset="0"/>
                        </a:rPr>
                        <a:t>st</a:t>
                      </a:r>
                      <a:r>
                        <a:rPr lang="en-US" sz="1200" kern="100" dirty="0">
                          <a:solidFill>
                            <a:schemeClr val="tx1"/>
                          </a:solidFill>
                          <a:effectLst/>
                          <a:latin typeface="Times New Roman" panose="02020603050405020304" pitchFamily="18" charset="0"/>
                          <a:cs typeface="Times New Roman" panose="02020603050405020304" pitchFamily="18" charset="0"/>
                        </a:rPr>
                        <a:t> artillery soldiers division, field operations heavy artillery squadron 14 (991)</a:t>
                      </a:r>
                    </a:p>
                    <a:p>
                      <a:pPr marL="176213" marR="0" lvl="0" indent="-176213" algn="l" defTabSz="457200" rtl="0" eaLnBrk="1" fontAlgn="auto" latinLnBrk="0" hangingPunct="1">
                        <a:lnSpc>
                          <a:spcPct val="100000"/>
                        </a:lnSpc>
                        <a:spcBef>
                          <a:spcPts val="0"/>
                        </a:spcBef>
                        <a:spcAft>
                          <a:spcPts val="0"/>
                        </a:spcAft>
                        <a:buClrTx/>
                        <a:buSzTx/>
                        <a:buFontTx/>
                        <a:buNone/>
                        <a:tabLst/>
                        <a:defRPr/>
                      </a:pPr>
                      <a:r>
                        <a:rPr lang="en-US" sz="1200" kern="100" dirty="0">
                          <a:solidFill>
                            <a:schemeClr val="tx1"/>
                          </a:solidFill>
                          <a:effectLst/>
                          <a:latin typeface="Times New Roman" panose="02020603050405020304" pitchFamily="18" charset="0"/>
                          <a:cs typeface="Times New Roman" panose="02020603050405020304" pitchFamily="18" charset="0"/>
                        </a:rPr>
                        <a:t>1</a:t>
                      </a:r>
                      <a:r>
                        <a:rPr lang="en-US" sz="1200" kern="100" baseline="30000" dirty="0">
                          <a:solidFill>
                            <a:schemeClr val="tx1"/>
                          </a:solidFill>
                          <a:effectLst/>
                          <a:latin typeface="Times New Roman" panose="02020603050405020304" pitchFamily="18" charset="0"/>
                          <a:cs typeface="Times New Roman" panose="02020603050405020304" pitchFamily="18" charset="0"/>
                        </a:rPr>
                        <a:t>st</a:t>
                      </a:r>
                      <a:r>
                        <a:rPr lang="en-US" sz="1200" kern="100" dirty="0">
                          <a:solidFill>
                            <a:schemeClr val="tx1"/>
                          </a:solidFill>
                          <a:effectLst/>
                          <a:latin typeface="Times New Roman" panose="02020603050405020304" pitchFamily="18" charset="0"/>
                          <a:cs typeface="Times New Roman" panose="02020603050405020304" pitchFamily="18" charset="0"/>
                        </a:rPr>
                        <a:t> artillery soldiers division, independent mortar battalion </a:t>
                      </a:r>
                      <a:r>
                        <a:rPr lang="en-US" sz="1200" kern="100" dirty="0" smtClean="0">
                          <a:solidFill>
                            <a:schemeClr val="tx1"/>
                          </a:solidFill>
                          <a:effectLst/>
                          <a:latin typeface="Times New Roman" panose="02020603050405020304" pitchFamily="18" charset="0"/>
                          <a:cs typeface="Times New Roman" panose="02020603050405020304" pitchFamily="18" charset="0"/>
                        </a:rPr>
                        <a:t>2</a:t>
                      </a:r>
                      <a:r>
                        <a:rPr lang="en-US" sz="1200" kern="100" baseline="0" dirty="0" smtClean="0">
                          <a:solidFill>
                            <a:schemeClr val="tx1"/>
                          </a:solidFill>
                          <a:effectLst/>
                          <a:latin typeface="Times New Roman" panose="02020603050405020304" pitchFamily="18" charset="0"/>
                          <a:cs typeface="Times New Roman" panose="02020603050405020304" pitchFamily="18" charset="0"/>
                        </a:rPr>
                        <a:t> </a:t>
                      </a:r>
                      <a:r>
                        <a:rPr lang="en-US" sz="1200" kern="100" dirty="0" smtClean="0">
                          <a:solidFill>
                            <a:schemeClr val="tx1"/>
                          </a:solidFill>
                          <a:effectLst/>
                          <a:latin typeface="Times New Roman" panose="02020603050405020304" pitchFamily="18" charset="0"/>
                          <a:cs typeface="Times New Roman" panose="02020603050405020304" pitchFamily="18" charset="0"/>
                        </a:rPr>
                        <a:t>(596</a:t>
                      </a:r>
                      <a:r>
                        <a:rPr lang="en-US" sz="1200" kern="100" dirty="0">
                          <a:solidFill>
                            <a:schemeClr val="tx1"/>
                          </a:solidFill>
                          <a:effectLst/>
                          <a:latin typeface="Times New Roman" panose="02020603050405020304" pitchFamily="18" charset="0"/>
                          <a:cs typeface="Times New Roman" panose="02020603050405020304" pitchFamily="18" charset="0"/>
                        </a:rPr>
                        <a:t>)</a:t>
                      </a:r>
                    </a:p>
                    <a:p>
                      <a:pPr marL="176213" marR="0" lvl="0" indent="-176213" algn="l" defTabSz="457200" rtl="0" eaLnBrk="1" fontAlgn="auto" latinLnBrk="0" hangingPunct="1">
                        <a:lnSpc>
                          <a:spcPct val="100000"/>
                        </a:lnSpc>
                        <a:spcBef>
                          <a:spcPts val="0"/>
                        </a:spcBef>
                        <a:spcAft>
                          <a:spcPts val="0"/>
                        </a:spcAft>
                        <a:buClrTx/>
                        <a:buSzTx/>
                        <a:buFontTx/>
                        <a:buNone/>
                        <a:tabLst/>
                        <a:defRPr/>
                      </a:pPr>
                      <a:r>
                        <a:rPr lang="en-US" sz="1200" kern="100" dirty="0">
                          <a:solidFill>
                            <a:schemeClr val="tx1"/>
                          </a:solidFill>
                          <a:effectLst/>
                          <a:latin typeface="Times New Roman" panose="02020603050405020304" pitchFamily="18" charset="0"/>
                          <a:cs typeface="Times New Roman" panose="02020603050405020304" pitchFamily="18" charset="0"/>
                        </a:rPr>
                        <a:t>23</a:t>
                      </a:r>
                      <a:r>
                        <a:rPr lang="en-US" sz="1200" kern="100" baseline="30000" dirty="0">
                          <a:solidFill>
                            <a:schemeClr val="tx1"/>
                          </a:solidFill>
                          <a:effectLst/>
                          <a:latin typeface="Times New Roman" panose="02020603050405020304" pitchFamily="18" charset="0"/>
                          <a:cs typeface="Times New Roman" panose="02020603050405020304" pitchFamily="18" charset="0"/>
                        </a:rPr>
                        <a:t>rd</a:t>
                      </a:r>
                      <a:r>
                        <a:rPr lang="en-US" sz="1200" kern="100" dirty="0">
                          <a:solidFill>
                            <a:schemeClr val="tx1"/>
                          </a:solidFill>
                          <a:effectLst/>
                          <a:latin typeface="Times New Roman" panose="02020603050405020304" pitchFamily="18" charset="0"/>
                          <a:cs typeface="Times New Roman" panose="02020603050405020304" pitchFamily="18" charset="0"/>
                        </a:rPr>
                        <a:t> air battalion (</a:t>
                      </a:r>
                      <a:r>
                        <a:rPr lang="en-US" sz="1200" kern="100" dirty="0" smtClean="0">
                          <a:solidFill>
                            <a:schemeClr val="tx1"/>
                          </a:solidFill>
                          <a:effectLst/>
                          <a:latin typeface="Times New Roman" panose="02020603050405020304" pitchFamily="18" charset="0"/>
                          <a:cs typeface="Times New Roman" panose="02020603050405020304" pitchFamily="18" charset="0"/>
                        </a:rPr>
                        <a:t>1,300</a:t>
                      </a:r>
                      <a:r>
                        <a:rPr lang="en-US" sz="1200" kern="100" dirty="0">
                          <a:solidFill>
                            <a:schemeClr val="tx1"/>
                          </a:solidFill>
                          <a:effectLst/>
                          <a:latin typeface="Times New Roman" panose="02020603050405020304" pitchFamily="18" charset="0"/>
                          <a:cs typeface="Times New Roman" panose="02020603050405020304" pitchFamily="18" charset="0"/>
                        </a:rPr>
                        <a:t>) </a:t>
                      </a:r>
                    </a:p>
                    <a:p>
                      <a:pPr marL="176213" marR="0" lvl="0" indent="-176213" algn="l" defTabSz="457200" rtl="0" eaLnBrk="1" fontAlgn="auto" latinLnBrk="0" hangingPunct="1">
                        <a:lnSpc>
                          <a:spcPct val="100000"/>
                        </a:lnSpc>
                        <a:spcBef>
                          <a:spcPts val="0"/>
                        </a:spcBef>
                        <a:spcAft>
                          <a:spcPts val="0"/>
                        </a:spcAft>
                        <a:buClrTx/>
                        <a:buSzTx/>
                        <a:buFontTx/>
                        <a:buNone/>
                        <a:tabLst/>
                        <a:defRPr/>
                      </a:pPr>
                      <a:r>
                        <a:rPr lang="en-US" sz="1200" kern="100" dirty="0">
                          <a:solidFill>
                            <a:schemeClr val="tx1"/>
                          </a:solidFill>
                          <a:effectLst/>
                          <a:latin typeface="Times New Roman" panose="02020603050405020304" pitchFamily="18" charset="0"/>
                          <a:cs typeface="Times New Roman" panose="02020603050405020304" pitchFamily="18" charset="0"/>
                        </a:rPr>
                        <a:t>Naval ground combat battalion (600)</a:t>
                      </a:r>
                    </a:p>
                  </a:txBody>
                  <a:tcPr/>
                </a:tc>
                <a:tc>
                  <a:txBody>
                    <a:bodyPr/>
                    <a:lstStyle/>
                    <a:p>
                      <a:pPr marL="176213" indent="-176213">
                        <a:spcAft>
                          <a:spcPts val="0"/>
                        </a:spcAft>
                      </a:pPr>
                      <a:r>
                        <a:rPr lang="en-US" altLang="zh-TW" sz="1200" kern="100" dirty="0">
                          <a:solidFill>
                            <a:schemeClr val="tx1"/>
                          </a:solidFill>
                          <a:effectLst/>
                          <a:latin typeface="Times New Roman" panose="02020603050405020304" pitchFamily="18" charset="0"/>
                          <a:cs typeface="Times New Roman" panose="02020603050405020304" pitchFamily="18" charset="0"/>
                        </a:rPr>
                        <a:t>Royal Regiment of Scotland 2</a:t>
                      </a:r>
                      <a:r>
                        <a:rPr lang="en-US" altLang="zh-TW" sz="1200" kern="100" baseline="30000" dirty="0">
                          <a:solidFill>
                            <a:schemeClr val="tx1"/>
                          </a:solidFill>
                          <a:effectLst/>
                          <a:latin typeface="Times New Roman" panose="02020603050405020304" pitchFamily="18" charset="0"/>
                          <a:cs typeface="Times New Roman" panose="02020603050405020304" pitchFamily="18" charset="0"/>
                        </a:rPr>
                        <a:t>nd</a:t>
                      </a:r>
                      <a:r>
                        <a:rPr lang="en-US" altLang="zh-TW" sz="1200" kern="100" dirty="0">
                          <a:solidFill>
                            <a:schemeClr val="tx1"/>
                          </a:solidFill>
                          <a:effectLst/>
                          <a:latin typeface="Times New Roman" panose="02020603050405020304" pitchFamily="18" charset="0"/>
                          <a:cs typeface="Times New Roman" panose="02020603050405020304" pitchFamily="18" charset="0"/>
                        </a:rPr>
                        <a:t> Battalion (</a:t>
                      </a:r>
                      <a:r>
                        <a:rPr lang="en-US" sz="1200" kern="100" dirty="0">
                          <a:solidFill>
                            <a:schemeClr val="tx1"/>
                          </a:solidFill>
                          <a:effectLst/>
                          <a:latin typeface="Times New Roman" panose="02020603050405020304" pitchFamily="18" charset="0"/>
                          <a:cs typeface="Times New Roman" panose="02020603050405020304" pitchFamily="18" charset="0"/>
                        </a:rPr>
                        <a:t>769)</a:t>
                      </a:r>
                      <a:endParaRPr lang="en-HK" sz="1200" kern="100" dirty="0">
                        <a:solidFill>
                          <a:schemeClr val="tx1"/>
                        </a:solidFill>
                        <a:effectLst/>
                        <a:latin typeface="Times New Roman" panose="02020603050405020304" pitchFamily="18" charset="0"/>
                        <a:cs typeface="Times New Roman" panose="02020603050405020304" pitchFamily="18" charset="0"/>
                      </a:endParaRPr>
                    </a:p>
                    <a:p>
                      <a:pPr marL="176213" indent="-176213">
                        <a:spcAft>
                          <a:spcPts val="0"/>
                        </a:spcAft>
                      </a:pPr>
                      <a:r>
                        <a:rPr lang="en-US" altLang="zh-TW" sz="1200" kern="100" dirty="0">
                          <a:solidFill>
                            <a:schemeClr val="tx1"/>
                          </a:solidFill>
                          <a:effectLst/>
                          <a:latin typeface="Times New Roman" panose="02020603050405020304" pitchFamily="18" charset="0"/>
                          <a:cs typeface="Times New Roman" panose="02020603050405020304" pitchFamily="18" charset="0"/>
                        </a:rPr>
                        <a:t>Middlesex Regiment 1</a:t>
                      </a:r>
                      <a:r>
                        <a:rPr lang="en-US" altLang="zh-TW" sz="1200" kern="100" baseline="30000" dirty="0">
                          <a:solidFill>
                            <a:schemeClr val="tx1"/>
                          </a:solidFill>
                          <a:effectLst/>
                          <a:latin typeface="Times New Roman" panose="02020603050405020304" pitchFamily="18" charset="0"/>
                          <a:cs typeface="Times New Roman" panose="02020603050405020304" pitchFamily="18" charset="0"/>
                        </a:rPr>
                        <a:t>st</a:t>
                      </a:r>
                      <a:r>
                        <a:rPr lang="en-US" altLang="zh-TW" sz="1200" kern="100" dirty="0">
                          <a:solidFill>
                            <a:schemeClr val="tx1"/>
                          </a:solidFill>
                          <a:effectLst/>
                          <a:latin typeface="Times New Roman" panose="02020603050405020304" pitchFamily="18" charset="0"/>
                          <a:cs typeface="Times New Roman" panose="02020603050405020304" pitchFamily="18" charset="0"/>
                        </a:rPr>
                        <a:t> Battalion (764)</a:t>
                      </a:r>
                      <a:endParaRPr lang="en-HK" sz="1200" kern="100" dirty="0">
                        <a:solidFill>
                          <a:schemeClr val="tx1"/>
                        </a:solidFill>
                        <a:effectLst/>
                        <a:latin typeface="Times New Roman" panose="02020603050405020304" pitchFamily="18" charset="0"/>
                        <a:cs typeface="Times New Roman" panose="02020603050405020304" pitchFamily="18" charset="0"/>
                      </a:endParaRPr>
                    </a:p>
                    <a:p>
                      <a:pPr marL="0" indent="0">
                        <a:spcAft>
                          <a:spcPts val="0"/>
                        </a:spcAft>
                      </a:pPr>
                      <a:r>
                        <a:rPr lang="en-US" altLang="zh-TW" sz="1200" kern="100" dirty="0">
                          <a:solidFill>
                            <a:schemeClr val="tx1"/>
                          </a:solidFill>
                          <a:effectLst/>
                          <a:latin typeface="Times New Roman" panose="02020603050405020304" pitchFamily="18" charset="0"/>
                          <a:cs typeface="Times New Roman" panose="02020603050405020304" pitchFamily="18" charset="0"/>
                        </a:rPr>
                        <a:t>5</a:t>
                      </a:r>
                      <a:r>
                        <a:rPr lang="en-US" altLang="zh-TW" sz="1200" kern="100" baseline="30000" dirty="0">
                          <a:solidFill>
                            <a:schemeClr val="tx1"/>
                          </a:solidFill>
                          <a:effectLst/>
                          <a:latin typeface="Times New Roman" panose="02020603050405020304" pitchFamily="18" charset="0"/>
                          <a:cs typeface="Times New Roman" panose="02020603050405020304" pitchFamily="18" charset="0"/>
                        </a:rPr>
                        <a:t>th</a:t>
                      </a:r>
                      <a:r>
                        <a:rPr lang="en-US" altLang="zh-TW" sz="1200" kern="100" dirty="0">
                          <a:solidFill>
                            <a:schemeClr val="tx1"/>
                          </a:solidFill>
                          <a:effectLst/>
                          <a:latin typeface="Times New Roman" panose="02020603050405020304" pitchFamily="18" charset="0"/>
                          <a:cs typeface="Times New Roman" panose="02020603050405020304" pitchFamily="18" charset="0"/>
                        </a:rPr>
                        <a:t> Royal Artillery Anti Aircraft Defense Battalion (588)</a:t>
                      </a:r>
                      <a:endParaRPr lang="en-HK" sz="1200" kern="100" dirty="0">
                        <a:solidFill>
                          <a:schemeClr val="tx1"/>
                        </a:solidFill>
                        <a:effectLst/>
                        <a:latin typeface="Times New Roman" panose="02020603050405020304" pitchFamily="18" charset="0"/>
                        <a:cs typeface="Times New Roman" panose="02020603050405020304" pitchFamily="18" charset="0"/>
                      </a:endParaRPr>
                    </a:p>
                    <a:p>
                      <a:pPr marL="0" indent="0">
                        <a:spcAft>
                          <a:spcPts val="0"/>
                        </a:spcAft>
                      </a:pPr>
                      <a:r>
                        <a:rPr lang="en-US" altLang="zh-TW" sz="1200" kern="100" dirty="0">
                          <a:solidFill>
                            <a:schemeClr val="tx1"/>
                          </a:solidFill>
                          <a:effectLst/>
                          <a:latin typeface="Times New Roman" panose="02020603050405020304" pitchFamily="18" charset="0"/>
                          <a:cs typeface="Times New Roman" panose="02020603050405020304" pitchFamily="18" charset="0"/>
                        </a:rPr>
                        <a:t>Royal Hong Kong Singapore 1</a:t>
                      </a:r>
                      <a:r>
                        <a:rPr lang="en-US" altLang="zh-TW" sz="1200" kern="100" baseline="30000" dirty="0">
                          <a:solidFill>
                            <a:schemeClr val="tx1"/>
                          </a:solidFill>
                          <a:effectLst/>
                          <a:latin typeface="Times New Roman" panose="02020603050405020304" pitchFamily="18" charset="0"/>
                          <a:cs typeface="Times New Roman" panose="02020603050405020304" pitchFamily="18" charset="0"/>
                        </a:rPr>
                        <a:t>st</a:t>
                      </a:r>
                      <a:r>
                        <a:rPr lang="en-US" altLang="zh-TW" sz="1200" kern="100" dirty="0">
                          <a:solidFill>
                            <a:schemeClr val="tx1"/>
                          </a:solidFill>
                          <a:effectLst/>
                          <a:latin typeface="Times New Roman" panose="02020603050405020304" pitchFamily="18" charset="0"/>
                          <a:cs typeface="Times New Roman" panose="02020603050405020304" pitchFamily="18" charset="0"/>
                        </a:rPr>
                        <a:t> Artillery Battalion (874)</a:t>
                      </a:r>
                      <a:endParaRPr lang="en-HK" sz="1200" kern="100" dirty="0">
                        <a:solidFill>
                          <a:schemeClr val="tx1"/>
                        </a:solidFill>
                        <a:effectLst/>
                        <a:latin typeface="Times New Roman" panose="02020603050405020304" pitchFamily="18" charset="0"/>
                        <a:cs typeface="Times New Roman" panose="02020603050405020304" pitchFamily="18" charset="0"/>
                      </a:endParaRPr>
                    </a:p>
                    <a:p>
                      <a:pPr marL="0" indent="0">
                        <a:spcAft>
                          <a:spcPts val="0"/>
                        </a:spcAft>
                      </a:pPr>
                      <a:r>
                        <a:rPr lang="en-US" altLang="zh-TW" sz="1200" kern="100" dirty="0">
                          <a:solidFill>
                            <a:schemeClr val="tx1"/>
                          </a:solidFill>
                          <a:effectLst/>
                          <a:latin typeface="Times New Roman" panose="02020603050405020304" pitchFamily="18" charset="0"/>
                          <a:cs typeface="Times New Roman" panose="02020603050405020304" pitchFamily="18" charset="0"/>
                        </a:rPr>
                        <a:t>Royal Artillery Soldiers 956</a:t>
                      </a:r>
                      <a:r>
                        <a:rPr lang="en-US" altLang="zh-TW" sz="1200" kern="100" baseline="30000" dirty="0">
                          <a:solidFill>
                            <a:schemeClr val="tx1"/>
                          </a:solidFill>
                          <a:effectLst/>
                          <a:latin typeface="Times New Roman" panose="02020603050405020304" pitchFamily="18" charset="0"/>
                          <a:cs typeface="Times New Roman" panose="02020603050405020304" pitchFamily="18" charset="0"/>
                        </a:rPr>
                        <a:t>th</a:t>
                      </a:r>
                      <a:r>
                        <a:rPr lang="en-US" altLang="zh-TW" sz="1200" kern="100" dirty="0">
                          <a:solidFill>
                            <a:schemeClr val="tx1"/>
                          </a:solidFill>
                          <a:effectLst/>
                          <a:latin typeface="Times New Roman" panose="02020603050405020304" pitchFamily="18" charset="0"/>
                          <a:cs typeface="Times New Roman" panose="02020603050405020304" pitchFamily="18" charset="0"/>
                        </a:rPr>
                        <a:t> Defensive Squadron (174)</a:t>
                      </a:r>
                      <a:endParaRPr lang="en-HK" sz="1200" kern="100" dirty="0">
                        <a:solidFill>
                          <a:schemeClr val="tx1"/>
                        </a:solidFill>
                        <a:effectLst/>
                        <a:latin typeface="Times New Roman" panose="02020603050405020304" pitchFamily="18" charset="0"/>
                        <a:cs typeface="Times New Roman" panose="02020603050405020304" pitchFamily="18" charset="0"/>
                      </a:endParaRPr>
                    </a:p>
                    <a:p>
                      <a:pPr marL="0" indent="0">
                        <a:spcAft>
                          <a:spcPts val="0"/>
                        </a:spcAft>
                      </a:pPr>
                      <a:r>
                        <a:rPr lang="en-US" altLang="zh-TW" sz="1200" kern="100" dirty="0">
                          <a:solidFill>
                            <a:schemeClr val="tx1"/>
                          </a:solidFill>
                          <a:effectLst/>
                          <a:latin typeface="Times New Roman" panose="02020603050405020304" pitchFamily="18" charset="0"/>
                          <a:cs typeface="Times New Roman" panose="02020603050405020304" pitchFamily="18" charset="0"/>
                        </a:rPr>
                        <a:t>Royal Artillery Soldiers Shore Heavy Artillery Battalion (940)</a:t>
                      </a:r>
                      <a:endParaRPr lang="en-HK" sz="1200" kern="100" dirty="0">
                        <a:solidFill>
                          <a:schemeClr val="tx1"/>
                        </a:solidFill>
                        <a:effectLst/>
                        <a:latin typeface="Times New Roman" panose="02020603050405020304" pitchFamily="18" charset="0"/>
                        <a:cs typeface="Times New Roman" panose="02020603050405020304" pitchFamily="18" charset="0"/>
                      </a:endParaRPr>
                    </a:p>
                    <a:p>
                      <a:pPr marL="176213" indent="-176213">
                        <a:spcAft>
                          <a:spcPts val="0"/>
                        </a:spcAft>
                      </a:pPr>
                      <a:r>
                        <a:rPr lang="en-US" altLang="zh-TW" sz="1200" kern="100" dirty="0">
                          <a:solidFill>
                            <a:schemeClr val="tx1"/>
                          </a:solidFill>
                          <a:effectLst/>
                          <a:latin typeface="Times New Roman" panose="02020603050405020304" pitchFamily="18" charset="0"/>
                          <a:cs typeface="Times New Roman" panose="02020603050405020304" pitchFamily="18" charset="0"/>
                        </a:rPr>
                        <a:t>Royal Navy (</a:t>
                      </a:r>
                      <a:r>
                        <a:rPr lang="en-US" altLang="zh-TW" sz="1200" kern="100" dirty="0" smtClean="0">
                          <a:solidFill>
                            <a:schemeClr val="tx1"/>
                          </a:solidFill>
                          <a:effectLst/>
                          <a:latin typeface="Times New Roman" panose="02020603050405020304" pitchFamily="18" charset="0"/>
                          <a:cs typeface="Times New Roman" panose="02020603050405020304" pitchFamily="18" charset="0"/>
                        </a:rPr>
                        <a:t>1,600</a:t>
                      </a:r>
                      <a:r>
                        <a:rPr lang="en-US" altLang="zh-TW" sz="1200" kern="100" dirty="0">
                          <a:solidFill>
                            <a:schemeClr val="tx1"/>
                          </a:solidFill>
                          <a:effectLst/>
                          <a:latin typeface="Times New Roman" panose="02020603050405020304" pitchFamily="18" charset="0"/>
                          <a:cs typeface="Times New Roman" panose="02020603050405020304" pitchFamily="18" charset="0"/>
                        </a:rPr>
                        <a:t>)</a:t>
                      </a:r>
                      <a:endParaRPr lang="en-HK" sz="1200" kern="100" dirty="0">
                        <a:solidFill>
                          <a:schemeClr val="tx1"/>
                        </a:solidFill>
                        <a:effectLst/>
                        <a:latin typeface="Times New Roman" panose="02020603050405020304" pitchFamily="18" charset="0"/>
                        <a:cs typeface="Times New Roman" panose="02020603050405020304" pitchFamily="18" charset="0"/>
                      </a:endParaRPr>
                    </a:p>
                    <a:p>
                      <a:pPr marL="176213" indent="-176213">
                        <a:spcAft>
                          <a:spcPts val="0"/>
                        </a:spcAft>
                      </a:pPr>
                      <a:r>
                        <a:rPr lang="en-US" altLang="zh-TW" sz="1200" kern="100" dirty="0">
                          <a:solidFill>
                            <a:schemeClr val="tx1"/>
                          </a:solidFill>
                          <a:effectLst/>
                          <a:latin typeface="Times New Roman" panose="02020603050405020304" pitchFamily="18" charset="0"/>
                          <a:cs typeface="Times New Roman" panose="02020603050405020304" pitchFamily="18" charset="0"/>
                        </a:rPr>
                        <a:t>Royal Airforce (100)</a:t>
                      </a:r>
                      <a:endParaRPr lang="en-HK" sz="1200" kern="100" dirty="0">
                        <a:solidFill>
                          <a:schemeClr val="tx1"/>
                        </a:solidFill>
                        <a:effectLst/>
                        <a:latin typeface="Times New Roman" panose="02020603050405020304" pitchFamily="18" charset="0"/>
                        <a:cs typeface="Times New Roman" panose="02020603050405020304" pitchFamily="18" charset="0"/>
                      </a:endParaRPr>
                    </a:p>
                    <a:p>
                      <a:pPr marL="0" indent="0">
                        <a:spcAft>
                          <a:spcPts val="0"/>
                        </a:spcAft>
                      </a:pPr>
                      <a:r>
                        <a:rPr lang="en-US" altLang="zh-TW" sz="1200" kern="100" dirty="0">
                          <a:solidFill>
                            <a:schemeClr val="tx1"/>
                          </a:solidFill>
                          <a:effectLst/>
                          <a:latin typeface="Times New Roman" panose="02020603050405020304" pitchFamily="18" charset="0"/>
                          <a:cs typeface="Times New Roman" panose="02020603050405020304" pitchFamily="18" charset="0"/>
                        </a:rPr>
                        <a:t>Hong Kong Volunteer </a:t>
                      </a:r>
                      <a:r>
                        <a:rPr lang="en-US" altLang="zh-TW" sz="1200" kern="100" dirty="0" err="1">
                          <a:solidFill>
                            <a:schemeClr val="tx1"/>
                          </a:solidFill>
                          <a:effectLst/>
                          <a:latin typeface="Times New Roman" panose="02020603050405020304" pitchFamily="18" charset="0"/>
                          <a:cs typeface="Times New Roman" panose="02020603050405020304" pitchFamily="18" charset="0"/>
                        </a:rPr>
                        <a:t>Defence</a:t>
                      </a:r>
                      <a:r>
                        <a:rPr lang="en-US" altLang="zh-TW" sz="1200" kern="100" dirty="0">
                          <a:solidFill>
                            <a:schemeClr val="tx1"/>
                          </a:solidFill>
                          <a:effectLst/>
                          <a:latin typeface="Times New Roman" panose="02020603050405020304" pitchFamily="18" charset="0"/>
                          <a:cs typeface="Times New Roman" panose="02020603050405020304" pitchFamily="18" charset="0"/>
                        </a:rPr>
                        <a:t> Corps (</a:t>
                      </a:r>
                      <a:r>
                        <a:rPr lang="en-US" altLang="zh-TW" sz="1200" kern="100" dirty="0" smtClean="0">
                          <a:solidFill>
                            <a:schemeClr val="tx1"/>
                          </a:solidFill>
                          <a:effectLst/>
                          <a:latin typeface="Times New Roman" panose="02020603050405020304" pitchFamily="18" charset="0"/>
                          <a:cs typeface="Times New Roman" panose="02020603050405020304" pitchFamily="18" charset="0"/>
                        </a:rPr>
                        <a:t>1,947</a:t>
                      </a:r>
                      <a:r>
                        <a:rPr lang="en-US" altLang="zh-TW" sz="1200" kern="100" dirty="0">
                          <a:solidFill>
                            <a:schemeClr val="tx1"/>
                          </a:solidFill>
                          <a:effectLst/>
                          <a:latin typeface="Times New Roman" panose="02020603050405020304" pitchFamily="18" charset="0"/>
                          <a:cs typeface="Times New Roman" panose="02020603050405020304" pitchFamily="18" charset="0"/>
                        </a:rPr>
                        <a:t>)</a:t>
                      </a:r>
                      <a:endParaRPr lang="en-HK" sz="1200" kern="100" dirty="0">
                        <a:solidFill>
                          <a:schemeClr val="tx1"/>
                        </a:solidFill>
                        <a:effectLst/>
                        <a:latin typeface="Times New Roman" panose="02020603050405020304" pitchFamily="18" charset="0"/>
                        <a:cs typeface="Times New Roman" panose="02020603050405020304" pitchFamily="18" charset="0"/>
                      </a:endParaRPr>
                    </a:p>
                    <a:p>
                      <a:pPr marL="0" indent="0">
                        <a:spcAft>
                          <a:spcPts val="0"/>
                        </a:spcAft>
                      </a:pPr>
                      <a:r>
                        <a:rPr lang="en-US" altLang="zh-TW" sz="1200" kern="100" dirty="0">
                          <a:solidFill>
                            <a:schemeClr val="tx1"/>
                          </a:solidFill>
                          <a:effectLst/>
                          <a:latin typeface="Times New Roman" panose="02020603050405020304" pitchFamily="18" charset="0"/>
                          <a:cs typeface="Times New Roman" panose="02020603050405020304" pitchFamily="18" charset="0"/>
                        </a:rPr>
                        <a:t>Military necessities, heavy wagons, transport  (</a:t>
                      </a:r>
                      <a:r>
                        <a:rPr lang="en-US" sz="1200" kern="100" dirty="0" smtClean="0">
                          <a:solidFill>
                            <a:schemeClr val="tx1"/>
                          </a:solidFill>
                          <a:effectLst/>
                          <a:latin typeface="Times New Roman" panose="02020603050405020304" pitchFamily="18" charset="0"/>
                          <a:cs typeface="Times New Roman" panose="02020603050405020304" pitchFamily="18" charset="0"/>
                        </a:rPr>
                        <a:t>1,816</a:t>
                      </a:r>
                      <a:r>
                        <a:rPr lang="en-US" sz="1200" kern="100" dirty="0">
                          <a:solidFill>
                            <a:schemeClr val="tx1"/>
                          </a:solidFill>
                          <a:effectLst/>
                          <a:latin typeface="Times New Roman" panose="02020603050405020304" pitchFamily="18" charset="0"/>
                          <a:cs typeface="Times New Roman" panose="02020603050405020304" pitchFamily="18" charset="0"/>
                        </a:rPr>
                        <a:t>)</a:t>
                      </a:r>
                      <a:endParaRPr lang="en-HK" sz="1200" kern="100" dirty="0">
                        <a:solidFill>
                          <a:schemeClr val="tx1"/>
                        </a:solidFill>
                        <a:effectLst/>
                        <a:latin typeface="Times New Roman" panose="02020603050405020304" pitchFamily="18" charset="0"/>
                        <a:cs typeface="Times New Roman" panose="02020603050405020304" pitchFamily="18" charset="0"/>
                      </a:endParaRPr>
                    </a:p>
                    <a:p>
                      <a:pPr marL="0" indent="0">
                        <a:spcAft>
                          <a:spcPts val="0"/>
                        </a:spcAft>
                      </a:pPr>
                      <a:r>
                        <a:rPr lang="en-US" altLang="zh-TW" sz="1200" kern="100" dirty="0">
                          <a:solidFill>
                            <a:schemeClr val="tx1"/>
                          </a:solidFill>
                          <a:effectLst/>
                          <a:latin typeface="Times New Roman" panose="02020603050405020304" pitchFamily="18" charset="0"/>
                          <a:cs typeface="Times New Roman" panose="02020603050405020304" pitchFamily="18" charset="0"/>
                        </a:rPr>
                        <a:t>7</a:t>
                      </a:r>
                      <a:r>
                        <a:rPr lang="en-US" altLang="zh-TW" sz="1200" kern="100" baseline="30000" dirty="0">
                          <a:solidFill>
                            <a:schemeClr val="tx1"/>
                          </a:solidFill>
                          <a:effectLst/>
                          <a:latin typeface="Times New Roman" panose="02020603050405020304" pitchFamily="18" charset="0"/>
                          <a:cs typeface="Times New Roman" panose="02020603050405020304" pitchFamily="18" charset="0"/>
                        </a:rPr>
                        <a:t>th</a:t>
                      </a:r>
                      <a:r>
                        <a:rPr lang="en-US" altLang="zh-TW" sz="1200" kern="100" dirty="0">
                          <a:solidFill>
                            <a:schemeClr val="tx1"/>
                          </a:solidFill>
                          <a:effectLst/>
                          <a:latin typeface="Times New Roman" panose="02020603050405020304" pitchFamily="18" charset="0"/>
                          <a:cs typeface="Times New Roman" panose="02020603050405020304" pitchFamily="18" charset="0"/>
                        </a:rPr>
                        <a:t> Indian Rajput Regiment, 5</a:t>
                      </a:r>
                      <a:r>
                        <a:rPr lang="en-US" altLang="zh-TW" sz="1200" kern="100" baseline="30000" dirty="0">
                          <a:solidFill>
                            <a:schemeClr val="tx1"/>
                          </a:solidFill>
                          <a:effectLst/>
                          <a:latin typeface="Times New Roman" panose="02020603050405020304" pitchFamily="18" charset="0"/>
                          <a:cs typeface="Times New Roman" panose="02020603050405020304" pitchFamily="18" charset="0"/>
                        </a:rPr>
                        <a:t>th</a:t>
                      </a:r>
                      <a:r>
                        <a:rPr lang="en-US" altLang="zh-TW" sz="1200" kern="100" dirty="0">
                          <a:solidFill>
                            <a:schemeClr val="tx1"/>
                          </a:solidFill>
                          <a:effectLst/>
                          <a:latin typeface="Times New Roman" panose="02020603050405020304" pitchFamily="18" charset="0"/>
                          <a:cs typeface="Times New Roman" panose="02020603050405020304" pitchFamily="18" charset="0"/>
                        </a:rPr>
                        <a:t> Battalion (</a:t>
                      </a:r>
                      <a:r>
                        <a:rPr lang="en-US" sz="1200" kern="100" dirty="0">
                          <a:solidFill>
                            <a:schemeClr val="tx1"/>
                          </a:solidFill>
                          <a:effectLst/>
                          <a:latin typeface="Times New Roman" panose="02020603050405020304" pitchFamily="18" charset="0"/>
                          <a:cs typeface="Times New Roman" panose="02020603050405020304" pitchFamily="18" charset="0"/>
                        </a:rPr>
                        <a:t>829)</a:t>
                      </a:r>
                      <a:endParaRPr lang="en-HK" sz="1200" kern="100" dirty="0">
                        <a:solidFill>
                          <a:schemeClr val="tx1"/>
                        </a:solidFill>
                        <a:effectLst/>
                        <a:latin typeface="Times New Roman" panose="02020603050405020304" pitchFamily="18" charset="0"/>
                        <a:cs typeface="Times New Roman" panose="02020603050405020304" pitchFamily="18" charset="0"/>
                      </a:endParaRPr>
                    </a:p>
                    <a:p>
                      <a:pPr marL="0" indent="0">
                        <a:spcAft>
                          <a:spcPts val="0"/>
                        </a:spcAft>
                      </a:pPr>
                      <a:r>
                        <a:rPr lang="en-US" sz="1200" kern="100" dirty="0">
                          <a:solidFill>
                            <a:schemeClr val="tx1"/>
                          </a:solidFill>
                          <a:effectLst/>
                          <a:latin typeface="Times New Roman" panose="02020603050405020304" pitchFamily="18" charset="0"/>
                          <a:cs typeface="Times New Roman" panose="02020603050405020304" pitchFamily="18" charset="0"/>
                        </a:rPr>
                        <a:t>14</a:t>
                      </a:r>
                      <a:r>
                        <a:rPr lang="en-US" sz="1200" kern="100" baseline="30000" dirty="0">
                          <a:solidFill>
                            <a:schemeClr val="tx1"/>
                          </a:solidFill>
                          <a:effectLst/>
                          <a:latin typeface="Times New Roman" panose="02020603050405020304" pitchFamily="18" charset="0"/>
                          <a:cs typeface="Times New Roman" panose="02020603050405020304" pitchFamily="18" charset="0"/>
                        </a:rPr>
                        <a:t>th</a:t>
                      </a:r>
                      <a:r>
                        <a:rPr lang="en-US" sz="1200" kern="100" dirty="0">
                          <a:solidFill>
                            <a:schemeClr val="tx1"/>
                          </a:solidFill>
                          <a:effectLst/>
                          <a:latin typeface="Times New Roman" panose="02020603050405020304" pitchFamily="18" charset="0"/>
                          <a:cs typeface="Times New Roman" panose="02020603050405020304" pitchFamily="18" charset="0"/>
                        </a:rPr>
                        <a:t> Indian </a:t>
                      </a:r>
                      <a:r>
                        <a:rPr lang="en-US" altLang="zh-TW" sz="1200" kern="100" dirty="0">
                          <a:solidFill>
                            <a:schemeClr val="tx1"/>
                          </a:solidFill>
                          <a:effectLst/>
                          <a:latin typeface="Times New Roman" panose="02020603050405020304" pitchFamily="18" charset="0"/>
                          <a:cs typeface="Times New Roman" panose="02020603050405020304" pitchFamily="18" charset="0"/>
                        </a:rPr>
                        <a:t>Punjab Regiment, 2</a:t>
                      </a:r>
                      <a:r>
                        <a:rPr lang="en-US" altLang="zh-TW" sz="1200" kern="100" baseline="30000" dirty="0">
                          <a:solidFill>
                            <a:schemeClr val="tx1"/>
                          </a:solidFill>
                          <a:effectLst/>
                          <a:latin typeface="Times New Roman" panose="02020603050405020304" pitchFamily="18" charset="0"/>
                          <a:cs typeface="Times New Roman" panose="02020603050405020304" pitchFamily="18" charset="0"/>
                        </a:rPr>
                        <a:t>nd</a:t>
                      </a:r>
                      <a:r>
                        <a:rPr lang="en-US" altLang="zh-TW" sz="1200" kern="100" dirty="0">
                          <a:solidFill>
                            <a:schemeClr val="tx1"/>
                          </a:solidFill>
                          <a:effectLst/>
                          <a:latin typeface="Times New Roman" panose="02020603050405020304" pitchFamily="18" charset="0"/>
                          <a:cs typeface="Times New Roman" panose="02020603050405020304" pitchFamily="18" charset="0"/>
                        </a:rPr>
                        <a:t> Battalion (</a:t>
                      </a:r>
                      <a:r>
                        <a:rPr lang="en-US" sz="1200" kern="100" dirty="0" smtClean="0">
                          <a:solidFill>
                            <a:schemeClr val="tx1"/>
                          </a:solidFill>
                          <a:effectLst/>
                          <a:latin typeface="Times New Roman" panose="02020603050405020304" pitchFamily="18" charset="0"/>
                          <a:cs typeface="Times New Roman" panose="02020603050405020304" pitchFamily="18" charset="0"/>
                        </a:rPr>
                        <a:t>1,005</a:t>
                      </a:r>
                      <a:r>
                        <a:rPr lang="en-US" sz="1200" kern="100" dirty="0">
                          <a:solidFill>
                            <a:schemeClr val="tx1"/>
                          </a:solidFill>
                          <a:effectLst/>
                          <a:latin typeface="Times New Roman" panose="02020603050405020304" pitchFamily="18" charset="0"/>
                          <a:cs typeface="Times New Roman" panose="02020603050405020304" pitchFamily="18" charset="0"/>
                        </a:rPr>
                        <a:t>)</a:t>
                      </a:r>
                      <a:endParaRPr lang="en-HK" sz="1200" kern="100" dirty="0">
                        <a:solidFill>
                          <a:schemeClr val="tx1"/>
                        </a:solidFill>
                        <a:effectLst/>
                        <a:latin typeface="Times New Roman" panose="02020603050405020304" pitchFamily="18" charset="0"/>
                        <a:cs typeface="Times New Roman" panose="02020603050405020304" pitchFamily="18" charset="0"/>
                      </a:endParaRPr>
                    </a:p>
                    <a:p>
                      <a:pPr marL="176213" indent="-176213">
                        <a:spcAft>
                          <a:spcPts val="0"/>
                        </a:spcAft>
                      </a:pPr>
                      <a:r>
                        <a:rPr lang="en-US" altLang="zh-TW" sz="1200" kern="100" dirty="0">
                          <a:solidFill>
                            <a:schemeClr val="tx1"/>
                          </a:solidFill>
                          <a:effectLst/>
                          <a:latin typeface="Times New Roman" panose="02020603050405020304" pitchFamily="18" charset="0"/>
                          <a:cs typeface="Times New Roman" panose="02020603050405020304" pitchFamily="18" charset="0"/>
                        </a:rPr>
                        <a:t>Canada </a:t>
                      </a:r>
                      <a:r>
                        <a:rPr lang="en-US" altLang="zh-TW" sz="1200" kern="100" dirty="0" err="1">
                          <a:solidFill>
                            <a:schemeClr val="tx1"/>
                          </a:solidFill>
                          <a:effectLst/>
                          <a:latin typeface="Times New Roman" panose="02020603050405020304" pitchFamily="18" charset="0"/>
                          <a:cs typeface="Times New Roman" panose="02020603050405020304" pitchFamily="18" charset="0"/>
                        </a:rPr>
                        <a:t>Winipeg</a:t>
                      </a:r>
                      <a:r>
                        <a:rPr lang="en-US" altLang="zh-TW" sz="1200" kern="100" dirty="0">
                          <a:solidFill>
                            <a:schemeClr val="tx1"/>
                          </a:solidFill>
                          <a:effectLst/>
                          <a:latin typeface="Times New Roman" panose="02020603050405020304" pitchFamily="18" charset="0"/>
                          <a:cs typeface="Times New Roman" panose="02020603050405020304" pitchFamily="18" charset="0"/>
                        </a:rPr>
                        <a:t> Grenadiers (</a:t>
                      </a:r>
                      <a:r>
                        <a:rPr lang="en-US" sz="1200" kern="100" dirty="0">
                          <a:solidFill>
                            <a:schemeClr val="tx1"/>
                          </a:solidFill>
                          <a:effectLst/>
                          <a:latin typeface="Times New Roman" panose="02020603050405020304" pitchFamily="18" charset="0"/>
                          <a:cs typeface="Times New Roman" panose="02020603050405020304" pitchFamily="18" charset="0"/>
                        </a:rPr>
                        <a:t>954)</a:t>
                      </a:r>
                      <a:endParaRPr lang="en-HK" sz="1200" kern="100" dirty="0">
                        <a:solidFill>
                          <a:schemeClr val="tx1"/>
                        </a:solidFill>
                        <a:effectLst/>
                        <a:latin typeface="Times New Roman" panose="02020603050405020304" pitchFamily="18" charset="0"/>
                        <a:cs typeface="Times New Roman" panose="02020603050405020304" pitchFamily="18" charset="0"/>
                      </a:endParaRPr>
                    </a:p>
                    <a:p>
                      <a:pPr marL="176213" indent="-176213">
                        <a:spcAft>
                          <a:spcPts val="0"/>
                        </a:spcAft>
                      </a:pPr>
                      <a:r>
                        <a:rPr lang="en-US" altLang="zh-TW" sz="1200" kern="100" dirty="0">
                          <a:solidFill>
                            <a:schemeClr val="tx1"/>
                          </a:solidFill>
                          <a:effectLst/>
                          <a:latin typeface="Times New Roman" panose="02020603050405020304" pitchFamily="18" charset="0"/>
                          <a:cs typeface="Times New Roman" panose="02020603050405020304" pitchFamily="18" charset="0"/>
                        </a:rPr>
                        <a:t>Royal Rifles of Canada (</a:t>
                      </a:r>
                      <a:r>
                        <a:rPr lang="en-US" sz="1200" kern="100" dirty="0">
                          <a:solidFill>
                            <a:schemeClr val="tx1"/>
                          </a:solidFill>
                          <a:effectLst/>
                          <a:latin typeface="Times New Roman" panose="02020603050405020304" pitchFamily="18" charset="0"/>
                          <a:cs typeface="Times New Roman" panose="02020603050405020304" pitchFamily="18" charset="0"/>
                        </a:rPr>
                        <a:t>912)</a:t>
                      </a:r>
                      <a:endParaRPr lang="en-HK" sz="12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3112801625"/>
                  </a:ext>
                </a:extLst>
              </a:tr>
            </a:tbl>
          </a:graphicData>
        </a:graphic>
      </p:graphicFrame>
      <p:sp>
        <p:nvSpPr>
          <p:cNvPr id="7" name="TextBox 19">
            <a:extLst>
              <a:ext uri="{FF2B5EF4-FFF2-40B4-BE49-F238E27FC236}">
                <a16:creationId xmlns:a16="http://schemas.microsoft.com/office/drawing/2014/main" id="{FBBBE160-8F44-4FF1-9AFB-F28C0EAEBFC5}"/>
              </a:ext>
            </a:extLst>
          </p:cNvPr>
          <p:cNvSpPr txBox="1"/>
          <p:nvPr/>
        </p:nvSpPr>
        <p:spPr>
          <a:xfrm>
            <a:off x="2776899" y="6487437"/>
            <a:ext cx="4222214" cy="400110"/>
          </a:xfrm>
          <a:prstGeom prst="rect">
            <a:avLst/>
          </a:prstGeom>
          <a:noFill/>
        </p:spPr>
        <p:txBody>
          <a:bodyPr wrap="square" rtlCol="0">
            <a:spAutoFit/>
          </a:bodyPr>
          <a:lstStyle/>
          <a:p>
            <a:pPr lvl="0">
              <a:defRPr/>
            </a:pPr>
            <a:r>
              <a:rPr lang="en-US" sz="1000" kern="100" dirty="0">
                <a:latin typeface="Times New Roman" panose="02020603050405020304" pitchFamily="18" charset="0"/>
                <a:cs typeface="Times New Roman" panose="02020603050405020304" pitchFamily="18" charset="0"/>
              </a:rPr>
              <a:t>Source: “</a:t>
            </a:r>
            <a:r>
              <a:rPr lang="en-US" sz="1000" i="1" kern="100" dirty="0">
                <a:latin typeface="Times New Roman" panose="02020603050405020304" pitchFamily="18" charset="0"/>
                <a:cs typeface="Times New Roman" panose="02020603050405020304" pitchFamily="18" charset="0"/>
              </a:rPr>
              <a:t>30 </a:t>
            </a:r>
            <a:r>
              <a:rPr lang="en-US" sz="1000" i="1" kern="100" dirty="0" err="1">
                <a:latin typeface="Times New Roman" panose="02020603050405020304" pitchFamily="18" charset="0"/>
                <a:cs typeface="Times New Roman" panose="02020603050405020304" pitchFamily="18" charset="0"/>
              </a:rPr>
              <a:t>Fenzhong</a:t>
            </a:r>
            <a:r>
              <a:rPr lang="en-US" sz="1000" i="1" kern="100" dirty="0">
                <a:latin typeface="Times New Roman" panose="02020603050405020304" pitchFamily="18" charset="0"/>
                <a:cs typeface="Times New Roman" panose="02020603050405020304" pitchFamily="18" charset="0"/>
              </a:rPr>
              <a:t> </a:t>
            </a:r>
            <a:r>
              <a:rPr lang="en-US" sz="1000" i="1" kern="100" dirty="0" err="1">
                <a:latin typeface="Times New Roman" panose="02020603050405020304" pitchFamily="18" charset="0"/>
                <a:cs typeface="Times New Roman" panose="02020603050405020304" pitchFamily="18" charset="0"/>
              </a:rPr>
              <a:t>Tujie</a:t>
            </a:r>
            <a:r>
              <a:rPr lang="en-US" sz="1000" i="1" kern="100" dirty="0">
                <a:latin typeface="Times New Roman" panose="02020603050405020304" pitchFamily="18" charset="0"/>
                <a:cs typeface="Times New Roman" panose="02020603050405020304" pitchFamily="18" charset="0"/>
              </a:rPr>
              <a:t> Shiba Ri </a:t>
            </a:r>
            <a:r>
              <a:rPr lang="en-US" sz="1000" i="1" kern="100" dirty="0" err="1">
                <a:latin typeface="Times New Roman" panose="02020603050405020304" pitchFamily="18" charset="0"/>
                <a:cs typeface="Times New Roman" panose="02020603050405020304" pitchFamily="18" charset="0"/>
              </a:rPr>
              <a:t>Xianggang</a:t>
            </a:r>
            <a:r>
              <a:rPr lang="en-US" sz="1000" i="1" kern="100" dirty="0">
                <a:latin typeface="Times New Roman" panose="02020603050405020304" pitchFamily="18" charset="0"/>
                <a:cs typeface="Times New Roman" panose="02020603050405020304" pitchFamily="18" charset="0"/>
              </a:rPr>
              <a:t> </a:t>
            </a:r>
            <a:r>
              <a:rPr lang="en-US" sz="1000" i="1" kern="100" dirty="0" err="1">
                <a:latin typeface="Times New Roman" panose="02020603050405020304" pitchFamily="18" charset="0"/>
                <a:cs typeface="Times New Roman" panose="02020603050405020304" pitchFamily="18" charset="0"/>
              </a:rPr>
              <a:t>Baowei</a:t>
            </a:r>
            <a:r>
              <a:rPr lang="en-US" sz="1000" i="1" kern="100" dirty="0">
                <a:latin typeface="Times New Roman" panose="02020603050405020304" pitchFamily="18" charset="0"/>
                <a:cs typeface="Times New Roman" panose="02020603050405020304" pitchFamily="18" charset="0"/>
              </a:rPr>
              <a:t> Zhan” </a:t>
            </a:r>
            <a:r>
              <a:rPr lang="en-US" sz="1000" kern="100" dirty="0">
                <a:latin typeface="Times New Roman" panose="02020603050405020304" pitchFamily="18" charset="0"/>
                <a:cs typeface="Times New Roman" panose="02020603050405020304" pitchFamily="18" charset="0"/>
              </a:rPr>
              <a:t>(</a:t>
            </a:r>
            <a:r>
              <a:rPr lang="en-HK" sz="1000" kern="100" dirty="0" smtClean="0">
                <a:latin typeface="Times New Roman" panose="02020603050405020304" pitchFamily="18" charset="0"/>
                <a:cs typeface="Times New Roman" panose="02020603050405020304" pitchFamily="18" charset="0"/>
              </a:rPr>
              <a:t>30</a:t>
            </a:r>
            <a:r>
              <a:rPr lang="en-HK" sz="1000" kern="100" dirty="0" smtClean="0">
                <a:solidFill>
                  <a:srgbClr val="7030A0"/>
                </a:solidFill>
                <a:latin typeface="Times New Roman" panose="02020603050405020304" pitchFamily="18" charset="0"/>
                <a:cs typeface="Times New Roman" panose="02020603050405020304" pitchFamily="18" charset="0"/>
              </a:rPr>
              <a:t>-</a:t>
            </a:r>
            <a:r>
              <a:rPr lang="en-HK" sz="1000" kern="100" dirty="0" smtClean="0">
                <a:latin typeface="Times New Roman" panose="02020603050405020304" pitchFamily="18" charset="0"/>
                <a:cs typeface="Times New Roman" panose="02020603050405020304" pitchFamily="18" charset="0"/>
              </a:rPr>
              <a:t>minute </a:t>
            </a:r>
            <a:r>
              <a:rPr lang="en-HK" sz="1000" kern="100" dirty="0">
                <a:latin typeface="Times New Roman" panose="02020603050405020304" pitchFamily="18" charset="0"/>
                <a:cs typeface="Times New Roman" panose="02020603050405020304" pitchFamily="18" charset="0"/>
              </a:rPr>
              <a:t>illustrations: the Hong Kong Protective War in Eighteen Days), pp.4-5</a:t>
            </a:r>
          </a:p>
        </p:txBody>
      </p:sp>
      <p:sp>
        <p:nvSpPr>
          <p:cNvPr id="5" name="Rectangle 352">
            <a:extLst>
              <a:ext uri="{FF2B5EF4-FFF2-40B4-BE49-F238E27FC236}">
                <a16:creationId xmlns:a16="http://schemas.microsoft.com/office/drawing/2014/main" id="{66CCE5C2-A0F0-4782-9C9D-205B6B3D334A}"/>
              </a:ext>
            </a:extLst>
          </p:cNvPr>
          <p:cNvSpPr>
            <a:spLocks noChangeArrowheads="1"/>
          </p:cNvSpPr>
          <p:nvPr/>
        </p:nvSpPr>
        <p:spPr bwMode="auto">
          <a:xfrm>
            <a:off x="316006" y="138457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HK">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2" name="矩形 1"/>
          <p:cNvSpPr/>
          <p:nvPr/>
        </p:nvSpPr>
        <p:spPr>
          <a:xfrm>
            <a:off x="446727" y="1208241"/>
            <a:ext cx="7796045" cy="461665"/>
          </a:xfrm>
          <a:prstGeom prst="rect">
            <a:avLst/>
          </a:prstGeom>
        </p:spPr>
        <p:txBody>
          <a:bodyPr wrap="none">
            <a:spAutoFit/>
          </a:bodyPr>
          <a:lstStyle/>
          <a:p>
            <a:pPr>
              <a:spcAft>
                <a:spcPts val="0"/>
              </a:spcAft>
            </a:pPr>
            <a:r>
              <a:rPr lang="en-US" altLang="zh-TW" sz="2400" b="1" dirty="0">
                <a:solidFill>
                  <a:srgbClr val="E36C0A"/>
                </a:solidFill>
                <a:latin typeface="Times New Roman" panose="02020603050405020304" pitchFamily="18" charset="0"/>
                <a:cs typeface="Times New Roman" panose="02020603050405020304" pitchFamily="18" charset="0"/>
              </a:rPr>
              <a:t>III.	</a:t>
            </a:r>
            <a:r>
              <a:rPr lang="en-US" altLang="zh-TW" sz="2400" b="1" kern="100" dirty="0">
                <a:solidFill>
                  <a:srgbClr val="E36C0A"/>
                </a:solidFill>
                <a:latin typeface="Times New Roman" panose="02020603050405020304" pitchFamily="18" charset="0"/>
                <a:cs typeface="Times New Roman" panose="02020603050405020304" pitchFamily="18" charset="0"/>
              </a:rPr>
              <a:t>British Army Deployments </a:t>
            </a:r>
            <a:r>
              <a:rPr lang="en-US" altLang="zh-TW" sz="2400" b="1" kern="100" dirty="0">
                <a:solidFill>
                  <a:srgbClr val="E36C0A"/>
                </a:solidFill>
                <a:latin typeface="Times New Roman" panose="02020603050405020304" pitchFamily="18" charset="0"/>
                <a:ea typeface="BiauKai"/>
                <a:cs typeface="Times New Roman" panose="02020603050405020304" pitchFamily="18" charset="0"/>
              </a:rPr>
              <a:t>and Japanese Army Attack</a:t>
            </a:r>
            <a:endParaRPr lang="zh-HK" altLang="zh-TW" sz="2400" kern="100" dirty="0">
              <a:latin typeface="Times New Roman" panose="02020603050405020304" pitchFamily="18" charset="0"/>
              <a:cs typeface="Times New Roman" panose="02020603050405020304" pitchFamily="18" charset="0"/>
            </a:endParaRPr>
          </a:p>
        </p:txBody>
      </p:sp>
      <p:grpSp>
        <p:nvGrpSpPr>
          <p:cNvPr id="8" name="群組 7"/>
          <p:cNvGrpSpPr/>
          <p:nvPr/>
        </p:nvGrpSpPr>
        <p:grpSpPr>
          <a:xfrm>
            <a:off x="519953" y="1941362"/>
            <a:ext cx="5905962" cy="704215"/>
            <a:chOff x="1" y="0"/>
            <a:chExt cx="5739306" cy="733805"/>
          </a:xfrm>
          <a:effectLst/>
        </p:grpSpPr>
        <p:sp>
          <p:nvSpPr>
            <p:cNvPr id="9" name="TextBox 2"/>
            <p:cNvSpPr txBox="1"/>
            <p:nvPr/>
          </p:nvSpPr>
          <p:spPr>
            <a:xfrm>
              <a:off x="1" y="0"/>
              <a:ext cx="5373822" cy="733805"/>
            </a:xfrm>
            <a:prstGeom prst="rect">
              <a:avLst/>
            </a:prstGeom>
            <a:gradFill flip="none" rotWithShape="1">
              <a:gsLst>
                <a:gs pos="47000">
                  <a:srgbClr val="F79646">
                    <a:lumMod val="40000"/>
                    <a:lumOff val="60000"/>
                  </a:srgbClr>
                </a:gs>
                <a:gs pos="100000">
                  <a:srgbClr val="FFFFFF"/>
                </a:gs>
              </a:gsLst>
              <a:lin ang="0" scaled="1"/>
              <a:tileRect/>
            </a:gradFill>
            <a:ln w="38100" cap="flat" cmpd="sng" algn="ctr">
              <a:noFill/>
              <a:prstDash val="solid"/>
            </a:ln>
            <a:effectLst/>
          </p:spPr>
          <p:txBody>
            <a:bodyPr wrap="square" rtlCol="0">
              <a:noAutofit/>
            </a:bodyPr>
            <a:lstStyle/>
            <a:p>
              <a:pPr marL="342900" marR="0" lvl="0" indent="-342900" defTabSz="914400" eaLnBrk="1" fontAlgn="auto" latinLnBrk="0" hangingPunct="1">
                <a:lnSpc>
                  <a:spcPct val="100000"/>
                </a:lnSpc>
                <a:spcBef>
                  <a:spcPts val="0"/>
                </a:spcBef>
                <a:spcAft>
                  <a:spcPts val="0"/>
                </a:spcAft>
                <a:buClr>
                  <a:srgbClr val="984806"/>
                </a:buClr>
                <a:buSzTx/>
                <a:buFont typeface="Times New Roman"/>
                <a:buAutoNum type="alphaUcPeriod"/>
                <a:tabLst/>
                <a:defRPr/>
              </a:pPr>
              <a:r>
                <a:rPr lang="en-US" altLang="zh-CN" sz="2000" dirty="0">
                  <a:solidFill>
                    <a:srgbClr val="984806"/>
                  </a:solidFill>
                  <a:latin typeface="Times New Roman" panose="02020603050405020304" pitchFamily="18" charset="0"/>
                  <a:ea typeface="BiauKai"/>
                  <a:cs typeface="Times New Roman" panose="02020603050405020304" pitchFamily="18" charset="0"/>
                </a:rPr>
                <a:t>British</a:t>
              </a:r>
              <a:r>
                <a:rPr lang="zh-CN" altLang="en-US" sz="2000" dirty="0">
                  <a:solidFill>
                    <a:srgbClr val="984806"/>
                  </a:solidFill>
                  <a:latin typeface="Times New Roman" panose="02020603050405020304" pitchFamily="18" charset="0"/>
                  <a:ea typeface="BiauKai"/>
                  <a:cs typeface="Times New Roman" panose="02020603050405020304" pitchFamily="18" charset="0"/>
                </a:rPr>
                <a:t> </a:t>
              </a:r>
              <a:r>
                <a:rPr lang="en-US" altLang="zh-CN" sz="2000" dirty="0">
                  <a:solidFill>
                    <a:srgbClr val="984806"/>
                  </a:solidFill>
                  <a:latin typeface="Times New Roman" panose="02020603050405020304" pitchFamily="18" charset="0"/>
                  <a:ea typeface="BiauKai"/>
                  <a:cs typeface="Times New Roman" panose="02020603050405020304" pitchFamily="18" charset="0"/>
                </a:rPr>
                <a:t>Army Deployment:</a:t>
              </a:r>
              <a:r>
                <a:rPr lang="zh-CN" altLang="en-US" sz="2000" dirty="0">
                  <a:solidFill>
                    <a:srgbClr val="984806"/>
                  </a:solidFill>
                  <a:latin typeface="Times New Roman" panose="02020603050405020304" pitchFamily="18" charset="0"/>
                  <a:ea typeface="BiauKai"/>
                  <a:cs typeface="Times New Roman" panose="02020603050405020304" pitchFamily="18" charset="0"/>
                </a:rPr>
                <a:t> </a:t>
              </a:r>
              <a:r>
                <a:rPr lang="en-US" altLang="zh-CN" sz="2000" dirty="0">
                  <a:solidFill>
                    <a:srgbClr val="984806"/>
                  </a:solidFill>
                  <a:latin typeface="Times New Roman" panose="02020603050405020304" pitchFamily="18" charset="0"/>
                  <a:ea typeface="BiauKai"/>
                  <a:cs typeface="Times New Roman" panose="02020603050405020304" pitchFamily="18" charset="0"/>
                </a:rPr>
                <a:t>The Gin Drinker’s</a:t>
              </a:r>
              <a:r>
                <a:rPr lang="zh-CN" altLang="en-US" sz="2000" dirty="0">
                  <a:solidFill>
                    <a:srgbClr val="984806"/>
                  </a:solidFill>
                  <a:latin typeface="Times New Roman" panose="02020603050405020304" pitchFamily="18" charset="0"/>
                  <a:ea typeface="BiauKai"/>
                  <a:cs typeface="Times New Roman" panose="02020603050405020304" pitchFamily="18" charset="0"/>
                </a:rPr>
                <a:t> </a:t>
              </a:r>
              <a:r>
                <a:rPr lang="en-US" altLang="zh-CN" sz="2000" dirty="0">
                  <a:solidFill>
                    <a:srgbClr val="984806"/>
                  </a:solidFill>
                  <a:latin typeface="Times New Roman" panose="02020603050405020304" pitchFamily="18" charset="0"/>
                  <a:ea typeface="BiauKai"/>
                  <a:cs typeface="Times New Roman" panose="02020603050405020304" pitchFamily="18" charset="0"/>
                </a:rPr>
                <a:t>Line</a:t>
              </a:r>
              <a:endParaRPr kumimoji="0" lang="zh-HK" altLang="en-US" sz="12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pic>
          <p:nvPicPr>
            <p:cNvPr id="10" name="Picture 2"/>
            <p:cNvPicPr>
              <a:picLocks noChangeAspect="1" noChangeArrowheads="1"/>
            </p:cNvPicPr>
            <p:nvPr/>
          </p:nvPicPr>
          <p:blipFill>
            <a:blip r:embed="rId3" cstate="print"/>
            <a:srcRect/>
            <a:stretch>
              <a:fillRect/>
            </a:stretch>
          </p:blipFill>
          <p:spPr bwMode="auto">
            <a:xfrm>
              <a:off x="5008338" y="64425"/>
              <a:ext cx="730969" cy="538123"/>
            </a:xfrm>
            <a:prstGeom prst="rect">
              <a:avLst/>
            </a:prstGeom>
            <a:noFill/>
            <a:ln w="9525">
              <a:noFill/>
              <a:miter lim="800000"/>
              <a:headEnd/>
              <a:tailEnd/>
            </a:ln>
            <a:effectLst/>
          </p:spPr>
        </p:pic>
      </p:grpSp>
      <p:sp>
        <p:nvSpPr>
          <p:cNvPr id="11" name="TextBox 3"/>
          <p:cNvSpPr txBox="1"/>
          <p:nvPr/>
        </p:nvSpPr>
        <p:spPr>
          <a:xfrm>
            <a:off x="519952" y="2910073"/>
            <a:ext cx="8041342" cy="1806893"/>
          </a:xfrm>
          <a:prstGeom prst="rect">
            <a:avLst/>
          </a:prstGeom>
          <a:solidFill>
            <a:srgbClr val="FDEADA"/>
          </a:solidFill>
        </p:spPr>
        <p:txBody>
          <a:bodyPr wrap="square" rtlCol="0">
            <a:noAutofit/>
          </a:bodyPr>
          <a:lstStyle/>
          <a:p>
            <a:pPr>
              <a:lnSpc>
                <a:spcPct val="120000"/>
              </a:lnSpc>
              <a:spcAft>
                <a:spcPts val="0"/>
              </a:spcAft>
            </a:pPr>
            <a:r>
              <a:rPr lang="en-US" altLang="zh-CN" dirty="0">
                <a:latin typeface="Times New Roman" panose="02020603050405020304" pitchFamily="18" charset="0"/>
                <a:ea typeface="新細明體"/>
                <a:cs typeface="Times New Roman" panose="02020603050405020304" pitchFamily="18" charset="0"/>
              </a:rPr>
              <a:t>The New Territories </a:t>
            </a:r>
            <a:r>
              <a:rPr lang="en-US" altLang="zh-CN" dirty="0" smtClean="0">
                <a:latin typeface="Times New Roman" panose="02020603050405020304" pitchFamily="18" charset="0"/>
                <a:ea typeface="新細明體"/>
                <a:cs typeface="Times New Roman" panose="02020603050405020304" pitchFamily="18" charset="0"/>
              </a:rPr>
              <a:t>near </a:t>
            </a:r>
            <a:r>
              <a:rPr lang="en-US" altLang="zh-CN" dirty="0">
                <a:latin typeface="Times New Roman" panose="02020603050405020304" pitchFamily="18" charset="0"/>
                <a:ea typeface="新細明體"/>
                <a:cs typeface="Times New Roman" panose="02020603050405020304" pitchFamily="18" charset="0"/>
              </a:rPr>
              <a:t>Shenzhen was too extensive from east to west, and therefore </a:t>
            </a:r>
            <a:r>
              <a:rPr lang="en-US" altLang="zh-CN" dirty="0" smtClean="0">
                <a:latin typeface="Times New Roman" panose="02020603050405020304" pitchFamily="18" charset="0"/>
                <a:ea typeface="新細明體"/>
                <a:cs typeface="Times New Roman" panose="02020603050405020304" pitchFamily="18" charset="0"/>
              </a:rPr>
              <a:t>it was too </a:t>
            </a:r>
            <a:r>
              <a:rPr lang="en-US" altLang="zh-CN" dirty="0">
                <a:latin typeface="Times New Roman" panose="02020603050405020304" pitchFamily="18" charset="0"/>
                <a:ea typeface="新細明體"/>
                <a:cs typeface="Times New Roman" panose="02020603050405020304" pitchFamily="18" charset="0"/>
              </a:rPr>
              <a:t>difficult to defend. Thus, the British army withdrew from the western New Territories to Gin Drinker’s Bay, a relatively narrow defensive line, stretching from a mountain range to the eastern side’s Hebe Haven. This was </a:t>
            </a:r>
            <a:r>
              <a:rPr lang="en-US" altLang="zh-CN" kern="1200" dirty="0">
                <a:effectLst/>
                <a:latin typeface="Times New Roman" panose="02020603050405020304" pitchFamily="18" charset="0"/>
                <a:ea typeface="新細明體"/>
                <a:cs typeface="Times New Roman" panose="02020603050405020304" pitchFamily="18" charset="0"/>
              </a:rPr>
              <a:t>also </a:t>
            </a:r>
            <a:r>
              <a:rPr lang="en-US" altLang="zh-CN" dirty="0">
                <a:latin typeface="Times New Roman" panose="02020603050405020304" pitchFamily="18" charset="0"/>
                <a:ea typeface="新細明體"/>
                <a:cs typeface="Times New Roman" panose="02020603050405020304" pitchFamily="18" charset="0"/>
              </a:rPr>
              <a:t>known as the “Eastern </a:t>
            </a:r>
            <a:r>
              <a:rPr lang="en-US" altLang="zh-CN" kern="1200" dirty="0">
                <a:effectLst/>
                <a:latin typeface="Times New Roman" panose="02020603050405020304" pitchFamily="18" charset="0"/>
                <a:ea typeface="新細明體"/>
                <a:cs typeface="Times New Roman" panose="02020603050405020304" pitchFamily="18" charset="0"/>
              </a:rPr>
              <a:t>Maginot</a:t>
            </a:r>
            <a:r>
              <a:rPr lang="en-US" altLang="zh-CN" dirty="0">
                <a:latin typeface="Times New Roman" panose="02020603050405020304" pitchFamily="18" charset="0"/>
                <a:ea typeface="新細明體"/>
                <a:cs typeface="Times New Roman" panose="02020603050405020304" pitchFamily="18" charset="0"/>
              </a:rPr>
              <a:t> line”.</a:t>
            </a:r>
            <a:endParaRPr lang="zh-HK" dirty="0">
              <a:effectLst/>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3556889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342524-D51B-4F1F-83C4-BABD90037587}"/>
              </a:ext>
            </a:extLst>
          </p:cNvPr>
          <p:cNvPicPr>
            <a:picLocks noChangeAspect="1"/>
          </p:cNvPicPr>
          <p:nvPr/>
        </p:nvPicPr>
        <p:blipFill>
          <a:blip r:embed="rId2"/>
          <a:stretch>
            <a:fillRect/>
          </a:stretch>
        </p:blipFill>
        <p:spPr>
          <a:xfrm>
            <a:off x="2936716" y="1976617"/>
            <a:ext cx="5406705" cy="4169319"/>
          </a:xfrm>
          <a:prstGeom prst="rect">
            <a:avLst/>
          </a:prstGeom>
        </p:spPr>
      </p:pic>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文字方塊 5"/>
          <p:cNvSpPr txBox="1">
            <a:spLocks noChangeArrowheads="1"/>
          </p:cNvSpPr>
          <p:nvPr/>
        </p:nvSpPr>
        <p:spPr bwMode="auto">
          <a:xfrm>
            <a:off x="601102" y="1330286"/>
            <a:ext cx="7489545" cy="646331"/>
          </a:xfrm>
          <a:prstGeom prst="rect">
            <a:avLst/>
          </a:prstGeom>
          <a:solidFill>
            <a:srgbClr val="8064A2">
              <a:lumMod val="40000"/>
              <a:lumOff val="60000"/>
            </a:srgbClr>
          </a:solidFill>
          <a:ln w="9525">
            <a:noFill/>
            <a:miter lim="800000"/>
            <a:headEnd/>
            <a:tailEnd/>
          </a:ln>
        </p:spPr>
        <p:txBody>
          <a:bodyPr rot="0" vert="horz" wrap="square" lIns="91440" tIns="45720" rIns="91440" bIns="4572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b="1" dirty="0">
                <a:solidFill>
                  <a:srgbClr val="000000"/>
                </a:solidFill>
                <a:latin typeface="Times New Roman" panose="02020603050405020304" pitchFamily="18" charset="0"/>
                <a:ea typeface="新細明體"/>
                <a:cs typeface="Times New Roman" panose="02020603050405020304" pitchFamily="18" charset="0"/>
              </a:rPr>
              <a:t>Quiz:</a:t>
            </a:r>
            <a:r>
              <a:rPr lang="zh-CN" altLang="en-US" b="1" dirty="0">
                <a:solidFill>
                  <a:srgbClr val="000000"/>
                </a:solidFill>
                <a:latin typeface="Times New Roman" panose="02020603050405020304" pitchFamily="18" charset="0"/>
                <a:ea typeface="新細明體"/>
                <a:cs typeface="Times New Roman" panose="02020603050405020304" pitchFamily="18" charset="0"/>
              </a:rPr>
              <a:t> </a:t>
            </a:r>
            <a:r>
              <a:rPr lang="en-US" altLang="zh-CN" dirty="0">
                <a:solidFill>
                  <a:srgbClr val="000000"/>
                </a:solidFill>
                <a:latin typeface="Times New Roman" panose="02020603050405020304" pitchFamily="18" charset="0"/>
                <a:ea typeface="新細明體"/>
                <a:cs typeface="Times New Roman" panose="02020603050405020304" pitchFamily="18" charset="0"/>
              </a:rPr>
              <a:t>Using the above information, can you draw the rough location of the Gin Drinker’s Line on the below diagram?</a:t>
            </a:r>
            <a:endParaRPr kumimoji="0" lang="zh-HK" altLang="en-US"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9" name="TextBox 4"/>
          <p:cNvSpPr txBox="1"/>
          <p:nvPr/>
        </p:nvSpPr>
        <p:spPr>
          <a:xfrm>
            <a:off x="256478" y="2008597"/>
            <a:ext cx="2290993" cy="4493803"/>
          </a:xfrm>
          <a:prstGeom prst="rect">
            <a:avLst/>
          </a:prstGeom>
          <a:solidFill>
            <a:srgbClr val="4BACC6">
              <a:lumMod val="20000"/>
              <a:lumOff val="80000"/>
            </a:srgbClr>
          </a:solidFill>
        </p:spPr>
        <p:txBody>
          <a:bodyPr wrap="square" rtlCol="0">
            <a:noAutofit/>
          </a:bodyPr>
          <a:lstStyle/>
          <a:p>
            <a:pPr lvl="0" defTabSz="914400">
              <a:defRPr/>
            </a:pPr>
            <a:r>
              <a:rPr kumimoji="0" lang="en-US" altLang="zh-CN" sz="1500" b="0" i="0" u="none" strike="noStrike" kern="1200" cap="none" spc="0" normalizeH="0" baseline="0" noProof="0" dirty="0">
                <a:ln>
                  <a:noFill/>
                </a:ln>
                <a:effectLst/>
                <a:uLnTx/>
                <a:uFillTx/>
                <a:latin typeface="Times New Roman"/>
                <a:ea typeface="新細明體"/>
                <a:cs typeface="Times New Roman"/>
              </a:rPr>
              <a:t>The</a:t>
            </a:r>
            <a:r>
              <a:rPr kumimoji="0" lang="en-US" altLang="zh-CN" sz="1500" b="0" i="0" u="none" strike="noStrike" kern="1200" cap="none" spc="0" normalizeH="0" noProof="0" dirty="0">
                <a:ln>
                  <a:noFill/>
                </a:ln>
                <a:effectLst/>
                <a:uLnTx/>
                <a:uFillTx/>
                <a:latin typeface="Times New Roman"/>
                <a:ea typeface="新細明體"/>
                <a:cs typeface="Times New Roman"/>
              </a:rPr>
              <a:t> </a:t>
            </a:r>
            <a:r>
              <a:rPr kumimoji="0" lang="en-US" altLang="zh-CN" sz="1500" b="0" i="0" u="none" strike="noStrike" kern="1200" cap="none" spc="0" normalizeH="0" baseline="0" noProof="0" dirty="0" err="1">
                <a:ln>
                  <a:noFill/>
                </a:ln>
                <a:effectLst/>
                <a:uLnTx/>
                <a:uFillTx/>
                <a:latin typeface="Times New Roman"/>
                <a:ea typeface="新細明體"/>
                <a:cs typeface="Times New Roman"/>
              </a:rPr>
              <a:t>Shing</a:t>
            </a:r>
            <a:r>
              <a:rPr kumimoji="0" lang="en-US" altLang="zh-CN" sz="1500" b="0" i="0" u="none" strike="noStrike" kern="1200" cap="none" spc="0" normalizeH="0" baseline="0" noProof="0" dirty="0">
                <a:ln>
                  <a:noFill/>
                </a:ln>
                <a:effectLst/>
                <a:uLnTx/>
                <a:uFillTx/>
                <a:latin typeface="Times New Roman"/>
                <a:ea typeface="新細明體"/>
                <a:cs typeface="Times New Roman"/>
              </a:rPr>
              <a:t> Mun</a:t>
            </a:r>
            <a:r>
              <a:rPr lang="en-US" altLang="zh-CN" sz="1500" dirty="0">
                <a:latin typeface="Times New Roman"/>
                <a:ea typeface="新細明體"/>
                <a:cs typeface="Times New Roman"/>
              </a:rPr>
              <a:t> reservoir was built in 1936. This year </a:t>
            </a:r>
            <a:r>
              <a:rPr kumimoji="0" lang="en-US" altLang="zh-CN" sz="1500" b="0" i="0" u="none" strike="noStrike" kern="1200" cap="none" spc="0" normalizeH="0" baseline="0" noProof="0" dirty="0">
                <a:ln>
                  <a:noFill/>
                </a:ln>
                <a:effectLst/>
                <a:uLnTx/>
                <a:uFillTx/>
                <a:latin typeface="Times New Roman"/>
                <a:ea typeface="新細明體"/>
                <a:cs typeface="Times New Roman"/>
              </a:rPr>
              <a:t>happened to be </a:t>
            </a:r>
            <a:r>
              <a:rPr lang="en-US" altLang="zh-CN" sz="1500" dirty="0">
                <a:latin typeface="Times New Roman"/>
                <a:ea typeface="新細明體"/>
                <a:cs typeface="Times New Roman"/>
              </a:rPr>
              <a:t>King George V’s Silver Jubilee (</a:t>
            </a:r>
            <a:r>
              <a:rPr lang="en-US" sz="1500" dirty="0">
                <a:latin typeface="Times New Roman"/>
                <a:ea typeface="新細明體"/>
                <a:cs typeface="Times New Roman"/>
              </a:rPr>
              <a:t>25th </a:t>
            </a:r>
            <a:r>
              <a:rPr lang="en-US" altLang="zh-CN" sz="1500" dirty="0">
                <a:latin typeface="Times New Roman"/>
                <a:ea typeface="新細明體"/>
                <a:cs typeface="Times New Roman"/>
              </a:rPr>
              <a:t>anniversary of his coronation) so it was </a:t>
            </a:r>
            <a:r>
              <a:rPr lang="en-US" sz="1500" dirty="0" smtClean="0">
                <a:latin typeface="Times New Roman"/>
                <a:ea typeface="新細明體"/>
                <a:cs typeface="Times New Roman"/>
              </a:rPr>
              <a:t>named </a:t>
            </a:r>
            <a:r>
              <a:rPr lang="en-US" sz="1500" dirty="0">
                <a:latin typeface="Times New Roman"/>
                <a:ea typeface="新細明體"/>
                <a:cs typeface="Times New Roman"/>
              </a:rPr>
              <a:t>the Jubilee </a:t>
            </a:r>
            <a:r>
              <a:rPr lang="en-US" sz="1500" dirty="0" smtClean="0">
                <a:latin typeface="Times New Roman"/>
                <a:ea typeface="新細明體"/>
                <a:cs typeface="Times New Roman"/>
              </a:rPr>
              <a:t>Reservoir formerly</a:t>
            </a:r>
            <a:r>
              <a:rPr kumimoji="0" lang="en-US" altLang="zh-CN" sz="1500" b="0" i="0" u="none" strike="noStrike" kern="1200" cap="none" spc="0" normalizeH="0" baseline="0" noProof="0" dirty="0" smtClean="0">
                <a:ln>
                  <a:noFill/>
                </a:ln>
                <a:effectLst/>
                <a:uLnTx/>
                <a:uFillTx/>
                <a:latin typeface="Times New Roman"/>
                <a:ea typeface="新細明體"/>
                <a:cs typeface="Times New Roman"/>
              </a:rPr>
              <a:t>.</a:t>
            </a:r>
            <a:r>
              <a:rPr kumimoji="0" lang="en-US" altLang="zh-CN" sz="1500" b="0" i="0" u="none" strike="noStrike" kern="1200" cap="none" spc="0" normalizeH="0" noProof="0" dirty="0" smtClean="0">
                <a:ln>
                  <a:noFill/>
                </a:ln>
                <a:effectLst/>
                <a:uLnTx/>
                <a:uFillTx/>
                <a:latin typeface="Times New Roman"/>
                <a:ea typeface="新細明體"/>
                <a:cs typeface="Times New Roman"/>
              </a:rPr>
              <a:t> </a:t>
            </a:r>
            <a:r>
              <a:rPr kumimoji="0" lang="en-US" altLang="zh-CN" sz="1500" b="0" i="0" u="none" strike="noStrike" kern="1200" cap="none" spc="0" normalizeH="0" noProof="0" dirty="0">
                <a:ln>
                  <a:noFill/>
                </a:ln>
                <a:effectLst/>
                <a:uLnTx/>
                <a:uFillTx/>
                <a:latin typeface="Times New Roman"/>
                <a:ea typeface="新細明體"/>
                <a:cs typeface="Times New Roman"/>
              </a:rPr>
              <a:t>In </a:t>
            </a:r>
            <a:r>
              <a:rPr kumimoji="0" lang="en-US" sz="1500" b="0" i="0" u="none" strike="noStrike" kern="1200" cap="none" spc="0" normalizeH="0" baseline="0" noProof="0" dirty="0">
                <a:ln>
                  <a:noFill/>
                </a:ln>
                <a:effectLst/>
                <a:uLnTx/>
                <a:uFillTx/>
                <a:latin typeface="Times New Roman"/>
                <a:ea typeface="新細明體"/>
                <a:cs typeface="Times New Roman"/>
              </a:rPr>
              <a:t>1965</a:t>
            </a:r>
            <a:r>
              <a:rPr lang="en-US" sz="1500" dirty="0">
                <a:latin typeface="Times New Roman"/>
                <a:ea typeface="新細明體"/>
                <a:cs typeface="Times New Roman"/>
              </a:rPr>
              <a:t>, Hong Kong government enlarged the reservoir at </a:t>
            </a:r>
            <a:r>
              <a:rPr kumimoji="0" lang="en-US" altLang="zh-CN" sz="1500" b="0" i="0" u="none" strike="noStrike" kern="1200" cap="none" spc="0" normalizeH="0" baseline="0" noProof="0" dirty="0">
                <a:ln>
                  <a:noFill/>
                </a:ln>
                <a:effectLst/>
                <a:uLnTx/>
                <a:uFillTx/>
                <a:latin typeface="Times New Roman"/>
                <a:ea typeface="新細明體"/>
                <a:cs typeface="Times New Roman"/>
              </a:rPr>
              <a:t>Needle Hill to the south of the reservoir </a:t>
            </a:r>
            <a:r>
              <a:rPr lang="en-US" altLang="zh-CN" sz="1500" dirty="0">
                <a:latin typeface="Times New Roman"/>
                <a:ea typeface="新細明體"/>
                <a:cs typeface="Times New Roman"/>
              </a:rPr>
              <a:t>area, and this became known as</a:t>
            </a:r>
            <a:r>
              <a:rPr lang="zh-CN" altLang="en-US" sz="1500" dirty="0">
                <a:latin typeface="Times New Roman"/>
                <a:ea typeface="新細明體"/>
                <a:cs typeface="Times New Roman"/>
              </a:rPr>
              <a:t> </a:t>
            </a:r>
            <a:r>
              <a:rPr lang="en-HK" altLang="zh-CN" sz="1500" dirty="0">
                <a:latin typeface="Times New Roman"/>
                <a:ea typeface="新細明體"/>
                <a:cs typeface="Times New Roman"/>
              </a:rPr>
              <a:t>the </a:t>
            </a:r>
            <a:r>
              <a:rPr lang="en-US" altLang="zh-CN" sz="1500" dirty="0">
                <a:latin typeface="Times New Roman"/>
                <a:ea typeface="新細明體"/>
                <a:cs typeface="Times New Roman"/>
              </a:rPr>
              <a:t>“Lower </a:t>
            </a:r>
            <a:r>
              <a:rPr lang="en-US" altLang="zh-CN" sz="1500" dirty="0" err="1">
                <a:latin typeface="Times New Roman"/>
                <a:ea typeface="新細明體"/>
                <a:cs typeface="Times New Roman"/>
              </a:rPr>
              <a:t>Shing</a:t>
            </a:r>
            <a:r>
              <a:rPr lang="en-US" altLang="zh-CN" sz="1500" dirty="0">
                <a:latin typeface="Times New Roman"/>
                <a:ea typeface="新細明體"/>
                <a:cs typeface="Times New Roman"/>
              </a:rPr>
              <a:t> Mun Reservoir”. The original </a:t>
            </a:r>
            <a:r>
              <a:rPr kumimoji="0" lang="en-US" altLang="zh-CN" sz="1500" b="0" i="0" u="none" strike="noStrike" kern="1200" cap="none" spc="0" normalizeH="0" baseline="0" noProof="0" dirty="0">
                <a:ln>
                  <a:noFill/>
                </a:ln>
                <a:effectLst/>
                <a:uLnTx/>
                <a:uFillTx/>
                <a:latin typeface="Times New Roman"/>
                <a:ea typeface="新細明體"/>
                <a:cs typeface="Times New Roman"/>
              </a:rPr>
              <a:t>Jubilee</a:t>
            </a:r>
            <a:r>
              <a:rPr kumimoji="0" lang="en-US" altLang="zh-CN" sz="1500" b="0" i="0" u="none" strike="noStrike" kern="1200" cap="none" spc="0" normalizeH="0" noProof="0" dirty="0">
                <a:ln>
                  <a:noFill/>
                </a:ln>
                <a:effectLst/>
                <a:uLnTx/>
                <a:uFillTx/>
                <a:latin typeface="Times New Roman"/>
                <a:ea typeface="新細明體"/>
                <a:cs typeface="Times New Roman"/>
              </a:rPr>
              <a:t> Reservoir then </a:t>
            </a:r>
            <a:r>
              <a:rPr kumimoji="0" lang="en-US" altLang="zh-CN" sz="1500" b="0" i="0" u="none" strike="noStrike" kern="1200" cap="none" spc="0" normalizeH="0" baseline="0" noProof="0" dirty="0">
                <a:ln>
                  <a:noFill/>
                </a:ln>
                <a:effectLst/>
                <a:uLnTx/>
                <a:uFillTx/>
                <a:latin typeface="Times New Roman"/>
                <a:ea typeface="新細明體"/>
                <a:cs typeface="Times New Roman"/>
              </a:rPr>
              <a:t>became known</a:t>
            </a:r>
            <a:r>
              <a:rPr kumimoji="0" lang="en-US" altLang="zh-CN" sz="1500" b="0" i="0" u="none" strike="noStrike" kern="1200" cap="none" spc="0" normalizeH="0" noProof="0" dirty="0">
                <a:ln>
                  <a:noFill/>
                </a:ln>
                <a:effectLst/>
                <a:uLnTx/>
                <a:uFillTx/>
                <a:latin typeface="Times New Roman"/>
                <a:ea typeface="新細明體"/>
                <a:cs typeface="Times New Roman"/>
              </a:rPr>
              <a:t> as the “Upper </a:t>
            </a:r>
            <a:r>
              <a:rPr kumimoji="0" lang="en-US" altLang="zh-CN" sz="1500" b="0" i="0" u="none" strike="noStrike" kern="1200" cap="none" spc="0" normalizeH="0" noProof="0" dirty="0" err="1">
                <a:ln>
                  <a:noFill/>
                </a:ln>
                <a:effectLst/>
                <a:uLnTx/>
                <a:uFillTx/>
                <a:latin typeface="Times New Roman"/>
                <a:ea typeface="新細明體"/>
                <a:cs typeface="Times New Roman"/>
              </a:rPr>
              <a:t>Shing</a:t>
            </a:r>
            <a:r>
              <a:rPr kumimoji="0" lang="en-US" altLang="zh-CN" sz="1500" b="0" i="0" u="none" strike="noStrike" kern="1200" cap="none" spc="0" normalizeH="0" noProof="0" dirty="0">
                <a:ln>
                  <a:noFill/>
                </a:ln>
                <a:effectLst/>
                <a:uLnTx/>
                <a:uFillTx/>
                <a:latin typeface="Times New Roman"/>
                <a:ea typeface="新細明體"/>
                <a:cs typeface="Times New Roman"/>
              </a:rPr>
              <a:t> Mun Reservoir”</a:t>
            </a:r>
            <a:endParaRPr kumimoji="0" lang="zh-HK" altLang="en-US" sz="1500" b="0" i="0" u="none" strike="noStrike" kern="0" cap="none" spc="0" normalizeH="0" baseline="0" noProof="0" dirty="0">
              <a:ln>
                <a:noFill/>
              </a:ln>
              <a:effectLst/>
              <a:uLnTx/>
              <a:uFillTx/>
              <a:latin typeface="Times New Roman"/>
              <a:ea typeface="新細明體"/>
            </a:endParaRPr>
          </a:p>
        </p:txBody>
      </p:sp>
      <p:cxnSp>
        <p:nvCxnSpPr>
          <p:cNvPr id="10" name="Straight Arrow Connector 6"/>
          <p:cNvCxnSpPr/>
          <p:nvPr/>
        </p:nvCxnSpPr>
        <p:spPr>
          <a:xfrm>
            <a:off x="2547471" y="2648918"/>
            <a:ext cx="2330823" cy="0"/>
          </a:xfrm>
          <a:prstGeom prst="straightConnector1">
            <a:avLst/>
          </a:prstGeom>
          <a:ln w="25400">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69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1896315-4F97-4687-8012-9DD836EF5F37}"/>
              </a:ext>
            </a:extLst>
          </p:cNvPr>
          <p:cNvPicPr>
            <a:picLocks noChangeAspect="1"/>
          </p:cNvPicPr>
          <p:nvPr/>
        </p:nvPicPr>
        <p:blipFill>
          <a:blip r:embed="rId2"/>
          <a:stretch>
            <a:fillRect/>
          </a:stretch>
        </p:blipFill>
        <p:spPr>
          <a:xfrm>
            <a:off x="1391038" y="1807135"/>
            <a:ext cx="6514349" cy="3650706"/>
          </a:xfrm>
          <a:prstGeom prst="rect">
            <a:avLst/>
          </a:prstGeom>
        </p:spPr>
      </p:pic>
      <p:pic>
        <p:nvPicPr>
          <p:cNvPr id="3" name="Picture 2">
            <a:extLst>
              <a:ext uri="{FF2B5EF4-FFF2-40B4-BE49-F238E27FC236}">
                <a16:creationId xmlns:a16="http://schemas.microsoft.com/office/drawing/2014/main" id="{DF3FE9B1-D4B9-4AC9-9F35-C88906499486}"/>
              </a:ext>
            </a:extLst>
          </p:cNvPr>
          <p:cNvPicPr>
            <a:picLocks noChangeAspect="1"/>
          </p:cNvPicPr>
          <p:nvPr/>
        </p:nvPicPr>
        <p:blipFill>
          <a:blip r:embed="rId3"/>
          <a:stretch>
            <a:fillRect/>
          </a:stretch>
        </p:blipFill>
        <p:spPr>
          <a:xfrm>
            <a:off x="2703417" y="5553206"/>
            <a:ext cx="944880" cy="847344"/>
          </a:xfrm>
          <a:prstGeom prst="rect">
            <a:avLst/>
          </a:prstGeom>
        </p:spPr>
      </p:pic>
      <p:pic>
        <p:nvPicPr>
          <p:cNvPr id="4" name="圖片 3" descr="top bar.jpg"/>
          <p:cNvPicPr>
            <a:picLocks noChangeAspect="1"/>
          </p:cNvPicPr>
          <p:nvPr/>
        </p:nvPicPr>
        <p:blipFill>
          <a:blip r:embed="rId4">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文字方塊 4"/>
          <p:cNvSpPr txBox="1">
            <a:spLocks noChangeArrowheads="1"/>
          </p:cNvSpPr>
          <p:nvPr/>
        </p:nvSpPr>
        <p:spPr bwMode="auto">
          <a:xfrm>
            <a:off x="526582" y="1208241"/>
            <a:ext cx="5470820" cy="369332"/>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w="9525">
            <a:noFill/>
            <a:miter lim="800000"/>
            <a:headEnd/>
            <a:tailEnd/>
          </a:ln>
          <a:effectLst/>
        </p:spPr>
        <p:txBody>
          <a:bodyPr rot="0" vert="horz" wrap="square" lIns="91440" tIns="45720" rIns="91440" bIns="4572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kern="100" dirty="0">
                <a:solidFill>
                  <a:sysClr val="windowText" lastClr="000000"/>
                </a:solidFill>
                <a:latin typeface="Times New Roman" panose="02020603050405020304" pitchFamily="18" charset="0"/>
                <a:ea typeface="新細明體"/>
                <a:cs typeface="Times New Roman" panose="02020603050405020304" pitchFamily="18" charset="0"/>
              </a:rPr>
              <a:t>How did the British troops defend the Gin Drinker’s Line</a:t>
            </a:r>
            <a:r>
              <a:rPr lang="en-US" altLang="zh-TW" kern="100" dirty="0" smtClean="0">
                <a:solidFill>
                  <a:sysClr val="windowText" lastClr="000000"/>
                </a:solidFill>
                <a:latin typeface="Times New Roman" panose="02020603050405020304" pitchFamily="18" charset="0"/>
                <a:ea typeface="新細明體"/>
                <a:cs typeface="Times New Roman" panose="02020603050405020304" pitchFamily="18" charset="0"/>
              </a:rPr>
              <a:t>?</a:t>
            </a:r>
            <a:endParaRPr kumimoji="0" lang="zh-HK" altLang="en-US" b="0" i="0" u="none" strike="noStrike" kern="10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cxnSp>
        <p:nvCxnSpPr>
          <p:cNvPr id="11" name="Straight Arrow Connector 14"/>
          <p:cNvCxnSpPr/>
          <p:nvPr/>
        </p:nvCxnSpPr>
        <p:spPr>
          <a:xfrm flipV="1">
            <a:off x="4319180" y="2384612"/>
            <a:ext cx="0" cy="3073229"/>
          </a:xfrm>
          <a:prstGeom prst="straightConnector1">
            <a:avLst/>
          </a:prstGeom>
          <a:ln w="127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7"/>
          <p:cNvCxnSpPr/>
          <p:nvPr/>
        </p:nvCxnSpPr>
        <p:spPr>
          <a:xfrm flipV="1">
            <a:off x="3446505" y="2549620"/>
            <a:ext cx="67129" cy="2968802"/>
          </a:xfrm>
          <a:prstGeom prst="straightConnector1">
            <a:avLst/>
          </a:prstGeom>
          <a:ln w="127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4" name="Elbow Connector 31"/>
          <p:cNvCxnSpPr/>
          <p:nvPr/>
        </p:nvCxnSpPr>
        <p:spPr>
          <a:xfrm rot="5400000" flipH="1" flipV="1">
            <a:off x="4433023" y="3617981"/>
            <a:ext cx="3061640" cy="738336"/>
          </a:xfrm>
          <a:prstGeom prst="bentConnector3">
            <a:avLst>
              <a:gd name="adj1" fmla="val 50000"/>
            </a:avLst>
          </a:prstGeom>
          <a:ln w="1270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F56EF48-BAD4-4201-B570-0F7B49CE9F17}"/>
              </a:ext>
            </a:extLst>
          </p:cNvPr>
          <p:cNvPicPr>
            <a:picLocks noChangeAspect="1"/>
          </p:cNvPicPr>
          <p:nvPr/>
        </p:nvPicPr>
        <p:blipFill>
          <a:blip r:embed="rId5"/>
          <a:stretch>
            <a:fillRect/>
          </a:stretch>
        </p:blipFill>
        <p:spPr>
          <a:xfrm>
            <a:off x="1764552" y="5554548"/>
            <a:ext cx="938865" cy="853514"/>
          </a:xfrm>
          <a:prstGeom prst="rect">
            <a:avLst/>
          </a:prstGeom>
        </p:spPr>
      </p:pic>
      <p:pic>
        <p:nvPicPr>
          <p:cNvPr id="18" name="Picture 17">
            <a:extLst>
              <a:ext uri="{FF2B5EF4-FFF2-40B4-BE49-F238E27FC236}">
                <a16:creationId xmlns:a16="http://schemas.microsoft.com/office/drawing/2014/main" id="{7F57660A-D705-4EC4-B48F-4D75E8E1E708}"/>
              </a:ext>
            </a:extLst>
          </p:cNvPr>
          <p:cNvPicPr>
            <a:picLocks noChangeAspect="1"/>
          </p:cNvPicPr>
          <p:nvPr/>
        </p:nvPicPr>
        <p:blipFill>
          <a:blip r:embed="rId6"/>
          <a:stretch>
            <a:fillRect/>
          </a:stretch>
        </p:blipFill>
        <p:spPr>
          <a:xfrm>
            <a:off x="3911767" y="5518422"/>
            <a:ext cx="1012024" cy="908383"/>
          </a:xfrm>
          <a:prstGeom prst="rect">
            <a:avLst/>
          </a:prstGeom>
        </p:spPr>
      </p:pic>
      <p:pic>
        <p:nvPicPr>
          <p:cNvPr id="21" name="Picture 20">
            <a:extLst>
              <a:ext uri="{FF2B5EF4-FFF2-40B4-BE49-F238E27FC236}">
                <a16:creationId xmlns:a16="http://schemas.microsoft.com/office/drawing/2014/main" id="{13CA0BA2-202F-4002-AE58-7CB4C9CEC99E}"/>
              </a:ext>
            </a:extLst>
          </p:cNvPr>
          <p:cNvPicPr>
            <a:picLocks noChangeAspect="1"/>
          </p:cNvPicPr>
          <p:nvPr/>
        </p:nvPicPr>
        <p:blipFill>
          <a:blip r:embed="rId7"/>
          <a:stretch>
            <a:fillRect/>
          </a:stretch>
        </p:blipFill>
        <p:spPr>
          <a:xfrm>
            <a:off x="4991475" y="5517969"/>
            <a:ext cx="1005927" cy="926672"/>
          </a:xfrm>
          <a:prstGeom prst="rect">
            <a:avLst/>
          </a:prstGeom>
        </p:spPr>
      </p:pic>
    </p:spTree>
    <p:extLst>
      <p:ext uri="{BB962C8B-B14F-4D97-AF65-F5344CB8AC3E}">
        <p14:creationId xmlns:p14="http://schemas.microsoft.com/office/powerpoint/2010/main" val="290099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7326</TotalTime>
  <Words>3837</Words>
  <Application>Microsoft Office PowerPoint</Application>
  <PresentationFormat>如螢幕大小 (4:3)</PresentationFormat>
  <Paragraphs>265</Paragraphs>
  <Slides>27</Slides>
  <Notes>2</Notes>
  <HiddenSlides>0</HiddenSlides>
  <MMClips>0</MMClips>
  <ScaleCrop>false</ScaleCrop>
  <HeadingPairs>
    <vt:vector size="8" baseType="variant">
      <vt:variant>
        <vt:lpstr>使用字型</vt:lpstr>
      </vt:variant>
      <vt:variant>
        <vt:i4>9</vt:i4>
      </vt:variant>
      <vt:variant>
        <vt:lpstr>佈景主題</vt:lpstr>
      </vt:variant>
      <vt:variant>
        <vt:i4>1</vt:i4>
      </vt:variant>
      <vt:variant>
        <vt:lpstr>內嵌 OLE 伺服程式</vt:lpstr>
      </vt:variant>
      <vt:variant>
        <vt:i4>1</vt:i4>
      </vt:variant>
      <vt:variant>
        <vt:lpstr>投影片標題</vt:lpstr>
      </vt:variant>
      <vt:variant>
        <vt:i4>27</vt:i4>
      </vt:variant>
    </vt:vector>
  </HeadingPairs>
  <TitlesOfParts>
    <vt:vector size="38" baseType="lpstr">
      <vt:lpstr>BiauKai</vt:lpstr>
      <vt:lpstr>Microsoft YaHei</vt:lpstr>
      <vt:lpstr>宋体</vt:lpstr>
      <vt:lpstr>新細明體</vt:lpstr>
      <vt:lpstr>新細明體</vt:lpstr>
      <vt:lpstr>Arial</vt:lpstr>
      <vt:lpstr>Calibri</vt:lpstr>
      <vt:lpstr>Tahoma</vt:lpstr>
      <vt:lpstr>Times New Roman</vt:lpstr>
      <vt:lpstr>Office 佈景主題</vt:lpstr>
      <vt:lpstr>Document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trilink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albert lau</dc:creator>
  <cp:lastModifiedBy>CHU, Chi-fu</cp:lastModifiedBy>
  <cp:revision>1255</cp:revision>
  <dcterms:created xsi:type="dcterms:W3CDTF">2017-02-07T17:12:51Z</dcterms:created>
  <dcterms:modified xsi:type="dcterms:W3CDTF">2020-06-29T09:45:36Z</dcterms:modified>
</cp:coreProperties>
</file>