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59" r:id="rId3"/>
    <p:sldId id="283" r:id="rId4"/>
    <p:sldId id="260" r:id="rId5"/>
    <p:sldId id="258" r:id="rId6"/>
    <p:sldId id="257" r:id="rId7"/>
    <p:sldId id="261" r:id="rId8"/>
    <p:sldId id="262" r:id="rId9"/>
    <p:sldId id="263" r:id="rId10"/>
    <p:sldId id="292" r:id="rId11"/>
    <p:sldId id="293" r:id="rId12"/>
    <p:sldId id="290" r:id="rId13"/>
    <p:sldId id="264" r:id="rId14"/>
    <p:sldId id="265" r:id="rId15"/>
    <p:sldId id="266" r:id="rId16"/>
    <p:sldId id="285" r:id="rId17"/>
    <p:sldId id="267" r:id="rId18"/>
    <p:sldId id="268" r:id="rId19"/>
    <p:sldId id="269" r:id="rId20"/>
    <p:sldId id="270" r:id="rId21"/>
    <p:sldId id="271" r:id="rId22"/>
    <p:sldId id="272" r:id="rId23"/>
    <p:sldId id="273" r:id="rId24"/>
    <p:sldId id="286" r:id="rId25"/>
    <p:sldId id="287" r:id="rId26"/>
    <p:sldId id="288" r:id="rId27"/>
    <p:sldId id="289" r:id="rId28"/>
  </p:sldIdLst>
  <p:sldSz cx="9144000" cy="6858000" type="screen4x3"/>
  <p:notesSz cx="6858000" cy="9144000"/>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23" autoAdjust="0"/>
    <p:restoredTop sz="86368" autoAdjust="0"/>
  </p:normalViewPr>
  <p:slideViewPr>
    <p:cSldViewPr snapToGrid="0" snapToObjects="1">
      <p:cViewPr varScale="1">
        <p:scale>
          <a:sx n="77" d="100"/>
          <a:sy n="77" d="100"/>
        </p:scale>
        <p:origin x="108" y="522"/>
      </p:cViewPr>
      <p:guideLst>
        <p:guide orient="horz" pos="2160"/>
        <p:guide pos="2880"/>
      </p:guideLst>
    </p:cSldViewPr>
  </p:slideViewPr>
  <p:outlineViewPr>
    <p:cViewPr>
      <p:scale>
        <a:sx n="33" d="100"/>
        <a:sy n="33" d="100"/>
      </p:scale>
      <p:origin x="328"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C46B55-62D9-0F41-BC47-304FAF785C52}" type="datetimeFigureOut">
              <a:rPr kumimoji="1" lang="zh-TW" altLang="en-US" smtClean="0"/>
              <a:t>2020/6/29</a:t>
            </a:fld>
            <a:endParaRPr kumimoji="1"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D6990B-DB6A-C14B-A7FD-024B5123F023}" type="slidenum">
              <a:rPr kumimoji="1" lang="zh-TW" altLang="en-US" smtClean="0"/>
              <a:t>‹#›</a:t>
            </a:fld>
            <a:endParaRPr kumimoji="1" lang="zh-TW" altLang="en-US"/>
          </a:p>
        </p:txBody>
      </p:sp>
    </p:spTree>
    <p:extLst>
      <p:ext uri="{BB962C8B-B14F-4D97-AF65-F5344CB8AC3E}">
        <p14:creationId xmlns:p14="http://schemas.microsoft.com/office/powerpoint/2010/main" val="1456232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DDCEB3-CAC4-AA47-85D1-1DF3EB2F8EB3}" type="datetimeFigureOut">
              <a:rPr kumimoji="1" lang="zh-TW" altLang="en-US" smtClean="0"/>
              <a:t>2020/6/29</a:t>
            </a:fld>
            <a:endParaRPr kumimoji="1" lang="zh-TW" altLang="en-US"/>
          </a:p>
        </p:txBody>
      </p:sp>
      <p:sp>
        <p:nvSpPr>
          <p:cNvPr id="4" name="投影片影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1AEF7-A788-AF4F-9728-C9724F650778}" type="slidenum">
              <a:rPr kumimoji="1" lang="zh-TW" altLang="en-US" smtClean="0"/>
              <a:t>‹#›</a:t>
            </a:fld>
            <a:endParaRPr kumimoji="1" lang="zh-TW" altLang="en-US"/>
          </a:p>
        </p:txBody>
      </p:sp>
    </p:spTree>
    <p:extLst>
      <p:ext uri="{BB962C8B-B14F-4D97-AF65-F5344CB8AC3E}">
        <p14:creationId xmlns:p14="http://schemas.microsoft.com/office/powerpoint/2010/main" val="27757967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1</a:t>
            </a:fld>
            <a:endParaRPr kumimoji="1" lang="zh-TW" altLang="en-US"/>
          </a:p>
        </p:txBody>
      </p:sp>
    </p:spTree>
    <p:extLst>
      <p:ext uri="{BB962C8B-B14F-4D97-AF65-F5344CB8AC3E}">
        <p14:creationId xmlns:p14="http://schemas.microsoft.com/office/powerpoint/2010/main" val="307547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2</a:t>
            </a:fld>
            <a:endParaRPr kumimoji="1" lang="zh-TW" altLang="en-US"/>
          </a:p>
        </p:txBody>
      </p:sp>
    </p:spTree>
    <p:extLst>
      <p:ext uri="{BB962C8B-B14F-4D97-AF65-F5344CB8AC3E}">
        <p14:creationId xmlns:p14="http://schemas.microsoft.com/office/powerpoint/2010/main" val="359517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kumimoji="1" lang="zh-TW" altLang="en-US"/>
              <a:t>按一下以編輯母片標題樣式</a:t>
            </a:r>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TW" altLang="en-US"/>
              <a:t>按一下以編輯母片子標題樣式</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80085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152395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8"/>
            <a:ext cx="2057400" cy="5851525"/>
          </a:xfrm>
        </p:spPr>
        <p:txBody>
          <a:bodyPr vert="eaVert"/>
          <a:lstStyle/>
          <a:p>
            <a:r>
              <a:rPr kumimoji="1"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71821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279289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kumimoji="1"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TW" altLang="en-US"/>
              <a:t>按一下以編輯母片文字樣式</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266916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39541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1"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96267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日期版面配置區 2"/>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28798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85102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60901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98544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DA9FA-EB68-3B40-918A-FB3F6C7FF9A3}" type="datetimeFigureOut">
              <a:rPr kumimoji="1" lang="zh-TW" altLang="en-US" smtClean="0"/>
              <a:t>2020/6/29</a:t>
            </a:fld>
            <a:endParaRPr kumimoji="1"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1167343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23" name="TextBox 3"/>
          <p:cNvSpPr txBox="1"/>
          <p:nvPr/>
        </p:nvSpPr>
        <p:spPr>
          <a:xfrm>
            <a:off x="440692" y="1208241"/>
            <a:ext cx="8280874" cy="461665"/>
          </a:xfrm>
          <a:prstGeom prst="rect">
            <a:avLst/>
          </a:prstGeom>
          <a:gradFill flip="none" rotWithShape="1">
            <a:gsLst>
              <a:gs pos="47000">
                <a:srgbClr val="4BACC6">
                  <a:lumMod val="20000"/>
                  <a:lumOff val="80000"/>
                </a:srgbClr>
              </a:gs>
              <a:gs pos="100000">
                <a:sysClr val="window" lastClr="FFFFFF"/>
              </a:gs>
            </a:gsLst>
            <a:lin ang="0" scaled="1"/>
            <a:tileRect/>
          </a:gradFill>
          <a:ln w="25400" cap="flat" cmpd="sng" algn="ctr">
            <a:solidFill>
              <a:sysClr val="window" lastClr="FFFFFF"/>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0000"/>
                </a:solidFill>
                <a:effectLst/>
                <a:uLnTx/>
                <a:uFillTx/>
                <a:latin typeface="Times New Roman"/>
                <a:ea typeface="BiauKai"/>
                <a:cs typeface="Times New Roman"/>
              </a:rPr>
              <a:t>The Battle of </a:t>
            </a:r>
            <a:r>
              <a:rPr kumimoji="0" lang="en-US" altLang="zh-CN" sz="2400" b="1" i="0" u="none" strike="noStrike" kern="1200" cap="none" spc="0" normalizeH="0" baseline="0" noProof="0" dirty="0" err="1" smtClean="0">
                <a:ln>
                  <a:noFill/>
                </a:ln>
                <a:solidFill>
                  <a:srgbClr val="FF0000"/>
                </a:solidFill>
                <a:effectLst/>
                <a:uLnTx/>
                <a:uFillTx/>
                <a:latin typeface="Times New Roman"/>
                <a:ea typeface="BiauKai"/>
                <a:cs typeface="Times New Roman"/>
              </a:rPr>
              <a:t>Ningyuan</a:t>
            </a:r>
            <a:r>
              <a:rPr kumimoji="0" lang="zh-CN" altLang="en-US" sz="2000" b="1" i="0" u="none" strike="noStrike" kern="1200" cap="none" spc="0" normalizeH="0" baseline="0" noProof="0" dirty="0" smtClean="0">
                <a:ln>
                  <a:noFill/>
                </a:ln>
                <a:solidFill>
                  <a:srgbClr val="000000"/>
                </a:solidFill>
                <a:effectLst/>
                <a:uLnTx/>
                <a:uFillTx/>
                <a:latin typeface="Times New Roman"/>
                <a:ea typeface="Microsoft YaHei"/>
                <a:cs typeface="Times New Roman"/>
              </a:rPr>
              <a:t>：</a:t>
            </a:r>
            <a:r>
              <a:rPr kumimoji="0" lang="en-US" altLang="zh-CN" sz="2000" b="1" i="0" u="none" strike="noStrike" kern="1200" cap="none" spc="0" normalizeH="0" baseline="0" noProof="0" dirty="0">
                <a:ln>
                  <a:noFill/>
                </a:ln>
                <a:solidFill>
                  <a:srgbClr val="548DD4"/>
                </a:solidFill>
                <a:effectLst/>
                <a:uLnTx/>
                <a:uFillTx/>
                <a:latin typeface="Times New Roman"/>
                <a:ea typeface="新細明體"/>
                <a:cs typeface="Times New Roman"/>
              </a:rPr>
              <a:t>The Power of the “R</a:t>
            </a:r>
            <a:r>
              <a:rPr lang="en-US" altLang="zh-CN" sz="2000" b="1" dirty="0" err="1">
                <a:solidFill>
                  <a:srgbClr val="548DD4"/>
                </a:solidFill>
                <a:latin typeface="Times New Roman"/>
                <a:ea typeface="新細明體"/>
                <a:cs typeface="Times New Roman"/>
              </a:rPr>
              <a:t>ed</a:t>
            </a:r>
            <a:r>
              <a:rPr lang="zh-CN" altLang="en-US" sz="2000" b="1" dirty="0">
                <a:solidFill>
                  <a:srgbClr val="548DD4"/>
                </a:solidFill>
                <a:latin typeface="Times New Roman"/>
                <a:ea typeface="新細明體"/>
                <a:cs typeface="Times New Roman"/>
              </a:rPr>
              <a:t> </a:t>
            </a:r>
            <a:r>
              <a:rPr lang="en-US" altLang="zh-CN" sz="2000" b="1" dirty="0">
                <a:solidFill>
                  <a:srgbClr val="548DD4"/>
                </a:solidFill>
                <a:latin typeface="Times New Roman"/>
                <a:ea typeface="新細明體"/>
                <a:cs typeface="Times New Roman"/>
              </a:rPr>
              <a:t>Barbarian Cannons”</a:t>
            </a:r>
            <a:endParaRPr kumimoji="0" lang="en-US" sz="2000"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sp>
        <p:nvSpPr>
          <p:cNvPr id="3" name="文字方塊 2"/>
          <p:cNvSpPr txBox="1"/>
          <p:nvPr/>
        </p:nvSpPr>
        <p:spPr>
          <a:xfrm>
            <a:off x="548757" y="2000983"/>
            <a:ext cx="6962643" cy="830997"/>
          </a:xfrm>
          <a:prstGeom prst="rect">
            <a:avLst/>
          </a:prstGeom>
          <a:noFill/>
        </p:spPr>
        <p:txBody>
          <a:bodyPr wrap="square" rtlCol="0">
            <a:spAutoFit/>
          </a:bodyPr>
          <a:lstStyle/>
          <a:p>
            <a:pPr marL="342900" lvl="0" indent="-342900">
              <a:spcAft>
                <a:spcPts val="0"/>
              </a:spcAft>
              <a:buFont typeface="+mj-lt"/>
              <a:buAutoNum type="romanUcPeriod"/>
            </a:pPr>
            <a:r>
              <a:rPr lang="en-US" altLang="zh-TW" sz="2400" b="1" dirty="0">
                <a:solidFill>
                  <a:srgbClr val="E36C0A"/>
                </a:solidFill>
                <a:latin typeface="Times New Roman" panose="02020603050405020304" pitchFamily="18" charset="0"/>
                <a:ea typeface="Tahoma" panose="020B0604030504040204" pitchFamily="34" charset="0"/>
                <a:cs typeface="Times New Roman" panose="02020603050405020304" pitchFamily="18" charset="0"/>
              </a:rPr>
              <a:t>The Background of the Battle of </a:t>
            </a:r>
            <a:r>
              <a:rPr lang="en-US" altLang="zh-TW" sz="2400" b="1" dirty="0" err="1" smtClean="0">
                <a:solidFill>
                  <a:srgbClr val="E36C0A"/>
                </a:solidFill>
                <a:latin typeface="Times New Roman" panose="02020603050405020304" pitchFamily="18" charset="0"/>
                <a:ea typeface="Tahoma" panose="020B0604030504040204" pitchFamily="34" charset="0"/>
                <a:cs typeface="Times New Roman" panose="02020603050405020304" pitchFamily="18" charset="0"/>
              </a:rPr>
              <a:t>Ningyuan</a:t>
            </a:r>
            <a:r>
              <a:rPr lang="en-US" altLang="zh-TW" sz="2400" b="1" dirty="0" smtClean="0">
                <a:solidFill>
                  <a:srgbClr val="E36C0A"/>
                </a:solidFill>
                <a:latin typeface="Times New Roman" panose="02020603050405020304" pitchFamily="18" charset="0"/>
                <a:ea typeface="Tahoma" panose="020B0604030504040204" pitchFamily="34" charset="0"/>
                <a:cs typeface="Times New Roman" panose="02020603050405020304" pitchFamily="18" charset="0"/>
              </a:rPr>
              <a:t> (</a:t>
            </a:r>
            <a:r>
              <a:rPr lang="zh-TW" altLang="en-US" sz="2400" b="1" dirty="0" smtClean="0">
                <a:solidFill>
                  <a:srgbClr val="E36C0A"/>
                </a:solidFill>
                <a:latin typeface="Times New Roman" panose="02020603050405020304" pitchFamily="18" charset="0"/>
                <a:ea typeface="Tahoma" panose="020B0604030504040204" pitchFamily="34" charset="0"/>
                <a:cs typeface="Times New Roman" panose="02020603050405020304" pitchFamily="18" charset="0"/>
              </a:rPr>
              <a:t>寧遠</a:t>
            </a:r>
            <a:r>
              <a:rPr lang="en-US" altLang="zh-TW" sz="2400" b="1" dirty="0" smtClean="0">
                <a:solidFill>
                  <a:srgbClr val="E36C0A"/>
                </a:solidFill>
                <a:latin typeface="Times New Roman" panose="02020603050405020304" pitchFamily="18" charset="0"/>
                <a:ea typeface="Tahoma" panose="020B0604030504040204" pitchFamily="34" charset="0"/>
                <a:cs typeface="Times New Roman" panose="02020603050405020304" pitchFamily="18" charset="0"/>
              </a:rPr>
              <a:t>)</a:t>
            </a:r>
            <a:endParaRPr lang="en-US" altLang="zh-TW" sz="2400" kern="100" dirty="0">
              <a:latin typeface="Times New Roman" panose="02020603050405020304" pitchFamily="18" charset="0"/>
              <a:ea typeface="Tahoma" panose="020B0604030504040204" pitchFamily="34" charset="0"/>
              <a:cs typeface="Times New Roman" panose="02020603050405020304" pitchFamily="18" charset="0"/>
            </a:endParaRPr>
          </a:p>
          <a:p>
            <a:endParaRPr kumimoji="1" lang="zh-TW" altLang="en-US" sz="2400" dirty="0">
              <a:latin typeface="Times New Roman" panose="02020603050405020304" pitchFamily="18" charset="0"/>
              <a:cs typeface="Times New Roman" panose="02020603050405020304" pitchFamily="18" charset="0"/>
            </a:endParaRPr>
          </a:p>
        </p:txBody>
      </p:sp>
      <p:sp>
        <p:nvSpPr>
          <p:cNvPr id="26" name="TextBox 1"/>
          <p:cNvSpPr txBox="1"/>
          <p:nvPr/>
        </p:nvSpPr>
        <p:spPr>
          <a:xfrm>
            <a:off x="465747" y="2603831"/>
            <a:ext cx="8280874" cy="3601025"/>
          </a:xfrm>
          <a:prstGeom prst="rect">
            <a:avLst/>
          </a:prstGeom>
          <a:solidFill>
            <a:srgbClr val="F79646">
              <a:lumMod val="20000"/>
              <a:lumOff val="80000"/>
            </a:srgbClr>
          </a:solidFill>
        </p:spPr>
        <p:txBody>
          <a:bodyPr wrap="square" rtlCol="0">
            <a:noAutofit/>
          </a:bodyPr>
          <a:lstStyle/>
          <a:p>
            <a:pPr lvl="0" defTabSz="914400">
              <a:lnSpc>
                <a:spcPct val="110000"/>
              </a:lnSpc>
              <a:defRPr/>
            </a:pPr>
            <a:r>
              <a:rPr kumimoji="0" lang="en-US" sz="1500" b="0" i="0" u="none" strike="noStrike" kern="0" cap="none" spc="0" normalizeH="0" baseline="0" noProof="0" dirty="0">
                <a:ln>
                  <a:noFill/>
                </a:ln>
                <a:effectLst/>
                <a:uLnTx/>
                <a:uFillTx/>
                <a:latin typeface="Times New Roman"/>
                <a:ea typeface="新細明體"/>
                <a:cs typeface="Times New Roman"/>
              </a:rPr>
              <a:t>In </a:t>
            </a:r>
            <a:r>
              <a:rPr kumimoji="0" lang="en-US" sz="1500" b="0" i="0" u="none" strike="noStrike" kern="0" cap="none" spc="0" normalizeH="0" baseline="0" noProof="0" dirty="0" smtClean="0">
                <a:ln>
                  <a:noFill/>
                </a:ln>
                <a:effectLst/>
                <a:uLnTx/>
                <a:uFillTx/>
                <a:latin typeface="Times New Roman"/>
                <a:ea typeface="新細明體"/>
                <a:cs typeface="Times New Roman"/>
              </a:rPr>
              <a:t>AD1616</a:t>
            </a:r>
            <a:r>
              <a:rPr kumimoji="0" lang="en-US" sz="1500" b="0" i="0" u="none" strike="noStrike" kern="0" cap="none" spc="0" normalizeH="0" baseline="0" noProof="0" dirty="0">
                <a:ln>
                  <a:noFill/>
                </a:ln>
                <a:effectLst/>
                <a:uLnTx/>
                <a:uFillTx/>
                <a:latin typeface="Times New Roman"/>
                <a:ea typeface="新細明體"/>
                <a:cs typeface="Times New Roman"/>
              </a:rPr>
              <a:t>,</a:t>
            </a:r>
            <a:r>
              <a:rPr lang="zh-TW" altLang="en-US" sz="1500" kern="0" dirty="0">
                <a:latin typeface="Times New Roman"/>
                <a:ea typeface="新細明體"/>
                <a:cs typeface="Times New Roman"/>
              </a:rPr>
              <a:t> </a:t>
            </a:r>
            <a:r>
              <a:rPr lang="en-US" altLang="zh-TW" sz="1500" kern="0" dirty="0">
                <a:latin typeface="Times New Roman"/>
                <a:ea typeface="新細明體"/>
                <a:cs typeface="Times New Roman"/>
              </a:rPr>
              <a:t>Nurhaci </a:t>
            </a:r>
            <a:r>
              <a:rPr lang="en-US" altLang="zh-TW" sz="1500" kern="0" dirty="0" smtClean="0">
                <a:latin typeface="Times New Roman"/>
                <a:ea typeface="新細明體"/>
                <a:cs typeface="Times New Roman"/>
              </a:rPr>
              <a:t>(</a:t>
            </a:r>
            <a:r>
              <a:rPr lang="zh-TW" altLang="en-US" sz="1500" kern="0" dirty="0" smtClean="0">
                <a:latin typeface="Times New Roman"/>
                <a:ea typeface="新細明體"/>
                <a:cs typeface="Times New Roman"/>
              </a:rPr>
              <a:t>努爾哈赤</a:t>
            </a:r>
            <a:r>
              <a:rPr lang="en-US" altLang="zh-TW" sz="1500" kern="0" dirty="0" smtClean="0">
                <a:latin typeface="Times New Roman"/>
                <a:ea typeface="新細明體"/>
                <a:cs typeface="Times New Roman"/>
              </a:rPr>
              <a:t>) established </a:t>
            </a:r>
            <a:r>
              <a:rPr lang="en-US" altLang="zh-TW" sz="1500" kern="0" dirty="0">
                <a:latin typeface="Times New Roman"/>
                <a:ea typeface="新細明體"/>
                <a:cs typeface="Times New Roman"/>
              </a:rPr>
              <a:t>a regime named Jin (known to historians as Later Jin), and started a war with the </a:t>
            </a:r>
            <a:r>
              <a:rPr lang="en-US" altLang="zh-TW" sz="1500" kern="0" dirty="0" smtClean="0">
                <a:latin typeface="Times New Roman"/>
                <a:ea typeface="新細明體"/>
                <a:cs typeface="Times New Roman"/>
              </a:rPr>
              <a:t>Ming Dynasty. </a:t>
            </a:r>
            <a:r>
              <a:rPr lang="en-US" altLang="zh-TW" sz="1500" kern="0" dirty="0">
                <a:latin typeface="Times New Roman"/>
                <a:ea typeface="新細明體"/>
                <a:cs typeface="Times New Roman"/>
              </a:rPr>
              <a:t>He attained successive victories including the </a:t>
            </a:r>
            <a:r>
              <a:rPr lang="en-US" altLang="zh-TW" sz="1500" kern="0" dirty="0" smtClean="0">
                <a:latin typeface="Times New Roman"/>
                <a:ea typeface="新細明體"/>
                <a:cs typeface="Times New Roman"/>
              </a:rPr>
              <a:t>Battle </a:t>
            </a:r>
            <a:r>
              <a:rPr lang="en-US" altLang="zh-TW" sz="1500" kern="0" dirty="0">
                <a:latin typeface="Times New Roman"/>
                <a:ea typeface="新細明體"/>
                <a:cs typeface="Times New Roman"/>
              </a:rPr>
              <a:t>of </a:t>
            </a:r>
            <a:r>
              <a:rPr lang="en-US" altLang="zh-TW" sz="1500" kern="0" dirty="0" err="1" smtClean="0">
                <a:latin typeface="Times New Roman"/>
                <a:cs typeface="Times New Roman"/>
              </a:rPr>
              <a:t>Sarhū</a:t>
            </a:r>
            <a:r>
              <a:rPr lang="en-US" altLang="zh-TW" sz="1500" kern="0" dirty="0" smtClean="0">
                <a:latin typeface="Times New Roman"/>
                <a:cs typeface="Times New Roman"/>
              </a:rPr>
              <a:t> (</a:t>
            </a:r>
            <a:r>
              <a:rPr lang="zh-TW" altLang="en-US" sz="1500" kern="0" dirty="0" smtClean="0">
                <a:latin typeface="Times New Roman"/>
                <a:cs typeface="Times New Roman"/>
              </a:rPr>
              <a:t>薩爾滸</a:t>
            </a:r>
            <a:r>
              <a:rPr lang="en-US" altLang="zh-TW" sz="1500" kern="0" dirty="0" smtClean="0">
                <a:latin typeface="Times New Roman"/>
                <a:cs typeface="Times New Roman"/>
              </a:rPr>
              <a:t>) in AD1619. </a:t>
            </a:r>
            <a:r>
              <a:rPr kumimoji="0" lang="en-US" altLang="zh-TW" sz="1500" b="0" i="0" u="none" strike="noStrike" kern="0" cap="none" spc="0" normalizeH="0" baseline="0" noProof="0" dirty="0" smtClean="0">
                <a:ln>
                  <a:noFill/>
                </a:ln>
                <a:effectLst/>
                <a:uLnTx/>
                <a:uFillTx/>
                <a:latin typeface="Times New Roman"/>
                <a:ea typeface="新細明體"/>
                <a:cs typeface="Times New Roman"/>
              </a:rPr>
              <a:t>He took over and occupied large </a:t>
            </a:r>
            <a:r>
              <a:rPr kumimoji="0" lang="en-US" altLang="zh-TW" sz="1500" b="0" i="0" u="none" strike="noStrike" kern="0" cap="none" spc="0" normalizeH="0" baseline="0" noProof="0" dirty="0">
                <a:ln>
                  <a:noFill/>
                </a:ln>
                <a:effectLst/>
                <a:uLnTx/>
                <a:uFillTx/>
                <a:latin typeface="Times New Roman"/>
                <a:ea typeface="新細明體"/>
                <a:cs typeface="Times New Roman"/>
              </a:rPr>
              <a:t>cities </a:t>
            </a:r>
            <a:r>
              <a:rPr lang="en-US" altLang="zh-TW" sz="1500" kern="0" dirty="0">
                <a:latin typeface="Times New Roman"/>
                <a:ea typeface="新細明體"/>
                <a:cs typeface="Times New Roman"/>
              </a:rPr>
              <a:t>on the </a:t>
            </a:r>
            <a:r>
              <a:rPr kumimoji="0" lang="en-US" altLang="zh-TW" sz="1500" b="0" i="0" u="none" strike="noStrike" kern="0" cap="none" spc="0" normalizeH="0" baseline="0" noProof="0" dirty="0">
                <a:ln>
                  <a:noFill/>
                </a:ln>
                <a:effectLst/>
                <a:uLnTx/>
                <a:uFillTx/>
                <a:latin typeface="Times New Roman"/>
                <a:ea typeface="新細明體"/>
                <a:cs typeface="Times New Roman"/>
              </a:rPr>
              <a:t>Liaodong </a:t>
            </a:r>
            <a:r>
              <a:rPr kumimoji="0" lang="en-US" altLang="zh-TW" sz="1500" b="0" i="0" u="none" strike="noStrike" kern="0" cap="none" spc="0" normalizeH="0" noProof="0" dirty="0" smtClean="0">
                <a:ln>
                  <a:noFill/>
                </a:ln>
                <a:effectLst/>
                <a:uLnTx/>
                <a:uFillTx/>
                <a:latin typeface="Times New Roman"/>
                <a:ea typeface="新細明體"/>
                <a:cs typeface="Times New Roman"/>
              </a:rPr>
              <a:t>Peninsula (</a:t>
            </a:r>
            <a:r>
              <a:rPr kumimoji="0" lang="zh-TW" altLang="en-US" sz="1500" b="0" i="0" u="none" strike="noStrike" kern="0" cap="none" spc="0" normalizeH="0" noProof="0" dirty="0" smtClean="0">
                <a:ln>
                  <a:noFill/>
                </a:ln>
                <a:effectLst/>
                <a:uLnTx/>
                <a:uFillTx/>
                <a:latin typeface="Times New Roman"/>
                <a:ea typeface="新細明體"/>
                <a:cs typeface="Times New Roman"/>
              </a:rPr>
              <a:t>遼東半島</a:t>
            </a:r>
            <a:r>
              <a:rPr kumimoji="0" lang="en-US" altLang="zh-TW" sz="1500" b="0" i="0" u="none" strike="noStrike" kern="0" cap="none" spc="0" normalizeH="0" noProof="0" dirty="0" smtClean="0">
                <a:ln>
                  <a:noFill/>
                </a:ln>
                <a:effectLst/>
                <a:uLnTx/>
                <a:uFillTx/>
                <a:latin typeface="Times New Roman"/>
                <a:ea typeface="新細明體"/>
                <a:cs typeface="Times New Roman"/>
              </a:rPr>
              <a:t>) </a:t>
            </a:r>
            <a:r>
              <a:rPr kumimoji="0" lang="en-US" altLang="zh-TW" sz="1500" b="0" i="0" u="none" strike="noStrike" kern="0" cap="none" spc="0" normalizeH="0" baseline="0" noProof="0" dirty="0" smtClean="0">
                <a:ln>
                  <a:noFill/>
                </a:ln>
                <a:effectLst/>
                <a:uLnTx/>
                <a:uFillTx/>
                <a:latin typeface="Times New Roman"/>
                <a:ea typeface="新細明體"/>
                <a:cs typeface="Times New Roman"/>
              </a:rPr>
              <a:t>belonging </a:t>
            </a:r>
            <a:r>
              <a:rPr kumimoji="0" lang="en-US" altLang="zh-TW" sz="1500" b="0" i="0" u="none" strike="noStrike" kern="0" cap="none" spc="0" normalizeH="0" baseline="0" noProof="0" dirty="0">
                <a:ln>
                  <a:noFill/>
                </a:ln>
                <a:effectLst/>
                <a:uLnTx/>
                <a:uFillTx/>
                <a:latin typeface="Times New Roman"/>
                <a:ea typeface="新細明體"/>
                <a:cs typeface="Times New Roman"/>
              </a:rPr>
              <a:t>to the </a:t>
            </a:r>
            <a:r>
              <a:rPr kumimoji="0" lang="en-US" altLang="zh-TW" sz="1500" b="0" i="0" u="none" strike="noStrike" kern="0" cap="none" spc="0" normalizeH="0" baseline="0" noProof="0" dirty="0" smtClean="0">
                <a:ln>
                  <a:noFill/>
                </a:ln>
                <a:effectLst/>
                <a:uLnTx/>
                <a:uFillTx/>
                <a:latin typeface="Times New Roman"/>
                <a:ea typeface="新細明體"/>
                <a:cs typeface="Times New Roman"/>
              </a:rPr>
              <a:t>Ming Dynasty</a:t>
            </a:r>
            <a:r>
              <a:rPr kumimoji="0" lang="en-US" altLang="zh-TW" sz="1500" b="0" i="0" u="none" strike="noStrike" kern="0" cap="none" spc="0" normalizeH="0" noProof="0" dirty="0" smtClean="0">
                <a:ln>
                  <a:noFill/>
                </a:ln>
                <a:effectLst/>
                <a:uLnTx/>
                <a:uFillTx/>
                <a:latin typeface="Times New Roman"/>
                <a:ea typeface="新細明體"/>
                <a:cs typeface="Times New Roman"/>
              </a:rPr>
              <a:t> in AD1621</a:t>
            </a:r>
            <a:r>
              <a:rPr kumimoji="0" lang="en-US" altLang="zh-TW" sz="1500" b="0" i="0" u="none" strike="noStrike" kern="0" cap="none" spc="0" normalizeH="0" baseline="0" noProof="0" dirty="0" smtClean="0">
                <a:ln>
                  <a:noFill/>
                </a:ln>
                <a:effectLst/>
                <a:uLnTx/>
                <a:uFillTx/>
                <a:latin typeface="Times New Roman"/>
                <a:ea typeface="新細明體"/>
                <a:cs typeface="Times New Roman"/>
              </a:rPr>
              <a:t>:</a:t>
            </a:r>
            <a:r>
              <a:rPr lang="zh-TW" altLang="en-US" sz="1500" kern="0" dirty="0" smtClean="0">
                <a:latin typeface="Times New Roman"/>
                <a:ea typeface="新細明體"/>
                <a:cs typeface="Times New Roman"/>
              </a:rPr>
              <a:t> </a:t>
            </a:r>
            <a:r>
              <a:rPr lang="en-US" altLang="zh-TW" sz="1500" kern="0" dirty="0" smtClean="0">
                <a:latin typeface="Times New Roman"/>
                <a:ea typeface="新細明體"/>
                <a:cs typeface="Times New Roman"/>
              </a:rPr>
              <a:t>Liaoyang (</a:t>
            </a:r>
            <a:r>
              <a:rPr lang="zh-TW" altLang="en-US" sz="1500" kern="0" dirty="0" smtClean="0">
                <a:latin typeface="Times New Roman"/>
                <a:ea typeface="新細明體"/>
                <a:cs typeface="Times New Roman"/>
              </a:rPr>
              <a:t>遼陽</a:t>
            </a:r>
            <a:r>
              <a:rPr lang="en-US" altLang="zh-TW" sz="1500" kern="0" dirty="0" smtClean="0">
                <a:latin typeface="Times New Roman"/>
                <a:ea typeface="新細明體"/>
                <a:cs typeface="Times New Roman"/>
              </a:rPr>
              <a:t>),</a:t>
            </a:r>
            <a:r>
              <a:rPr lang="zh-TW" altLang="en-US" sz="1500" kern="0" dirty="0" smtClean="0">
                <a:latin typeface="Times New Roman"/>
                <a:ea typeface="新細明體"/>
                <a:cs typeface="Times New Roman"/>
              </a:rPr>
              <a:t> </a:t>
            </a:r>
            <a:r>
              <a:rPr lang="en-US" altLang="zh-TW" sz="1500" kern="0" dirty="0" smtClean="0">
                <a:latin typeface="Times New Roman"/>
                <a:ea typeface="新細明體"/>
                <a:cs typeface="Times New Roman"/>
              </a:rPr>
              <a:t>Fushun (</a:t>
            </a:r>
            <a:r>
              <a:rPr lang="zh-TW" altLang="en-US" sz="1500" kern="0" dirty="0" smtClean="0">
                <a:latin typeface="Times New Roman"/>
                <a:ea typeface="新細明體"/>
                <a:cs typeface="Times New Roman"/>
              </a:rPr>
              <a:t>撫順</a:t>
            </a:r>
            <a:r>
              <a:rPr lang="en-US" altLang="zh-TW" sz="1500" kern="0" dirty="0" smtClean="0">
                <a:latin typeface="Times New Roman"/>
                <a:ea typeface="新細明體"/>
                <a:cs typeface="Times New Roman"/>
              </a:rPr>
              <a:t>),</a:t>
            </a:r>
            <a:r>
              <a:rPr lang="zh-TW" altLang="en-US" sz="1500" kern="0" dirty="0" smtClean="0">
                <a:latin typeface="Times New Roman"/>
                <a:ea typeface="新細明體"/>
                <a:cs typeface="Times New Roman"/>
              </a:rPr>
              <a:t> </a:t>
            </a:r>
            <a:r>
              <a:rPr lang="en-US" altLang="zh-TW" sz="1500" kern="0" dirty="0">
                <a:latin typeface="Times New Roman"/>
                <a:ea typeface="新細明體"/>
                <a:cs typeface="Times New Roman"/>
              </a:rPr>
              <a:t>and</a:t>
            </a:r>
            <a:r>
              <a:rPr lang="zh-TW" altLang="en-US" sz="1500" kern="0" dirty="0">
                <a:latin typeface="Times New Roman"/>
                <a:ea typeface="新細明體"/>
                <a:cs typeface="Times New Roman"/>
              </a:rPr>
              <a:t> </a:t>
            </a:r>
            <a:r>
              <a:rPr lang="en-US" altLang="zh-TW" sz="1500" kern="0" dirty="0" smtClean="0">
                <a:latin typeface="Times New Roman"/>
                <a:ea typeface="新細明體"/>
                <a:cs typeface="Times New Roman"/>
              </a:rPr>
              <a:t>Shenyang (</a:t>
            </a:r>
            <a:r>
              <a:rPr lang="zh-TW" altLang="en-US" sz="1500" kern="0" dirty="0" smtClean="0">
                <a:latin typeface="Times New Roman"/>
                <a:ea typeface="新細明體"/>
                <a:cs typeface="Times New Roman"/>
              </a:rPr>
              <a:t>瀋陽</a:t>
            </a:r>
            <a:r>
              <a:rPr lang="en-US" altLang="zh-TW" sz="1500" kern="0" dirty="0" smtClean="0">
                <a:latin typeface="Times New Roman"/>
                <a:ea typeface="新細明體"/>
                <a:cs typeface="Times New Roman"/>
              </a:rPr>
              <a:t>).</a:t>
            </a:r>
            <a:r>
              <a:rPr lang="zh-TW" altLang="en-US" sz="1500" kern="0" dirty="0" smtClean="0">
                <a:latin typeface="Times New Roman"/>
                <a:ea typeface="新細明體"/>
                <a:cs typeface="Times New Roman"/>
              </a:rPr>
              <a:t> </a:t>
            </a:r>
            <a:r>
              <a:rPr lang="en-US" altLang="zh-TW" sz="1500" kern="0" dirty="0">
                <a:latin typeface="Times New Roman"/>
                <a:ea typeface="新細明體"/>
                <a:cs typeface="Times New Roman"/>
              </a:rPr>
              <a:t>In</a:t>
            </a:r>
            <a:r>
              <a:rPr lang="zh-TW" altLang="en-US" sz="1500" kern="0" dirty="0">
                <a:latin typeface="Times New Roman"/>
                <a:ea typeface="新細明體"/>
                <a:cs typeface="Times New Roman"/>
              </a:rPr>
              <a:t> </a:t>
            </a:r>
            <a:r>
              <a:rPr lang="en-US" altLang="zh-TW" sz="1500" kern="0" dirty="0" smtClean="0">
                <a:latin typeface="Times New Roman"/>
                <a:ea typeface="新細明體"/>
                <a:cs typeface="Times New Roman"/>
              </a:rPr>
              <a:t>AD1626</a:t>
            </a:r>
            <a:r>
              <a:rPr lang="en-US" altLang="zh-TW" sz="1500" kern="0" dirty="0">
                <a:latin typeface="Times New Roman"/>
                <a:ea typeface="新細明體"/>
                <a:cs typeface="Times New Roman"/>
              </a:rPr>
              <a:t>,</a:t>
            </a:r>
            <a:r>
              <a:rPr lang="zh-TW" altLang="en-US" sz="1500" kern="0" dirty="0">
                <a:latin typeface="Times New Roman"/>
                <a:ea typeface="新細明體"/>
                <a:cs typeface="Times New Roman"/>
              </a:rPr>
              <a:t> </a:t>
            </a:r>
            <a:r>
              <a:rPr lang="en-US" altLang="zh-TW" sz="1500" kern="0" dirty="0">
                <a:latin typeface="Times New Roman"/>
                <a:ea typeface="新細明體"/>
                <a:cs typeface="Times New Roman"/>
              </a:rPr>
              <a:t>he further attacked </a:t>
            </a:r>
            <a:r>
              <a:rPr lang="en-US" altLang="zh-TW" sz="1500" kern="0" dirty="0" err="1">
                <a:latin typeface="Times New Roman"/>
                <a:ea typeface="新細明體"/>
                <a:cs typeface="Times New Roman"/>
              </a:rPr>
              <a:t>Ningyuan</a:t>
            </a:r>
            <a:r>
              <a:rPr lang="en-US" altLang="zh-TW" sz="1500" kern="0" dirty="0">
                <a:latin typeface="Times New Roman"/>
                <a:ea typeface="新細明體"/>
                <a:cs typeface="Times New Roman"/>
              </a:rPr>
              <a:t> </a:t>
            </a:r>
            <a:r>
              <a:rPr lang="en-US" altLang="zh-TW" sz="1500" kern="0" dirty="0" smtClean="0">
                <a:latin typeface="Times New Roman"/>
                <a:ea typeface="新細明體"/>
                <a:cs typeface="Times New Roman"/>
              </a:rPr>
              <a:t>near </a:t>
            </a:r>
            <a:r>
              <a:rPr lang="en-US" altLang="zh-TW" sz="1500" kern="0" dirty="0" err="1">
                <a:latin typeface="Times New Roman"/>
                <a:ea typeface="新細明體"/>
                <a:cs typeface="Times New Roman"/>
              </a:rPr>
              <a:t>Shanhai</a:t>
            </a:r>
            <a:r>
              <a:rPr lang="en-US" altLang="zh-TW" sz="1500" kern="0" dirty="0">
                <a:latin typeface="Times New Roman"/>
                <a:ea typeface="新細明體"/>
                <a:cs typeface="Times New Roman"/>
              </a:rPr>
              <a:t> </a:t>
            </a:r>
            <a:r>
              <a:rPr lang="en-US" altLang="zh-TW" sz="1500" kern="0" dirty="0" smtClean="0">
                <a:latin typeface="Times New Roman"/>
                <a:ea typeface="新細明體"/>
                <a:cs typeface="Times New Roman"/>
              </a:rPr>
              <a:t>Pass (</a:t>
            </a:r>
            <a:r>
              <a:rPr lang="zh-TW" altLang="en-US" sz="1500" kern="0" dirty="0" smtClean="0">
                <a:latin typeface="Times New Roman"/>
                <a:ea typeface="新細明體"/>
                <a:cs typeface="Times New Roman"/>
              </a:rPr>
              <a:t>山海關</a:t>
            </a:r>
            <a:r>
              <a:rPr lang="en-US" altLang="zh-TW" sz="1500" kern="0" dirty="0" smtClean="0">
                <a:latin typeface="Times New Roman"/>
                <a:ea typeface="新細明體"/>
                <a:cs typeface="Times New Roman"/>
              </a:rPr>
              <a:t>), </a:t>
            </a:r>
            <a:r>
              <a:rPr lang="en-US" altLang="zh-TW" sz="1500" kern="0" dirty="0">
                <a:latin typeface="Times New Roman"/>
                <a:ea typeface="新細明體"/>
                <a:cs typeface="Times New Roman"/>
              </a:rPr>
              <a:t>one of the major passes in the Great Wall of China. </a:t>
            </a:r>
            <a:r>
              <a:rPr lang="en-US" altLang="zh-TW" sz="1500" kern="0" dirty="0" smtClean="0">
                <a:latin typeface="Times New Roman"/>
                <a:ea typeface="新細明體"/>
                <a:cs typeface="Times New Roman"/>
              </a:rPr>
              <a:t>The commander-in-chief of the Ming Dynasty guarding </a:t>
            </a:r>
            <a:r>
              <a:rPr lang="en-US" altLang="zh-TW" sz="1500" kern="0" dirty="0">
                <a:latin typeface="Times New Roman"/>
                <a:ea typeface="新細明體"/>
                <a:cs typeface="Times New Roman"/>
              </a:rPr>
              <a:t>the city at </a:t>
            </a:r>
            <a:r>
              <a:rPr lang="en-US" altLang="zh-TW" sz="1500" kern="0" dirty="0" smtClean="0">
                <a:latin typeface="Times New Roman"/>
                <a:ea typeface="新細明體"/>
                <a:cs typeface="Times New Roman"/>
              </a:rPr>
              <a:t>that time </a:t>
            </a:r>
            <a:r>
              <a:rPr lang="en-US" altLang="zh-TW" sz="1500" kern="0" dirty="0">
                <a:latin typeface="Times New Roman"/>
                <a:ea typeface="新細明體"/>
                <a:cs typeface="Times New Roman"/>
              </a:rPr>
              <a:t>was</a:t>
            </a:r>
            <a:r>
              <a:rPr kumimoji="0" lang="en-US" altLang="zh-TW" sz="1500" b="0" i="0" u="none" strike="noStrike" kern="0" cap="none" spc="0" normalizeH="0" baseline="0" noProof="0" dirty="0">
                <a:ln>
                  <a:noFill/>
                </a:ln>
                <a:effectLst/>
                <a:uLnTx/>
                <a:uFillTx/>
                <a:latin typeface="Times New Roman"/>
                <a:ea typeface="新細明體"/>
                <a:cs typeface="Times New Roman"/>
              </a:rPr>
              <a:t> Yuan </a:t>
            </a:r>
            <a:r>
              <a:rPr kumimoji="0" lang="en-US" altLang="zh-TW" sz="1500" b="0" i="0" u="none" strike="noStrike" kern="0" cap="none" spc="0" normalizeH="0" baseline="0" noProof="0" dirty="0" err="1" smtClean="0">
                <a:ln>
                  <a:noFill/>
                </a:ln>
                <a:effectLst/>
                <a:uLnTx/>
                <a:uFillTx/>
                <a:latin typeface="Times New Roman"/>
                <a:ea typeface="新細明體"/>
                <a:cs typeface="Times New Roman"/>
              </a:rPr>
              <a:t>Chonghuan</a:t>
            </a:r>
            <a:r>
              <a:rPr kumimoji="0" lang="en-US" altLang="zh-TW" sz="1500" b="0" i="0" u="none" strike="noStrike" kern="0" cap="none" spc="0" normalizeH="0" baseline="0" noProof="0" dirty="0" smtClean="0">
                <a:ln>
                  <a:noFill/>
                </a:ln>
                <a:effectLst/>
                <a:uLnTx/>
                <a:uFillTx/>
                <a:latin typeface="Times New Roman"/>
                <a:ea typeface="新細明體"/>
                <a:cs typeface="Times New Roman"/>
              </a:rPr>
              <a:t> (</a:t>
            </a:r>
            <a:r>
              <a:rPr kumimoji="0" lang="zh-TW" altLang="en-US" sz="1500" b="0" i="0" u="none" strike="noStrike" kern="0" cap="none" spc="0" normalizeH="0" baseline="0" noProof="0" dirty="0" smtClean="0">
                <a:ln>
                  <a:noFill/>
                </a:ln>
                <a:effectLst/>
                <a:uLnTx/>
                <a:uFillTx/>
                <a:latin typeface="Times New Roman"/>
                <a:ea typeface="新細明體"/>
                <a:cs typeface="Times New Roman"/>
              </a:rPr>
              <a:t>袁崇煥</a:t>
            </a:r>
            <a:r>
              <a:rPr kumimoji="0" lang="en-US" altLang="zh-TW" sz="1500" b="0" i="0" u="none" strike="noStrike" kern="0" cap="none" spc="0" normalizeH="0" baseline="0" noProof="0" dirty="0" smtClean="0">
                <a:ln>
                  <a:noFill/>
                </a:ln>
                <a:effectLst/>
                <a:uLnTx/>
                <a:uFillTx/>
                <a:latin typeface="Times New Roman"/>
                <a:ea typeface="新細明體"/>
                <a:cs typeface="Times New Roman"/>
              </a:rPr>
              <a:t>)</a:t>
            </a:r>
            <a:r>
              <a:rPr lang="en-US" altLang="zh-TW" sz="1500" kern="0" dirty="0" smtClean="0">
                <a:latin typeface="Times New Roman"/>
                <a:ea typeface="新細明體"/>
                <a:cs typeface="Times New Roman"/>
              </a:rPr>
              <a:t>.</a:t>
            </a:r>
            <a:endParaRPr lang="en-US" altLang="zh-TW" sz="1500" kern="0" dirty="0">
              <a:latin typeface="Times New Roman"/>
              <a:ea typeface="新細明體"/>
              <a:cs typeface="Times New Roman"/>
            </a:endParaRPr>
          </a:p>
          <a:p>
            <a:pPr marL="0" marR="0" lvl="0" indent="0" defTabSz="914400" eaLnBrk="1" fontAlgn="auto" latinLnBrk="0" hangingPunct="1">
              <a:lnSpc>
                <a:spcPct val="110000"/>
              </a:lnSpc>
              <a:spcBef>
                <a:spcPts val="0"/>
              </a:spcBef>
              <a:spcAft>
                <a:spcPts val="0"/>
              </a:spcAft>
              <a:buClrTx/>
              <a:buSzTx/>
              <a:buFontTx/>
              <a:buNone/>
              <a:tabLst/>
              <a:defRPr/>
            </a:pPr>
            <a:endParaRPr kumimoji="0" lang="en-US" sz="15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a:p>
            <a:pPr lvl="0" defTabSz="914400">
              <a:lnSpc>
                <a:spcPct val="110000"/>
              </a:lnSpc>
              <a:defRPr/>
            </a:pPr>
            <a:r>
              <a:rPr kumimoji="0" lang="en-US" altLang="zh-TW" sz="1500" b="0" i="0" u="none" strike="noStrike" kern="0" cap="none" spc="0" normalizeH="0" baseline="0" noProof="0" dirty="0">
                <a:ln>
                  <a:noFill/>
                </a:ln>
                <a:effectLst/>
                <a:uLnTx/>
                <a:uFillTx/>
                <a:latin typeface="Times New Roman"/>
                <a:ea typeface="新細明體"/>
                <a:cs typeface="Times New Roman"/>
              </a:rPr>
              <a:t>In the Battle of </a:t>
            </a:r>
            <a:r>
              <a:rPr kumimoji="0" lang="en-US" altLang="zh-TW" sz="1500" b="0" i="0" u="none" strike="noStrike" kern="0" cap="none" spc="0" normalizeH="0" baseline="0" noProof="0" dirty="0" err="1">
                <a:ln>
                  <a:noFill/>
                </a:ln>
                <a:effectLst/>
                <a:uLnTx/>
                <a:uFillTx/>
                <a:latin typeface="Times New Roman"/>
                <a:ea typeface="新細明體"/>
                <a:cs typeface="Times New Roman"/>
              </a:rPr>
              <a:t>Ningyuan</a:t>
            </a:r>
            <a:r>
              <a:rPr kumimoji="0" lang="en-US" altLang="zh-TW" sz="1500" b="0" i="0" u="none" strike="noStrike" kern="0" cap="none" spc="0" normalizeH="0" baseline="0" noProof="0" dirty="0">
                <a:ln>
                  <a:noFill/>
                </a:ln>
                <a:effectLst/>
                <a:uLnTx/>
                <a:uFillTx/>
                <a:latin typeface="Times New Roman"/>
                <a:ea typeface="新細明體"/>
                <a:cs typeface="Times New Roman"/>
              </a:rPr>
              <a:t>, the Ming army </a:t>
            </a:r>
            <a:r>
              <a:rPr lang="en-US" altLang="zh-TW" sz="1500" kern="0" dirty="0">
                <a:latin typeface="Times New Roman"/>
                <a:ea typeface="新細明體"/>
                <a:cs typeface="Times New Roman"/>
              </a:rPr>
              <a:t>abandoned</a:t>
            </a:r>
            <a:r>
              <a:rPr lang="zh-TW" altLang="en-US" sz="1500" kern="0" dirty="0">
                <a:latin typeface="Times New Roman"/>
                <a:ea typeface="新細明體"/>
                <a:cs typeface="Times New Roman"/>
              </a:rPr>
              <a:t> </a:t>
            </a:r>
            <a:r>
              <a:rPr lang="en-US" altLang="zh-TW" sz="1500" kern="0" dirty="0">
                <a:latin typeface="Times New Roman"/>
                <a:ea typeface="新細明體"/>
                <a:cs typeface="Times New Roman"/>
              </a:rPr>
              <a:t>the tactic of taking </a:t>
            </a:r>
            <a:r>
              <a:rPr lang="en-US" altLang="zh-TW" sz="1500" kern="0" dirty="0" smtClean="0">
                <a:latin typeface="Times New Roman"/>
                <a:ea typeface="新細明體"/>
                <a:cs typeface="Times New Roman"/>
              </a:rPr>
              <a:t>the initiative </a:t>
            </a:r>
            <a:r>
              <a:rPr lang="en-US" altLang="zh-TW" sz="1500" kern="0" dirty="0">
                <a:latin typeface="Times New Roman"/>
                <a:ea typeface="新細明體"/>
                <a:cs typeface="Times New Roman"/>
              </a:rPr>
              <a:t>to attack, and used advanced western cannons to defend their cities. By doing so, they defeated </a:t>
            </a:r>
            <a:r>
              <a:rPr lang="en-US" altLang="zh-TW" sz="1500" kern="0" dirty="0" smtClean="0">
                <a:latin typeface="Times New Roman"/>
                <a:ea typeface="新細明體"/>
                <a:cs typeface="Times New Roman"/>
              </a:rPr>
              <a:t>Later </a:t>
            </a:r>
            <a:r>
              <a:rPr lang="en-US" altLang="zh-TW" sz="1500" kern="0" dirty="0" err="1">
                <a:latin typeface="Times New Roman"/>
                <a:ea typeface="新細明體"/>
                <a:cs typeface="Times New Roman"/>
              </a:rPr>
              <a:t>Jin</a:t>
            </a:r>
            <a:r>
              <a:rPr lang="en-US" altLang="zh-TW" sz="1500" kern="0" dirty="0">
                <a:latin typeface="Times New Roman"/>
                <a:ea typeface="新細明體"/>
                <a:cs typeface="Times New Roman"/>
              </a:rPr>
              <a:t>. The Ming army’s victory not only immediately secured the frontier </a:t>
            </a:r>
            <a:r>
              <a:rPr lang="en-US" altLang="zh-TW" sz="1500" kern="0" dirty="0" err="1">
                <a:latin typeface="Times New Roman"/>
                <a:ea typeface="新細明體"/>
                <a:cs typeface="Times New Roman"/>
              </a:rPr>
              <a:t>defence</a:t>
            </a:r>
            <a:r>
              <a:rPr lang="en-US" altLang="zh-TW" sz="1500" kern="0" dirty="0">
                <a:latin typeface="Times New Roman"/>
                <a:ea typeface="新細明體"/>
                <a:cs typeface="Times New Roman"/>
              </a:rPr>
              <a:t> of the Ming </a:t>
            </a:r>
            <a:r>
              <a:rPr lang="en-US" altLang="zh-TW" sz="1500" kern="0" dirty="0" smtClean="0">
                <a:latin typeface="Times New Roman"/>
                <a:ea typeface="新細明體"/>
                <a:cs typeface="Times New Roman"/>
              </a:rPr>
              <a:t>Dynasty</a:t>
            </a:r>
            <a:r>
              <a:rPr lang="en-US" altLang="zh-TW" sz="1500" kern="0" dirty="0" smtClean="0">
                <a:solidFill>
                  <a:sysClr val="windowText" lastClr="000000"/>
                </a:solidFill>
                <a:latin typeface="Times New Roman"/>
                <a:ea typeface="新細明體"/>
                <a:cs typeface="Times New Roman"/>
              </a:rPr>
              <a:t>, </a:t>
            </a:r>
            <a:r>
              <a:rPr lang="en-US" altLang="zh-TW" sz="1500" kern="0" dirty="0">
                <a:solidFill>
                  <a:sysClr val="windowText" lastClr="000000"/>
                </a:solidFill>
                <a:latin typeface="Times New Roman"/>
                <a:ea typeface="新細明體"/>
                <a:cs typeface="Times New Roman"/>
              </a:rPr>
              <a:t>but it also changed the </a:t>
            </a:r>
            <a:r>
              <a:rPr lang="en-US" altLang="zh-TW" sz="1500" kern="0" dirty="0">
                <a:latin typeface="Times New Roman"/>
                <a:ea typeface="新細明體"/>
                <a:cs typeface="Times New Roman"/>
              </a:rPr>
              <a:t>relationships between the two regimes of Ming and Later Jin. Not long after this battle, Nurhaci passed away </a:t>
            </a:r>
            <a:r>
              <a:rPr lang="en-US" altLang="zh-TW" sz="1500" kern="0" dirty="0" smtClean="0">
                <a:latin typeface="Times New Roman"/>
                <a:ea typeface="新細明體"/>
                <a:cs typeface="Times New Roman"/>
              </a:rPr>
              <a:t>and Hong </a:t>
            </a:r>
            <a:r>
              <a:rPr lang="en-US" altLang="zh-TW" sz="1500" kern="0" dirty="0" err="1">
                <a:latin typeface="Times New Roman"/>
                <a:ea typeface="新細明體"/>
                <a:cs typeface="Times New Roman"/>
              </a:rPr>
              <a:t>Taiji</a:t>
            </a:r>
            <a:r>
              <a:rPr lang="en-US" altLang="zh-TW" sz="1500" kern="0" dirty="0">
                <a:latin typeface="Times New Roman"/>
                <a:ea typeface="新細明體"/>
                <a:cs typeface="Times New Roman"/>
              </a:rPr>
              <a:t> </a:t>
            </a:r>
            <a:r>
              <a:rPr lang="en-US" altLang="zh-TW" sz="1500" kern="0" dirty="0" smtClean="0">
                <a:latin typeface="Times New Roman"/>
                <a:ea typeface="新細明體"/>
                <a:cs typeface="Times New Roman"/>
              </a:rPr>
              <a:t>(</a:t>
            </a:r>
            <a:r>
              <a:rPr lang="zh-TW" altLang="en-US" sz="1500" kern="0" dirty="0" smtClean="0">
                <a:latin typeface="Times New Roman"/>
                <a:ea typeface="新細明體"/>
                <a:cs typeface="Times New Roman"/>
              </a:rPr>
              <a:t>皇太極</a:t>
            </a:r>
            <a:r>
              <a:rPr lang="en-US" altLang="zh-TW" sz="1500" kern="0" dirty="0" smtClean="0">
                <a:latin typeface="Times New Roman"/>
                <a:ea typeface="新細明體"/>
                <a:cs typeface="Times New Roman"/>
              </a:rPr>
              <a:t>) succeeded him. As Hong </a:t>
            </a:r>
            <a:r>
              <a:rPr lang="en-US" altLang="zh-TW" sz="1500" kern="0" dirty="0" err="1" smtClean="0">
                <a:latin typeface="Times New Roman"/>
                <a:ea typeface="新細明體"/>
                <a:cs typeface="Times New Roman"/>
              </a:rPr>
              <a:t>Taiji</a:t>
            </a:r>
            <a:r>
              <a:rPr lang="en-US" altLang="zh-TW" sz="1500" kern="0" dirty="0" smtClean="0">
                <a:latin typeface="Times New Roman"/>
                <a:ea typeface="新細明體"/>
                <a:cs typeface="Times New Roman"/>
              </a:rPr>
              <a:t> feared </a:t>
            </a:r>
            <a:r>
              <a:rPr lang="en-US" altLang="zh-TW" sz="1500" kern="0" dirty="0">
                <a:latin typeface="Times New Roman"/>
                <a:ea typeface="新細明體"/>
                <a:cs typeface="Times New Roman"/>
              </a:rPr>
              <a:t>the Ming army’s strength, for a very long period of time, he did not dare to </a:t>
            </a:r>
            <a:r>
              <a:rPr lang="en-US" altLang="zh-TW" sz="1500" kern="0" dirty="0" smtClean="0">
                <a:latin typeface="Times New Roman"/>
                <a:ea typeface="新細明體"/>
                <a:cs typeface="Times New Roman"/>
              </a:rPr>
              <a:t>invade </a:t>
            </a:r>
            <a:r>
              <a:rPr lang="en-US" altLang="zh-TW" sz="1500" kern="0" dirty="0">
                <a:latin typeface="Times New Roman"/>
                <a:ea typeface="新細明體"/>
                <a:cs typeface="Times New Roman"/>
              </a:rPr>
              <a:t>the </a:t>
            </a:r>
            <a:r>
              <a:rPr lang="en-US" altLang="zh-TW" sz="1500" kern="0" dirty="0" smtClean="0">
                <a:latin typeface="Times New Roman"/>
                <a:ea typeface="新細明體"/>
                <a:cs typeface="Times New Roman"/>
              </a:rPr>
              <a:t>Ming rashly. </a:t>
            </a:r>
            <a:endParaRPr kumimoji="0" lang="en-US" sz="1500" b="0" i="0" u="none" strike="noStrike" kern="0" cap="none" spc="0" normalizeH="0" baseline="0" noProof="0" dirty="0">
              <a:ln>
                <a:noFill/>
              </a:ln>
              <a:effectLst/>
              <a:uLnTx/>
              <a:uFillTx/>
              <a:latin typeface="Times New Roman"/>
              <a:ea typeface="新細明體"/>
              <a:cs typeface="Times New Roman"/>
            </a:endParaRPr>
          </a:p>
        </p:txBody>
      </p:sp>
    </p:spTree>
    <p:extLst>
      <p:ext uri="{BB962C8B-B14F-4D97-AF65-F5344CB8AC3E}">
        <p14:creationId xmlns:p14="http://schemas.microsoft.com/office/powerpoint/2010/main" val="426922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16" name="Picture 2"/>
          <p:cNvPicPr>
            <a:picLocks noChangeAspect="1" noChangeArrowheads="1"/>
          </p:cNvPicPr>
          <p:nvPr/>
        </p:nvPicPr>
        <p:blipFill>
          <a:blip r:embed="rId3" cstate="print"/>
          <a:srcRect/>
          <a:stretch>
            <a:fillRect/>
          </a:stretch>
        </p:blipFill>
        <p:spPr bwMode="auto">
          <a:xfrm>
            <a:off x="238688" y="3114674"/>
            <a:ext cx="1528142" cy="3069217"/>
          </a:xfrm>
          <a:prstGeom prst="rect">
            <a:avLst/>
          </a:prstGeom>
          <a:noFill/>
          <a:ln w="9525">
            <a:noFill/>
            <a:miter lim="800000"/>
            <a:headEnd/>
            <a:tailEnd/>
          </a:ln>
          <a:effectLst/>
        </p:spPr>
      </p:pic>
      <p:pic>
        <p:nvPicPr>
          <p:cNvPr id="18" name="Picture 3"/>
          <p:cNvPicPr>
            <a:picLocks noChangeAspect="1" noChangeArrowheads="1"/>
          </p:cNvPicPr>
          <p:nvPr/>
        </p:nvPicPr>
        <p:blipFill>
          <a:blip r:embed="rId4" cstate="print"/>
          <a:srcRect/>
          <a:stretch>
            <a:fillRect/>
          </a:stretch>
        </p:blipFill>
        <p:spPr bwMode="auto">
          <a:xfrm>
            <a:off x="2105804" y="3114674"/>
            <a:ext cx="2266591" cy="3059822"/>
          </a:xfrm>
          <a:prstGeom prst="rect">
            <a:avLst/>
          </a:prstGeom>
          <a:noFill/>
          <a:ln w="9525">
            <a:noFill/>
            <a:miter lim="800000"/>
            <a:headEnd/>
            <a:tailEnd/>
          </a:ln>
          <a:effectLst/>
        </p:spPr>
      </p:pic>
      <p:pic>
        <p:nvPicPr>
          <p:cNvPr id="19" name="Picture 4"/>
          <p:cNvPicPr>
            <a:picLocks noChangeAspect="1" noChangeArrowheads="1"/>
          </p:cNvPicPr>
          <p:nvPr/>
        </p:nvPicPr>
        <p:blipFill>
          <a:blip r:embed="rId5" cstate="print"/>
          <a:srcRect/>
          <a:stretch>
            <a:fillRect/>
          </a:stretch>
        </p:blipFill>
        <p:spPr bwMode="auto">
          <a:xfrm>
            <a:off x="4154193" y="2912189"/>
            <a:ext cx="1975042" cy="3262307"/>
          </a:xfrm>
          <a:prstGeom prst="rect">
            <a:avLst/>
          </a:prstGeom>
          <a:noFill/>
          <a:ln w="9525">
            <a:noFill/>
            <a:miter lim="800000"/>
            <a:headEnd/>
            <a:tailEnd/>
          </a:ln>
          <a:effectLst/>
        </p:spPr>
      </p:pic>
      <p:pic>
        <p:nvPicPr>
          <p:cNvPr id="20" name="Picture 7"/>
          <p:cNvPicPr>
            <a:picLocks noChangeAspect="1" noChangeArrowheads="1"/>
          </p:cNvPicPr>
          <p:nvPr/>
        </p:nvPicPr>
        <p:blipFill>
          <a:blip r:embed="rId6" cstate="print"/>
          <a:srcRect/>
          <a:stretch>
            <a:fillRect/>
          </a:stretch>
        </p:blipFill>
        <p:spPr bwMode="auto">
          <a:xfrm>
            <a:off x="6169737" y="3770876"/>
            <a:ext cx="2663771" cy="2413015"/>
          </a:xfrm>
          <a:prstGeom prst="rect">
            <a:avLst/>
          </a:prstGeom>
          <a:noFill/>
          <a:ln w="9525">
            <a:noFill/>
            <a:miter lim="800000"/>
            <a:headEnd/>
            <a:tailEnd/>
          </a:ln>
          <a:effectLst/>
        </p:spPr>
      </p:pic>
      <p:sp>
        <p:nvSpPr>
          <p:cNvPr id="21" name="TextBox 9"/>
          <p:cNvSpPr txBox="1"/>
          <p:nvPr/>
        </p:nvSpPr>
        <p:spPr>
          <a:xfrm>
            <a:off x="908819" y="6120081"/>
            <a:ext cx="357505" cy="547370"/>
          </a:xfrm>
          <a:prstGeom prst="rect">
            <a:avLst/>
          </a:prstGeom>
          <a:noFill/>
        </p:spPr>
        <p:txBody>
          <a:bodyPr wrap="square" rtlCol="0">
            <a:noAutofit/>
          </a:bodyPr>
          <a:lstStyle/>
          <a:p>
            <a:pPr>
              <a:spcAft>
                <a:spcPts val="0"/>
              </a:spcAft>
            </a:pPr>
            <a:r>
              <a:rPr lang="en-US" sz="1800" kern="1200">
                <a:solidFill>
                  <a:srgbClr val="FF0000"/>
                </a:solidFill>
                <a:effectLst/>
                <a:latin typeface="Times New Roman"/>
                <a:ea typeface="新細明體"/>
                <a:cs typeface="Times New Roman"/>
              </a:rPr>
              <a:t>1</a:t>
            </a:r>
            <a:endParaRPr lang="zh-HK" sz="1200">
              <a:effectLst/>
              <a:latin typeface="Times New Roman"/>
              <a:ea typeface="新細明體"/>
              <a:cs typeface="Times New Roman"/>
            </a:endParaRPr>
          </a:p>
        </p:txBody>
      </p:sp>
      <p:sp>
        <p:nvSpPr>
          <p:cNvPr id="22" name="TextBox 9"/>
          <p:cNvSpPr txBox="1"/>
          <p:nvPr/>
        </p:nvSpPr>
        <p:spPr>
          <a:xfrm>
            <a:off x="2745489" y="6120081"/>
            <a:ext cx="357505" cy="547370"/>
          </a:xfrm>
          <a:prstGeom prst="rect">
            <a:avLst/>
          </a:prstGeom>
          <a:noFill/>
        </p:spPr>
        <p:txBody>
          <a:bodyPr wrap="square" rtlCol="0">
            <a:noAutofit/>
          </a:bodyPr>
          <a:lstStyle/>
          <a:p>
            <a:pPr>
              <a:spcAft>
                <a:spcPts val="0"/>
              </a:spcAft>
            </a:pPr>
            <a:r>
              <a:rPr lang="en-US" sz="1800" kern="1200" dirty="0">
                <a:solidFill>
                  <a:srgbClr val="FF0000"/>
                </a:solidFill>
                <a:effectLst/>
                <a:latin typeface="Times New Roman"/>
                <a:ea typeface="新細明體"/>
                <a:cs typeface="Times New Roman"/>
              </a:rPr>
              <a:t>2</a:t>
            </a:r>
            <a:endParaRPr lang="zh-HK" sz="1200" dirty="0">
              <a:effectLst/>
              <a:latin typeface="Times New Roman"/>
              <a:ea typeface="新細明體"/>
              <a:cs typeface="Times New Roman"/>
            </a:endParaRPr>
          </a:p>
        </p:txBody>
      </p:sp>
      <p:sp>
        <p:nvSpPr>
          <p:cNvPr id="23" name="TextBox 9"/>
          <p:cNvSpPr txBox="1"/>
          <p:nvPr/>
        </p:nvSpPr>
        <p:spPr>
          <a:xfrm>
            <a:off x="4865533" y="6107507"/>
            <a:ext cx="357505" cy="547370"/>
          </a:xfrm>
          <a:prstGeom prst="rect">
            <a:avLst/>
          </a:prstGeom>
          <a:noFill/>
        </p:spPr>
        <p:txBody>
          <a:bodyPr wrap="square" rtlCol="0">
            <a:noAutofit/>
          </a:bodyPr>
          <a:lstStyle/>
          <a:p>
            <a:pPr>
              <a:spcAft>
                <a:spcPts val="0"/>
              </a:spcAft>
            </a:pPr>
            <a:r>
              <a:rPr lang="en-US" sz="1800" kern="1200" dirty="0">
                <a:solidFill>
                  <a:srgbClr val="FF0000"/>
                </a:solidFill>
                <a:effectLst/>
                <a:latin typeface="Times New Roman"/>
                <a:ea typeface="新細明體"/>
                <a:cs typeface="Times New Roman"/>
              </a:rPr>
              <a:t>3</a:t>
            </a:r>
            <a:endParaRPr lang="zh-HK" sz="1200" dirty="0">
              <a:effectLst/>
              <a:latin typeface="Times New Roman"/>
              <a:ea typeface="新細明體"/>
              <a:cs typeface="Times New Roman"/>
            </a:endParaRPr>
          </a:p>
        </p:txBody>
      </p:sp>
      <p:sp>
        <p:nvSpPr>
          <p:cNvPr id="24" name="TextBox 9"/>
          <p:cNvSpPr txBox="1"/>
          <p:nvPr/>
        </p:nvSpPr>
        <p:spPr>
          <a:xfrm>
            <a:off x="7038054" y="6083359"/>
            <a:ext cx="357505" cy="547370"/>
          </a:xfrm>
          <a:prstGeom prst="rect">
            <a:avLst/>
          </a:prstGeom>
          <a:noFill/>
        </p:spPr>
        <p:txBody>
          <a:bodyPr wrap="square" rtlCol="0">
            <a:noAutofit/>
          </a:bodyPr>
          <a:lstStyle/>
          <a:p>
            <a:pPr>
              <a:spcAft>
                <a:spcPts val="0"/>
              </a:spcAft>
            </a:pPr>
            <a:r>
              <a:rPr lang="en-US" sz="1800" kern="1200" dirty="0">
                <a:solidFill>
                  <a:srgbClr val="FF0000"/>
                </a:solidFill>
                <a:effectLst/>
                <a:latin typeface="Times New Roman"/>
                <a:ea typeface="新細明體"/>
                <a:cs typeface="Times New Roman"/>
              </a:rPr>
              <a:t>4</a:t>
            </a:r>
            <a:endParaRPr lang="zh-HK" sz="1200" dirty="0">
              <a:effectLst/>
              <a:latin typeface="Times New Roman"/>
              <a:ea typeface="新細明體"/>
              <a:cs typeface="Times New Roman"/>
            </a:endParaRPr>
          </a:p>
        </p:txBody>
      </p:sp>
      <p:graphicFrame>
        <p:nvGraphicFramePr>
          <p:cNvPr id="3" name="表格 2"/>
          <p:cNvGraphicFramePr>
            <a:graphicFrameLocks noGrp="1"/>
          </p:cNvGraphicFramePr>
          <p:nvPr>
            <p:extLst>
              <p:ext uri="{D42A27DB-BD31-4B8C-83A1-F6EECF244321}">
                <p14:modId xmlns:p14="http://schemas.microsoft.com/office/powerpoint/2010/main" val="2168590772"/>
              </p:ext>
            </p:extLst>
          </p:nvPr>
        </p:nvGraphicFramePr>
        <p:xfrm>
          <a:off x="1286021" y="1208241"/>
          <a:ext cx="6571958" cy="1619800"/>
        </p:xfrm>
        <a:graphic>
          <a:graphicData uri="http://schemas.openxmlformats.org/drawingml/2006/table">
            <a:tbl>
              <a:tblPr firstRow="1" bandRow="1">
                <a:tableStyleId>{5C22544A-7EE6-4342-B048-85BDC9FD1C3A}</a:tableStyleId>
              </a:tblPr>
              <a:tblGrid>
                <a:gridCol w="5533534">
                  <a:extLst>
                    <a:ext uri="{9D8B030D-6E8A-4147-A177-3AD203B41FA5}">
                      <a16:colId xmlns:a16="http://schemas.microsoft.com/office/drawing/2014/main" val="20000"/>
                    </a:ext>
                  </a:extLst>
                </a:gridCol>
                <a:gridCol w="1038424">
                  <a:extLst>
                    <a:ext uri="{9D8B030D-6E8A-4147-A177-3AD203B41FA5}">
                      <a16:colId xmlns:a16="http://schemas.microsoft.com/office/drawing/2014/main" val="2342525501"/>
                    </a:ext>
                  </a:extLst>
                </a:gridCol>
              </a:tblGrid>
              <a:tr h="254373">
                <a:tc>
                  <a:txBody>
                    <a:bodyPr/>
                    <a:lstStyle/>
                    <a:p>
                      <a:pPr>
                        <a:spcAft>
                          <a:spcPts val="0"/>
                        </a:spcAft>
                      </a:pPr>
                      <a:r>
                        <a:rPr lang="en-US" altLang="zh-HK" sz="1200" kern="1200" dirty="0">
                          <a:effectLst/>
                          <a:latin typeface="Times New Roman" panose="02020603050405020304" pitchFamily="18" charset="0"/>
                          <a:cs typeface="Times New Roman" panose="02020603050405020304" pitchFamily="18" charset="0"/>
                        </a:rPr>
                        <a:t>Operation</a:t>
                      </a:r>
                      <a:endParaRPr lang="zh-TW" sz="1200" kern="100" dirty="0">
                        <a:effectLst/>
                        <a:latin typeface="Times New Roman" panose="02020603050405020304" pitchFamily="18" charset="0"/>
                        <a:ea typeface="新細明體"/>
                        <a:cs typeface="Times New Roman" panose="02020603050405020304" pitchFamily="18" charset="0"/>
                      </a:endParaRPr>
                    </a:p>
                  </a:txBody>
                  <a:tcPr/>
                </a:tc>
                <a:tc>
                  <a:txBody>
                    <a:bodyPr/>
                    <a:lstStyle/>
                    <a:p>
                      <a:pPr>
                        <a:spcAft>
                          <a:spcPts val="0"/>
                        </a:spcAft>
                      </a:pPr>
                      <a:r>
                        <a:rPr lang="en-US" altLang="zh-TW" sz="1200" kern="100" dirty="0">
                          <a:effectLst/>
                          <a:latin typeface="Times New Roman" panose="02020603050405020304" pitchFamily="18" charset="0"/>
                          <a:ea typeface="新細明體"/>
                          <a:cs typeface="Times New Roman" panose="02020603050405020304" pitchFamily="18" charset="0"/>
                        </a:rPr>
                        <a:t>Number</a:t>
                      </a:r>
                      <a:endParaRPr lang="zh-TW" sz="1200" kern="100" dirty="0">
                        <a:effectLst/>
                        <a:latin typeface="Times New Roman" panose="02020603050405020304" pitchFamily="18" charset="0"/>
                        <a:ea typeface="新細明體"/>
                        <a:cs typeface="Times New Roman" panose="02020603050405020304" pitchFamily="18" charset="0"/>
                      </a:endParaRPr>
                    </a:p>
                  </a:txBody>
                  <a:tcPr/>
                </a:tc>
                <a:extLst>
                  <a:ext uri="{0D108BD9-81ED-4DB2-BD59-A6C34878D82A}">
                    <a16:rowId xmlns:a16="http://schemas.microsoft.com/office/drawing/2014/main" val="10000"/>
                  </a:ext>
                </a:extLst>
              </a:tr>
              <a:tr h="318663">
                <a:tc>
                  <a:txBody>
                    <a:bodyPr/>
                    <a:lstStyle/>
                    <a:p>
                      <a:pPr algn="l">
                        <a:spcAft>
                          <a:spcPts val="0"/>
                        </a:spcAft>
                      </a:pPr>
                      <a:r>
                        <a:rPr lang="en-US" altLang="zh-TW" sz="1200" kern="1200" dirty="0">
                          <a:solidFill>
                            <a:schemeClr val="tx1"/>
                          </a:solidFill>
                          <a:effectLst/>
                          <a:latin typeface="Times New Roman" panose="02020603050405020304" pitchFamily="18" charset="0"/>
                          <a:ea typeface="新細明體"/>
                          <a:cs typeface="Times New Roman" panose="02020603050405020304" pitchFamily="18" charset="0"/>
                        </a:rPr>
                        <a:t>Putting gunpowder in </a:t>
                      </a:r>
                      <a:r>
                        <a:rPr lang="en-US" altLang="zh-TW" sz="1200" kern="1200" dirty="0" smtClean="0">
                          <a:solidFill>
                            <a:schemeClr val="tx1"/>
                          </a:solidFill>
                          <a:effectLst/>
                          <a:latin typeface="Times New Roman" panose="02020603050405020304" pitchFamily="18" charset="0"/>
                          <a:ea typeface="新細明體"/>
                          <a:cs typeface="Times New Roman" panose="02020603050405020304" pitchFamily="18" charset="0"/>
                        </a:rPr>
                        <a:t>the gun </a:t>
                      </a:r>
                      <a:r>
                        <a:rPr lang="en-US" altLang="zh-TW" sz="1200" kern="1200" dirty="0">
                          <a:solidFill>
                            <a:schemeClr val="tx1"/>
                          </a:solidFill>
                          <a:effectLst/>
                          <a:latin typeface="Times New Roman" panose="02020603050405020304" pitchFamily="18" charset="0"/>
                          <a:ea typeface="新細明體"/>
                          <a:cs typeface="Times New Roman" panose="02020603050405020304" pitchFamily="18" charset="0"/>
                        </a:rPr>
                        <a:t>barrel</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tc>
                <a:tc>
                  <a:txBody>
                    <a:bodyPr/>
                    <a:lstStyle/>
                    <a:p>
                      <a:pPr>
                        <a:spcAft>
                          <a:spcPts val="0"/>
                        </a:spcAft>
                      </a:pPr>
                      <a:endParaRPr lang="zh-TW" sz="1200" kern="100" dirty="0">
                        <a:effectLst/>
                        <a:latin typeface="Times New Roman" panose="02020603050405020304" pitchFamily="18" charset="0"/>
                        <a:ea typeface="新細明體"/>
                        <a:cs typeface="Times New Roman" panose="02020603050405020304" pitchFamily="18" charset="0"/>
                      </a:endParaRPr>
                    </a:p>
                  </a:txBody>
                  <a:tcPr/>
                </a:tc>
                <a:extLst>
                  <a:ext uri="{0D108BD9-81ED-4DB2-BD59-A6C34878D82A}">
                    <a16:rowId xmlns:a16="http://schemas.microsoft.com/office/drawing/2014/main" val="10001"/>
                  </a:ext>
                </a:extLst>
              </a:tr>
              <a:tr h="254373">
                <a:tc>
                  <a:txBody>
                    <a:bodyPr/>
                    <a:lstStyle/>
                    <a:p>
                      <a:pPr algn="l">
                        <a:spcAft>
                          <a:spcPts val="0"/>
                        </a:spcAft>
                      </a:pPr>
                      <a:r>
                        <a:rPr lang="en-US" altLang="zh-HK" sz="1200" kern="1200" dirty="0">
                          <a:solidFill>
                            <a:schemeClr val="tx1"/>
                          </a:solidFill>
                          <a:effectLst/>
                          <a:latin typeface="Times New Roman" panose="02020603050405020304" pitchFamily="18" charset="0"/>
                          <a:cs typeface="Times New Roman" panose="02020603050405020304" pitchFamily="18" charset="0"/>
                        </a:rPr>
                        <a:t>Aiming at </a:t>
                      </a:r>
                      <a:r>
                        <a:rPr lang="en-US" altLang="zh-HK" sz="1200" kern="1200" dirty="0" smtClean="0">
                          <a:solidFill>
                            <a:schemeClr val="tx1"/>
                          </a:solidFill>
                          <a:effectLst/>
                          <a:latin typeface="Times New Roman" panose="02020603050405020304" pitchFamily="18" charset="0"/>
                          <a:cs typeface="Times New Roman" panose="02020603050405020304" pitchFamily="18" charset="0"/>
                        </a:rPr>
                        <a:t>the target</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tc>
                <a:tc>
                  <a:txBody>
                    <a:bodyPr/>
                    <a:lstStyle/>
                    <a:p>
                      <a:pPr>
                        <a:spcAft>
                          <a:spcPts val="0"/>
                        </a:spcAft>
                      </a:pPr>
                      <a:endParaRPr lang="zh-TW" sz="1200" kern="100" dirty="0">
                        <a:effectLst/>
                        <a:latin typeface="Times New Roman" panose="02020603050405020304" pitchFamily="18" charset="0"/>
                        <a:ea typeface="新細明體"/>
                        <a:cs typeface="Times New Roman" panose="02020603050405020304" pitchFamily="18" charset="0"/>
                      </a:endParaRPr>
                    </a:p>
                  </a:txBody>
                  <a:tcPr/>
                </a:tc>
                <a:extLst>
                  <a:ext uri="{0D108BD9-81ED-4DB2-BD59-A6C34878D82A}">
                    <a16:rowId xmlns:a16="http://schemas.microsoft.com/office/drawing/2014/main" val="10002"/>
                  </a:ext>
                </a:extLst>
              </a:tr>
              <a:tr h="428418">
                <a:tc>
                  <a:txBody>
                    <a:bodyPr/>
                    <a:lstStyle/>
                    <a:p>
                      <a:pPr algn="l">
                        <a:spcAft>
                          <a:spcPts val="0"/>
                        </a:spcAft>
                      </a:pPr>
                      <a:r>
                        <a:rPr lang="en-US" altLang="zh-HK" sz="1200" kern="1200" dirty="0">
                          <a:solidFill>
                            <a:schemeClr val="tx1"/>
                          </a:solidFill>
                          <a:effectLst/>
                          <a:latin typeface="Times New Roman" panose="02020603050405020304" pitchFamily="18" charset="0"/>
                          <a:cs typeface="Times New Roman" panose="02020603050405020304" pitchFamily="18" charset="0"/>
                        </a:rPr>
                        <a:t>Putting gunpowder into small containers </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tc>
                <a:tc>
                  <a:txBody>
                    <a:bodyPr/>
                    <a:lstStyle/>
                    <a:p>
                      <a:pPr>
                        <a:spcAft>
                          <a:spcPts val="0"/>
                        </a:spcAft>
                      </a:pPr>
                      <a:endParaRPr lang="zh-TW" sz="1200" kern="100" dirty="0">
                        <a:effectLst/>
                        <a:latin typeface="Times New Roman" panose="02020603050405020304" pitchFamily="18" charset="0"/>
                        <a:ea typeface="新細明體"/>
                        <a:cs typeface="Times New Roman" panose="02020603050405020304" pitchFamily="18" charset="0"/>
                      </a:endParaRPr>
                    </a:p>
                  </a:txBody>
                  <a:tcPr/>
                </a:tc>
                <a:extLst>
                  <a:ext uri="{0D108BD9-81ED-4DB2-BD59-A6C34878D82A}">
                    <a16:rowId xmlns:a16="http://schemas.microsoft.com/office/drawing/2014/main" val="10003"/>
                  </a:ext>
                </a:extLst>
              </a:tr>
              <a:tr h="324079">
                <a:tc>
                  <a:txBody>
                    <a:bodyPr/>
                    <a:lstStyle/>
                    <a:p>
                      <a:pPr algn="l">
                        <a:spcAft>
                          <a:spcPts val="0"/>
                        </a:spcAft>
                      </a:pPr>
                      <a:r>
                        <a:rPr lang="en-US" altLang="zh-HK" sz="1200" kern="1200" dirty="0">
                          <a:solidFill>
                            <a:schemeClr val="tx1"/>
                          </a:solidFill>
                          <a:effectLst/>
                          <a:latin typeface="Times New Roman" panose="02020603050405020304" pitchFamily="18" charset="0"/>
                          <a:cs typeface="Times New Roman" panose="02020603050405020304" pitchFamily="18" charset="0"/>
                        </a:rPr>
                        <a:t>Using rod to push gunpowder and lead inside </a:t>
                      </a:r>
                      <a:r>
                        <a:rPr lang="en-US" altLang="zh-HK" sz="1200" kern="1200" dirty="0" smtClean="0">
                          <a:solidFill>
                            <a:schemeClr val="tx1"/>
                          </a:solidFill>
                          <a:effectLst/>
                          <a:latin typeface="Times New Roman" panose="02020603050405020304" pitchFamily="18" charset="0"/>
                          <a:cs typeface="Times New Roman" panose="02020603050405020304" pitchFamily="18" charset="0"/>
                        </a:rPr>
                        <a:t>the gun </a:t>
                      </a:r>
                      <a:r>
                        <a:rPr lang="en-US" altLang="zh-HK" sz="1200" kern="1200" dirty="0">
                          <a:solidFill>
                            <a:schemeClr val="tx1"/>
                          </a:solidFill>
                          <a:effectLst/>
                          <a:latin typeface="Times New Roman" panose="02020603050405020304" pitchFamily="18" charset="0"/>
                          <a:cs typeface="Times New Roman" panose="02020603050405020304" pitchFamily="18" charset="0"/>
                        </a:rPr>
                        <a:t>barrel interior</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tc>
                <a:tc>
                  <a:txBody>
                    <a:bodyPr/>
                    <a:lstStyle/>
                    <a:p>
                      <a:pPr>
                        <a:spcAft>
                          <a:spcPts val="0"/>
                        </a:spcAft>
                      </a:pPr>
                      <a:endParaRPr lang="zh-TW" sz="1200" kern="100" dirty="0">
                        <a:effectLst/>
                        <a:latin typeface="Times New Roman" panose="02020603050405020304" pitchFamily="18" charset="0"/>
                        <a:ea typeface="新細明體"/>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96705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16" name="Picture 2"/>
          <p:cNvPicPr>
            <a:picLocks noChangeAspect="1" noChangeArrowheads="1"/>
          </p:cNvPicPr>
          <p:nvPr/>
        </p:nvPicPr>
        <p:blipFill>
          <a:blip r:embed="rId3" cstate="print"/>
          <a:srcRect/>
          <a:stretch>
            <a:fillRect/>
          </a:stretch>
        </p:blipFill>
        <p:spPr bwMode="auto">
          <a:xfrm>
            <a:off x="238688" y="3114674"/>
            <a:ext cx="1528142" cy="3069217"/>
          </a:xfrm>
          <a:prstGeom prst="rect">
            <a:avLst/>
          </a:prstGeom>
          <a:noFill/>
          <a:ln w="9525">
            <a:noFill/>
            <a:miter lim="800000"/>
            <a:headEnd/>
            <a:tailEnd/>
          </a:ln>
          <a:effectLst/>
        </p:spPr>
      </p:pic>
      <p:pic>
        <p:nvPicPr>
          <p:cNvPr id="18" name="Picture 3"/>
          <p:cNvPicPr>
            <a:picLocks noChangeAspect="1" noChangeArrowheads="1"/>
          </p:cNvPicPr>
          <p:nvPr/>
        </p:nvPicPr>
        <p:blipFill>
          <a:blip r:embed="rId4" cstate="print"/>
          <a:srcRect/>
          <a:stretch>
            <a:fillRect/>
          </a:stretch>
        </p:blipFill>
        <p:spPr bwMode="auto">
          <a:xfrm>
            <a:off x="2105804" y="3114674"/>
            <a:ext cx="2266591" cy="3059822"/>
          </a:xfrm>
          <a:prstGeom prst="rect">
            <a:avLst/>
          </a:prstGeom>
          <a:noFill/>
          <a:ln w="9525">
            <a:noFill/>
            <a:miter lim="800000"/>
            <a:headEnd/>
            <a:tailEnd/>
          </a:ln>
          <a:effectLst/>
        </p:spPr>
      </p:pic>
      <p:pic>
        <p:nvPicPr>
          <p:cNvPr id="19" name="Picture 4"/>
          <p:cNvPicPr>
            <a:picLocks noChangeAspect="1" noChangeArrowheads="1"/>
          </p:cNvPicPr>
          <p:nvPr/>
        </p:nvPicPr>
        <p:blipFill>
          <a:blip r:embed="rId5" cstate="print"/>
          <a:srcRect/>
          <a:stretch>
            <a:fillRect/>
          </a:stretch>
        </p:blipFill>
        <p:spPr bwMode="auto">
          <a:xfrm>
            <a:off x="4154193" y="2912189"/>
            <a:ext cx="1975042" cy="3262307"/>
          </a:xfrm>
          <a:prstGeom prst="rect">
            <a:avLst/>
          </a:prstGeom>
          <a:noFill/>
          <a:ln w="9525">
            <a:noFill/>
            <a:miter lim="800000"/>
            <a:headEnd/>
            <a:tailEnd/>
          </a:ln>
          <a:effectLst/>
        </p:spPr>
      </p:pic>
      <p:pic>
        <p:nvPicPr>
          <p:cNvPr id="20" name="Picture 7"/>
          <p:cNvPicPr>
            <a:picLocks noChangeAspect="1" noChangeArrowheads="1"/>
          </p:cNvPicPr>
          <p:nvPr/>
        </p:nvPicPr>
        <p:blipFill>
          <a:blip r:embed="rId6" cstate="print"/>
          <a:srcRect/>
          <a:stretch>
            <a:fillRect/>
          </a:stretch>
        </p:blipFill>
        <p:spPr bwMode="auto">
          <a:xfrm>
            <a:off x="6169737" y="3770876"/>
            <a:ext cx="2663771" cy="2413015"/>
          </a:xfrm>
          <a:prstGeom prst="rect">
            <a:avLst/>
          </a:prstGeom>
          <a:noFill/>
          <a:ln w="9525">
            <a:noFill/>
            <a:miter lim="800000"/>
            <a:headEnd/>
            <a:tailEnd/>
          </a:ln>
          <a:effectLst/>
        </p:spPr>
      </p:pic>
      <p:sp>
        <p:nvSpPr>
          <p:cNvPr id="21" name="TextBox 9"/>
          <p:cNvSpPr txBox="1"/>
          <p:nvPr/>
        </p:nvSpPr>
        <p:spPr>
          <a:xfrm>
            <a:off x="908819" y="6120081"/>
            <a:ext cx="357505" cy="547370"/>
          </a:xfrm>
          <a:prstGeom prst="rect">
            <a:avLst/>
          </a:prstGeom>
          <a:noFill/>
        </p:spPr>
        <p:txBody>
          <a:bodyPr wrap="square" rtlCol="0">
            <a:noAutofit/>
          </a:bodyPr>
          <a:lstStyle/>
          <a:p>
            <a:pPr>
              <a:spcAft>
                <a:spcPts val="0"/>
              </a:spcAft>
            </a:pPr>
            <a:r>
              <a:rPr lang="en-US" sz="1800" kern="1200">
                <a:solidFill>
                  <a:srgbClr val="FF0000"/>
                </a:solidFill>
                <a:effectLst/>
                <a:latin typeface="Times New Roman"/>
                <a:ea typeface="新細明體"/>
                <a:cs typeface="Times New Roman"/>
              </a:rPr>
              <a:t>1</a:t>
            </a:r>
            <a:endParaRPr lang="zh-HK" sz="1200">
              <a:effectLst/>
              <a:latin typeface="Times New Roman"/>
              <a:ea typeface="新細明體"/>
              <a:cs typeface="Times New Roman"/>
            </a:endParaRPr>
          </a:p>
        </p:txBody>
      </p:sp>
      <p:sp>
        <p:nvSpPr>
          <p:cNvPr id="22" name="TextBox 9"/>
          <p:cNvSpPr txBox="1"/>
          <p:nvPr/>
        </p:nvSpPr>
        <p:spPr>
          <a:xfrm>
            <a:off x="2745489" y="6120081"/>
            <a:ext cx="357505" cy="547370"/>
          </a:xfrm>
          <a:prstGeom prst="rect">
            <a:avLst/>
          </a:prstGeom>
          <a:noFill/>
        </p:spPr>
        <p:txBody>
          <a:bodyPr wrap="square" rtlCol="0">
            <a:noAutofit/>
          </a:bodyPr>
          <a:lstStyle/>
          <a:p>
            <a:pPr>
              <a:spcAft>
                <a:spcPts val="0"/>
              </a:spcAft>
            </a:pPr>
            <a:r>
              <a:rPr lang="en-US" sz="1800" kern="1200" dirty="0">
                <a:solidFill>
                  <a:srgbClr val="FF0000"/>
                </a:solidFill>
                <a:effectLst/>
                <a:latin typeface="Times New Roman"/>
                <a:ea typeface="新細明體"/>
                <a:cs typeface="Times New Roman"/>
              </a:rPr>
              <a:t>2</a:t>
            </a:r>
            <a:endParaRPr lang="zh-HK" sz="1200" dirty="0">
              <a:effectLst/>
              <a:latin typeface="Times New Roman"/>
              <a:ea typeface="新細明體"/>
              <a:cs typeface="Times New Roman"/>
            </a:endParaRPr>
          </a:p>
        </p:txBody>
      </p:sp>
      <p:sp>
        <p:nvSpPr>
          <p:cNvPr id="23" name="TextBox 9"/>
          <p:cNvSpPr txBox="1"/>
          <p:nvPr/>
        </p:nvSpPr>
        <p:spPr>
          <a:xfrm>
            <a:off x="4865533" y="6107507"/>
            <a:ext cx="357505" cy="547370"/>
          </a:xfrm>
          <a:prstGeom prst="rect">
            <a:avLst/>
          </a:prstGeom>
          <a:noFill/>
        </p:spPr>
        <p:txBody>
          <a:bodyPr wrap="square" rtlCol="0">
            <a:noAutofit/>
          </a:bodyPr>
          <a:lstStyle/>
          <a:p>
            <a:pPr>
              <a:spcAft>
                <a:spcPts val="0"/>
              </a:spcAft>
            </a:pPr>
            <a:r>
              <a:rPr lang="en-US" sz="1800" kern="1200" dirty="0">
                <a:solidFill>
                  <a:srgbClr val="FF0000"/>
                </a:solidFill>
                <a:effectLst/>
                <a:latin typeface="Times New Roman"/>
                <a:ea typeface="新細明體"/>
                <a:cs typeface="Times New Roman"/>
              </a:rPr>
              <a:t>3</a:t>
            </a:r>
            <a:endParaRPr lang="zh-HK" sz="1200" dirty="0">
              <a:effectLst/>
              <a:latin typeface="Times New Roman"/>
              <a:ea typeface="新細明體"/>
              <a:cs typeface="Times New Roman"/>
            </a:endParaRPr>
          </a:p>
        </p:txBody>
      </p:sp>
      <p:sp>
        <p:nvSpPr>
          <p:cNvPr id="24" name="TextBox 9"/>
          <p:cNvSpPr txBox="1"/>
          <p:nvPr/>
        </p:nvSpPr>
        <p:spPr>
          <a:xfrm>
            <a:off x="7038054" y="6083359"/>
            <a:ext cx="357505" cy="547370"/>
          </a:xfrm>
          <a:prstGeom prst="rect">
            <a:avLst/>
          </a:prstGeom>
          <a:noFill/>
        </p:spPr>
        <p:txBody>
          <a:bodyPr wrap="square" rtlCol="0">
            <a:noAutofit/>
          </a:bodyPr>
          <a:lstStyle/>
          <a:p>
            <a:pPr>
              <a:spcAft>
                <a:spcPts val="0"/>
              </a:spcAft>
            </a:pPr>
            <a:r>
              <a:rPr lang="en-US" sz="1800" kern="1200" dirty="0">
                <a:solidFill>
                  <a:srgbClr val="FF0000"/>
                </a:solidFill>
                <a:effectLst/>
                <a:latin typeface="Times New Roman"/>
                <a:ea typeface="新細明體"/>
                <a:cs typeface="Times New Roman"/>
              </a:rPr>
              <a:t>4</a:t>
            </a:r>
            <a:endParaRPr lang="zh-HK" sz="1200" dirty="0">
              <a:effectLst/>
              <a:latin typeface="Times New Roman"/>
              <a:ea typeface="新細明體"/>
              <a:cs typeface="Times New Roman"/>
            </a:endParaRPr>
          </a:p>
        </p:txBody>
      </p:sp>
      <p:graphicFrame>
        <p:nvGraphicFramePr>
          <p:cNvPr id="12" name="表格 2">
            <a:extLst>
              <a:ext uri="{FF2B5EF4-FFF2-40B4-BE49-F238E27FC236}">
                <a16:creationId xmlns:a16="http://schemas.microsoft.com/office/drawing/2014/main" id="{94F8D2A7-2313-48BF-807A-78378BDE33A4}"/>
              </a:ext>
            </a:extLst>
          </p:cNvPr>
          <p:cNvGraphicFramePr>
            <a:graphicFrameLocks noGrp="1"/>
          </p:cNvGraphicFramePr>
          <p:nvPr>
            <p:extLst>
              <p:ext uri="{D42A27DB-BD31-4B8C-83A1-F6EECF244321}">
                <p14:modId xmlns:p14="http://schemas.microsoft.com/office/powerpoint/2010/main" val="1057036496"/>
              </p:ext>
            </p:extLst>
          </p:nvPr>
        </p:nvGraphicFramePr>
        <p:xfrm>
          <a:off x="1286021" y="1208241"/>
          <a:ext cx="6571958" cy="1619800"/>
        </p:xfrm>
        <a:graphic>
          <a:graphicData uri="http://schemas.openxmlformats.org/drawingml/2006/table">
            <a:tbl>
              <a:tblPr firstRow="1" bandRow="1">
                <a:tableStyleId>{5C22544A-7EE6-4342-B048-85BDC9FD1C3A}</a:tableStyleId>
              </a:tblPr>
              <a:tblGrid>
                <a:gridCol w="5533534">
                  <a:extLst>
                    <a:ext uri="{9D8B030D-6E8A-4147-A177-3AD203B41FA5}">
                      <a16:colId xmlns:a16="http://schemas.microsoft.com/office/drawing/2014/main" val="20000"/>
                    </a:ext>
                  </a:extLst>
                </a:gridCol>
                <a:gridCol w="1038424">
                  <a:extLst>
                    <a:ext uri="{9D8B030D-6E8A-4147-A177-3AD203B41FA5}">
                      <a16:colId xmlns:a16="http://schemas.microsoft.com/office/drawing/2014/main" val="2342525501"/>
                    </a:ext>
                  </a:extLst>
                </a:gridCol>
              </a:tblGrid>
              <a:tr h="254373">
                <a:tc>
                  <a:txBody>
                    <a:bodyPr/>
                    <a:lstStyle/>
                    <a:p>
                      <a:pPr>
                        <a:spcAft>
                          <a:spcPts val="0"/>
                        </a:spcAft>
                      </a:pPr>
                      <a:r>
                        <a:rPr lang="en-US" altLang="zh-HK" sz="1200" kern="1200" dirty="0">
                          <a:effectLst/>
                          <a:latin typeface="Times New Roman" panose="02020603050405020304" pitchFamily="18" charset="0"/>
                          <a:cs typeface="Times New Roman" panose="02020603050405020304" pitchFamily="18" charset="0"/>
                        </a:rPr>
                        <a:t>Operation</a:t>
                      </a:r>
                      <a:endParaRPr lang="zh-TW" sz="1200" kern="100" dirty="0">
                        <a:effectLst/>
                        <a:latin typeface="Times New Roman" panose="02020603050405020304" pitchFamily="18" charset="0"/>
                        <a:ea typeface="新細明體"/>
                        <a:cs typeface="Times New Roman" panose="02020603050405020304" pitchFamily="18" charset="0"/>
                      </a:endParaRPr>
                    </a:p>
                  </a:txBody>
                  <a:tcPr/>
                </a:tc>
                <a:tc>
                  <a:txBody>
                    <a:bodyPr/>
                    <a:lstStyle/>
                    <a:p>
                      <a:pPr>
                        <a:spcAft>
                          <a:spcPts val="0"/>
                        </a:spcAft>
                      </a:pPr>
                      <a:r>
                        <a:rPr lang="en-US" altLang="zh-TW" sz="1200" kern="100" dirty="0">
                          <a:effectLst/>
                          <a:latin typeface="Times New Roman" panose="02020603050405020304" pitchFamily="18" charset="0"/>
                          <a:ea typeface="新細明體"/>
                          <a:cs typeface="Times New Roman" panose="02020603050405020304" pitchFamily="18" charset="0"/>
                        </a:rPr>
                        <a:t>Number</a:t>
                      </a:r>
                      <a:endParaRPr lang="zh-TW" sz="1200" kern="100" dirty="0">
                        <a:effectLst/>
                        <a:latin typeface="Times New Roman" panose="02020603050405020304" pitchFamily="18" charset="0"/>
                        <a:ea typeface="新細明體"/>
                        <a:cs typeface="Times New Roman" panose="02020603050405020304" pitchFamily="18" charset="0"/>
                      </a:endParaRPr>
                    </a:p>
                  </a:txBody>
                  <a:tcPr/>
                </a:tc>
                <a:extLst>
                  <a:ext uri="{0D108BD9-81ED-4DB2-BD59-A6C34878D82A}">
                    <a16:rowId xmlns:a16="http://schemas.microsoft.com/office/drawing/2014/main" val="10000"/>
                  </a:ext>
                </a:extLst>
              </a:tr>
              <a:tr h="318663">
                <a:tc>
                  <a:txBody>
                    <a:bodyPr/>
                    <a:lstStyle/>
                    <a:p>
                      <a:pPr>
                        <a:spcAft>
                          <a:spcPts val="0"/>
                        </a:spcAft>
                      </a:pPr>
                      <a:r>
                        <a:rPr lang="en-US" altLang="zh-TW" sz="1200" kern="1200" dirty="0">
                          <a:solidFill>
                            <a:schemeClr val="tx1"/>
                          </a:solidFill>
                          <a:effectLst/>
                          <a:latin typeface="Times New Roman" panose="02020603050405020304" pitchFamily="18" charset="0"/>
                          <a:ea typeface="新細明體"/>
                          <a:cs typeface="Times New Roman" panose="02020603050405020304" pitchFamily="18" charset="0"/>
                        </a:rPr>
                        <a:t>Putting gunpowder in </a:t>
                      </a:r>
                      <a:r>
                        <a:rPr lang="en-US" altLang="zh-TW" sz="1200" kern="1200" dirty="0" smtClean="0">
                          <a:solidFill>
                            <a:schemeClr val="tx1"/>
                          </a:solidFill>
                          <a:effectLst/>
                          <a:latin typeface="Times New Roman" panose="02020603050405020304" pitchFamily="18" charset="0"/>
                          <a:ea typeface="新細明體"/>
                          <a:cs typeface="Times New Roman" panose="02020603050405020304" pitchFamily="18" charset="0"/>
                        </a:rPr>
                        <a:t>the gun </a:t>
                      </a:r>
                      <a:r>
                        <a:rPr lang="en-US" altLang="zh-TW" sz="1200" kern="1200" dirty="0">
                          <a:solidFill>
                            <a:schemeClr val="tx1"/>
                          </a:solidFill>
                          <a:effectLst/>
                          <a:latin typeface="Times New Roman" panose="02020603050405020304" pitchFamily="18" charset="0"/>
                          <a:ea typeface="新細明體"/>
                          <a:cs typeface="Times New Roman" panose="02020603050405020304" pitchFamily="18" charset="0"/>
                        </a:rPr>
                        <a:t>barrel</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tc>
                <a:tc>
                  <a:txBody>
                    <a:bodyPr/>
                    <a:lstStyle/>
                    <a:p>
                      <a:pPr>
                        <a:spcAft>
                          <a:spcPts val="0"/>
                        </a:spcAft>
                      </a:pPr>
                      <a:r>
                        <a:rPr lang="en-US" altLang="zh-TW" sz="1200" kern="100" dirty="0">
                          <a:solidFill>
                            <a:srgbClr val="FF0000"/>
                          </a:solidFill>
                          <a:effectLst/>
                          <a:latin typeface="Times New Roman" panose="02020603050405020304" pitchFamily="18" charset="0"/>
                          <a:ea typeface="新細明體"/>
                          <a:cs typeface="Times New Roman" panose="02020603050405020304" pitchFamily="18" charset="0"/>
                        </a:rPr>
                        <a:t>2</a:t>
                      </a:r>
                      <a:endParaRPr lang="zh-TW" sz="1200" kern="100" dirty="0">
                        <a:solidFill>
                          <a:srgbClr val="FF0000"/>
                        </a:solidFill>
                        <a:effectLst/>
                        <a:latin typeface="Times New Roman" panose="02020603050405020304" pitchFamily="18" charset="0"/>
                        <a:ea typeface="新細明體"/>
                        <a:cs typeface="Times New Roman" panose="02020603050405020304" pitchFamily="18" charset="0"/>
                      </a:endParaRPr>
                    </a:p>
                  </a:txBody>
                  <a:tcPr/>
                </a:tc>
                <a:extLst>
                  <a:ext uri="{0D108BD9-81ED-4DB2-BD59-A6C34878D82A}">
                    <a16:rowId xmlns:a16="http://schemas.microsoft.com/office/drawing/2014/main" val="10001"/>
                  </a:ext>
                </a:extLst>
              </a:tr>
              <a:tr h="254373">
                <a:tc>
                  <a:txBody>
                    <a:bodyPr/>
                    <a:lstStyle/>
                    <a:p>
                      <a:pPr>
                        <a:spcAft>
                          <a:spcPts val="0"/>
                        </a:spcAft>
                      </a:pPr>
                      <a:r>
                        <a:rPr lang="en-US" altLang="zh-HK" sz="1200" kern="1200" dirty="0">
                          <a:solidFill>
                            <a:schemeClr val="tx1"/>
                          </a:solidFill>
                          <a:effectLst/>
                          <a:latin typeface="Times New Roman" panose="02020603050405020304" pitchFamily="18" charset="0"/>
                          <a:cs typeface="Times New Roman" panose="02020603050405020304" pitchFamily="18" charset="0"/>
                        </a:rPr>
                        <a:t>Aiming at </a:t>
                      </a:r>
                      <a:r>
                        <a:rPr lang="en-US" altLang="zh-HK" sz="1200" kern="1200" dirty="0" smtClean="0">
                          <a:solidFill>
                            <a:schemeClr val="tx1"/>
                          </a:solidFill>
                          <a:effectLst/>
                          <a:latin typeface="Times New Roman" panose="02020603050405020304" pitchFamily="18" charset="0"/>
                          <a:cs typeface="Times New Roman" panose="02020603050405020304" pitchFamily="18" charset="0"/>
                        </a:rPr>
                        <a:t>the target</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tc>
                <a:tc>
                  <a:txBody>
                    <a:bodyPr/>
                    <a:lstStyle/>
                    <a:p>
                      <a:pPr>
                        <a:spcAft>
                          <a:spcPts val="0"/>
                        </a:spcAft>
                      </a:pPr>
                      <a:r>
                        <a:rPr lang="en-US" altLang="zh-TW" sz="1200" kern="100" dirty="0">
                          <a:solidFill>
                            <a:srgbClr val="FF0000"/>
                          </a:solidFill>
                          <a:effectLst/>
                          <a:latin typeface="Times New Roman" panose="02020603050405020304" pitchFamily="18" charset="0"/>
                          <a:ea typeface="新細明體"/>
                          <a:cs typeface="Times New Roman" panose="02020603050405020304" pitchFamily="18" charset="0"/>
                        </a:rPr>
                        <a:t>4</a:t>
                      </a:r>
                      <a:endParaRPr lang="zh-TW" sz="1200" kern="100" dirty="0">
                        <a:solidFill>
                          <a:srgbClr val="FF0000"/>
                        </a:solidFill>
                        <a:effectLst/>
                        <a:latin typeface="Times New Roman" panose="02020603050405020304" pitchFamily="18" charset="0"/>
                        <a:ea typeface="新細明體"/>
                        <a:cs typeface="Times New Roman" panose="02020603050405020304" pitchFamily="18" charset="0"/>
                      </a:endParaRPr>
                    </a:p>
                  </a:txBody>
                  <a:tcPr/>
                </a:tc>
                <a:extLst>
                  <a:ext uri="{0D108BD9-81ED-4DB2-BD59-A6C34878D82A}">
                    <a16:rowId xmlns:a16="http://schemas.microsoft.com/office/drawing/2014/main" val="10002"/>
                  </a:ext>
                </a:extLst>
              </a:tr>
              <a:tr h="428418">
                <a:tc>
                  <a:txBody>
                    <a:bodyPr/>
                    <a:lstStyle/>
                    <a:p>
                      <a:pPr>
                        <a:spcAft>
                          <a:spcPts val="0"/>
                        </a:spcAft>
                      </a:pPr>
                      <a:r>
                        <a:rPr lang="en-US" altLang="zh-HK" sz="1200" kern="1200" dirty="0">
                          <a:solidFill>
                            <a:schemeClr val="tx1"/>
                          </a:solidFill>
                          <a:effectLst/>
                          <a:latin typeface="Times New Roman" panose="02020603050405020304" pitchFamily="18" charset="0"/>
                          <a:cs typeface="Times New Roman" panose="02020603050405020304" pitchFamily="18" charset="0"/>
                        </a:rPr>
                        <a:t>Putting gunpowder into small containers </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tc>
                <a:tc>
                  <a:txBody>
                    <a:bodyPr/>
                    <a:lstStyle/>
                    <a:p>
                      <a:pPr>
                        <a:spcAft>
                          <a:spcPts val="0"/>
                        </a:spcAft>
                      </a:pPr>
                      <a:r>
                        <a:rPr lang="en-US" altLang="zh-TW" sz="1200" kern="100" dirty="0">
                          <a:solidFill>
                            <a:srgbClr val="FF0000"/>
                          </a:solidFill>
                          <a:effectLst/>
                          <a:latin typeface="Times New Roman" panose="02020603050405020304" pitchFamily="18" charset="0"/>
                          <a:ea typeface="新細明體"/>
                          <a:cs typeface="Times New Roman" panose="02020603050405020304" pitchFamily="18" charset="0"/>
                        </a:rPr>
                        <a:t>1</a:t>
                      </a:r>
                      <a:endParaRPr lang="zh-TW" sz="1200" kern="100" dirty="0">
                        <a:solidFill>
                          <a:srgbClr val="FF0000"/>
                        </a:solidFill>
                        <a:effectLst/>
                        <a:latin typeface="Times New Roman" panose="02020603050405020304" pitchFamily="18" charset="0"/>
                        <a:ea typeface="新細明體"/>
                        <a:cs typeface="Times New Roman" panose="02020603050405020304" pitchFamily="18" charset="0"/>
                      </a:endParaRPr>
                    </a:p>
                  </a:txBody>
                  <a:tcPr/>
                </a:tc>
                <a:extLst>
                  <a:ext uri="{0D108BD9-81ED-4DB2-BD59-A6C34878D82A}">
                    <a16:rowId xmlns:a16="http://schemas.microsoft.com/office/drawing/2014/main" val="10003"/>
                  </a:ext>
                </a:extLst>
              </a:tr>
              <a:tr h="324079">
                <a:tc>
                  <a:txBody>
                    <a:bodyPr/>
                    <a:lstStyle/>
                    <a:p>
                      <a:pPr>
                        <a:spcAft>
                          <a:spcPts val="0"/>
                        </a:spcAft>
                      </a:pPr>
                      <a:r>
                        <a:rPr lang="en-US" altLang="zh-HK" sz="1200" kern="1200" dirty="0">
                          <a:solidFill>
                            <a:schemeClr val="tx1"/>
                          </a:solidFill>
                          <a:effectLst/>
                          <a:latin typeface="Times New Roman" panose="02020603050405020304" pitchFamily="18" charset="0"/>
                          <a:cs typeface="Times New Roman" panose="02020603050405020304" pitchFamily="18" charset="0"/>
                        </a:rPr>
                        <a:t>Using rod to push gunpowder and lead inside </a:t>
                      </a:r>
                      <a:r>
                        <a:rPr lang="en-US" altLang="zh-HK" sz="1200" kern="1200" dirty="0" smtClean="0">
                          <a:solidFill>
                            <a:schemeClr val="tx1"/>
                          </a:solidFill>
                          <a:effectLst/>
                          <a:latin typeface="Times New Roman" panose="02020603050405020304" pitchFamily="18" charset="0"/>
                          <a:cs typeface="Times New Roman" panose="02020603050405020304" pitchFamily="18" charset="0"/>
                        </a:rPr>
                        <a:t>the gun </a:t>
                      </a:r>
                      <a:r>
                        <a:rPr lang="en-US" altLang="zh-HK" sz="1200" kern="1200" dirty="0">
                          <a:solidFill>
                            <a:schemeClr val="tx1"/>
                          </a:solidFill>
                          <a:effectLst/>
                          <a:latin typeface="Times New Roman" panose="02020603050405020304" pitchFamily="18" charset="0"/>
                          <a:cs typeface="Times New Roman" panose="02020603050405020304" pitchFamily="18" charset="0"/>
                        </a:rPr>
                        <a:t>barrel interior</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tc>
                <a:tc>
                  <a:txBody>
                    <a:bodyPr/>
                    <a:lstStyle/>
                    <a:p>
                      <a:pPr>
                        <a:spcAft>
                          <a:spcPts val="0"/>
                        </a:spcAft>
                      </a:pPr>
                      <a:r>
                        <a:rPr lang="en-US" altLang="zh-TW" sz="1200" kern="100" dirty="0">
                          <a:solidFill>
                            <a:srgbClr val="FF0000"/>
                          </a:solidFill>
                          <a:effectLst/>
                          <a:latin typeface="Times New Roman" panose="02020603050405020304" pitchFamily="18" charset="0"/>
                          <a:ea typeface="新細明體"/>
                          <a:cs typeface="Times New Roman" panose="02020603050405020304" pitchFamily="18" charset="0"/>
                        </a:rPr>
                        <a:t>3</a:t>
                      </a:r>
                      <a:endParaRPr lang="zh-TW" sz="1200" kern="100" dirty="0">
                        <a:solidFill>
                          <a:srgbClr val="FF0000"/>
                        </a:solidFill>
                        <a:effectLst/>
                        <a:latin typeface="Times New Roman" panose="02020603050405020304" pitchFamily="18" charset="0"/>
                        <a:ea typeface="新細明體"/>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0553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9" name="TextBox 2"/>
          <p:cNvSpPr txBox="1"/>
          <p:nvPr/>
        </p:nvSpPr>
        <p:spPr>
          <a:xfrm>
            <a:off x="425884" y="1731875"/>
            <a:ext cx="8567803" cy="2001139"/>
          </a:xfrm>
          <a:prstGeom prst="rect">
            <a:avLst/>
          </a:prstGeom>
          <a:solidFill>
            <a:srgbClr val="8064A2">
              <a:lumMod val="40000"/>
              <a:lumOff val="60000"/>
            </a:srgbClr>
          </a:solidFill>
          <a:ln w="38100" cap="flat" cmpd="sng" algn="ctr">
            <a:noFill/>
            <a:prstDash val="solid"/>
          </a:ln>
          <a:effectLst/>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altLang="zh-HK" b="1" dirty="0" smtClean="0">
                <a:latin typeface="Times New Roman" panose="02020603050405020304" pitchFamily="18" charset="0"/>
                <a:ea typeface="新細明體"/>
                <a:cs typeface="Times New Roman" panose="02020603050405020304" pitchFamily="18" charset="0"/>
              </a:rPr>
              <a:t>Think:</a:t>
            </a:r>
            <a:r>
              <a:rPr lang="zh-HK" altLang="en-US" b="1" dirty="0" smtClean="0">
                <a:latin typeface="Times New Roman" panose="02020603050405020304" pitchFamily="18" charset="0"/>
                <a:ea typeface="新細明體"/>
                <a:cs typeface="Times New Roman" panose="02020603050405020304" pitchFamily="18" charset="0"/>
              </a:rPr>
              <a:t> </a:t>
            </a:r>
            <a:r>
              <a:rPr lang="en-US" altLang="zh-HK" dirty="0" smtClean="0">
                <a:latin typeface="Times New Roman" panose="02020603050405020304" pitchFamily="18" charset="0"/>
                <a:ea typeface="新細明體"/>
                <a:cs typeface="Times New Roman" panose="02020603050405020304" pitchFamily="18" charset="0"/>
              </a:rPr>
              <a:t>Reflect </a:t>
            </a:r>
            <a:r>
              <a:rPr lang="en-US" altLang="zh-HK" dirty="0">
                <a:latin typeface="Times New Roman" panose="02020603050405020304" pitchFamily="18" charset="0"/>
                <a:ea typeface="新細明體"/>
                <a:cs typeface="Times New Roman" panose="02020603050405020304" pitchFamily="18" charset="0"/>
              </a:rPr>
              <a:t>on the above images and activities, and then answer the </a:t>
            </a:r>
            <a:r>
              <a:rPr lang="en-US" altLang="zh-HK" dirty="0" smtClean="0">
                <a:latin typeface="Times New Roman" panose="02020603050405020304" pitchFamily="18" charset="0"/>
                <a:ea typeface="新細明體"/>
                <a:cs typeface="Times New Roman" panose="02020603050405020304" pitchFamily="18" charset="0"/>
              </a:rPr>
              <a:t>questions below:</a:t>
            </a:r>
            <a:endParaRPr kumimoji="0" lang="zh-HK" altLang="en-US" b="0" i="0" u="none" strike="noStrike" kern="1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endParaRPr>
          </a:p>
          <a:p>
            <a:pPr marL="342900" marR="0" lvl="0" indent="-342900" defTabSz="914400" eaLnBrk="1" fontAlgn="auto" latinLnBrk="0" hangingPunct="1">
              <a:lnSpc>
                <a:spcPct val="110000"/>
              </a:lnSpc>
              <a:spcBef>
                <a:spcPts val="0"/>
              </a:spcBef>
              <a:spcAft>
                <a:spcPts val="0"/>
              </a:spcAft>
              <a:buClrTx/>
              <a:buSzTx/>
              <a:buFont typeface="Times New Roman"/>
              <a:buAutoNum type="arabicPeriod"/>
              <a:tabLst/>
              <a:defRPr/>
            </a:pPr>
            <a:r>
              <a:rPr kumimoji="0" lang="en-US" altLang="zh-HK"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Why did the Ming army need to use the tactic of repeated fire to </a:t>
            </a:r>
            <a:r>
              <a:rPr lang="en-US" altLang="zh-HK" dirty="0">
                <a:latin typeface="Times New Roman" panose="02020603050405020304" pitchFamily="18" charset="0"/>
                <a:ea typeface="新細明體"/>
                <a:cs typeface="Times New Roman" panose="02020603050405020304" pitchFamily="18" charset="0"/>
              </a:rPr>
              <a:t>fire guns?</a:t>
            </a:r>
            <a:endParaRPr kumimoji="0" lang="zh-HK" altLang="en-US" b="0" i="0" u="none" strike="noStrike" kern="1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endParaRPr>
          </a:p>
          <a:p>
            <a:pPr marL="342900" marR="0" lvl="0" indent="-342900" defTabSz="914400" eaLnBrk="1" fontAlgn="auto" latinLnBrk="0" hangingPunct="1">
              <a:lnSpc>
                <a:spcPct val="110000"/>
              </a:lnSpc>
              <a:spcBef>
                <a:spcPts val="0"/>
              </a:spcBef>
              <a:spcAft>
                <a:spcPts val="0"/>
              </a:spcAft>
              <a:buClrTx/>
              <a:buSzTx/>
              <a:buFont typeface="Times New Roman"/>
              <a:buAutoNum type="arabicPeriod"/>
              <a:tabLst/>
              <a:defRPr/>
            </a:pPr>
            <a:r>
              <a:rPr kumimoji="0" lang="en-US" altLang="zh-HK"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Do you think the Ming or </a:t>
            </a:r>
            <a:r>
              <a:rPr kumimoji="0" lang="en-US" altLang="zh-HK" b="0" i="0" u="none" strike="noStrike" kern="1200" cap="none" spc="0" normalizeH="0" baseline="0" noProof="0" dirty="0" smtClean="0">
                <a:ln>
                  <a:noFill/>
                </a:ln>
                <a:effectLst/>
                <a:uLnTx/>
                <a:uFillTx/>
                <a:latin typeface="Times New Roman" panose="02020603050405020304" pitchFamily="18" charset="0"/>
                <a:ea typeface="新細明體"/>
                <a:cs typeface="Times New Roman" panose="02020603050405020304" pitchFamily="18" charset="0"/>
              </a:rPr>
              <a:t>Later </a:t>
            </a:r>
            <a:r>
              <a:rPr kumimoji="0" lang="en-US" altLang="zh-HK" b="0" i="0" u="none" strike="noStrike" kern="1200" cap="none" spc="0" normalizeH="0" baseline="0" noProof="0" dirty="0" err="1">
                <a:ln>
                  <a:noFill/>
                </a:ln>
                <a:effectLst/>
                <a:uLnTx/>
                <a:uFillTx/>
                <a:latin typeface="Times New Roman" panose="02020603050405020304" pitchFamily="18" charset="0"/>
                <a:ea typeface="新細明體"/>
                <a:cs typeface="Times New Roman" panose="02020603050405020304" pitchFamily="18" charset="0"/>
              </a:rPr>
              <a:t>Jin</a:t>
            </a:r>
            <a:r>
              <a:rPr kumimoji="0" lang="en-US" altLang="zh-HK"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 </a:t>
            </a:r>
            <a:r>
              <a:rPr lang="en-US" altLang="zh-HK" dirty="0">
                <a:latin typeface="Times New Roman" panose="02020603050405020304" pitchFamily="18" charset="0"/>
                <a:ea typeface="新細明體"/>
                <a:cs typeface="Times New Roman" panose="02020603050405020304" pitchFamily="18" charset="0"/>
              </a:rPr>
              <a:t>owned more advanced weapons?</a:t>
            </a:r>
          </a:p>
          <a:p>
            <a:pPr marL="0" marR="0" lvl="0" indent="0" algn="just" defTabSz="914400" eaLnBrk="1" fontAlgn="auto" latinLnBrk="0" hangingPunct="1">
              <a:lnSpc>
                <a:spcPct val="110000"/>
              </a:lnSpc>
              <a:spcBef>
                <a:spcPts val="0"/>
              </a:spcBef>
              <a:spcAft>
                <a:spcPts val="0"/>
              </a:spcAft>
              <a:buClrTx/>
              <a:buSzTx/>
              <a:buFontTx/>
              <a:buNone/>
              <a:tabLst/>
              <a:defRPr/>
            </a:pPr>
            <a:r>
              <a:rPr lang="en-US" altLang="zh-HK" dirty="0">
                <a:latin typeface="Times New Roman" panose="02020603050405020304" pitchFamily="18" charset="0"/>
                <a:ea typeface="新細明體"/>
                <a:cs typeface="Times New Roman" panose="02020603050405020304" pitchFamily="18" charset="0"/>
              </a:rPr>
              <a:t>Try to explain why the Ming army lost this battle through the perspective of weapon operations. (see the following images)</a:t>
            </a:r>
          </a:p>
        </p:txBody>
      </p:sp>
    </p:spTree>
    <p:extLst>
      <p:ext uri="{BB962C8B-B14F-4D97-AF65-F5344CB8AC3E}">
        <p14:creationId xmlns:p14="http://schemas.microsoft.com/office/powerpoint/2010/main" val="246995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TextBox 2"/>
          <p:cNvSpPr txBox="1"/>
          <p:nvPr/>
        </p:nvSpPr>
        <p:spPr>
          <a:xfrm>
            <a:off x="238270" y="1142056"/>
            <a:ext cx="2841058" cy="553998"/>
          </a:xfrm>
          <a:prstGeom prst="rect">
            <a:avLst/>
          </a:prstGeom>
          <a:solidFill>
            <a:srgbClr val="C0504D">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500" dirty="0">
                <a:solidFill>
                  <a:srgbClr val="000000"/>
                </a:solidFill>
                <a:latin typeface="Times New Roman"/>
                <a:ea typeface="新細明體"/>
                <a:cs typeface="Times New Roman"/>
              </a:rPr>
              <a:t>Ming</a:t>
            </a:r>
            <a:r>
              <a:rPr lang="zh-CN" altLang="en-US" sz="1500" dirty="0">
                <a:solidFill>
                  <a:srgbClr val="000000"/>
                </a:solidFill>
                <a:latin typeface="Times New Roman"/>
                <a:ea typeface="新細明體"/>
                <a:cs typeface="Times New Roman"/>
              </a:rPr>
              <a:t> </a:t>
            </a:r>
            <a:r>
              <a:rPr lang="en-US" altLang="zh-CN" sz="1500" dirty="0">
                <a:solidFill>
                  <a:srgbClr val="000000"/>
                </a:solidFill>
                <a:latin typeface="Times New Roman"/>
                <a:ea typeface="新細明體"/>
                <a:cs typeface="Times New Roman"/>
              </a:rPr>
              <a:t>Army Artillery: Breech-Loading Swivel Cannon</a:t>
            </a:r>
            <a:endParaRPr kumimoji="0" lang="zh-HK" altLang="en-US" sz="1500"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10" name="TextBox 3"/>
          <p:cNvSpPr txBox="1"/>
          <p:nvPr/>
        </p:nvSpPr>
        <p:spPr>
          <a:xfrm>
            <a:off x="244550" y="1913860"/>
            <a:ext cx="2841057" cy="1436920"/>
          </a:xfrm>
          <a:prstGeom prst="rect">
            <a:avLst/>
          </a:prstGeom>
          <a:solidFill>
            <a:srgbClr val="9BBB59">
              <a:lumMod val="40000"/>
              <a:lumOff val="60000"/>
            </a:srgbClr>
          </a:solidFill>
          <a:ln>
            <a:noFill/>
          </a:ln>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sz="1200" dirty="0">
                <a:solidFill>
                  <a:srgbClr val="000000"/>
                </a:solidFill>
                <a:latin typeface="Times New Roman"/>
                <a:ea typeface="新細明體"/>
              </a:rPr>
              <a:t>In AD1621, Nu</a:t>
            </a:r>
            <a:r>
              <a:rPr lang="en-US" sz="1200" dirty="0" err="1">
                <a:solidFill>
                  <a:srgbClr val="000000"/>
                </a:solidFill>
                <a:latin typeface="Times New Roman"/>
                <a:ea typeface="新細明體"/>
              </a:rPr>
              <a:t>rhaci</a:t>
            </a:r>
            <a:r>
              <a:rPr lang="zh-HK" altLang="en-US" sz="1200" dirty="0">
                <a:solidFill>
                  <a:srgbClr val="000000"/>
                </a:solidFill>
                <a:latin typeface="Times New Roman"/>
                <a:ea typeface="新細明體"/>
              </a:rPr>
              <a:t> </a:t>
            </a:r>
            <a:r>
              <a:rPr lang="en-US" altLang="zh-HK" sz="1200" dirty="0">
                <a:solidFill>
                  <a:srgbClr val="000000"/>
                </a:solidFill>
                <a:latin typeface="Times New Roman"/>
                <a:ea typeface="新細明體"/>
              </a:rPr>
              <a:t>led Later </a:t>
            </a:r>
            <a:r>
              <a:rPr lang="en-US" altLang="zh-HK" sz="1200" dirty="0" err="1">
                <a:solidFill>
                  <a:srgbClr val="000000"/>
                </a:solidFill>
                <a:latin typeface="Times New Roman"/>
                <a:ea typeface="新細明體"/>
              </a:rPr>
              <a:t>Jin</a:t>
            </a:r>
            <a:r>
              <a:rPr lang="en-US" altLang="zh-HK" sz="1200" dirty="0">
                <a:solidFill>
                  <a:srgbClr val="000000"/>
                </a:solidFill>
                <a:latin typeface="Times New Roman"/>
                <a:ea typeface="新細明體"/>
              </a:rPr>
              <a:t> soldiers to invade Liaoyang city. Ming defenders equipped their guns and cannons and then exited the city. Separated by a moat, they fired on the enemy. </a:t>
            </a:r>
            <a:endParaRPr lang="zh-HK" altLang="en-US" sz="1200" dirty="0">
              <a:solidFill>
                <a:srgbClr val="000000"/>
              </a:solidFill>
              <a:latin typeface="Times New Roman"/>
              <a:ea typeface="新細明體"/>
            </a:endParaRPr>
          </a:p>
        </p:txBody>
      </p:sp>
      <p:pic>
        <p:nvPicPr>
          <p:cNvPr id="12" name="Picture 2"/>
          <p:cNvPicPr>
            <a:picLocks noChangeAspect="1" noChangeArrowheads="1"/>
          </p:cNvPicPr>
          <p:nvPr/>
        </p:nvPicPr>
        <p:blipFill>
          <a:blip r:embed="rId3" cstate="print"/>
          <a:srcRect/>
          <a:stretch>
            <a:fillRect/>
          </a:stretch>
        </p:blipFill>
        <p:spPr bwMode="auto">
          <a:xfrm>
            <a:off x="3268357" y="1400644"/>
            <a:ext cx="5569624" cy="3522106"/>
          </a:xfrm>
          <a:prstGeom prst="rect">
            <a:avLst/>
          </a:prstGeom>
          <a:noFill/>
          <a:ln w="38100" cmpd="sng">
            <a:solidFill>
              <a:schemeClr val="accent1"/>
            </a:solidFill>
            <a:miter lim="800000"/>
            <a:headEnd/>
            <a:tailEnd/>
          </a:ln>
          <a:effectLst>
            <a:outerShdw blurRad="50800" dist="38100" dir="2700000" algn="tl" rotWithShape="0">
              <a:prstClr val="black">
                <a:alpha val="40000"/>
              </a:prstClr>
            </a:outerShdw>
          </a:effectLst>
        </p:spPr>
      </p:pic>
      <p:pic>
        <p:nvPicPr>
          <p:cNvPr id="14" name="Picture 2"/>
          <p:cNvPicPr>
            <a:picLocks noChangeAspect="1" noChangeArrowheads="1"/>
          </p:cNvPicPr>
          <p:nvPr/>
        </p:nvPicPr>
        <p:blipFill>
          <a:blip r:embed="rId4" cstate="print"/>
          <a:srcRect/>
          <a:stretch>
            <a:fillRect/>
          </a:stretch>
        </p:blipFill>
        <p:spPr bwMode="auto">
          <a:xfrm>
            <a:off x="571989" y="3721950"/>
            <a:ext cx="2513617" cy="2832688"/>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
        <p:nvSpPr>
          <p:cNvPr id="16" name="TextBox 33"/>
          <p:cNvSpPr txBox="1"/>
          <p:nvPr/>
        </p:nvSpPr>
        <p:spPr>
          <a:xfrm>
            <a:off x="1751881" y="3864111"/>
            <a:ext cx="1144696" cy="255199"/>
          </a:xfrm>
          <a:prstGeom prst="rect">
            <a:avLst/>
          </a:prstGeom>
          <a:solidFill>
            <a:srgbClr val="C0504D">
              <a:lumMod val="40000"/>
              <a:lumOff val="6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a:ea typeface="新細明體"/>
                <a:cs typeface="Times New Roman"/>
              </a:rPr>
              <a:t>Cannon soldier</a:t>
            </a:r>
            <a:endParaRPr kumimoji="0" lang="zh-HK" altLang="en-US" sz="1200"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17" name="TextBox 33"/>
          <p:cNvSpPr txBox="1"/>
          <p:nvPr/>
        </p:nvSpPr>
        <p:spPr>
          <a:xfrm>
            <a:off x="2019729" y="4370792"/>
            <a:ext cx="1144696" cy="289314"/>
          </a:xfrm>
          <a:prstGeom prst="rect">
            <a:avLst/>
          </a:prstGeom>
          <a:solidFill>
            <a:srgbClr val="C0504D">
              <a:lumMod val="40000"/>
              <a:lumOff val="6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a:ea typeface="新細明體"/>
                <a:cs typeface="Times New Roman"/>
              </a:rPr>
              <a:t>Cannon soldier</a:t>
            </a:r>
            <a:endParaRPr kumimoji="0" lang="zh-HK" altLang="en-US" sz="1200"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18" name="TextBox 33"/>
          <p:cNvSpPr txBox="1"/>
          <p:nvPr/>
        </p:nvSpPr>
        <p:spPr>
          <a:xfrm>
            <a:off x="2564030" y="6111000"/>
            <a:ext cx="1150790" cy="289315"/>
          </a:xfrm>
          <a:prstGeom prst="rect">
            <a:avLst/>
          </a:prstGeom>
          <a:solidFill>
            <a:srgbClr val="C0504D">
              <a:lumMod val="40000"/>
              <a:lumOff val="6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a:ea typeface="新細明體"/>
                <a:cs typeface="Times New Roman"/>
              </a:rPr>
              <a:t>Cannon soldier</a:t>
            </a:r>
            <a:endParaRPr kumimoji="0" lang="zh-HK" altLang="en-US" sz="1200"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20" name="TextBox 29"/>
          <p:cNvSpPr txBox="1"/>
          <p:nvPr/>
        </p:nvSpPr>
        <p:spPr>
          <a:xfrm>
            <a:off x="2644806" y="4922749"/>
            <a:ext cx="1060414" cy="311223"/>
          </a:xfrm>
          <a:prstGeom prst="rect">
            <a:avLst/>
          </a:prstGeom>
          <a:solidFill>
            <a:srgbClr val="C0504D">
              <a:lumMod val="40000"/>
              <a:lumOff val="6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Gun soldier</a:t>
            </a:r>
            <a:endParaRPr kumimoji="0" lang="zh-HK" alt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21" name="TextBox 29"/>
          <p:cNvSpPr txBox="1"/>
          <p:nvPr/>
        </p:nvSpPr>
        <p:spPr>
          <a:xfrm>
            <a:off x="2564029" y="5414967"/>
            <a:ext cx="1060414" cy="289314"/>
          </a:xfrm>
          <a:prstGeom prst="rect">
            <a:avLst/>
          </a:prstGeom>
          <a:solidFill>
            <a:srgbClr val="C0504D">
              <a:lumMod val="40000"/>
              <a:lumOff val="6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Gun soldier</a:t>
            </a:r>
            <a:endParaRPr kumimoji="0" lang="zh-HK" alt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25" name="TextBox 34"/>
          <p:cNvSpPr txBox="1"/>
          <p:nvPr/>
        </p:nvSpPr>
        <p:spPr>
          <a:xfrm>
            <a:off x="4055895" y="5109291"/>
            <a:ext cx="4782086" cy="1311096"/>
          </a:xfrm>
          <a:prstGeom prst="rect">
            <a:avLst/>
          </a:prstGeom>
          <a:solidFill>
            <a:srgbClr val="4BACC6">
              <a:lumMod val="75000"/>
            </a:srgbClr>
          </a:solidFill>
          <a:ln w="25400" cap="flat" cmpd="sng" algn="ctr">
            <a:solidFill>
              <a:srgbClr val="4BACC6">
                <a:lumMod val="40000"/>
                <a:lumOff val="60000"/>
              </a:srgbClr>
            </a:solidFill>
            <a:prstDash val="solid"/>
          </a:ln>
          <a:effectLst/>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altLang="zh-HK" sz="1500" dirty="0">
                <a:solidFill>
                  <a:srgbClr val="FFFFFF"/>
                </a:solidFill>
                <a:latin typeface="Times New Roman"/>
                <a:ea typeface="新細明體"/>
                <a:cs typeface="Times New Roman"/>
              </a:rPr>
              <a:t>The breech-loading swivel cannon was introduced by the Portuguese in final years of Emperor </a:t>
            </a:r>
            <a:r>
              <a:rPr lang="en-US" altLang="zh-HK" sz="1500" dirty="0" err="1">
                <a:solidFill>
                  <a:srgbClr val="FFFFFF"/>
                </a:solidFill>
                <a:latin typeface="Times New Roman"/>
                <a:ea typeface="新細明體"/>
                <a:cs typeface="Times New Roman"/>
              </a:rPr>
              <a:t>Zhengde</a:t>
            </a:r>
            <a:r>
              <a:rPr lang="en-US" altLang="zh-HK" sz="1500" dirty="0">
                <a:solidFill>
                  <a:srgbClr val="FFFFFF"/>
                </a:solidFill>
                <a:latin typeface="Times New Roman"/>
                <a:ea typeface="新細明體"/>
                <a:cs typeface="Times New Roman"/>
              </a:rPr>
              <a:t> </a:t>
            </a:r>
            <a:r>
              <a:rPr lang="en-US" altLang="zh-TW" sz="1500" dirty="0">
                <a:solidFill>
                  <a:srgbClr val="FFFFFF"/>
                </a:solidFill>
                <a:latin typeface="Times New Roman"/>
                <a:ea typeface="新細明體"/>
                <a:cs typeface="Times New Roman"/>
              </a:rPr>
              <a:t>(</a:t>
            </a:r>
            <a:r>
              <a:rPr lang="zh-TW" altLang="en-US" sz="1500" dirty="0">
                <a:solidFill>
                  <a:srgbClr val="FFFFFF"/>
                </a:solidFill>
                <a:latin typeface="Times New Roman"/>
                <a:ea typeface="新細明體"/>
                <a:cs typeface="Times New Roman"/>
              </a:rPr>
              <a:t>正德</a:t>
            </a:r>
            <a:r>
              <a:rPr lang="en-US" altLang="zh-TW" sz="1500" dirty="0">
                <a:solidFill>
                  <a:srgbClr val="FFFFFF"/>
                </a:solidFill>
                <a:latin typeface="Times New Roman"/>
                <a:ea typeface="新細明體"/>
                <a:cs typeface="Times New Roman"/>
              </a:rPr>
              <a:t>) </a:t>
            </a:r>
            <a:r>
              <a:rPr lang="en-US" altLang="zh-HK" sz="1500" dirty="0">
                <a:solidFill>
                  <a:srgbClr val="FFFFFF"/>
                </a:solidFill>
                <a:latin typeface="Times New Roman"/>
                <a:ea typeface="新細明體"/>
                <a:cs typeface="Times New Roman"/>
              </a:rPr>
              <a:t>of the Ming Dynasty (early 16th century). It quickly became the Ming army’s main type of cannon.</a:t>
            </a:r>
            <a:endParaRPr lang="zh-HK" altLang="en-US" sz="1500" dirty="0">
              <a:solidFill>
                <a:srgbClr val="FFFFFF"/>
              </a:solidFill>
              <a:latin typeface="Times New Roman"/>
              <a:ea typeface="新細明體"/>
              <a:cs typeface="Times New Roman"/>
            </a:endParaRPr>
          </a:p>
        </p:txBody>
      </p:sp>
      <p:sp>
        <p:nvSpPr>
          <p:cNvPr id="27" name="TextBox 34"/>
          <p:cNvSpPr txBox="1"/>
          <p:nvPr/>
        </p:nvSpPr>
        <p:spPr>
          <a:xfrm>
            <a:off x="4055896" y="6440249"/>
            <a:ext cx="4782085" cy="557748"/>
          </a:xfrm>
          <a:prstGeom prst="rect">
            <a:avLst/>
          </a:prstGeom>
          <a:solidFill>
            <a:srgbClr val="8064A2">
              <a:lumMod val="40000"/>
              <a:lumOff val="60000"/>
            </a:srgbClr>
          </a:solidFill>
          <a:ln w="25400" cap="flat" cmpd="sng" algn="ctr">
            <a:noFill/>
            <a:prstDash val="solid"/>
          </a:ln>
          <a:effectLst/>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altLang="zh-HK" sz="1500" b="1" dirty="0">
                <a:solidFill>
                  <a:srgbClr val="000000"/>
                </a:solidFill>
                <a:latin typeface="Times New Roman"/>
                <a:ea typeface="新細明體"/>
                <a:cs typeface="Times New Roman"/>
              </a:rPr>
              <a:t>Quiz:</a:t>
            </a:r>
            <a:r>
              <a:rPr lang="zh-HK" altLang="en-US" sz="1500" b="1" dirty="0">
                <a:solidFill>
                  <a:srgbClr val="000000"/>
                </a:solidFill>
                <a:latin typeface="Times New Roman"/>
                <a:ea typeface="新細明體"/>
                <a:cs typeface="Times New Roman"/>
              </a:rPr>
              <a:t> </a:t>
            </a:r>
            <a:r>
              <a:rPr lang="en-US" altLang="zh-HK" sz="1500" dirty="0">
                <a:solidFill>
                  <a:srgbClr val="000000"/>
                </a:solidFill>
                <a:latin typeface="Times New Roman"/>
                <a:ea typeface="新細明體"/>
                <a:cs typeface="Times New Roman"/>
              </a:rPr>
              <a:t>Why</a:t>
            </a:r>
            <a:r>
              <a:rPr lang="zh-HK" altLang="en-US" sz="1500" dirty="0">
                <a:solidFill>
                  <a:srgbClr val="000000"/>
                </a:solidFill>
                <a:latin typeface="Times New Roman"/>
                <a:ea typeface="新細明體"/>
                <a:cs typeface="Times New Roman"/>
              </a:rPr>
              <a:t> </a:t>
            </a:r>
            <a:r>
              <a:rPr lang="en-US" altLang="zh-HK" sz="1500" dirty="0">
                <a:solidFill>
                  <a:srgbClr val="000000"/>
                </a:solidFill>
                <a:latin typeface="Times New Roman"/>
                <a:ea typeface="新細明體"/>
                <a:cs typeface="Times New Roman"/>
              </a:rPr>
              <a:t>did the Ming army need to move the cannons outside the city to fire them? </a:t>
            </a:r>
            <a:endParaRPr kumimoji="0" lang="zh-HK" altLang="en-US" sz="1500" b="0" i="0" u="none" strike="noStrike" kern="0" cap="none" spc="0" normalizeH="0" baseline="0" noProof="0" dirty="0">
              <a:ln>
                <a:noFill/>
              </a:ln>
              <a:solidFill>
                <a:sysClr val="window" lastClr="FFFFFF"/>
              </a:solidFill>
              <a:effectLst/>
              <a:uLnTx/>
              <a:uFillTx/>
              <a:latin typeface="Times New Roman"/>
              <a:ea typeface="新細明體"/>
            </a:endParaRPr>
          </a:p>
        </p:txBody>
      </p:sp>
      <p:cxnSp>
        <p:nvCxnSpPr>
          <p:cNvPr id="28" name="Elbow Connector 20"/>
          <p:cNvCxnSpPr/>
          <p:nvPr/>
        </p:nvCxnSpPr>
        <p:spPr>
          <a:xfrm rot="10800000" flipV="1">
            <a:off x="3079329" y="3864111"/>
            <a:ext cx="3280802" cy="545306"/>
          </a:xfrm>
          <a:prstGeom prst="bentConnector3">
            <a:avLst>
              <a:gd name="adj1" fmla="val 50000"/>
            </a:avLst>
          </a:prstGeom>
          <a:ln w="2857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5"/>
          <p:cNvSpPr/>
          <p:nvPr/>
        </p:nvSpPr>
        <p:spPr>
          <a:xfrm>
            <a:off x="6363208" y="2898281"/>
            <a:ext cx="1756241" cy="1931659"/>
          </a:xfrm>
          <a:prstGeom prst="rect">
            <a:avLst/>
          </a:prstGeom>
          <a:noFill/>
          <a:ln w="28575" cmpd="sng">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Tree>
    <p:extLst>
      <p:ext uri="{BB962C8B-B14F-4D97-AF65-F5344CB8AC3E}">
        <p14:creationId xmlns:p14="http://schemas.microsoft.com/office/powerpoint/2010/main" val="106286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18" name="TextBox 3"/>
          <p:cNvSpPr txBox="1"/>
          <p:nvPr/>
        </p:nvSpPr>
        <p:spPr>
          <a:xfrm>
            <a:off x="116052" y="944521"/>
            <a:ext cx="1954692" cy="923330"/>
          </a:xfrm>
          <a:prstGeom prst="rect">
            <a:avLst/>
          </a:prstGeom>
          <a:solidFill>
            <a:srgbClr val="C0504D">
              <a:lumMod val="20000"/>
              <a:lumOff val="80000"/>
            </a:srgbClr>
          </a:solidFill>
        </p:spPr>
        <p:txBody>
          <a:bodyPr wrap="square" rtlCol="0">
            <a:spAutoFit/>
          </a:bodyPr>
          <a:lstStyle/>
          <a:p>
            <a:pPr lvl="0" defTabSz="914400">
              <a:defRPr/>
            </a:pPr>
            <a:r>
              <a:rPr lang="en-HK" altLang="zh-CN" b="1" dirty="0">
                <a:solidFill>
                  <a:srgbClr val="000000"/>
                </a:solidFill>
                <a:latin typeface="Times New Roman" panose="02020603050405020304" pitchFamily="18" charset="0"/>
                <a:ea typeface="新細明體"/>
                <a:cs typeface="Times New Roman" panose="02020603050405020304" pitchFamily="18" charset="0"/>
              </a:rPr>
              <a:t>Breech-Loading Swivel Cannon I</a:t>
            </a:r>
            <a:r>
              <a:rPr kumimoji="0" lang="en-US" altLang="zh-CN" b="1" i="0" u="none" strike="noStrike" kern="1200" cap="none" spc="0" normalizeH="0" baseline="0" noProof="0" dirty="0" err="1">
                <a:ln>
                  <a:noFill/>
                </a:ln>
                <a:solidFill>
                  <a:srgbClr val="000000"/>
                </a:solidFill>
                <a:effectLst/>
                <a:uLnTx/>
                <a:uFillTx/>
                <a:latin typeface="Times New Roman" panose="02020603050405020304" pitchFamily="18" charset="0"/>
                <a:ea typeface="新細明體"/>
                <a:cs typeface="Times New Roman" panose="02020603050405020304" pitchFamily="18" charset="0"/>
              </a:rPr>
              <a:t>llustration</a:t>
            </a:r>
            <a:endParaRPr kumimoji="0" lang="zh-HK" altLang="en-US" b="1"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pic>
        <p:nvPicPr>
          <p:cNvPr id="33" name="Picture 2"/>
          <p:cNvPicPr>
            <a:picLocks noChangeAspect="1" noChangeArrowheads="1"/>
          </p:cNvPicPr>
          <p:nvPr/>
        </p:nvPicPr>
        <p:blipFill>
          <a:blip r:embed="rId3" cstate="print"/>
          <a:srcRect/>
          <a:stretch>
            <a:fillRect/>
          </a:stretch>
        </p:blipFill>
        <p:spPr bwMode="auto">
          <a:xfrm>
            <a:off x="3396693" y="1323770"/>
            <a:ext cx="2200330" cy="1114590"/>
          </a:xfrm>
          <a:prstGeom prst="rect">
            <a:avLst/>
          </a:prstGeom>
          <a:noFill/>
          <a:ln w="9525">
            <a:noFill/>
            <a:miter lim="800000"/>
            <a:headEnd/>
            <a:tailEnd/>
          </a:ln>
          <a:effectLst/>
        </p:spPr>
      </p:pic>
      <p:pic>
        <p:nvPicPr>
          <p:cNvPr id="34" name="Picture 3"/>
          <p:cNvPicPr>
            <a:picLocks noChangeAspect="1" noChangeArrowheads="1"/>
          </p:cNvPicPr>
          <p:nvPr/>
        </p:nvPicPr>
        <p:blipFill>
          <a:blip r:embed="rId4" cstate="print"/>
          <a:srcRect/>
          <a:stretch>
            <a:fillRect/>
          </a:stretch>
        </p:blipFill>
        <p:spPr bwMode="auto">
          <a:xfrm>
            <a:off x="2070744" y="2809890"/>
            <a:ext cx="4817285" cy="3058092"/>
          </a:xfrm>
          <a:prstGeom prst="rect">
            <a:avLst/>
          </a:prstGeom>
          <a:noFill/>
          <a:ln w="9525">
            <a:noFill/>
            <a:miter lim="800000"/>
            <a:headEnd/>
            <a:tailEnd/>
          </a:ln>
          <a:effectLst/>
        </p:spPr>
      </p:pic>
      <p:sp>
        <p:nvSpPr>
          <p:cNvPr id="35" name="TextBox 7"/>
          <p:cNvSpPr txBox="1"/>
          <p:nvPr/>
        </p:nvSpPr>
        <p:spPr>
          <a:xfrm>
            <a:off x="6289134" y="1080516"/>
            <a:ext cx="2762781" cy="933237"/>
          </a:xfrm>
          <a:prstGeom prst="rect">
            <a:avLst/>
          </a:prstGeom>
          <a:noFill/>
          <a:ln w="28575">
            <a:noFill/>
          </a:ln>
        </p:spPr>
        <p:txBody>
          <a:bodyPr wrap="square" rtlCol="0">
            <a:noAutofit/>
          </a:bodyPr>
          <a:lstStyle/>
          <a:p>
            <a:pPr>
              <a:spcAft>
                <a:spcPts val="0"/>
              </a:spcAft>
            </a:pPr>
            <a:r>
              <a:rPr lang="en-US" altLang="zh-HK" sz="1400" dirty="0">
                <a:latin typeface="Times New Roman" panose="02020603050405020304" pitchFamily="18" charset="0"/>
                <a:cs typeface="Times New Roman" panose="02020603050405020304" pitchFamily="18" charset="0"/>
              </a:rPr>
              <a:t>A big stone cannonball was used for destroying castle walls. When attacking soldiers, it would be a number of small shots.</a:t>
            </a:r>
            <a:endParaRPr lang="zh-HK" sz="1400" dirty="0">
              <a:latin typeface="Times New Roman" panose="02020603050405020304" pitchFamily="18" charset="0"/>
              <a:cs typeface="Times New Roman" panose="02020603050405020304" pitchFamily="18" charset="0"/>
            </a:endParaRPr>
          </a:p>
        </p:txBody>
      </p:sp>
      <p:sp>
        <p:nvSpPr>
          <p:cNvPr id="36" name="TextBox 8"/>
          <p:cNvSpPr txBox="1"/>
          <p:nvPr/>
        </p:nvSpPr>
        <p:spPr>
          <a:xfrm>
            <a:off x="6485775" y="2172984"/>
            <a:ext cx="2408214" cy="1890084"/>
          </a:xfrm>
          <a:prstGeom prst="rect">
            <a:avLst/>
          </a:prstGeom>
          <a:solidFill>
            <a:schemeClr val="accent5">
              <a:lumMod val="20000"/>
              <a:lumOff val="80000"/>
            </a:schemeClr>
          </a:solidFill>
          <a:ln w="28575">
            <a:solidFill>
              <a:schemeClr val="accent2">
                <a:lumMod val="60000"/>
                <a:lumOff val="40000"/>
              </a:schemeClr>
            </a:solidFill>
          </a:ln>
        </p:spPr>
        <p:txBody>
          <a:bodyPr wrap="square" rtlCol="0">
            <a:noAutofit/>
          </a:bodyPr>
          <a:lstStyle/>
          <a:p>
            <a:pPr>
              <a:spcAft>
                <a:spcPts val="0"/>
              </a:spcAft>
            </a:pPr>
            <a:r>
              <a:rPr lang="en-US" altLang="zh-HK" sz="1500" dirty="0">
                <a:solidFill>
                  <a:srgbClr val="000000"/>
                </a:solidFill>
                <a:latin typeface="Times New Roman" panose="02020603050405020304" pitchFamily="18" charset="0"/>
                <a:cs typeface="Times New Roman" panose="02020603050405020304" pitchFamily="18" charset="0"/>
              </a:rPr>
              <a:t>Each swivel cannon barrel was fitted with 5-9 chambers for rotation. By loading cannonballs and gunpowder into the chambers beforehand, the time between firing could be cut shorter. </a:t>
            </a:r>
          </a:p>
        </p:txBody>
      </p:sp>
      <p:cxnSp>
        <p:nvCxnSpPr>
          <p:cNvPr id="37" name="Curved Connector 9"/>
          <p:cNvCxnSpPr/>
          <p:nvPr/>
        </p:nvCxnSpPr>
        <p:spPr bwMode="auto">
          <a:xfrm rot="10800000" flipV="1">
            <a:off x="4816113" y="1536072"/>
            <a:ext cx="1517424" cy="318454"/>
          </a:xfrm>
          <a:prstGeom prst="curvedConnector3">
            <a:avLst>
              <a:gd name="adj1" fmla="val 50000"/>
            </a:avLst>
          </a:prstGeom>
          <a:solidFill>
            <a:schemeClr val="accent1"/>
          </a:solidFill>
          <a:ln w="28575" cap="flat" cmpd="sng" algn="ctr">
            <a:solidFill>
              <a:srgbClr val="92D050"/>
            </a:solidFill>
            <a:prstDash val="solid"/>
            <a:round/>
            <a:headEnd type="none" w="med" len="med"/>
            <a:tailEnd type="oval"/>
          </a:ln>
          <a:effectLst/>
        </p:spPr>
      </p:cxnSp>
      <p:sp>
        <p:nvSpPr>
          <p:cNvPr id="38" name="TextBox 10"/>
          <p:cNvSpPr txBox="1"/>
          <p:nvPr/>
        </p:nvSpPr>
        <p:spPr>
          <a:xfrm>
            <a:off x="6813601" y="4268185"/>
            <a:ext cx="2005960" cy="1329463"/>
          </a:xfrm>
          <a:prstGeom prst="rect">
            <a:avLst/>
          </a:prstGeom>
          <a:noFill/>
          <a:ln w="28575">
            <a:solidFill>
              <a:schemeClr val="accent2">
                <a:lumMod val="60000"/>
                <a:lumOff val="40000"/>
              </a:schemeClr>
            </a:solidFill>
          </a:ln>
        </p:spPr>
        <p:txBody>
          <a:bodyPr wrap="square" rtlCol="0">
            <a:noAutofit/>
          </a:bodyPr>
          <a:lstStyle/>
          <a:p>
            <a:pPr>
              <a:spcAft>
                <a:spcPts val="0"/>
              </a:spcAft>
            </a:pPr>
            <a:r>
              <a:rPr lang="en-US" altLang="zh-HK" sz="1400" dirty="0">
                <a:latin typeface="Times New Roman" panose="02020603050405020304" pitchFamily="18" charset="0"/>
                <a:ea typeface="新細明體"/>
                <a:cs typeface="Times New Roman" panose="02020603050405020304" pitchFamily="18" charset="0"/>
              </a:rPr>
              <a:t>The breech-loading swivel cannon was installed on an artillery cart. It needed at least three soldiers </a:t>
            </a:r>
            <a:r>
              <a:rPr lang="en-US" altLang="zh-HK" sz="1400" dirty="0" smtClean="0">
                <a:latin typeface="Times New Roman" panose="02020603050405020304" pitchFamily="18" charset="0"/>
                <a:ea typeface="新細明體"/>
                <a:cs typeface="Times New Roman" panose="02020603050405020304" pitchFamily="18" charset="0"/>
              </a:rPr>
              <a:t>to </a:t>
            </a:r>
            <a:r>
              <a:rPr lang="en-US" altLang="zh-HK" sz="1400" kern="1200" dirty="0" smtClean="0">
                <a:effectLst/>
                <a:latin typeface="Times New Roman" panose="02020603050405020304" pitchFamily="18" charset="0"/>
                <a:ea typeface="新細明體"/>
                <a:cs typeface="Times New Roman" panose="02020603050405020304" pitchFamily="18" charset="0"/>
              </a:rPr>
              <a:t>operate </a:t>
            </a:r>
            <a:r>
              <a:rPr lang="en-US" altLang="zh-HK" sz="1400" kern="1200" dirty="0">
                <a:effectLst/>
                <a:latin typeface="Times New Roman" panose="02020603050405020304" pitchFamily="18" charset="0"/>
                <a:ea typeface="新細明體"/>
                <a:cs typeface="Times New Roman" panose="02020603050405020304" pitchFamily="18" charset="0"/>
              </a:rPr>
              <a:t>it.</a:t>
            </a:r>
            <a:endParaRPr lang="zh-HK" sz="1400" dirty="0">
              <a:effectLst/>
              <a:latin typeface="Times New Roman" panose="02020603050405020304" pitchFamily="18" charset="0"/>
              <a:ea typeface="新細明體"/>
              <a:cs typeface="Times New Roman" panose="02020603050405020304" pitchFamily="18" charset="0"/>
            </a:endParaRPr>
          </a:p>
        </p:txBody>
      </p:sp>
      <p:cxnSp>
        <p:nvCxnSpPr>
          <p:cNvPr id="39" name="Straight Arrow Connector 12"/>
          <p:cNvCxnSpPr/>
          <p:nvPr/>
        </p:nvCxnSpPr>
        <p:spPr>
          <a:xfrm flipH="1" flipV="1">
            <a:off x="5453907" y="3765252"/>
            <a:ext cx="50581" cy="2335331"/>
          </a:xfrm>
          <a:prstGeom prst="straightConnector1">
            <a:avLst/>
          </a:prstGeom>
          <a:ln w="28575" cmpd="sng">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14"/>
          <p:cNvCxnSpPr/>
          <p:nvPr/>
        </p:nvCxnSpPr>
        <p:spPr>
          <a:xfrm flipV="1">
            <a:off x="3678694" y="3446798"/>
            <a:ext cx="0" cy="2653786"/>
          </a:xfrm>
          <a:prstGeom prst="straightConnector1">
            <a:avLst/>
          </a:prstGeom>
          <a:ln w="28575" cmpd="sng">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41" name="TextBox 15"/>
          <p:cNvSpPr txBox="1"/>
          <p:nvPr/>
        </p:nvSpPr>
        <p:spPr>
          <a:xfrm>
            <a:off x="4933507" y="6099038"/>
            <a:ext cx="986043" cy="441308"/>
          </a:xfrm>
          <a:prstGeom prst="rect">
            <a:avLst/>
          </a:prstGeom>
          <a:solidFill>
            <a:schemeClr val="accent3">
              <a:lumMod val="20000"/>
              <a:lumOff val="80000"/>
            </a:schemeClr>
          </a:solidFill>
        </p:spPr>
        <p:txBody>
          <a:bodyPr wrap="square" rtlCol="0">
            <a:noAutofit/>
          </a:bodyPr>
          <a:lstStyle/>
          <a:p>
            <a:pPr>
              <a:spcAft>
                <a:spcPts val="0"/>
              </a:spcAft>
            </a:pPr>
            <a:r>
              <a:rPr lang="en-US" altLang="zh-CN" sz="1600" kern="1200" dirty="0">
                <a:solidFill>
                  <a:srgbClr val="000000"/>
                </a:solidFill>
                <a:effectLst/>
                <a:latin typeface="Times New Roman" panose="02020603050405020304" pitchFamily="18" charset="0"/>
                <a:ea typeface="新細明體"/>
                <a:cs typeface="Times New Roman" panose="02020603050405020304" pitchFamily="18" charset="0"/>
              </a:rPr>
              <a:t>Chamber</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42" name="TextBox 16"/>
          <p:cNvSpPr txBox="1"/>
          <p:nvPr/>
        </p:nvSpPr>
        <p:spPr>
          <a:xfrm>
            <a:off x="2903857" y="6099038"/>
            <a:ext cx="1166509" cy="565081"/>
          </a:xfrm>
          <a:prstGeom prst="rect">
            <a:avLst/>
          </a:prstGeom>
          <a:solidFill>
            <a:schemeClr val="accent3">
              <a:lumMod val="20000"/>
              <a:lumOff val="80000"/>
            </a:schemeClr>
          </a:solidFill>
        </p:spPr>
        <p:txBody>
          <a:bodyPr wrap="square" rtlCol="0">
            <a:noAutofit/>
          </a:bodyPr>
          <a:lstStyle/>
          <a:p>
            <a:pPr>
              <a:spcAft>
                <a:spcPts val="0"/>
              </a:spcAft>
            </a:pPr>
            <a:r>
              <a:rPr lang="en-US" altLang="zh-CN" sz="1600" kern="1200" dirty="0">
                <a:solidFill>
                  <a:srgbClr val="000000"/>
                </a:solidFill>
                <a:effectLst/>
                <a:latin typeface="Times New Roman" panose="02020603050405020304" pitchFamily="18" charset="0"/>
                <a:ea typeface="新細明體"/>
                <a:cs typeface="Times New Roman" panose="02020603050405020304" pitchFamily="18" charset="0"/>
              </a:rPr>
              <a:t>Cannon barrel</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43" name="TextBox 17"/>
          <p:cNvSpPr txBox="1"/>
          <p:nvPr/>
        </p:nvSpPr>
        <p:spPr>
          <a:xfrm>
            <a:off x="2269671" y="1770621"/>
            <a:ext cx="1026423" cy="392984"/>
          </a:xfrm>
          <a:prstGeom prst="rect">
            <a:avLst/>
          </a:prstGeom>
          <a:solidFill>
            <a:schemeClr val="accent3">
              <a:lumMod val="40000"/>
              <a:lumOff val="60000"/>
            </a:schemeClr>
          </a:solidFill>
          <a:ln>
            <a:noFill/>
          </a:ln>
          <a:effectLst/>
        </p:spPr>
        <p:style>
          <a:lnRef idx="3">
            <a:schemeClr val="lt1"/>
          </a:lnRef>
          <a:fillRef idx="1">
            <a:schemeClr val="accent3"/>
          </a:fillRef>
          <a:effectRef idx="1">
            <a:schemeClr val="accent3"/>
          </a:effectRef>
          <a:fontRef idx="minor">
            <a:schemeClr val="lt1"/>
          </a:fontRef>
        </p:style>
        <p:txBody>
          <a:bodyPr wrap="square" rtlCol="0">
            <a:noAutofit/>
          </a:bodyPr>
          <a:lstStyle/>
          <a:p>
            <a:pPr>
              <a:spcAft>
                <a:spcPts val="0"/>
              </a:spcAft>
            </a:pPr>
            <a:r>
              <a:rPr lang="en-US" altLang="zh-CN" sz="1600" kern="1200" dirty="0">
                <a:solidFill>
                  <a:srgbClr val="000000"/>
                </a:solidFill>
                <a:effectLst/>
                <a:latin typeface="Times New Roman" panose="02020603050405020304" pitchFamily="18" charset="0"/>
                <a:ea typeface="新細明體"/>
                <a:cs typeface="Times New Roman" panose="02020603050405020304" pitchFamily="18" charset="0"/>
              </a:rPr>
              <a:t>Chamber</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44" name="TextBox 19"/>
          <p:cNvSpPr txBox="1"/>
          <p:nvPr/>
        </p:nvSpPr>
        <p:spPr>
          <a:xfrm>
            <a:off x="3922925" y="2491430"/>
            <a:ext cx="1145343" cy="357880"/>
          </a:xfrm>
          <a:prstGeom prst="rect">
            <a:avLst/>
          </a:prstGeom>
          <a:solidFill>
            <a:schemeClr val="accent3">
              <a:lumMod val="40000"/>
              <a:lumOff val="60000"/>
            </a:schemeClr>
          </a:solidFill>
        </p:spPr>
        <p:txBody>
          <a:bodyPr wrap="square" rtlCol="0">
            <a:noAutofit/>
          </a:bodyPr>
          <a:lstStyle/>
          <a:p>
            <a:pPr>
              <a:spcAft>
                <a:spcPts val="0"/>
              </a:spcAft>
            </a:pPr>
            <a:r>
              <a:rPr lang="en-US" altLang="zh-HK" sz="1600" dirty="0">
                <a:solidFill>
                  <a:srgbClr val="000000"/>
                </a:solidFill>
                <a:latin typeface="Times New Roman" panose="02020603050405020304" pitchFamily="18" charset="0"/>
                <a:ea typeface="新細明體"/>
                <a:cs typeface="Times New Roman" panose="02020603050405020304" pitchFamily="18" charset="0"/>
              </a:rPr>
              <a:t>Gunpowder</a:t>
            </a:r>
            <a:endParaRPr lang="zh-HK" sz="1600" dirty="0">
              <a:effectLst/>
              <a:latin typeface="Times New Roman" panose="02020603050405020304" pitchFamily="18" charset="0"/>
              <a:ea typeface="新細明體"/>
              <a:cs typeface="Times New Roman" panose="02020603050405020304" pitchFamily="18" charset="0"/>
            </a:endParaRPr>
          </a:p>
        </p:txBody>
      </p:sp>
      <p:cxnSp>
        <p:nvCxnSpPr>
          <p:cNvPr id="45" name="Straight Arrow Connector 22"/>
          <p:cNvCxnSpPr>
            <a:cxnSpLocks/>
            <a:stCxn id="44" idx="0"/>
          </p:cNvCxnSpPr>
          <p:nvPr/>
        </p:nvCxnSpPr>
        <p:spPr>
          <a:xfrm flipV="1">
            <a:off x="4495597" y="2172984"/>
            <a:ext cx="319801" cy="318446"/>
          </a:xfrm>
          <a:prstGeom prst="straightConnector1">
            <a:avLst/>
          </a:prstGeom>
          <a:ln w="28575" cmpd="sng">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46" name="TextBox 23"/>
          <p:cNvSpPr txBox="1"/>
          <p:nvPr/>
        </p:nvSpPr>
        <p:spPr>
          <a:xfrm>
            <a:off x="5127136" y="2491430"/>
            <a:ext cx="799773" cy="357880"/>
          </a:xfrm>
          <a:prstGeom prst="rect">
            <a:avLst/>
          </a:prstGeom>
          <a:solidFill>
            <a:schemeClr val="accent3">
              <a:lumMod val="40000"/>
              <a:lumOff val="60000"/>
            </a:schemeClr>
          </a:solidFill>
        </p:spPr>
        <p:txBody>
          <a:bodyPr wrap="square" rtlCol="0">
            <a:noAutofit/>
          </a:bodyPr>
          <a:lstStyle/>
          <a:p>
            <a:pPr>
              <a:spcAft>
                <a:spcPts val="0"/>
              </a:spcAft>
            </a:pPr>
            <a:r>
              <a:rPr lang="en-US" altLang="zh-CN" sz="1600" kern="1200" dirty="0">
                <a:solidFill>
                  <a:srgbClr val="000000"/>
                </a:solidFill>
                <a:effectLst/>
                <a:latin typeface="Times New Roman" panose="02020603050405020304" pitchFamily="18" charset="0"/>
                <a:ea typeface="新細明體"/>
                <a:cs typeface="Times New Roman" panose="02020603050405020304" pitchFamily="18" charset="0"/>
              </a:rPr>
              <a:t>Fuse</a:t>
            </a:r>
            <a:endParaRPr lang="zh-HK" sz="1600" dirty="0">
              <a:effectLst/>
              <a:latin typeface="Times New Roman" panose="02020603050405020304" pitchFamily="18" charset="0"/>
              <a:ea typeface="新細明體"/>
              <a:cs typeface="Times New Roman" panose="02020603050405020304" pitchFamily="18" charset="0"/>
            </a:endParaRPr>
          </a:p>
        </p:txBody>
      </p:sp>
      <p:cxnSp>
        <p:nvCxnSpPr>
          <p:cNvPr id="47" name="Straight Arrow Connector 25"/>
          <p:cNvCxnSpPr/>
          <p:nvPr/>
        </p:nvCxnSpPr>
        <p:spPr>
          <a:xfrm flipV="1">
            <a:off x="5453907" y="2013754"/>
            <a:ext cx="0" cy="477681"/>
          </a:xfrm>
          <a:prstGeom prst="straightConnector1">
            <a:avLst/>
          </a:prstGeom>
          <a:ln w="28575" cmpd="sng">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48" name="TextBox 18"/>
          <p:cNvSpPr txBox="1"/>
          <p:nvPr/>
        </p:nvSpPr>
        <p:spPr>
          <a:xfrm>
            <a:off x="6485774" y="6099038"/>
            <a:ext cx="2610541" cy="685704"/>
          </a:xfrm>
          <a:prstGeom prst="rect">
            <a:avLst/>
          </a:prstGeom>
          <a:noFill/>
          <a:ln>
            <a:noFill/>
          </a:ln>
        </p:spPr>
        <p:txBody>
          <a:bodyPr wrap="square" rtlCol="0">
            <a:noAutofit/>
          </a:bodyPr>
          <a:lstStyle/>
          <a:p>
            <a:pPr>
              <a:lnSpc>
                <a:spcPct val="110000"/>
              </a:lnSpc>
              <a:spcAft>
                <a:spcPts val="0"/>
              </a:spcAft>
            </a:pPr>
            <a:r>
              <a:rPr lang="en-US" altLang="zh-CN" sz="1200" dirty="0">
                <a:solidFill>
                  <a:srgbClr val="000000"/>
                </a:solidFill>
                <a:latin typeface="Times New Roman" panose="02020603050405020304" pitchFamily="18" charset="0"/>
                <a:ea typeface="新細明體"/>
                <a:cs typeface="Times New Roman" panose="02020603050405020304" pitchFamily="18" charset="0"/>
              </a:rPr>
              <a:t>Source: “</a:t>
            </a:r>
            <a:r>
              <a:rPr lang="en-US" altLang="zh-CN" sz="1200" i="1" dirty="0" err="1">
                <a:solidFill>
                  <a:srgbClr val="000000"/>
                </a:solidFill>
                <a:latin typeface="Times New Roman" panose="02020603050405020304" pitchFamily="18" charset="0"/>
                <a:ea typeface="新細明體"/>
                <a:cs typeface="Times New Roman" panose="02020603050405020304" pitchFamily="18" charset="0"/>
              </a:rPr>
              <a:t>Tujie</a:t>
            </a:r>
            <a:r>
              <a:rPr lang="en-US" altLang="zh-CN" sz="1200" i="1" dirty="0">
                <a:solidFill>
                  <a:srgbClr val="000000"/>
                </a:solidFill>
                <a:latin typeface="Times New Roman" panose="02020603050405020304" pitchFamily="18" charset="0"/>
                <a:ea typeface="新細明體"/>
                <a:cs typeface="Times New Roman" panose="02020603050405020304" pitchFamily="18" charset="0"/>
              </a:rPr>
              <a:t> </a:t>
            </a:r>
            <a:r>
              <a:rPr lang="en-US" altLang="zh-CN" sz="1200" i="1" dirty="0" err="1">
                <a:solidFill>
                  <a:srgbClr val="000000"/>
                </a:solidFill>
                <a:latin typeface="Times New Roman" panose="02020603050405020304" pitchFamily="18" charset="0"/>
                <a:ea typeface="新細明體"/>
                <a:cs typeface="Times New Roman" panose="02020603050405020304" pitchFamily="18" charset="0"/>
              </a:rPr>
              <a:t>Zhongguo</a:t>
            </a:r>
            <a:r>
              <a:rPr lang="en-US" altLang="zh-CN" sz="1200" i="1" dirty="0">
                <a:solidFill>
                  <a:srgbClr val="000000"/>
                </a:solidFill>
                <a:latin typeface="Times New Roman" panose="02020603050405020304" pitchFamily="18" charset="0"/>
                <a:ea typeface="新細明體"/>
                <a:cs typeface="Times New Roman" panose="02020603050405020304" pitchFamily="18" charset="0"/>
              </a:rPr>
              <a:t> </a:t>
            </a:r>
            <a:r>
              <a:rPr lang="en-US" altLang="zh-CN" sz="1200" i="1" dirty="0" err="1">
                <a:solidFill>
                  <a:srgbClr val="000000"/>
                </a:solidFill>
                <a:latin typeface="Times New Roman" panose="02020603050405020304" pitchFamily="18" charset="0"/>
                <a:ea typeface="新細明體"/>
                <a:cs typeface="Times New Roman" panose="02020603050405020304" pitchFamily="18" charset="0"/>
              </a:rPr>
              <a:t>Wuqi</a:t>
            </a:r>
            <a:r>
              <a:rPr lang="en-US" altLang="zh-CN" sz="1200" i="1" dirty="0">
                <a:solidFill>
                  <a:srgbClr val="000000"/>
                </a:solidFill>
                <a:latin typeface="Times New Roman" panose="02020603050405020304" pitchFamily="18" charset="0"/>
                <a:ea typeface="新細明體"/>
                <a:cs typeface="Times New Roman" panose="02020603050405020304" pitchFamily="18" charset="0"/>
              </a:rPr>
              <a:t> </a:t>
            </a:r>
            <a:r>
              <a:rPr lang="en-US" altLang="zh-CN" sz="1200" i="1" dirty="0" err="1">
                <a:solidFill>
                  <a:srgbClr val="000000"/>
                </a:solidFill>
                <a:latin typeface="Times New Roman" panose="02020603050405020304" pitchFamily="18" charset="0"/>
                <a:ea typeface="新細明體"/>
                <a:cs typeface="Times New Roman" panose="02020603050405020304" pitchFamily="18" charset="0"/>
              </a:rPr>
              <a:t>Jicheng</a:t>
            </a:r>
            <a:r>
              <a:rPr lang="en-US" altLang="zh-CN" sz="1200" i="1" dirty="0">
                <a:solidFill>
                  <a:srgbClr val="000000"/>
                </a:solidFill>
                <a:latin typeface="Times New Roman" panose="02020603050405020304" pitchFamily="18" charset="0"/>
                <a:ea typeface="新細明體"/>
                <a:cs typeface="Times New Roman" panose="02020603050405020304" pitchFamily="18" charset="0"/>
              </a:rPr>
              <a:t>” </a:t>
            </a:r>
            <a:r>
              <a:rPr lang="en-US" altLang="zh-CN" sz="1200" dirty="0">
                <a:solidFill>
                  <a:srgbClr val="000000"/>
                </a:solidFill>
                <a:latin typeface="Times New Roman" panose="02020603050405020304" pitchFamily="18" charset="0"/>
                <a:ea typeface="新細明體"/>
                <a:cs typeface="Times New Roman" panose="02020603050405020304" pitchFamily="18" charset="0"/>
              </a:rPr>
              <a:t>(Illustrated Chinese Weapons), p.</a:t>
            </a:r>
            <a:r>
              <a:rPr lang="en-US" sz="1200" kern="1200" dirty="0">
                <a:solidFill>
                  <a:srgbClr val="000000"/>
                </a:solidFill>
                <a:effectLst/>
                <a:latin typeface="Times New Roman" panose="02020603050405020304" pitchFamily="18" charset="0"/>
                <a:ea typeface="新細明體"/>
                <a:cs typeface="Times New Roman" panose="02020603050405020304" pitchFamily="18" charset="0"/>
              </a:rPr>
              <a:t>45</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50" name="TextBox 4"/>
          <p:cNvSpPr txBox="1"/>
          <p:nvPr/>
        </p:nvSpPr>
        <p:spPr>
          <a:xfrm>
            <a:off x="494735" y="4443272"/>
            <a:ext cx="1908223" cy="2097074"/>
          </a:xfrm>
          <a:prstGeom prst="rect">
            <a:avLst/>
          </a:prstGeom>
          <a:solidFill>
            <a:srgbClr val="C0504D">
              <a:lumMod val="20000"/>
              <a:lumOff val="80000"/>
            </a:srgbClr>
          </a:solidFill>
        </p:spPr>
        <p:txBody>
          <a:bodyPr wrap="square" rtlCol="0">
            <a:noAutofit/>
          </a:bodyPr>
          <a:lstStyle/>
          <a:p>
            <a:pPr lvl="0" defTabSz="914400">
              <a:lnSpc>
                <a:spcPct val="110000"/>
              </a:lnSpc>
              <a:defRPr/>
            </a:pPr>
            <a:r>
              <a:rPr lang="en-US" altLang="zh-CN" sz="1500" dirty="0">
                <a:solidFill>
                  <a:srgbClr val="000000"/>
                </a:solidFill>
                <a:latin typeface="Times New Roman"/>
                <a:ea typeface="新細明體"/>
                <a:cs typeface="Times New Roman"/>
              </a:rPr>
              <a:t>The b</a:t>
            </a:r>
            <a:r>
              <a:rPr lang="en-HK" altLang="zh-CN" sz="1500" dirty="0" err="1">
                <a:solidFill>
                  <a:srgbClr val="000000"/>
                </a:solidFill>
                <a:latin typeface="Times New Roman"/>
                <a:ea typeface="新細明體"/>
                <a:cs typeface="Times New Roman"/>
              </a:rPr>
              <a:t>reech</a:t>
            </a:r>
            <a:r>
              <a:rPr lang="en-HK" altLang="zh-CN" sz="1500" dirty="0">
                <a:solidFill>
                  <a:srgbClr val="000000"/>
                </a:solidFill>
                <a:latin typeface="Times New Roman"/>
                <a:ea typeface="新細明體"/>
                <a:cs typeface="Times New Roman"/>
              </a:rPr>
              <a:t>-loading swivel cannon was </a:t>
            </a:r>
            <a:r>
              <a:rPr lang="en-US" altLang="zh-CN" sz="1500" dirty="0">
                <a:solidFill>
                  <a:srgbClr val="000000"/>
                </a:solidFill>
                <a:latin typeface="Times New Roman"/>
                <a:ea typeface="新細明體"/>
                <a:cs typeface="Times New Roman"/>
              </a:rPr>
              <a:t>composed of two parts, the swivel gun barrel and the mug-shaped chamber containing gunpowder and projectile. </a:t>
            </a:r>
            <a:endParaRPr kumimoji="0" lang="zh-HK" altLang="en-US" sz="1500" b="0" i="0" u="none" strike="noStrike" kern="0" cap="none" spc="0" normalizeH="0" baseline="0" noProof="0" dirty="0">
              <a:ln>
                <a:noFill/>
              </a:ln>
              <a:solidFill>
                <a:sysClr val="windowText" lastClr="000000"/>
              </a:solidFill>
              <a:effectLst/>
              <a:uLnTx/>
              <a:uFillTx/>
              <a:latin typeface="Times New Roman"/>
              <a:ea typeface="新細明體"/>
            </a:endParaRPr>
          </a:p>
        </p:txBody>
      </p:sp>
    </p:spTree>
    <p:extLst>
      <p:ext uri="{BB962C8B-B14F-4D97-AF65-F5344CB8AC3E}">
        <p14:creationId xmlns:p14="http://schemas.microsoft.com/office/powerpoint/2010/main" val="317992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000"/>
                                        <p:tgtEl>
                                          <p:spTgt spid="43"/>
                                        </p:tgtEl>
                                      </p:cBhvr>
                                    </p:animEffect>
                                    <p:anim calcmode="lin" valueType="num">
                                      <p:cBhvr>
                                        <p:cTn id="32" dur="1000" fill="hold"/>
                                        <p:tgtEl>
                                          <p:spTgt spid="43"/>
                                        </p:tgtEl>
                                        <p:attrNameLst>
                                          <p:attrName>ppt_x</p:attrName>
                                        </p:attrNameLst>
                                      </p:cBhvr>
                                      <p:tavLst>
                                        <p:tav tm="0">
                                          <p:val>
                                            <p:strVal val="#ppt_x"/>
                                          </p:val>
                                        </p:tav>
                                        <p:tav tm="100000">
                                          <p:val>
                                            <p:strVal val="#ppt_x"/>
                                          </p:val>
                                        </p:tav>
                                      </p:tavLst>
                                    </p:anim>
                                    <p:anim calcmode="lin" valueType="num">
                                      <p:cBhvr>
                                        <p:cTn id="3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barn(inVertical)">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barn(inVertical)">
                                      <p:cBhvr>
                                        <p:cTn id="7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8" grpId="0" animBg="1"/>
      <p:bldP spid="41" grpId="0" animBg="1"/>
      <p:bldP spid="42" grpId="0" animBg="1"/>
      <p:bldP spid="43" grpId="0" animBg="1"/>
      <p:bldP spid="44" grpId="0" animBg="1"/>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pSp>
        <p:nvGrpSpPr>
          <p:cNvPr id="5" name="群組 4"/>
          <p:cNvGrpSpPr/>
          <p:nvPr/>
        </p:nvGrpSpPr>
        <p:grpSpPr>
          <a:xfrm>
            <a:off x="1596390" y="1387578"/>
            <a:ext cx="5951219" cy="5165622"/>
            <a:chOff x="0" y="0"/>
            <a:chExt cx="6858000" cy="5750498"/>
          </a:xfrm>
        </p:grpSpPr>
        <p:pic>
          <p:nvPicPr>
            <p:cNvPr id="7" name="Picture 3"/>
            <p:cNvPicPr>
              <a:picLocks noChangeAspect="1" noChangeArrowheads="1"/>
            </p:cNvPicPr>
            <p:nvPr/>
          </p:nvPicPr>
          <p:blipFill>
            <a:blip r:embed="rId3" cstate="print"/>
            <a:srcRect/>
            <a:stretch>
              <a:fillRect/>
            </a:stretch>
          </p:blipFill>
          <p:spPr bwMode="auto">
            <a:xfrm>
              <a:off x="0" y="0"/>
              <a:ext cx="3518989" cy="4176464"/>
            </a:xfrm>
            <a:prstGeom prst="rect">
              <a:avLst/>
            </a:prstGeom>
            <a:noFill/>
            <a:ln w="38100">
              <a:solidFill>
                <a:srgbClr val="92D050"/>
              </a:solidFill>
              <a:miter lim="800000"/>
              <a:headEnd/>
              <a:tailEnd/>
            </a:ln>
            <a:effectLst>
              <a:outerShdw blurRad="50800" dist="38100" dir="2700000" algn="tl" rotWithShape="0">
                <a:prstClr val="black">
                  <a:alpha val="40000"/>
                </a:prstClr>
              </a:outerShdw>
            </a:effectLst>
          </p:spPr>
        </p:pic>
        <p:pic>
          <p:nvPicPr>
            <p:cNvPr id="8" name="Picture 4"/>
            <p:cNvPicPr>
              <a:picLocks noChangeAspect="1" noChangeArrowheads="1"/>
            </p:cNvPicPr>
            <p:nvPr/>
          </p:nvPicPr>
          <p:blipFill>
            <a:blip r:embed="rId4" cstate="print"/>
            <a:srcRect/>
            <a:stretch>
              <a:fillRect/>
            </a:stretch>
          </p:blipFill>
          <p:spPr bwMode="auto">
            <a:xfrm>
              <a:off x="3595207" y="0"/>
              <a:ext cx="3262793" cy="4916588"/>
            </a:xfrm>
            <a:prstGeom prst="rect">
              <a:avLst/>
            </a:prstGeom>
            <a:noFill/>
            <a:ln w="38100">
              <a:solidFill>
                <a:srgbClr val="92D050"/>
              </a:solidFill>
              <a:miter lim="800000"/>
              <a:headEnd/>
              <a:tailEnd/>
            </a:ln>
            <a:effectLst>
              <a:outerShdw blurRad="50800" dist="38100" dir="2700000" algn="tl" rotWithShape="0">
                <a:prstClr val="black">
                  <a:alpha val="40000"/>
                </a:prstClr>
              </a:outerShdw>
            </a:effectLst>
          </p:spPr>
        </p:pic>
        <p:sp>
          <p:nvSpPr>
            <p:cNvPr id="10" name="TextBox 5"/>
            <p:cNvSpPr txBox="1"/>
            <p:nvPr/>
          </p:nvSpPr>
          <p:spPr>
            <a:xfrm>
              <a:off x="0" y="4283837"/>
              <a:ext cx="3429001" cy="14666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oAutofit/>
            </a:bodyPr>
            <a:lstStyle/>
            <a:p>
              <a:pPr>
                <a:lnSpc>
                  <a:spcPct val="110000"/>
                </a:lnSpc>
                <a:spcAft>
                  <a:spcPts val="0"/>
                </a:spcAft>
              </a:pPr>
              <a:r>
                <a:rPr lang="en-US" sz="1500" kern="1200" dirty="0">
                  <a:solidFill>
                    <a:srgbClr val="FFFFFF"/>
                  </a:solidFill>
                  <a:effectLst/>
                  <a:latin typeface="Times New Roman"/>
                  <a:ea typeface="新細明體"/>
                  <a:cs typeface="Times New Roman"/>
                </a:rPr>
                <a:t>In the sixteenth century, every country’s navy vessels had breech-loading swivel cannons on the sides of their decks.</a:t>
              </a:r>
              <a:r>
                <a:rPr lang="en-US" altLang="zh-HK" sz="1500" kern="1200" dirty="0">
                  <a:solidFill>
                    <a:srgbClr val="FFFFFF"/>
                  </a:solidFill>
                  <a:effectLst/>
                  <a:latin typeface="Times New Roman"/>
                  <a:ea typeface="新細明體"/>
                  <a:cs typeface="Times New Roman"/>
                </a:rPr>
                <a:t> </a:t>
              </a:r>
              <a:r>
                <a:rPr lang="en-US" altLang="zh-HK" sz="1500" dirty="0">
                  <a:solidFill>
                    <a:srgbClr val="FFFFFF"/>
                  </a:solidFill>
                  <a:latin typeface="Times New Roman"/>
                  <a:ea typeface="新細明體"/>
                  <a:cs typeface="Times New Roman"/>
                </a:rPr>
                <a:t>(Photographed in the Macau Maritime Museum)</a:t>
              </a:r>
              <a:endParaRPr lang="zh-HK" sz="1500" dirty="0">
                <a:effectLst/>
                <a:latin typeface="Times New Roman"/>
                <a:ea typeface="新細明體"/>
              </a:endParaRPr>
            </a:p>
          </p:txBody>
        </p:sp>
      </p:grpSp>
    </p:spTree>
    <p:extLst>
      <p:ext uri="{BB962C8B-B14F-4D97-AF65-F5344CB8AC3E}">
        <p14:creationId xmlns:p14="http://schemas.microsoft.com/office/powerpoint/2010/main" val="3524894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16" name="Picture 2"/>
          <p:cNvPicPr>
            <a:picLocks noChangeAspect="1" noChangeArrowheads="1"/>
          </p:cNvPicPr>
          <p:nvPr/>
        </p:nvPicPr>
        <p:blipFill>
          <a:blip r:embed="rId3" cstate="print"/>
          <a:srcRect/>
          <a:stretch>
            <a:fillRect/>
          </a:stretch>
        </p:blipFill>
        <p:spPr bwMode="auto">
          <a:xfrm>
            <a:off x="1224346" y="1711581"/>
            <a:ext cx="6611877" cy="3221666"/>
          </a:xfrm>
          <a:prstGeom prst="rect">
            <a:avLst/>
          </a:prstGeom>
          <a:noFill/>
          <a:ln w="38100">
            <a:solidFill>
              <a:srgbClr val="92D050"/>
            </a:solidFill>
            <a:miter lim="800000"/>
            <a:headEnd/>
            <a:tailEnd/>
          </a:ln>
          <a:effectLst>
            <a:outerShdw blurRad="50800" dist="38100" dir="2700000" algn="tl" rotWithShape="0">
              <a:prstClr val="black">
                <a:alpha val="40000"/>
              </a:prstClr>
            </a:outerShdw>
          </a:effectLst>
        </p:spPr>
      </p:pic>
      <p:sp>
        <p:nvSpPr>
          <p:cNvPr id="18" name="TextBox 6"/>
          <p:cNvSpPr txBox="1"/>
          <p:nvPr/>
        </p:nvSpPr>
        <p:spPr>
          <a:xfrm>
            <a:off x="1224346" y="5129480"/>
            <a:ext cx="6611877" cy="9556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oAutofit/>
          </a:bodyPr>
          <a:lstStyle/>
          <a:p>
            <a:pPr>
              <a:lnSpc>
                <a:spcPct val="110000"/>
              </a:lnSpc>
              <a:spcAft>
                <a:spcPts val="0"/>
              </a:spcAft>
            </a:pPr>
            <a:r>
              <a:rPr lang="en-US" altLang="zh-HK" dirty="0">
                <a:solidFill>
                  <a:srgbClr val="FFFFFF"/>
                </a:solidFill>
                <a:latin typeface="Times New Roman"/>
                <a:ea typeface="新細明體"/>
                <a:cs typeface="Times New Roman"/>
              </a:rPr>
              <a:t>English</a:t>
            </a:r>
            <a:r>
              <a:rPr lang="en-US" altLang="zh-HK" kern="1200" dirty="0">
                <a:solidFill>
                  <a:srgbClr val="FFFFFF"/>
                </a:solidFill>
                <a:effectLst/>
                <a:latin typeface="Times New Roman"/>
                <a:ea typeface="新細明體"/>
                <a:cs typeface="Times New Roman"/>
              </a:rPr>
              <a:t> swivel </a:t>
            </a:r>
            <a:r>
              <a:rPr lang="en-US" altLang="zh-HK" dirty="0">
                <a:solidFill>
                  <a:srgbClr val="FFFFFF"/>
                </a:solidFill>
                <a:latin typeface="Times New Roman"/>
                <a:ea typeface="新細明體"/>
                <a:cs typeface="Times New Roman"/>
              </a:rPr>
              <a:t>cannon</a:t>
            </a:r>
            <a:r>
              <a:rPr lang="en-US" altLang="zh-HK" kern="1200" dirty="0">
                <a:solidFill>
                  <a:srgbClr val="FFFFFF"/>
                </a:solidFill>
                <a:effectLst/>
                <a:latin typeface="Times New Roman"/>
                <a:ea typeface="新細明體"/>
                <a:cs typeface="Times New Roman"/>
              </a:rPr>
              <a:t>. This era’s swivel cannons were made out of pig iron. (Photographed in Newcastle’s “</a:t>
            </a:r>
            <a:r>
              <a:rPr lang="en-US" kern="1200" dirty="0">
                <a:solidFill>
                  <a:srgbClr val="FFFFFF"/>
                </a:solidFill>
                <a:effectLst/>
                <a:latin typeface="Times New Roman"/>
                <a:ea typeface="新細明體"/>
                <a:cs typeface="Times New Roman"/>
              </a:rPr>
              <a:t>The Old Castle</a:t>
            </a:r>
            <a:r>
              <a:rPr lang="en-US" dirty="0">
                <a:solidFill>
                  <a:srgbClr val="FFFFFF"/>
                </a:solidFill>
                <a:latin typeface="Times New Roman"/>
                <a:ea typeface="新細明體"/>
                <a:cs typeface="Times New Roman"/>
              </a:rPr>
              <a:t>”)</a:t>
            </a:r>
            <a:endParaRPr lang="zh-HK" dirty="0">
              <a:effectLst/>
              <a:latin typeface="Times New Roman"/>
              <a:ea typeface="新細明體"/>
            </a:endParaRPr>
          </a:p>
        </p:txBody>
      </p:sp>
    </p:spTree>
    <p:extLst>
      <p:ext uri="{BB962C8B-B14F-4D97-AF65-F5344CB8AC3E}">
        <p14:creationId xmlns:p14="http://schemas.microsoft.com/office/powerpoint/2010/main" val="1727448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11" name="TextBox 2"/>
          <p:cNvSpPr txBox="1"/>
          <p:nvPr/>
        </p:nvSpPr>
        <p:spPr>
          <a:xfrm>
            <a:off x="618401" y="1296036"/>
            <a:ext cx="4734184" cy="719248"/>
          </a:xfrm>
          <a:prstGeom prst="rect">
            <a:avLst/>
          </a:prstGeom>
          <a:solidFill>
            <a:srgbClr val="8064A2">
              <a:lumMod val="40000"/>
              <a:lumOff val="60000"/>
            </a:srgbClr>
          </a:solidFill>
          <a:ln w="38100" cap="flat" cmpd="sng" algn="ctr">
            <a:noFill/>
            <a:prstDash val="solid"/>
          </a:ln>
          <a:effectLst/>
        </p:spPr>
        <p:txBody>
          <a:bodyPr wrap="square" rtlCol="0">
            <a:noAutofit/>
          </a:bodyPr>
          <a:lstStyle/>
          <a:p>
            <a:pPr lvl="0" defTabSz="914400">
              <a:defRPr/>
            </a:pPr>
            <a:r>
              <a:rPr lang="en-US" altLang="zh-HK" sz="1500" b="1" dirty="0" smtClean="0">
                <a:latin typeface="Times New Roman" panose="02020603050405020304" pitchFamily="18" charset="0"/>
                <a:ea typeface="新細明體"/>
                <a:cs typeface="Times New Roman" panose="02020603050405020304" pitchFamily="18" charset="0"/>
              </a:rPr>
              <a:t>Think:</a:t>
            </a:r>
            <a:r>
              <a:rPr lang="zh-HK" altLang="en-US" sz="1500" b="1" dirty="0" smtClean="0">
                <a:latin typeface="Times New Roman" panose="02020603050405020304" pitchFamily="18" charset="0"/>
                <a:ea typeface="新細明體"/>
                <a:cs typeface="Times New Roman" panose="02020603050405020304" pitchFamily="18" charset="0"/>
              </a:rPr>
              <a:t> </a:t>
            </a:r>
            <a:r>
              <a:rPr lang="en-US" altLang="zh-HK" sz="1500" dirty="0">
                <a:latin typeface="Times New Roman" panose="02020603050405020304" pitchFamily="18" charset="0"/>
                <a:ea typeface="新細明體"/>
                <a:cs typeface="Times New Roman" panose="02020603050405020304" pitchFamily="18" charset="0"/>
              </a:rPr>
              <a:t>Having</a:t>
            </a:r>
            <a:r>
              <a:rPr lang="zh-HK" altLang="en-US" sz="1500" dirty="0">
                <a:latin typeface="Times New Roman" panose="02020603050405020304" pitchFamily="18" charset="0"/>
                <a:ea typeface="新細明體"/>
                <a:cs typeface="Times New Roman" panose="02020603050405020304" pitchFamily="18" charset="0"/>
              </a:rPr>
              <a:t> </a:t>
            </a:r>
            <a:r>
              <a:rPr lang="en-US" altLang="zh-HK" sz="1500" dirty="0">
                <a:latin typeface="Times New Roman" panose="02020603050405020304" pitchFamily="18" charset="0"/>
                <a:ea typeface="新細明體"/>
                <a:cs typeface="Times New Roman" panose="02020603050405020304" pitchFamily="18" charset="0"/>
              </a:rPr>
              <a:t>seen</a:t>
            </a:r>
            <a:r>
              <a:rPr lang="zh-HK" altLang="en-US" sz="1500" dirty="0">
                <a:latin typeface="Times New Roman" panose="02020603050405020304" pitchFamily="18" charset="0"/>
                <a:ea typeface="新細明體"/>
                <a:cs typeface="Times New Roman" panose="02020603050405020304" pitchFamily="18" charset="0"/>
              </a:rPr>
              <a:t> </a:t>
            </a:r>
            <a:r>
              <a:rPr lang="en-US" altLang="zh-HK" sz="1500" dirty="0">
                <a:latin typeface="Times New Roman" panose="02020603050405020304" pitchFamily="18" charset="0"/>
                <a:ea typeface="新細明體"/>
                <a:cs typeface="Times New Roman" panose="02020603050405020304" pitchFamily="18" charset="0"/>
              </a:rPr>
              <a:t>the above explanations, what weak points have you discovered in the breech-loading swivel cannon?</a:t>
            </a:r>
            <a:endParaRPr kumimoji="0" lang="zh-HK" altLang="en-US" sz="1500" b="0" i="0" u="none" strike="noStrike" kern="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endParaRPr>
          </a:p>
        </p:txBody>
      </p:sp>
      <p:sp>
        <p:nvSpPr>
          <p:cNvPr id="25" name="TextBox 2"/>
          <p:cNvSpPr txBox="1"/>
          <p:nvPr/>
        </p:nvSpPr>
        <p:spPr>
          <a:xfrm>
            <a:off x="618400" y="2537016"/>
            <a:ext cx="5006023" cy="2127922"/>
          </a:xfrm>
          <a:prstGeom prst="rect">
            <a:avLst/>
          </a:prstGeom>
          <a:solidFill>
            <a:srgbClr val="C0504D">
              <a:lumMod val="20000"/>
              <a:lumOff val="80000"/>
            </a:srgbClr>
          </a:solidFill>
          <a:ln w="25400" cap="flat" cmpd="sng" algn="ctr">
            <a:noFill/>
            <a:prstDash val="solid"/>
          </a:ln>
          <a:effectLst/>
        </p:spPr>
        <p:txBody>
          <a:bodyPr wrap="square" rtlCol="0">
            <a:noAutofit/>
          </a:bodyPr>
          <a:lstStyle/>
          <a:p>
            <a:pPr lvl="0" defTabSz="914400">
              <a:defRPr/>
            </a:pPr>
            <a:r>
              <a:rPr kumimoji="0" lang="en-US" altLang="zh-HK" sz="1400" b="0" i="0" u="none" strike="noStrike" kern="1200" cap="none" spc="0" normalizeH="0" baseline="0" noProof="0" dirty="0">
                <a:ln>
                  <a:noFill/>
                </a:ln>
                <a:effectLst/>
                <a:uLnTx/>
                <a:uFillTx/>
                <a:latin typeface="Times New Roman"/>
                <a:ea typeface="新細明體"/>
                <a:cs typeface="Times New Roman"/>
              </a:rPr>
              <a:t>During the </a:t>
            </a:r>
            <a:r>
              <a:rPr kumimoji="0" lang="en-US" altLang="zh-HK" sz="1400" b="0" i="0" u="none" strike="noStrike" kern="1200" cap="none" spc="0" normalizeH="0" baseline="0" noProof="0" dirty="0" err="1">
                <a:ln>
                  <a:noFill/>
                </a:ln>
                <a:effectLst/>
                <a:uLnTx/>
                <a:uFillTx/>
                <a:latin typeface="Times New Roman"/>
                <a:ea typeface="新細明體"/>
                <a:cs typeface="Times New Roman"/>
              </a:rPr>
              <a:t>Jiajing</a:t>
            </a:r>
            <a:r>
              <a:rPr kumimoji="0" lang="en-US" altLang="zh-HK" sz="1400" b="0" i="0" u="none" strike="noStrike" kern="1200" cap="none" spc="0" normalizeH="0" baseline="0" noProof="0" dirty="0">
                <a:ln>
                  <a:noFill/>
                </a:ln>
                <a:effectLst/>
                <a:uLnTx/>
                <a:uFillTx/>
                <a:latin typeface="Times New Roman"/>
                <a:ea typeface="新細明體"/>
                <a:cs typeface="Times New Roman"/>
              </a:rPr>
              <a:t> </a:t>
            </a:r>
            <a:r>
              <a:rPr kumimoji="0" lang="en-US" altLang="zh-TW" sz="1400" b="0" i="0" u="none" strike="noStrike" kern="1200" cap="none" spc="0" normalizeH="0" baseline="0" noProof="0" dirty="0" smtClean="0">
                <a:ln>
                  <a:noFill/>
                </a:ln>
                <a:effectLst/>
                <a:uLnTx/>
                <a:uFillTx/>
                <a:latin typeface="Times New Roman"/>
                <a:ea typeface="新細明體"/>
                <a:cs typeface="Times New Roman"/>
              </a:rPr>
              <a:t>(</a:t>
            </a:r>
            <a:r>
              <a:rPr kumimoji="0" lang="zh-TW" altLang="en-US" sz="1400" b="0" i="0" u="none" strike="noStrike" kern="1200" cap="none" spc="0" normalizeH="0" baseline="0" noProof="0" dirty="0" smtClean="0">
                <a:ln>
                  <a:noFill/>
                </a:ln>
                <a:effectLst/>
                <a:uLnTx/>
                <a:uFillTx/>
                <a:latin typeface="Times New Roman"/>
                <a:ea typeface="新細明體"/>
                <a:cs typeface="Times New Roman"/>
              </a:rPr>
              <a:t>嘉靖</a:t>
            </a:r>
            <a:r>
              <a:rPr kumimoji="0" lang="en-US" altLang="zh-TW" sz="1400" b="0" i="0" u="none" strike="noStrike" kern="1200" cap="none" spc="0" normalizeH="0" baseline="0" noProof="0" dirty="0" smtClean="0">
                <a:ln>
                  <a:noFill/>
                </a:ln>
                <a:effectLst/>
                <a:uLnTx/>
                <a:uFillTx/>
                <a:latin typeface="Times New Roman"/>
                <a:ea typeface="新細明體"/>
                <a:cs typeface="Times New Roman"/>
              </a:rPr>
              <a:t>) </a:t>
            </a:r>
            <a:r>
              <a:rPr kumimoji="0" lang="en-US" altLang="zh-HK" sz="1400" b="0" i="0" u="none" strike="noStrike" kern="1200" cap="none" spc="0" normalizeH="0" baseline="0" noProof="0" dirty="0" smtClean="0">
                <a:ln>
                  <a:noFill/>
                </a:ln>
                <a:effectLst/>
                <a:uLnTx/>
                <a:uFillTx/>
                <a:latin typeface="Times New Roman"/>
                <a:ea typeface="新細明體"/>
                <a:cs typeface="Times New Roman"/>
              </a:rPr>
              <a:t>period (AD1521-1567</a:t>
            </a:r>
            <a:r>
              <a:rPr kumimoji="0" lang="en-US" altLang="zh-HK" sz="1400" b="0" i="0" u="none" strike="noStrike" kern="1200" cap="none" spc="0" normalizeH="0" baseline="0" noProof="0" dirty="0">
                <a:ln>
                  <a:noFill/>
                </a:ln>
                <a:effectLst/>
                <a:uLnTx/>
                <a:uFillTx/>
                <a:latin typeface="Times New Roman"/>
                <a:ea typeface="新細明體"/>
                <a:cs typeface="Times New Roman"/>
              </a:rPr>
              <a:t>), the Ming </a:t>
            </a:r>
            <a:r>
              <a:rPr kumimoji="0" lang="en-US" altLang="zh-HK" sz="1400" b="0" i="0" u="none" strike="noStrike" kern="1200" cap="none" spc="0" normalizeH="0" baseline="0" noProof="0" dirty="0" smtClean="0">
                <a:ln>
                  <a:noFill/>
                </a:ln>
                <a:effectLst/>
                <a:uLnTx/>
                <a:uFillTx/>
                <a:latin typeface="Times New Roman"/>
                <a:ea typeface="新細明體"/>
                <a:cs typeface="Times New Roman"/>
              </a:rPr>
              <a:t>Dynasty copied </a:t>
            </a:r>
            <a:r>
              <a:rPr kumimoji="0" lang="en-US" altLang="zh-HK" sz="1400" b="0" i="0" u="none" strike="noStrike" kern="1200" cap="none" spc="0" normalizeH="0" baseline="0" noProof="0" dirty="0">
                <a:ln>
                  <a:noFill/>
                </a:ln>
                <a:effectLst/>
                <a:uLnTx/>
                <a:uFillTx/>
                <a:latin typeface="Times New Roman"/>
                <a:ea typeface="新細明體"/>
                <a:cs typeface="Times New Roman"/>
              </a:rPr>
              <a:t>the b</a:t>
            </a:r>
            <a:r>
              <a:rPr lang="en-HK" altLang="zh-CN" sz="1400" dirty="0" err="1">
                <a:latin typeface="Times New Roman"/>
                <a:ea typeface="新細明體"/>
                <a:cs typeface="Times New Roman"/>
              </a:rPr>
              <a:t>reech</a:t>
            </a:r>
            <a:r>
              <a:rPr lang="en-HK" altLang="zh-CN" sz="1400" dirty="0">
                <a:latin typeface="Times New Roman"/>
                <a:ea typeface="新細明體"/>
                <a:cs typeface="Times New Roman"/>
              </a:rPr>
              <a:t>-loading swivel cannons</a:t>
            </a:r>
            <a:r>
              <a:rPr lang="en-US" altLang="zh-CN" sz="1400" dirty="0">
                <a:latin typeface="Times New Roman"/>
                <a:ea typeface="新細明體"/>
                <a:cs typeface="Times New Roman"/>
              </a:rPr>
              <a:t> and</a:t>
            </a:r>
            <a:r>
              <a:rPr kumimoji="0" lang="en-US" altLang="zh-HK" sz="1400" b="0" i="0" u="none" strike="noStrike" kern="1200" cap="none" spc="0" normalizeH="0" baseline="0" noProof="0" dirty="0">
                <a:ln>
                  <a:noFill/>
                </a:ln>
                <a:effectLst/>
                <a:uLnTx/>
                <a:uFillTx/>
                <a:latin typeface="Times New Roman"/>
                <a:ea typeface="新細明體"/>
                <a:cs typeface="Times New Roman"/>
              </a:rPr>
              <a:t> called </a:t>
            </a:r>
            <a:r>
              <a:rPr kumimoji="0" lang="en-US" altLang="zh-HK" sz="1400" b="0" i="0" u="none" strike="noStrike" kern="1200" cap="none" spc="0" normalizeH="0" baseline="0" noProof="0" dirty="0" smtClean="0">
                <a:ln>
                  <a:noFill/>
                </a:ln>
                <a:effectLst/>
                <a:uLnTx/>
                <a:uFillTx/>
                <a:latin typeface="Times New Roman"/>
                <a:ea typeface="新細明體"/>
                <a:cs typeface="Times New Roman"/>
              </a:rPr>
              <a:t>them the </a:t>
            </a:r>
            <a:r>
              <a:rPr kumimoji="0" lang="en-US" altLang="zh-HK" sz="1400" b="0" i="1" u="none" strike="noStrike" kern="1200" cap="none" spc="0" normalizeH="0" baseline="0" noProof="0" dirty="0">
                <a:ln>
                  <a:noFill/>
                </a:ln>
                <a:effectLst/>
                <a:uLnTx/>
                <a:uFillTx/>
                <a:latin typeface="Times New Roman"/>
                <a:ea typeface="新細明體"/>
                <a:cs typeface="Times New Roman"/>
              </a:rPr>
              <a:t>“</a:t>
            </a:r>
            <a:r>
              <a:rPr kumimoji="0" lang="en-US" altLang="zh-HK" sz="1400" b="0" i="1" u="none" strike="noStrike" kern="1200" cap="none" spc="0" normalizeH="0" baseline="0" noProof="0" dirty="0" err="1">
                <a:ln>
                  <a:noFill/>
                </a:ln>
                <a:effectLst/>
                <a:uLnTx/>
                <a:uFillTx/>
                <a:latin typeface="Times New Roman"/>
                <a:ea typeface="新細明體"/>
                <a:cs typeface="Times New Roman"/>
              </a:rPr>
              <a:t>Wudi</a:t>
            </a:r>
            <a:r>
              <a:rPr kumimoji="0" lang="en-US" altLang="zh-HK" sz="1400" b="0" i="1" u="none" strike="noStrike" kern="1200" cap="none" spc="0" normalizeH="0" baseline="0" noProof="0" dirty="0">
                <a:ln>
                  <a:noFill/>
                </a:ln>
                <a:effectLst/>
                <a:uLnTx/>
                <a:uFillTx/>
                <a:latin typeface="Times New Roman"/>
                <a:ea typeface="新細明體"/>
                <a:cs typeface="Times New Roman"/>
              </a:rPr>
              <a:t> </a:t>
            </a:r>
            <a:r>
              <a:rPr kumimoji="0" lang="en-US" altLang="zh-HK" sz="1400" b="0" i="1" u="none" strike="noStrike" kern="1200" cap="none" spc="0" normalizeH="0" baseline="0" noProof="0" dirty="0" err="1">
                <a:ln>
                  <a:noFill/>
                </a:ln>
                <a:effectLst/>
                <a:uLnTx/>
                <a:uFillTx/>
                <a:latin typeface="Times New Roman"/>
                <a:ea typeface="新細明體"/>
                <a:cs typeface="Times New Roman"/>
              </a:rPr>
              <a:t>Dajiangjun</a:t>
            </a:r>
            <a:r>
              <a:rPr kumimoji="0" lang="en-US" altLang="zh-HK" sz="1400" b="0" i="1" u="none" strike="noStrike" kern="1200" cap="none" spc="0" normalizeH="0" baseline="0" noProof="0" dirty="0">
                <a:ln>
                  <a:noFill/>
                </a:ln>
                <a:effectLst/>
                <a:uLnTx/>
                <a:uFillTx/>
                <a:latin typeface="Times New Roman"/>
                <a:ea typeface="新細明體"/>
                <a:cs typeface="Times New Roman"/>
              </a:rPr>
              <a:t> Pao” </a:t>
            </a:r>
            <a:r>
              <a:rPr kumimoji="0" lang="en-US" altLang="zh-HK" sz="1400" b="0" u="none" strike="noStrike" kern="1200" cap="none" spc="0" normalizeH="0" baseline="0" noProof="0" dirty="0">
                <a:ln>
                  <a:noFill/>
                </a:ln>
                <a:effectLst/>
                <a:uLnTx/>
                <a:uFillTx/>
                <a:latin typeface="Times New Roman"/>
                <a:ea typeface="新細明體"/>
                <a:cs typeface="Times New Roman"/>
              </a:rPr>
              <a:t>(Unrivalled</a:t>
            </a:r>
            <a:r>
              <a:rPr kumimoji="0" lang="en-US" altLang="zh-HK" sz="1400" b="0" u="none" strike="noStrike" kern="1200" cap="none" spc="0" normalizeH="0" noProof="0" dirty="0">
                <a:ln>
                  <a:noFill/>
                </a:ln>
                <a:effectLst/>
                <a:uLnTx/>
                <a:uFillTx/>
                <a:latin typeface="Times New Roman"/>
                <a:ea typeface="新細明體"/>
                <a:cs typeface="Times New Roman"/>
              </a:rPr>
              <a:t> and the Great General Cannon</a:t>
            </a:r>
            <a:r>
              <a:rPr kumimoji="0" lang="en-US" altLang="zh-HK" sz="1400" b="0" u="none" strike="noStrike" kern="1200" cap="none" spc="0" normalizeH="0" baseline="0" noProof="0" dirty="0">
                <a:ln>
                  <a:noFill/>
                </a:ln>
                <a:effectLst/>
                <a:uLnTx/>
                <a:uFillTx/>
                <a:latin typeface="Times New Roman"/>
                <a:ea typeface="新細明體"/>
                <a:cs typeface="Times New Roman"/>
              </a:rPr>
              <a:t>). They </a:t>
            </a:r>
            <a:r>
              <a:rPr lang="en-US" altLang="zh-HK" sz="1400" dirty="0">
                <a:latin typeface="Times New Roman"/>
                <a:ea typeface="新細明體"/>
                <a:cs typeface="Times New Roman"/>
              </a:rPr>
              <a:t>installed them on </a:t>
            </a:r>
            <a:r>
              <a:rPr lang="en-US" altLang="zh-HK" sz="1400" dirty="0" smtClean="0">
                <a:latin typeface="Times New Roman"/>
                <a:ea typeface="新細明體"/>
                <a:cs typeface="Times New Roman"/>
              </a:rPr>
              <a:t>the city </a:t>
            </a:r>
            <a:r>
              <a:rPr lang="en-US" altLang="zh-HK" sz="1400" dirty="0">
                <a:latin typeface="Times New Roman"/>
                <a:ea typeface="新細明體"/>
                <a:cs typeface="Times New Roman"/>
              </a:rPr>
              <a:t>walls or on </a:t>
            </a:r>
            <a:r>
              <a:rPr lang="en-US" altLang="zh-HK" sz="1400" dirty="0" smtClean="0">
                <a:latin typeface="Times New Roman"/>
                <a:ea typeface="新細明體"/>
                <a:cs typeface="Times New Roman"/>
              </a:rPr>
              <a:t>the artillery </a:t>
            </a:r>
            <a:r>
              <a:rPr lang="en-US" altLang="zh-HK" sz="1400" dirty="0">
                <a:latin typeface="Times New Roman"/>
                <a:ea typeface="新細明體"/>
                <a:cs typeface="Times New Roman"/>
              </a:rPr>
              <a:t>carts for </a:t>
            </a:r>
            <a:r>
              <a:rPr lang="en-US" altLang="zh-HK" sz="1400" dirty="0" smtClean="0">
                <a:latin typeface="Times New Roman"/>
                <a:ea typeface="新細明體"/>
                <a:cs typeface="Times New Roman"/>
              </a:rPr>
              <a:t>land-based </a:t>
            </a:r>
            <a:r>
              <a:rPr lang="en-US" altLang="zh-HK" sz="1400" dirty="0">
                <a:latin typeface="Times New Roman"/>
                <a:ea typeface="新細明體"/>
                <a:cs typeface="Times New Roman"/>
              </a:rPr>
              <a:t>use. </a:t>
            </a:r>
            <a:r>
              <a:rPr lang="en-US" altLang="zh-HK" sz="1400" dirty="0">
                <a:latin typeface="Times New Roman" panose="02020603050405020304" pitchFamily="18" charset="0"/>
                <a:cs typeface="Times New Roman" panose="02020603050405020304" pitchFamily="18" charset="0"/>
              </a:rPr>
              <a:t>In </a:t>
            </a:r>
            <a:r>
              <a:rPr lang="en-US" altLang="zh-HK" sz="1400" dirty="0" smtClean="0">
                <a:latin typeface="Times New Roman" panose="02020603050405020304" pitchFamily="18" charset="0"/>
                <a:cs typeface="Times New Roman" panose="02020603050405020304" pitchFamily="18" charset="0"/>
              </a:rPr>
              <a:t>AD1537</a:t>
            </a:r>
            <a:r>
              <a:rPr lang="en-US" altLang="zh-HK" sz="1400" dirty="0">
                <a:latin typeface="Times New Roman" panose="02020603050405020304" pitchFamily="18" charset="0"/>
                <a:cs typeface="Times New Roman" panose="02020603050405020304" pitchFamily="18" charset="0"/>
              </a:rPr>
              <a:t>, 3,900 different types of </a:t>
            </a:r>
            <a:r>
              <a:rPr lang="en-HK" altLang="zh-HK" sz="1400" dirty="0">
                <a:latin typeface="Times New Roman" panose="02020603050405020304" pitchFamily="18" charset="0"/>
                <a:cs typeface="Times New Roman" panose="02020603050405020304" pitchFamily="18" charset="0"/>
              </a:rPr>
              <a:t>breech-loading swivel cannons were made with varying </a:t>
            </a:r>
            <a:r>
              <a:rPr lang="en-HK" altLang="zh-HK" sz="1400" dirty="0" err="1">
                <a:latin typeface="Times New Roman" panose="02020603050405020304" pitchFamily="18" charset="0"/>
                <a:cs typeface="Times New Roman" panose="02020603050405020304" pitchFamily="18" charset="0"/>
              </a:rPr>
              <a:t>calibers</a:t>
            </a:r>
            <a:r>
              <a:rPr lang="en-HK" altLang="zh-HK" sz="1400" dirty="0">
                <a:latin typeface="Times New Roman" panose="02020603050405020304" pitchFamily="18" charset="0"/>
                <a:cs typeface="Times New Roman" panose="02020603050405020304" pitchFamily="18" charset="0"/>
              </a:rPr>
              <a:t>.</a:t>
            </a:r>
            <a:endParaRPr lang="zh-HK" altLang="en-US" sz="1400" dirty="0">
              <a:latin typeface="Times New Roman" panose="02020603050405020304" pitchFamily="18" charset="0"/>
              <a:cs typeface="Times New Roman" panose="02020603050405020304" pitchFamily="18" charset="0"/>
            </a:endParaRPr>
          </a:p>
          <a:p>
            <a:pPr lvl="0" defTabSz="914400">
              <a:defRPr/>
            </a:pPr>
            <a:r>
              <a:rPr lang="en-HK" altLang="zh-CN" sz="1400" dirty="0">
                <a:latin typeface="Times New Roman"/>
                <a:ea typeface="新細明體"/>
                <a:cs typeface="Times New Roman"/>
              </a:rPr>
              <a:t>Breech-loading swivel cannons </a:t>
            </a:r>
            <a:r>
              <a:rPr kumimoji="0" lang="en-US" altLang="zh-HK" sz="1400" b="0" i="0" u="none" strike="noStrike" kern="1200" cap="none" spc="0" normalizeH="0" baseline="0" noProof="0" dirty="0">
                <a:ln>
                  <a:noFill/>
                </a:ln>
                <a:effectLst/>
                <a:uLnTx/>
                <a:uFillTx/>
                <a:latin typeface="Times New Roman"/>
                <a:ea typeface="新細明體"/>
                <a:cs typeface="Times New Roman"/>
              </a:rPr>
              <a:t>shot stone cannonballs, but a number</a:t>
            </a:r>
            <a:r>
              <a:rPr kumimoji="0" lang="en-US" altLang="zh-HK" sz="1400" b="0" i="0" u="none" strike="noStrike" kern="1200" cap="none" spc="0" normalizeH="0" noProof="0" dirty="0">
                <a:ln>
                  <a:noFill/>
                </a:ln>
                <a:effectLst/>
                <a:uLnTx/>
                <a:uFillTx/>
                <a:latin typeface="Times New Roman"/>
                <a:ea typeface="新細明體"/>
                <a:cs typeface="Times New Roman"/>
              </a:rPr>
              <a:t> of spherical pellets could also be used. </a:t>
            </a:r>
            <a:r>
              <a:rPr kumimoji="0" lang="en-US" altLang="zh-HK" sz="1400" b="0" i="0" u="none" strike="noStrike" kern="1200" cap="none" spc="0" normalizeH="0" baseline="0" noProof="0" dirty="0">
                <a:ln>
                  <a:noFill/>
                </a:ln>
                <a:effectLst/>
                <a:uLnTx/>
                <a:uFillTx/>
                <a:latin typeface="Times New Roman"/>
                <a:ea typeface="新細明體"/>
                <a:cs typeface="Times New Roman"/>
              </a:rPr>
              <a:t>They caused </a:t>
            </a:r>
            <a:r>
              <a:rPr kumimoji="0" lang="en-US" altLang="zh-HK" sz="1400" b="0" i="0" u="none" kern="1200" cap="none" spc="0" normalizeH="0" baseline="0" noProof="0" dirty="0" smtClean="0">
                <a:ln>
                  <a:noFill/>
                </a:ln>
                <a:effectLst/>
                <a:uLnTx/>
                <a:uFillTx/>
                <a:latin typeface="Times New Roman"/>
                <a:ea typeface="新細明體"/>
                <a:cs typeface="Times New Roman"/>
              </a:rPr>
              <a:t>great </a:t>
            </a:r>
            <a:r>
              <a:rPr kumimoji="0" lang="en-US" altLang="zh-HK" sz="1400" b="0" i="0" u="none" strike="noStrike" kern="1200" cap="none" spc="0" normalizeH="0" baseline="0" noProof="0" dirty="0" smtClean="0">
                <a:ln>
                  <a:noFill/>
                </a:ln>
                <a:effectLst/>
                <a:uLnTx/>
                <a:uFillTx/>
                <a:latin typeface="Times New Roman"/>
                <a:ea typeface="新細明體"/>
                <a:cs typeface="Times New Roman"/>
              </a:rPr>
              <a:t>casualties among enemies within </a:t>
            </a:r>
            <a:r>
              <a:rPr kumimoji="0" lang="en-US" altLang="zh-HK" sz="1400" b="0" i="0" u="none" strike="noStrike" kern="1200" cap="none" spc="0" normalizeH="0" baseline="0" noProof="0" dirty="0">
                <a:ln>
                  <a:noFill/>
                </a:ln>
                <a:effectLst/>
                <a:uLnTx/>
                <a:uFillTx/>
                <a:latin typeface="Times New Roman"/>
                <a:ea typeface="新細明體"/>
                <a:cs typeface="Times New Roman"/>
              </a:rPr>
              <a:t>their firing range. </a:t>
            </a:r>
            <a:endParaRPr kumimoji="0" lang="zh-HK" altLang="en-US" sz="1400" b="0" i="0" u="none" strike="noStrike" kern="0" cap="none" spc="0" normalizeH="0" baseline="0" noProof="0" dirty="0">
              <a:ln>
                <a:noFill/>
              </a:ln>
              <a:effectLst/>
              <a:uLnTx/>
              <a:uFillTx/>
              <a:latin typeface="Times New Roman"/>
              <a:ea typeface="新細明體"/>
            </a:endParaRPr>
          </a:p>
        </p:txBody>
      </p:sp>
      <p:sp>
        <p:nvSpPr>
          <p:cNvPr id="30" name="TextBox 7"/>
          <p:cNvSpPr txBox="1"/>
          <p:nvPr/>
        </p:nvSpPr>
        <p:spPr>
          <a:xfrm>
            <a:off x="618400" y="4773813"/>
            <a:ext cx="8465587" cy="2133350"/>
          </a:xfrm>
          <a:prstGeom prst="rect">
            <a:avLst/>
          </a:prstGeom>
          <a:solidFill>
            <a:srgbClr val="4F81BD">
              <a:lumMod val="20000"/>
              <a:lumOff val="80000"/>
            </a:srgbClr>
          </a:solidFill>
          <a:ln>
            <a:noFill/>
          </a:ln>
        </p:spPr>
        <p:txBody>
          <a:bodyPr wrap="square" rtlCol="0">
            <a:noAutofit/>
          </a:bodyPr>
          <a:lstStyle/>
          <a:p>
            <a:pPr lvl="0" defTabSz="914400">
              <a:defRPr/>
            </a:pPr>
            <a:r>
              <a:rPr kumimoji="0" lang="en-US" altLang="zh-HK" sz="1400" b="0" i="0" u="none" strike="noStrike" kern="1200" cap="none" spc="0" normalizeH="0" baseline="0" noProof="0" dirty="0">
                <a:ln>
                  <a:noFill/>
                </a:ln>
                <a:effectLst/>
                <a:uLnTx/>
                <a:uFillTx/>
                <a:latin typeface="Times New Roman"/>
                <a:ea typeface="新細明體"/>
                <a:cs typeface="Times New Roman"/>
              </a:rPr>
              <a:t>However, the </a:t>
            </a:r>
            <a:r>
              <a:rPr kumimoji="0" lang="en-HK" altLang="zh-HK" sz="1400" b="0" i="0" u="none" strike="noStrike" kern="1200" cap="none" spc="0" normalizeH="0" baseline="0" noProof="0" dirty="0">
                <a:ln>
                  <a:noFill/>
                </a:ln>
                <a:effectLst/>
                <a:uLnTx/>
                <a:uFillTx/>
                <a:latin typeface="Times New Roman"/>
                <a:ea typeface="新細明體"/>
                <a:cs typeface="Times New Roman"/>
              </a:rPr>
              <a:t>b</a:t>
            </a:r>
            <a:r>
              <a:rPr lang="en-HK" altLang="zh-CN" sz="1400" dirty="0" err="1">
                <a:latin typeface="Times New Roman"/>
                <a:ea typeface="新細明體"/>
                <a:cs typeface="Times New Roman"/>
              </a:rPr>
              <a:t>reech</a:t>
            </a:r>
            <a:r>
              <a:rPr lang="en-HK" altLang="zh-CN" sz="1400" dirty="0">
                <a:latin typeface="Times New Roman"/>
                <a:ea typeface="新細明體"/>
                <a:cs typeface="Times New Roman"/>
              </a:rPr>
              <a:t>-loading swivel </a:t>
            </a:r>
            <a:r>
              <a:rPr lang="en-HK" altLang="zh-CN" sz="1400" dirty="0" smtClean="0">
                <a:latin typeface="Times New Roman"/>
                <a:ea typeface="新細明體"/>
                <a:cs typeface="Times New Roman"/>
              </a:rPr>
              <a:t>cannon </a:t>
            </a:r>
            <a:r>
              <a:rPr lang="en-HK" altLang="zh-CN" sz="1400" dirty="0">
                <a:latin typeface="Times New Roman"/>
                <a:ea typeface="新細明體"/>
                <a:cs typeface="Times New Roman"/>
              </a:rPr>
              <a:t>had some weaknesses in its design, namely weak firing power and short range. Firing the cannon relied on gunpowder combustion to create gas and push out the cannonball. The breech loading swivel </a:t>
            </a:r>
            <a:r>
              <a:rPr lang="en-HK" altLang="zh-CN" sz="1400" dirty="0" smtClean="0">
                <a:latin typeface="Times New Roman"/>
                <a:ea typeface="新細明體"/>
                <a:cs typeface="Times New Roman"/>
              </a:rPr>
              <a:t>cannon was </a:t>
            </a:r>
            <a:r>
              <a:rPr lang="en-HK" altLang="zh-CN" sz="1400" dirty="0">
                <a:latin typeface="Times New Roman"/>
                <a:ea typeface="新細明體"/>
                <a:cs typeface="Times New Roman"/>
              </a:rPr>
              <a:t>actually composed of two parts, the swivel cannon barrel and the chamber. Therefore, when the cannonball was being fired and </a:t>
            </a:r>
            <a:r>
              <a:rPr lang="en-HK" altLang="zh-CN" sz="1400" dirty="0" smtClean="0">
                <a:latin typeface="Times New Roman"/>
                <a:ea typeface="新細明體"/>
                <a:cs typeface="Times New Roman"/>
              </a:rPr>
              <a:t>entered </a:t>
            </a:r>
            <a:r>
              <a:rPr lang="en-HK" altLang="zh-CN" sz="1400" dirty="0">
                <a:latin typeface="Times New Roman"/>
                <a:ea typeface="新細明體"/>
                <a:cs typeface="Times New Roman"/>
              </a:rPr>
              <a:t>the swivel cannon barrel, gas would leak </a:t>
            </a:r>
            <a:r>
              <a:rPr kumimoji="0" lang="en-HK" altLang="zh-HK" sz="1400" b="0" i="0" u="none" strike="noStrike" kern="1200" cap="none" spc="0" normalizeH="0" baseline="0" noProof="0" dirty="0">
                <a:ln>
                  <a:noFill/>
                </a:ln>
                <a:effectLst/>
                <a:uLnTx/>
                <a:uFillTx/>
                <a:latin typeface="Times New Roman"/>
                <a:ea typeface="新細明體"/>
                <a:cs typeface="Times New Roman"/>
              </a:rPr>
              <a:t>where the breech and swivel </a:t>
            </a:r>
            <a:r>
              <a:rPr lang="en-HK" altLang="zh-HK" sz="1400" dirty="0">
                <a:latin typeface="Times New Roman"/>
                <a:ea typeface="新細明體"/>
                <a:cs typeface="Times New Roman"/>
              </a:rPr>
              <a:t>cannon</a:t>
            </a:r>
            <a:r>
              <a:rPr kumimoji="0" lang="en-HK" altLang="zh-HK" sz="1400" b="0" i="0" u="none" strike="noStrike" kern="1200" cap="none" spc="0" normalizeH="0" baseline="0" noProof="0" dirty="0">
                <a:ln>
                  <a:noFill/>
                </a:ln>
                <a:effectLst/>
                <a:uLnTx/>
                <a:uFillTx/>
                <a:latin typeface="Times New Roman"/>
                <a:ea typeface="新細明體"/>
                <a:cs typeface="Times New Roman"/>
              </a:rPr>
              <a:t> barrel </a:t>
            </a:r>
            <a:r>
              <a:rPr kumimoji="0" lang="en-HK" altLang="zh-HK" sz="1400" b="0" i="0" u="none" strike="noStrike" kern="1200" cap="none" spc="0" normalizeH="0" baseline="0" noProof="0" dirty="0" smtClean="0">
                <a:ln>
                  <a:noFill/>
                </a:ln>
                <a:effectLst/>
                <a:uLnTx/>
                <a:uFillTx/>
                <a:latin typeface="Times New Roman"/>
                <a:ea typeface="新細明體"/>
                <a:cs typeface="Times New Roman"/>
              </a:rPr>
              <a:t>joined. This consequently </a:t>
            </a:r>
            <a:r>
              <a:rPr kumimoji="0" lang="en-HK" altLang="zh-HK" sz="1400" b="0" i="0" u="none" strike="noStrike" kern="1200" cap="none" spc="0" normalizeH="0" baseline="0" noProof="0" dirty="0">
                <a:ln>
                  <a:noFill/>
                </a:ln>
                <a:effectLst/>
                <a:uLnTx/>
                <a:uFillTx/>
                <a:latin typeface="Times New Roman"/>
                <a:ea typeface="新細明體"/>
                <a:cs typeface="Times New Roman"/>
              </a:rPr>
              <a:t>lowered its firing power. This was the main reason </a:t>
            </a:r>
            <a:r>
              <a:rPr kumimoji="0" lang="en-HK" altLang="zh-HK" sz="1400" b="0" i="0" u="none" strike="noStrike" kern="1200" cap="none" spc="0" normalizeH="0" baseline="0" noProof="0" dirty="0" smtClean="0">
                <a:ln>
                  <a:noFill/>
                </a:ln>
                <a:effectLst/>
                <a:uLnTx/>
                <a:uFillTx/>
                <a:latin typeface="Times New Roman"/>
                <a:ea typeface="新細明體"/>
                <a:cs typeface="Times New Roman"/>
              </a:rPr>
              <a:t>why </a:t>
            </a:r>
            <a:r>
              <a:rPr kumimoji="0" lang="en-HK" altLang="zh-HK" sz="1400" b="0" i="0" u="none" strike="noStrike" kern="1200" cap="none" spc="0" normalizeH="0" baseline="0" noProof="0" dirty="0">
                <a:ln>
                  <a:noFill/>
                </a:ln>
                <a:effectLst/>
                <a:uLnTx/>
                <a:uFillTx/>
                <a:latin typeface="Times New Roman"/>
                <a:ea typeface="新細明體"/>
                <a:cs typeface="Times New Roman"/>
              </a:rPr>
              <a:t>the Ming army </a:t>
            </a:r>
            <a:r>
              <a:rPr kumimoji="0" lang="en-HK" altLang="zh-HK" sz="1400" b="0" i="0" u="none" strike="noStrike" kern="1200" cap="none" spc="0" normalizeH="0" baseline="0" noProof="0" dirty="0" smtClean="0">
                <a:ln>
                  <a:noFill/>
                </a:ln>
                <a:effectLst/>
                <a:uLnTx/>
                <a:uFillTx/>
                <a:latin typeface="Times New Roman"/>
                <a:ea typeface="新細明體"/>
                <a:cs typeface="Times New Roman"/>
              </a:rPr>
              <a:t>needed </a:t>
            </a:r>
            <a:r>
              <a:rPr kumimoji="0" lang="en-HK" altLang="zh-HK" sz="1400" b="0" i="0" u="none" strike="noStrike" kern="1200" cap="none" spc="0" normalizeH="0" baseline="0" noProof="0" dirty="0">
                <a:ln>
                  <a:noFill/>
                </a:ln>
                <a:effectLst/>
                <a:uLnTx/>
                <a:uFillTx/>
                <a:latin typeface="Times New Roman"/>
                <a:ea typeface="新細明體"/>
                <a:cs typeface="Times New Roman"/>
              </a:rPr>
              <a:t>to move the breech-loading swivel cannon outside the city to </a:t>
            </a:r>
            <a:r>
              <a:rPr lang="en-HK" altLang="zh-HK" sz="1400" dirty="0" smtClean="0">
                <a:latin typeface="Times New Roman"/>
                <a:ea typeface="新細明體"/>
                <a:cs typeface="Times New Roman"/>
              </a:rPr>
              <a:t>target </a:t>
            </a:r>
            <a:r>
              <a:rPr kumimoji="0" lang="en-US" altLang="zh-HK" sz="1400" b="0" i="0" u="none" strike="noStrike" kern="1200" cap="none" spc="0" normalizeH="0" baseline="0" noProof="0" dirty="0" smtClean="0">
                <a:ln>
                  <a:noFill/>
                </a:ln>
                <a:effectLst/>
                <a:uLnTx/>
                <a:uFillTx/>
                <a:latin typeface="Times New Roman"/>
                <a:ea typeface="新細明體"/>
                <a:cs typeface="Times New Roman"/>
              </a:rPr>
              <a:t>at </a:t>
            </a:r>
            <a:r>
              <a:rPr kumimoji="0" lang="en-US" altLang="zh-HK" sz="1400" b="0" i="0" u="none" strike="noStrike" kern="1200" cap="none" spc="0" normalizeH="0" baseline="0" noProof="0" dirty="0">
                <a:ln>
                  <a:noFill/>
                </a:ln>
                <a:effectLst/>
                <a:uLnTx/>
                <a:uFillTx/>
                <a:latin typeface="Times New Roman"/>
                <a:ea typeface="新細明體"/>
                <a:cs typeface="Times New Roman"/>
              </a:rPr>
              <a:t>Later </a:t>
            </a:r>
            <a:r>
              <a:rPr kumimoji="0" lang="en-US" altLang="zh-HK" sz="1400" b="0" i="0" u="none" strike="noStrike" kern="1200" cap="none" spc="0" normalizeH="0" baseline="0" noProof="0" dirty="0" err="1">
                <a:ln>
                  <a:noFill/>
                </a:ln>
                <a:effectLst/>
                <a:uLnTx/>
                <a:uFillTx/>
                <a:latin typeface="Times New Roman"/>
                <a:ea typeface="新細明體"/>
                <a:cs typeface="Times New Roman"/>
              </a:rPr>
              <a:t>Jin</a:t>
            </a:r>
            <a:r>
              <a:rPr kumimoji="0" lang="en-US" altLang="zh-HK" sz="1400" b="0" i="0" u="none" strike="noStrike" kern="1200" cap="none" spc="0" normalizeH="0" baseline="0" noProof="0" dirty="0">
                <a:ln>
                  <a:noFill/>
                </a:ln>
                <a:effectLst/>
                <a:uLnTx/>
                <a:uFillTx/>
                <a:latin typeface="Times New Roman"/>
                <a:ea typeface="新細明體"/>
                <a:cs typeface="Times New Roman"/>
              </a:rPr>
              <a:t> </a:t>
            </a:r>
            <a:r>
              <a:rPr kumimoji="0" lang="en-US" altLang="zh-HK" sz="1400" b="0" i="0" u="none" strike="noStrike" kern="1200" cap="none" spc="0" normalizeH="0" baseline="0" noProof="0" dirty="0" smtClean="0">
                <a:ln>
                  <a:noFill/>
                </a:ln>
                <a:effectLst/>
                <a:uLnTx/>
                <a:uFillTx/>
                <a:latin typeface="Times New Roman"/>
                <a:ea typeface="新細明體"/>
                <a:cs typeface="Times New Roman"/>
              </a:rPr>
              <a:t>soldiers more closely in the Battle of Liaoyang. </a:t>
            </a:r>
            <a:r>
              <a:rPr kumimoji="0" lang="en-US" altLang="zh-HK" sz="1400" b="0" i="0" u="none" strike="noStrike" kern="1200" cap="none" spc="0" normalizeH="0" baseline="0" noProof="0" dirty="0">
                <a:ln>
                  <a:noFill/>
                </a:ln>
                <a:effectLst/>
                <a:uLnTx/>
                <a:uFillTx/>
                <a:latin typeface="Times New Roman"/>
                <a:ea typeface="新細明體"/>
                <a:cs typeface="Times New Roman"/>
              </a:rPr>
              <a:t>However, this meant that the artillery soldiers were not shielded behind </a:t>
            </a:r>
            <a:r>
              <a:rPr kumimoji="0" lang="en-US" altLang="zh-HK" sz="1400" b="0" i="0" u="none" strike="noStrike" kern="1200" cap="none" spc="0" normalizeH="0" baseline="0" noProof="0" dirty="0" smtClean="0">
                <a:ln>
                  <a:noFill/>
                </a:ln>
                <a:effectLst/>
                <a:uLnTx/>
                <a:uFillTx/>
                <a:latin typeface="Times New Roman"/>
                <a:ea typeface="新細明體"/>
                <a:cs typeface="Times New Roman"/>
              </a:rPr>
              <a:t>the</a:t>
            </a:r>
            <a:r>
              <a:rPr kumimoji="0" lang="en-US" altLang="zh-HK" sz="1400" b="0" i="0" u="none" strike="noStrike" kern="1200" cap="none" spc="0" normalizeH="0" noProof="0" dirty="0" smtClean="0">
                <a:ln>
                  <a:noFill/>
                </a:ln>
                <a:effectLst/>
                <a:uLnTx/>
                <a:uFillTx/>
                <a:latin typeface="Times New Roman"/>
                <a:ea typeface="新細明體"/>
                <a:cs typeface="Times New Roman"/>
              </a:rPr>
              <a:t> </a:t>
            </a:r>
            <a:r>
              <a:rPr kumimoji="0" lang="en-US" altLang="zh-HK" sz="1400" b="0" i="0" u="none" strike="noStrike" kern="1200" cap="none" spc="0" normalizeH="0" baseline="0" noProof="0" dirty="0" smtClean="0">
                <a:ln>
                  <a:noFill/>
                </a:ln>
                <a:effectLst/>
                <a:uLnTx/>
                <a:uFillTx/>
                <a:latin typeface="Times New Roman"/>
                <a:ea typeface="新細明體"/>
                <a:cs typeface="Times New Roman"/>
              </a:rPr>
              <a:t>city </a:t>
            </a:r>
            <a:r>
              <a:rPr kumimoji="0" lang="en-US" altLang="zh-HK" sz="1400" b="0" i="0" u="none" strike="noStrike" kern="1200" cap="none" spc="0" normalizeH="0" baseline="0" noProof="0" dirty="0">
                <a:ln>
                  <a:noFill/>
                </a:ln>
                <a:effectLst/>
                <a:uLnTx/>
                <a:uFillTx/>
                <a:latin typeface="Times New Roman"/>
                <a:ea typeface="新細明體"/>
                <a:cs typeface="Times New Roman"/>
              </a:rPr>
              <a:t>walls and were easily injured by</a:t>
            </a:r>
            <a:r>
              <a:rPr lang="zh-HK" altLang="en-US" sz="1400" dirty="0">
                <a:latin typeface="Times New Roman"/>
                <a:ea typeface="新細明體"/>
                <a:cs typeface="Times New Roman"/>
              </a:rPr>
              <a:t> </a:t>
            </a:r>
            <a:r>
              <a:rPr lang="en-US" altLang="zh-HK" sz="1400" dirty="0">
                <a:latin typeface="Times New Roman"/>
                <a:ea typeface="新細明體"/>
                <a:cs typeface="Times New Roman"/>
              </a:rPr>
              <a:t>enemy</a:t>
            </a:r>
            <a:r>
              <a:rPr lang="zh-HK" altLang="en-US" sz="1400" dirty="0">
                <a:latin typeface="Times New Roman"/>
                <a:ea typeface="新細明體"/>
                <a:cs typeface="Times New Roman"/>
              </a:rPr>
              <a:t> </a:t>
            </a:r>
            <a:r>
              <a:rPr lang="en-US" altLang="zh-HK" sz="1400" dirty="0">
                <a:latin typeface="Times New Roman"/>
                <a:ea typeface="新細明體"/>
                <a:cs typeface="Times New Roman"/>
              </a:rPr>
              <a:t>soldiers.</a:t>
            </a:r>
            <a:r>
              <a:rPr lang="zh-HK" altLang="en-US" sz="1400" dirty="0">
                <a:latin typeface="Times New Roman"/>
                <a:ea typeface="新細明體"/>
                <a:cs typeface="Times New Roman"/>
              </a:rPr>
              <a:t> </a:t>
            </a:r>
            <a:endParaRPr lang="en-US" altLang="zh-HK" sz="1400" dirty="0">
              <a:latin typeface="Times New Roman"/>
              <a:ea typeface="新細明體"/>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HK" sz="1400" b="0" i="0" u="none" strike="noStrike" kern="1200" cap="none" spc="0" normalizeH="0" baseline="0" noProof="0" dirty="0">
                <a:ln>
                  <a:noFill/>
                </a:ln>
                <a:effectLst/>
                <a:uLnTx/>
                <a:uFillTx/>
                <a:latin typeface="Times New Roman"/>
                <a:ea typeface="新細明體"/>
                <a:cs typeface="Times New Roman"/>
              </a:rPr>
              <a:t>In 1621, Nurhaci, armed</a:t>
            </a:r>
            <a:r>
              <a:rPr kumimoji="0" lang="en-US" altLang="zh-HK" sz="1400" b="0" i="0" u="none" strike="noStrike" kern="1200" cap="none" spc="0" normalizeH="0" noProof="0" dirty="0">
                <a:ln>
                  <a:noFill/>
                </a:ln>
                <a:effectLst/>
                <a:uLnTx/>
                <a:uFillTx/>
                <a:latin typeface="Times New Roman"/>
                <a:ea typeface="新細明體"/>
                <a:cs typeface="Times New Roman"/>
              </a:rPr>
              <a:t> with traditional weapons,</a:t>
            </a:r>
            <a:r>
              <a:rPr kumimoji="0" lang="en-US" altLang="zh-HK" sz="1400" b="0" i="0" u="none" strike="noStrike" kern="1200" cap="none" spc="0" normalizeH="0" baseline="0" noProof="0" dirty="0">
                <a:ln>
                  <a:noFill/>
                </a:ln>
                <a:effectLst/>
                <a:uLnTx/>
                <a:uFillTx/>
                <a:latin typeface="Times New Roman"/>
                <a:ea typeface="新細明體"/>
                <a:cs typeface="Times New Roman"/>
              </a:rPr>
              <a:t> </a:t>
            </a:r>
            <a:r>
              <a:rPr lang="en-US" altLang="zh-HK" sz="1400" dirty="0">
                <a:latin typeface="Times New Roman"/>
                <a:ea typeface="新細明體"/>
                <a:cs typeface="Times New Roman"/>
              </a:rPr>
              <a:t>stormed Liaoyang. His next objective </a:t>
            </a:r>
            <a:r>
              <a:rPr kumimoji="0" lang="en-US" altLang="zh-HK" sz="1400" b="0" i="0" u="none" strike="noStrike" kern="1200" cap="none" spc="0" normalizeH="0" baseline="0" noProof="0" dirty="0">
                <a:ln>
                  <a:noFill/>
                </a:ln>
                <a:effectLst/>
                <a:uLnTx/>
                <a:uFillTx/>
                <a:latin typeface="Times New Roman"/>
                <a:ea typeface="新細明體"/>
                <a:cs typeface="Times New Roman"/>
              </a:rPr>
              <a:t>became </a:t>
            </a:r>
            <a:r>
              <a:rPr kumimoji="0" lang="en-US" altLang="zh-HK" sz="1400" b="0" i="0" u="none" strike="noStrike" kern="1200" cap="none" spc="0" normalizeH="0" baseline="0" noProof="0" dirty="0" err="1" smtClean="0">
                <a:ln>
                  <a:noFill/>
                </a:ln>
                <a:effectLst/>
                <a:uLnTx/>
                <a:uFillTx/>
                <a:latin typeface="Times New Roman"/>
                <a:ea typeface="新細明體"/>
                <a:cs typeface="Times New Roman"/>
              </a:rPr>
              <a:t>Ningyuan</a:t>
            </a:r>
            <a:r>
              <a:rPr kumimoji="0" lang="en-US" altLang="zh-HK" sz="1400" b="0" i="0" u="none" strike="noStrike" kern="1200" cap="none" spc="0" normalizeH="0" baseline="0" noProof="0" dirty="0" smtClean="0">
                <a:ln>
                  <a:noFill/>
                </a:ln>
                <a:effectLst/>
                <a:uLnTx/>
                <a:uFillTx/>
                <a:latin typeface="Times New Roman"/>
                <a:ea typeface="新細明體"/>
                <a:cs typeface="Times New Roman"/>
              </a:rPr>
              <a:t>.</a:t>
            </a:r>
            <a:endParaRPr lang="zh-HK" altLang="en-US" sz="1400" dirty="0">
              <a:latin typeface="Times New Roman"/>
              <a:ea typeface="新細明體"/>
              <a:cs typeface="Times New Roman"/>
            </a:endParaRPr>
          </a:p>
        </p:txBody>
      </p:sp>
      <p:pic>
        <p:nvPicPr>
          <p:cNvPr id="31" name="Picture 2"/>
          <p:cNvPicPr>
            <a:picLocks noChangeAspect="1" noChangeArrowheads="1"/>
          </p:cNvPicPr>
          <p:nvPr/>
        </p:nvPicPr>
        <p:blipFill>
          <a:blip r:embed="rId3" cstate="print"/>
          <a:srcRect/>
          <a:stretch>
            <a:fillRect/>
          </a:stretch>
        </p:blipFill>
        <p:spPr bwMode="auto">
          <a:xfrm>
            <a:off x="5712913" y="908915"/>
            <a:ext cx="2700803" cy="3353354"/>
          </a:xfrm>
          <a:prstGeom prst="rect">
            <a:avLst/>
          </a:prstGeom>
          <a:noFill/>
          <a:ln w="38100" cmpd="sng">
            <a:solidFill>
              <a:sysClr val="window" lastClr="FFFFFF"/>
            </a:solidFill>
            <a:miter lim="800000"/>
            <a:headEnd/>
            <a:tailEnd/>
          </a:ln>
          <a:effectLst>
            <a:outerShdw blurRad="50800" dist="38100" dir="2700000" algn="tl" rotWithShape="0">
              <a:prstClr val="black">
                <a:alpha val="40000"/>
              </a:prstClr>
            </a:outerShdw>
          </a:effectLst>
        </p:spPr>
      </p:pic>
      <p:sp>
        <p:nvSpPr>
          <p:cNvPr id="32" name="Rectangle 4"/>
          <p:cNvSpPr/>
          <p:nvPr/>
        </p:nvSpPr>
        <p:spPr>
          <a:xfrm>
            <a:off x="5712913" y="4273961"/>
            <a:ext cx="3183995" cy="525257"/>
          </a:xfrm>
          <a:prstGeom prst="rect">
            <a:avLst/>
          </a:prstGeom>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HK" sz="1200" noProof="0" dirty="0">
                <a:solidFill>
                  <a:srgbClr val="000000"/>
                </a:solidFill>
                <a:latin typeface="Times New Roman"/>
                <a:ea typeface="新細明體"/>
                <a:cs typeface="Times New Roman"/>
              </a:rPr>
              <a:t>Source: </a:t>
            </a:r>
            <a:r>
              <a:rPr lang="en-US" altLang="zh-HK" sz="1200" noProof="0" dirty="0" smtClean="0">
                <a:solidFill>
                  <a:srgbClr val="7030A0"/>
                </a:solidFill>
                <a:latin typeface="Times New Roman"/>
                <a:ea typeface="新細明體"/>
                <a:cs typeface="Times New Roman"/>
              </a:rPr>
              <a:t>“</a:t>
            </a:r>
            <a:r>
              <a:rPr kumimoji="0" lang="en-US" altLang="zh-HK" sz="1200" b="0" i="1" u="none" strike="noStrike" kern="1200" cap="none" spc="0" normalizeH="0" baseline="0" noProof="0" dirty="0" err="1" smtClean="0">
                <a:ln>
                  <a:noFill/>
                </a:ln>
                <a:solidFill>
                  <a:srgbClr val="000000"/>
                </a:solidFill>
                <a:effectLst/>
                <a:uLnTx/>
                <a:uFillTx/>
                <a:latin typeface="Times New Roman"/>
                <a:ea typeface="新細明體"/>
                <a:cs typeface="Times New Roman"/>
              </a:rPr>
              <a:t>Yihai</a:t>
            </a:r>
            <a:r>
              <a:rPr kumimoji="0" lang="en-US" altLang="zh-HK" sz="1200" b="0" i="1" u="none" strike="noStrike" kern="1200" cap="none" spc="0" normalizeH="0" baseline="0" noProof="0" dirty="0" smtClean="0">
                <a:ln>
                  <a:noFill/>
                </a:ln>
                <a:solidFill>
                  <a:srgbClr val="000000"/>
                </a:solidFill>
                <a:effectLst/>
                <a:uLnTx/>
                <a:uFillTx/>
                <a:latin typeface="Times New Roman"/>
                <a:ea typeface="新細明體"/>
                <a:cs typeface="Times New Roman"/>
              </a:rPr>
              <a:t> </a:t>
            </a:r>
            <a:r>
              <a:rPr kumimoji="0" lang="en-US" altLang="zh-HK" sz="1200" b="0" i="1" u="none" strike="noStrike" kern="1200" cap="none" spc="0" normalizeH="0" baseline="0" noProof="0" dirty="0" err="1" smtClean="0">
                <a:ln>
                  <a:noFill/>
                </a:ln>
                <a:solidFill>
                  <a:srgbClr val="000000"/>
                </a:solidFill>
                <a:effectLst/>
                <a:uLnTx/>
                <a:uFillTx/>
                <a:latin typeface="Times New Roman"/>
                <a:ea typeface="新細明體"/>
                <a:cs typeface="Times New Roman"/>
              </a:rPr>
              <a:t>zhuchen</a:t>
            </a:r>
            <a:r>
              <a:rPr kumimoji="0" lang="en-US" altLang="zh-HK" sz="1200" b="0" i="1" u="none" strike="noStrike" kern="1200" cap="none" spc="0" normalizeH="0" baseline="0" noProof="0" dirty="0" smtClean="0">
                <a:ln>
                  <a:noFill/>
                </a:ln>
                <a:effectLst/>
                <a:uLnTx/>
                <a:uFillTx/>
                <a:latin typeface="Times New Roman"/>
                <a:ea typeface="新細明體"/>
                <a:cs typeface="Times New Roman"/>
              </a:rPr>
              <a:t>” </a:t>
            </a:r>
            <a:r>
              <a:rPr kumimoji="0" lang="en-US" altLang="zh-TW" sz="1200" b="0" u="none" strike="noStrike" kern="1200" cap="none" spc="0" normalizeH="0" baseline="0" noProof="0" dirty="0" smtClean="0">
                <a:ln>
                  <a:noFill/>
                </a:ln>
                <a:effectLst/>
                <a:uLnTx/>
                <a:uFillTx/>
                <a:latin typeface="Times New Roman"/>
                <a:ea typeface="新細明體"/>
                <a:cs typeface="Times New Roman"/>
              </a:rPr>
              <a:t>(</a:t>
            </a:r>
            <a:r>
              <a:rPr kumimoji="0" lang="zh-TW" altLang="en-US" sz="1200" b="0" u="none" strike="noStrike" kern="1200" cap="none" spc="0" normalizeH="0" baseline="0" noProof="0" dirty="0" smtClean="0">
                <a:ln>
                  <a:noFill/>
                </a:ln>
                <a:effectLst/>
                <a:uLnTx/>
                <a:uFillTx/>
                <a:latin typeface="Times New Roman"/>
                <a:ea typeface="新細明體"/>
                <a:cs typeface="Times New Roman"/>
              </a:rPr>
              <a:t>藝海珠塵</a:t>
            </a:r>
            <a:r>
              <a:rPr kumimoji="0" lang="en-US" altLang="zh-TW" sz="1200" b="0" u="none" strike="noStrike" kern="1200" cap="none" spc="0" normalizeH="0" baseline="0" noProof="0" dirty="0" smtClean="0">
                <a:ln>
                  <a:noFill/>
                </a:ln>
                <a:effectLst/>
                <a:uLnTx/>
                <a:uFillTx/>
                <a:latin typeface="Times New Roman"/>
                <a:ea typeface="新細明體"/>
                <a:cs typeface="Times New Roman"/>
              </a:rPr>
              <a:t>)</a:t>
            </a:r>
            <a:r>
              <a:rPr kumimoji="0" lang="en-US" altLang="zh-HK" sz="1200" b="0" i="1" u="none" strike="noStrike" kern="1200" cap="none" spc="0" normalizeH="0" baseline="0" noProof="0" dirty="0" smtClean="0">
                <a:ln>
                  <a:noFill/>
                </a:ln>
                <a:effectLst/>
                <a:uLnTx/>
                <a:uFillTx/>
                <a:latin typeface="Times New Roman"/>
                <a:ea typeface="新細明體"/>
                <a:cs typeface="Times New Roman"/>
              </a:rPr>
              <a:t>, </a:t>
            </a:r>
            <a:r>
              <a:rPr kumimoji="0" lang="en-US" altLang="zh-HK" sz="1200" b="0" u="none" strike="noStrike" kern="1200" cap="none" spc="0" normalizeH="0" baseline="0" noProof="0" dirty="0">
                <a:ln>
                  <a:noFill/>
                </a:ln>
                <a:effectLst/>
                <a:uLnTx/>
                <a:uFillTx/>
                <a:latin typeface="Times New Roman"/>
                <a:ea typeface="新細明體"/>
                <a:cs typeface="Times New Roman"/>
              </a:rPr>
              <a:t>Wu</a:t>
            </a:r>
            <a:r>
              <a:rPr kumimoji="0" lang="en-US" altLang="zh-HK" sz="1200" b="0" u="none" strike="noStrike" kern="1200" cap="none" spc="0" normalizeH="0" noProof="0" dirty="0">
                <a:ln>
                  <a:noFill/>
                </a:ln>
                <a:effectLst/>
                <a:uLnTx/>
                <a:uFillTx/>
                <a:latin typeface="Times New Roman"/>
                <a:ea typeface="新細明體"/>
                <a:cs typeface="Times New Roman"/>
              </a:rPr>
              <a:t> </a:t>
            </a:r>
            <a:r>
              <a:rPr kumimoji="0" lang="en-US" altLang="zh-HK" sz="1200" b="0" u="none" strike="noStrike" kern="1200" cap="none" spc="0" normalizeH="0" noProof="0" dirty="0" err="1">
                <a:ln>
                  <a:noFill/>
                </a:ln>
                <a:effectLst/>
                <a:uLnTx/>
                <a:uFillTx/>
                <a:latin typeface="Times New Roman"/>
                <a:ea typeface="新細明體"/>
                <a:cs typeface="Times New Roman"/>
              </a:rPr>
              <a:t>Shenglan</a:t>
            </a:r>
            <a:r>
              <a:rPr kumimoji="0" lang="en-US" altLang="zh-HK" sz="1200" b="0" u="none" strike="noStrike" kern="1200" cap="none" spc="0" normalizeH="0" noProof="0" dirty="0">
                <a:ln>
                  <a:noFill/>
                </a:ln>
                <a:effectLst/>
                <a:uLnTx/>
                <a:uFillTx/>
                <a:latin typeface="Times New Roman"/>
                <a:ea typeface="新細明體"/>
                <a:cs typeface="Times New Roman"/>
              </a:rPr>
              <a:t> ed., </a:t>
            </a:r>
            <a:r>
              <a:rPr lang="en-US" altLang="zh-HK" sz="1200" dirty="0" err="1">
                <a:latin typeface="Times New Roman" panose="02020603050405020304" pitchFamily="18" charset="0"/>
                <a:cs typeface="Times New Roman" panose="02020603050405020304" pitchFamily="18" charset="0"/>
              </a:rPr>
              <a:t>Jiaqing</a:t>
            </a:r>
            <a:r>
              <a:rPr lang="en-US" altLang="zh-HK" sz="1200" dirty="0">
                <a:latin typeface="Times New Roman" panose="02020603050405020304" pitchFamily="18" charset="0"/>
                <a:cs typeface="Times New Roman" panose="02020603050405020304" pitchFamily="18" charset="0"/>
              </a:rPr>
              <a:t> period </a:t>
            </a:r>
            <a:r>
              <a:rPr lang="en-US" altLang="zh-HK" sz="1200" dirty="0" smtClean="0">
                <a:latin typeface="Times New Roman" panose="02020603050405020304" pitchFamily="18" charset="0"/>
                <a:cs typeface="Times New Roman" panose="02020603050405020304" pitchFamily="18" charset="0"/>
              </a:rPr>
              <a:t>(AD1760-1820</a:t>
            </a:r>
            <a:r>
              <a:rPr lang="en-US" altLang="zh-HK" sz="1200" dirty="0">
                <a:latin typeface="Times New Roman" panose="02020603050405020304" pitchFamily="18" charset="0"/>
                <a:cs typeface="Times New Roman" panose="02020603050405020304" pitchFamily="18" charset="0"/>
              </a:rPr>
              <a:t>)</a:t>
            </a:r>
            <a:endParaRPr lang="zh-HK" altLang="en-US" sz="1200" dirty="0">
              <a:latin typeface="Times New Roman" panose="02020603050405020304" pitchFamily="18" charset="0"/>
              <a:cs typeface="Times New Roman" panose="02020603050405020304" pitchFamily="18" charset="0"/>
            </a:endParaRPr>
          </a:p>
        </p:txBody>
      </p:sp>
      <p:sp>
        <p:nvSpPr>
          <p:cNvPr id="33" name="TextBox 5"/>
          <p:cNvSpPr txBox="1"/>
          <p:nvPr/>
        </p:nvSpPr>
        <p:spPr>
          <a:xfrm>
            <a:off x="618401" y="2127023"/>
            <a:ext cx="4885252" cy="350282"/>
          </a:xfrm>
          <a:prstGeom prst="rect">
            <a:avLst/>
          </a:prstGeom>
          <a:solidFill>
            <a:srgbClr val="C0504D"/>
          </a:solidFill>
          <a:ln w="25400" cap="flat" cmpd="sng" algn="ctr">
            <a:solidFill>
              <a:srgbClr val="C0504D">
                <a:shade val="50000"/>
              </a:srgbClr>
            </a:solidFill>
            <a:prstDash val="solid"/>
          </a:ln>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HK" sz="1500" b="0" i="0" u="none" strike="noStrike" kern="1200" cap="none" spc="0" normalizeH="0" baseline="0" noProof="0" dirty="0">
                <a:ln>
                  <a:noFill/>
                </a:ln>
                <a:solidFill>
                  <a:srgbClr val="FFFFFF"/>
                </a:solidFill>
                <a:effectLst/>
                <a:uLnTx/>
                <a:uFillTx/>
                <a:latin typeface="Times New Roman"/>
                <a:ea typeface="新細明體"/>
                <a:cs typeface="Times New Roman"/>
              </a:rPr>
              <a:t>The weak points of the breech-loading swivel </a:t>
            </a:r>
            <a:r>
              <a:rPr lang="en-US" altLang="zh-HK" sz="1500" dirty="0">
                <a:solidFill>
                  <a:srgbClr val="FFFFFF"/>
                </a:solidFill>
                <a:latin typeface="Times New Roman"/>
                <a:ea typeface="新細明體"/>
                <a:cs typeface="Times New Roman"/>
              </a:rPr>
              <a:t>cannons</a:t>
            </a:r>
            <a:endParaRPr lang="zh-HK" altLang="en-US" sz="1500" dirty="0">
              <a:solidFill>
                <a:srgbClr val="FFFFFF"/>
              </a:solidFill>
              <a:latin typeface="Times New Roman"/>
              <a:ea typeface="新細明體"/>
              <a:cs typeface="Times New Roman"/>
            </a:endParaRPr>
          </a:p>
        </p:txBody>
      </p:sp>
    </p:spTree>
    <p:extLst>
      <p:ext uri="{BB962C8B-B14F-4D97-AF65-F5344CB8AC3E}">
        <p14:creationId xmlns:p14="http://schemas.microsoft.com/office/powerpoint/2010/main" val="1464266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37793" y="1208241"/>
            <a:ext cx="5381625" cy="2129329"/>
          </a:xfrm>
          <a:prstGeom prst="rect">
            <a:avLst/>
          </a:prstGeom>
          <a:solidFill>
            <a:srgbClr val="00B050"/>
          </a:solidFill>
          <a:ln w="38100">
            <a:solidFill>
              <a:schemeClr val="accent1">
                <a:lumMod val="50000"/>
              </a:schemeClr>
            </a:solidFill>
            <a:miter lim="800000"/>
            <a:headEnd/>
            <a:tailEnd/>
          </a:ln>
          <a:effectLst>
            <a:outerShdw blurRad="50800" dist="38100" dir="2700000" algn="tl" rotWithShape="0">
              <a:prstClr val="black">
                <a:alpha val="40000"/>
              </a:prstClr>
            </a:outerShdw>
          </a:effectLst>
        </p:spPr>
      </p:pic>
      <p:sp>
        <p:nvSpPr>
          <p:cNvPr id="7" name="矩形 6"/>
          <p:cNvSpPr/>
          <p:nvPr/>
        </p:nvSpPr>
        <p:spPr>
          <a:xfrm>
            <a:off x="3976195" y="1208241"/>
            <a:ext cx="1808201" cy="1951063"/>
          </a:xfrm>
          <a:prstGeom prst="rect">
            <a:avLst/>
          </a:prstGeom>
          <a:noFill/>
          <a:ln w="285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11" name="Picture 3"/>
          <p:cNvPicPr>
            <a:picLocks noChangeAspect="1" noChangeArrowheads="1"/>
          </p:cNvPicPr>
          <p:nvPr/>
        </p:nvPicPr>
        <p:blipFill>
          <a:blip r:embed="rId4" cstate="print"/>
          <a:srcRect/>
          <a:stretch>
            <a:fillRect/>
          </a:stretch>
        </p:blipFill>
        <p:spPr bwMode="auto">
          <a:xfrm>
            <a:off x="537793" y="3606473"/>
            <a:ext cx="2435868" cy="2880222"/>
          </a:xfrm>
          <a:prstGeom prst="rect">
            <a:avLst/>
          </a:prstGeom>
          <a:noFill/>
          <a:ln w="38100">
            <a:solidFill>
              <a:schemeClr val="bg1"/>
            </a:solidFill>
            <a:miter lim="800000"/>
            <a:headEnd/>
            <a:tailEnd/>
          </a:ln>
          <a:effectLst>
            <a:outerShdw blurRad="50800" dist="38100" dir="2700000" algn="tl" rotWithShape="0">
              <a:prstClr val="black">
                <a:alpha val="40000"/>
              </a:prstClr>
            </a:outerShdw>
          </a:effectLst>
        </p:spPr>
      </p:pic>
      <p:cxnSp>
        <p:nvCxnSpPr>
          <p:cNvPr id="13" name="直線單箭頭接點 8"/>
          <p:cNvCxnSpPr/>
          <p:nvPr/>
        </p:nvCxnSpPr>
        <p:spPr>
          <a:xfrm flipH="1">
            <a:off x="2973661" y="3007738"/>
            <a:ext cx="1002534" cy="980844"/>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4"/>
          <p:cNvSpPr txBox="1"/>
          <p:nvPr/>
        </p:nvSpPr>
        <p:spPr>
          <a:xfrm>
            <a:off x="3631362" y="3526746"/>
            <a:ext cx="5037727" cy="2079588"/>
          </a:xfrm>
          <a:prstGeom prst="rect">
            <a:avLst/>
          </a:prstGeom>
          <a:solidFill>
            <a:srgbClr val="4F81BD">
              <a:lumMod val="20000"/>
              <a:lumOff val="80000"/>
            </a:srgbClr>
          </a:solidFill>
          <a:ln cap="flat">
            <a:noFill/>
          </a:ln>
          <a:effectLst/>
        </p:spPr>
        <p:txBody>
          <a:bodyPr wrap="square" rtlCol="0">
            <a:noAutofit/>
          </a:bodyPr>
          <a:lstStyle/>
          <a:p>
            <a:pPr lvl="0" defTabSz="914400">
              <a:defRPr/>
            </a:pPr>
            <a:r>
              <a:rPr kumimoji="0" lang="en-US" altLang="zh-CN" sz="1400" b="0" i="0" u="none" strike="noStrike" kern="1200" cap="none" spc="0" normalizeH="0" baseline="0" noProof="0" dirty="0">
                <a:ln>
                  <a:noFill/>
                </a:ln>
                <a:effectLst/>
                <a:uLnTx/>
                <a:uFillTx/>
                <a:latin typeface="Times New Roman"/>
                <a:ea typeface="新細明體"/>
                <a:cs typeface="Times New Roman"/>
              </a:rPr>
              <a:t>On the </a:t>
            </a:r>
            <a:r>
              <a:rPr kumimoji="0" lang="en-US" altLang="zh-CN" sz="1400" b="0" i="0" u="none" strike="noStrike" kern="1200" cap="none" spc="0" normalizeH="0" baseline="0" noProof="0" dirty="0" smtClean="0">
                <a:ln>
                  <a:noFill/>
                </a:ln>
                <a:effectLst/>
                <a:uLnTx/>
                <a:uFillTx/>
                <a:latin typeface="Times New Roman"/>
                <a:ea typeface="新細明體"/>
                <a:cs typeface="Times New Roman"/>
              </a:rPr>
              <a:t>14</a:t>
            </a:r>
            <a:r>
              <a:rPr kumimoji="0" lang="en-US" altLang="zh-CN" sz="1400" b="0" i="0" u="none" strike="noStrike" kern="1200" cap="none" spc="0" normalizeH="0" baseline="30000" noProof="0" dirty="0" smtClean="0">
                <a:ln>
                  <a:noFill/>
                </a:ln>
                <a:effectLst/>
                <a:uLnTx/>
                <a:uFillTx/>
                <a:latin typeface="Times New Roman"/>
                <a:ea typeface="新細明體"/>
                <a:cs typeface="Times New Roman"/>
              </a:rPr>
              <a:t>th</a:t>
            </a:r>
            <a:r>
              <a:rPr kumimoji="0" lang="en-US" altLang="zh-CN" sz="1400" b="0" i="0" u="none" strike="noStrike" kern="1200" cap="none" spc="0" normalizeH="0" baseline="0" noProof="0" dirty="0" smtClean="0">
                <a:ln>
                  <a:noFill/>
                </a:ln>
                <a:effectLst/>
                <a:uLnTx/>
                <a:uFillTx/>
                <a:latin typeface="Times New Roman"/>
                <a:ea typeface="新細明體"/>
                <a:cs typeface="Times New Roman"/>
              </a:rPr>
              <a:t> </a:t>
            </a:r>
            <a:r>
              <a:rPr kumimoji="0" lang="en-US" altLang="zh-CN" sz="1400" b="0" i="0" u="none" strike="noStrike" kern="1200" cap="none" spc="0" normalizeH="0" baseline="0" noProof="0" dirty="0">
                <a:ln>
                  <a:noFill/>
                </a:ln>
                <a:effectLst/>
                <a:uLnTx/>
                <a:uFillTx/>
                <a:latin typeface="Times New Roman"/>
                <a:ea typeface="新細明體"/>
                <a:cs typeface="Times New Roman"/>
              </a:rPr>
              <a:t>of the first lunar month of </a:t>
            </a:r>
            <a:r>
              <a:rPr kumimoji="0" lang="en-US" altLang="zh-CN" sz="1400" b="0" i="0" u="none" strike="noStrike" kern="1200" cap="none" spc="0" normalizeH="0" baseline="0" noProof="0" dirty="0" smtClean="0">
                <a:ln>
                  <a:noFill/>
                </a:ln>
                <a:effectLst/>
                <a:uLnTx/>
                <a:uFillTx/>
                <a:latin typeface="Times New Roman"/>
                <a:ea typeface="新細明體"/>
                <a:cs typeface="Times New Roman"/>
              </a:rPr>
              <a:t>AD1626</a:t>
            </a:r>
            <a:r>
              <a:rPr kumimoji="0" lang="en-US" altLang="zh-CN" sz="1400" b="0" i="0" u="none" strike="noStrike" kern="1200" cap="none" spc="0" normalizeH="0" baseline="0" noProof="0" dirty="0">
                <a:ln>
                  <a:noFill/>
                </a:ln>
                <a:effectLst/>
                <a:uLnTx/>
                <a:uFillTx/>
                <a:latin typeface="Times New Roman"/>
                <a:ea typeface="新細明體"/>
                <a:cs typeface="Times New Roman"/>
              </a:rPr>
              <a:t>, </a:t>
            </a:r>
            <a:r>
              <a:rPr lang="en-US" altLang="zh-CN" sz="1400" dirty="0">
                <a:latin typeface="Times New Roman"/>
                <a:ea typeface="新細明體"/>
                <a:cs typeface="Times New Roman"/>
              </a:rPr>
              <a:t>Nurhaci and his army had conquered several cities on the Liaodong </a:t>
            </a:r>
            <a:r>
              <a:rPr lang="en-US" altLang="zh-CN" sz="1400" dirty="0" smtClean="0">
                <a:latin typeface="Times New Roman"/>
                <a:ea typeface="新細明體"/>
                <a:cs typeface="Times New Roman"/>
              </a:rPr>
              <a:t>Peninsula including Jinzhou </a:t>
            </a:r>
            <a:r>
              <a:rPr lang="en-US" altLang="zh-TW" sz="1400" dirty="0" smtClean="0">
                <a:latin typeface="Times New Roman"/>
                <a:ea typeface="新細明體"/>
                <a:cs typeface="Times New Roman"/>
              </a:rPr>
              <a:t>(</a:t>
            </a:r>
            <a:r>
              <a:rPr lang="zh-TW" altLang="en-US" sz="1400" dirty="0" smtClean="0">
                <a:latin typeface="Times New Roman"/>
                <a:ea typeface="新細明體"/>
                <a:cs typeface="Times New Roman"/>
              </a:rPr>
              <a:t>錦州</a:t>
            </a:r>
            <a:r>
              <a:rPr lang="en-US" altLang="zh-TW" sz="1400" dirty="0" smtClean="0">
                <a:latin typeface="Times New Roman"/>
                <a:ea typeface="新細明體"/>
                <a:cs typeface="Times New Roman"/>
              </a:rPr>
              <a:t>)</a:t>
            </a:r>
            <a:r>
              <a:rPr lang="en-US" altLang="zh-CN" sz="1400" dirty="0" smtClean="0">
                <a:latin typeface="Times New Roman"/>
                <a:ea typeface="新細明體"/>
                <a:cs typeface="Times New Roman"/>
              </a:rPr>
              <a:t>, </a:t>
            </a:r>
            <a:r>
              <a:rPr lang="en-US" altLang="zh-CN" sz="1400" dirty="0">
                <a:latin typeface="Times New Roman"/>
                <a:ea typeface="新細明體"/>
                <a:cs typeface="Times New Roman"/>
              </a:rPr>
              <a:t>and around </a:t>
            </a:r>
            <a:r>
              <a:rPr lang="en-US" altLang="zh-CN" sz="1400" dirty="0" err="1" smtClean="0">
                <a:latin typeface="Times New Roman"/>
                <a:ea typeface="新細明體"/>
                <a:cs typeface="Times New Roman"/>
              </a:rPr>
              <a:t>Linghe</a:t>
            </a:r>
            <a:r>
              <a:rPr lang="en-US" altLang="zh-CN" sz="1400" dirty="0" smtClean="0">
                <a:latin typeface="Times New Roman"/>
                <a:ea typeface="新細明體"/>
                <a:cs typeface="Times New Roman"/>
              </a:rPr>
              <a:t> </a:t>
            </a:r>
            <a:r>
              <a:rPr lang="en-US" altLang="zh-TW" sz="1400" dirty="0" smtClean="0">
                <a:latin typeface="Times New Roman"/>
                <a:ea typeface="新細明體"/>
                <a:cs typeface="Times New Roman"/>
              </a:rPr>
              <a:t>(</a:t>
            </a:r>
            <a:r>
              <a:rPr lang="zh-TW" altLang="en-US" sz="1400" dirty="0" smtClean="0">
                <a:latin typeface="Times New Roman"/>
                <a:ea typeface="新細明體"/>
                <a:cs typeface="Times New Roman"/>
              </a:rPr>
              <a:t>凌河</a:t>
            </a:r>
            <a:r>
              <a:rPr lang="en-US" altLang="zh-TW" sz="1400" dirty="0" smtClean="0">
                <a:latin typeface="Times New Roman"/>
                <a:ea typeface="新細明體"/>
                <a:cs typeface="Times New Roman"/>
              </a:rPr>
              <a:t>)</a:t>
            </a:r>
            <a:r>
              <a:rPr lang="en-US" altLang="zh-CN" sz="1400" dirty="0" smtClean="0">
                <a:latin typeface="Times New Roman"/>
                <a:ea typeface="新細明體"/>
                <a:cs typeface="Times New Roman"/>
              </a:rPr>
              <a:t>, </a:t>
            </a:r>
            <a:r>
              <a:rPr lang="en-US" altLang="zh-CN" sz="1400" dirty="0" err="1" smtClean="0">
                <a:latin typeface="Times New Roman"/>
                <a:ea typeface="新細明體"/>
                <a:cs typeface="Times New Roman"/>
              </a:rPr>
              <a:t>Songshan</a:t>
            </a:r>
            <a:r>
              <a:rPr lang="en-US" altLang="zh-CN" sz="1400" dirty="0" smtClean="0">
                <a:latin typeface="Times New Roman"/>
                <a:ea typeface="新細明體"/>
                <a:cs typeface="Times New Roman"/>
              </a:rPr>
              <a:t> </a:t>
            </a:r>
            <a:r>
              <a:rPr lang="en-US" altLang="zh-TW" sz="1400" dirty="0" smtClean="0">
                <a:latin typeface="Times New Roman"/>
                <a:ea typeface="新細明體"/>
                <a:cs typeface="Times New Roman"/>
              </a:rPr>
              <a:t>(</a:t>
            </a:r>
            <a:r>
              <a:rPr lang="zh-TW" altLang="en-US" sz="1400" dirty="0" smtClean="0">
                <a:latin typeface="Times New Roman"/>
                <a:ea typeface="新細明體"/>
                <a:cs typeface="Times New Roman"/>
              </a:rPr>
              <a:t>松山</a:t>
            </a:r>
            <a:r>
              <a:rPr lang="en-US" altLang="zh-TW" sz="1400" dirty="0" smtClean="0">
                <a:latin typeface="Times New Roman"/>
                <a:ea typeface="新細明體"/>
                <a:cs typeface="Times New Roman"/>
              </a:rPr>
              <a:t>)</a:t>
            </a:r>
            <a:r>
              <a:rPr lang="en-US" altLang="zh-CN" sz="1400" dirty="0" smtClean="0">
                <a:latin typeface="Times New Roman"/>
                <a:ea typeface="新細明體"/>
                <a:cs typeface="Times New Roman"/>
              </a:rPr>
              <a:t>, </a:t>
            </a:r>
            <a:r>
              <a:rPr lang="en-US" altLang="zh-CN" sz="1400" dirty="0">
                <a:latin typeface="Times New Roman"/>
                <a:ea typeface="新細明體"/>
                <a:cs typeface="Times New Roman"/>
              </a:rPr>
              <a:t>and </a:t>
            </a:r>
            <a:r>
              <a:rPr lang="en-US" altLang="zh-CN" sz="1400" dirty="0" err="1" smtClean="0">
                <a:latin typeface="Times New Roman"/>
                <a:ea typeface="新細明體"/>
                <a:cs typeface="Times New Roman"/>
              </a:rPr>
              <a:t>Xingshan</a:t>
            </a:r>
            <a:r>
              <a:rPr lang="en-US" altLang="zh-CN" sz="1400" dirty="0" smtClean="0">
                <a:latin typeface="Times New Roman"/>
                <a:ea typeface="新細明體"/>
                <a:cs typeface="Times New Roman"/>
              </a:rPr>
              <a:t> </a:t>
            </a:r>
            <a:r>
              <a:rPr lang="en-US" altLang="zh-TW" sz="1400" dirty="0" smtClean="0">
                <a:latin typeface="Times New Roman"/>
                <a:ea typeface="新細明體"/>
                <a:cs typeface="Times New Roman"/>
              </a:rPr>
              <a:t>(</a:t>
            </a:r>
            <a:r>
              <a:rPr lang="zh-TW" altLang="en-US" sz="1400" dirty="0" smtClean="0">
                <a:latin typeface="Times New Roman"/>
                <a:ea typeface="新細明體"/>
                <a:cs typeface="Times New Roman"/>
              </a:rPr>
              <a:t>杏山</a:t>
            </a:r>
            <a:r>
              <a:rPr lang="en-US" altLang="zh-TW" sz="1400" dirty="0" smtClean="0">
                <a:latin typeface="Times New Roman"/>
                <a:ea typeface="新細明體"/>
                <a:cs typeface="Times New Roman"/>
              </a:rPr>
              <a:t>)</a:t>
            </a:r>
            <a:r>
              <a:rPr lang="en-US" altLang="zh-CN" sz="1400" dirty="0" smtClean="0">
                <a:latin typeface="Times New Roman"/>
                <a:ea typeface="新細明體"/>
                <a:cs typeface="Times New Roman"/>
              </a:rPr>
              <a:t>. </a:t>
            </a:r>
            <a:r>
              <a:rPr lang="en-US" altLang="zh-CN" sz="1400" dirty="0">
                <a:latin typeface="Times New Roman"/>
                <a:ea typeface="新細明體"/>
                <a:cs typeface="Times New Roman"/>
              </a:rPr>
              <a:t>On the 23rd of the month, </a:t>
            </a:r>
            <a:r>
              <a:rPr lang="en-US" altLang="zh-CN" sz="1400" dirty="0" err="1" smtClean="0">
                <a:latin typeface="Times New Roman"/>
                <a:ea typeface="新細明體"/>
                <a:cs typeface="Times New Roman"/>
              </a:rPr>
              <a:t>Ningyuan</a:t>
            </a:r>
            <a:r>
              <a:rPr lang="en-US" altLang="zh-CN" sz="1400" dirty="0">
                <a:latin typeface="Times New Roman"/>
                <a:ea typeface="新細明體"/>
                <a:cs typeface="Times New Roman"/>
              </a:rPr>
              <a:t> </a:t>
            </a:r>
            <a:r>
              <a:rPr lang="en-US" altLang="zh-CN" sz="1400" dirty="0" smtClean="0">
                <a:latin typeface="Times New Roman"/>
                <a:ea typeface="新細明體"/>
                <a:cs typeface="Times New Roman"/>
              </a:rPr>
              <a:t>was </a:t>
            </a:r>
            <a:r>
              <a:rPr lang="en-US" altLang="zh-CN" sz="1400" dirty="0">
                <a:latin typeface="Times New Roman"/>
                <a:ea typeface="新細明體"/>
                <a:cs typeface="Times New Roman"/>
              </a:rPr>
              <a:t>surrounded by Nurhaci. </a:t>
            </a:r>
            <a:r>
              <a:rPr lang="en-US" altLang="zh-CN" sz="1400" dirty="0" smtClean="0">
                <a:latin typeface="Times New Roman"/>
                <a:ea typeface="新細明體"/>
                <a:cs typeface="Times New Roman"/>
              </a:rPr>
              <a:t>The city commander, </a:t>
            </a:r>
            <a:r>
              <a:rPr lang="en-US" altLang="zh-CN" sz="1400" dirty="0" err="1" smtClean="0">
                <a:latin typeface="Times New Roman"/>
                <a:ea typeface="新細明體"/>
                <a:cs typeface="Times New Roman"/>
              </a:rPr>
              <a:t>Yuang</a:t>
            </a:r>
            <a:r>
              <a:rPr lang="en-US" altLang="zh-CN" sz="1400" dirty="0" smtClean="0">
                <a:latin typeface="Times New Roman"/>
                <a:ea typeface="新細明體"/>
                <a:cs typeface="Times New Roman"/>
              </a:rPr>
              <a:t> </a:t>
            </a:r>
            <a:r>
              <a:rPr lang="en-US" altLang="zh-CN" sz="1400" dirty="0" err="1" smtClean="0">
                <a:latin typeface="Times New Roman"/>
                <a:ea typeface="新細明體"/>
                <a:cs typeface="Times New Roman"/>
              </a:rPr>
              <a:t>Chonghuan</a:t>
            </a:r>
            <a:r>
              <a:rPr lang="en-US" altLang="zh-CN" sz="1400" dirty="0" smtClean="0">
                <a:latin typeface="Times New Roman"/>
                <a:ea typeface="新細明體"/>
                <a:cs typeface="Times New Roman"/>
              </a:rPr>
              <a:t>, encouraged </a:t>
            </a:r>
            <a:r>
              <a:rPr lang="en-US" altLang="zh-CN" sz="1400" dirty="0">
                <a:latin typeface="Times New Roman"/>
                <a:ea typeface="新細明體"/>
                <a:cs typeface="Times New Roman"/>
              </a:rPr>
              <a:t>officers and soldiers to swear an oath to live or die </a:t>
            </a:r>
            <a:r>
              <a:rPr lang="en-US" altLang="zh-CN" sz="1400" dirty="0" smtClean="0">
                <a:latin typeface="Times New Roman"/>
                <a:ea typeface="新細明體"/>
                <a:cs typeface="Times New Roman"/>
              </a:rPr>
              <a:t>with the </a:t>
            </a:r>
            <a:r>
              <a:rPr lang="en-US" altLang="zh-CN" sz="1400" dirty="0">
                <a:latin typeface="Times New Roman"/>
                <a:ea typeface="新細明體"/>
                <a:cs typeface="Times New Roman"/>
              </a:rPr>
              <a:t>city. At last, Yuan defeated the invaders using his newly introduced “large western cannons” (</a:t>
            </a:r>
            <a:r>
              <a:rPr lang="en-US" altLang="zh-CN" sz="1400" i="1" dirty="0" err="1">
                <a:latin typeface="Times New Roman"/>
                <a:ea typeface="新細明體"/>
                <a:cs typeface="Times New Roman"/>
              </a:rPr>
              <a:t>xiyang</a:t>
            </a:r>
            <a:r>
              <a:rPr lang="en-US" altLang="zh-CN" sz="1400" i="1" dirty="0">
                <a:latin typeface="Times New Roman"/>
                <a:ea typeface="新細明體"/>
                <a:cs typeface="Times New Roman"/>
              </a:rPr>
              <a:t> </a:t>
            </a:r>
            <a:r>
              <a:rPr lang="en-US" altLang="zh-CN" sz="1400" i="1" dirty="0" err="1">
                <a:latin typeface="Times New Roman"/>
                <a:ea typeface="新細明體"/>
                <a:cs typeface="Times New Roman"/>
              </a:rPr>
              <a:t>dapao</a:t>
            </a:r>
            <a:r>
              <a:rPr lang="en-US" altLang="zh-CN" sz="1400" dirty="0">
                <a:latin typeface="Times New Roman"/>
                <a:ea typeface="新細明體"/>
                <a:cs typeface="Times New Roman"/>
              </a:rPr>
              <a:t>).</a:t>
            </a:r>
            <a:endParaRPr kumimoji="0" lang="zh-HK" altLang="en-US" sz="1400" b="0" i="0" u="none" strike="noStrike" kern="0" cap="none" spc="0" normalizeH="0" baseline="0" noProof="0" dirty="0">
              <a:ln>
                <a:noFill/>
              </a:ln>
              <a:effectLst/>
              <a:uLnTx/>
              <a:uFillTx/>
              <a:latin typeface="Times New Roman"/>
              <a:ea typeface="新細明體"/>
            </a:endParaRPr>
          </a:p>
        </p:txBody>
      </p:sp>
      <p:sp>
        <p:nvSpPr>
          <p:cNvPr id="19" name="TextBox 6"/>
          <p:cNvSpPr txBox="1"/>
          <p:nvPr/>
        </p:nvSpPr>
        <p:spPr>
          <a:xfrm>
            <a:off x="3631362" y="5606334"/>
            <a:ext cx="5037728" cy="1053705"/>
          </a:xfrm>
          <a:prstGeom prst="rect">
            <a:avLst/>
          </a:prstGeom>
          <a:solidFill>
            <a:srgbClr val="C0504D">
              <a:lumMod val="20000"/>
              <a:lumOff val="80000"/>
            </a:srgbClr>
          </a:solidFill>
          <a:ln>
            <a:noFill/>
          </a:ln>
        </p:spPr>
        <p:txBody>
          <a:bodyPr wrap="square" rtlCol="0">
            <a:noAutofit/>
          </a:bodyPr>
          <a:lstStyle/>
          <a:p>
            <a:pPr marL="0" marR="0" lvl="0" indent="0" algn="just" defTabSz="914400" eaLnBrk="1" fontAlgn="auto" latinLnBrk="0" hangingPunct="1">
              <a:lnSpc>
                <a:spcPct val="110000"/>
              </a:lnSpc>
              <a:spcBef>
                <a:spcPts val="0"/>
              </a:spcBef>
              <a:spcAft>
                <a:spcPts val="0"/>
              </a:spcAft>
              <a:buClrTx/>
              <a:buSzTx/>
              <a:buFontTx/>
              <a:buNone/>
              <a:tabLst/>
              <a:defRPr/>
            </a:pPr>
            <a:r>
              <a:rPr kumimoji="0" lang="en-US" altLang="zh-CN" sz="1500" b="0" i="0" u="none" strike="noStrike" kern="1200" cap="none" spc="0" normalizeH="0" baseline="0" noProof="0" dirty="0">
                <a:ln>
                  <a:noFill/>
                </a:ln>
                <a:solidFill>
                  <a:srgbClr val="000000"/>
                </a:solidFill>
                <a:effectLst/>
                <a:uLnTx/>
                <a:uFillTx/>
                <a:latin typeface="Times New Roman"/>
                <a:ea typeface="新細明體"/>
                <a:cs typeface="Times New Roman"/>
              </a:rPr>
              <a:t>The “large western cannons” mentioned above </a:t>
            </a:r>
            <a:r>
              <a:rPr lang="en-US" altLang="zh-CN" sz="1500" dirty="0">
                <a:solidFill>
                  <a:srgbClr val="000000"/>
                </a:solidFill>
                <a:latin typeface="Times New Roman"/>
                <a:ea typeface="新細明體"/>
                <a:cs typeface="Times New Roman"/>
              </a:rPr>
              <a:t>were </a:t>
            </a:r>
            <a:r>
              <a:rPr lang="en-US" altLang="zh-CN" sz="1500" dirty="0" smtClean="0">
                <a:solidFill>
                  <a:srgbClr val="000000"/>
                </a:solidFill>
                <a:latin typeface="Times New Roman"/>
                <a:ea typeface="新細明體"/>
                <a:cs typeface="Times New Roman"/>
              </a:rPr>
              <a:t>muzzle</a:t>
            </a:r>
            <a:r>
              <a:rPr lang="en-US" altLang="zh-CN" sz="1500" dirty="0" smtClean="0">
                <a:solidFill>
                  <a:srgbClr val="7030A0"/>
                </a:solidFill>
                <a:latin typeface="Times New Roman"/>
                <a:ea typeface="新細明體"/>
                <a:cs typeface="Times New Roman"/>
              </a:rPr>
              <a:t>-</a:t>
            </a:r>
            <a:r>
              <a:rPr lang="en-US" altLang="zh-CN" sz="1500" dirty="0" smtClean="0">
                <a:solidFill>
                  <a:srgbClr val="000000"/>
                </a:solidFill>
                <a:latin typeface="Times New Roman"/>
                <a:ea typeface="新細明體"/>
                <a:cs typeface="Times New Roman"/>
              </a:rPr>
              <a:t>loading </a:t>
            </a:r>
            <a:r>
              <a:rPr lang="en-US" altLang="zh-CN" sz="1500" dirty="0">
                <a:solidFill>
                  <a:srgbClr val="000000"/>
                </a:solidFill>
                <a:latin typeface="Times New Roman"/>
                <a:ea typeface="新細明體"/>
                <a:cs typeface="Times New Roman"/>
              </a:rPr>
              <a:t>culverins, a new weapon imported by the Ming government from foreign countries.  </a:t>
            </a:r>
            <a:endParaRPr kumimoji="0" lang="zh-HK" altLang="en-US" sz="1500"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12" name="文字方塊 11"/>
          <p:cNvSpPr txBox="1"/>
          <p:nvPr/>
        </p:nvSpPr>
        <p:spPr>
          <a:xfrm>
            <a:off x="6150224" y="2114040"/>
            <a:ext cx="2403416" cy="646331"/>
          </a:xfrm>
          <a:prstGeom prst="rect">
            <a:avLst/>
          </a:prstGeom>
          <a:noFill/>
        </p:spPr>
        <p:txBody>
          <a:bodyPr wrap="square" rtlCol="0">
            <a:spAutoFit/>
          </a:bodyPr>
          <a:lstStyle/>
          <a:p>
            <a:r>
              <a:rPr lang="en-US" altLang="zh-HK" sz="1200" dirty="0">
                <a:solidFill>
                  <a:srgbClr val="000000"/>
                </a:solidFill>
                <a:latin typeface="Times New Roman"/>
                <a:cs typeface="Times New Roman"/>
              </a:rPr>
              <a:t>Photographed in Dongguan Yuan </a:t>
            </a:r>
            <a:r>
              <a:rPr lang="en-US" altLang="zh-HK" sz="1200" dirty="0" err="1">
                <a:solidFill>
                  <a:srgbClr val="000000"/>
                </a:solidFill>
                <a:latin typeface="Times New Roman"/>
                <a:cs typeface="Times New Roman"/>
              </a:rPr>
              <a:t>Chonghuan</a:t>
            </a:r>
            <a:r>
              <a:rPr lang="en-US" altLang="zh-HK" sz="1200" i="1" dirty="0">
                <a:solidFill>
                  <a:srgbClr val="000000"/>
                </a:solidFill>
                <a:latin typeface="Times New Roman"/>
                <a:cs typeface="Times New Roman"/>
              </a:rPr>
              <a:t> </a:t>
            </a:r>
            <a:r>
              <a:rPr lang="en-US" altLang="zh-HK" sz="1200" dirty="0">
                <a:solidFill>
                  <a:srgbClr val="000000"/>
                </a:solidFill>
                <a:latin typeface="Times New Roman"/>
                <a:cs typeface="Times New Roman"/>
              </a:rPr>
              <a:t>Commemoration Garden.</a:t>
            </a:r>
            <a:endParaRPr kumimoji="1" lang="zh-TW" altLang="en-US" sz="1200" dirty="0"/>
          </a:p>
        </p:txBody>
      </p:sp>
    </p:spTree>
    <p:extLst>
      <p:ext uri="{BB962C8B-B14F-4D97-AF65-F5344CB8AC3E}">
        <p14:creationId xmlns:p14="http://schemas.microsoft.com/office/powerpoint/2010/main" val="90420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9" name="TextBox 1"/>
          <p:cNvSpPr txBox="1"/>
          <p:nvPr/>
        </p:nvSpPr>
        <p:spPr>
          <a:xfrm>
            <a:off x="538824" y="1044564"/>
            <a:ext cx="7535501" cy="800219"/>
          </a:xfrm>
          <a:prstGeom prst="rect">
            <a:avLst/>
          </a:prstGeom>
          <a:solidFill>
            <a:srgbClr val="C0504D">
              <a:lumMod val="20000"/>
              <a:lumOff val="80000"/>
            </a:srgbClr>
          </a:solidFill>
          <a:ln w="25400" cap="flat" cmpd="sng" algn="ctr">
            <a:no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HK" dirty="0">
                <a:latin typeface="Times New Roman"/>
                <a:ea typeface="新細明體"/>
                <a:cs typeface="Times New Roman"/>
              </a:rPr>
              <a:t>Muzzle-loading culverins, </a:t>
            </a:r>
            <a:r>
              <a:rPr lang="en-US" altLang="zh-HK" dirty="0" smtClean="0">
                <a:latin typeface="Times New Roman"/>
                <a:ea typeface="新細明體"/>
                <a:cs typeface="Times New Roman"/>
              </a:rPr>
              <a:t>also known </a:t>
            </a:r>
            <a:r>
              <a:rPr lang="en-US" altLang="zh-HK" dirty="0">
                <a:latin typeface="Times New Roman"/>
                <a:ea typeface="新細明體"/>
                <a:cs typeface="Times New Roman"/>
              </a:rPr>
              <a:t>as “red barbarian cannons” in the Ming</a:t>
            </a:r>
          </a:p>
          <a:p>
            <a:pPr marL="0" marR="0" lvl="0" indent="0" defTabSz="914400" eaLnBrk="1" fontAlgn="auto" latinLnBrk="0" hangingPunct="1">
              <a:lnSpc>
                <a:spcPct val="100000"/>
              </a:lnSpc>
              <a:spcBef>
                <a:spcPts val="0"/>
              </a:spcBef>
              <a:spcAft>
                <a:spcPts val="0"/>
              </a:spcAft>
              <a:buClrTx/>
              <a:buSzTx/>
              <a:buFontTx/>
              <a:buNone/>
              <a:tabLst/>
              <a:defRPr/>
            </a:pPr>
            <a:r>
              <a:rPr lang="en-US" altLang="zh-HK" sz="1400" dirty="0">
                <a:latin typeface="Times New Roman"/>
                <a:ea typeface="新細明體"/>
                <a:cs typeface="Times New Roman"/>
              </a:rPr>
              <a:t>( “red barbarian” probably referred to the Portuguese and Spanish who </a:t>
            </a:r>
            <a:r>
              <a:rPr lang="en-US" altLang="zh-HK" sz="1400" dirty="0" smtClean="0">
                <a:latin typeface="Times New Roman"/>
                <a:ea typeface="新細明體"/>
                <a:cs typeface="Times New Roman"/>
              </a:rPr>
              <a:t>introduced </a:t>
            </a:r>
            <a:r>
              <a:rPr lang="en-US" altLang="zh-HK" sz="1400" dirty="0">
                <a:latin typeface="Times New Roman"/>
                <a:ea typeface="新細明體"/>
                <a:cs typeface="Times New Roman"/>
              </a:rPr>
              <a:t>the new cannons to </a:t>
            </a:r>
            <a:r>
              <a:rPr lang="en-US" altLang="zh-HK" sz="1400" dirty="0" smtClean="0">
                <a:latin typeface="Times New Roman"/>
                <a:ea typeface="新細明體"/>
                <a:cs typeface="Times New Roman"/>
              </a:rPr>
              <a:t>China at that time)    </a:t>
            </a:r>
            <a:endParaRPr kumimoji="0" lang="zh-HK" altLang="en-US" sz="1400" b="0" u="none" strike="noStrike" kern="0" cap="none" spc="0" normalizeH="0" baseline="0" noProof="0" dirty="0">
              <a:ln>
                <a:noFill/>
              </a:ln>
              <a:effectLst/>
              <a:uLnTx/>
              <a:uFillTx/>
              <a:latin typeface="Times New Roman"/>
              <a:ea typeface="新細明體"/>
            </a:endParaRPr>
          </a:p>
        </p:txBody>
      </p:sp>
      <p:sp>
        <p:nvSpPr>
          <p:cNvPr id="24" name="TextBox 3"/>
          <p:cNvSpPr txBox="1"/>
          <p:nvPr/>
        </p:nvSpPr>
        <p:spPr>
          <a:xfrm>
            <a:off x="538825" y="1986999"/>
            <a:ext cx="7535500" cy="1311128"/>
          </a:xfrm>
          <a:prstGeom prst="rect">
            <a:avLst/>
          </a:prstGeom>
          <a:solidFill>
            <a:srgbClr val="4BACC6">
              <a:lumMod val="20000"/>
              <a:lumOff val="80000"/>
            </a:srgbClr>
          </a:solidFill>
        </p:spPr>
        <p:txBody>
          <a:bodyPr wrap="square" rtlCol="0">
            <a:spAutoFit/>
          </a:bodyPr>
          <a:lstStyle/>
          <a:p>
            <a:pPr algn="just" defTabSz="914400">
              <a:lnSpc>
                <a:spcPct val="110000"/>
              </a:lnSpc>
              <a:defRPr/>
            </a:pPr>
            <a:r>
              <a:rPr lang="en-US" altLang="zh-HK" dirty="0">
                <a:latin typeface="Times New Roman"/>
                <a:ea typeface="新細明體"/>
                <a:cs typeface="Times New Roman"/>
              </a:rPr>
              <a:t>The biggest technological improvement shown in </a:t>
            </a:r>
            <a:r>
              <a:rPr lang="en-US" altLang="zh-HK" dirty="0" smtClean="0">
                <a:latin typeface="Times New Roman"/>
                <a:ea typeface="新細明體"/>
                <a:cs typeface="Times New Roman"/>
              </a:rPr>
              <a:t>the muzzle-loading </a:t>
            </a:r>
            <a:r>
              <a:rPr lang="en-US" altLang="zh-HK" dirty="0">
                <a:latin typeface="Times New Roman"/>
                <a:ea typeface="新細明體"/>
                <a:cs typeface="Times New Roman"/>
              </a:rPr>
              <a:t>culverin</a:t>
            </a:r>
            <a:r>
              <a:rPr lang="en-US" altLang="zh-HK" strike="sngStrike" dirty="0">
                <a:latin typeface="Times New Roman"/>
                <a:ea typeface="新細明體"/>
                <a:cs typeface="Times New Roman"/>
              </a:rPr>
              <a:t>s</a:t>
            </a:r>
            <a:r>
              <a:rPr lang="en-US" altLang="zh-HK" dirty="0">
                <a:latin typeface="Times New Roman"/>
                <a:ea typeface="新細明體"/>
                <a:cs typeface="Times New Roman"/>
              </a:rPr>
              <a:t> was the use of one long cannon barrel. This replaced the breech-loading swivel </a:t>
            </a:r>
            <a:r>
              <a:rPr lang="en-US" altLang="zh-HK" dirty="0" smtClean="0">
                <a:latin typeface="Times New Roman"/>
                <a:ea typeface="新細明體"/>
                <a:cs typeface="Times New Roman"/>
              </a:rPr>
              <a:t>cannon. </a:t>
            </a:r>
            <a:r>
              <a:rPr lang="en-HK" altLang="zh-HK" dirty="0" smtClean="0">
                <a:latin typeface="Times New Roman"/>
                <a:ea typeface="新細明體"/>
                <a:cs typeface="Times New Roman"/>
              </a:rPr>
              <a:t>When the </a:t>
            </a:r>
            <a:r>
              <a:rPr lang="en-HK" altLang="zh-HK" dirty="0">
                <a:latin typeface="Times New Roman"/>
                <a:ea typeface="新細明體"/>
                <a:cs typeface="Times New Roman"/>
              </a:rPr>
              <a:t>gunpowder was ignited, the gases would not leak and this increased the firing range and power of the cannon. </a:t>
            </a:r>
            <a:endParaRPr kumimoji="0" lang="zh-HK" altLang="en-US" b="0" i="0" u="none" strike="noStrike" kern="0" cap="none" spc="0" normalizeH="0" baseline="0" noProof="0" dirty="0">
              <a:ln>
                <a:noFill/>
              </a:ln>
              <a:effectLst/>
              <a:uLnTx/>
              <a:uFillTx/>
              <a:latin typeface="Times New Roman"/>
              <a:ea typeface="新細明體"/>
            </a:endParaRPr>
          </a:p>
        </p:txBody>
      </p:sp>
      <p:pic>
        <p:nvPicPr>
          <p:cNvPr id="30" name="Picture 2"/>
          <p:cNvPicPr>
            <a:picLocks noChangeAspect="1" noChangeArrowheads="1"/>
          </p:cNvPicPr>
          <p:nvPr/>
        </p:nvPicPr>
        <p:blipFill>
          <a:blip r:embed="rId3" cstate="print"/>
          <a:srcRect/>
          <a:stretch>
            <a:fillRect/>
          </a:stretch>
        </p:blipFill>
        <p:spPr bwMode="auto">
          <a:xfrm>
            <a:off x="1524272" y="3492112"/>
            <a:ext cx="6780107" cy="2729368"/>
          </a:xfrm>
          <a:prstGeom prst="rect">
            <a:avLst/>
          </a:prstGeom>
          <a:noFill/>
          <a:ln w="9525">
            <a:noFill/>
            <a:miter lim="800000"/>
            <a:headEnd/>
            <a:tailEnd/>
          </a:ln>
          <a:effectLst/>
        </p:spPr>
      </p:pic>
      <p:cxnSp>
        <p:nvCxnSpPr>
          <p:cNvPr id="31" name="Straight Connector 11"/>
          <p:cNvCxnSpPr/>
          <p:nvPr/>
        </p:nvCxnSpPr>
        <p:spPr>
          <a:xfrm>
            <a:off x="5761263" y="4625805"/>
            <a:ext cx="1817243" cy="545155"/>
          </a:xfrm>
          <a:prstGeom prst="line">
            <a:avLst/>
          </a:prstGeom>
          <a:noFill/>
          <a:ln w="28575" cap="flat" cmpd="sng" algn="ctr">
            <a:solidFill>
              <a:srgbClr val="4F81BD">
                <a:shade val="95000"/>
                <a:satMod val="105000"/>
              </a:srgbClr>
            </a:solidFill>
            <a:prstDash val="solid"/>
          </a:ln>
          <a:effectLst/>
        </p:spPr>
      </p:cxnSp>
      <p:sp>
        <p:nvSpPr>
          <p:cNvPr id="33" name="TextBox 5"/>
          <p:cNvSpPr txBox="1"/>
          <p:nvPr/>
        </p:nvSpPr>
        <p:spPr>
          <a:xfrm>
            <a:off x="1148501" y="4507775"/>
            <a:ext cx="1189346" cy="646331"/>
          </a:xfrm>
          <a:prstGeom prst="rect">
            <a:avLst/>
          </a:prstGeom>
          <a:solidFill>
            <a:srgbClr val="9BBB59">
              <a:lumMod val="40000"/>
              <a:lumOff val="60000"/>
            </a:srgbClr>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HK" b="0" i="0" u="none" strike="noStrike" kern="1200" cap="none" spc="0" normalizeH="0" baseline="0" noProof="0" dirty="0">
                <a:ln>
                  <a:noFill/>
                </a:ln>
                <a:solidFill>
                  <a:srgbClr val="000000"/>
                </a:solidFill>
                <a:effectLst/>
                <a:uLnTx/>
                <a:uFillTx/>
                <a:latin typeface="Times New Roman"/>
                <a:ea typeface="新細明體"/>
                <a:cs typeface="Times New Roman"/>
              </a:rPr>
              <a:t>Cannon opening</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34" name="TextBox 9"/>
          <p:cNvSpPr txBox="1"/>
          <p:nvPr/>
        </p:nvSpPr>
        <p:spPr>
          <a:xfrm>
            <a:off x="6057017" y="3362813"/>
            <a:ext cx="2804178" cy="1246495"/>
          </a:xfrm>
          <a:prstGeom prst="rect">
            <a:avLst/>
          </a:prstGeom>
          <a:solidFill>
            <a:srgbClr val="9BBB59">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HK" sz="1500" dirty="0">
                <a:solidFill>
                  <a:srgbClr val="000000"/>
                </a:solidFill>
                <a:latin typeface="Times New Roman"/>
                <a:ea typeface="新細明體"/>
                <a:cs typeface="Times New Roman"/>
              </a:rPr>
              <a:t>This is the part where gunpowder was ignited. To prevent the cannon barrel from exploding, metal rings were used to reinforce the barrel. </a:t>
            </a:r>
            <a:endParaRPr kumimoji="0" lang="zh-HK" altLang="en-US" sz="1500" b="0" i="0" u="none" strike="noStrike" kern="0" cap="none" spc="0" normalizeH="0" baseline="0" noProof="0" dirty="0">
              <a:ln>
                <a:noFill/>
              </a:ln>
              <a:solidFill>
                <a:sysClr val="windowText" lastClr="000000"/>
              </a:solidFill>
              <a:effectLst/>
              <a:uLnTx/>
              <a:uFillTx/>
              <a:latin typeface="Times New Roman"/>
              <a:ea typeface="新細明體"/>
            </a:endParaRPr>
          </a:p>
        </p:txBody>
      </p:sp>
      <p:cxnSp>
        <p:nvCxnSpPr>
          <p:cNvPr id="43" name="Elbow Connector 7"/>
          <p:cNvCxnSpPr/>
          <p:nvPr/>
        </p:nvCxnSpPr>
        <p:spPr>
          <a:xfrm rot="5400000" flipH="1" flipV="1">
            <a:off x="1268226" y="4087216"/>
            <a:ext cx="647990" cy="216024"/>
          </a:xfrm>
          <a:prstGeom prst="bentConnector3">
            <a:avLst>
              <a:gd name="adj1" fmla="val 98574"/>
            </a:avLst>
          </a:prstGeom>
          <a:ln w="28575" cmpd="sng">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82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2" name="矩形 1"/>
          <p:cNvSpPr/>
          <p:nvPr/>
        </p:nvSpPr>
        <p:spPr>
          <a:xfrm>
            <a:off x="402941" y="1323516"/>
            <a:ext cx="3447297" cy="1015663"/>
          </a:xfrm>
          <a:prstGeom prst="rect">
            <a:avLst/>
          </a:prstGeom>
        </p:spPr>
        <p:txBody>
          <a:bodyPr wrap="square">
            <a:spAutoFit/>
          </a:bodyPr>
          <a:lstStyle/>
          <a:p>
            <a:r>
              <a:rPr lang="en-US" altLang="zh-TW" sz="2000" b="1" dirty="0">
                <a:solidFill>
                  <a:srgbClr val="E36C0A"/>
                </a:solidFill>
                <a:latin typeface="Times New Roman" panose="02020603050405020304" pitchFamily="18" charset="0"/>
                <a:cs typeface="Times New Roman" panose="02020603050405020304" pitchFamily="18" charset="0"/>
              </a:rPr>
              <a:t>II.</a:t>
            </a:r>
            <a:r>
              <a:rPr lang="zh-TW" altLang="en-US" sz="2000" b="1" dirty="0">
                <a:solidFill>
                  <a:srgbClr val="E36C0A"/>
                </a:solidFill>
                <a:latin typeface="Times New Roman" panose="02020603050405020304" pitchFamily="18" charset="0"/>
                <a:cs typeface="Times New Roman" panose="02020603050405020304" pitchFamily="18" charset="0"/>
              </a:rPr>
              <a:t> </a:t>
            </a:r>
            <a:r>
              <a:rPr lang="en-US" altLang="zh-TW" sz="2000" b="1" dirty="0">
                <a:solidFill>
                  <a:srgbClr val="E36C0A"/>
                </a:solidFill>
                <a:latin typeface="Times New Roman" panose="02020603050405020304" pitchFamily="18" charset="0"/>
                <a:cs typeface="Times New Roman" panose="02020603050405020304" pitchFamily="18" charset="0"/>
              </a:rPr>
              <a:t>The Prelude to the Battle of </a:t>
            </a:r>
            <a:r>
              <a:rPr lang="en-US" altLang="zh-TW" sz="2000" b="1" dirty="0" err="1">
                <a:solidFill>
                  <a:srgbClr val="E36C0A"/>
                </a:solidFill>
                <a:latin typeface="Times New Roman" panose="02020603050405020304" pitchFamily="18" charset="0"/>
                <a:cs typeface="Times New Roman" panose="02020603050405020304" pitchFamily="18" charset="0"/>
              </a:rPr>
              <a:t>Ningyuan</a:t>
            </a:r>
            <a:r>
              <a:rPr lang="en-US" altLang="zh-TW" sz="2000" b="1" dirty="0">
                <a:solidFill>
                  <a:srgbClr val="E36C0A"/>
                </a:solidFill>
                <a:latin typeface="Times New Roman" panose="02020603050405020304" pitchFamily="18" charset="0"/>
                <a:cs typeface="Times New Roman" panose="02020603050405020304" pitchFamily="18" charset="0"/>
              </a:rPr>
              <a:t> and the Battle Tactics of the Two Sides</a:t>
            </a:r>
            <a:endParaRPr lang="zh-TW" altLang="en-US" sz="2000" dirty="0">
              <a:latin typeface="Times New Roman" panose="02020603050405020304" pitchFamily="18" charset="0"/>
              <a:cs typeface="Times New Roman" panose="02020603050405020304" pitchFamily="18" charset="0"/>
            </a:endParaRPr>
          </a:p>
        </p:txBody>
      </p:sp>
      <p:sp>
        <p:nvSpPr>
          <p:cNvPr id="9" name="TextBox 3"/>
          <p:cNvSpPr txBox="1"/>
          <p:nvPr/>
        </p:nvSpPr>
        <p:spPr>
          <a:xfrm>
            <a:off x="503855" y="2307807"/>
            <a:ext cx="2895600" cy="988822"/>
          </a:xfrm>
          <a:prstGeom prst="rect">
            <a:avLst/>
          </a:prstGeom>
          <a:gradFill flip="none" rotWithShape="1">
            <a:gsLst>
              <a:gs pos="47000">
                <a:srgbClr val="F79646">
                  <a:lumMod val="60000"/>
                  <a:lumOff val="40000"/>
                </a:srgbClr>
              </a:gs>
              <a:gs pos="100000">
                <a:srgbClr val="FFFFFF"/>
              </a:gs>
            </a:gsLst>
            <a:lin ang="0" scaled="1"/>
            <a:tileRect/>
          </a:gradFill>
          <a:ln w="25400" cap="flat" cmpd="sng" algn="ctr">
            <a:solidFill>
              <a:sysClr val="window" lastClr="FFFFFF"/>
            </a:solidFill>
            <a:prstDash val="solid"/>
          </a:ln>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84806"/>
                </a:solidFill>
                <a:effectLst/>
                <a:uLnTx/>
                <a:uFillTx/>
                <a:latin typeface="Times New Roman" panose="02020603050405020304" pitchFamily="18" charset="0"/>
                <a:ea typeface="新細明體"/>
                <a:cs typeface="Times New Roman" panose="02020603050405020304" pitchFamily="18" charset="0"/>
              </a:rPr>
              <a:t>A. The Route of Nurhaci’s Advancing Soldiers</a:t>
            </a:r>
            <a:endParaRPr kumimoji="0" lang="en-US" sz="2000" b="0" i="0" u="none" strike="noStrike" kern="0" cap="none" spc="0" normalizeH="0" baseline="0" noProof="0" dirty="0">
              <a:ln>
                <a:noFill/>
              </a:ln>
              <a:solidFill>
                <a:sysClr val="window" lastClr="FFFFFF"/>
              </a:solidFill>
              <a:effectLst/>
              <a:uLnTx/>
              <a:uFillTx/>
              <a:latin typeface="Times New Roman" panose="02020603050405020304" pitchFamily="18" charset="0"/>
              <a:ea typeface="新細明體"/>
              <a:cs typeface="Times New Roman" panose="02020603050405020304" pitchFamily="18" charset="0"/>
            </a:endParaRPr>
          </a:p>
        </p:txBody>
      </p:sp>
      <p:pic>
        <p:nvPicPr>
          <p:cNvPr id="10" name="Picture 2"/>
          <p:cNvPicPr>
            <a:picLocks noChangeAspect="1" noChangeArrowheads="1"/>
          </p:cNvPicPr>
          <p:nvPr/>
        </p:nvPicPr>
        <p:blipFill>
          <a:blip r:embed="rId4" cstate="print"/>
          <a:srcRect/>
          <a:stretch>
            <a:fillRect/>
          </a:stretch>
        </p:blipFill>
        <p:spPr bwMode="auto">
          <a:xfrm>
            <a:off x="3850238" y="979190"/>
            <a:ext cx="5095875" cy="5634357"/>
          </a:xfrm>
          <a:prstGeom prst="rect">
            <a:avLst/>
          </a:prstGeom>
          <a:noFill/>
          <a:ln w="38100" cmpd="dbl">
            <a:solidFill>
              <a:schemeClr val="bg1"/>
            </a:solidFill>
            <a:miter lim="800000"/>
            <a:headEnd/>
            <a:tailEnd/>
          </a:ln>
          <a:effectLst>
            <a:outerShdw blurRad="50800" dist="38100" dir="2700000" algn="tl" rotWithShape="0">
              <a:prstClr val="black">
                <a:alpha val="40000"/>
              </a:prstClr>
            </a:outerShdw>
          </a:effectLst>
        </p:spPr>
      </p:pic>
      <p:sp>
        <p:nvSpPr>
          <p:cNvPr id="11" name="TextBox 30"/>
          <p:cNvSpPr txBox="1"/>
          <p:nvPr/>
        </p:nvSpPr>
        <p:spPr>
          <a:xfrm>
            <a:off x="469628" y="3377151"/>
            <a:ext cx="3199288" cy="3236396"/>
          </a:xfrm>
          <a:prstGeom prst="rect">
            <a:avLst/>
          </a:prstGeom>
          <a:solidFill>
            <a:schemeClr val="accent4">
              <a:lumMod val="40000"/>
              <a:lumOff val="60000"/>
            </a:schemeClr>
          </a:solidFill>
          <a:ln>
            <a:noFill/>
          </a:ln>
          <a:effectLst/>
        </p:spPr>
        <p:txBody>
          <a:bodyPr wrap="square" rtlCol="0">
            <a:noAutofit/>
          </a:bodyPr>
          <a:lstStyle/>
          <a:p>
            <a:endParaRPr lang="zh-TW" altLang="en-US"/>
          </a:p>
        </p:txBody>
      </p:sp>
      <p:sp>
        <p:nvSpPr>
          <p:cNvPr id="12" name="TextBox 30"/>
          <p:cNvSpPr txBox="1"/>
          <p:nvPr/>
        </p:nvSpPr>
        <p:spPr>
          <a:xfrm>
            <a:off x="633614" y="3488590"/>
            <a:ext cx="2807828" cy="866325"/>
          </a:xfrm>
          <a:prstGeom prst="rect">
            <a:avLst/>
          </a:prstGeom>
          <a:noFill/>
        </p:spPr>
        <p:txBody>
          <a:bodyPr wrap="square" rtlCol="0">
            <a:noAutofit/>
          </a:bodyPr>
          <a:lstStyle/>
          <a:p>
            <a:pPr>
              <a:spcAft>
                <a:spcPts val="0"/>
              </a:spcAft>
              <a:tabLst>
                <a:tab pos="2610485" algn="l"/>
              </a:tabLst>
            </a:pPr>
            <a:r>
              <a:rPr lang="en-US" b="1" dirty="0">
                <a:solidFill>
                  <a:srgbClr val="000000"/>
                </a:solidFill>
                <a:latin typeface="Times New Roman"/>
                <a:ea typeface="新細明體"/>
                <a:cs typeface="Times New Roman"/>
              </a:rPr>
              <a:t>Quiz:</a:t>
            </a:r>
            <a:endParaRPr lang="en-US" dirty="0">
              <a:effectLst/>
              <a:latin typeface="Times New Roman"/>
              <a:ea typeface="新細明體"/>
              <a:cs typeface="Times New Roman"/>
            </a:endParaRPr>
          </a:p>
          <a:p>
            <a:pPr>
              <a:spcAft>
                <a:spcPts val="0"/>
              </a:spcAft>
            </a:pPr>
            <a:r>
              <a:rPr lang="en-US" altLang="zh-HK" dirty="0">
                <a:solidFill>
                  <a:srgbClr val="000000"/>
                </a:solidFill>
                <a:latin typeface="Times New Roman"/>
                <a:ea typeface="新細明體"/>
                <a:cs typeface="Times New Roman"/>
              </a:rPr>
              <a:t>Please fill in the blanks on the right map with the </a:t>
            </a:r>
            <a:r>
              <a:rPr lang="en-US" altLang="zh-HK" kern="1200" dirty="0">
                <a:solidFill>
                  <a:srgbClr val="000000"/>
                </a:solidFill>
                <a:effectLst/>
                <a:latin typeface="Times New Roman"/>
                <a:ea typeface="新細明體"/>
                <a:cs typeface="Times New Roman"/>
              </a:rPr>
              <a:t>below place names:</a:t>
            </a:r>
            <a:endParaRPr lang="en-US" dirty="0">
              <a:effectLst/>
              <a:latin typeface="Times New Roman"/>
              <a:ea typeface="新細明體"/>
              <a:cs typeface="Times New Roman"/>
            </a:endParaRPr>
          </a:p>
        </p:txBody>
      </p:sp>
      <p:grpSp>
        <p:nvGrpSpPr>
          <p:cNvPr id="20" name="群組 19"/>
          <p:cNvGrpSpPr/>
          <p:nvPr/>
        </p:nvGrpSpPr>
        <p:grpSpPr>
          <a:xfrm>
            <a:off x="3980280" y="1549469"/>
            <a:ext cx="4609476" cy="2309490"/>
            <a:chOff x="144016" y="1115616"/>
            <a:chExt cx="5813401" cy="2612033"/>
          </a:xfrm>
        </p:grpSpPr>
        <p:sp>
          <p:nvSpPr>
            <p:cNvPr id="21" name="Rectangle 2"/>
            <p:cNvSpPr/>
            <p:nvPr/>
          </p:nvSpPr>
          <p:spPr>
            <a:xfrm>
              <a:off x="5112568" y="2267744"/>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2" name="Oval 3"/>
            <p:cNvSpPr/>
            <p:nvPr/>
          </p:nvSpPr>
          <p:spPr>
            <a:xfrm>
              <a:off x="4824536" y="1691680"/>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3" name="Oval 4"/>
            <p:cNvSpPr/>
            <p:nvPr/>
          </p:nvSpPr>
          <p:spPr>
            <a:xfrm>
              <a:off x="4248472" y="161967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4" name="Oval 5"/>
            <p:cNvSpPr/>
            <p:nvPr/>
          </p:nvSpPr>
          <p:spPr>
            <a:xfrm>
              <a:off x="3816424" y="1763688"/>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5" name="Oval 7"/>
            <p:cNvSpPr/>
            <p:nvPr/>
          </p:nvSpPr>
          <p:spPr>
            <a:xfrm>
              <a:off x="1152128" y="3203848"/>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6" name="Oval 8"/>
            <p:cNvSpPr/>
            <p:nvPr/>
          </p:nvSpPr>
          <p:spPr>
            <a:xfrm>
              <a:off x="936104" y="3491880"/>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7" name="Freeform 10"/>
            <p:cNvSpPr/>
            <p:nvPr/>
          </p:nvSpPr>
          <p:spPr>
            <a:xfrm>
              <a:off x="5012947" y="1858780"/>
              <a:ext cx="157396" cy="344774"/>
            </a:xfrm>
            <a:custGeom>
              <a:avLst/>
              <a:gdLst>
                <a:gd name="connsiteX0" fmla="*/ 134911 w 157396"/>
                <a:gd name="connsiteY0" fmla="*/ 344774 h 344774"/>
                <a:gd name="connsiteX1" fmla="*/ 134911 w 157396"/>
                <a:gd name="connsiteY1" fmla="*/ 209863 h 344774"/>
                <a:gd name="connsiteX2" fmla="*/ 0 w 157396"/>
                <a:gd name="connsiteY2" fmla="*/ 0 h 344774"/>
                <a:gd name="connsiteX3" fmla="*/ 0 w 157396"/>
                <a:gd name="connsiteY3" fmla="*/ 0 h 344774"/>
              </a:gdLst>
              <a:ahLst/>
              <a:cxnLst>
                <a:cxn ang="0">
                  <a:pos x="connsiteX0" y="connsiteY0"/>
                </a:cxn>
                <a:cxn ang="0">
                  <a:pos x="connsiteX1" y="connsiteY1"/>
                </a:cxn>
                <a:cxn ang="0">
                  <a:pos x="connsiteX2" y="connsiteY2"/>
                </a:cxn>
                <a:cxn ang="0">
                  <a:pos x="connsiteX3" y="connsiteY3"/>
                </a:cxn>
              </a:cxnLst>
              <a:rect l="l" t="t" r="r" b="b"/>
              <a:pathLst>
                <a:path w="157396" h="344774">
                  <a:moveTo>
                    <a:pt x="134911" y="344774"/>
                  </a:moveTo>
                  <a:cubicBezTo>
                    <a:pt x="146153" y="306049"/>
                    <a:pt x="157396" y="267325"/>
                    <a:pt x="134911" y="209863"/>
                  </a:cubicBezTo>
                  <a:cubicBezTo>
                    <a:pt x="112426" y="152401"/>
                    <a:pt x="0" y="0"/>
                    <a:pt x="0" y="0"/>
                  </a:cubicBezTo>
                  <a:lnTo>
                    <a:pt x="0" y="0"/>
                  </a:lnTo>
                </a:path>
              </a:pathLst>
            </a:custGeom>
            <a:ln w="38100" cap="sq" cmpd="dbl">
              <a:solidFill>
                <a:srgbClr val="C00000"/>
              </a:solidFill>
              <a:miter lim="800000"/>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28" name="Freeform 11"/>
            <p:cNvSpPr/>
            <p:nvPr/>
          </p:nvSpPr>
          <p:spPr>
            <a:xfrm>
              <a:off x="4428330" y="1524000"/>
              <a:ext cx="359764" cy="64957"/>
            </a:xfrm>
            <a:custGeom>
              <a:avLst/>
              <a:gdLst>
                <a:gd name="connsiteX0" fmla="*/ 359764 w 359764"/>
                <a:gd name="connsiteY0" fmla="*/ 49967 h 64957"/>
                <a:gd name="connsiteX1" fmla="*/ 299804 w 359764"/>
                <a:gd name="connsiteY1" fmla="*/ 4997 h 64957"/>
                <a:gd name="connsiteX2" fmla="*/ 179882 w 359764"/>
                <a:gd name="connsiteY2" fmla="*/ 19987 h 64957"/>
                <a:gd name="connsiteX3" fmla="*/ 0 w 359764"/>
                <a:gd name="connsiteY3" fmla="*/ 64957 h 64957"/>
                <a:gd name="connsiteX4" fmla="*/ 0 w 359764"/>
                <a:gd name="connsiteY4" fmla="*/ 64957 h 64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764" h="64957">
                  <a:moveTo>
                    <a:pt x="359764" y="49967"/>
                  </a:moveTo>
                  <a:cubicBezTo>
                    <a:pt x="344774" y="29980"/>
                    <a:pt x="329784" y="9994"/>
                    <a:pt x="299804" y="4997"/>
                  </a:cubicBezTo>
                  <a:cubicBezTo>
                    <a:pt x="269824" y="0"/>
                    <a:pt x="229849" y="9994"/>
                    <a:pt x="179882" y="19987"/>
                  </a:cubicBezTo>
                  <a:cubicBezTo>
                    <a:pt x="129915" y="29980"/>
                    <a:pt x="0" y="64957"/>
                    <a:pt x="0" y="64957"/>
                  </a:cubicBezTo>
                  <a:lnTo>
                    <a:pt x="0" y="64957"/>
                  </a:lnTo>
                </a:path>
              </a:pathLst>
            </a:custGeom>
            <a:ln w="38100" cmpd="dbl">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29" name="Freeform 13"/>
            <p:cNvSpPr/>
            <p:nvPr/>
          </p:nvSpPr>
          <p:spPr>
            <a:xfrm>
              <a:off x="3995433" y="1704109"/>
              <a:ext cx="207818" cy="69273"/>
            </a:xfrm>
            <a:custGeom>
              <a:avLst/>
              <a:gdLst>
                <a:gd name="connsiteX0" fmla="*/ 207818 w 207818"/>
                <a:gd name="connsiteY0" fmla="*/ 0 h 69273"/>
                <a:gd name="connsiteX1" fmla="*/ 69272 w 207818"/>
                <a:gd name="connsiteY1" fmla="*/ 27709 h 69273"/>
                <a:gd name="connsiteX2" fmla="*/ 0 w 207818"/>
                <a:gd name="connsiteY2" fmla="*/ 69273 h 69273"/>
                <a:gd name="connsiteX3" fmla="*/ 0 w 207818"/>
                <a:gd name="connsiteY3" fmla="*/ 69273 h 69273"/>
              </a:gdLst>
              <a:ahLst/>
              <a:cxnLst>
                <a:cxn ang="0">
                  <a:pos x="connsiteX0" y="connsiteY0"/>
                </a:cxn>
                <a:cxn ang="0">
                  <a:pos x="connsiteX1" y="connsiteY1"/>
                </a:cxn>
                <a:cxn ang="0">
                  <a:pos x="connsiteX2" y="connsiteY2"/>
                </a:cxn>
                <a:cxn ang="0">
                  <a:pos x="connsiteX3" y="connsiteY3"/>
                </a:cxn>
              </a:cxnLst>
              <a:rect l="l" t="t" r="r" b="b"/>
              <a:pathLst>
                <a:path w="207818" h="69273">
                  <a:moveTo>
                    <a:pt x="207818" y="0"/>
                  </a:moveTo>
                  <a:cubicBezTo>
                    <a:pt x="155863" y="8082"/>
                    <a:pt x="103908" y="16164"/>
                    <a:pt x="69272" y="27709"/>
                  </a:cubicBezTo>
                  <a:cubicBezTo>
                    <a:pt x="34636" y="39254"/>
                    <a:pt x="0" y="69273"/>
                    <a:pt x="0" y="69273"/>
                  </a:cubicBezTo>
                  <a:lnTo>
                    <a:pt x="0" y="69273"/>
                  </a:lnTo>
                </a:path>
              </a:pathLst>
            </a:custGeom>
            <a:ln w="38100" cmpd="dbl">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30" name="Freeform 14"/>
            <p:cNvSpPr/>
            <p:nvPr/>
          </p:nvSpPr>
          <p:spPr>
            <a:xfrm>
              <a:off x="3468960" y="1925782"/>
              <a:ext cx="304800" cy="526473"/>
            </a:xfrm>
            <a:custGeom>
              <a:avLst/>
              <a:gdLst>
                <a:gd name="connsiteX0" fmla="*/ 304800 w 304800"/>
                <a:gd name="connsiteY0" fmla="*/ 0 h 526473"/>
                <a:gd name="connsiteX1" fmla="*/ 124691 w 304800"/>
                <a:gd name="connsiteY1" fmla="*/ 290945 h 526473"/>
                <a:gd name="connsiteX2" fmla="*/ 83127 w 304800"/>
                <a:gd name="connsiteY2" fmla="*/ 387927 h 526473"/>
                <a:gd name="connsiteX3" fmla="*/ 0 w 304800"/>
                <a:gd name="connsiteY3" fmla="*/ 526473 h 526473"/>
                <a:gd name="connsiteX4" fmla="*/ 0 w 304800"/>
                <a:gd name="connsiteY4" fmla="*/ 526473 h 526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526473">
                  <a:moveTo>
                    <a:pt x="304800" y="0"/>
                  </a:moveTo>
                  <a:cubicBezTo>
                    <a:pt x="233218" y="113145"/>
                    <a:pt x="161636" y="226291"/>
                    <a:pt x="124691" y="290945"/>
                  </a:cubicBezTo>
                  <a:cubicBezTo>
                    <a:pt x="87746" y="355599"/>
                    <a:pt x="103909" y="348672"/>
                    <a:pt x="83127" y="387927"/>
                  </a:cubicBezTo>
                  <a:cubicBezTo>
                    <a:pt x="62345" y="427182"/>
                    <a:pt x="0" y="526473"/>
                    <a:pt x="0" y="526473"/>
                  </a:cubicBezTo>
                  <a:lnTo>
                    <a:pt x="0" y="526473"/>
                  </a:lnTo>
                </a:path>
              </a:pathLst>
            </a:custGeom>
            <a:ln w="38100" cmpd="dbl">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31" name="Freeform 15"/>
            <p:cNvSpPr/>
            <p:nvPr/>
          </p:nvSpPr>
          <p:spPr>
            <a:xfrm>
              <a:off x="1293796" y="2463800"/>
              <a:ext cx="1946564" cy="653473"/>
            </a:xfrm>
            <a:custGeom>
              <a:avLst/>
              <a:gdLst>
                <a:gd name="connsiteX0" fmla="*/ 2022764 w 2022764"/>
                <a:gd name="connsiteY0" fmla="*/ 85436 h 653473"/>
                <a:gd name="connsiteX1" fmla="*/ 1884219 w 2022764"/>
                <a:gd name="connsiteY1" fmla="*/ 57727 h 653473"/>
                <a:gd name="connsiteX2" fmla="*/ 1745673 w 2022764"/>
                <a:gd name="connsiteY2" fmla="*/ 16164 h 653473"/>
                <a:gd name="connsiteX3" fmla="*/ 1496291 w 2022764"/>
                <a:gd name="connsiteY3" fmla="*/ 2309 h 653473"/>
                <a:gd name="connsiteX4" fmla="*/ 1108364 w 2022764"/>
                <a:gd name="connsiteY4" fmla="*/ 30018 h 653473"/>
                <a:gd name="connsiteX5" fmla="*/ 858982 w 2022764"/>
                <a:gd name="connsiteY5" fmla="*/ 99291 h 653473"/>
                <a:gd name="connsiteX6" fmla="*/ 429491 w 2022764"/>
                <a:gd name="connsiteY6" fmla="*/ 251691 h 653473"/>
                <a:gd name="connsiteX7" fmla="*/ 69273 w 2022764"/>
                <a:gd name="connsiteY7" fmla="*/ 501073 h 653473"/>
                <a:gd name="connsiteX8" fmla="*/ 13855 w 2022764"/>
                <a:gd name="connsiteY8" fmla="*/ 653473 h 653473"/>
                <a:gd name="connsiteX9" fmla="*/ 13855 w 2022764"/>
                <a:gd name="connsiteY9" fmla="*/ 653473 h 65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2764" h="653473">
                  <a:moveTo>
                    <a:pt x="2022764" y="85436"/>
                  </a:moveTo>
                  <a:cubicBezTo>
                    <a:pt x="1976582" y="77354"/>
                    <a:pt x="1930401" y="69272"/>
                    <a:pt x="1884219" y="57727"/>
                  </a:cubicBezTo>
                  <a:cubicBezTo>
                    <a:pt x="1838037" y="46182"/>
                    <a:pt x="1810328" y="25400"/>
                    <a:pt x="1745673" y="16164"/>
                  </a:cubicBezTo>
                  <a:cubicBezTo>
                    <a:pt x="1681018" y="6928"/>
                    <a:pt x="1602509" y="0"/>
                    <a:pt x="1496291" y="2309"/>
                  </a:cubicBezTo>
                  <a:cubicBezTo>
                    <a:pt x="1390073" y="4618"/>
                    <a:pt x="1214582" y="13854"/>
                    <a:pt x="1108364" y="30018"/>
                  </a:cubicBezTo>
                  <a:cubicBezTo>
                    <a:pt x="1002146" y="46182"/>
                    <a:pt x="972128" y="62346"/>
                    <a:pt x="858982" y="99291"/>
                  </a:cubicBezTo>
                  <a:cubicBezTo>
                    <a:pt x="745837" y="136237"/>
                    <a:pt x="561109" y="184727"/>
                    <a:pt x="429491" y="251691"/>
                  </a:cubicBezTo>
                  <a:cubicBezTo>
                    <a:pt x="297873" y="318655"/>
                    <a:pt x="138546" y="434109"/>
                    <a:pt x="69273" y="501073"/>
                  </a:cubicBezTo>
                  <a:cubicBezTo>
                    <a:pt x="0" y="568037"/>
                    <a:pt x="13855" y="653473"/>
                    <a:pt x="13855" y="653473"/>
                  </a:cubicBezTo>
                  <a:lnTo>
                    <a:pt x="13855" y="653473"/>
                  </a:lnTo>
                </a:path>
              </a:pathLst>
            </a:custGeom>
            <a:ln w="38100" cmpd="dbl">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32" name="TextBox 24"/>
            <p:cNvSpPr txBox="1"/>
            <p:nvPr/>
          </p:nvSpPr>
          <p:spPr>
            <a:xfrm>
              <a:off x="5112347" y="1907673"/>
              <a:ext cx="720090" cy="320040"/>
            </a:xfrm>
            <a:prstGeom prst="rect">
              <a:avLst/>
            </a:prstGeom>
            <a:noFill/>
          </p:spPr>
          <p:txBody>
            <a:bodyPr wrap="square" rtlCol="0">
              <a:noAutofit/>
            </a:bodyPr>
            <a:lstStyle/>
            <a:p>
              <a:pPr>
                <a:spcAft>
                  <a:spcPts val="0"/>
                </a:spcAft>
              </a:pPr>
              <a:r>
                <a:rPr lang="en-US" sz="1200" kern="1200">
                  <a:solidFill>
                    <a:srgbClr val="C00000"/>
                  </a:solidFill>
                  <a:effectLst/>
                  <a:latin typeface="Times New Roman"/>
                  <a:ea typeface="新細明體"/>
                  <a:cs typeface="Times New Roman"/>
                </a:rPr>
                <a:t>1619</a:t>
              </a:r>
              <a:endParaRPr lang="en-US" sz="1200">
                <a:effectLst/>
                <a:latin typeface="Times New Roman"/>
                <a:ea typeface="新細明體"/>
                <a:cs typeface="Times New Roman"/>
              </a:endParaRPr>
            </a:p>
          </p:txBody>
        </p:sp>
        <p:sp>
          <p:nvSpPr>
            <p:cNvPr id="33" name="TextBox 25"/>
            <p:cNvSpPr txBox="1"/>
            <p:nvPr/>
          </p:nvSpPr>
          <p:spPr>
            <a:xfrm rot="20698575">
              <a:off x="2088142" y="2123694"/>
              <a:ext cx="1224280" cy="320040"/>
            </a:xfrm>
            <a:prstGeom prst="rect">
              <a:avLst/>
            </a:prstGeom>
            <a:noFill/>
          </p:spPr>
          <p:txBody>
            <a:bodyPr wrap="square" rtlCol="0">
              <a:noAutofit/>
            </a:bodyPr>
            <a:lstStyle/>
            <a:p>
              <a:pPr>
                <a:spcAft>
                  <a:spcPts val="0"/>
                </a:spcAft>
              </a:pPr>
              <a:r>
                <a:rPr lang="en-US" sz="1200" kern="1200">
                  <a:solidFill>
                    <a:srgbClr val="C00000"/>
                  </a:solidFill>
                  <a:effectLst/>
                  <a:latin typeface="Times New Roman"/>
                  <a:ea typeface="新細明體"/>
                  <a:cs typeface="Times New Roman"/>
                </a:rPr>
                <a:t>1626</a:t>
              </a:r>
              <a:endParaRPr lang="en-US" sz="1200">
                <a:effectLst/>
                <a:latin typeface="Times New Roman"/>
                <a:ea typeface="新細明體"/>
                <a:cs typeface="Times New Roman"/>
              </a:endParaRPr>
            </a:p>
          </p:txBody>
        </p:sp>
        <p:sp>
          <p:nvSpPr>
            <p:cNvPr id="34" name="TextBox 26"/>
            <p:cNvSpPr txBox="1"/>
            <p:nvPr/>
          </p:nvSpPr>
          <p:spPr>
            <a:xfrm>
              <a:off x="3744254" y="1331620"/>
              <a:ext cx="720090" cy="320040"/>
            </a:xfrm>
            <a:prstGeom prst="rect">
              <a:avLst/>
            </a:prstGeom>
            <a:noFill/>
          </p:spPr>
          <p:txBody>
            <a:bodyPr wrap="square" rtlCol="0">
              <a:noAutofit/>
            </a:bodyPr>
            <a:lstStyle/>
            <a:p>
              <a:pPr>
                <a:spcAft>
                  <a:spcPts val="0"/>
                </a:spcAft>
              </a:pPr>
              <a:r>
                <a:rPr lang="en-US" sz="1200" kern="1200">
                  <a:solidFill>
                    <a:srgbClr val="C00000"/>
                  </a:solidFill>
                  <a:effectLst/>
                  <a:latin typeface="Times New Roman"/>
                  <a:ea typeface="新細明體"/>
                  <a:cs typeface="Times New Roman"/>
                </a:rPr>
                <a:t>1621</a:t>
              </a:r>
              <a:endParaRPr lang="en-US" sz="1200">
                <a:effectLst/>
                <a:latin typeface="Times New Roman"/>
                <a:ea typeface="新細明體"/>
                <a:cs typeface="Times New Roman"/>
              </a:endParaRPr>
            </a:p>
          </p:txBody>
        </p:sp>
        <p:sp>
          <p:nvSpPr>
            <p:cNvPr id="35" name="TextBox 27"/>
            <p:cNvSpPr txBox="1"/>
            <p:nvPr/>
          </p:nvSpPr>
          <p:spPr>
            <a:xfrm>
              <a:off x="3600244" y="2051687"/>
              <a:ext cx="1223645" cy="320040"/>
            </a:xfrm>
            <a:prstGeom prst="rect">
              <a:avLst/>
            </a:prstGeom>
            <a:noFill/>
          </p:spPr>
          <p:txBody>
            <a:bodyPr wrap="square" rtlCol="0">
              <a:noAutofit/>
            </a:bodyPr>
            <a:lstStyle/>
            <a:p>
              <a:pPr>
                <a:spcAft>
                  <a:spcPts val="0"/>
                </a:spcAft>
              </a:pPr>
              <a:r>
                <a:rPr lang="en-US" sz="1200" kern="1200">
                  <a:solidFill>
                    <a:srgbClr val="C00000"/>
                  </a:solidFill>
                  <a:effectLst/>
                  <a:latin typeface="Times New Roman"/>
                  <a:ea typeface="新細明體"/>
                  <a:cs typeface="Times New Roman"/>
                </a:rPr>
                <a:t>1621</a:t>
              </a:r>
              <a:endParaRPr lang="en-US" sz="1200">
                <a:effectLst/>
                <a:latin typeface="Times New Roman"/>
                <a:ea typeface="新細明體"/>
                <a:cs typeface="Times New Roman"/>
              </a:endParaRPr>
            </a:p>
          </p:txBody>
        </p:sp>
        <p:sp>
          <p:nvSpPr>
            <p:cNvPr id="36" name="TextBox 28"/>
            <p:cNvSpPr txBox="1"/>
            <p:nvPr/>
          </p:nvSpPr>
          <p:spPr>
            <a:xfrm>
              <a:off x="4688701" y="1412009"/>
              <a:ext cx="1223645" cy="320040"/>
            </a:xfrm>
            <a:prstGeom prst="rect">
              <a:avLst/>
            </a:prstGeom>
            <a:noFill/>
          </p:spPr>
          <p:txBody>
            <a:bodyPr wrap="square" rtlCol="0">
              <a:noAutofit/>
            </a:bodyPr>
            <a:lstStyle/>
            <a:p>
              <a:pPr>
                <a:spcAft>
                  <a:spcPts val="0"/>
                </a:spcAft>
              </a:pPr>
              <a:r>
                <a:rPr lang="en-US" sz="1200" kern="1200">
                  <a:solidFill>
                    <a:srgbClr val="C00000"/>
                  </a:solidFill>
                  <a:effectLst/>
                  <a:latin typeface="Times New Roman"/>
                  <a:ea typeface="新細明體"/>
                  <a:cs typeface="Times New Roman"/>
                </a:rPr>
                <a:t>1621</a:t>
              </a:r>
              <a:endParaRPr lang="en-US" sz="1200">
                <a:effectLst/>
                <a:latin typeface="Times New Roman"/>
                <a:ea typeface="新細明體"/>
                <a:cs typeface="Times New Roman"/>
              </a:endParaRPr>
            </a:p>
          </p:txBody>
        </p:sp>
        <p:sp>
          <p:nvSpPr>
            <p:cNvPr id="37" name="TextBox 38"/>
            <p:cNvSpPr txBox="1"/>
            <p:nvPr/>
          </p:nvSpPr>
          <p:spPr>
            <a:xfrm>
              <a:off x="4752528" y="2483768"/>
              <a:ext cx="1008112" cy="307777"/>
            </a:xfrm>
            <a:prstGeom prst="rect">
              <a:avLst/>
            </a:prstGeom>
            <a:solidFill>
              <a:schemeClr val="accent3">
                <a:lumMod val="60000"/>
                <a:lumOff val="40000"/>
              </a:schemeClr>
            </a:solidFill>
          </p:spPr>
          <p:txBody>
            <a:bodyPr wrap="square" rtlCol="0">
              <a:noAutofit/>
            </a:bodyPr>
            <a:lstStyle/>
            <a:p>
              <a:endParaRPr lang="zh-TW" altLang="en-US"/>
            </a:p>
          </p:txBody>
        </p:sp>
        <p:sp>
          <p:nvSpPr>
            <p:cNvPr id="38" name="TextBox 39"/>
            <p:cNvSpPr txBox="1"/>
            <p:nvPr/>
          </p:nvSpPr>
          <p:spPr>
            <a:xfrm>
              <a:off x="144016" y="3419872"/>
              <a:ext cx="720080" cy="307777"/>
            </a:xfrm>
            <a:prstGeom prst="rect">
              <a:avLst/>
            </a:prstGeom>
            <a:solidFill>
              <a:schemeClr val="accent3">
                <a:lumMod val="60000"/>
                <a:lumOff val="40000"/>
              </a:schemeClr>
            </a:solidFill>
          </p:spPr>
          <p:txBody>
            <a:bodyPr wrap="square" rtlCol="0">
              <a:noAutofit/>
            </a:bodyPr>
            <a:lstStyle/>
            <a:p>
              <a:endParaRPr lang="zh-TW" altLang="en-US"/>
            </a:p>
          </p:txBody>
        </p:sp>
        <p:sp>
          <p:nvSpPr>
            <p:cNvPr id="39" name="TextBox 41"/>
            <p:cNvSpPr txBox="1"/>
            <p:nvPr/>
          </p:nvSpPr>
          <p:spPr>
            <a:xfrm>
              <a:off x="504056" y="2915816"/>
              <a:ext cx="648072" cy="307777"/>
            </a:xfrm>
            <a:prstGeom prst="rect">
              <a:avLst/>
            </a:prstGeom>
            <a:solidFill>
              <a:schemeClr val="accent3">
                <a:lumMod val="60000"/>
                <a:lumOff val="40000"/>
              </a:schemeClr>
            </a:solidFill>
          </p:spPr>
          <p:txBody>
            <a:bodyPr wrap="square" rtlCol="0">
              <a:noAutofit/>
            </a:bodyPr>
            <a:lstStyle/>
            <a:p>
              <a:endParaRPr lang="zh-TW" altLang="en-US"/>
            </a:p>
          </p:txBody>
        </p:sp>
        <p:sp>
          <p:nvSpPr>
            <p:cNvPr id="40" name="TextBox 42"/>
            <p:cNvSpPr txBox="1"/>
            <p:nvPr/>
          </p:nvSpPr>
          <p:spPr>
            <a:xfrm>
              <a:off x="3168352" y="2699792"/>
              <a:ext cx="648072" cy="307777"/>
            </a:xfrm>
            <a:prstGeom prst="rect">
              <a:avLst/>
            </a:prstGeom>
            <a:solidFill>
              <a:schemeClr val="accent3">
                <a:lumMod val="60000"/>
                <a:lumOff val="40000"/>
              </a:schemeClr>
            </a:solidFill>
          </p:spPr>
          <p:txBody>
            <a:bodyPr wrap="square" rtlCol="0">
              <a:noAutofit/>
            </a:bodyPr>
            <a:lstStyle/>
            <a:p>
              <a:endParaRPr lang="zh-TW" altLang="en-US"/>
            </a:p>
          </p:txBody>
        </p:sp>
        <p:sp>
          <p:nvSpPr>
            <p:cNvPr id="41" name="TextBox 43"/>
            <p:cNvSpPr txBox="1"/>
            <p:nvPr/>
          </p:nvSpPr>
          <p:spPr>
            <a:xfrm>
              <a:off x="5165329" y="1657851"/>
              <a:ext cx="792088" cy="307777"/>
            </a:xfrm>
            <a:prstGeom prst="rect">
              <a:avLst/>
            </a:prstGeom>
            <a:solidFill>
              <a:schemeClr val="accent3">
                <a:lumMod val="60000"/>
                <a:lumOff val="40000"/>
              </a:schemeClr>
            </a:solidFill>
          </p:spPr>
          <p:txBody>
            <a:bodyPr wrap="square" rtlCol="0">
              <a:noAutofit/>
            </a:bodyPr>
            <a:lstStyle/>
            <a:p>
              <a:endParaRPr lang="zh-TW" altLang="en-US"/>
            </a:p>
          </p:txBody>
        </p:sp>
        <p:sp>
          <p:nvSpPr>
            <p:cNvPr id="42" name="TextBox 44"/>
            <p:cNvSpPr txBox="1"/>
            <p:nvPr/>
          </p:nvSpPr>
          <p:spPr>
            <a:xfrm>
              <a:off x="3096344" y="1547664"/>
              <a:ext cx="648072" cy="307777"/>
            </a:xfrm>
            <a:prstGeom prst="rect">
              <a:avLst/>
            </a:prstGeom>
            <a:solidFill>
              <a:schemeClr val="accent3">
                <a:lumMod val="60000"/>
                <a:lumOff val="40000"/>
              </a:schemeClr>
            </a:solidFill>
          </p:spPr>
          <p:txBody>
            <a:bodyPr wrap="square" rtlCol="0">
              <a:noAutofit/>
            </a:bodyPr>
            <a:lstStyle/>
            <a:p>
              <a:endParaRPr lang="zh-TW" altLang="en-US"/>
            </a:p>
          </p:txBody>
        </p:sp>
        <p:sp>
          <p:nvSpPr>
            <p:cNvPr id="43" name="TextBox 45"/>
            <p:cNvSpPr txBox="1"/>
            <p:nvPr/>
          </p:nvSpPr>
          <p:spPr>
            <a:xfrm>
              <a:off x="4248472" y="1115616"/>
              <a:ext cx="648072" cy="307777"/>
            </a:xfrm>
            <a:prstGeom prst="rect">
              <a:avLst/>
            </a:prstGeom>
            <a:solidFill>
              <a:schemeClr val="accent3">
                <a:lumMod val="60000"/>
                <a:lumOff val="40000"/>
              </a:schemeClr>
            </a:solidFill>
          </p:spPr>
          <p:txBody>
            <a:bodyPr wrap="square" rtlCol="0">
              <a:noAutofit/>
            </a:bodyPr>
            <a:lstStyle/>
            <a:p>
              <a:endParaRPr lang="zh-TW" altLang="en-US"/>
            </a:p>
          </p:txBody>
        </p:sp>
      </p:grpSp>
      <p:grpSp>
        <p:nvGrpSpPr>
          <p:cNvPr id="44" name="群組 43"/>
          <p:cNvGrpSpPr/>
          <p:nvPr/>
        </p:nvGrpSpPr>
        <p:grpSpPr>
          <a:xfrm>
            <a:off x="694305" y="4828309"/>
            <a:ext cx="2747137" cy="1413590"/>
            <a:chOff x="118594" y="7654885"/>
            <a:chExt cx="2615503" cy="1207149"/>
          </a:xfrm>
        </p:grpSpPr>
        <p:sp>
          <p:nvSpPr>
            <p:cNvPr id="45" name="TextBox 29"/>
            <p:cNvSpPr txBox="1"/>
            <p:nvPr/>
          </p:nvSpPr>
          <p:spPr>
            <a:xfrm>
              <a:off x="185332" y="7665157"/>
              <a:ext cx="1020303" cy="369415"/>
            </a:xfrm>
            <a:prstGeom prst="rect">
              <a:avLst/>
            </a:prstGeom>
            <a:solidFill>
              <a:schemeClr val="accent3">
                <a:lumMod val="60000"/>
                <a:lumOff val="40000"/>
              </a:schemeClr>
            </a:solidFill>
          </p:spPr>
          <p:txBody>
            <a:bodyPr wrap="square" rtlCol="0">
              <a:noAutofit/>
            </a:bodyPr>
            <a:lstStyle/>
            <a:p>
              <a:pPr>
                <a:spcAft>
                  <a:spcPts val="0"/>
                </a:spcAft>
              </a:pPr>
              <a:r>
                <a:rPr lang="en-US" altLang="zh-CN" sz="1200" kern="1200" dirty="0" err="1">
                  <a:solidFill>
                    <a:srgbClr val="000000"/>
                  </a:solidFill>
                  <a:effectLst/>
                  <a:latin typeface="Times New Roman" panose="02020603050405020304" pitchFamily="18" charset="0"/>
                  <a:ea typeface="新細明體"/>
                  <a:cs typeface="Times New Roman" panose="02020603050405020304" pitchFamily="18" charset="0"/>
                </a:rPr>
                <a:t>Hetu</a:t>
              </a:r>
              <a:r>
                <a:rPr lang="en-US" altLang="zh-CN" sz="1200" kern="1200" dirty="0">
                  <a:solidFill>
                    <a:srgbClr val="000000"/>
                  </a:solidFill>
                  <a:effectLst/>
                  <a:latin typeface="Times New Roman" panose="02020603050405020304" pitchFamily="18" charset="0"/>
                  <a:ea typeface="新細明體"/>
                  <a:cs typeface="Times New Roman" panose="02020603050405020304" pitchFamily="18" charset="0"/>
                </a:rPr>
                <a:t> </a:t>
              </a:r>
              <a:r>
                <a:rPr lang="en-US" altLang="zh-CN" sz="1200" kern="1200" dirty="0" smtClean="0">
                  <a:solidFill>
                    <a:srgbClr val="000000"/>
                  </a:solidFill>
                  <a:effectLst/>
                  <a:latin typeface="Times New Roman" panose="02020603050405020304" pitchFamily="18" charset="0"/>
                  <a:ea typeface="新細明體"/>
                  <a:cs typeface="Times New Roman" panose="02020603050405020304" pitchFamily="18" charset="0"/>
                </a:rPr>
                <a:t>Ala </a:t>
              </a:r>
            </a:p>
            <a:p>
              <a:pPr>
                <a:spcAft>
                  <a:spcPts val="0"/>
                </a:spcAft>
              </a:pPr>
              <a:r>
                <a:rPr lang="zh-TW" altLang="en-US" sz="1200" kern="1200" dirty="0" smtClean="0">
                  <a:solidFill>
                    <a:srgbClr val="000000"/>
                  </a:solidFill>
                  <a:effectLst/>
                  <a:latin typeface="Times New Roman" panose="02020603050405020304" pitchFamily="18" charset="0"/>
                  <a:ea typeface="新細明體"/>
                  <a:cs typeface="Times New Roman" panose="02020603050405020304" pitchFamily="18" charset="0"/>
                </a:rPr>
                <a:t>赫圖阿拉</a:t>
              </a:r>
              <a:endParaRPr lang="en-US" sz="1200" dirty="0">
                <a:effectLst/>
                <a:latin typeface="Times New Roman" panose="02020603050405020304" pitchFamily="18" charset="0"/>
                <a:ea typeface="新細明體"/>
                <a:cs typeface="Times New Roman" panose="02020603050405020304" pitchFamily="18" charset="0"/>
              </a:endParaRPr>
            </a:p>
          </p:txBody>
        </p:sp>
        <p:sp>
          <p:nvSpPr>
            <p:cNvPr id="46" name="TextBox 31"/>
            <p:cNvSpPr txBox="1"/>
            <p:nvPr/>
          </p:nvSpPr>
          <p:spPr>
            <a:xfrm>
              <a:off x="144011" y="8078088"/>
              <a:ext cx="967878" cy="371016"/>
            </a:xfrm>
            <a:prstGeom prst="rect">
              <a:avLst/>
            </a:prstGeom>
            <a:solidFill>
              <a:schemeClr val="accent3">
                <a:lumMod val="60000"/>
                <a:lumOff val="40000"/>
              </a:schemeClr>
            </a:solidFill>
          </p:spPr>
          <p:txBody>
            <a:bodyPr wrap="square" rtlCol="0">
              <a:noAutofit/>
            </a:bodyPr>
            <a:lstStyle/>
            <a:p>
              <a:pPr>
                <a:spcAft>
                  <a:spcPts val="0"/>
                </a:spcAft>
              </a:pPr>
              <a:r>
                <a:rPr lang="en-US" altLang="zh-CN" sz="1200" kern="1200" dirty="0" err="1">
                  <a:solidFill>
                    <a:srgbClr val="000000"/>
                  </a:solidFill>
                  <a:effectLst/>
                  <a:latin typeface="Times New Roman" panose="02020603050405020304" pitchFamily="18" charset="0"/>
                  <a:ea typeface="新細明體"/>
                  <a:cs typeface="Times New Roman" panose="02020603050405020304" pitchFamily="18" charset="0"/>
                </a:rPr>
                <a:t>Shanhai</a:t>
              </a:r>
              <a:r>
                <a:rPr lang="en-US" altLang="zh-CN" sz="1200" kern="1200" dirty="0">
                  <a:solidFill>
                    <a:srgbClr val="000000"/>
                  </a:solidFill>
                  <a:effectLst/>
                  <a:latin typeface="Times New Roman" panose="02020603050405020304" pitchFamily="18" charset="0"/>
                  <a:ea typeface="新細明體"/>
                  <a:cs typeface="Times New Roman" panose="02020603050405020304" pitchFamily="18" charset="0"/>
                </a:rPr>
                <a:t> </a:t>
              </a:r>
              <a:r>
                <a:rPr lang="en-US" altLang="zh-CN" sz="1200" kern="1200" dirty="0" smtClean="0">
                  <a:solidFill>
                    <a:srgbClr val="000000"/>
                  </a:solidFill>
                  <a:effectLst/>
                  <a:latin typeface="Times New Roman" panose="02020603050405020304" pitchFamily="18" charset="0"/>
                  <a:ea typeface="新細明體"/>
                  <a:cs typeface="Times New Roman" panose="02020603050405020304" pitchFamily="18" charset="0"/>
                </a:rPr>
                <a:t>Pass</a:t>
              </a:r>
            </a:p>
            <a:p>
              <a:pPr>
                <a:spcAft>
                  <a:spcPts val="0"/>
                </a:spcAft>
              </a:pPr>
              <a:r>
                <a:rPr lang="zh-TW" altLang="en-US" sz="1200" dirty="0" smtClean="0">
                  <a:solidFill>
                    <a:srgbClr val="000000"/>
                  </a:solidFill>
                  <a:latin typeface="Times New Roman" panose="02020603050405020304" pitchFamily="18" charset="0"/>
                  <a:ea typeface="新細明體"/>
                  <a:cs typeface="Times New Roman" panose="02020603050405020304" pitchFamily="18" charset="0"/>
                </a:rPr>
                <a:t>山海關</a:t>
              </a:r>
              <a:endParaRPr lang="en-US" sz="1200" dirty="0">
                <a:effectLst/>
                <a:latin typeface="Times New Roman" panose="02020603050405020304" pitchFamily="18" charset="0"/>
                <a:ea typeface="新細明體"/>
                <a:cs typeface="Times New Roman" panose="02020603050405020304" pitchFamily="18" charset="0"/>
              </a:endParaRPr>
            </a:p>
          </p:txBody>
        </p:sp>
        <p:sp>
          <p:nvSpPr>
            <p:cNvPr id="47" name="TextBox 33"/>
            <p:cNvSpPr txBox="1"/>
            <p:nvPr/>
          </p:nvSpPr>
          <p:spPr>
            <a:xfrm>
              <a:off x="1378269" y="7654885"/>
              <a:ext cx="754062" cy="379688"/>
            </a:xfrm>
            <a:prstGeom prst="rect">
              <a:avLst/>
            </a:prstGeom>
            <a:solidFill>
              <a:schemeClr val="accent3">
                <a:lumMod val="60000"/>
                <a:lumOff val="40000"/>
              </a:schemeClr>
            </a:solidFill>
          </p:spPr>
          <p:txBody>
            <a:bodyPr wrap="square" rtlCol="0">
              <a:noAutofit/>
            </a:bodyPr>
            <a:lstStyle/>
            <a:p>
              <a:pPr>
                <a:spcAft>
                  <a:spcPts val="0"/>
                </a:spcAft>
              </a:pPr>
              <a:r>
                <a:rPr lang="en-US" altLang="zh-CN" sz="1200" kern="1200" dirty="0" smtClean="0">
                  <a:solidFill>
                    <a:srgbClr val="000000"/>
                  </a:solidFill>
                  <a:effectLst/>
                  <a:latin typeface="Times New Roman" panose="02020603050405020304" pitchFamily="18" charset="0"/>
                  <a:ea typeface="新細明體"/>
                  <a:cs typeface="Times New Roman" panose="02020603050405020304" pitchFamily="18" charset="0"/>
                </a:rPr>
                <a:t>Liaoyang</a:t>
              </a:r>
            </a:p>
            <a:p>
              <a:pPr>
                <a:spcAft>
                  <a:spcPts val="0"/>
                </a:spcAft>
              </a:pPr>
              <a:r>
                <a:rPr lang="zh-TW" altLang="en-US" sz="1200" dirty="0">
                  <a:solidFill>
                    <a:srgbClr val="000000"/>
                  </a:solidFill>
                  <a:latin typeface="Times New Roman" panose="02020603050405020304" pitchFamily="18" charset="0"/>
                  <a:ea typeface="新細明體"/>
                  <a:cs typeface="Times New Roman" panose="02020603050405020304" pitchFamily="18" charset="0"/>
                </a:rPr>
                <a:t>遼</a:t>
              </a:r>
              <a:r>
                <a:rPr lang="zh-TW" altLang="en-US" sz="1200" dirty="0" smtClean="0">
                  <a:solidFill>
                    <a:srgbClr val="000000"/>
                  </a:solidFill>
                  <a:latin typeface="Times New Roman" panose="02020603050405020304" pitchFamily="18" charset="0"/>
                  <a:ea typeface="新細明體"/>
                  <a:cs typeface="Times New Roman" panose="02020603050405020304" pitchFamily="18" charset="0"/>
                </a:rPr>
                <a:t>陽</a:t>
              </a:r>
              <a:endParaRPr lang="en-US" sz="1200" dirty="0">
                <a:effectLst/>
                <a:latin typeface="Times New Roman" panose="02020603050405020304" pitchFamily="18" charset="0"/>
                <a:ea typeface="新細明體"/>
                <a:cs typeface="Times New Roman" panose="02020603050405020304" pitchFamily="18" charset="0"/>
              </a:endParaRPr>
            </a:p>
          </p:txBody>
        </p:sp>
        <p:sp>
          <p:nvSpPr>
            <p:cNvPr id="48" name="TextBox 34"/>
            <p:cNvSpPr txBox="1"/>
            <p:nvPr/>
          </p:nvSpPr>
          <p:spPr>
            <a:xfrm>
              <a:off x="1402910" y="8082653"/>
              <a:ext cx="729420" cy="356179"/>
            </a:xfrm>
            <a:prstGeom prst="rect">
              <a:avLst/>
            </a:prstGeom>
            <a:solidFill>
              <a:schemeClr val="accent3">
                <a:lumMod val="60000"/>
                <a:lumOff val="40000"/>
              </a:schemeClr>
            </a:solidFill>
          </p:spPr>
          <p:txBody>
            <a:bodyPr wrap="square" rtlCol="0">
              <a:noAutofit/>
            </a:bodyPr>
            <a:lstStyle/>
            <a:p>
              <a:pPr>
                <a:spcAft>
                  <a:spcPts val="0"/>
                </a:spcAft>
              </a:pPr>
              <a:r>
                <a:rPr lang="en-US" altLang="zh-CN" sz="1200" dirty="0" err="1" smtClean="0">
                  <a:solidFill>
                    <a:srgbClr val="000000"/>
                  </a:solidFill>
                  <a:latin typeface="Times New Roman" panose="02020603050405020304" pitchFamily="18" charset="0"/>
                  <a:ea typeface="新細明體"/>
                  <a:cs typeface="Times New Roman" panose="02020603050405020304" pitchFamily="18" charset="0"/>
                </a:rPr>
                <a:t>Sarhū</a:t>
              </a:r>
              <a:endParaRPr lang="en-US" altLang="zh-CN" sz="1200" dirty="0" smtClean="0">
                <a:solidFill>
                  <a:srgbClr val="000000"/>
                </a:solidFill>
                <a:latin typeface="Times New Roman" panose="02020603050405020304" pitchFamily="18" charset="0"/>
                <a:ea typeface="新細明體"/>
                <a:cs typeface="Times New Roman" panose="02020603050405020304" pitchFamily="18" charset="0"/>
              </a:endParaRPr>
            </a:p>
            <a:p>
              <a:pPr>
                <a:spcAft>
                  <a:spcPts val="0"/>
                </a:spcAft>
              </a:pPr>
              <a:r>
                <a:rPr lang="zh-TW" altLang="en-US" sz="1200" dirty="0" smtClean="0">
                  <a:solidFill>
                    <a:srgbClr val="000000"/>
                  </a:solidFill>
                  <a:latin typeface="Times New Roman" panose="02020603050405020304" pitchFamily="18" charset="0"/>
                  <a:ea typeface="新細明體"/>
                  <a:cs typeface="Times New Roman" panose="02020603050405020304" pitchFamily="18" charset="0"/>
                </a:rPr>
                <a:t>薩爾滸</a:t>
              </a:r>
              <a:endParaRPr lang="en-US" sz="1200" dirty="0">
                <a:effectLst/>
                <a:latin typeface="Times New Roman" panose="02020603050405020304" pitchFamily="18" charset="0"/>
                <a:ea typeface="新細明體"/>
                <a:cs typeface="Times New Roman" panose="02020603050405020304" pitchFamily="18" charset="0"/>
              </a:endParaRPr>
            </a:p>
          </p:txBody>
        </p:sp>
        <p:sp>
          <p:nvSpPr>
            <p:cNvPr id="49" name="TextBox 35"/>
            <p:cNvSpPr txBox="1"/>
            <p:nvPr/>
          </p:nvSpPr>
          <p:spPr>
            <a:xfrm>
              <a:off x="1091398" y="8466800"/>
              <a:ext cx="751635" cy="395234"/>
            </a:xfrm>
            <a:prstGeom prst="rect">
              <a:avLst/>
            </a:prstGeom>
            <a:solidFill>
              <a:schemeClr val="accent3">
                <a:lumMod val="60000"/>
                <a:lumOff val="40000"/>
              </a:schemeClr>
            </a:solidFill>
          </p:spPr>
          <p:txBody>
            <a:bodyPr wrap="square" rtlCol="0">
              <a:noAutofit/>
            </a:bodyPr>
            <a:lstStyle/>
            <a:p>
              <a:pPr>
                <a:spcAft>
                  <a:spcPts val="0"/>
                </a:spcAft>
              </a:pPr>
              <a:r>
                <a:rPr lang="en-US" altLang="zh-CN" sz="1200" kern="1200" dirty="0" smtClean="0">
                  <a:solidFill>
                    <a:srgbClr val="000000"/>
                  </a:solidFill>
                  <a:effectLst/>
                  <a:latin typeface="Times New Roman" panose="02020603050405020304" pitchFamily="18" charset="0"/>
                  <a:ea typeface="新細明體"/>
                  <a:cs typeface="Times New Roman" panose="02020603050405020304" pitchFamily="18" charset="0"/>
                </a:rPr>
                <a:t>Fushun</a:t>
              </a:r>
            </a:p>
            <a:p>
              <a:pPr>
                <a:spcAft>
                  <a:spcPts val="0"/>
                </a:spcAft>
              </a:pPr>
              <a:r>
                <a:rPr lang="zh-TW" altLang="en-US" sz="1200" dirty="0" smtClean="0">
                  <a:solidFill>
                    <a:srgbClr val="000000"/>
                  </a:solidFill>
                  <a:latin typeface="Times New Roman" panose="02020603050405020304" pitchFamily="18" charset="0"/>
                  <a:ea typeface="新細明體"/>
                  <a:cs typeface="Times New Roman" panose="02020603050405020304" pitchFamily="18" charset="0"/>
                </a:rPr>
                <a:t>撫順</a:t>
              </a:r>
              <a:endParaRPr lang="en-US" sz="1200" dirty="0">
                <a:effectLst/>
                <a:latin typeface="Times New Roman" panose="02020603050405020304" pitchFamily="18" charset="0"/>
                <a:ea typeface="新細明體"/>
                <a:cs typeface="Times New Roman" panose="02020603050405020304" pitchFamily="18" charset="0"/>
              </a:endParaRPr>
            </a:p>
          </p:txBody>
        </p:sp>
        <p:sp>
          <p:nvSpPr>
            <p:cNvPr id="50" name="TextBox 36"/>
            <p:cNvSpPr txBox="1"/>
            <p:nvPr/>
          </p:nvSpPr>
          <p:spPr>
            <a:xfrm>
              <a:off x="1985925" y="8499181"/>
              <a:ext cx="748172" cy="362852"/>
            </a:xfrm>
            <a:prstGeom prst="rect">
              <a:avLst/>
            </a:prstGeom>
            <a:solidFill>
              <a:schemeClr val="accent3">
                <a:lumMod val="60000"/>
                <a:lumOff val="40000"/>
              </a:schemeClr>
            </a:solidFill>
          </p:spPr>
          <p:txBody>
            <a:bodyPr wrap="square" rtlCol="0">
              <a:noAutofit/>
            </a:bodyPr>
            <a:lstStyle/>
            <a:p>
              <a:pPr>
                <a:spcAft>
                  <a:spcPts val="0"/>
                </a:spcAft>
              </a:pPr>
              <a:r>
                <a:rPr lang="en-US" altLang="zh-CN" sz="1200" kern="1200" dirty="0" smtClean="0">
                  <a:effectLst/>
                  <a:latin typeface="Times New Roman" panose="02020603050405020304" pitchFamily="18" charset="0"/>
                  <a:ea typeface="新細明體"/>
                  <a:cs typeface="Times New Roman" panose="02020603050405020304" pitchFamily="18" charset="0"/>
                </a:rPr>
                <a:t>Shenyang</a:t>
              </a:r>
            </a:p>
            <a:p>
              <a:pPr>
                <a:spcAft>
                  <a:spcPts val="0"/>
                </a:spcAft>
              </a:pPr>
              <a:r>
                <a:rPr lang="zh-TW" altLang="en-US" sz="1200" dirty="0" smtClean="0">
                  <a:latin typeface="Times New Roman" panose="02020603050405020304" pitchFamily="18" charset="0"/>
                  <a:ea typeface="新細明體"/>
                  <a:cs typeface="Times New Roman" panose="02020603050405020304" pitchFamily="18" charset="0"/>
                </a:rPr>
                <a:t>瀋陽</a:t>
              </a:r>
              <a:endParaRPr lang="en-US" sz="1200" dirty="0">
                <a:effectLst/>
                <a:latin typeface="Times New Roman" panose="02020603050405020304" pitchFamily="18" charset="0"/>
                <a:ea typeface="新細明體"/>
                <a:cs typeface="Times New Roman" panose="02020603050405020304" pitchFamily="18" charset="0"/>
              </a:endParaRPr>
            </a:p>
          </p:txBody>
        </p:sp>
        <p:sp>
          <p:nvSpPr>
            <p:cNvPr id="51" name="TextBox 37"/>
            <p:cNvSpPr txBox="1"/>
            <p:nvPr/>
          </p:nvSpPr>
          <p:spPr>
            <a:xfrm>
              <a:off x="118594" y="8485755"/>
              <a:ext cx="829913" cy="376279"/>
            </a:xfrm>
            <a:prstGeom prst="rect">
              <a:avLst/>
            </a:prstGeom>
            <a:solidFill>
              <a:schemeClr val="accent3">
                <a:lumMod val="60000"/>
                <a:lumOff val="40000"/>
              </a:schemeClr>
            </a:solidFill>
          </p:spPr>
          <p:txBody>
            <a:bodyPr wrap="square" rtlCol="0">
              <a:noAutofit/>
            </a:bodyPr>
            <a:lstStyle/>
            <a:p>
              <a:pPr>
                <a:spcAft>
                  <a:spcPts val="0"/>
                </a:spcAft>
              </a:pPr>
              <a:r>
                <a:rPr lang="en-US" altLang="zh-CN" sz="1200" kern="1200" dirty="0" err="1" smtClean="0">
                  <a:solidFill>
                    <a:srgbClr val="000000"/>
                  </a:solidFill>
                  <a:effectLst/>
                  <a:latin typeface="Times New Roman" panose="02020603050405020304" pitchFamily="18" charset="0"/>
                  <a:ea typeface="新細明體"/>
                  <a:cs typeface="Times New Roman" panose="02020603050405020304" pitchFamily="18" charset="0"/>
                </a:rPr>
                <a:t>Ningyuan</a:t>
              </a:r>
              <a:endParaRPr lang="en-US" altLang="zh-CN" sz="1200" kern="1200" dirty="0" smtClean="0">
                <a:solidFill>
                  <a:srgbClr val="000000"/>
                </a:solidFill>
                <a:effectLst/>
                <a:latin typeface="Times New Roman" panose="02020603050405020304" pitchFamily="18" charset="0"/>
                <a:ea typeface="新細明體"/>
                <a:cs typeface="Times New Roman" panose="02020603050405020304" pitchFamily="18" charset="0"/>
              </a:endParaRPr>
            </a:p>
            <a:p>
              <a:pPr>
                <a:spcAft>
                  <a:spcPts val="0"/>
                </a:spcAft>
              </a:pPr>
              <a:r>
                <a:rPr lang="zh-TW" altLang="en-US" sz="1200" dirty="0" smtClean="0">
                  <a:solidFill>
                    <a:srgbClr val="000000"/>
                  </a:solidFill>
                  <a:latin typeface="Times New Roman" panose="02020603050405020304" pitchFamily="18" charset="0"/>
                  <a:ea typeface="新細明體"/>
                  <a:cs typeface="Times New Roman" panose="02020603050405020304" pitchFamily="18" charset="0"/>
                </a:rPr>
                <a:t>寧遠</a:t>
              </a:r>
              <a:endParaRPr lang="en-US" sz="1200" dirty="0">
                <a:effectLst/>
                <a:latin typeface="Times New Roman" panose="02020603050405020304" pitchFamily="18" charset="0"/>
                <a:ea typeface="新細明體"/>
                <a:cs typeface="Times New Roman" panose="02020603050405020304" pitchFamily="18" charset="0"/>
              </a:endParaRPr>
            </a:p>
          </p:txBody>
        </p:sp>
      </p:grpSp>
    </p:spTree>
    <p:extLst>
      <p:ext uri="{BB962C8B-B14F-4D97-AF65-F5344CB8AC3E}">
        <p14:creationId xmlns:p14="http://schemas.microsoft.com/office/powerpoint/2010/main" val="307414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22" name="Picture 2"/>
          <p:cNvPicPr>
            <a:picLocks noChangeAspect="1" noChangeArrowheads="1"/>
          </p:cNvPicPr>
          <p:nvPr/>
        </p:nvPicPr>
        <p:blipFill>
          <a:blip r:embed="rId3" cstate="print"/>
          <a:srcRect/>
          <a:stretch>
            <a:fillRect/>
          </a:stretch>
        </p:blipFill>
        <p:spPr bwMode="auto">
          <a:xfrm>
            <a:off x="1423475" y="1406500"/>
            <a:ext cx="2853370" cy="4302412"/>
          </a:xfrm>
          <a:prstGeom prst="rect">
            <a:avLst/>
          </a:prstGeom>
          <a:noFill/>
          <a:ln w="28575" cmpd="sng">
            <a:solidFill>
              <a:sysClr val="window" lastClr="FFFFFF"/>
            </a:solidFill>
            <a:miter lim="800000"/>
            <a:headEnd/>
            <a:tailEnd/>
          </a:ln>
          <a:effectLst>
            <a:outerShdw blurRad="50800" dist="38100" dir="2700000" algn="tl" rotWithShape="0">
              <a:prstClr val="black">
                <a:alpha val="40000"/>
              </a:prstClr>
            </a:outerShdw>
          </a:effectLst>
        </p:spPr>
      </p:pic>
      <p:sp>
        <p:nvSpPr>
          <p:cNvPr id="23" name="TextBox 3"/>
          <p:cNvSpPr txBox="1"/>
          <p:nvPr/>
        </p:nvSpPr>
        <p:spPr>
          <a:xfrm>
            <a:off x="4549923" y="1483295"/>
            <a:ext cx="3466991" cy="1545850"/>
          </a:xfrm>
          <a:prstGeom prst="rect">
            <a:avLst/>
          </a:prstGeom>
          <a:solidFill>
            <a:srgbClr val="4F81BD">
              <a:lumMod val="20000"/>
              <a:lumOff val="80000"/>
            </a:srgbClr>
          </a:solidFill>
        </p:spPr>
        <p:txBody>
          <a:bodyPr wrap="square" rtlCol="0">
            <a:noAutofit/>
          </a:bodyPr>
          <a:lstStyle/>
          <a:p>
            <a:pPr algn="just" defTabSz="914400">
              <a:lnSpc>
                <a:spcPct val="110000"/>
              </a:lnSpc>
              <a:defRPr/>
            </a:pPr>
            <a:r>
              <a:rPr lang="en-US" altLang="zh-HK" sz="1500" dirty="0" smtClean="0">
                <a:latin typeface="Times New Roman"/>
                <a:ea typeface="新細明體"/>
              </a:rPr>
              <a:t>Muzzle-loading </a:t>
            </a:r>
            <a:r>
              <a:rPr lang="en-US" altLang="zh-HK" sz="1500" dirty="0">
                <a:latin typeface="Times New Roman"/>
                <a:ea typeface="新細明體"/>
              </a:rPr>
              <a:t>culverins used in the </a:t>
            </a:r>
            <a:r>
              <a:rPr lang="en-US" altLang="zh-HK" sz="1500" dirty="0" smtClean="0">
                <a:latin typeface="Times New Roman"/>
                <a:ea typeface="新細明體"/>
              </a:rPr>
              <a:t>Battle of </a:t>
            </a:r>
            <a:r>
              <a:rPr lang="en-US" altLang="zh-HK" sz="1500" dirty="0" err="1">
                <a:latin typeface="Times New Roman"/>
                <a:ea typeface="新細明體"/>
              </a:rPr>
              <a:t>Ningyuan</a:t>
            </a:r>
            <a:r>
              <a:rPr kumimoji="0" lang="en-US" altLang="zh-HK" sz="1500" b="0" i="0" u="none" strike="noStrike" kern="1200" cap="none" spc="0" normalizeH="0" baseline="0" noProof="0" dirty="0">
                <a:ln>
                  <a:noFill/>
                </a:ln>
                <a:effectLst/>
                <a:uLnTx/>
                <a:uFillTx/>
                <a:latin typeface="Times New Roman"/>
                <a:ea typeface="新細明體"/>
              </a:rPr>
              <a:t> have not survived to this day. The image on the left comes from the early cannons of Rome’s </a:t>
            </a:r>
            <a:r>
              <a:rPr kumimoji="0" lang="en-US" sz="1500" b="0" i="0" u="none" strike="noStrike" kern="1200" cap="none" spc="0" normalizeH="0" baseline="0" noProof="0" dirty="0">
                <a:ln>
                  <a:noFill/>
                </a:ln>
                <a:effectLst/>
                <a:uLnTx/>
                <a:uFillTx/>
                <a:latin typeface="Times New Roman"/>
                <a:ea typeface="新細明體"/>
              </a:rPr>
              <a:t>Castel Sant’ Angelo. Perhaps this was how early </a:t>
            </a:r>
            <a:r>
              <a:rPr kumimoji="0" lang="en-US" sz="1500" b="0" i="0" u="none" strike="noStrike" kern="1200" cap="none" spc="0" normalizeH="0" baseline="0" noProof="0" dirty="0" smtClean="0">
                <a:ln>
                  <a:noFill/>
                </a:ln>
                <a:effectLst/>
                <a:uLnTx/>
                <a:uFillTx/>
                <a:latin typeface="Times New Roman"/>
                <a:ea typeface="新細明體"/>
              </a:rPr>
              <a:t>muzzle-loading </a:t>
            </a:r>
            <a:r>
              <a:rPr kumimoji="0" lang="en-US" sz="1500" b="0" i="0" u="none" strike="noStrike" kern="1200" cap="none" spc="0" normalizeH="0" baseline="0" noProof="0" dirty="0">
                <a:ln>
                  <a:noFill/>
                </a:ln>
                <a:effectLst/>
                <a:uLnTx/>
                <a:uFillTx/>
                <a:latin typeface="Times New Roman"/>
                <a:ea typeface="新細明體"/>
              </a:rPr>
              <a:t>culverins looked. </a:t>
            </a:r>
            <a:endParaRPr kumimoji="0" lang="zh-HK" altLang="en-US" sz="1500" b="0" i="0" u="none" strike="noStrike" kern="0" cap="none" spc="0" normalizeH="0" baseline="0" noProof="0" dirty="0">
              <a:ln>
                <a:noFill/>
              </a:ln>
              <a:effectLst/>
              <a:uLnTx/>
              <a:uFillTx/>
              <a:latin typeface="Times New Roman"/>
              <a:ea typeface="新細明體"/>
            </a:endParaRPr>
          </a:p>
        </p:txBody>
      </p:sp>
      <p:sp>
        <p:nvSpPr>
          <p:cNvPr id="24" name="TextBox 5"/>
          <p:cNvSpPr txBox="1"/>
          <p:nvPr/>
        </p:nvSpPr>
        <p:spPr>
          <a:xfrm>
            <a:off x="1424109" y="5814737"/>
            <a:ext cx="2193972" cy="361695"/>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HK" sz="1200" b="0" i="0" u="none" strike="noStrike" kern="1200" cap="none" spc="0" normalizeH="0" baseline="0" noProof="0" dirty="0">
                <a:ln>
                  <a:noFill/>
                </a:ln>
                <a:solidFill>
                  <a:srgbClr val="000000"/>
                </a:solidFill>
                <a:effectLst/>
                <a:uLnTx/>
                <a:uFillTx/>
                <a:latin typeface="Times New Roman"/>
                <a:ea typeface="新細明體"/>
                <a:cs typeface="Times New Roman"/>
              </a:rPr>
              <a:t>Photographed in Rome’s Castel Sant Angelo</a:t>
            </a:r>
            <a:endParaRPr kumimoji="0" lang="zh-HK" altLang="en-US" sz="1200"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26" name="TextBox 10"/>
          <p:cNvSpPr txBox="1"/>
          <p:nvPr/>
        </p:nvSpPr>
        <p:spPr>
          <a:xfrm>
            <a:off x="4693566" y="3256981"/>
            <a:ext cx="4234774" cy="773585"/>
          </a:xfrm>
          <a:prstGeom prst="rect">
            <a:avLst/>
          </a:prstGeom>
          <a:solidFill>
            <a:srgbClr val="9BBB59">
              <a:lumMod val="40000"/>
              <a:lumOff val="60000"/>
            </a:srgbClr>
          </a:solidFill>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altLang="zh-HK" sz="1500" dirty="0">
                <a:latin typeface="Times New Roman"/>
                <a:ea typeface="新細明體"/>
                <a:cs typeface="Times New Roman"/>
              </a:rPr>
              <a:t>This a</a:t>
            </a:r>
            <a:r>
              <a:rPr kumimoji="0" lang="en-US" altLang="zh-HK" sz="1500" b="0" i="0" u="none" strike="noStrike" kern="1200" cap="none" spc="0" normalizeH="0" baseline="0" noProof="0" dirty="0" err="1">
                <a:ln>
                  <a:noFill/>
                </a:ln>
                <a:effectLst/>
                <a:uLnTx/>
                <a:uFillTx/>
                <a:latin typeface="Times New Roman"/>
                <a:ea typeface="新細明體"/>
                <a:cs typeface="Times New Roman"/>
              </a:rPr>
              <a:t>rtillery</a:t>
            </a:r>
            <a:r>
              <a:rPr kumimoji="0" lang="en-US" altLang="zh-HK" sz="1500" b="0" i="0" u="none" strike="noStrike" kern="1200" cap="none" spc="0" normalizeH="0" baseline="0" noProof="0" dirty="0">
                <a:ln>
                  <a:noFill/>
                </a:ln>
                <a:effectLst/>
                <a:uLnTx/>
                <a:uFillTx/>
                <a:latin typeface="Times New Roman"/>
                <a:ea typeface="新細明體"/>
                <a:cs typeface="Times New Roman"/>
              </a:rPr>
              <a:t> cart was made</a:t>
            </a:r>
            <a:r>
              <a:rPr kumimoji="0" lang="en-US" altLang="zh-HK" sz="1500" b="0" i="0" u="none" strike="noStrike" kern="1200" cap="none" spc="0" normalizeH="0" noProof="0" dirty="0">
                <a:ln>
                  <a:noFill/>
                </a:ln>
                <a:effectLst/>
                <a:uLnTx/>
                <a:uFillTx/>
                <a:latin typeface="Times New Roman"/>
                <a:ea typeface="新細明體"/>
                <a:cs typeface="Times New Roman"/>
              </a:rPr>
              <a:t> </a:t>
            </a:r>
            <a:r>
              <a:rPr kumimoji="0" lang="en-US" altLang="zh-HK" sz="1500" b="0" i="0" u="none" strike="noStrike" kern="1200" cap="none" spc="0" normalizeH="0" noProof="0" dirty="0" smtClean="0">
                <a:ln>
                  <a:noFill/>
                </a:ln>
                <a:effectLst/>
                <a:uLnTx/>
                <a:uFillTx/>
                <a:latin typeface="Times New Roman"/>
                <a:ea typeface="新細明體"/>
                <a:cs typeface="Times New Roman"/>
              </a:rPr>
              <a:t>of </a:t>
            </a:r>
            <a:r>
              <a:rPr kumimoji="0" lang="en-US" altLang="zh-HK" sz="1500" b="0" i="0" u="none" strike="noStrike" kern="1200" cap="none" spc="0" normalizeH="0" noProof="0" dirty="0">
                <a:ln>
                  <a:noFill/>
                </a:ln>
                <a:effectLst/>
                <a:uLnTx/>
                <a:uFillTx/>
                <a:latin typeface="Times New Roman"/>
                <a:ea typeface="新細明體"/>
                <a:cs typeface="Times New Roman"/>
              </a:rPr>
              <a:t>wood, with a back that was peeled flat </a:t>
            </a:r>
            <a:r>
              <a:rPr kumimoji="0" lang="en-US" altLang="zh-HK" sz="1500" b="0" i="0" u="none" kern="1200" cap="none" spc="0" normalizeH="0" noProof="0" dirty="0" smtClean="0">
                <a:ln>
                  <a:noFill/>
                </a:ln>
                <a:effectLst/>
                <a:uLnTx/>
                <a:uFillTx/>
                <a:latin typeface="Times New Roman"/>
                <a:ea typeface="新細明體"/>
                <a:cs typeface="Times New Roman"/>
              </a:rPr>
              <a:t>to place </a:t>
            </a:r>
            <a:r>
              <a:rPr kumimoji="0" lang="en-US" altLang="zh-HK" sz="1500" b="0" i="0" u="none" strike="noStrike" kern="1200" cap="none" spc="0" normalizeH="0" noProof="0" dirty="0" smtClean="0">
                <a:ln>
                  <a:noFill/>
                </a:ln>
                <a:effectLst/>
                <a:uLnTx/>
                <a:uFillTx/>
                <a:latin typeface="Times New Roman"/>
                <a:ea typeface="新細明體"/>
                <a:cs typeface="Times New Roman"/>
              </a:rPr>
              <a:t>cannonballs in preparation to fire.</a:t>
            </a:r>
            <a:endParaRPr kumimoji="0" lang="zh-HK" altLang="en-US" sz="1500" b="0" i="0" u="none" strike="noStrike" kern="0" cap="none" spc="0" normalizeH="0" baseline="0" noProof="0" dirty="0">
              <a:ln>
                <a:noFill/>
              </a:ln>
              <a:effectLst/>
              <a:uLnTx/>
              <a:uFillTx/>
              <a:latin typeface="Times New Roman"/>
              <a:ea typeface="新細明體"/>
            </a:endParaRPr>
          </a:p>
        </p:txBody>
      </p:sp>
      <p:sp>
        <p:nvSpPr>
          <p:cNvPr id="28" name="TextBox 15"/>
          <p:cNvSpPr txBox="1"/>
          <p:nvPr/>
        </p:nvSpPr>
        <p:spPr>
          <a:xfrm>
            <a:off x="4698803" y="4196969"/>
            <a:ext cx="3350067" cy="1511943"/>
          </a:xfrm>
          <a:prstGeom prst="rect">
            <a:avLst/>
          </a:prstGeom>
          <a:solidFill>
            <a:srgbClr val="9BBB59">
              <a:lumMod val="40000"/>
              <a:lumOff val="60000"/>
            </a:srgbClr>
          </a:solidFill>
        </p:spPr>
        <p:txBody>
          <a:bodyPr wrap="square" rtlCol="0">
            <a:noAutofit/>
          </a:bodyPr>
          <a:lstStyle/>
          <a:p>
            <a:pPr defTabSz="914400">
              <a:lnSpc>
                <a:spcPct val="110000"/>
              </a:lnSpc>
              <a:defRPr/>
            </a:pPr>
            <a:r>
              <a:rPr lang="en-US" altLang="zh-HK" sz="1500" dirty="0" smtClean="0">
                <a:latin typeface="Times New Roman"/>
                <a:ea typeface="新細明體"/>
                <a:cs typeface="Times New Roman"/>
              </a:rPr>
              <a:t>Muzzle-loading </a:t>
            </a:r>
            <a:r>
              <a:rPr lang="en-US" altLang="zh-HK" sz="1500" dirty="0">
                <a:latin typeface="Times New Roman"/>
                <a:ea typeface="新細明體"/>
                <a:cs typeface="Times New Roman"/>
              </a:rPr>
              <a:t>culverins</a:t>
            </a:r>
            <a:r>
              <a:rPr lang="zh-HK" altLang="en-US" sz="1500" kern="0" dirty="0">
                <a:latin typeface="Times New Roman"/>
                <a:ea typeface="新細明體"/>
              </a:rPr>
              <a:t> </a:t>
            </a:r>
            <a:r>
              <a:rPr kumimoji="0" lang="en-US" altLang="zh-HK" sz="1500" b="0" i="0" u="none" strike="noStrike" kern="1200" cap="none" spc="0" normalizeH="0" baseline="0" noProof="0" dirty="0">
                <a:ln>
                  <a:noFill/>
                </a:ln>
                <a:effectLst/>
                <a:uLnTx/>
                <a:uFillTx/>
                <a:latin typeface="Times New Roman"/>
                <a:ea typeface="新細明體"/>
                <a:cs typeface="Times New Roman"/>
              </a:rPr>
              <a:t>used iron cannonballs</a:t>
            </a:r>
            <a:r>
              <a:rPr lang="en-US" altLang="zh-HK" sz="1500" dirty="0">
                <a:latin typeface="Times New Roman"/>
                <a:ea typeface="新細明體"/>
                <a:cs typeface="Times New Roman"/>
              </a:rPr>
              <a:t>. This </a:t>
            </a:r>
            <a:r>
              <a:rPr kumimoji="0" lang="en-US" altLang="zh-HK" sz="1500" b="0" i="0" u="none" strike="noStrike" kern="1200" cap="none" spc="0" normalizeH="0" noProof="0" dirty="0">
                <a:ln>
                  <a:noFill/>
                </a:ln>
                <a:effectLst/>
                <a:uLnTx/>
                <a:uFillTx/>
                <a:latin typeface="Times New Roman"/>
                <a:ea typeface="新細明體"/>
                <a:cs typeface="Times New Roman"/>
              </a:rPr>
              <a:t>stone cannonball probably does not belong to this cannon. The museum </a:t>
            </a:r>
            <a:r>
              <a:rPr kumimoji="0" lang="en-US" altLang="zh-HK" sz="1500" b="0" i="0" u="none" strike="noStrike" kern="1200" cap="none" spc="0" normalizeH="0" noProof="0" dirty="0" smtClean="0">
                <a:ln>
                  <a:noFill/>
                </a:ln>
                <a:effectLst/>
                <a:uLnTx/>
                <a:uFillTx/>
                <a:latin typeface="Times New Roman"/>
                <a:ea typeface="新細明體"/>
                <a:cs typeface="Times New Roman"/>
              </a:rPr>
              <a:t>places it </a:t>
            </a:r>
            <a:r>
              <a:rPr kumimoji="0" lang="en-US" altLang="zh-HK" sz="1500" b="0" i="0" u="none" strike="noStrike" kern="1200" cap="none" spc="0" normalizeH="0" noProof="0" dirty="0">
                <a:ln>
                  <a:noFill/>
                </a:ln>
                <a:effectLst/>
                <a:uLnTx/>
                <a:uFillTx/>
                <a:latin typeface="Times New Roman"/>
                <a:ea typeface="新細明體"/>
                <a:cs typeface="Times New Roman"/>
              </a:rPr>
              <a:t>here only to keep the artillery cart balanced. </a:t>
            </a:r>
            <a:endParaRPr kumimoji="0" lang="zh-HK" altLang="en-US" sz="1500" b="0" i="0" u="none" strike="noStrike" kern="0" cap="none" spc="0" normalizeH="0" baseline="0" noProof="0" dirty="0">
              <a:ln>
                <a:noFill/>
              </a:ln>
              <a:effectLst/>
              <a:uLnTx/>
              <a:uFillTx/>
              <a:latin typeface="Times New Roman"/>
              <a:ea typeface="新細明體"/>
            </a:endParaRPr>
          </a:p>
        </p:txBody>
      </p:sp>
      <p:cxnSp>
        <p:nvCxnSpPr>
          <p:cNvPr id="29" name="Straight Arrow Connector 8"/>
          <p:cNvCxnSpPr/>
          <p:nvPr/>
        </p:nvCxnSpPr>
        <p:spPr>
          <a:xfrm flipH="1">
            <a:off x="2167925" y="3643774"/>
            <a:ext cx="2525641" cy="835878"/>
          </a:xfrm>
          <a:prstGeom prst="straightConnector1">
            <a:avLst/>
          </a:prstGeom>
          <a:noFill/>
          <a:ln w="28575" cap="flat" cmpd="sng" algn="ctr">
            <a:solidFill>
              <a:srgbClr val="F79646">
                <a:lumMod val="75000"/>
              </a:srgbClr>
            </a:solidFill>
            <a:prstDash val="solid"/>
            <a:tailEnd type="oval"/>
          </a:ln>
          <a:effectLst/>
        </p:spPr>
      </p:cxnSp>
      <p:cxnSp>
        <p:nvCxnSpPr>
          <p:cNvPr id="36" name="Straight Arrow Connector 12"/>
          <p:cNvCxnSpPr/>
          <p:nvPr/>
        </p:nvCxnSpPr>
        <p:spPr>
          <a:xfrm flipH="1" flipV="1">
            <a:off x="2019034" y="5094281"/>
            <a:ext cx="2680016" cy="76829"/>
          </a:xfrm>
          <a:prstGeom prst="straightConnector1">
            <a:avLst/>
          </a:prstGeom>
          <a:noFill/>
          <a:ln w="28575" cap="flat" cmpd="sng" algn="ctr">
            <a:solidFill>
              <a:srgbClr val="F79646">
                <a:lumMod val="75000"/>
              </a:srgbClr>
            </a:solidFill>
            <a:prstDash val="solid"/>
            <a:tailEnd type="oval"/>
          </a:ln>
          <a:effectLst/>
        </p:spPr>
      </p:cxnSp>
    </p:spTree>
    <p:extLst>
      <p:ext uri="{BB962C8B-B14F-4D97-AF65-F5344CB8AC3E}">
        <p14:creationId xmlns:p14="http://schemas.microsoft.com/office/powerpoint/2010/main" val="252850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16" name="TextBox 12"/>
          <p:cNvSpPr txBox="1"/>
          <p:nvPr/>
        </p:nvSpPr>
        <p:spPr>
          <a:xfrm>
            <a:off x="482473" y="1369155"/>
            <a:ext cx="8425857" cy="369332"/>
          </a:xfrm>
          <a:prstGeom prst="rect">
            <a:avLst/>
          </a:prstGeom>
          <a:solidFill>
            <a:srgbClr val="C0504D">
              <a:lumMod val="20000"/>
              <a:lumOff val="80000"/>
            </a:srgbClr>
          </a:solidFill>
        </p:spPr>
        <p:txBody>
          <a:bodyPr wrap="square" rtlCol="0">
            <a:spAutoFit/>
          </a:bodyPr>
          <a:lstStyle/>
          <a:p>
            <a:pPr defTabSz="914400">
              <a:defRPr/>
            </a:pPr>
            <a:r>
              <a:rPr lang="en-US" altLang="zh-CN" dirty="0">
                <a:solidFill>
                  <a:srgbClr val="000000"/>
                </a:solidFill>
                <a:latin typeface="Times New Roman"/>
                <a:ea typeface="新細明體"/>
                <a:cs typeface="Times New Roman"/>
              </a:rPr>
              <a:t>The history of Ming’s purchase of muzzle-loading culverins</a:t>
            </a:r>
            <a:endParaRPr lang="zh-HK" altLang="en-US" dirty="0">
              <a:solidFill>
                <a:srgbClr val="000000"/>
              </a:solidFill>
              <a:latin typeface="Times New Roman"/>
              <a:ea typeface="新細明體"/>
              <a:cs typeface="Times New Roman"/>
            </a:endParaRPr>
          </a:p>
        </p:txBody>
      </p:sp>
      <p:graphicFrame>
        <p:nvGraphicFramePr>
          <p:cNvPr id="3" name="Table 2">
            <a:extLst>
              <a:ext uri="{FF2B5EF4-FFF2-40B4-BE49-F238E27FC236}">
                <a16:creationId xmlns:a16="http://schemas.microsoft.com/office/drawing/2014/main" id="{DCA5050B-BF1C-4E19-9088-1172579B09F8}"/>
              </a:ext>
            </a:extLst>
          </p:cNvPr>
          <p:cNvGraphicFramePr>
            <a:graphicFrameLocks noGrp="1"/>
          </p:cNvGraphicFramePr>
          <p:nvPr>
            <p:extLst>
              <p:ext uri="{D42A27DB-BD31-4B8C-83A1-F6EECF244321}">
                <p14:modId xmlns:p14="http://schemas.microsoft.com/office/powerpoint/2010/main" val="3992533300"/>
              </p:ext>
            </p:extLst>
          </p:nvPr>
        </p:nvGraphicFramePr>
        <p:xfrm>
          <a:off x="482473" y="1899401"/>
          <a:ext cx="7953956" cy="4248724"/>
        </p:xfrm>
        <a:graphic>
          <a:graphicData uri="http://schemas.openxmlformats.org/drawingml/2006/table">
            <a:tbl>
              <a:tblPr firstRow="1" bandRow="1">
                <a:tableStyleId>{5C22544A-7EE6-4342-B048-85BDC9FD1C3A}</a:tableStyleId>
              </a:tblPr>
              <a:tblGrid>
                <a:gridCol w="930206">
                  <a:extLst>
                    <a:ext uri="{9D8B030D-6E8A-4147-A177-3AD203B41FA5}">
                      <a16:colId xmlns:a16="http://schemas.microsoft.com/office/drawing/2014/main" val="3080842381"/>
                    </a:ext>
                  </a:extLst>
                </a:gridCol>
                <a:gridCol w="7023750">
                  <a:extLst>
                    <a:ext uri="{9D8B030D-6E8A-4147-A177-3AD203B41FA5}">
                      <a16:colId xmlns:a16="http://schemas.microsoft.com/office/drawing/2014/main" val="203096165"/>
                    </a:ext>
                  </a:extLst>
                </a:gridCol>
              </a:tblGrid>
              <a:tr h="546877">
                <a:tc>
                  <a:txBody>
                    <a:bodyPr/>
                    <a:lstStyle/>
                    <a:p>
                      <a:pPr>
                        <a:spcAft>
                          <a:spcPts val="0"/>
                        </a:spcAft>
                      </a:pPr>
                      <a:r>
                        <a:rPr lang="en-US" sz="1500" kern="1200" dirty="0">
                          <a:effectLst/>
                          <a:latin typeface="Times New Roman" panose="02020603050405020304" pitchFamily="18" charset="0"/>
                          <a:ea typeface="PMingLiU" panose="02020500000000000000" pitchFamily="18" charset="-120"/>
                          <a:cs typeface="Times New Roman" panose="02020603050405020304" pitchFamily="18" charset="0"/>
                        </a:rPr>
                        <a:t>Year</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200" dirty="0">
                          <a:effectLst/>
                          <a:latin typeface="Times New Roman" panose="02020603050405020304" pitchFamily="18" charset="0"/>
                          <a:ea typeface="PMingLiU" panose="02020500000000000000" pitchFamily="18" charset="-120"/>
                          <a:cs typeface="Times New Roman" panose="02020603050405020304" pitchFamily="18" charset="0"/>
                        </a:rPr>
                        <a:t>Event</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extLst>
                  <a:ext uri="{0D108BD9-81ED-4DB2-BD59-A6C34878D82A}">
                    <a16:rowId xmlns:a16="http://schemas.microsoft.com/office/drawing/2014/main" val="1508003355"/>
                  </a:ext>
                </a:extLst>
              </a:tr>
              <a:tr h="921057">
                <a:tc>
                  <a:txBody>
                    <a:bodyPr/>
                    <a:lstStyle/>
                    <a:p>
                      <a:pPr>
                        <a:spcAft>
                          <a:spcPts val="0"/>
                        </a:spcAft>
                      </a:pPr>
                      <a:r>
                        <a:rPr lang="en-US" sz="1500" kern="1200" dirty="0" smtClean="0">
                          <a:solidFill>
                            <a:schemeClr val="tx1"/>
                          </a:solidFill>
                          <a:effectLst/>
                          <a:latin typeface="Times New Roman" panose="02020603050405020304" pitchFamily="18" charset="0"/>
                          <a:cs typeface="Times New Roman" panose="02020603050405020304" pitchFamily="18" charset="0"/>
                        </a:rPr>
                        <a:t>AD1619</a:t>
                      </a:r>
                      <a:endParaRPr lang="en-HK" sz="15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HK" sz="1500" kern="1200" dirty="0">
                          <a:solidFill>
                            <a:schemeClr val="tx1"/>
                          </a:solidFill>
                          <a:effectLst/>
                          <a:latin typeface="Times New Roman" panose="02020603050405020304" pitchFamily="18" charset="0"/>
                          <a:cs typeface="Times New Roman" panose="02020603050405020304" pitchFamily="18" charset="0"/>
                        </a:rPr>
                        <a:t>The </a:t>
                      </a:r>
                      <a:r>
                        <a:rPr lang="en-US" altLang="zh-HK" sz="1500" kern="1200" dirty="0" smtClean="0">
                          <a:solidFill>
                            <a:schemeClr val="tx1"/>
                          </a:solidFill>
                          <a:effectLst/>
                          <a:latin typeface="Times New Roman" panose="02020603050405020304" pitchFamily="18" charset="0"/>
                          <a:cs typeface="Times New Roman" panose="02020603050405020304" pitchFamily="18" charset="0"/>
                        </a:rPr>
                        <a:t>Battle of </a:t>
                      </a:r>
                      <a:r>
                        <a:rPr lang="en-US" altLang="zh-HK" sz="1500" kern="1200" dirty="0" err="1">
                          <a:solidFill>
                            <a:schemeClr val="tx1"/>
                          </a:solidFill>
                          <a:effectLst/>
                          <a:latin typeface="Times New Roman" panose="02020603050405020304" pitchFamily="18" charset="0"/>
                          <a:cs typeface="Times New Roman" panose="02020603050405020304" pitchFamily="18" charset="0"/>
                        </a:rPr>
                        <a:t>Sarhū</a:t>
                      </a:r>
                      <a:r>
                        <a:rPr lang="en-US" altLang="zh-HK" sz="1500" kern="1200" dirty="0">
                          <a:solidFill>
                            <a:schemeClr val="tx1"/>
                          </a:solidFill>
                          <a:effectLst/>
                          <a:latin typeface="Times New Roman" panose="02020603050405020304" pitchFamily="18" charset="0"/>
                          <a:cs typeface="Times New Roman" panose="02020603050405020304" pitchFamily="18" charset="0"/>
                        </a:rPr>
                        <a:t> was lost. Xu </a:t>
                      </a:r>
                      <a:r>
                        <a:rPr lang="en-US" altLang="zh-HK" sz="1500" kern="1200" dirty="0" err="1" smtClean="0">
                          <a:solidFill>
                            <a:schemeClr val="tx1"/>
                          </a:solidFill>
                          <a:effectLst/>
                          <a:latin typeface="Times New Roman" panose="02020603050405020304" pitchFamily="18" charset="0"/>
                          <a:cs typeface="Times New Roman" panose="02020603050405020304" pitchFamily="18" charset="0"/>
                        </a:rPr>
                        <a:t>Guangqi</a:t>
                      </a:r>
                      <a:r>
                        <a:rPr lang="en-US" altLang="zh-HK" sz="1500" kern="1200" dirty="0" smtClean="0">
                          <a:solidFill>
                            <a:schemeClr val="tx1"/>
                          </a:solidFill>
                          <a:effectLst/>
                          <a:latin typeface="Times New Roman" panose="02020603050405020304" pitchFamily="18" charset="0"/>
                          <a:cs typeface="Times New Roman" panose="02020603050405020304" pitchFamily="18" charset="0"/>
                        </a:rPr>
                        <a:t> (</a:t>
                      </a:r>
                      <a:r>
                        <a:rPr lang="zh-TW" altLang="en-US" sz="1500" kern="1200" dirty="0" smtClean="0">
                          <a:solidFill>
                            <a:schemeClr val="tx1"/>
                          </a:solidFill>
                          <a:effectLst/>
                          <a:latin typeface="Times New Roman" panose="02020603050405020304" pitchFamily="18" charset="0"/>
                          <a:cs typeface="Times New Roman" panose="02020603050405020304" pitchFamily="18" charset="0"/>
                        </a:rPr>
                        <a:t>徐光啟</a:t>
                      </a:r>
                      <a:r>
                        <a:rPr lang="en-US" altLang="zh-HK" sz="1500" kern="1200" dirty="0" smtClean="0">
                          <a:solidFill>
                            <a:schemeClr val="tx1"/>
                          </a:solidFill>
                          <a:effectLst/>
                          <a:latin typeface="Times New Roman" panose="02020603050405020304" pitchFamily="18" charset="0"/>
                          <a:cs typeface="Times New Roman" panose="02020603050405020304" pitchFamily="18" charset="0"/>
                        </a:rPr>
                        <a:t>), </a:t>
                      </a:r>
                      <a:r>
                        <a:rPr lang="en-US" altLang="zh-HK" sz="1500" kern="1200" dirty="0">
                          <a:solidFill>
                            <a:schemeClr val="tx1"/>
                          </a:solidFill>
                          <a:effectLst/>
                          <a:latin typeface="Times New Roman" panose="02020603050405020304" pitchFamily="18" charset="0"/>
                          <a:cs typeface="Times New Roman" panose="02020603050405020304" pitchFamily="18" charset="0"/>
                        </a:rPr>
                        <a:t>a</a:t>
                      </a:r>
                      <a:r>
                        <a:rPr lang="en-US" altLang="zh-HK" sz="1500" kern="1200" baseline="0" dirty="0">
                          <a:solidFill>
                            <a:schemeClr val="tx1"/>
                          </a:solidFill>
                          <a:effectLst/>
                          <a:latin typeface="Times New Roman" panose="02020603050405020304" pitchFamily="18" charset="0"/>
                          <a:cs typeface="Times New Roman" panose="02020603050405020304" pitchFamily="18" charset="0"/>
                        </a:rPr>
                        <a:t> Ming court</a:t>
                      </a:r>
                      <a:r>
                        <a:rPr lang="en-US" altLang="zh-HK" sz="1500" kern="1200" dirty="0">
                          <a:solidFill>
                            <a:schemeClr val="tx1"/>
                          </a:solidFill>
                          <a:effectLst/>
                          <a:latin typeface="Times New Roman" panose="02020603050405020304" pitchFamily="18" charset="0"/>
                          <a:cs typeface="Times New Roman" panose="02020603050405020304" pitchFamily="18" charset="0"/>
                        </a:rPr>
                        <a:t> official, sent someone to visit Macau and </a:t>
                      </a:r>
                      <a:r>
                        <a:rPr lang="en-US" altLang="zh-HK" sz="1500" kern="1200" dirty="0" smtClean="0">
                          <a:solidFill>
                            <a:schemeClr val="tx1"/>
                          </a:solidFill>
                          <a:effectLst/>
                          <a:latin typeface="Times New Roman" panose="02020603050405020304" pitchFamily="18" charset="0"/>
                          <a:cs typeface="Times New Roman" panose="02020603050405020304" pitchFamily="18" charset="0"/>
                        </a:rPr>
                        <a:t>negotiated with </a:t>
                      </a:r>
                      <a:r>
                        <a:rPr lang="en-US" altLang="zh-HK" sz="1500" kern="1200" dirty="0">
                          <a:solidFill>
                            <a:schemeClr val="tx1"/>
                          </a:solidFill>
                          <a:effectLst/>
                          <a:latin typeface="Times New Roman" panose="02020603050405020304" pitchFamily="18" charset="0"/>
                          <a:cs typeface="Times New Roman" panose="02020603050405020304" pitchFamily="18" charset="0"/>
                        </a:rPr>
                        <a:t>the Portuguese on the purchase of </a:t>
                      </a:r>
                      <a:r>
                        <a:rPr lang="en-US" altLang="zh-HK" sz="1500" kern="1200" dirty="0" smtClean="0">
                          <a:solidFill>
                            <a:schemeClr val="tx1"/>
                          </a:solidFill>
                          <a:effectLst/>
                          <a:latin typeface="Times New Roman" panose="02020603050405020304" pitchFamily="18" charset="0"/>
                          <a:cs typeface="Times New Roman" panose="02020603050405020304" pitchFamily="18" charset="0"/>
                        </a:rPr>
                        <a:t>the advanced </a:t>
                      </a:r>
                      <a:r>
                        <a:rPr lang="en-US" altLang="zh-HK" sz="1500" kern="1200" dirty="0">
                          <a:solidFill>
                            <a:schemeClr val="tx1"/>
                          </a:solidFill>
                          <a:effectLst/>
                          <a:latin typeface="Times New Roman" panose="02020603050405020304" pitchFamily="18" charset="0"/>
                          <a:cs typeface="Times New Roman" panose="02020603050405020304" pitchFamily="18" charset="0"/>
                        </a:rPr>
                        <a:t>western cannons. The Ming consequently acquired </a:t>
                      </a:r>
                      <a:r>
                        <a:rPr lang="en-US" altLang="zh-HK" sz="1500" kern="1200" dirty="0" smtClean="0">
                          <a:solidFill>
                            <a:schemeClr val="tx1"/>
                          </a:solidFill>
                          <a:effectLst/>
                          <a:latin typeface="Times New Roman" panose="02020603050405020304" pitchFamily="18" charset="0"/>
                          <a:cs typeface="Times New Roman" panose="02020603050405020304" pitchFamily="18" charset="0"/>
                        </a:rPr>
                        <a:t>muzzle-loading </a:t>
                      </a:r>
                      <a:r>
                        <a:rPr lang="en-US" altLang="zh-HK" sz="1500" kern="1200" dirty="0">
                          <a:solidFill>
                            <a:schemeClr val="tx1"/>
                          </a:solidFill>
                          <a:effectLst/>
                          <a:latin typeface="Times New Roman" panose="02020603050405020304" pitchFamily="18" charset="0"/>
                          <a:cs typeface="Times New Roman" panose="02020603050405020304" pitchFamily="18" charset="0"/>
                        </a:rPr>
                        <a:t>culverins, which replaced </a:t>
                      </a:r>
                      <a:r>
                        <a:rPr lang="en-US" altLang="zh-HK" sz="1500" kern="1200" dirty="0" smtClean="0">
                          <a:solidFill>
                            <a:schemeClr val="tx1"/>
                          </a:solidFill>
                          <a:effectLst/>
                          <a:latin typeface="Times New Roman" panose="02020603050405020304" pitchFamily="18" charset="0"/>
                          <a:cs typeface="Times New Roman" panose="02020603050405020304" pitchFamily="18" charset="0"/>
                        </a:rPr>
                        <a:t>the breech-loading </a:t>
                      </a:r>
                      <a:r>
                        <a:rPr lang="en-US" altLang="zh-HK" sz="1500" kern="1200" dirty="0">
                          <a:solidFill>
                            <a:schemeClr val="tx1"/>
                          </a:solidFill>
                          <a:effectLst/>
                          <a:latin typeface="Times New Roman" panose="02020603050405020304" pitchFamily="18" charset="0"/>
                          <a:cs typeface="Times New Roman" panose="02020603050405020304" pitchFamily="18" charset="0"/>
                        </a:rPr>
                        <a:t>swivel </a:t>
                      </a:r>
                      <a:r>
                        <a:rPr lang="en-US" altLang="zh-HK" sz="1500" strike="noStrike" kern="1200" dirty="0" smtClean="0">
                          <a:solidFill>
                            <a:schemeClr val="tx1"/>
                          </a:solidFill>
                          <a:effectLst/>
                          <a:latin typeface="Times New Roman" panose="02020603050405020304" pitchFamily="18" charset="0"/>
                          <a:cs typeface="Times New Roman" panose="02020603050405020304" pitchFamily="18" charset="0"/>
                        </a:rPr>
                        <a:t>cannons</a:t>
                      </a:r>
                      <a:r>
                        <a:rPr lang="en-US" altLang="zh-HK" sz="1500" kern="1200" dirty="0" smtClean="0">
                          <a:solidFill>
                            <a:schemeClr val="tx1"/>
                          </a:solidFill>
                          <a:effectLst/>
                          <a:latin typeface="Times New Roman" panose="02020603050405020304" pitchFamily="18" charset="0"/>
                          <a:cs typeface="Times New Roman" panose="02020603050405020304" pitchFamily="18" charset="0"/>
                        </a:rPr>
                        <a:t>. </a:t>
                      </a:r>
                      <a:endParaRPr lang="en-HK" sz="15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extLst>
                  <a:ext uri="{0D108BD9-81ED-4DB2-BD59-A6C34878D82A}">
                    <a16:rowId xmlns:a16="http://schemas.microsoft.com/office/drawing/2014/main" val="2464289259"/>
                  </a:ext>
                </a:extLst>
              </a:tr>
              <a:tr h="700386">
                <a:tc>
                  <a:txBody>
                    <a:bodyPr/>
                    <a:lstStyle/>
                    <a:p>
                      <a:pPr>
                        <a:spcAft>
                          <a:spcPts val="0"/>
                        </a:spcAft>
                      </a:pPr>
                      <a:r>
                        <a:rPr lang="en-US" sz="1500" kern="1200" dirty="0" smtClean="0">
                          <a:solidFill>
                            <a:schemeClr val="tx1"/>
                          </a:solidFill>
                          <a:effectLst/>
                          <a:latin typeface="Times New Roman" panose="02020603050405020304" pitchFamily="18" charset="0"/>
                          <a:cs typeface="Times New Roman" panose="02020603050405020304" pitchFamily="18" charset="0"/>
                        </a:rPr>
                        <a:t>AD1621</a:t>
                      </a:r>
                      <a:endParaRPr lang="en-HK" sz="15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altLang="zh-HK" sz="1500" kern="1200" dirty="0">
                          <a:solidFill>
                            <a:schemeClr val="tx1"/>
                          </a:solidFill>
                          <a:effectLst/>
                          <a:latin typeface="Times New Roman" panose="02020603050405020304" pitchFamily="18" charset="0"/>
                          <a:cs typeface="Times New Roman" panose="02020603050405020304" pitchFamily="18" charset="0"/>
                        </a:rPr>
                        <a:t>In the twelfth month, Liaoyang was lost. Four of the newest style western cannons bought in</a:t>
                      </a:r>
                      <a:r>
                        <a:rPr lang="en-US" altLang="zh-HK" sz="1500" kern="1200" baseline="0" dirty="0">
                          <a:solidFill>
                            <a:schemeClr val="tx1"/>
                          </a:solidFill>
                          <a:effectLst/>
                          <a:latin typeface="Times New Roman" panose="02020603050405020304" pitchFamily="18" charset="0"/>
                          <a:cs typeface="Times New Roman" panose="02020603050405020304" pitchFamily="18" charset="0"/>
                        </a:rPr>
                        <a:t> Macau were </a:t>
                      </a:r>
                      <a:r>
                        <a:rPr lang="en-US" altLang="zh-HK" sz="1500" kern="1200" dirty="0">
                          <a:solidFill>
                            <a:schemeClr val="tx1"/>
                          </a:solidFill>
                          <a:effectLst/>
                          <a:latin typeface="Times New Roman" panose="02020603050405020304" pitchFamily="18" charset="0"/>
                          <a:cs typeface="Times New Roman" panose="02020603050405020304" pitchFamily="18" charset="0"/>
                        </a:rPr>
                        <a:t>being shipped to Beijing. </a:t>
                      </a:r>
                      <a:endParaRPr lang="en-HK" sz="15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extLst>
                  <a:ext uri="{0D108BD9-81ED-4DB2-BD59-A6C34878D82A}">
                    <a16:rowId xmlns:a16="http://schemas.microsoft.com/office/drawing/2014/main" val="1973960121"/>
                  </a:ext>
                </a:extLst>
              </a:tr>
              <a:tr h="1295235">
                <a:tc>
                  <a:txBody>
                    <a:bodyPr/>
                    <a:lstStyle/>
                    <a:p>
                      <a:pPr>
                        <a:spcAft>
                          <a:spcPts val="0"/>
                        </a:spcAft>
                      </a:pPr>
                      <a:r>
                        <a:rPr lang="en-US" sz="1500" kern="1200" dirty="0" smtClean="0">
                          <a:solidFill>
                            <a:schemeClr val="tx1"/>
                          </a:solidFill>
                          <a:effectLst/>
                          <a:latin typeface="Times New Roman" panose="02020603050405020304" pitchFamily="18" charset="0"/>
                          <a:cs typeface="Times New Roman" panose="02020603050405020304" pitchFamily="18" charset="0"/>
                        </a:rPr>
                        <a:t>AD1623</a:t>
                      </a:r>
                      <a:endParaRPr lang="en-HK" sz="15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altLang="zh-HK" sz="1500" kern="1200" dirty="0">
                          <a:solidFill>
                            <a:schemeClr val="tx1"/>
                          </a:solidFill>
                          <a:effectLst/>
                          <a:latin typeface="Times New Roman" panose="02020603050405020304" pitchFamily="18" charset="0"/>
                          <a:cs typeface="Times New Roman" panose="02020603050405020304" pitchFamily="18" charset="0"/>
                        </a:rPr>
                        <a:t>In the fourth month, 24 Portuguese cannon experts arrived at Beijing to test the cannons in</a:t>
                      </a:r>
                      <a:r>
                        <a:rPr lang="en-US" altLang="zh-HK" sz="1500" kern="1200" baseline="0" dirty="0">
                          <a:solidFill>
                            <a:schemeClr val="tx1"/>
                          </a:solidFill>
                          <a:effectLst/>
                          <a:latin typeface="Times New Roman" panose="02020603050405020304" pitchFamily="18" charset="0"/>
                          <a:cs typeface="Times New Roman" panose="02020603050405020304" pitchFamily="18" charset="0"/>
                        </a:rPr>
                        <a:t> front of the Ming emperor</a:t>
                      </a:r>
                      <a:r>
                        <a:rPr lang="en-US" altLang="zh-HK" sz="1500" kern="1200" dirty="0">
                          <a:solidFill>
                            <a:schemeClr val="tx1"/>
                          </a:solidFill>
                          <a:effectLst/>
                          <a:latin typeface="Times New Roman" panose="02020603050405020304" pitchFamily="18" charset="0"/>
                          <a:cs typeface="Times New Roman" panose="02020603050405020304" pitchFamily="18" charset="0"/>
                        </a:rPr>
                        <a:t>. One cannon exploded and one gunner consequently died. </a:t>
                      </a:r>
                      <a:r>
                        <a:rPr lang="en-US" altLang="zh-HK" sz="1500" strike="noStrike" kern="1200" dirty="0" smtClean="0">
                          <a:solidFill>
                            <a:schemeClr val="tx1"/>
                          </a:solidFill>
                          <a:effectLst/>
                          <a:latin typeface="Times New Roman" panose="02020603050405020304" pitchFamily="18" charset="0"/>
                          <a:cs typeface="Times New Roman" panose="02020603050405020304" pitchFamily="18" charset="0"/>
                        </a:rPr>
                        <a:t>However</a:t>
                      </a:r>
                      <a:r>
                        <a:rPr lang="en-US" altLang="zh-HK" sz="1500" kern="1200" dirty="0" smtClean="0">
                          <a:solidFill>
                            <a:schemeClr val="tx1"/>
                          </a:solidFill>
                          <a:effectLst/>
                          <a:latin typeface="Times New Roman" panose="02020603050405020304" pitchFamily="18" charset="0"/>
                          <a:cs typeface="Times New Roman" panose="02020603050405020304" pitchFamily="18" charset="0"/>
                        </a:rPr>
                        <a:t>, </a:t>
                      </a:r>
                      <a:r>
                        <a:rPr lang="en-US" altLang="zh-HK" sz="1500" kern="1200" dirty="0">
                          <a:solidFill>
                            <a:schemeClr val="tx1"/>
                          </a:solidFill>
                          <a:effectLst/>
                          <a:latin typeface="Times New Roman" panose="02020603050405020304" pitchFamily="18" charset="0"/>
                          <a:cs typeface="Times New Roman" panose="02020603050405020304" pitchFamily="18" charset="0"/>
                        </a:rPr>
                        <a:t>the entire imperial </a:t>
                      </a:r>
                      <a:r>
                        <a:rPr lang="en-US" altLang="zh-HK" sz="1500" kern="1200" baseline="0" dirty="0" smtClean="0">
                          <a:solidFill>
                            <a:schemeClr val="tx1"/>
                          </a:solidFill>
                          <a:effectLst/>
                          <a:latin typeface="Times New Roman" panose="02020603050405020304" pitchFamily="18" charset="0"/>
                          <a:cs typeface="Times New Roman" panose="02020603050405020304" pitchFamily="18" charset="0"/>
                        </a:rPr>
                        <a:t>court </a:t>
                      </a:r>
                      <a:r>
                        <a:rPr lang="en-US" altLang="zh-HK" sz="1500" strike="noStrike" kern="1200" dirty="0" smtClean="0">
                          <a:solidFill>
                            <a:schemeClr val="tx1"/>
                          </a:solidFill>
                          <a:effectLst/>
                          <a:latin typeface="Times New Roman" panose="02020603050405020304" pitchFamily="18" charset="0"/>
                          <a:cs typeface="Times New Roman" panose="02020603050405020304" pitchFamily="18" charset="0"/>
                        </a:rPr>
                        <a:t>still</a:t>
                      </a:r>
                      <a:r>
                        <a:rPr lang="en-US" altLang="zh-HK" sz="1500" strike="noStrike" kern="1200" baseline="0" dirty="0" smtClean="0">
                          <a:solidFill>
                            <a:schemeClr val="tx1"/>
                          </a:solidFill>
                          <a:effectLst/>
                          <a:latin typeface="Times New Roman" panose="02020603050405020304" pitchFamily="18" charset="0"/>
                          <a:cs typeface="Times New Roman" panose="02020603050405020304" pitchFamily="18" charset="0"/>
                        </a:rPr>
                        <a:t> saw </a:t>
                      </a:r>
                      <a:r>
                        <a:rPr lang="en-US" altLang="zh-HK" sz="1500" kern="1200" dirty="0" smtClean="0">
                          <a:solidFill>
                            <a:schemeClr val="tx1"/>
                          </a:solidFill>
                          <a:effectLst/>
                          <a:latin typeface="Times New Roman" panose="02020603050405020304" pitchFamily="18" charset="0"/>
                          <a:cs typeface="Times New Roman" panose="02020603050405020304" pitchFamily="18" charset="0"/>
                        </a:rPr>
                        <a:t>the </a:t>
                      </a:r>
                      <a:r>
                        <a:rPr lang="en-US" altLang="zh-HK" sz="1500" kern="1200" dirty="0">
                          <a:solidFill>
                            <a:schemeClr val="tx1"/>
                          </a:solidFill>
                          <a:effectLst/>
                          <a:latin typeface="Times New Roman" panose="02020603050405020304" pitchFamily="18" charset="0"/>
                          <a:cs typeface="Times New Roman" panose="02020603050405020304" pitchFamily="18" charset="0"/>
                        </a:rPr>
                        <a:t>power of these cannons and therefore started</a:t>
                      </a:r>
                      <a:r>
                        <a:rPr lang="en-US" altLang="zh-HK" sz="1500" kern="1200" baseline="0" dirty="0">
                          <a:solidFill>
                            <a:schemeClr val="tx1"/>
                          </a:solidFill>
                          <a:effectLst/>
                          <a:latin typeface="Times New Roman" panose="02020603050405020304" pitchFamily="18" charset="0"/>
                          <a:cs typeface="Times New Roman" panose="02020603050405020304" pitchFamily="18" charset="0"/>
                        </a:rPr>
                        <a:t> to make</a:t>
                      </a:r>
                      <a:r>
                        <a:rPr lang="en-US" altLang="zh-HK" sz="1500" kern="1200" dirty="0">
                          <a:solidFill>
                            <a:schemeClr val="tx1"/>
                          </a:solidFill>
                          <a:effectLst/>
                          <a:latin typeface="Times New Roman" panose="02020603050405020304" pitchFamily="18" charset="0"/>
                          <a:cs typeface="Times New Roman" panose="02020603050405020304" pitchFamily="18" charset="0"/>
                        </a:rPr>
                        <a:t> purchasing orders. They then</a:t>
                      </a:r>
                      <a:r>
                        <a:rPr lang="en-US" altLang="zh-HK" sz="1500" kern="1200" baseline="0" dirty="0">
                          <a:solidFill>
                            <a:schemeClr val="tx1"/>
                          </a:solidFill>
                          <a:effectLst/>
                          <a:latin typeface="Times New Roman" panose="02020603050405020304" pitchFamily="18" charset="0"/>
                          <a:cs typeface="Times New Roman" panose="02020603050405020304" pitchFamily="18" charset="0"/>
                        </a:rPr>
                        <a:t> transp</a:t>
                      </a:r>
                      <a:r>
                        <a:rPr lang="en-US" altLang="zh-HK" sz="1500" kern="1200" dirty="0">
                          <a:solidFill>
                            <a:schemeClr val="tx1"/>
                          </a:solidFill>
                          <a:effectLst/>
                          <a:latin typeface="Times New Roman" panose="02020603050405020304" pitchFamily="18" charset="0"/>
                          <a:cs typeface="Times New Roman" panose="02020603050405020304" pitchFamily="18" charset="0"/>
                        </a:rPr>
                        <a:t>orted them to Liaodong cities</a:t>
                      </a:r>
                      <a:r>
                        <a:rPr lang="en-US" altLang="zh-HK" sz="1500" kern="1200" baseline="0" dirty="0">
                          <a:solidFill>
                            <a:schemeClr val="tx1"/>
                          </a:solidFill>
                          <a:effectLst/>
                          <a:latin typeface="Times New Roman" panose="02020603050405020304" pitchFamily="18" charset="0"/>
                          <a:cs typeface="Times New Roman" panose="02020603050405020304" pitchFamily="18" charset="0"/>
                        </a:rPr>
                        <a:t> including </a:t>
                      </a:r>
                      <a:r>
                        <a:rPr lang="en-US" altLang="zh-HK" sz="1500" kern="1200" baseline="0" dirty="0" err="1">
                          <a:solidFill>
                            <a:schemeClr val="tx1"/>
                          </a:solidFill>
                          <a:effectLst/>
                          <a:latin typeface="Times New Roman" panose="02020603050405020304" pitchFamily="18" charset="0"/>
                          <a:cs typeface="Times New Roman" panose="02020603050405020304" pitchFamily="18" charset="0"/>
                        </a:rPr>
                        <a:t>Ningyuan</a:t>
                      </a:r>
                      <a:r>
                        <a:rPr lang="en-US" altLang="zh-HK" sz="1500" kern="1200" dirty="0">
                          <a:solidFill>
                            <a:schemeClr val="tx1"/>
                          </a:solidFill>
                          <a:effectLst/>
                          <a:latin typeface="Times New Roman" panose="02020603050405020304" pitchFamily="18" charset="0"/>
                          <a:cs typeface="Times New Roman" panose="02020603050405020304" pitchFamily="18" charset="0"/>
                        </a:rPr>
                        <a:t>.</a:t>
                      </a:r>
                      <a:endParaRPr lang="en-HK" sz="15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extLst>
                  <a:ext uri="{0D108BD9-81ED-4DB2-BD59-A6C34878D82A}">
                    <a16:rowId xmlns:a16="http://schemas.microsoft.com/office/drawing/2014/main" val="3537581653"/>
                  </a:ext>
                </a:extLst>
              </a:tr>
              <a:tr h="700386">
                <a:tc>
                  <a:txBody>
                    <a:bodyPr/>
                    <a:lstStyle/>
                    <a:p>
                      <a:pPr>
                        <a:spcAft>
                          <a:spcPts val="0"/>
                        </a:spcAft>
                      </a:pPr>
                      <a:r>
                        <a:rPr lang="en-US" sz="1500" kern="1200" dirty="0" smtClean="0">
                          <a:solidFill>
                            <a:schemeClr val="tx1"/>
                          </a:solidFill>
                          <a:effectLst/>
                          <a:latin typeface="Times New Roman" panose="02020603050405020304" pitchFamily="18" charset="0"/>
                          <a:cs typeface="Times New Roman" panose="02020603050405020304" pitchFamily="18" charset="0"/>
                        </a:rPr>
                        <a:t>AD1626</a:t>
                      </a:r>
                      <a:endParaRPr lang="en-HK" sz="15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HK" sz="1500" kern="1200" dirty="0">
                          <a:solidFill>
                            <a:schemeClr val="tx1"/>
                          </a:solidFill>
                          <a:effectLst/>
                          <a:latin typeface="Times New Roman" panose="02020603050405020304" pitchFamily="18" charset="0"/>
                          <a:cs typeface="Times New Roman" panose="02020603050405020304" pitchFamily="18" charset="0"/>
                        </a:rPr>
                        <a:t>When Nurhaci invaded </a:t>
                      </a:r>
                      <a:r>
                        <a:rPr lang="en-US" altLang="zh-HK" sz="1500" kern="1200" dirty="0" err="1">
                          <a:solidFill>
                            <a:schemeClr val="tx1"/>
                          </a:solidFill>
                          <a:effectLst/>
                          <a:latin typeface="Times New Roman" panose="02020603050405020304" pitchFamily="18" charset="0"/>
                          <a:cs typeface="Times New Roman" panose="02020603050405020304" pitchFamily="18" charset="0"/>
                        </a:rPr>
                        <a:t>Ningyuan</a:t>
                      </a:r>
                      <a:r>
                        <a:rPr lang="en-US" altLang="zh-HK" sz="1500" kern="1200" dirty="0">
                          <a:solidFill>
                            <a:schemeClr val="tx1"/>
                          </a:solidFill>
                          <a:effectLst/>
                          <a:latin typeface="Times New Roman" panose="02020603050405020304" pitchFamily="18" charset="0"/>
                          <a:cs typeface="Times New Roman" panose="02020603050405020304" pitchFamily="18" charset="0"/>
                        </a:rPr>
                        <a:t>, the city walls above him were already equipped with 16 </a:t>
                      </a:r>
                      <a:r>
                        <a:rPr lang="en-US" altLang="zh-HK" sz="1500" kern="1200" dirty="0" smtClean="0">
                          <a:solidFill>
                            <a:schemeClr val="tx1"/>
                          </a:solidFill>
                          <a:effectLst/>
                          <a:latin typeface="Times New Roman" panose="02020603050405020304" pitchFamily="18" charset="0"/>
                          <a:cs typeface="Times New Roman" panose="02020603050405020304" pitchFamily="18" charset="0"/>
                        </a:rPr>
                        <a:t>m</a:t>
                      </a:r>
                      <a:r>
                        <a:rPr lang="en-US" altLang="zh-HK" sz="1500" dirty="0" smtClean="0">
                          <a:solidFill>
                            <a:schemeClr val="tx1"/>
                          </a:solidFill>
                          <a:latin typeface="Times New Roman" panose="02020603050405020304" pitchFamily="18" charset="0"/>
                          <a:ea typeface="新細明體"/>
                          <a:cs typeface="Times New Roman" panose="02020603050405020304" pitchFamily="18" charset="0"/>
                        </a:rPr>
                        <a:t>uzzle-loading </a:t>
                      </a:r>
                      <a:r>
                        <a:rPr lang="en-US" altLang="zh-HK" sz="1500" dirty="0">
                          <a:solidFill>
                            <a:schemeClr val="tx1"/>
                          </a:solidFill>
                          <a:latin typeface="Times New Roman" panose="02020603050405020304" pitchFamily="18" charset="0"/>
                          <a:ea typeface="新細明體"/>
                          <a:cs typeface="Times New Roman" panose="02020603050405020304" pitchFamily="18" charset="0"/>
                        </a:rPr>
                        <a:t>culverins.</a:t>
                      </a:r>
                      <a:endParaRPr lang="en-HK" sz="15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extLst>
                  <a:ext uri="{0D108BD9-81ED-4DB2-BD59-A6C34878D82A}">
                    <a16:rowId xmlns:a16="http://schemas.microsoft.com/office/drawing/2014/main" val="958908034"/>
                  </a:ext>
                </a:extLst>
              </a:tr>
            </a:tbl>
          </a:graphicData>
        </a:graphic>
      </p:graphicFrame>
    </p:spTree>
    <p:extLst>
      <p:ext uri="{BB962C8B-B14F-4D97-AF65-F5344CB8AC3E}">
        <p14:creationId xmlns:p14="http://schemas.microsoft.com/office/powerpoint/2010/main" val="1007436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11" name="TextBox 33"/>
          <p:cNvSpPr txBox="1"/>
          <p:nvPr/>
        </p:nvSpPr>
        <p:spPr>
          <a:xfrm>
            <a:off x="584420" y="1339609"/>
            <a:ext cx="1498904" cy="369332"/>
          </a:xfrm>
          <a:prstGeom prst="rect">
            <a:avLst/>
          </a:prstGeom>
          <a:solidFill>
            <a:srgbClr val="9BBB59"/>
          </a:solidFill>
          <a:ln w="38100" cap="flat" cmpd="sng" algn="ctr">
            <a:solidFill>
              <a:sysClr val="window" lastClr="FFFFFF"/>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HK" b="0" i="0" u="none" strike="noStrike" kern="1200" cap="none" spc="0" normalizeH="0" baseline="0" noProof="0" dirty="0" err="1" smtClean="0">
                <a:ln>
                  <a:noFill/>
                </a:ln>
                <a:solidFill>
                  <a:srgbClr val="FFFFFF"/>
                </a:solidFill>
                <a:effectLst/>
                <a:uLnTx/>
                <a:uFillTx/>
                <a:latin typeface="Times New Roman"/>
                <a:ea typeface="新細明體"/>
                <a:cs typeface="Times New Roman"/>
              </a:rPr>
              <a:t>Ningyuan</a:t>
            </a:r>
            <a:endParaRPr kumimoji="0" lang="zh-HK" altLang="en-US" b="0" i="0" u="none" strike="sngStrike" kern="0" cap="none" spc="0" normalizeH="0" baseline="0" noProof="0" dirty="0">
              <a:ln>
                <a:noFill/>
              </a:ln>
              <a:solidFill>
                <a:srgbClr val="7030A0"/>
              </a:solidFill>
              <a:effectLst/>
              <a:uLnTx/>
              <a:uFillTx/>
              <a:latin typeface="Times New Roman"/>
              <a:ea typeface="新細明體"/>
            </a:endParaRPr>
          </a:p>
        </p:txBody>
      </p:sp>
      <p:grpSp>
        <p:nvGrpSpPr>
          <p:cNvPr id="34" name="群組 33"/>
          <p:cNvGrpSpPr/>
          <p:nvPr/>
        </p:nvGrpSpPr>
        <p:grpSpPr>
          <a:xfrm>
            <a:off x="584420" y="1938711"/>
            <a:ext cx="4537539" cy="4537545"/>
            <a:chOff x="0" y="0"/>
            <a:chExt cx="4032448" cy="4032448"/>
          </a:xfrm>
        </p:grpSpPr>
        <p:sp>
          <p:nvSpPr>
            <p:cNvPr id="35" name="Rectangle 16"/>
            <p:cNvSpPr/>
            <p:nvPr/>
          </p:nvSpPr>
          <p:spPr>
            <a:xfrm>
              <a:off x="72008" y="72008"/>
              <a:ext cx="504056" cy="432048"/>
            </a:xfrm>
            <a:prstGeom prst="rect">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36" name="Rectangle 18"/>
            <p:cNvSpPr/>
            <p:nvPr/>
          </p:nvSpPr>
          <p:spPr>
            <a:xfrm>
              <a:off x="3456384" y="72008"/>
              <a:ext cx="504056" cy="432048"/>
            </a:xfrm>
            <a:prstGeom prst="rect">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37" name="Rectangle 19"/>
            <p:cNvSpPr/>
            <p:nvPr/>
          </p:nvSpPr>
          <p:spPr>
            <a:xfrm>
              <a:off x="144016" y="3528392"/>
              <a:ext cx="504056" cy="432048"/>
            </a:xfrm>
            <a:prstGeom prst="rect">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38" name="Rectangle 20"/>
            <p:cNvSpPr/>
            <p:nvPr/>
          </p:nvSpPr>
          <p:spPr>
            <a:xfrm>
              <a:off x="3456384" y="3528392"/>
              <a:ext cx="504056" cy="432048"/>
            </a:xfrm>
            <a:prstGeom prst="rect">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39" name="Donut 22"/>
            <p:cNvSpPr/>
            <p:nvPr/>
          </p:nvSpPr>
          <p:spPr>
            <a:xfrm>
              <a:off x="1656184" y="3456384"/>
              <a:ext cx="576064" cy="576064"/>
            </a:xfrm>
            <a:prstGeom prst="donut">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40" name="Donut 23"/>
            <p:cNvSpPr/>
            <p:nvPr/>
          </p:nvSpPr>
          <p:spPr>
            <a:xfrm>
              <a:off x="0" y="1800200"/>
              <a:ext cx="576064" cy="576064"/>
            </a:xfrm>
            <a:prstGeom prst="donut">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41" name="Donut 24"/>
            <p:cNvSpPr/>
            <p:nvPr/>
          </p:nvSpPr>
          <p:spPr>
            <a:xfrm>
              <a:off x="1656184" y="0"/>
              <a:ext cx="576064" cy="576064"/>
            </a:xfrm>
            <a:prstGeom prst="donut">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42" name="Donut 25"/>
            <p:cNvSpPr/>
            <p:nvPr/>
          </p:nvSpPr>
          <p:spPr>
            <a:xfrm>
              <a:off x="3456384" y="1800200"/>
              <a:ext cx="576064" cy="576064"/>
            </a:xfrm>
            <a:prstGeom prst="donut">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43" name="Rectangle 26"/>
            <p:cNvSpPr/>
            <p:nvPr/>
          </p:nvSpPr>
          <p:spPr>
            <a:xfrm>
              <a:off x="294043" y="251825"/>
              <a:ext cx="3456384" cy="3456384"/>
            </a:xfrm>
            <a:prstGeom prst="rect">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44" name="TextBox 28"/>
            <p:cNvSpPr txBox="1"/>
            <p:nvPr/>
          </p:nvSpPr>
          <p:spPr>
            <a:xfrm>
              <a:off x="1584020" y="360004"/>
              <a:ext cx="719455" cy="574385"/>
            </a:xfrm>
            <a:prstGeom prst="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HK" b="0" i="0" u="none" strike="noStrike" kern="1200" cap="none" spc="0" normalizeH="0" baseline="0" noProof="0" dirty="0">
                  <a:ln>
                    <a:noFill/>
                  </a:ln>
                  <a:solidFill>
                    <a:srgbClr val="FFFFFF"/>
                  </a:solidFill>
                  <a:effectLst/>
                  <a:uLnTx/>
                  <a:uFillTx/>
                  <a:latin typeface="Times New Roman"/>
                  <a:ea typeface="新細明體"/>
                  <a:cs typeface="Times New Roman"/>
                </a:rPr>
                <a:t>Zhu Mei</a:t>
              </a:r>
              <a:endParaRPr kumimoji="0" lang="zh-HK" altLang="en-US" b="0" i="0" u="none" strike="noStrike" kern="0" cap="none" spc="0" normalizeH="0" baseline="0" noProof="0" dirty="0">
                <a:ln>
                  <a:noFill/>
                </a:ln>
                <a:solidFill>
                  <a:sysClr val="window" lastClr="FFFFFF"/>
                </a:solidFill>
                <a:effectLst/>
                <a:uLnTx/>
                <a:uFillTx/>
                <a:latin typeface="Times New Roman"/>
                <a:ea typeface="新細明體"/>
              </a:endParaRPr>
            </a:p>
          </p:txBody>
        </p:sp>
        <p:sp>
          <p:nvSpPr>
            <p:cNvPr id="47" name="TextBox 31"/>
            <p:cNvSpPr txBox="1"/>
            <p:nvPr/>
          </p:nvSpPr>
          <p:spPr>
            <a:xfrm>
              <a:off x="1551938" y="3125559"/>
              <a:ext cx="1007745" cy="574385"/>
            </a:xfrm>
            <a:prstGeom prst="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HK" b="0" i="0" u="none" strike="noStrike" kern="1200" cap="none" spc="0" normalizeH="0" baseline="0" noProof="0">
                  <a:ln>
                    <a:noFill/>
                  </a:ln>
                  <a:solidFill>
                    <a:srgbClr val="FFFFFF"/>
                  </a:solidFill>
                  <a:effectLst/>
                  <a:uLnTx/>
                  <a:uFillTx/>
                  <a:latin typeface="Times New Roman"/>
                  <a:ea typeface="新細明體"/>
                  <a:cs typeface="Times New Roman"/>
                </a:rPr>
                <a:t>Zu </a:t>
              </a:r>
              <a:r>
                <a:rPr kumimoji="0" lang="en-US" altLang="zh-HK" b="0" i="0" u="none" strike="noStrike" kern="1200" cap="none" spc="0" normalizeH="0" baseline="0" noProof="0" dirty="0" err="1">
                  <a:ln>
                    <a:noFill/>
                  </a:ln>
                  <a:solidFill>
                    <a:srgbClr val="FFFFFF"/>
                  </a:solidFill>
                  <a:effectLst/>
                  <a:uLnTx/>
                  <a:uFillTx/>
                  <a:latin typeface="Times New Roman"/>
                  <a:ea typeface="新細明體"/>
                  <a:cs typeface="Times New Roman"/>
                </a:rPr>
                <a:t>Dashou</a:t>
              </a:r>
              <a:endParaRPr kumimoji="0" lang="zh-HK" altLang="en-US" b="0" i="0" u="none" strike="noStrike" kern="0" cap="none" spc="0" normalizeH="0" baseline="0" noProof="0" dirty="0">
                <a:ln>
                  <a:noFill/>
                </a:ln>
                <a:solidFill>
                  <a:sysClr val="window" lastClr="FFFFFF"/>
                </a:solidFill>
                <a:effectLst/>
                <a:uLnTx/>
                <a:uFillTx/>
                <a:latin typeface="Times New Roman"/>
                <a:ea typeface="新細明體"/>
              </a:endParaRPr>
            </a:p>
          </p:txBody>
        </p:sp>
        <p:sp>
          <p:nvSpPr>
            <p:cNvPr id="48" name="Rounded Rectangle 32"/>
            <p:cNvSpPr/>
            <p:nvPr/>
          </p:nvSpPr>
          <p:spPr>
            <a:xfrm>
              <a:off x="1512020" y="1800023"/>
              <a:ext cx="1080120" cy="505027"/>
            </a:xfrm>
            <a:prstGeom prst="round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HK" sz="1500" b="0" i="0" u="none" strike="noStrike" kern="1200" cap="none" spc="0" normalizeH="0" baseline="0" noProof="0" dirty="0">
                  <a:ln>
                    <a:noFill/>
                  </a:ln>
                  <a:solidFill>
                    <a:srgbClr val="FFFFFF"/>
                  </a:solidFill>
                  <a:effectLst/>
                  <a:uLnTx/>
                  <a:uFillTx/>
                  <a:latin typeface="Times New Roman"/>
                  <a:ea typeface="新細明體"/>
                  <a:cs typeface="Times New Roman"/>
                </a:rPr>
                <a:t>Yuan </a:t>
              </a:r>
              <a:r>
                <a:rPr kumimoji="0" lang="en-US" altLang="zh-HK" sz="1500" b="0" i="0" u="none" strike="noStrike" kern="1200" cap="none" spc="0" normalizeH="0" baseline="0" noProof="0" dirty="0" err="1">
                  <a:ln>
                    <a:noFill/>
                  </a:ln>
                  <a:solidFill>
                    <a:srgbClr val="FFFFFF"/>
                  </a:solidFill>
                  <a:effectLst/>
                  <a:uLnTx/>
                  <a:uFillTx/>
                  <a:latin typeface="Times New Roman"/>
                  <a:ea typeface="新細明體"/>
                  <a:cs typeface="Times New Roman"/>
                </a:rPr>
                <a:t>Chonghuan</a:t>
              </a:r>
              <a:endParaRPr kumimoji="0" lang="zh-HK" altLang="en-US" sz="1500" b="0" i="0" u="none" strike="noStrike" kern="0" cap="none" spc="0" normalizeH="0" baseline="0" noProof="0" dirty="0">
                <a:ln>
                  <a:noFill/>
                </a:ln>
                <a:solidFill>
                  <a:sysClr val="window" lastClr="FFFFFF"/>
                </a:solidFill>
                <a:effectLst/>
                <a:uLnTx/>
                <a:uFillTx/>
                <a:latin typeface="Times New Roman"/>
                <a:ea typeface="新細明體"/>
              </a:endParaRPr>
            </a:p>
          </p:txBody>
        </p:sp>
      </p:grpSp>
      <p:sp>
        <p:nvSpPr>
          <p:cNvPr id="50" name="TextBox 34"/>
          <p:cNvSpPr txBox="1"/>
          <p:nvPr/>
        </p:nvSpPr>
        <p:spPr>
          <a:xfrm>
            <a:off x="5258127" y="2019737"/>
            <a:ext cx="3730598" cy="2845561"/>
          </a:xfrm>
          <a:prstGeom prst="rect">
            <a:avLst/>
          </a:prstGeom>
          <a:solidFill>
            <a:srgbClr val="C0504D">
              <a:lumMod val="40000"/>
              <a:lumOff val="60000"/>
            </a:srgbClr>
          </a:solidFill>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zh-HK" sz="1500" b="0" i="0" u="none" strike="noStrike" kern="1200" cap="none" spc="0" normalizeH="0" baseline="0" noProof="0" dirty="0">
                <a:ln>
                  <a:noFill/>
                </a:ln>
                <a:effectLst/>
                <a:uLnTx/>
                <a:uFillTx/>
                <a:latin typeface="Times New Roman"/>
                <a:ea typeface="新細明體"/>
              </a:rPr>
              <a:t>The city wall, first built in </a:t>
            </a:r>
            <a:r>
              <a:rPr kumimoji="0" lang="en-US" altLang="zh-HK" sz="1500" b="0" i="0" u="none" strike="noStrike" kern="1200" cap="none" spc="0" normalizeH="0" baseline="0" noProof="0" dirty="0" smtClean="0">
                <a:ln>
                  <a:noFill/>
                </a:ln>
                <a:effectLst/>
                <a:uLnTx/>
                <a:uFillTx/>
                <a:latin typeface="Times New Roman"/>
                <a:ea typeface="新細明體"/>
              </a:rPr>
              <a:t>AD1430</a:t>
            </a:r>
            <a:r>
              <a:rPr kumimoji="0" lang="en-US" altLang="zh-HK" sz="1500" b="0" i="0" u="none" strike="noStrike" kern="1200" cap="none" spc="0" normalizeH="0" baseline="0" noProof="0" dirty="0">
                <a:ln>
                  <a:noFill/>
                </a:ln>
                <a:effectLst/>
                <a:uLnTx/>
                <a:uFillTx/>
                <a:latin typeface="Times New Roman"/>
                <a:ea typeface="新細明體"/>
              </a:rPr>
              <a:t>, was made of </a:t>
            </a:r>
            <a:r>
              <a:rPr kumimoji="0" lang="en-US" altLang="zh-HK" sz="1500" b="0" i="0" u="none" strike="noStrike" kern="1200" cap="none" spc="0" normalizeH="0" baseline="0" noProof="0" dirty="0" smtClean="0">
                <a:ln>
                  <a:noFill/>
                </a:ln>
                <a:effectLst/>
                <a:uLnTx/>
                <a:uFillTx/>
                <a:latin typeface="Times New Roman"/>
                <a:ea typeface="新細明體"/>
              </a:rPr>
              <a:t>bricks. </a:t>
            </a:r>
            <a:r>
              <a:rPr lang="en-US" altLang="zh-HK" sz="1500" dirty="0" smtClean="0">
                <a:latin typeface="Times New Roman"/>
                <a:ea typeface="新細明體"/>
              </a:rPr>
              <a:t>It was </a:t>
            </a:r>
            <a:r>
              <a:rPr kumimoji="0" lang="en-US" altLang="zh-HK" sz="1500" b="0" i="0" u="none" strike="noStrike" kern="1200" cap="none" spc="0" normalizeH="0" baseline="0" noProof="0" dirty="0" smtClean="0">
                <a:ln>
                  <a:noFill/>
                </a:ln>
                <a:effectLst/>
                <a:uLnTx/>
                <a:uFillTx/>
                <a:latin typeface="Times New Roman"/>
                <a:ea typeface="新細明體"/>
              </a:rPr>
              <a:t>about </a:t>
            </a:r>
            <a:r>
              <a:rPr kumimoji="0" lang="en-US" altLang="zh-HK" sz="1500" b="0" i="0" u="none" strike="noStrike" kern="1200" cap="none" spc="0" normalizeH="0" baseline="0" noProof="0" dirty="0">
                <a:ln>
                  <a:noFill/>
                </a:ln>
                <a:effectLst/>
                <a:uLnTx/>
                <a:uFillTx/>
                <a:latin typeface="Times New Roman"/>
                <a:ea typeface="新細明體"/>
              </a:rPr>
              <a:t>10 </a:t>
            </a:r>
            <a:r>
              <a:rPr kumimoji="0" lang="en-US" altLang="zh-HK" sz="1500" b="0" i="0" u="none" strike="noStrike" kern="1200" cap="none" spc="0" normalizeH="0" baseline="0" noProof="0" dirty="0" err="1">
                <a:ln>
                  <a:noFill/>
                </a:ln>
                <a:effectLst/>
                <a:uLnTx/>
                <a:uFillTx/>
                <a:latin typeface="Times New Roman"/>
                <a:ea typeface="新細明體"/>
              </a:rPr>
              <a:t>metres</a:t>
            </a:r>
            <a:r>
              <a:rPr kumimoji="0" lang="en-US" altLang="zh-HK" sz="1500" b="0" i="0" u="none" strike="noStrike" kern="1200" cap="none" spc="0" normalizeH="0" baseline="0" noProof="0" dirty="0">
                <a:ln>
                  <a:noFill/>
                </a:ln>
                <a:effectLst/>
                <a:uLnTx/>
                <a:uFillTx/>
                <a:latin typeface="Times New Roman"/>
                <a:ea typeface="新細明體"/>
              </a:rPr>
              <a:t> high and 800 </a:t>
            </a:r>
            <a:r>
              <a:rPr kumimoji="0" lang="en-US" altLang="zh-HK" sz="1500" b="0" i="0" u="none" strike="noStrike" kern="1200" cap="none" spc="0" normalizeH="0" baseline="0" noProof="0" dirty="0" err="1">
                <a:ln>
                  <a:noFill/>
                </a:ln>
                <a:effectLst/>
                <a:uLnTx/>
                <a:uFillTx/>
                <a:latin typeface="Times New Roman"/>
                <a:ea typeface="新細明體"/>
              </a:rPr>
              <a:t>metres</a:t>
            </a:r>
            <a:r>
              <a:rPr kumimoji="0" lang="en-US" altLang="zh-HK" sz="1500" b="0" i="0" u="none" strike="noStrike" kern="1200" cap="none" spc="0" normalizeH="0" baseline="0" noProof="0" dirty="0">
                <a:ln>
                  <a:noFill/>
                </a:ln>
                <a:effectLst/>
                <a:uLnTx/>
                <a:uFillTx/>
                <a:latin typeface="Times New Roman"/>
                <a:ea typeface="新細明體"/>
              </a:rPr>
              <a:t> wide. The city’s design was that of a traditional Chinese design</a:t>
            </a:r>
            <a:r>
              <a:rPr kumimoji="0" lang="en-US" altLang="zh-HK" sz="1500" b="0" i="0" u="none" strike="noStrike" kern="1200" cap="none" spc="0" normalizeH="0" noProof="0" dirty="0">
                <a:ln>
                  <a:noFill/>
                </a:ln>
                <a:effectLst/>
                <a:uLnTx/>
                <a:uFillTx/>
                <a:latin typeface="Times New Roman"/>
                <a:ea typeface="新細明體"/>
              </a:rPr>
              <a:t> </a:t>
            </a:r>
            <a:r>
              <a:rPr kumimoji="0" lang="en-US" altLang="zh-HK" sz="1500" b="0" i="0" u="none" strike="noStrike" kern="1200" cap="none" spc="0" normalizeH="0" baseline="0" noProof="0" dirty="0">
                <a:ln>
                  <a:noFill/>
                </a:ln>
                <a:effectLst/>
                <a:uLnTx/>
                <a:uFillTx/>
                <a:latin typeface="Times New Roman"/>
                <a:ea typeface="新細明體"/>
              </a:rPr>
              <a:t>(</a:t>
            </a:r>
            <a:r>
              <a:rPr kumimoji="0" lang="en-US" altLang="zh-HK" sz="1500" b="0" i="0" u="none" strike="noStrike" kern="1200" cap="none" spc="0" normalizeH="0" baseline="0" noProof="0" dirty="0" smtClean="0">
                <a:ln>
                  <a:noFill/>
                </a:ln>
                <a:effectLst/>
                <a:uLnTx/>
                <a:uFillTx/>
                <a:latin typeface="Times New Roman"/>
                <a:ea typeface="新細明體"/>
              </a:rPr>
              <a:t>four-sided </a:t>
            </a:r>
            <a:r>
              <a:rPr kumimoji="0" lang="en-US" altLang="zh-HK" sz="1500" b="0" i="0" u="none" strike="noStrike" kern="1200" cap="none" spc="0" normalizeH="0" baseline="0" noProof="0" dirty="0">
                <a:ln>
                  <a:noFill/>
                </a:ln>
                <a:effectLst/>
                <a:uLnTx/>
                <a:uFillTx/>
                <a:latin typeface="Times New Roman"/>
                <a:ea typeface="新細明體"/>
              </a:rPr>
              <a:t>city). It had four </a:t>
            </a:r>
            <a:r>
              <a:rPr lang="en-US" altLang="zh-HK" sz="1500" noProof="0" dirty="0">
                <a:latin typeface="Times New Roman"/>
                <a:ea typeface="新細明體"/>
              </a:rPr>
              <a:t>gates and </a:t>
            </a:r>
            <a:r>
              <a:rPr lang="en-US" altLang="zh-HK" sz="1500" dirty="0">
                <a:latin typeface="Times New Roman"/>
                <a:ea typeface="新細明體"/>
              </a:rPr>
              <a:t>each </a:t>
            </a:r>
            <a:r>
              <a:rPr kumimoji="0" lang="en-US" altLang="zh-HK" sz="1500" b="0" i="0" u="none" strike="noStrike" kern="1200" cap="none" spc="0" normalizeH="0" baseline="0" noProof="0" dirty="0">
                <a:ln>
                  <a:noFill/>
                </a:ln>
                <a:effectLst/>
                <a:uLnTx/>
                <a:uFillTx/>
                <a:latin typeface="Times New Roman"/>
                <a:ea typeface="新細明體"/>
              </a:rPr>
              <a:t>with a barbican city gate to defend it. </a:t>
            </a:r>
          </a:p>
          <a:p>
            <a:pPr marL="0" marR="0" lvl="0" indent="0" defTabSz="914400" eaLnBrk="1" fontAlgn="auto" latinLnBrk="0" hangingPunct="1">
              <a:lnSpc>
                <a:spcPct val="110000"/>
              </a:lnSpc>
              <a:spcBef>
                <a:spcPts val="0"/>
              </a:spcBef>
              <a:spcAft>
                <a:spcPts val="0"/>
              </a:spcAft>
              <a:buClrTx/>
              <a:buSzTx/>
              <a:buFontTx/>
              <a:buNone/>
              <a:tabLst/>
              <a:defRPr/>
            </a:pPr>
            <a:r>
              <a:rPr lang="en-US" altLang="zh-HK" sz="1500" dirty="0">
                <a:latin typeface="Times New Roman"/>
                <a:ea typeface="新細明體"/>
              </a:rPr>
              <a:t>In the </a:t>
            </a:r>
            <a:r>
              <a:rPr kumimoji="0" lang="en-US" sz="1500" b="0" i="0" u="none" strike="noStrike" kern="1200" cap="none" spc="0" normalizeH="0" baseline="0" noProof="0" dirty="0" smtClean="0">
                <a:ln>
                  <a:noFill/>
                </a:ln>
                <a:effectLst/>
                <a:uLnTx/>
                <a:uFillTx/>
                <a:latin typeface="Times New Roman"/>
                <a:ea typeface="新細明體"/>
              </a:rPr>
              <a:t>Battle of </a:t>
            </a:r>
            <a:r>
              <a:rPr kumimoji="0" lang="en-US" sz="1500" b="0" i="0" u="none" strike="noStrike" kern="1200" cap="none" spc="0" normalizeH="0" baseline="0" noProof="0" dirty="0" err="1" smtClean="0">
                <a:ln>
                  <a:noFill/>
                </a:ln>
                <a:effectLst/>
                <a:uLnTx/>
                <a:uFillTx/>
                <a:latin typeface="Times New Roman"/>
                <a:ea typeface="新細明體"/>
              </a:rPr>
              <a:t>Ningyuan</a:t>
            </a:r>
            <a:r>
              <a:rPr kumimoji="0" lang="en-US" sz="1500" b="0" i="0" u="none" strike="noStrike" kern="1200" cap="none" spc="0" normalizeH="0" baseline="0" noProof="0" dirty="0" smtClean="0">
                <a:ln>
                  <a:noFill/>
                </a:ln>
                <a:effectLst/>
                <a:uLnTx/>
                <a:uFillTx/>
                <a:latin typeface="Times New Roman"/>
                <a:ea typeface="新細明體"/>
              </a:rPr>
              <a:t> in AD1626, </a:t>
            </a:r>
            <a:r>
              <a:rPr lang="en-US" altLang="zh-HK" sz="1500" dirty="0">
                <a:latin typeface="Times New Roman"/>
                <a:ea typeface="新細明體"/>
              </a:rPr>
              <a:t>Yuan</a:t>
            </a:r>
            <a:r>
              <a:rPr lang="zh-HK" altLang="en-US" sz="1500" dirty="0">
                <a:latin typeface="Times New Roman"/>
                <a:ea typeface="新細明體"/>
              </a:rPr>
              <a:t> </a:t>
            </a:r>
            <a:r>
              <a:rPr lang="en-US" altLang="zh-HK" sz="1500" dirty="0" err="1">
                <a:latin typeface="Times New Roman"/>
                <a:ea typeface="新細明體"/>
              </a:rPr>
              <a:t>Chonghuan</a:t>
            </a:r>
            <a:r>
              <a:rPr lang="en-US" altLang="zh-HK" sz="1500" dirty="0">
                <a:latin typeface="Times New Roman"/>
                <a:ea typeface="新細明體"/>
              </a:rPr>
              <a:t> was the </a:t>
            </a:r>
            <a:r>
              <a:rPr lang="en-US" altLang="zh-HK" sz="1500" dirty="0" smtClean="0">
                <a:latin typeface="Times New Roman"/>
                <a:ea typeface="新細明體"/>
              </a:rPr>
              <a:t>commander-in-chief</a:t>
            </a:r>
            <a:r>
              <a:rPr kumimoji="0" lang="en-US" altLang="zh-HK" sz="1500" b="0" i="0" u="none" strike="noStrike" kern="1200" cap="none" spc="0" normalizeH="0" baseline="0" noProof="0" dirty="0" smtClean="0">
                <a:ln>
                  <a:noFill/>
                </a:ln>
                <a:effectLst/>
                <a:uLnTx/>
                <a:uFillTx/>
                <a:latin typeface="Times New Roman"/>
                <a:ea typeface="新細明體"/>
              </a:rPr>
              <a:t> </a:t>
            </a:r>
            <a:r>
              <a:rPr kumimoji="0" lang="en-US" altLang="zh-HK" sz="1500" b="0" i="0" u="none" strike="noStrike" kern="1200" cap="none" spc="0" normalizeH="0" baseline="0" noProof="0" dirty="0">
                <a:ln>
                  <a:noFill/>
                </a:ln>
                <a:effectLst/>
                <a:uLnTx/>
                <a:uFillTx/>
                <a:latin typeface="Times New Roman"/>
                <a:ea typeface="新細明體"/>
              </a:rPr>
              <a:t>and </a:t>
            </a:r>
            <a:r>
              <a:rPr kumimoji="0" lang="en-US" altLang="zh-HK" sz="1500" b="0" i="0" u="none" strike="noStrike" kern="1200" cap="none" spc="0" normalizeH="0" baseline="0" noProof="0" dirty="0" smtClean="0">
                <a:ln>
                  <a:noFill/>
                </a:ln>
                <a:effectLst/>
                <a:uLnTx/>
                <a:uFillTx/>
                <a:latin typeface="Times New Roman"/>
                <a:ea typeface="新細明體"/>
              </a:rPr>
              <a:t>he sent </a:t>
            </a:r>
            <a:r>
              <a:rPr kumimoji="0" lang="en-US" altLang="zh-HK" sz="1500" b="0" i="0" u="none" strike="noStrike" kern="1200" cap="none" spc="0" normalizeH="0" baseline="0" noProof="0" dirty="0">
                <a:ln>
                  <a:noFill/>
                </a:ln>
                <a:effectLst/>
                <a:uLnTx/>
                <a:uFillTx/>
                <a:latin typeface="Times New Roman"/>
                <a:ea typeface="新細明體"/>
              </a:rPr>
              <a:t>Zhu </a:t>
            </a:r>
            <a:r>
              <a:rPr kumimoji="0" lang="en-US" altLang="zh-HK" sz="1500" b="0" i="0" u="none" strike="noStrike" kern="1200" cap="none" spc="0" normalizeH="0" baseline="0" noProof="0" dirty="0" smtClean="0">
                <a:ln>
                  <a:noFill/>
                </a:ln>
                <a:effectLst/>
                <a:uLnTx/>
                <a:uFillTx/>
                <a:latin typeface="Times New Roman"/>
                <a:ea typeface="新細明體"/>
              </a:rPr>
              <a:t>Mei</a:t>
            </a:r>
            <a:r>
              <a:rPr kumimoji="0" lang="en-US" altLang="zh-HK" sz="1500" b="0" i="0" u="none" strike="noStrike" kern="1200" cap="none" spc="0" normalizeH="0" noProof="0" dirty="0" smtClean="0">
                <a:ln>
                  <a:noFill/>
                </a:ln>
                <a:effectLst/>
                <a:uLnTx/>
                <a:uFillTx/>
                <a:latin typeface="Times New Roman"/>
                <a:ea typeface="新細明體"/>
              </a:rPr>
              <a:t> (</a:t>
            </a:r>
            <a:r>
              <a:rPr kumimoji="0" lang="zh-TW" altLang="en-US" sz="1500" b="0" i="0" u="none" strike="noStrike" kern="1200" cap="none" spc="0" normalizeH="0" noProof="0" dirty="0" smtClean="0">
                <a:ln>
                  <a:noFill/>
                </a:ln>
                <a:effectLst/>
                <a:uLnTx/>
                <a:uFillTx/>
                <a:latin typeface="Times New Roman"/>
                <a:ea typeface="新細明體"/>
              </a:rPr>
              <a:t>朱梅</a:t>
            </a:r>
            <a:r>
              <a:rPr kumimoji="0" lang="en-US" altLang="zh-HK" sz="1500" b="0" i="0" u="none" strike="noStrike" kern="1200" cap="none" spc="0" normalizeH="0" noProof="0" dirty="0" smtClean="0">
                <a:ln>
                  <a:noFill/>
                </a:ln>
                <a:effectLst/>
                <a:uLnTx/>
                <a:uFillTx/>
                <a:latin typeface="Times New Roman"/>
                <a:ea typeface="新細明體"/>
              </a:rPr>
              <a:t>)</a:t>
            </a:r>
            <a:r>
              <a:rPr kumimoji="0" lang="en-US" altLang="zh-HK" sz="1500" b="0" i="0" u="none" strike="noStrike" kern="1200" cap="none" spc="0" normalizeH="0" baseline="0" noProof="0" dirty="0" smtClean="0">
                <a:ln>
                  <a:noFill/>
                </a:ln>
                <a:effectLst/>
                <a:uLnTx/>
                <a:uFillTx/>
                <a:latin typeface="Times New Roman"/>
                <a:ea typeface="新細明體"/>
              </a:rPr>
              <a:t>, </a:t>
            </a:r>
            <a:r>
              <a:rPr kumimoji="0" lang="en-US" altLang="zh-HK" sz="1500" b="0" i="0" u="none" strike="noStrike" kern="1200" cap="none" spc="0" normalizeH="0" baseline="0" noProof="0" dirty="0">
                <a:ln>
                  <a:noFill/>
                </a:ln>
                <a:effectLst/>
                <a:uLnTx/>
                <a:uFillTx/>
                <a:latin typeface="Times New Roman"/>
                <a:ea typeface="新細明體"/>
              </a:rPr>
              <a:t>Man </a:t>
            </a:r>
            <a:r>
              <a:rPr kumimoji="0" lang="en-US" altLang="zh-HK" sz="1500" b="0" i="0" u="none" strike="noStrike" kern="1200" cap="none" spc="0" normalizeH="0" baseline="0" noProof="0" dirty="0" err="1" smtClean="0">
                <a:ln>
                  <a:noFill/>
                </a:ln>
                <a:effectLst/>
                <a:uLnTx/>
                <a:uFillTx/>
                <a:latin typeface="Times New Roman"/>
                <a:ea typeface="新細明體"/>
              </a:rPr>
              <a:t>Gui</a:t>
            </a:r>
            <a:r>
              <a:rPr kumimoji="0" lang="en-US" altLang="zh-HK" sz="1500" b="0" i="0" u="none" strike="noStrike" kern="1200" cap="none" spc="0" normalizeH="0" baseline="0" noProof="0" dirty="0" smtClean="0">
                <a:ln>
                  <a:noFill/>
                </a:ln>
                <a:effectLst/>
                <a:uLnTx/>
                <a:uFillTx/>
                <a:latin typeface="Times New Roman"/>
                <a:ea typeface="新細明體"/>
              </a:rPr>
              <a:t> </a:t>
            </a:r>
            <a:r>
              <a:rPr lang="en-US" altLang="zh-TW" sz="1500" dirty="0">
                <a:latin typeface="Times New Roman"/>
                <a:ea typeface="新細明體"/>
              </a:rPr>
              <a:t>(</a:t>
            </a:r>
            <a:r>
              <a:rPr lang="zh-TW" altLang="en-US" sz="1500" dirty="0">
                <a:latin typeface="Times New Roman"/>
                <a:ea typeface="新細明體"/>
              </a:rPr>
              <a:t>滿桂</a:t>
            </a:r>
            <a:r>
              <a:rPr lang="en-US" altLang="zh-TW" sz="1500" dirty="0">
                <a:latin typeface="Times New Roman"/>
                <a:ea typeface="新細明體"/>
              </a:rPr>
              <a:t>)</a:t>
            </a:r>
            <a:r>
              <a:rPr lang="en-US" altLang="zh-HK" sz="1500" dirty="0">
                <a:latin typeface="Times New Roman"/>
                <a:ea typeface="新細明體"/>
              </a:rPr>
              <a:t>, </a:t>
            </a:r>
            <a:r>
              <a:rPr kumimoji="0" lang="en-US" altLang="zh-HK" sz="1500" b="0" i="0" u="none" strike="noStrike" kern="1200" cap="none" spc="0" normalizeH="0" baseline="0" noProof="0" dirty="0">
                <a:ln>
                  <a:noFill/>
                </a:ln>
                <a:effectLst/>
                <a:uLnTx/>
                <a:uFillTx/>
                <a:latin typeface="Times New Roman"/>
                <a:ea typeface="新細明體"/>
              </a:rPr>
              <a:t>Zu </a:t>
            </a:r>
            <a:r>
              <a:rPr kumimoji="0" lang="en-US" altLang="zh-HK" sz="1500" b="0" i="0" u="none" strike="noStrike" kern="1200" cap="none" spc="0" normalizeH="0" baseline="0" noProof="0" dirty="0" err="1">
                <a:ln>
                  <a:noFill/>
                </a:ln>
                <a:effectLst/>
                <a:uLnTx/>
                <a:uFillTx/>
                <a:latin typeface="Times New Roman"/>
                <a:ea typeface="新細明體"/>
              </a:rPr>
              <a:t>Dashou</a:t>
            </a:r>
            <a:r>
              <a:rPr kumimoji="0" lang="en-US" altLang="zh-HK" sz="1500" b="0" i="0" u="none" strike="noStrike" kern="1200" cap="none" spc="0" normalizeH="0" baseline="0" noProof="0" dirty="0">
                <a:ln>
                  <a:noFill/>
                </a:ln>
                <a:effectLst/>
                <a:uLnTx/>
                <a:uFillTx/>
                <a:latin typeface="Times New Roman"/>
                <a:ea typeface="新細明體"/>
              </a:rPr>
              <a:t> </a:t>
            </a:r>
            <a:r>
              <a:rPr kumimoji="0" lang="en-US" altLang="zh-TW" sz="1500" b="0" i="0" u="none" strike="noStrike" kern="1200" cap="none" spc="0" normalizeH="0" baseline="0" noProof="0" dirty="0" smtClean="0">
                <a:ln>
                  <a:noFill/>
                </a:ln>
                <a:effectLst/>
                <a:uLnTx/>
                <a:uFillTx/>
                <a:latin typeface="Times New Roman"/>
                <a:ea typeface="新細明體"/>
              </a:rPr>
              <a:t>(</a:t>
            </a:r>
            <a:r>
              <a:rPr kumimoji="0" lang="zh-TW" altLang="en-US" sz="1500" b="0" i="0" u="none" strike="noStrike" kern="1200" cap="none" spc="0" normalizeH="0" baseline="0" noProof="0" dirty="0" smtClean="0">
                <a:ln>
                  <a:noFill/>
                </a:ln>
                <a:effectLst/>
                <a:uLnTx/>
                <a:uFillTx/>
                <a:latin typeface="Times New Roman"/>
                <a:ea typeface="新細明體"/>
              </a:rPr>
              <a:t>祖大壽</a:t>
            </a:r>
            <a:r>
              <a:rPr kumimoji="0" lang="en-US" altLang="zh-TW" sz="1500" b="0" i="0" u="none" strike="noStrike" kern="1200" cap="none" spc="0" normalizeH="0" baseline="0" noProof="0" dirty="0" smtClean="0">
                <a:ln>
                  <a:noFill/>
                </a:ln>
                <a:effectLst/>
                <a:uLnTx/>
                <a:uFillTx/>
                <a:latin typeface="Times New Roman"/>
                <a:ea typeface="新細明體"/>
              </a:rPr>
              <a:t>) </a:t>
            </a:r>
            <a:r>
              <a:rPr kumimoji="0" lang="en-US" altLang="zh-HK" sz="1500" b="0" i="0" u="none" strike="noStrike" kern="1200" cap="none" spc="0" normalizeH="0" baseline="0" noProof="0" dirty="0" smtClean="0">
                <a:ln>
                  <a:noFill/>
                </a:ln>
                <a:effectLst/>
                <a:uLnTx/>
                <a:uFillTx/>
                <a:latin typeface="Times New Roman"/>
                <a:ea typeface="新細明體"/>
              </a:rPr>
              <a:t>and </a:t>
            </a:r>
            <a:r>
              <a:rPr kumimoji="0" lang="en-US" altLang="zh-HK" sz="1500" b="0" i="0" u="none" strike="noStrike" kern="1200" cap="none" spc="0" normalizeH="0" baseline="0" noProof="0" dirty="0" err="1">
                <a:ln>
                  <a:noFill/>
                </a:ln>
                <a:effectLst/>
                <a:uLnTx/>
                <a:uFillTx/>
                <a:latin typeface="Times New Roman"/>
                <a:ea typeface="新細明體"/>
              </a:rPr>
              <a:t>Zuo</a:t>
            </a:r>
            <a:r>
              <a:rPr kumimoji="0" lang="en-US" altLang="zh-HK" sz="1500" b="0" i="0" u="none" strike="noStrike" kern="1200" cap="none" spc="0" normalizeH="0" baseline="0" noProof="0" dirty="0">
                <a:ln>
                  <a:noFill/>
                </a:ln>
                <a:effectLst/>
                <a:uLnTx/>
                <a:uFillTx/>
                <a:latin typeface="Times New Roman"/>
                <a:ea typeface="新細明體"/>
              </a:rPr>
              <a:t> </a:t>
            </a:r>
            <a:r>
              <a:rPr kumimoji="0" lang="en-US" altLang="zh-HK" sz="1500" b="0" i="0" u="none" strike="noStrike" kern="1200" cap="none" spc="0" normalizeH="0" baseline="0" noProof="0" dirty="0" smtClean="0">
                <a:ln>
                  <a:noFill/>
                </a:ln>
                <a:effectLst/>
                <a:uLnTx/>
                <a:uFillTx/>
                <a:latin typeface="Times New Roman"/>
                <a:ea typeface="新細明體"/>
              </a:rPr>
              <a:t>Fu </a:t>
            </a:r>
            <a:r>
              <a:rPr kumimoji="0" lang="en-US" altLang="zh-TW" sz="1500" b="0" i="0" u="none" strike="noStrike" kern="1200" cap="none" spc="0" normalizeH="0" baseline="0" noProof="0" dirty="0" smtClean="0">
                <a:ln>
                  <a:noFill/>
                </a:ln>
                <a:effectLst/>
                <a:uLnTx/>
                <a:uFillTx/>
                <a:latin typeface="Times New Roman"/>
                <a:ea typeface="新細明體"/>
              </a:rPr>
              <a:t>(</a:t>
            </a:r>
            <a:r>
              <a:rPr kumimoji="0" lang="zh-TW" altLang="en-US" sz="1500" b="0" i="0" u="none" strike="noStrike" kern="1200" cap="none" spc="0" normalizeH="0" baseline="0" noProof="0" dirty="0" smtClean="0">
                <a:ln>
                  <a:noFill/>
                </a:ln>
                <a:effectLst/>
                <a:uLnTx/>
                <a:uFillTx/>
                <a:latin typeface="Times New Roman"/>
                <a:ea typeface="新細明體"/>
              </a:rPr>
              <a:t>左輔</a:t>
            </a:r>
            <a:r>
              <a:rPr kumimoji="0" lang="en-US" altLang="zh-TW" sz="1500" b="0" i="0" u="none" strike="noStrike" kern="1200" cap="none" spc="0" normalizeH="0" baseline="0" noProof="0" dirty="0" smtClean="0">
                <a:ln>
                  <a:noFill/>
                </a:ln>
                <a:effectLst/>
                <a:uLnTx/>
                <a:uFillTx/>
                <a:latin typeface="Times New Roman"/>
                <a:ea typeface="新細明體"/>
              </a:rPr>
              <a:t>) </a:t>
            </a:r>
            <a:r>
              <a:rPr kumimoji="0" lang="en-US" altLang="zh-HK" sz="1500" b="0" i="0" u="none" strike="noStrike" kern="1200" cap="none" spc="0" normalizeH="0" baseline="0" noProof="0" dirty="0" smtClean="0">
                <a:ln>
                  <a:noFill/>
                </a:ln>
                <a:effectLst/>
                <a:uLnTx/>
                <a:uFillTx/>
                <a:latin typeface="Times New Roman"/>
                <a:ea typeface="新細明體"/>
              </a:rPr>
              <a:t>to </a:t>
            </a:r>
            <a:r>
              <a:rPr kumimoji="0" lang="en-US" altLang="zh-HK" sz="1500" b="0" i="0" u="none" strike="noStrike" kern="1200" cap="none" spc="0" normalizeH="0" baseline="0" noProof="0" dirty="0">
                <a:ln>
                  <a:noFill/>
                </a:ln>
                <a:effectLst/>
                <a:uLnTx/>
                <a:uFillTx/>
                <a:latin typeface="Times New Roman"/>
                <a:ea typeface="新細明體"/>
              </a:rPr>
              <a:t>defend the city gates. </a:t>
            </a:r>
            <a:endParaRPr kumimoji="0" lang="zh-HK" altLang="en-US" sz="1500" b="0" i="0" u="none" strike="noStrike" kern="0" cap="none" spc="0" normalizeH="0" baseline="0" noProof="0" dirty="0">
              <a:ln>
                <a:noFill/>
              </a:ln>
              <a:effectLst/>
              <a:uLnTx/>
              <a:uFillTx/>
              <a:latin typeface="Times New Roman"/>
              <a:ea typeface="新細明體"/>
            </a:endParaRPr>
          </a:p>
        </p:txBody>
      </p:sp>
      <p:sp>
        <p:nvSpPr>
          <p:cNvPr id="52" name="TextBox 35"/>
          <p:cNvSpPr txBox="1"/>
          <p:nvPr/>
        </p:nvSpPr>
        <p:spPr>
          <a:xfrm>
            <a:off x="5258127" y="4984010"/>
            <a:ext cx="3526410" cy="1615827"/>
          </a:xfrm>
          <a:prstGeom prst="rect">
            <a:avLst/>
          </a:prstGeom>
          <a:solidFill>
            <a:srgbClr val="8064A2">
              <a:lumMod val="40000"/>
              <a:lumOff val="60000"/>
            </a:srgbClr>
          </a:solid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altLang="zh-HK" b="1" dirty="0">
                <a:solidFill>
                  <a:srgbClr val="000000"/>
                </a:solidFill>
                <a:latin typeface="Times New Roman"/>
                <a:ea typeface="新細明體"/>
              </a:rPr>
              <a:t>Quiz:</a:t>
            </a:r>
            <a:r>
              <a:rPr lang="zh-HK" altLang="en-US" b="1" dirty="0">
                <a:solidFill>
                  <a:srgbClr val="000000"/>
                </a:solidFill>
                <a:latin typeface="Times New Roman"/>
                <a:ea typeface="新細明體"/>
              </a:rPr>
              <a:t> </a:t>
            </a:r>
            <a:r>
              <a:rPr lang="en-HK" altLang="zh-HK" dirty="0">
                <a:latin typeface="Times New Roman"/>
                <a:ea typeface="新細明體"/>
              </a:rPr>
              <a:t>Where was the </a:t>
            </a:r>
            <a:r>
              <a:rPr lang="en-HK" altLang="zh-HK" dirty="0" smtClean="0">
                <a:latin typeface="Times New Roman"/>
                <a:ea typeface="新細明體"/>
              </a:rPr>
              <a:t>four-sided </a:t>
            </a:r>
            <a:r>
              <a:rPr lang="en-HK" altLang="zh-HK" dirty="0">
                <a:latin typeface="Times New Roman"/>
                <a:ea typeface="新細明體"/>
              </a:rPr>
              <a:t>city’s defensive blind spot?</a:t>
            </a:r>
          </a:p>
          <a:p>
            <a:pPr marL="342900" marR="0" lvl="0" indent="-342900" defTabSz="914400" eaLnBrk="1" fontAlgn="auto" latinLnBrk="0" hangingPunct="1">
              <a:lnSpc>
                <a:spcPct val="110000"/>
              </a:lnSpc>
              <a:spcBef>
                <a:spcPts val="0"/>
              </a:spcBef>
              <a:spcAft>
                <a:spcPts val="0"/>
              </a:spcAft>
              <a:buClrTx/>
              <a:buSzTx/>
              <a:buFontTx/>
              <a:buAutoNum type="arabicParenBoth"/>
              <a:tabLst/>
              <a:defRPr/>
            </a:pPr>
            <a:r>
              <a:rPr lang="en-US" altLang="zh-HK" dirty="0">
                <a:latin typeface="Times New Roman"/>
                <a:ea typeface="新細明體"/>
              </a:rPr>
              <a:t>Barbican city gate, or </a:t>
            </a:r>
          </a:p>
          <a:p>
            <a:pPr marL="342900" marR="0" lvl="0" indent="-342900" defTabSz="914400" eaLnBrk="1" fontAlgn="auto" latinLnBrk="0" hangingPunct="1">
              <a:lnSpc>
                <a:spcPct val="110000"/>
              </a:lnSpc>
              <a:spcBef>
                <a:spcPts val="0"/>
              </a:spcBef>
              <a:spcAft>
                <a:spcPts val="0"/>
              </a:spcAft>
              <a:buClrTx/>
              <a:buSzTx/>
              <a:buFontTx/>
              <a:buAutoNum type="arabicParenBoth"/>
              <a:tabLst/>
              <a:defRPr/>
            </a:pPr>
            <a:r>
              <a:rPr lang="en-US" altLang="zh-HK" dirty="0">
                <a:latin typeface="Times New Roman"/>
                <a:ea typeface="新細明體"/>
              </a:rPr>
              <a:t>City corner? </a:t>
            </a:r>
            <a:endParaRPr lang="en-HK" altLang="zh-HK" dirty="0">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lang="en-HK" altLang="zh-HK" dirty="0">
                <a:latin typeface="Times New Roman"/>
                <a:ea typeface="新細明體"/>
              </a:rPr>
              <a:t>(see behind for answers)</a:t>
            </a:r>
          </a:p>
        </p:txBody>
      </p:sp>
      <p:sp>
        <p:nvSpPr>
          <p:cNvPr id="21" name="TextBox 28">
            <a:extLst>
              <a:ext uri="{FF2B5EF4-FFF2-40B4-BE49-F238E27FC236}">
                <a16:creationId xmlns:a16="http://schemas.microsoft.com/office/drawing/2014/main" id="{1101F018-1AD3-42B5-A52D-25439B6AFEAC}"/>
              </a:ext>
            </a:extLst>
          </p:cNvPr>
          <p:cNvSpPr txBox="1"/>
          <p:nvPr/>
        </p:nvSpPr>
        <p:spPr>
          <a:xfrm>
            <a:off x="979435" y="3972794"/>
            <a:ext cx="809572" cy="646331"/>
          </a:xfrm>
          <a:prstGeom prst="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HK" b="0" i="0" u="none" strike="noStrike" kern="1200" cap="none" spc="0" normalizeH="0" baseline="0" noProof="0" dirty="0" err="1">
                <a:ln>
                  <a:noFill/>
                </a:ln>
                <a:solidFill>
                  <a:srgbClr val="FFFFFF"/>
                </a:solidFill>
                <a:effectLst/>
                <a:uLnTx/>
                <a:uFillTx/>
                <a:latin typeface="Times New Roman"/>
                <a:ea typeface="新細明體"/>
                <a:cs typeface="Times New Roman"/>
              </a:rPr>
              <a:t>Zuo</a:t>
            </a:r>
            <a:r>
              <a:rPr kumimoji="0" lang="en-US" altLang="zh-HK" b="0" i="0" u="none" strike="noStrike" kern="1200" cap="none" spc="0" normalizeH="0" baseline="0" noProof="0" dirty="0">
                <a:ln>
                  <a:noFill/>
                </a:ln>
                <a:solidFill>
                  <a:srgbClr val="FFFFFF"/>
                </a:solidFill>
                <a:effectLst/>
                <a:uLnTx/>
                <a:uFillTx/>
                <a:latin typeface="Times New Roman"/>
                <a:ea typeface="新細明體"/>
                <a:cs typeface="Times New Roman"/>
              </a:rPr>
              <a:t> Fu</a:t>
            </a:r>
            <a:endParaRPr kumimoji="0" lang="zh-HK" altLang="en-US" b="0" i="0" u="none" strike="noStrike" kern="0" cap="none" spc="0" normalizeH="0" baseline="0" noProof="0" dirty="0">
              <a:ln>
                <a:noFill/>
              </a:ln>
              <a:solidFill>
                <a:sysClr val="window" lastClr="FFFFFF"/>
              </a:solidFill>
              <a:effectLst/>
              <a:uLnTx/>
              <a:uFillTx/>
              <a:latin typeface="Times New Roman"/>
              <a:ea typeface="新細明體"/>
            </a:endParaRPr>
          </a:p>
        </p:txBody>
      </p:sp>
      <p:sp>
        <p:nvSpPr>
          <p:cNvPr id="22" name="TextBox 28">
            <a:extLst>
              <a:ext uri="{FF2B5EF4-FFF2-40B4-BE49-F238E27FC236}">
                <a16:creationId xmlns:a16="http://schemas.microsoft.com/office/drawing/2014/main" id="{4509AE71-F04C-4CD6-B4B2-D002B2A82F8A}"/>
              </a:ext>
            </a:extLst>
          </p:cNvPr>
          <p:cNvSpPr txBox="1"/>
          <p:nvPr/>
        </p:nvSpPr>
        <p:spPr>
          <a:xfrm>
            <a:off x="3887455" y="3972794"/>
            <a:ext cx="809572" cy="646331"/>
          </a:xfrm>
          <a:prstGeom prst="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HK" b="0" i="0" u="none" strike="noStrike" kern="1200" cap="none" spc="0" normalizeH="0" baseline="0" noProof="0" dirty="0">
                <a:ln>
                  <a:noFill/>
                </a:ln>
                <a:solidFill>
                  <a:srgbClr val="FFFFFF"/>
                </a:solidFill>
                <a:effectLst/>
                <a:uLnTx/>
                <a:uFillTx/>
                <a:latin typeface="Times New Roman"/>
                <a:ea typeface="新細明體"/>
                <a:cs typeface="Times New Roman"/>
              </a:rPr>
              <a:t>Man </a:t>
            </a:r>
            <a:r>
              <a:rPr kumimoji="0" lang="en-US" altLang="zh-HK" b="0" i="0" u="none" strike="noStrike" kern="1200" cap="none" spc="0" normalizeH="0" baseline="0" noProof="0" dirty="0" err="1">
                <a:ln>
                  <a:noFill/>
                </a:ln>
                <a:solidFill>
                  <a:srgbClr val="FFFFFF"/>
                </a:solidFill>
                <a:effectLst/>
                <a:uLnTx/>
                <a:uFillTx/>
                <a:latin typeface="Times New Roman"/>
                <a:ea typeface="新細明體"/>
                <a:cs typeface="Times New Roman"/>
              </a:rPr>
              <a:t>Gui</a:t>
            </a:r>
            <a:endParaRPr kumimoji="0" lang="zh-HK" altLang="en-US" b="0" i="0" u="none" strike="noStrike" kern="0" cap="none" spc="0" normalizeH="0" baseline="0" noProof="0" dirty="0">
              <a:ln>
                <a:noFill/>
              </a:ln>
              <a:solidFill>
                <a:sysClr val="window" lastClr="FFFFFF"/>
              </a:solidFill>
              <a:effectLst/>
              <a:uLnTx/>
              <a:uFillTx/>
              <a:latin typeface="Times New Roman"/>
              <a:ea typeface="新細明體"/>
            </a:endParaRPr>
          </a:p>
        </p:txBody>
      </p:sp>
    </p:spTree>
    <p:extLst>
      <p:ext uri="{BB962C8B-B14F-4D97-AF65-F5344CB8AC3E}">
        <p14:creationId xmlns:p14="http://schemas.microsoft.com/office/powerpoint/2010/main" val="2979292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2" name="矩形 1"/>
          <p:cNvSpPr/>
          <p:nvPr/>
        </p:nvSpPr>
        <p:spPr>
          <a:xfrm>
            <a:off x="267629" y="1208241"/>
            <a:ext cx="4398639" cy="707886"/>
          </a:xfrm>
          <a:prstGeom prst="rect">
            <a:avLst/>
          </a:prstGeom>
        </p:spPr>
        <p:txBody>
          <a:bodyPr wrap="square">
            <a:spAutoFit/>
          </a:bodyPr>
          <a:lstStyle/>
          <a:p>
            <a:pPr>
              <a:spcAft>
                <a:spcPts val="0"/>
              </a:spcAft>
            </a:pPr>
            <a:r>
              <a:rPr lang="en-US" altLang="zh-TW" sz="2000" b="1" dirty="0">
                <a:solidFill>
                  <a:srgbClr val="E36C0A"/>
                </a:solidFill>
                <a:latin typeface="Times New Roman" panose="02020603050405020304" pitchFamily="18" charset="0"/>
                <a:cs typeface="Times New Roman" panose="02020603050405020304" pitchFamily="18" charset="0"/>
              </a:rPr>
              <a:t>III. The </a:t>
            </a:r>
            <a:r>
              <a:rPr lang="en-US" altLang="zh-CN" sz="2000" b="1" dirty="0">
                <a:solidFill>
                  <a:srgbClr val="E36C0A"/>
                </a:solidFill>
                <a:latin typeface="Times New Roman" panose="02020603050405020304" pitchFamily="18" charset="0"/>
                <a:cs typeface="Times New Roman" panose="02020603050405020304" pitchFamily="18" charset="0"/>
              </a:rPr>
              <a:t>B</a:t>
            </a:r>
            <a:r>
              <a:rPr lang="en-US" altLang="zh-TW" sz="2000" b="1" dirty="0">
                <a:solidFill>
                  <a:srgbClr val="E36C0A"/>
                </a:solidFill>
                <a:latin typeface="Times New Roman" panose="02020603050405020304" pitchFamily="18" charset="0"/>
                <a:cs typeface="Times New Roman" panose="02020603050405020304" pitchFamily="18" charset="0"/>
              </a:rPr>
              <a:t>attle of </a:t>
            </a:r>
            <a:r>
              <a:rPr lang="en-US" altLang="zh-TW" sz="2000" b="1" dirty="0" err="1">
                <a:solidFill>
                  <a:srgbClr val="E36C0A"/>
                </a:solidFill>
                <a:latin typeface="Times New Roman" panose="02020603050405020304" pitchFamily="18" charset="0"/>
                <a:cs typeface="Times New Roman" panose="02020603050405020304" pitchFamily="18" charset="0"/>
              </a:rPr>
              <a:t>Ningyuan</a:t>
            </a:r>
            <a:r>
              <a:rPr lang="en-US" altLang="zh-TW" sz="2000" b="1" dirty="0">
                <a:solidFill>
                  <a:srgbClr val="E36C0A"/>
                </a:solidFill>
                <a:latin typeface="Times New Roman" panose="02020603050405020304" pitchFamily="18" charset="0"/>
                <a:cs typeface="Times New Roman" panose="02020603050405020304" pitchFamily="18" charset="0"/>
              </a:rPr>
              <a:t> (AD1626): </a:t>
            </a:r>
            <a:r>
              <a:rPr lang="en-US" altLang="zh-HK" sz="2000" b="1" dirty="0">
                <a:solidFill>
                  <a:srgbClr val="E36C0A"/>
                </a:solidFill>
                <a:latin typeface="Times New Roman" panose="02020603050405020304" pitchFamily="18" charset="0"/>
                <a:cs typeface="Times New Roman" panose="02020603050405020304" pitchFamily="18" charset="0"/>
              </a:rPr>
              <a:t>Process and Results</a:t>
            </a:r>
            <a:endParaRPr lang="zh-HK" altLang="zh-TW" sz="2000" b="1" dirty="0">
              <a:solidFill>
                <a:srgbClr val="E36C0A"/>
              </a:solidFill>
              <a:latin typeface="Times New Roman" panose="02020603050405020304" pitchFamily="18" charset="0"/>
              <a:cs typeface="Times New Roman" panose="02020603050405020304" pitchFamily="18" charset="0"/>
            </a:endParaRPr>
          </a:p>
        </p:txBody>
      </p:sp>
      <p:sp>
        <p:nvSpPr>
          <p:cNvPr id="14" name="TextBox 3"/>
          <p:cNvSpPr txBox="1"/>
          <p:nvPr/>
        </p:nvSpPr>
        <p:spPr>
          <a:xfrm>
            <a:off x="545079" y="2564973"/>
            <a:ext cx="3941861" cy="1003417"/>
          </a:xfrm>
          <a:prstGeom prst="rect">
            <a:avLst/>
          </a:prstGeom>
          <a:solidFill>
            <a:srgbClr val="8064A2">
              <a:lumMod val="20000"/>
              <a:lumOff val="80000"/>
            </a:srgbClr>
          </a:solidFill>
          <a:ln w="9525" cap="flat" cmpd="sng" algn="ctr">
            <a:noFill/>
            <a:prstDash val="solid"/>
          </a:ln>
          <a:effectLst/>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zh-HK" sz="1600" b="1" i="0" u="none" strike="noStrike" kern="1200" cap="none" spc="0" normalizeH="0" baseline="0" noProof="0" dirty="0">
                <a:ln>
                  <a:noFill/>
                </a:ln>
                <a:solidFill>
                  <a:srgbClr val="000000"/>
                </a:solidFill>
                <a:effectLst/>
                <a:uLnTx/>
                <a:uFillTx/>
                <a:latin typeface="Times New Roman"/>
                <a:ea typeface="新細明體"/>
              </a:rPr>
              <a:t>Commander-in-Chief</a:t>
            </a:r>
          </a:p>
          <a:p>
            <a:pPr marL="0" marR="0" lvl="0" indent="0" defTabSz="914400" eaLnBrk="1" fontAlgn="auto" latinLnBrk="0" hangingPunct="1">
              <a:lnSpc>
                <a:spcPct val="110000"/>
              </a:lnSpc>
              <a:spcBef>
                <a:spcPts val="0"/>
              </a:spcBef>
              <a:spcAft>
                <a:spcPts val="0"/>
              </a:spcAft>
              <a:buClrTx/>
              <a:buSzTx/>
              <a:buFontTx/>
              <a:buNone/>
              <a:tabLst/>
              <a:defRPr/>
            </a:pPr>
            <a:r>
              <a:rPr kumimoji="0" lang="en-US" altLang="zh-HK" sz="1600" b="0" i="0" u="none" strike="noStrike" kern="1200" cap="none" spc="0" normalizeH="0" baseline="0" noProof="0" dirty="0">
                <a:ln>
                  <a:noFill/>
                </a:ln>
                <a:solidFill>
                  <a:srgbClr val="000000"/>
                </a:solidFill>
                <a:effectLst/>
                <a:uLnTx/>
                <a:uFillTx/>
                <a:latin typeface="Times New Roman"/>
                <a:ea typeface="新細明體"/>
              </a:rPr>
              <a:t>Ming: </a:t>
            </a:r>
            <a:r>
              <a:rPr lang="en-US" altLang="zh-HK" sz="1600" dirty="0">
                <a:solidFill>
                  <a:srgbClr val="000000"/>
                </a:solidFill>
                <a:latin typeface="Times New Roman"/>
                <a:ea typeface="新細明體"/>
              </a:rPr>
              <a:t>Yuan </a:t>
            </a:r>
            <a:r>
              <a:rPr lang="en-US" altLang="zh-HK" sz="1600" dirty="0" err="1">
                <a:solidFill>
                  <a:srgbClr val="000000"/>
                </a:solidFill>
                <a:latin typeface="Times New Roman"/>
                <a:ea typeface="新細明體"/>
              </a:rPr>
              <a:t>Chonghuan</a:t>
            </a:r>
            <a:r>
              <a:rPr lang="en-US" altLang="zh-HK" sz="1600" dirty="0">
                <a:solidFill>
                  <a:srgbClr val="000000"/>
                </a:solidFill>
                <a:latin typeface="Times New Roman"/>
                <a:ea typeface="新細明體"/>
              </a:rPr>
              <a:t>; 20,000 soldiers</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altLang="zh-HK" sz="1600" b="0" i="0" u="none" strike="noStrike" kern="1200" cap="none" spc="0" normalizeH="0" baseline="0" noProof="0" dirty="0">
                <a:ln>
                  <a:noFill/>
                </a:ln>
                <a:solidFill>
                  <a:srgbClr val="000000"/>
                </a:solidFill>
                <a:effectLst/>
                <a:uLnTx/>
                <a:uFillTx/>
                <a:latin typeface="Times New Roman"/>
                <a:ea typeface="新細明體"/>
              </a:rPr>
              <a:t>Later </a:t>
            </a:r>
            <a:r>
              <a:rPr kumimoji="0" lang="en-US" altLang="zh-HK" sz="1600" b="0" i="0" u="none" strike="noStrike" kern="1200" cap="none" spc="0" normalizeH="0" baseline="0" noProof="0" dirty="0" err="1">
                <a:ln>
                  <a:noFill/>
                </a:ln>
                <a:solidFill>
                  <a:srgbClr val="000000"/>
                </a:solidFill>
                <a:effectLst/>
                <a:uLnTx/>
                <a:uFillTx/>
                <a:latin typeface="Times New Roman"/>
                <a:ea typeface="新細明體"/>
              </a:rPr>
              <a:t>Jin</a:t>
            </a:r>
            <a:r>
              <a:rPr kumimoji="0" lang="en-US" altLang="zh-HK" sz="1600" b="0" i="0" u="none" strike="noStrike" kern="1200" cap="none" spc="0" normalizeH="0" baseline="0" noProof="0" dirty="0">
                <a:ln>
                  <a:noFill/>
                </a:ln>
                <a:solidFill>
                  <a:srgbClr val="000000"/>
                </a:solidFill>
                <a:effectLst/>
                <a:uLnTx/>
                <a:uFillTx/>
                <a:latin typeface="Times New Roman"/>
                <a:ea typeface="新細明體"/>
              </a:rPr>
              <a:t>: Nurhaci</a:t>
            </a:r>
            <a:r>
              <a:rPr lang="en-US" altLang="zh-HK" sz="1600" dirty="0">
                <a:solidFill>
                  <a:srgbClr val="000000"/>
                </a:solidFill>
                <a:latin typeface="Times New Roman"/>
                <a:ea typeface="新細明體"/>
              </a:rPr>
              <a:t>;</a:t>
            </a:r>
            <a:r>
              <a:rPr kumimoji="0" lang="en-US" altLang="zh-HK" sz="1600" b="0" i="0" u="none" strike="noStrike" kern="1200" cap="none" spc="0" normalizeH="0" baseline="0" noProof="0" dirty="0">
                <a:ln>
                  <a:noFill/>
                </a:ln>
                <a:solidFill>
                  <a:srgbClr val="000000"/>
                </a:solidFill>
                <a:effectLst/>
                <a:uLnTx/>
                <a:uFillTx/>
                <a:latin typeface="Times New Roman"/>
                <a:ea typeface="新細明體"/>
              </a:rPr>
              <a:t> 60,000 soldiers</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17" name="TextBox 5"/>
          <p:cNvSpPr txBox="1"/>
          <p:nvPr/>
        </p:nvSpPr>
        <p:spPr>
          <a:xfrm>
            <a:off x="267629" y="4453328"/>
            <a:ext cx="8590375" cy="2295773"/>
          </a:xfrm>
          <a:prstGeom prst="rect">
            <a:avLst/>
          </a:prstGeom>
          <a:solidFill>
            <a:srgbClr val="9BBB59">
              <a:lumMod val="20000"/>
              <a:lumOff val="80000"/>
            </a:srgbClr>
          </a:solidFill>
          <a:ln>
            <a:noFill/>
          </a:ln>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altLang="zh-HK" sz="1200" dirty="0">
                <a:latin typeface="Times New Roman"/>
                <a:ea typeface="新細明體"/>
              </a:rPr>
              <a:t>On the 18</a:t>
            </a:r>
            <a:r>
              <a:rPr lang="en-US" altLang="zh-HK" sz="1200" baseline="30000" dirty="0">
                <a:latin typeface="Times New Roman"/>
                <a:ea typeface="新細明體"/>
              </a:rPr>
              <a:t>th</a:t>
            </a:r>
            <a:r>
              <a:rPr lang="en-US" altLang="zh-HK" sz="1200" dirty="0">
                <a:latin typeface="Times New Roman"/>
                <a:ea typeface="新細明體"/>
              </a:rPr>
              <a:t> of the first lunar month, Yuan </a:t>
            </a:r>
            <a:r>
              <a:rPr lang="en-US" altLang="zh-HK" sz="1200" dirty="0" err="1">
                <a:latin typeface="Times New Roman"/>
                <a:ea typeface="新細明體"/>
              </a:rPr>
              <a:t>Chonghuan</a:t>
            </a:r>
            <a:r>
              <a:rPr lang="en-US" altLang="zh-HK" sz="1200" dirty="0">
                <a:latin typeface="Times New Roman"/>
                <a:ea typeface="新細明體"/>
              </a:rPr>
              <a:t> obtained information that </a:t>
            </a:r>
            <a:r>
              <a:rPr lang="en-US" altLang="zh-HK" sz="1200" dirty="0" smtClean="0">
                <a:latin typeface="Times New Roman"/>
                <a:ea typeface="新細明體"/>
              </a:rPr>
              <a:t>Later </a:t>
            </a:r>
            <a:r>
              <a:rPr lang="en-US" altLang="zh-HK" sz="1200" dirty="0" err="1">
                <a:latin typeface="Times New Roman"/>
                <a:ea typeface="新細明體"/>
              </a:rPr>
              <a:t>Jin</a:t>
            </a:r>
            <a:r>
              <a:rPr lang="en-US" altLang="zh-HK" sz="1200" dirty="0">
                <a:latin typeface="Times New Roman"/>
                <a:ea typeface="新細明體"/>
              </a:rPr>
              <a:t> soldiers had invaded. He then began to prepare for </a:t>
            </a:r>
            <a:r>
              <a:rPr lang="en-US" altLang="zh-HK" sz="1200" dirty="0" smtClean="0">
                <a:latin typeface="Times New Roman"/>
                <a:ea typeface="新細明體"/>
              </a:rPr>
              <a:t>the battle. </a:t>
            </a:r>
            <a:r>
              <a:rPr lang="en-US" altLang="zh-HK" sz="1200" dirty="0">
                <a:latin typeface="Times New Roman"/>
                <a:ea typeface="新細明體"/>
              </a:rPr>
              <a:t>Equipped with </a:t>
            </a:r>
            <a:r>
              <a:rPr lang="en-US" altLang="zh-HK" sz="1200" dirty="0" smtClean="0">
                <a:latin typeface="Times New Roman"/>
                <a:ea typeface="新細明體"/>
              </a:rPr>
              <a:t>muzzle-loading </a:t>
            </a:r>
            <a:r>
              <a:rPr lang="en-US" altLang="zh-HK" sz="1200" dirty="0">
                <a:latin typeface="Times New Roman"/>
                <a:ea typeface="新細明體"/>
              </a:rPr>
              <a:t>culverins, Yuan changed </a:t>
            </a:r>
            <a:r>
              <a:rPr lang="en-US" altLang="zh-HK" sz="1200" dirty="0" smtClean="0">
                <a:latin typeface="Times New Roman"/>
                <a:ea typeface="新細明體"/>
              </a:rPr>
              <a:t>the practice of Ming </a:t>
            </a:r>
            <a:r>
              <a:rPr lang="en-US" altLang="zh-HK" sz="1200" dirty="0">
                <a:latin typeface="Times New Roman"/>
                <a:ea typeface="新細明體"/>
              </a:rPr>
              <a:t>army custom of using cannons outside the city and instead concentrated all his armed forces with those modern culverins inside the city </a:t>
            </a:r>
            <a:r>
              <a:rPr lang="en-US" altLang="zh-HK" sz="1200" dirty="0" smtClean="0">
                <a:latin typeface="Times New Roman"/>
                <a:ea typeface="新細明體"/>
              </a:rPr>
              <a:t>for a </a:t>
            </a:r>
            <a:r>
              <a:rPr lang="en-US" altLang="zh-HK" sz="1200" dirty="0">
                <a:latin typeface="Times New Roman"/>
                <a:ea typeface="新細明體"/>
              </a:rPr>
              <a:t>tight defense. He took steps including (1)</a:t>
            </a:r>
            <a:r>
              <a:rPr lang="zh-HK" altLang="en-US" sz="1200" dirty="0">
                <a:latin typeface="Times New Roman"/>
                <a:ea typeface="新細明體"/>
              </a:rPr>
              <a:t> </a:t>
            </a:r>
            <a:r>
              <a:rPr lang="en-US" altLang="zh-HK" sz="1200" dirty="0">
                <a:latin typeface="Times New Roman"/>
                <a:ea typeface="新細明體"/>
              </a:rPr>
              <a:t>to completely burn all houses and granaries outside the city, and </a:t>
            </a:r>
            <a:r>
              <a:rPr kumimoji="0" lang="en-US" altLang="zh-HK" sz="1200" b="0" i="0" u="none" strike="noStrike" kern="1200" cap="none" spc="0" normalizeH="0" baseline="0" noProof="0" dirty="0">
                <a:ln>
                  <a:noFill/>
                </a:ln>
                <a:effectLst/>
                <a:uLnTx/>
                <a:uFillTx/>
                <a:latin typeface="Times New Roman"/>
                <a:ea typeface="新細明體"/>
              </a:rPr>
              <a:t>(2) to move all nearby soldiers inside the city.</a:t>
            </a:r>
          </a:p>
          <a:p>
            <a:pPr marL="0" marR="0" lvl="0" indent="0" defTabSz="914400" eaLnBrk="1" fontAlgn="auto" latinLnBrk="0" hangingPunct="1">
              <a:lnSpc>
                <a:spcPct val="110000"/>
              </a:lnSpc>
              <a:spcBef>
                <a:spcPts val="0"/>
              </a:spcBef>
              <a:spcAft>
                <a:spcPts val="0"/>
              </a:spcAft>
              <a:buClrTx/>
              <a:buSzTx/>
              <a:buFontTx/>
              <a:buNone/>
              <a:tabLst/>
              <a:defRPr/>
            </a:pPr>
            <a:endParaRPr kumimoji="0" lang="zh-HK" altLang="en-US" sz="1200" b="0" i="0" u="none" strike="noStrike" kern="0" cap="none" spc="0" normalizeH="0" baseline="0" noProof="0" dirty="0">
              <a:ln>
                <a:noFill/>
              </a:ln>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lang="en-HK" altLang="zh-HK" sz="1200" dirty="0">
                <a:latin typeface="Times New Roman"/>
                <a:ea typeface="新細明體"/>
              </a:rPr>
              <a:t>On the </a:t>
            </a:r>
            <a:r>
              <a:rPr lang="en-HK" altLang="zh-HK" sz="1200" dirty="0" smtClean="0">
                <a:latin typeface="Times New Roman"/>
                <a:ea typeface="新細明體"/>
              </a:rPr>
              <a:t>23</a:t>
            </a:r>
            <a:r>
              <a:rPr lang="en-HK" altLang="zh-HK" sz="1200" baseline="30000" dirty="0" smtClean="0">
                <a:latin typeface="Times New Roman"/>
                <a:ea typeface="新細明體"/>
              </a:rPr>
              <a:t>rd</a:t>
            </a:r>
            <a:r>
              <a:rPr lang="en-US" altLang="zh-HK" sz="1200" dirty="0">
                <a:latin typeface="Times New Roman"/>
                <a:ea typeface="新細明體"/>
              </a:rPr>
              <a:t>, Later </a:t>
            </a:r>
            <a:r>
              <a:rPr lang="en-US" altLang="zh-HK" sz="1200" dirty="0" err="1">
                <a:latin typeface="Times New Roman"/>
                <a:ea typeface="新細明體"/>
              </a:rPr>
              <a:t>Jin</a:t>
            </a:r>
            <a:r>
              <a:rPr lang="en-US" altLang="zh-HK" sz="1200" dirty="0">
                <a:latin typeface="Times New Roman"/>
                <a:ea typeface="新細明體"/>
              </a:rPr>
              <a:t> soldiers approached </a:t>
            </a:r>
            <a:r>
              <a:rPr lang="en-US" altLang="zh-HK" sz="1200" dirty="0" err="1" smtClean="0">
                <a:latin typeface="Times New Roman"/>
                <a:ea typeface="新細明體"/>
              </a:rPr>
              <a:t>Ningyuan</a:t>
            </a:r>
            <a:r>
              <a:rPr lang="en-US" altLang="zh-HK" sz="1200" dirty="0" smtClean="0">
                <a:latin typeface="Times New Roman"/>
                <a:ea typeface="新細明體"/>
              </a:rPr>
              <a:t>. </a:t>
            </a:r>
            <a:r>
              <a:rPr lang="en-US" altLang="zh-HK" sz="1200" dirty="0">
                <a:latin typeface="Times New Roman"/>
                <a:ea typeface="新細明體"/>
              </a:rPr>
              <a:t>They did not expect that </a:t>
            </a:r>
            <a:r>
              <a:rPr lang="en-US" altLang="zh-HK" sz="1200" dirty="0" smtClean="0">
                <a:latin typeface="Times New Roman"/>
                <a:ea typeface="新細明體"/>
              </a:rPr>
              <a:t>Ming </a:t>
            </a:r>
            <a:r>
              <a:rPr lang="en-US" altLang="zh-HK" sz="1200" dirty="0">
                <a:latin typeface="Times New Roman"/>
                <a:ea typeface="新細明體"/>
              </a:rPr>
              <a:t>soldiers would have new weapons. When </a:t>
            </a:r>
            <a:r>
              <a:rPr lang="en-US" altLang="zh-HK" sz="1200" dirty="0" smtClean="0">
                <a:latin typeface="Times New Roman"/>
                <a:ea typeface="新細明體"/>
              </a:rPr>
              <a:t>Later </a:t>
            </a:r>
            <a:r>
              <a:rPr lang="en-US" altLang="zh-HK" sz="1200" dirty="0" err="1">
                <a:latin typeface="Times New Roman"/>
                <a:ea typeface="新細明體"/>
              </a:rPr>
              <a:t>Jin</a:t>
            </a:r>
            <a:r>
              <a:rPr lang="en-US" altLang="zh-HK" sz="1200" dirty="0">
                <a:latin typeface="Times New Roman"/>
                <a:ea typeface="新細明體"/>
              </a:rPr>
              <a:t> soldiers were 5 </a:t>
            </a:r>
            <a:r>
              <a:rPr lang="en-US" altLang="zh-HK" sz="1200" i="1" dirty="0">
                <a:latin typeface="Times New Roman"/>
                <a:ea typeface="新細明體"/>
              </a:rPr>
              <a:t>li </a:t>
            </a:r>
            <a:r>
              <a:rPr lang="en-US" altLang="zh-HK" sz="1200" dirty="0">
                <a:latin typeface="Times New Roman"/>
                <a:ea typeface="新細明體"/>
              </a:rPr>
              <a:t>north of the city</a:t>
            </a:r>
            <a:r>
              <a:rPr lang="en-US" altLang="zh-HK" sz="1200" dirty="0" smtClean="0">
                <a:latin typeface="Times New Roman"/>
                <a:ea typeface="新細明體"/>
              </a:rPr>
              <a:t>, </a:t>
            </a:r>
            <a:r>
              <a:rPr lang="en-US" altLang="zh-HK" sz="1200" dirty="0">
                <a:latin typeface="Times New Roman"/>
                <a:ea typeface="新細明體"/>
              </a:rPr>
              <a:t>Ming army suddenly fired their </a:t>
            </a:r>
            <a:r>
              <a:rPr lang="en-US" altLang="zh-HK" sz="1200" dirty="0" smtClean="0">
                <a:latin typeface="Times New Roman"/>
                <a:ea typeface="新細明體"/>
              </a:rPr>
              <a:t>cannons and killed scores </a:t>
            </a:r>
            <a:r>
              <a:rPr lang="en-US" altLang="zh-HK" sz="1200" dirty="0">
                <a:latin typeface="Times New Roman"/>
                <a:ea typeface="新細明體"/>
              </a:rPr>
              <a:t>of enemies. </a:t>
            </a:r>
            <a:r>
              <a:rPr lang="en-US" altLang="zh-HK" sz="1200" dirty="0" smtClean="0">
                <a:latin typeface="Times New Roman"/>
                <a:ea typeface="新細明體"/>
              </a:rPr>
              <a:t>Later </a:t>
            </a:r>
            <a:r>
              <a:rPr lang="en-US" altLang="zh-HK" sz="1200" dirty="0" err="1">
                <a:latin typeface="Times New Roman"/>
                <a:ea typeface="新細明體"/>
              </a:rPr>
              <a:t>Jin</a:t>
            </a:r>
            <a:r>
              <a:rPr lang="en-US" altLang="zh-HK" sz="1200" dirty="0">
                <a:latin typeface="Times New Roman"/>
                <a:ea typeface="新細明體"/>
              </a:rPr>
              <a:t> soldiers hurriedly moved their tents so as to leave the fire zone. </a:t>
            </a:r>
          </a:p>
          <a:p>
            <a:pPr marL="0" marR="0" lvl="0" indent="0" defTabSz="914400" eaLnBrk="1" fontAlgn="auto" latinLnBrk="0" hangingPunct="1">
              <a:lnSpc>
                <a:spcPct val="110000"/>
              </a:lnSpc>
              <a:spcBef>
                <a:spcPts val="0"/>
              </a:spcBef>
              <a:spcAft>
                <a:spcPts val="0"/>
              </a:spcAft>
              <a:buClrTx/>
              <a:buSzTx/>
              <a:buFontTx/>
              <a:buNone/>
              <a:tabLst/>
              <a:defRPr/>
            </a:pPr>
            <a:r>
              <a:rPr lang="en-US" altLang="zh-HK" sz="1200" dirty="0">
                <a:latin typeface="Times New Roman"/>
                <a:ea typeface="新細明體"/>
              </a:rPr>
              <a:t> </a:t>
            </a:r>
          </a:p>
          <a:p>
            <a:pPr marL="0" marR="0" lvl="0" indent="0" defTabSz="914400" eaLnBrk="1" fontAlgn="auto" latinLnBrk="0" hangingPunct="1">
              <a:lnSpc>
                <a:spcPct val="110000"/>
              </a:lnSpc>
              <a:spcBef>
                <a:spcPts val="0"/>
              </a:spcBef>
              <a:spcAft>
                <a:spcPts val="0"/>
              </a:spcAft>
              <a:buClrTx/>
              <a:buSzTx/>
              <a:buFontTx/>
              <a:buNone/>
              <a:tabLst/>
              <a:defRPr/>
            </a:pPr>
            <a:r>
              <a:rPr kumimoji="0" lang="en-US" altLang="zh-HK" sz="1200" b="0" i="0" u="none" strike="noStrike" kern="0" cap="none" spc="0" normalizeH="0" baseline="0" noProof="0" dirty="0">
                <a:ln>
                  <a:noFill/>
                </a:ln>
                <a:effectLst/>
                <a:uLnTx/>
                <a:uFillTx/>
                <a:latin typeface="Times New Roman"/>
                <a:ea typeface="新細明體"/>
              </a:rPr>
              <a:t>On the 24</a:t>
            </a:r>
            <a:r>
              <a:rPr kumimoji="0" lang="en-US" altLang="zh-HK" sz="1200" b="0" i="0" u="none" strike="noStrike" kern="0" cap="none" spc="0" normalizeH="0" baseline="30000" noProof="0" dirty="0">
                <a:ln>
                  <a:noFill/>
                </a:ln>
                <a:effectLst/>
                <a:uLnTx/>
                <a:uFillTx/>
                <a:latin typeface="Times New Roman"/>
                <a:ea typeface="新細明體"/>
              </a:rPr>
              <a:t>th</a:t>
            </a:r>
            <a:r>
              <a:rPr lang="en-US" altLang="zh-HK" sz="1200" kern="0" dirty="0">
                <a:latin typeface="Times New Roman"/>
                <a:ea typeface="新細明體"/>
              </a:rPr>
              <a:t>, </a:t>
            </a:r>
            <a:r>
              <a:rPr kumimoji="0" lang="en-US" altLang="zh-HK" sz="1200" b="0" i="0" u="none" strike="noStrike" kern="0" cap="none" spc="0" normalizeH="0" baseline="0" noProof="0" dirty="0">
                <a:ln>
                  <a:noFill/>
                </a:ln>
                <a:effectLst/>
                <a:uLnTx/>
                <a:uFillTx/>
                <a:latin typeface="Times New Roman"/>
                <a:ea typeface="新細明體"/>
              </a:rPr>
              <a:t>Nurhaci began his siege and focused his </a:t>
            </a:r>
            <a:r>
              <a:rPr kumimoji="0" lang="en-US" altLang="zh-HK" sz="1200" b="0" i="0" u="none" strike="noStrike" kern="0" cap="none" spc="0" normalizeH="0" baseline="0" noProof="0" dirty="0" err="1">
                <a:ln>
                  <a:noFill/>
                </a:ln>
                <a:effectLst/>
                <a:uLnTx/>
                <a:uFillTx/>
                <a:latin typeface="Times New Roman"/>
                <a:ea typeface="新細明體"/>
              </a:rPr>
              <a:t>att</a:t>
            </a:r>
            <a:r>
              <a:rPr lang="en-US" altLang="zh-HK" sz="1200" kern="0" dirty="0">
                <a:latin typeface="Times New Roman"/>
                <a:ea typeface="新細明體"/>
              </a:rPr>
              <a:t>ack on the city corner’s blind spots.</a:t>
            </a:r>
            <a:endParaRPr kumimoji="0" lang="zh-HK" altLang="en-US" sz="1200" b="0" i="0" u="none" strike="noStrike" kern="0" cap="none" spc="0" normalizeH="0" baseline="0" noProof="0" dirty="0">
              <a:ln>
                <a:noFill/>
              </a:ln>
              <a:effectLst/>
              <a:uLnTx/>
              <a:uFillTx/>
              <a:latin typeface="Times New Roman"/>
              <a:ea typeface="新細明體"/>
            </a:endParaRPr>
          </a:p>
        </p:txBody>
      </p:sp>
      <p:pic>
        <p:nvPicPr>
          <p:cNvPr id="18" name="Picture 4"/>
          <p:cNvPicPr>
            <a:picLocks noChangeAspect="1" noChangeArrowheads="1"/>
          </p:cNvPicPr>
          <p:nvPr/>
        </p:nvPicPr>
        <p:blipFill>
          <a:blip r:embed="rId3" cstate="print"/>
          <a:srcRect/>
          <a:stretch>
            <a:fillRect/>
          </a:stretch>
        </p:blipFill>
        <p:spPr bwMode="auto">
          <a:xfrm>
            <a:off x="4743862" y="93479"/>
            <a:ext cx="4051172" cy="4188999"/>
          </a:xfrm>
          <a:prstGeom prst="rect">
            <a:avLst/>
          </a:prstGeom>
          <a:noFill/>
          <a:ln w="38100" cmpd="sng">
            <a:solidFill>
              <a:srgbClr val="FFC000"/>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01844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6" name="TextBox 4"/>
          <p:cNvSpPr txBox="1"/>
          <p:nvPr/>
        </p:nvSpPr>
        <p:spPr>
          <a:xfrm>
            <a:off x="0" y="930769"/>
            <a:ext cx="2594113" cy="720087"/>
          </a:xfrm>
          <a:prstGeom prst="rect">
            <a:avLst/>
          </a:prstGeom>
          <a:solidFill>
            <a:srgbClr val="C0504D">
              <a:lumMod val="20000"/>
              <a:lumOff val="8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solidFill>
                  <a:srgbClr val="000000"/>
                </a:solidFill>
                <a:effectLst/>
                <a:uLnTx/>
                <a:uFillTx/>
                <a:latin typeface="Times New Roman"/>
                <a:ea typeface="新細明體"/>
                <a:cs typeface="Times New Roman"/>
              </a:rPr>
              <a:t>The Siege Weapons of </a:t>
            </a:r>
            <a:r>
              <a:rPr kumimoji="0" lang="en-US" altLang="zh-CN" b="1" i="0" u="none" strike="noStrike" kern="1200" cap="none" spc="0" normalizeH="0" baseline="0" noProof="0" dirty="0" smtClean="0">
                <a:ln>
                  <a:noFill/>
                </a:ln>
                <a:solidFill>
                  <a:srgbClr val="000000"/>
                </a:solidFill>
                <a:effectLst/>
                <a:uLnTx/>
                <a:uFillTx/>
                <a:latin typeface="Times New Roman"/>
                <a:ea typeface="新細明體"/>
                <a:cs typeface="Times New Roman"/>
              </a:rPr>
              <a:t>Later </a:t>
            </a:r>
            <a:r>
              <a:rPr kumimoji="0" lang="en-US" altLang="zh-CN" b="1" i="0" u="none" strike="noStrike" kern="1200" cap="none" spc="0" normalizeH="0" baseline="0" noProof="0" dirty="0" err="1">
                <a:ln>
                  <a:noFill/>
                </a:ln>
                <a:solidFill>
                  <a:srgbClr val="000000"/>
                </a:solidFill>
                <a:effectLst/>
                <a:uLnTx/>
                <a:uFillTx/>
                <a:latin typeface="Times New Roman"/>
                <a:ea typeface="新細明體"/>
                <a:cs typeface="Times New Roman"/>
              </a:rPr>
              <a:t>Jin</a:t>
            </a:r>
            <a:r>
              <a:rPr kumimoji="0" lang="en-US" altLang="zh-CN" b="1" i="0" u="none" strike="noStrike" kern="1200" cap="none" spc="0" normalizeH="0" baseline="0" noProof="0" dirty="0">
                <a:ln>
                  <a:noFill/>
                </a:ln>
                <a:solidFill>
                  <a:srgbClr val="000000"/>
                </a:solidFill>
                <a:effectLst/>
                <a:uLnTx/>
                <a:uFillTx/>
                <a:latin typeface="Times New Roman"/>
                <a:ea typeface="新細明體"/>
                <a:cs typeface="Times New Roman"/>
              </a:rPr>
              <a:t> Army</a:t>
            </a:r>
            <a:endParaRPr kumimoji="0" lang="zh-HK" altLang="en-US" b="1" i="0" u="none" strike="noStrike" kern="0" cap="none" spc="0" normalizeH="0" baseline="0" noProof="0" dirty="0">
              <a:ln>
                <a:noFill/>
              </a:ln>
              <a:solidFill>
                <a:sysClr val="windowText" lastClr="000000"/>
              </a:solidFill>
              <a:effectLst/>
              <a:uLnTx/>
              <a:uFillTx/>
              <a:latin typeface="Times New Roman"/>
              <a:ea typeface="新細明體"/>
            </a:endParaRPr>
          </a:p>
        </p:txBody>
      </p:sp>
      <p:pic>
        <p:nvPicPr>
          <p:cNvPr id="7" name="Picture 2"/>
          <p:cNvPicPr>
            <a:picLocks noChangeAspect="1"/>
          </p:cNvPicPr>
          <p:nvPr/>
        </p:nvPicPr>
        <p:blipFill>
          <a:blip r:embed="rId3" cstate="print"/>
          <a:srcRect/>
          <a:stretch>
            <a:fillRect/>
          </a:stretch>
        </p:blipFill>
        <p:spPr bwMode="auto">
          <a:xfrm>
            <a:off x="3076062" y="1247348"/>
            <a:ext cx="5762625" cy="4924425"/>
          </a:xfrm>
          <a:prstGeom prst="rect">
            <a:avLst/>
          </a:prstGeom>
          <a:noFill/>
          <a:ln w="38100" cmpd="sng">
            <a:solidFill>
              <a:srgbClr val="FFC000"/>
            </a:solidFill>
            <a:miter lim="800000"/>
            <a:headEnd/>
            <a:tailEnd/>
          </a:ln>
          <a:effectLst>
            <a:outerShdw blurRad="50800" dist="38100" dir="2700000" algn="tl" rotWithShape="0">
              <a:prstClr val="black">
                <a:alpha val="40000"/>
              </a:prstClr>
            </a:outerShdw>
          </a:effectLst>
        </p:spPr>
      </p:pic>
      <p:sp>
        <p:nvSpPr>
          <p:cNvPr id="9" name="TextBox 6"/>
          <p:cNvSpPr txBox="1"/>
          <p:nvPr/>
        </p:nvSpPr>
        <p:spPr>
          <a:xfrm>
            <a:off x="947854" y="4518406"/>
            <a:ext cx="1875371" cy="688737"/>
          </a:xfrm>
          <a:prstGeom prst="rect">
            <a:avLst/>
          </a:prstGeom>
          <a:solidFill>
            <a:srgbClr val="C0504D">
              <a:lumMod val="20000"/>
              <a:lumOff val="80000"/>
            </a:srgbClr>
          </a:solidFill>
          <a:ln>
            <a:solidFill>
              <a:srgbClr val="C0504D">
                <a:lumMod val="75000"/>
              </a:srgbClr>
            </a:solid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HK" sz="1400" dirty="0">
                <a:solidFill>
                  <a:srgbClr val="000000"/>
                </a:solidFill>
                <a:latin typeface="Times New Roman"/>
                <a:ea typeface="新細明體"/>
                <a:cs typeface="Times New Roman"/>
              </a:rPr>
              <a:t>Mobile shield: To shield the advancing soldiers</a:t>
            </a:r>
            <a:endParaRPr lang="zh-HK" altLang="en-US" sz="1400" dirty="0">
              <a:solidFill>
                <a:srgbClr val="000000"/>
              </a:solidFill>
              <a:latin typeface="Times New Roman"/>
              <a:ea typeface="新細明體"/>
              <a:cs typeface="Times New Roman"/>
            </a:endParaRPr>
          </a:p>
        </p:txBody>
      </p:sp>
      <p:sp>
        <p:nvSpPr>
          <p:cNvPr id="11" name="TextBox 11"/>
          <p:cNvSpPr txBox="1"/>
          <p:nvPr/>
        </p:nvSpPr>
        <p:spPr>
          <a:xfrm>
            <a:off x="759110" y="1844800"/>
            <a:ext cx="2053621" cy="964563"/>
          </a:xfrm>
          <a:prstGeom prst="rect">
            <a:avLst/>
          </a:prstGeom>
          <a:solidFill>
            <a:srgbClr val="C0504D">
              <a:lumMod val="20000"/>
              <a:lumOff val="80000"/>
            </a:srgbClr>
          </a:solidFill>
          <a:ln>
            <a:solidFill>
              <a:srgbClr val="C0504D">
                <a:lumMod val="75000"/>
              </a:srgbClr>
            </a:solid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HK" sz="1400" dirty="0">
                <a:latin typeface="Times New Roman"/>
                <a:ea typeface="新細明體"/>
                <a:cs typeface="Times New Roman"/>
              </a:rPr>
              <a:t>S</a:t>
            </a:r>
            <a:r>
              <a:rPr kumimoji="0" lang="en-US" altLang="zh-HK" sz="1400" b="0" i="0" u="none" strike="noStrike" kern="1200" cap="none" spc="0" normalizeH="0" baseline="0" noProof="0" dirty="0" err="1">
                <a:ln>
                  <a:noFill/>
                </a:ln>
                <a:effectLst/>
                <a:uLnTx/>
                <a:uFillTx/>
                <a:latin typeface="Times New Roman"/>
                <a:ea typeface="新細明體"/>
                <a:cs typeface="Times New Roman"/>
              </a:rPr>
              <a:t>hield</a:t>
            </a:r>
            <a:r>
              <a:rPr kumimoji="0" lang="en-US" altLang="zh-HK" sz="1400" b="0" i="0" u="none" strike="noStrike" kern="1200" cap="none" spc="0" normalizeH="0" noProof="0" dirty="0">
                <a:ln>
                  <a:noFill/>
                </a:ln>
                <a:effectLst/>
                <a:uLnTx/>
                <a:uFillTx/>
                <a:latin typeface="Times New Roman"/>
                <a:ea typeface="新細明體"/>
                <a:cs typeface="Times New Roman"/>
              </a:rPr>
              <a:t>: </a:t>
            </a:r>
            <a:r>
              <a:rPr lang="en-US" altLang="zh-HK" sz="1400" dirty="0">
                <a:latin typeface="Times New Roman"/>
                <a:ea typeface="新細明體"/>
                <a:cs typeface="Times New Roman"/>
              </a:rPr>
              <a:t>This protected</a:t>
            </a:r>
            <a:r>
              <a:rPr kumimoji="0" lang="en-US" altLang="zh-HK" sz="1400" b="0" i="0" u="none" strike="noStrike" kern="1200" cap="none" spc="0" normalizeH="0" noProof="0" dirty="0">
                <a:ln>
                  <a:noFill/>
                </a:ln>
                <a:effectLst/>
                <a:uLnTx/>
                <a:uFillTx/>
                <a:latin typeface="Times New Roman"/>
                <a:ea typeface="新細明體"/>
                <a:cs typeface="Times New Roman"/>
              </a:rPr>
              <a:t> soldiers from arrows shot from </a:t>
            </a:r>
            <a:r>
              <a:rPr kumimoji="0" lang="en-US" altLang="zh-HK" sz="1400" b="0" i="0" u="none" kern="1200" cap="none" spc="0" normalizeH="0" noProof="0" dirty="0" smtClean="0">
                <a:ln>
                  <a:noFill/>
                </a:ln>
                <a:effectLst/>
                <a:uLnTx/>
                <a:uFillTx/>
                <a:latin typeface="Times New Roman"/>
                <a:ea typeface="新細明體"/>
                <a:cs typeface="Times New Roman"/>
              </a:rPr>
              <a:t>the </a:t>
            </a:r>
            <a:r>
              <a:rPr kumimoji="0" lang="en-US" altLang="zh-HK" sz="1400" b="0" i="0" u="none" strike="noStrike" kern="1200" cap="none" spc="0" normalizeH="0" noProof="0" dirty="0" smtClean="0">
                <a:ln>
                  <a:noFill/>
                </a:ln>
                <a:effectLst/>
                <a:uLnTx/>
                <a:uFillTx/>
                <a:latin typeface="Times New Roman"/>
                <a:ea typeface="新細明體"/>
                <a:cs typeface="Times New Roman"/>
              </a:rPr>
              <a:t>top of the city wall </a:t>
            </a:r>
            <a:endParaRPr kumimoji="0" lang="zh-HK" altLang="en-US" sz="1400" b="0" i="0" u="none" strike="noStrike" kern="0" cap="none" spc="0" normalizeH="0" baseline="0" noProof="0" dirty="0">
              <a:ln>
                <a:noFill/>
              </a:ln>
              <a:effectLst/>
              <a:uLnTx/>
              <a:uFillTx/>
              <a:latin typeface="Times New Roman"/>
              <a:ea typeface="新細明體"/>
            </a:endParaRPr>
          </a:p>
        </p:txBody>
      </p:sp>
      <p:sp>
        <p:nvSpPr>
          <p:cNvPr id="13" name="TextBox 14"/>
          <p:cNvSpPr txBox="1"/>
          <p:nvPr/>
        </p:nvSpPr>
        <p:spPr>
          <a:xfrm>
            <a:off x="1973605" y="5401087"/>
            <a:ext cx="839126" cy="388521"/>
          </a:xfrm>
          <a:prstGeom prst="rect">
            <a:avLst/>
          </a:prstGeom>
          <a:solidFill>
            <a:srgbClr val="C0504D">
              <a:lumMod val="20000"/>
              <a:lumOff val="80000"/>
            </a:srgbClr>
          </a:solidFill>
          <a:ln>
            <a:solidFill>
              <a:srgbClr val="C0504D">
                <a:lumMod val="75000"/>
              </a:srgbClr>
            </a:solidFill>
          </a:ln>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HK" sz="1600" b="0" i="0" u="none" strike="noStrike" kern="1200" cap="none" spc="0" normalizeH="0" baseline="0" noProof="0" dirty="0">
                <a:ln>
                  <a:noFill/>
                </a:ln>
                <a:solidFill>
                  <a:srgbClr val="000000"/>
                </a:solidFill>
                <a:effectLst/>
                <a:uLnTx/>
                <a:uFillTx/>
                <a:latin typeface="Times New Roman"/>
                <a:ea typeface="新細明體"/>
                <a:cs typeface="Times New Roman"/>
              </a:rPr>
              <a:t>Archers</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17" name="TextBox 9"/>
          <p:cNvSpPr txBox="1"/>
          <p:nvPr/>
        </p:nvSpPr>
        <p:spPr>
          <a:xfrm>
            <a:off x="521684" y="3125942"/>
            <a:ext cx="2301541" cy="1134471"/>
          </a:xfrm>
          <a:prstGeom prst="rect">
            <a:avLst/>
          </a:prstGeom>
          <a:solidFill>
            <a:srgbClr val="C0504D">
              <a:lumMod val="20000"/>
              <a:lumOff val="80000"/>
            </a:srgbClr>
          </a:solidFill>
          <a:ln>
            <a:solidFill>
              <a:srgbClr val="C0504D">
                <a:lumMod val="75000"/>
              </a:srgbClr>
            </a:solid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HK" sz="1400" dirty="0">
                <a:solidFill>
                  <a:srgbClr val="000000"/>
                </a:solidFill>
                <a:latin typeface="Times New Roman"/>
                <a:ea typeface="新細明體"/>
                <a:cs typeface="Times New Roman"/>
              </a:rPr>
              <a:t>L</a:t>
            </a:r>
            <a:r>
              <a:rPr lang="en-US" altLang="zh-HK" sz="1400" dirty="0" err="1">
                <a:solidFill>
                  <a:srgbClr val="000000"/>
                </a:solidFill>
                <a:latin typeface="Times New Roman"/>
                <a:ea typeface="新細明體"/>
                <a:cs typeface="Times New Roman"/>
              </a:rPr>
              <a:t>ater</a:t>
            </a:r>
            <a:r>
              <a:rPr lang="en-US" altLang="zh-HK" sz="1400" dirty="0">
                <a:solidFill>
                  <a:srgbClr val="000000"/>
                </a:solidFill>
                <a:latin typeface="Times New Roman"/>
                <a:ea typeface="新細明體"/>
                <a:cs typeface="Times New Roman"/>
              </a:rPr>
              <a:t> </a:t>
            </a:r>
            <a:r>
              <a:rPr lang="en-US" altLang="zh-HK" sz="1400" dirty="0" err="1">
                <a:solidFill>
                  <a:srgbClr val="000000"/>
                </a:solidFill>
                <a:latin typeface="Times New Roman"/>
                <a:ea typeface="新細明體"/>
                <a:cs typeface="Times New Roman"/>
              </a:rPr>
              <a:t>Jin</a:t>
            </a:r>
            <a:r>
              <a:rPr lang="en-US" altLang="zh-HK" sz="1400" dirty="0">
                <a:solidFill>
                  <a:srgbClr val="000000"/>
                </a:solidFill>
                <a:latin typeface="Times New Roman"/>
                <a:ea typeface="新細明體"/>
                <a:cs typeface="Times New Roman"/>
              </a:rPr>
              <a:t> soldiers built up a mound under the shield and attempted to follow the mound to climb on the top of the city wall.</a:t>
            </a:r>
            <a:endParaRPr lang="zh-HK" altLang="en-US" sz="1400" dirty="0">
              <a:solidFill>
                <a:srgbClr val="000000"/>
              </a:solidFill>
              <a:latin typeface="Times New Roman"/>
              <a:ea typeface="新細明體"/>
              <a:cs typeface="Times New Roman"/>
            </a:endParaRPr>
          </a:p>
        </p:txBody>
      </p:sp>
      <p:sp>
        <p:nvSpPr>
          <p:cNvPr id="19" name="TextBox 2"/>
          <p:cNvSpPr txBox="1"/>
          <p:nvPr/>
        </p:nvSpPr>
        <p:spPr>
          <a:xfrm>
            <a:off x="267629" y="6155823"/>
            <a:ext cx="8664498" cy="602716"/>
          </a:xfrm>
          <a:prstGeom prst="rect">
            <a:avLst/>
          </a:prstGeom>
          <a:solidFill>
            <a:srgbClr val="8064A2">
              <a:lumMod val="40000"/>
              <a:lumOff val="60000"/>
            </a:srgbClr>
          </a:solidFill>
          <a:ln w="38100" cap="flat" cmpd="sng" algn="ctr">
            <a:noFill/>
            <a:prstDash val="solid"/>
          </a:ln>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HK" b="1" dirty="0" smtClean="0">
                <a:latin typeface="Times New Roman" panose="02020603050405020304" pitchFamily="18" charset="0"/>
                <a:ea typeface="新細明體"/>
                <a:cs typeface="Times New Roman" panose="02020603050405020304" pitchFamily="18" charset="0"/>
              </a:rPr>
              <a:t>Think: </a:t>
            </a:r>
            <a:r>
              <a:rPr lang="en-US" altLang="zh-HK" dirty="0">
                <a:latin typeface="Times New Roman" panose="02020603050405020304" pitchFamily="18" charset="0"/>
                <a:ea typeface="新細明體"/>
                <a:cs typeface="Times New Roman" panose="02020603050405020304" pitchFamily="18" charset="0"/>
              </a:rPr>
              <a:t>Do you think that the above siege weapons could resist </a:t>
            </a:r>
            <a:r>
              <a:rPr lang="en-US" altLang="zh-HK" dirty="0" smtClean="0">
                <a:latin typeface="Times New Roman" panose="02020603050405020304" pitchFamily="18" charset="0"/>
                <a:ea typeface="新細明體"/>
                <a:cs typeface="Times New Roman" panose="02020603050405020304" pitchFamily="18" charset="0"/>
              </a:rPr>
              <a:t>against the </a:t>
            </a:r>
            <a:r>
              <a:rPr lang="en-US" altLang="zh-HK" dirty="0">
                <a:latin typeface="Times New Roman" panose="02020603050405020304" pitchFamily="18" charset="0"/>
                <a:ea typeface="新細明體"/>
                <a:cs typeface="Times New Roman" panose="02020603050405020304" pitchFamily="18" charset="0"/>
              </a:rPr>
              <a:t>modern “red barbarian cannons”?</a:t>
            </a:r>
            <a:endParaRPr kumimoji="0" lang="zh-HK" altLang="en-US" b="0" i="0" u="none" strike="noStrike" kern="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endParaRPr>
          </a:p>
        </p:txBody>
      </p:sp>
      <p:cxnSp>
        <p:nvCxnSpPr>
          <p:cNvPr id="20" name="Straight Arrow Connector 8"/>
          <p:cNvCxnSpPr/>
          <p:nvPr/>
        </p:nvCxnSpPr>
        <p:spPr>
          <a:xfrm>
            <a:off x="2812731" y="2497666"/>
            <a:ext cx="2350940" cy="0"/>
          </a:xfrm>
          <a:prstGeom prst="straightConnector1">
            <a:avLst/>
          </a:prstGeom>
          <a:ln w="28575">
            <a:solidFill>
              <a:srgbClr val="FF6600"/>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Arrow Connector 8"/>
          <p:cNvCxnSpPr/>
          <p:nvPr/>
        </p:nvCxnSpPr>
        <p:spPr>
          <a:xfrm>
            <a:off x="2823225" y="3405797"/>
            <a:ext cx="5037729" cy="0"/>
          </a:xfrm>
          <a:prstGeom prst="straightConnector1">
            <a:avLst/>
          </a:prstGeom>
          <a:ln w="28575">
            <a:solidFill>
              <a:srgbClr val="FF6600"/>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Arrow Connector 8"/>
          <p:cNvCxnSpPr/>
          <p:nvPr/>
        </p:nvCxnSpPr>
        <p:spPr>
          <a:xfrm flipV="1">
            <a:off x="2812731" y="4652788"/>
            <a:ext cx="1469337" cy="390427"/>
          </a:xfrm>
          <a:prstGeom prst="straightConnector1">
            <a:avLst/>
          </a:prstGeom>
          <a:ln w="28575">
            <a:solidFill>
              <a:srgbClr val="FF6600"/>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8"/>
          <p:cNvCxnSpPr/>
          <p:nvPr/>
        </p:nvCxnSpPr>
        <p:spPr>
          <a:xfrm>
            <a:off x="2823225" y="5599518"/>
            <a:ext cx="3515915" cy="0"/>
          </a:xfrm>
          <a:prstGeom prst="straightConnector1">
            <a:avLst/>
          </a:prstGeom>
          <a:ln w="28575">
            <a:solidFill>
              <a:srgbClr val="FF66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73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7"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6" name="TextBox 4"/>
          <p:cNvSpPr txBox="1"/>
          <p:nvPr/>
        </p:nvSpPr>
        <p:spPr>
          <a:xfrm>
            <a:off x="802177" y="1376571"/>
            <a:ext cx="7681375" cy="1037571"/>
          </a:xfrm>
          <a:prstGeom prst="rect">
            <a:avLst/>
          </a:prstGeom>
          <a:solidFill>
            <a:srgbClr val="4F81BD">
              <a:lumMod val="20000"/>
              <a:lumOff val="80000"/>
            </a:srgbClr>
          </a:solidFill>
          <a:ln w="38100">
            <a:noFill/>
          </a:ln>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altLang="zh-HK" sz="1500" dirty="0">
                <a:latin typeface="Times New Roman"/>
                <a:ea typeface="新細明體"/>
                <a:cs typeface="Times New Roman"/>
              </a:rPr>
              <a:t>This siege battle happened </a:t>
            </a:r>
            <a:r>
              <a:rPr lang="en-US" altLang="zh-HK" sz="1500" dirty="0" smtClean="0">
                <a:latin typeface="Times New Roman"/>
                <a:ea typeface="新細明體"/>
                <a:cs typeface="Times New Roman"/>
              </a:rPr>
              <a:t>on the </a:t>
            </a:r>
            <a:r>
              <a:rPr lang="en-US" altLang="zh-HK" sz="1500" dirty="0">
                <a:latin typeface="Times New Roman"/>
                <a:ea typeface="新細明體"/>
                <a:cs typeface="Times New Roman"/>
              </a:rPr>
              <a:t>24</a:t>
            </a:r>
            <a:r>
              <a:rPr lang="en-US" altLang="zh-HK" sz="1500" baseline="30000" dirty="0">
                <a:latin typeface="Times New Roman"/>
                <a:ea typeface="新細明體"/>
                <a:cs typeface="Times New Roman"/>
              </a:rPr>
              <a:t>th</a:t>
            </a:r>
            <a:r>
              <a:rPr lang="en-US" altLang="zh-HK" sz="1500" dirty="0">
                <a:latin typeface="Times New Roman"/>
                <a:ea typeface="新細明體"/>
                <a:cs typeface="Times New Roman"/>
              </a:rPr>
              <a:t> </a:t>
            </a:r>
            <a:r>
              <a:rPr lang="en-US" altLang="zh-HK" sz="1500" dirty="0" smtClean="0">
                <a:latin typeface="Times New Roman"/>
                <a:ea typeface="新細明體"/>
                <a:cs typeface="Times New Roman"/>
              </a:rPr>
              <a:t>and 25</a:t>
            </a:r>
            <a:r>
              <a:rPr lang="en-US" altLang="zh-HK" sz="1500" baseline="30000" dirty="0" smtClean="0">
                <a:latin typeface="Times New Roman"/>
                <a:ea typeface="新細明體"/>
                <a:cs typeface="Times New Roman"/>
              </a:rPr>
              <a:t>th</a:t>
            </a:r>
            <a:r>
              <a:rPr lang="en-US" altLang="zh-HK" sz="1500" dirty="0" smtClean="0">
                <a:latin typeface="Times New Roman"/>
                <a:ea typeface="新細明體"/>
                <a:cs typeface="Times New Roman"/>
              </a:rPr>
              <a:t> </a:t>
            </a:r>
            <a:r>
              <a:rPr lang="en-US" altLang="zh-HK" sz="1500" dirty="0">
                <a:latin typeface="Times New Roman"/>
                <a:ea typeface="新細明體"/>
                <a:cs typeface="Times New Roman"/>
              </a:rPr>
              <a:t>day in the first lunar month. The Ming army hid constantly inside the city firing cannons. According to </a:t>
            </a:r>
            <a:r>
              <a:rPr lang="en-US" altLang="zh-HK" sz="1500" dirty="0" smtClean="0">
                <a:latin typeface="Times New Roman"/>
                <a:ea typeface="新細明體"/>
                <a:cs typeface="Times New Roman"/>
              </a:rPr>
              <a:t>the historical </a:t>
            </a:r>
            <a:r>
              <a:rPr lang="en-US" altLang="zh-HK" sz="1500" dirty="0">
                <a:latin typeface="Times New Roman"/>
                <a:ea typeface="新細明體"/>
                <a:cs typeface="Times New Roman"/>
              </a:rPr>
              <a:t>records, every time the western cannons were used, Later </a:t>
            </a:r>
            <a:r>
              <a:rPr lang="en-US" altLang="zh-HK" sz="1500" dirty="0" err="1">
                <a:latin typeface="Times New Roman"/>
                <a:ea typeface="新細明體"/>
                <a:cs typeface="Times New Roman"/>
              </a:rPr>
              <a:t>Jin</a:t>
            </a:r>
            <a:r>
              <a:rPr lang="en-US" altLang="zh-HK" sz="1500" dirty="0">
                <a:latin typeface="Times New Roman"/>
                <a:ea typeface="新細明體"/>
                <a:cs typeface="Times New Roman"/>
              </a:rPr>
              <a:t> siege equipment would be shattered by the bombardment and there would be countless Later </a:t>
            </a:r>
            <a:r>
              <a:rPr lang="en-US" altLang="zh-HK" sz="1500" dirty="0" err="1">
                <a:latin typeface="Times New Roman"/>
                <a:ea typeface="新細明體"/>
                <a:cs typeface="Times New Roman"/>
              </a:rPr>
              <a:t>Jin</a:t>
            </a:r>
            <a:r>
              <a:rPr lang="en-US" altLang="zh-HK" sz="1500" dirty="0">
                <a:latin typeface="Times New Roman"/>
                <a:ea typeface="新細明體"/>
                <a:cs typeface="Times New Roman"/>
              </a:rPr>
              <a:t> casualties. </a:t>
            </a:r>
            <a:endParaRPr kumimoji="0" lang="zh-HK" altLang="en-US" sz="1500" b="0" i="0" u="none" strike="noStrike" kern="0" cap="none" spc="0" normalizeH="0" baseline="0" noProof="0" dirty="0">
              <a:ln>
                <a:noFill/>
              </a:ln>
              <a:effectLst/>
              <a:uLnTx/>
              <a:uFillTx/>
              <a:latin typeface="Times New Roman"/>
              <a:ea typeface="新細明體"/>
            </a:endParaRPr>
          </a:p>
        </p:txBody>
      </p:sp>
      <p:pic>
        <p:nvPicPr>
          <p:cNvPr id="7" name="Picture 4"/>
          <p:cNvPicPr>
            <a:picLocks noChangeAspect="1" noChangeArrowheads="1"/>
          </p:cNvPicPr>
          <p:nvPr/>
        </p:nvPicPr>
        <p:blipFill>
          <a:blip r:embed="rId3" cstate="print"/>
          <a:srcRect/>
          <a:stretch>
            <a:fillRect/>
          </a:stretch>
        </p:blipFill>
        <p:spPr bwMode="auto">
          <a:xfrm>
            <a:off x="2578508" y="2636915"/>
            <a:ext cx="5905044" cy="3423757"/>
          </a:xfrm>
          <a:prstGeom prst="rect">
            <a:avLst/>
          </a:prstGeom>
          <a:solidFill>
            <a:schemeClr val="accent2">
              <a:lumMod val="40000"/>
              <a:lumOff val="60000"/>
            </a:schemeClr>
          </a:solidFill>
          <a:ln w="38100" cmpd="sng">
            <a:solidFill>
              <a:schemeClr val="tx2">
                <a:lumMod val="60000"/>
                <a:lumOff val="40000"/>
              </a:schemeClr>
            </a:solidFill>
            <a:miter lim="800000"/>
            <a:headEnd/>
            <a:tailEnd/>
          </a:ln>
          <a:effectLst>
            <a:outerShdw blurRad="50800" dist="38100" dir="2700000" algn="tl" rotWithShape="0">
              <a:prstClr val="black">
                <a:alpha val="40000"/>
              </a:prstClr>
            </a:outerShdw>
          </a:effectLst>
        </p:spPr>
      </p:pic>
      <p:sp>
        <p:nvSpPr>
          <p:cNvPr id="9" name="TextBox 6"/>
          <p:cNvSpPr txBox="1"/>
          <p:nvPr/>
        </p:nvSpPr>
        <p:spPr>
          <a:xfrm>
            <a:off x="664234" y="3060114"/>
            <a:ext cx="1319371" cy="697847"/>
          </a:xfrm>
          <a:prstGeom prst="rect">
            <a:avLst/>
          </a:prstGeom>
          <a:solidFill>
            <a:srgbClr val="C0504D">
              <a:lumMod val="40000"/>
              <a:lumOff val="6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HK" sz="1600" b="0" i="0" u="none" strike="noStrike" kern="1200" cap="none" spc="0" normalizeH="0" baseline="0" noProof="0" dirty="0">
                <a:ln>
                  <a:noFill/>
                </a:ln>
                <a:effectLst/>
                <a:uLnTx/>
                <a:uFillTx/>
                <a:latin typeface="Times New Roman"/>
                <a:ea typeface="新細明體"/>
                <a:cs typeface="Times New Roman"/>
              </a:rPr>
              <a:t>Cannon on </a:t>
            </a:r>
            <a:r>
              <a:rPr kumimoji="0" lang="en-US" altLang="zh-HK" sz="1600" b="0" i="0" u="none" strike="noStrike" kern="1200" cap="none" spc="0" normalizeH="0" baseline="0" noProof="0" dirty="0" smtClean="0">
                <a:ln>
                  <a:noFill/>
                </a:ln>
                <a:effectLst/>
                <a:uLnTx/>
                <a:uFillTx/>
                <a:latin typeface="Times New Roman"/>
                <a:ea typeface="新細明體"/>
                <a:cs typeface="Times New Roman"/>
              </a:rPr>
              <a:t>the city </a:t>
            </a:r>
            <a:r>
              <a:rPr kumimoji="0" lang="en-US" altLang="zh-HK" sz="1600" b="0" i="0" u="none" strike="noStrike" kern="1200" cap="none" spc="0" normalizeH="0" baseline="0" noProof="0" dirty="0">
                <a:ln>
                  <a:noFill/>
                </a:ln>
                <a:effectLst/>
                <a:uLnTx/>
                <a:uFillTx/>
                <a:latin typeface="Times New Roman"/>
                <a:ea typeface="新細明體"/>
                <a:cs typeface="Times New Roman"/>
              </a:rPr>
              <a:t>wall</a:t>
            </a:r>
            <a:endParaRPr kumimoji="0" lang="zh-HK" altLang="en-US" sz="1600" b="0" i="0" u="none" strike="noStrike" kern="0" cap="none" spc="0" normalizeH="0" baseline="0" noProof="0" dirty="0">
              <a:ln>
                <a:noFill/>
              </a:ln>
              <a:effectLst/>
              <a:uLnTx/>
              <a:uFillTx/>
              <a:latin typeface="Times New Roman"/>
              <a:ea typeface="新細明體"/>
            </a:endParaRPr>
          </a:p>
        </p:txBody>
      </p:sp>
      <p:cxnSp>
        <p:nvCxnSpPr>
          <p:cNvPr id="10" name="Straight Arrow Connector 8"/>
          <p:cNvCxnSpPr/>
          <p:nvPr/>
        </p:nvCxnSpPr>
        <p:spPr>
          <a:xfrm>
            <a:off x="1983605" y="3257779"/>
            <a:ext cx="1278684" cy="1"/>
          </a:xfrm>
          <a:prstGeom prst="straightConnector1">
            <a:avLst/>
          </a:prstGeom>
          <a:ln w="28575" cmpd="sng">
            <a:solidFill>
              <a:schemeClr val="accent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78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8" name="TextBox 9"/>
          <p:cNvSpPr txBox="1"/>
          <p:nvPr/>
        </p:nvSpPr>
        <p:spPr>
          <a:xfrm>
            <a:off x="621067" y="1501502"/>
            <a:ext cx="2842371" cy="4277129"/>
          </a:xfrm>
          <a:prstGeom prst="rect">
            <a:avLst/>
          </a:prstGeom>
          <a:solidFill>
            <a:srgbClr val="4F81BD">
              <a:lumMod val="20000"/>
              <a:lumOff val="80000"/>
            </a:srgbClr>
          </a:solidFill>
          <a:ln w="38100">
            <a:noFill/>
          </a:ln>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zh-HK" sz="1500" b="0" i="0" u="none" strike="noStrike" kern="1200" cap="none" spc="0" normalizeH="0" baseline="0" noProof="0" dirty="0">
                <a:ln>
                  <a:noFill/>
                </a:ln>
                <a:effectLst/>
                <a:uLnTx/>
                <a:uFillTx/>
                <a:latin typeface="Times New Roman"/>
                <a:ea typeface="新細明體"/>
              </a:rPr>
              <a:t>On the evening of the 25</a:t>
            </a:r>
            <a:r>
              <a:rPr kumimoji="0" lang="en-US" altLang="zh-HK" sz="1500" b="0" i="0" u="none" strike="noStrike" kern="1200" cap="none" spc="0" normalizeH="0" baseline="30000" noProof="0" dirty="0">
                <a:ln>
                  <a:noFill/>
                </a:ln>
                <a:effectLst/>
                <a:uLnTx/>
                <a:uFillTx/>
                <a:latin typeface="Times New Roman"/>
                <a:ea typeface="新細明體"/>
              </a:rPr>
              <a:t>th</a:t>
            </a:r>
            <a:r>
              <a:rPr kumimoji="0" lang="en-US" altLang="zh-HK" sz="1500" b="0" i="0" u="none" strike="noStrike" kern="1200" cap="none" spc="0" normalizeH="0" baseline="0" noProof="0" dirty="0">
                <a:ln>
                  <a:noFill/>
                </a:ln>
                <a:effectLst/>
                <a:uLnTx/>
                <a:uFillTx/>
                <a:latin typeface="Times New Roman"/>
                <a:ea typeface="新細明體"/>
              </a:rPr>
              <a:t> day, the battle </a:t>
            </a:r>
            <a:r>
              <a:rPr lang="en-US" altLang="zh-HK" sz="1500" dirty="0">
                <a:latin typeface="Times New Roman"/>
                <a:ea typeface="新細明體"/>
              </a:rPr>
              <a:t>concluded. The corpses of invaders were piled up at the city walls and Later </a:t>
            </a:r>
            <a:r>
              <a:rPr lang="en-US" altLang="zh-HK" sz="1500" dirty="0" err="1">
                <a:latin typeface="Times New Roman"/>
                <a:ea typeface="新細明體"/>
              </a:rPr>
              <a:t>Jin</a:t>
            </a:r>
            <a:r>
              <a:rPr lang="en-US" altLang="zh-HK" sz="1500" dirty="0">
                <a:latin typeface="Times New Roman"/>
                <a:ea typeface="新細明體"/>
              </a:rPr>
              <a:t> soldiers quickly moved the casualties away. Corpses were taken to the nearby </a:t>
            </a:r>
            <a:r>
              <a:rPr lang="en-US" altLang="zh-HK" sz="1500" dirty="0" smtClean="0">
                <a:latin typeface="Times New Roman"/>
                <a:ea typeface="新細明體"/>
              </a:rPr>
              <a:t>villages </a:t>
            </a:r>
            <a:r>
              <a:rPr lang="en-US" altLang="zh-HK" sz="1500" dirty="0">
                <a:latin typeface="Times New Roman"/>
                <a:ea typeface="新細明體"/>
              </a:rPr>
              <a:t>to </a:t>
            </a:r>
            <a:r>
              <a:rPr lang="en-US" altLang="zh-HK" sz="1500" dirty="0" smtClean="0">
                <a:latin typeface="Times New Roman"/>
                <a:ea typeface="新細明體"/>
              </a:rPr>
              <a:t>burn and </a:t>
            </a:r>
            <a:r>
              <a:rPr lang="en-US" altLang="zh-HK" sz="1500" dirty="0">
                <a:latin typeface="Times New Roman"/>
                <a:ea typeface="新細明體"/>
              </a:rPr>
              <a:t>yellow smoke </a:t>
            </a:r>
            <a:r>
              <a:rPr kumimoji="0" lang="en-US" altLang="zh-HK" sz="1500" b="0" i="0" u="none" strike="noStrike" kern="1200" cap="none" spc="0" normalizeH="0" baseline="0" noProof="0" dirty="0">
                <a:ln>
                  <a:noFill/>
                </a:ln>
                <a:effectLst/>
                <a:uLnTx/>
                <a:uFillTx/>
                <a:latin typeface="Times New Roman"/>
                <a:ea typeface="新細明體"/>
              </a:rPr>
              <a:t>covered the sky.</a:t>
            </a:r>
          </a:p>
          <a:p>
            <a:pPr marL="0" marR="0" lvl="0" indent="0" defTabSz="914400" eaLnBrk="1" fontAlgn="auto" latinLnBrk="0" hangingPunct="1">
              <a:lnSpc>
                <a:spcPct val="110000"/>
              </a:lnSpc>
              <a:spcBef>
                <a:spcPts val="0"/>
              </a:spcBef>
              <a:spcAft>
                <a:spcPts val="0"/>
              </a:spcAft>
              <a:buClrTx/>
              <a:buSzTx/>
              <a:buFontTx/>
              <a:buNone/>
              <a:tabLst/>
              <a:defRPr/>
            </a:pPr>
            <a:endParaRPr lang="en-US" altLang="zh-HK" sz="1500" dirty="0">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lang="en-US" altLang="zh-HK" sz="1500" dirty="0">
                <a:latin typeface="Times New Roman"/>
                <a:ea typeface="新細明體"/>
              </a:rPr>
              <a:t>On the 26</a:t>
            </a:r>
            <a:r>
              <a:rPr lang="en-US" altLang="zh-HK" sz="1500" baseline="30000" dirty="0">
                <a:latin typeface="Times New Roman"/>
                <a:ea typeface="新細明體"/>
              </a:rPr>
              <a:t>th</a:t>
            </a:r>
            <a:r>
              <a:rPr lang="en-US" altLang="zh-HK" sz="1500" dirty="0">
                <a:latin typeface="Times New Roman"/>
                <a:ea typeface="新細明體"/>
              </a:rPr>
              <a:t> day, </a:t>
            </a:r>
            <a:r>
              <a:rPr lang="en-US" altLang="zh-HK" sz="1500" dirty="0" smtClean="0">
                <a:latin typeface="Times New Roman"/>
                <a:ea typeface="新細明體"/>
              </a:rPr>
              <a:t>Later </a:t>
            </a:r>
            <a:r>
              <a:rPr lang="en-US" altLang="zh-HK" sz="1500" dirty="0" err="1">
                <a:latin typeface="Times New Roman"/>
                <a:ea typeface="新細明體"/>
              </a:rPr>
              <a:t>Jin</a:t>
            </a:r>
            <a:r>
              <a:rPr lang="en-US" altLang="zh-HK" sz="1500" dirty="0">
                <a:latin typeface="Times New Roman"/>
                <a:ea typeface="新細明體"/>
              </a:rPr>
              <a:t> retreated. </a:t>
            </a:r>
            <a:r>
              <a:rPr kumimoji="0" lang="en-US" altLang="zh-HK" sz="1500" b="0" i="0" u="none" strike="noStrike" kern="1200" cap="none" spc="0" normalizeH="0" baseline="0" noProof="0" dirty="0">
                <a:ln>
                  <a:noFill/>
                </a:ln>
                <a:effectLst/>
                <a:uLnTx/>
                <a:uFillTx/>
                <a:latin typeface="Times New Roman"/>
                <a:ea typeface="新細明體"/>
              </a:rPr>
              <a:t>In </a:t>
            </a:r>
            <a:r>
              <a:rPr lang="en-US" altLang="zh-HK" sz="1500" dirty="0">
                <a:latin typeface="Times New Roman"/>
                <a:ea typeface="新細明體"/>
              </a:rPr>
              <a:t>the same </a:t>
            </a:r>
            <a:r>
              <a:rPr lang="en-US" altLang="zh-HK" sz="1500" dirty="0" smtClean="0">
                <a:latin typeface="Times New Roman"/>
                <a:ea typeface="新細明體"/>
              </a:rPr>
              <a:t>year, </a:t>
            </a:r>
            <a:r>
              <a:rPr lang="en-US" altLang="zh-HK" sz="1500" dirty="0">
                <a:latin typeface="Times New Roman"/>
                <a:ea typeface="新細明體"/>
              </a:rPr>
              <a:t>Nurhaci (aged 67) also died of unknown causes. T</a:t>
            </a:r>
            <a:r>
              <a:rPr kumimoji="0" lang="en-US" altLang="zh-HK" sz="1500" b="0" i="0" u="none" strike="noStrike" kern="1200" cap="none" spc="0" normalizeH="0" baseline="0" noProof="0" dirty="0">
                <a:ln>
                  <a:noFill/>
                </a:ln>
                <a:effectLst/>
                <a:uLnTx/>
                <a:uFillTx/>
                <a:latin typeface="Times New Roman"/>
                <a:ea typeface="新細明體"/>
              </a:rPr>
              <a:t>he Ming </a:t>
            </a:r>
            <a:r>
              <a:rPr kumimoji="0" lang="en-US" altLang="zh-HK" sz="1500" b="0" i="0" u="none" strike="noStrike" kern="1200" cap="none" spc="0" normalizeH="0" baseline="0" noProof="0" dirty="0" smtClean="0">
                <a:ln>
                  <a:noFill/>
                </a:ln>
                <a:effectLst/>
                <a:uLnTx/>
                <a:uFillTx/>
                <a:latin typeface="Times New Roman"/>
                <a:ea typeface="新細明體"/>
              </a:rPr>
              <a:t>Dynasty announced </a:t>
            </a:r>
            <a:r>
              <a:rPr kumimoji="0" lang="en-US" altLang="zh-HK" sz="1500" b="0" i="0" u="none" strike="noStrike" kern="1200" cap="none" spc="0" normalizeH="0" baseline="0" noProof="0" dirty="0">
                <a:ln>
                  <a:noFill/>
                </a:ln>
                <a:effectLst/>
                <a:uLnTx/>
                <a:uFillTx/>
                <a:latin typeface="Times New Roman"/>
                <a:ea typeface="新細明體"/>
              </a:rPr>
              <a:t>that he died from having sustained too many cannon injuries in this battle</a:t>
            </a:r>
            <a:r>
              <a:rPr lang="en-US" altLang="zh-HK" sz="1500" dirty="0">
                <a:latin typeface="Times New Roman"/>
                <a:ea typeface="新細明體"/>
              </a:rPr>
              <a:t>.</a:t>
            </a:r>
            <a:r>
              <a:rPr kumimoji="0" lang="en-US" altLang="zh-HK" sz="1500" b="0" i="0" u="none" strike="noStrike" kern="1200" cap="none" spc="0" normalizeH="0" baseline="0" noProof="0" dirty="0">
                <a:ln>
                  <a:noFill/>
                </a:ln>
                <a:effectLst/>
                <a:uLnTx/>
                <a:uFillTx/>
                <a:latin typeface="Times New Roman"/>
                <a:ea typeface="新細明體"/>
              </a:rPr>
              <a:t> </a:t>
            </a:r>
            <a:endParaRPr kumimoji="0" lang="zh-HK" altLang="en-US" sz="1500" b="0" i="0" u="none" strike="noStrike" kern="0" cap="none" spc="0" normalizeH="0" baseline="0" noProof="0" dirty="0">
              <a:ln>
                <a:noFill/>
              </a:ln>
              <a:effectLst/>
              <a:uLnTx/>
              <a:uFillTx/>
              <a:latin typeface="Times New Roman"/>
              <a:ea typeface="新細明體"/>
            </a:endParaRPr>
          </a:p>
        </p:txBody>
      </p:sp>
      <p:pic>
        <p:nvPicPr>
          <p:cNvPr id="9" name="Picture 3"/>
          <p:cNvPicPr>
            <a:picLocks noChangeAspect="1" noChangeArrowheads="1"/>
          </p:cNvPicPr>
          <p:nvPr/>
        </p:nvPicPr>
        <p:blipFill>
          <a:blip r:embed="rId3" cstate="print"/>
          <a:srcRect/>
          <a:stretch>
            <a:fillRect/>
          </a:stretch>
        </p:blipFill>
        <p:spPr bwMode="auto">
          <a:xfrm>
            <a:off x="3751162" y="1501502"/>
            <a:ext cx="4229711" cy="3788618"/>
          </a:xfrm>
          <a:prstGeom prst="rect">
            <a:avLst/>
          </a:prstGeom>
          <a:noFill/>
          <a:ln w="38100" cmpd="sng">
            <a:solidFill>
              <a:schemeClr val="tx2">
                <a:lumMod val="75000"/>
              </a:schemeClr>
            </a:solidFill>
            <a:miter lim="800000"/>
            <a:headEnd/>
            <a:tailEnd/>
          </a:ln>
          <a:effectLst>
            <a:outerShdw blurRad="50800" dist="38100" dir="2700000" algn="tl" rotWithShape="0">
              <a:prstClr val="black">
                <a:alpha val="40000"/>
              </a:prstClr>
            </a:outerShdw>
          </a:effectLst>
        </p:spPr>
      </p:pic>
      <p:sp>
        <p:nvSpPr>
          <p:cNvPr id="12" name="TextBox 10"/>
          <p:cNvSpPr txBox="1"/>
          <p:nvPr/>
        </p:nvSpPr>
        <p:spPr>
          <a:xfrm>
            <a:off x="3751161" y="5453207"/>
            <a:ext cx="4229711" cy="818384"/>
          </a:xfrm>
          <a:prstGeom prst="rect">
            <a:avLst/>
          </a:prstGeom>
          <a:solidFill>
            <a:srgbClr val="C0504D">
              <a:lumMod val="40000"/>
              <a:lumOff val="6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HK" sz="1500" b="0" i="0" u="none" strike="noStrike" kern="1200" cap="none" spc="0" normalizeH="0" baseline="0" noProof="0" dirty="0">
                <a:ln>
                  <a:noFill/>
                </a:ln>
                <a:solidFill>
                  <a:srgbClr val="000000"/>
                </a:solidFill>
                <a:effectLst/>
                <a:uLnTx/>
                <a:uFillTx/>
                <a:latin typeface="Times New Roman"/>
                <a:ea typeface="新細明體"/>
                <a:cs typeface="Times New Roman"/>
              </a:rPr>
              <a:t>Later </a:t>
            </a:r>
            <a:r>
              <a:rPr kumimoji="0" lang="en-US" altLang="zh-HK" sz="1500" b="0" i="0" u="none" strike="noStrike" kern="1200" cap="none" spc="0" normalizeH="0" baseline="0" noProof="0" dirty="0" err="1">
                <a:ln>
                  <a:noFill/>
                </a:ln>
                <a:solidFill>
                  <a:srgbClr val="000000"/>
                </a:solidFill>
                <a:effectLst/>
                <a:uLnTx/>
                <a:uFillTx/>
                <a:latin typeface="Times New Roman"/>
                <a:ea typeface="新細明體"/>
                <a:cs typeface="Times New Roman"/>
              </a:rPr>
              <a:t>Jin</a:t>
            </a:r>
            <a:r>
              <a:rPr kumimoji="0" lang="en-US" altLang="zh-HK" sz="1500" b="0" i="0" u="none" strike="noStrike" kern="1200" cap="none" spc="0" normalizeH="0" baseline="0" noProof="0" dirty="0">
                <a:ln>
                  <a:noFill/>
                </a:ln>
                <a:solidFill>
                  <a:srgbClr val="000000"/>
                </a:solidFill>
                <a:effectLst/>
                <a:uLnTx/>
                <a:uFillTx/>
                <a:latin typeface="Times New Roman"/>
                <a:ea typeface="新細明體"/>
                <a:cs typeface="Times New Roman"/>
              </a:rPr>
              <a:t> soldiers carried and supported each other</a:t>
            </a:r>
            <a:r>
              <a:rPr lang="en-US" altLang="zh-HK" sz="1500" dirty="0">
                <a:solidFill>
                  <a:srgbClr val="000000"/>
                </a:solidFill>
                <a:latin typeface="Times New Roman"/>
                <a:ea typeface="新細明體"/>
                <a:cs typeface="Times New Roman"/>
              </a:rPr>
              <a:t>. They </a:t>
            </a:r>
            <a:r>
              <a:rPr kumimoji="0" lang="en-US" altLang="zh-HK" sz="1500" b="0" i="0" u="none" strike="noStrike" kern="1200" cap="none" spc="0" normalizeH="0" baseline="0" noProof="0" dirty="0">
                <a:ln>
                  <a:noFill/>
                </a:ln>
                <a:solidFill>
                  <a:srgbClr val="000000"/>
                </a:solidFill>
                <a:effectLst/>
                <a:uLnTx/>
                <a:uFillTx/>
                <a:latin typeface="Times New Roman"/>
                <a:ea typeface="新細明體"/>
                <a:cs typeface="Times New Roman"/>
              </a:rPr>
              <a:t>helped wounded fellow soldiers to leave the battlefield full of cannon fire. </a:t>
            </a:r>
            <a:endParaRPr kumimoji="0" lang="zh-HK" altLang="en-US" sz="1500" b="0" i="0" u="none" strike="noStrike" kern="0" cap="none" spc="0" normalizeH="0" baseline="0" noProof="0" dirty="0">
              <a:ln>
                <a:noFill/>
              </a:ln>
              <a:solidFill>
                <a:sysClr val="windowText" lastClr="000000"/>
              </a:solidFill>
              <a:effectLst/>
              <a:uLnTx/>
              <a:uFillTx/>
              <a:latin typeface="Times New Roman"/>
              <a:ea typeface="新細明體"/>
            </a:endParaRPr>
          </a:p>
        </p:txBody>
      </p:sp>
    </p:spTree>
    <p:extLst>
      <p:ext uri="{BB962C8B-B14F-4D97-AF65-F5344CB8AC3E}">
        <p14:creationId xmlns:p14="http://schemas.microsoft.com/office/powerpoint/2010/main" val="1641306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5" name="Picture 3"/>
          <p:cNvPicPr>
            <a:picLocks noChangeAspect="1" noChangeArrowheads="1"/>
          </p:cNvPicPr>
          <p:nvPr/>
        </p:nvPicPr>
        <p:blipFill>
          <a:blip r:embed="rId3" cstate="print"/>
          <a:srcRect/>
          <a:stretch>
            <a:fillRect/>
          </a:stretch>
        </p:blipFill>
        <p:spPr bwMode="auto">
          <a:xfrm>
            <a:off x="3030289" y="768801"/>
            <a:ext cx="5791200" cy="4291763"/>
          </a:xfrm>
          <a:prstGeom prst="rect">
            <a:avLst/>
          </a:prstGeom>
          <a:noFill/>
          <a:ln w="9525">
            <a:noFill/>
            <a:miter lim="800000"/>
            <a:headEnd/>
            <a:tailEnd/>
          </a:ln>
          <a:effectLst/>
        </p:spPr>
      </p:pic>
      <p:sp>
        <p:nvSpPr>
          <p:cNvPr id="6" name="TextBox 32"/>
          <p:cNvSpPr txBox="1"/>
          <p:nvPr/>
        </p:nvSpPr>
        <p:spPr>
          <a:xfrm>
            <a:off x="5760801" y="936988"/>
            <a:ext cx="2918783" cy="533651"/>
          </a:xfrm>
          <a:prstGeom prst="rect">
            <a:avLst/>
          </a:prstGeom>
          <a:noFill/>
        </p:spPr>
        <p:txBody>
          <a:bodyPr wrap="square" rtlCol="0">
            <a:noAutofit/>
          </a:bodyPr>
          <a:lstStyle/>
          <a:p>
            <a:pPr>
              <a:spcAft>
                <a:spcPts val="0"/>
              </a:spcAft>
            </a:pPr>
            <a:r>
              <a:rPr lang="en-HK" altLang="zh-CN" sz="1200" kern="1200" dirty="0">
                <a:solidFill>
                  <a:srgbClr val="FFFFFF"/>
                </a:solidFill>
                <a:effectLst/>
                <a:latin typeface="Times New Roman"/>
                <a:ea typeface="新細明體"/>
                <a:cs typeface="Times New Roman"/>
              </a:rPr>
              <a:t>Image from the </a:t>
            </a:r>
            <a:r>
              <a:rPr lang="en-HK" altLang="zh-CN" sz="1200" kern="1200" dirty="0" err="1">
                <a:solidFill>
                  <a:srgbClr val="FFFFFF"/>
                </a:solidFill>
                <a:effectLst/>
                <a:latin typeface="Times New Roman"/>
                <a:ea typeface="新細明體"/>
                <a:cs typeface="Times New Roman"/>
              </a:rPr>
              <a:t>Shanhaiguan</a:t>
            </a:r>
            <a:r>
              <a:rPr lang="en-HK" altLang="zh-CN" sz="1200" kern="1200" dirty="0">
                <a:solidFill>
                  <a:srgbClr val="FFFFFF"/>
                </a:solidFill>
                <a:effectLst/>
                <a:latin typeface="Times New Roman"/>
                <a:ea typeface="新細明體"/>
                <a:cs typeface="Times New Roman"/>
              </a:rPr>
              <a:t> Great Wall Museum website. </a:t>
            </a:r>
            <a:endParaRPr lang="zh-HK" sz="1200" dirty="0">
              <a:effectLst/>
              <a:latin typeface="Times New Roman"/>
              <a:ea typeface="新細明體"/>
            </a:endParaRPr>
          </a:p>
        </p:txBody>
      </p:sp>
      <p:sp>
        <p:nvSpPr>
          <p:cNvPr id="7" name="TextBox 12"/>
          <p:cNvSpPr txBox="1"/>
          <p:nvPr/>
        </p:nvSpPr>
        <p:spPr>
          <a:xfrm>
            <a:off x="3142165" y="936989"/>
            <a:ext cx="1920029" cy="1284605"/>
          </a:xfrm>
          <a:prstGeom prst="rect">
            <a:avLst/>
          </a:prstGeom>
          <a:noFill/>
        </p:spPr>
        <p:txBody>
          <a:bodyPr wrap="square" rtlCol="0">
            <a:noAutofit/>
          </a:bodyPr>
          <a:lstStyle/>
          <a:p>
            <a:pPr>
              <a:spcAft>
                <a:spcPts val="0"/>
              </a:spcAft>
            </a:pPr>
            <a:r>
              <a:rPr lang="en-HK" altLang="zh-CN" sz="1500" kern="1200" dirty="0">
                <a:solidFill>
                  <a:srgbClr val="FFFFFF"/>
                </a:solidFill>
                <a:effectLst/>
                <a:latin typeface="Times New Roman" panose="02020603050405020304" pitchFamily="18" charset="0"/>
                <a:ea typeface="新細明體"/>
                <a:cs typeface="Times New Roman" panose="02020603050405020304" pitchFamily="18" charset="0"/>
              </a:rPr>
              <a:t>Material: copper</a:t>
            </a:r>
            <a:endParaRPr lang="zh-HK" sz="1500" dirty="0">
              <a:effectLst/>
              <a:latin typeface="Times New Roman" panose="02020603050405020304" pitchFamily="18" charset="0"/>
              <a:ea typeface="新細明體"/>
              <a:cs typeface="Times New Roman" panose="02020603050405020304" pitchFamily="18" charset="0"/>
            </a:endParaRPr>
          </a:p>
          <a:p>
            <a:pPr>
              <a:spcAft>
                <a:spcPts val="0"/>
              </a:spcAft>
            </a:pPr>
            <a:r>
              <a:rPr lang="en-HK" altLang="zh-CN" sz="1500" kern="1200" dirty="0">
                <a:solidFill>
                  <a:srgbClr val="FFFFFF"/>
                </a:solidFill>
                <a:effectLst/>
                <a:latin typeface="Times New Roman" panose="02020603050405020304" pitchFamily="18" charset="0"/>
                <a:ea typeface="新細明體"/>
                <a:cs typeface="Times New Roman" panose="02020603050405020304" pitchFamily="18" charset="0"/>
              </a:rPr>
              <a:t>Length</a:t>
            </a:r>
            <a:r>
              <a:rPr lang="zh-CN" sz="1500" kern="1200" dirty="0">
                <a:solidFill>
                  <a:srgbClr val="FFFFFF"/>
                </a:solidFill>
                <a:effectLst/>
                <a:latin typeface="Times New Roman" panose="02020603050405020304" pitchFamily="18" charset="0"/>
                <a:ea typeface="新細明體"/>
                <a:cs typeface="Times New Roman" panose="02020603050405020304" pitchFamily="18" charset="0"/>
              </a:rPr>
              <a:t>：</a:t>
            </a:r>
            <a:r>
              <a:rPr lang="en-US" sz="1500" kern="1200" dirty="0">
                <a:solidFill>
                  <a:srgbClr val="FFFFFF"/>
                </a:solidFill>
                <a:effectLst/>
                <a:latin typeface="Times New Roman" panose="02020603050405020304" pitchFamily="18" charset="0"/>
                <a:ea typeface="新細明體"/>
                <a:cs typeface="Times New Roman" panose="02020603050405020304" pitchFamily="18" charset="0"/>
              </a:rPr>
              <a:t>49.5cm</a:t>
            </a:r>
            <a:endParaRPr lang="zh-HK" sz="1500" dirty="0">
              <a:effectLst/>
              <a:latin typeface="Times New Roman" panose="02020603050405020304" pitchFamily="18" charset="0"/>
              <a:ea typeface="新細明體"/>
              <a:cs typeface="Times New Roman" panose="02020603050405020304" pitchFamily="18" charset="0"/>
            </a:endParaRPr>
          </a:p>
          <a:p>
            <a:pPr>
              <a:spcAft>
                <a:spcPts val="0"/>
              </a:spcAft>
            </a:pPr>
            <a:r>
              <a:rPr lang="en-HK" altLang="zh-CN" sz="1500" kern="1200" dirty="0">
                <a:solidFill>
                  <a:srgbClr val="FFFFFF"/>
                </a:solidFill>
                <a:effectLst/>
                <a:latin typeface="Times New Roman" panose="02020603050405020304" pitchFamily="18" charset="0"/>
                <a:ea typeface="新細明體"/>
                <a:cs typeface="Times New Roman" panose="02020603050405020304" pitchFamily="18" charset="0"/>
              </a:rPr>
              <a:t>Outer diameter: </a:t>
            </a:r>
            <a:r>
              <a:rPr lang="en-US" sz="1500" kern="1200" dirty="0">
                <a:solidFill>
                  <a:srgbClr val="FFFFFF"/>
                </a:solidFill>
                <a:effectLst/>
                <a:latin typeface="Times New Roman" panose="02020603050405020304" pitchFamily="18" charset="0"/>
                <a:ea typeface="新細明體"/>
                <a:cs typeface="Times New Roman" panose="02020603050405020304" pitchFamily="18" charset="0"/>
              </a:rPr>
              <a:t>12.2cm</a:t>
            </a:r>
            <a:endParaRPr lang="zh-HK" sz="1500" dirty="0">
              <a:effectLst/>
              <a:latin typeface="Times New Roman" panose="02020603050405020304" pitchFamily="18" charset="0"/>
              <a:ea typeface="新細明體"/>
              <a:cs typeface="Times New Roman" panose="02020603050405020304" pitchFamily="18" charset="0"/>
            </a:endParaRPr>
          </a:p>
          <a:p>
            <a:pPr>
              <a:spcAft>
                <a:spcPts val="0"/>
              </a:spcAft>
            </a:pPr>
            <a:r>
              <a:rPr lang="en-HK" altLang="zh-CN" sz="1500" kern="1200" dirty="0">
                <a:solidFill>
                  <a:srgbClr val="FFFFFF"/>
                </a:solidFill>
                <a:effectLst/>
                <a:latin typeface="Times New Roman" panose="02020603050405020304" pitchFamily="18" charset="0"/>
                <a:ea typeface="新細明體"/>
                <a:cs typeface="Times New Roman" panose="02020603050405020304" pitchFamily="18" charset="0"/>
              </a:rPr>
              <a:t>Inner diameter: </a:t>
            </a:r>
            <a:r>
              <a:rPr lang="en-US" sz="1500" kern="1200" dirty="0">
                <a:solidFill>
                  <a:srgbClr val="FFFFFF"/>
                </a:solidFill>
                <a:effectLst/>
                <a:latin typeface="Times New Roman" panose="02020603050405020304" pitchFamily="18" charset="0"/>
                <a:ea typeface="新細明體"/>
                <a:cs typeface="Times New Roman" panose="02020603050405020304" pitchFamily="18" charset="0"/>
              </a:rPr>
              <a:t>4.3cm</a:t>
            </a:r>
            <a:endParaRPr lang="zh-HK" sz="1500" dirty="0">
              <a:effectLst/>
              <a:latin typeface="Times New Roman" panose="02020603050405020304" pitchFamily="18" charset="0"/>
              <a:ea typeface="新細明體"/>
              <a:cs typeface="Times New Roman" panose="02020603050405020304" pitchFamily="18" charset="0"/>
            </a:endParaRPr>
          </a:p>
          <a:p>
            <a:pPr>
              <a:spcAft>
                <a:spcPts val="0"/>
              </a:spcAft>
            </a:pPr>
            <a:r>
              <a:rPr lang="en-HK" altLang="zh-CN" sz="1500" kern="1200" dirty="0">
                <a:solidFill>
                  <a:srgbClr val="FFFFFF"/>
                </a:solidFill>
                <a:effectLst/>
                <a:latin typeface="Times New Roman" panose="02020603050405020304" pitchFamily="18" charset="0"/>
                <a:ea typeface="新細明體"/>
                <a:cs typeface="Times New Roman" panose="02020603050405020304" pitchFamily="18" charset="0"/>
              </a:rPr>
              <a:t>Weight:</a:t>
            </a:r>
            <a:r>
              <a:rPr lang="en-US" sz="1500" kern="1200" dirty="0">
                <a:solidFill>
                  <a:srgbClr val="FFFFFF"/>
                </a:solidFill>
                <a:effectLst/>
                <a:latin typeface="Times New Roman" panose="02020603050405020304" pitchFamily="18" charset="0"/>
                <a:ea typeface="新細明體"/>
                <a:cs typeface="Times New Roman" panose="02020603050405020304" pitchFamily="18" charset="0"/>
              </a:rPr>
              <a:t> 38.75kg</a:t>
            </a:r>
            <a:endParaRPr lang="zh-HK" sz="1500" dirty="0">
              <a:effectLst/>
              <a:latin typeface="Times New Roman" panose="02020603050405020304" pitchFamily="18" charset="0"/>
              <a:ea typeface="新細明體"/>
              <a:cs typeface="Times New Roman" panose="02020603050405020304" pitchFamily="18" charset="0"/>
            </a:endParaRPr>
          </a:p>
        </p:txBody>
      </p:sp>
      <p:cxnSp>
        <p:nvCxnSpPr>
          <p:cNvPr id="9" name="Straight Connector 9"/>
          <p:cNvCxnSpPr/>
          <p:nvPr/>
        </p:nvCxnSpPr>
        <p:spPr bwMode="auto">
          <a:xfrm flipV="1">
            <a:off x="5587477" y="3429000"/>
            <a:ext cx="1579418" cy="715294"/>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3" name="TextBox 5"/>
          <p:cNvSpPr txBox="1"/>
          <p:nvPr/>
        </p:nvSpPr>
        <p:spPr>
          <a:xfrm>
            <a:off x="244622" y="1208240"/>
            <a:ext cx="2631081" cy="2045603"/>
          </a:xfrm>
          <a:prstGeom prst="rect">
            <a:avLst/>
          </a:prstGeom>
          <a:solidFill>
            <a:srgbClr val="8064A2">
              <a:lumMod val="40000"/>
              <a:lumOff val="6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4" name="矩形 13"/>
          <p:cNvSpPr/>
          <p:nvPr/>
        </p:nvSpPr>
        <p:spPr>
          <a:xfrm>
            <a:off x="365366" y="1263639"/>
            <a:ext cx="2405384" cy="1615827"/>
          </a:xfrm>
          <a:prstGeom prst="rect">
            <a:avLst/>
          </a:prstGeom>
        </p:spPr>
        <p:txBody>
          <a:bodyPr wrap="square">
            <a:spAutoFit/>
          </a:bodyPr>
          <a:lstStyle/>
          <a:p>
            <a:pPr>
              <a:lnSpc>
                <a:spcPct val="110000"/>
              </a:lnSpc>
              <a:spcAft>
                <a:spcPts val="0"/>
              </a:spcAft>
            </a:pPr>
            <a:r>
              <a:rPr lang="en-US" altLang="zh-HK" sz="1500" b="1" dirty="0">
                <a:solidFill>
                  <a:srgbClr val="000000"/>
                </a:solidFill>
                <a:latin typeface="Times New Roman" panose="02020603050405020304" pitchFamily="18" charset="0"/>
                <a:cs typeface="Times New Roman" panose="02020603050405020304" pitchFamily="18" charset="0"/>
              </a:rPr>
              <a:t>Quiz:</a:t>
            </a:r>
            <a:endParaRPr lang="zh-HK" altLang="zh-TW" sz="1500" dirty="0">
              <a:latin typeface="Times New Roman" panose="02020603050405020304" pitchFamily="18" charset="0"/>
              <a:cs typeface="Times New Roman" panose="02020603050405020304" pitchFamily="18" charset="0"/>
            </a:endParaRPr>
          </a:p>
          <a:p>
            <a:pPr>
              <a:lnSpc>
                <a:spcPct val="110000"/>
              </a:lnSpc>
              <a:spcAft>
                <a:spcPts val="0"/>
              </a:spcAft>
            </a:pPr>
            <a:r>
              <a:rPr lang="en-US" altLang="zh-HK" sz="1500" dirty="0">
                <a:latin typeface="Times New Roman" panose="02020603050405020304" pitchFamily="18" charset="0"/>
                <a:cs typeface="Times New Roman" panose="02020603050405020304" pitchFamily="18" charset="0"/>
              </a:rPr>
              <a:t>The </a:t>
            </a:r>
            <a:r>
              <a:rPr lang="en-US" altLang="zh-HK" sz="1500" dirty="0" err="1">
                <a:latin typeface="Times New Roman" panose="02020603050405020304" pitchFamily="18" charset="0"/>
                <a:cs typeface="Times New Roman" panose="02020603050405020304" pitchFamily="18" charset="0"/>
              </a:rPr>
              <a:t>Shanhaiguan</a:t>
            </a:r>
            <a:r>
              <a:rPr lang="en-US" altLang="zh-HK" sz="1500" dirty="0">
                <a:latin typeface="Times New Roman" panose="02020603050405020304" pitchFamily="18" charset="0"/>
                <a:cs typeface="Times New Roman" panose="02020603050405020304" pitchFamily="18" charset="0"/>
              </a:rPr>
              <a:t> Great Wall Museum has a </a:t>
            </a:r>
            <a:r>
              <a:rPr lang="en-US" altLang="zh-HK" sz="1500" dirty="0" smtClean="0">
                <a:latin typeface="Times New Roman" panose="02020603050405020304" pitchFamily="18" charset="0"/>
                <a:cs typeface="Times New Roman" panose="02020603050405020304" pitchFamily="18" charset="0"/>
              </a:rPr>
              <a:t>Ming Dynasty’s cannon</a:t>
            </a:r>
            <a:r>
              <a:rPr lang="en-US" altLang="zh-HK" sz="1500" dirty="0">
                <a:latin typeface="Times New Roman" panose="02020603050405020304" pitchFamily="18" charset="0"/>
                <a:cs typeface="Times New Roman" panose="02020603050405020304" pitchFamily="18" charset="0"/>
              </a:rPr>
              <a:t>. Can you, according to the prompts below, introduce this cannon</a:t>
            </a:r>
            <a:r>
              <a:rPr lang="en-US" altLang="zh-HK" sz="1500" dirty="0">
                <a:solidFill>
                  <a:srgbClr val="000000"/>
                </a:solidFill>
                <a:latin typeface="Times New Roman" panose="02020603050405020304" pitchFamily="18" charset="0"/>
                <a:cs typeface="Times New Roman" panose="02020603050405020304" pitchFamily="18" charset="0"/>
              </a:rPr>
              <a:t>?</a:t>
            </a:r>
            <a:endParaRPr lang="zh-HK" altLang="zh-TW" sz="1500" dirty="0">
              <a:latin typeface="Times New Roman" panose="02020603050405020304" pitchFamily="18" charset="0"/>
              <a:cs typeface="Times New Roman" panose="02020603050405020304" pitchFamily="18" charset="0"/>
            </a:endParaRPr>
          </a:p>
        </p:txBody>
      </p:sp>
      <p:sp>
        <p:nvSpPr>
          <p:cNvPr id="30" name="TextBox 31"/>
          <p:cNvSpPr txBox="1"/>
          <p:nvPr/>
        </p:nvSpPr>
        <p:spPr>
          <a:xfrm>
            <a:off x="6594146" y="5529391"/>
            <a:ext cx="2227343" cy="1120362"/>
          </a:xfrm>
          <a:prstGeom prst="rect">
            <a:avLst/>
          </a:prstGeom>
          <a:solidFill>
            <a:srgbClr val="F79646">
              <a:lumMod val="20000"/>
              <a:lumOff val="80000"/>
            </a:srgbClr>
          </a:solidFill>
          <a:ln>
            <a:solidFill>
              <a:srgbClr val="C0504D">
                <a:lumMod val="40000"/>
                <a:lumOff val="60000"/>
              </a:srgbClr>
            </a:solidFill>
          </a:ln>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HK" sz="1200" b="0" i="0" u="none" strike="noStrike" kern="1200" cap="none" spc="0" normalizeH="0" baseline="0" noProof="0" dirty="0">
                <a:ln>
                  <a:noFill/>
                </a:ln>
                <a:effectLst/>
                <a:uLnTx/>
                <a:uFillTx/>
                <a:latin typeface="Times New Roman"/>
                <a:ea typeface="新細明體"/>
              </a:rPr>
              <a:t>This small hole has a diameter</a:t>
            </a:r>
            <a:r>
              <a:rPr kumimoji="0" lang="en-US" altLang="zh-HK" sz="1200" b="0" i="0" u="none" strike="noStrike" kern="1200" cap="none" spc="0" normalizeH="0" noProof="0" dirty="0">
                <a:ln>
                  <a:noFill/>
                </a:ln>
                <a:effectLst/>
                <a:uLnTx/>
                <a:uFillTx/>
                <a:latin typeface="Times New Roman"/>
                <a:ea typeface="新細明體"/>
              </a:rPr>
              <a:t> of 1.6cm. W</a:t>
            </a:r>
            <a:r>
              <a:rPr lang="en-US" altLang="zh-HK" sz="1200" dirty="0">
                <a:latin typeface="Times New Roman"/>
                <a:ea typeface="新細明體"/>
              </a:rPr>
              <a:t>hat </a:t>
            </a:r>
            <a:r>
              <a:rPr lang="en-US" altLang="zh-HK" sz="1200" dirty="0" smtClean="0">
                <a:latin typeface="Times New Roman"/>
                <a:ea typeface="新細明體"/>
              </a:rPr>
              <a:t>is the use of it?</a:t>
            </a:r>
            <a:endParaRPr kumimoji="0" lang="zh-HK" altLang="en-US" sz="1200" b="0" i="0" u="none" strike="noStrike" kern="0" cap="none" spc="0" normalizeH="0" baseline="0" noProof="0" dirty="0">
              <a:ln>
                <a:noFill/>
              </a:ln>
              <a:effectLst/>
              <a:uLnTx/>
              <a:uFillTx/>
              <a:latin typeface="Times New Roman"/>
              <a:ea typeface="新細明體"/>
            </a:endParaRPr>
          </a:p>
        </p:txBody>
      </p:sp>
      <p:sp>
        <p:nvSpPr>
          <p:cNvPr id="32" name="文字方塊 31"/>
          <p:cNvSpPr txBox="1"/>
          <p:nvPr/>
        </p:nvSpPr>
        <p:spPr>
          <a:xfrm>
            <a:off x="6675054" y="6150036"/>
            <a:ext cx="2058439" cy="342900"/>
          </a:xfrm>
          <a:prstGeom prst="rect">
            <a:avLst/>
          </a:prstGeom>
          <a:solidFill>
            <a:sysClr val="window" lastClr="FFFFFF"/>
          </a:solidFill>
          <a:ln w="6350">
            <a:solidFill>
              <a:srgbClr val="4F81BD">
                <a:lumMod val="75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HK" sz="1500" b="0" i="0" u="none" strike="noStrike" kern="1200" cap="none" spc="0" normalizeH="0" baseline="0" noProof="0" dirty="0">
                <a:ln>
                  <a:noFill/>
                </a:ln>
                <a:solidFill>
                  <a:srgbClr val="FF0000"/>
                </a:solidFill>
                <a:effectLst/>
                <a:uLnTx/>
                <a:uFillTx/>
                <a:latin typeface="Times New Roman" panose="02020603050405020304" pitchFamily="18" charset="0"/>
                <a:ea typeface="新細明體"/>
                <a:cs typeface="Times New Roman" panose="02020603050405020304" pitchFamily="18" charset="0"/>
              </a:rPr>
              <a:t>Detonator</a:t>
            </a:r>
            <a:r>
              <a:rPr kumimoji="0" lang="en-US" altLang="zh-HK" sz="1500" b="0" i="0" u="none" strike="noStrike" kern="1200" cap="none" spc="0" normalizeH="0" noProof="0" dirty="0">
                <a:ln>
                  <a:noFill/>
                </a:ln>
                <a:solidFill>
                  <a:srgbClr val="FF0000"/>
                </a:solidFill>
                <a:effectLst/>
                <a:uLnTx/>
                <a:uFillTx/>
                <a:latin typeface="Times New Roman" panose="02020603050405020304" pitchFamily="18" charset="0"/>
                <a:ea typeface="新細明體"/>
                <a:cs typeface="Times New Roman" panose="02020603050405020304" pitchFamily="18" charset="0"/>
              </a:rPr>
              <a:t> hole</a:t>
            </a:r>
            <a:endParaRPr kumimoji="0" lang="zh-HK" altLang="en-US" sz="1500" b="0" i="0" u="none" strike="noStrike" kern="10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34" name="TextBox 16"/>
          <p:cNvSpPr txBox="1"/>
          <p:nvPr/>
        </p:nvSpPr>
        <p:spPr>
          <a:xfrm>
            <a:off x="4255127" y="5546262"/>
            <a:ext cx="2226696" cy="1087374"/>
          </a:xfrm>
          <a:prstGeom prst="rect">
            <a:avLst/>
          </a:prstGeom>
          <a:solidFill>
            <a:srgbClr val="F79646">
              <a:lumMod val="20000"/>
              <a:lumOff val="80000"/>
            </a:srgbClr>
          </a:solidFill>
          <a:ln>
            <a:solidFill>
              <a:srgbClr val="C0504D">
                <a:lumMod val="40000"/>
                <a:lumOff val="60000"/>
              </a:srgbClr>
            </a:solidFill>
          </a:ln>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HK" sz="1200" b="0" i="0" u="none" strike="noStrike" kern="1200" cap="none" spc="0" normalizeH="0" baseline="0" noProof="0" dirty="0">
                <a:ln>
                  <a:noFill/>
                </a:ln>
                <a:solidFill>
                  <a:srgbClr val="000000"/>
                </a:solidFill>
                <a:effectLst/>
                <a:uLnTx/>
                <a:uFillTx/>
                <a:latin typeface="Times New Roman"/>
                <a:ea typeface="新細明體"/>
                <a:cs typeface="Times New Roman"/>
              </a:rPr>
              <a:t>This part of copper is especially thick. </a:t>
            </a:r>
            <a:r>
              <a:rPr kumimoji="0" lang="en-US" altLang="zh-HK" sz="1200" b="0" i="0" u="none" strike="noStrike" kern="1200" cap="none" spc="0" normalizeH="0" baseline="0" noProof="0" dirty="0" smtClean="0">
                <a:ln>
                  <a:noFill/>
                </a:ln>
                <a:solidFill>
                  <a:srgbClr val="000000"/>
                </a:solidFill>
                <a:effectLst/>
                <a:uLnTx/>
                <a:uFillTx/>
                <a:latin typeface="Times New Roman"/>
                <a:ea typeface="新細明體"/>
                <a:cs typeface="Times New Roman"/>
              </a:rPr>
              <a:t>Why?</a:t>
            </a:r>
            <a:endParaRPr kumimoji="0" lang="zh-HK" altLang="en-US" sz="1200"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36" name="文字方塊 35"/>
          <p:cNvSpPr txBox="1"/>
          <p:nvPr/>
        </p:nvSpPr>
        <p:spPr>
          <a:xfrm>
            <a:off x="4349582" y="6150036"/>
            <a:ext cx="1981200" cy="342900"/>
          </a:xfrm>
          <a:prstGeom prst="rect">
            <a:avLst/>
          </a:prstGeom>
          <a:solidFill>
            <a:sysClr val="window" lastClr="FFFFFF"/>
          </a:solidFill>
          <a:ln w="6350">
            <a:solidFill>
              <a:srgbClr val="4F81BD">
                <a:lumMod val="75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HK" sz="1500" b="0" i="0" u="none" strike="noStrike" kern="1200" cap="none" spc="0" normalizeH="0" baseline="0" noProof="0" dirty="0">
                <a:ln>
                  <a:noFill/>
                </a:ln>
                <a:solidFill>
                  <a:srgbClr val="FF0000"/>
                </a:solidFill>
                <a:effectLst/>
                <a:uLnTx/>
                <a:uFillTx/>
                <a:latin typeface="Times New Roman" panose="02020603050405020304" pitchFamily="18" charset="0"/>
                <a:ea typeface="新細明體"/>
                <a:cs typeface="Times New Roman" panose="02020603050405020304" pitchFamily="18" charset="0"/>
              </a:rPr>
              <a:t>Gunpowder </a:t>
            </a:r>
            <a:r>
              <a:rPr lang="en-US" altLang="zh-HK" sz="1500" dirty="0">
                <a:solidFill>
                  <a:srgbClr val="FF0000"/>
                </a:solidFill>
                <a:latin typeface="Times New Roman" panose="02020603050405020304" pitchFamily="18" charset="0"/>
                <a:ea typeface="新細明體"/>
                <a:cs typeface="Times New Roman" panose="02020603050405020304" pitchFamily="18" charset="0"/>
              </a:rPr>
              <a:t>chamber</a:t>
            </a:r>
            <a:endParaRPr kumimoji="0" lang="zh-HK" altLang="en-US" sz="1500" b="0" i="0" u="none" strike="noStrike" kern="10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cxnSp>
        <p:nvCxnSpPr>
          <p:cNvPr id="38" name="Straight Arrow Connector 15"/>
          <p:cNvCxnSpPr/>
          <p:nvPr/>
        </p:nvCxnSpPr>
        <p:spPr>
          <a:xfrm flipV="1">
            <a:off x="6217164" y="3904614"/>
            <a:ext cx="0" cy="1641648"/>
          </a:xfrm>
          <a:prstGeom prst="straightConnector1">
            <a:avLst/>
          </a:prstGeom>
          <a:ln w="28575" cmpd="sng">
            <a:solidFill>
              <a:srgbClr val="FF6600"/>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15"/>
          <p:cNvCxnSpPr/>
          <p:nvPr/>
        </p:nvCxnSpPr>
        <p:spPr>
          <a:xfrm rot="16200000" flipV="1">
            <a:off x="5593982" y="3169834"/>
            <a:ext cx="2733239" cy="1998580"/>
          </a:xfrm>
          <a:prstGeom prst="bentConnector3">
            <a:avLst>
              <a:gd name="adj1" fmla="val 84946"/>
            </a:avLst>
          </a:prstGeom>
          <a:ln w="28575" cmpd="sng">
            <a:solidFill>
              <a:srgbClr val="FF6600"/>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15"/>
          <p:cNvCxnSpPr/>
          <p:nvPr/>
        </p:nvCxnSpPr>
        <p:spPr>
          <a:xfrm rot="5400000" flipH="1" flipV="1">
            <a:off x="3449649" y="3792452"/>
            <a:ext cx="1494707" cy="1488114"/>
          </a:xfrm>
          <a:prstGeom prst="bentConnector3">
            <a:avLst>
              <a:gd name="adj1" fmla="val 50000"/>
            </a:avLst>
          </a:prstGeom>
          <a:ln w="28575" cmpd="sng">
            <a:solidFill>
              <a:srgbClr val="FF6600"/>
            </a:solidFill>
            <a:tailEnd type="oval"/>
          </a:ln>
        </p:spPr>
        <p:style>
          <a:lnRef idx="1">
            <a:schemeClr val="accent1"/>
          </a:lnRef>
          <a:fillRef idx="0">
            <a:schemeClr val="accent1"/>
          </a:fillRef>
          <a:effectRef idx="0">
            <a:schemeClr val="accent1"/>
          </a:effectRef>
          <a:fontRef idx="minor">
            <a:schemeClr val="tx1"/>
          </a:fontRef>
        </p:style>
      </p:cxnSp>
      <p:sp>
        <p:nvSpPr>
          <p:cNvPr id="55" name="TextBox 6"/>
          <p:cNvSpPr txBox="1"/>
          <p:nvPr/>
        </p:nvSpPr>
        <p:spPr>
          <a:xfrm>
            <a:off x="0" y="5283862"/>
            <a:ext cx="3589381" cy="1363153"/>
          </a:xfrm>
          <a:prstGeom prst="rect">
            <a:avLst/>
          </a:prstGeom>
          <a:solidFill>
            <a:srgbClr val="F79646">
              <a:lumMod val="20000"/>
              <a:lumOff val="80000"/>
            </a:srgbClr>
          </a:solidFill>
          <a:ln>
            <a:solidFill>
              <a:srgbClr val="C0504D">
                <a:lumMod val="40000"/>
                <a:lumOff val="60000"/>
              </a:srgbClr>
            </a:solid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HK" sz="1400" b="0" i="0"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Carved on it is “</a:t>
            </a:r>
            <a:r>
              <a:rPr lang="zh-HK" altLang="en-US" sz="1400" dirty="0">
                <a:latin typeface="Times New Roman" panose="02020603050405020304" pitchFamily="18" charset="0"/>
                <a:cs typeface="Times New Roman" panose="02020603050405020304" pitchFamily="18" charset="0"/>
              </a:rPr>
              <a:t>天啟癸亥年造安邊神炮</a:t>
            </a:r>
            <a:r>
              <a:rPr lang="en-US" altLang="zh-HK" sz="1400" dirty="0">
                <a:latin typeface="Times New Roman" panose="02020603050405020304" pitchFamily="18" charset="0"/>
                <a:cs typeface="Times New Roman" panose="02020603050405020304" pitchFamily="18" charset="0"/>
              </a:rPr>
              <a:t>” (Lit., Magical cannon made in the 3</a:t>
            </a:r>
            <a:r>
              <a:rPr lang="en-US" altLang="zh-HK" sz="1400" baseline="30000" dirty="0">
                <a:latin typeface="Times New Roman" panose="02020603050405020304" pitchFamily="18" charset="0"/>
                <a:cs typeface="Times New Roman" panose="02020603050405020304" pitchFamily="18" charset="0"/>
              </a:rPr>
              <a:t>rd</a:t>
            </a:r>
            <a:r>
              <a:rPr lang="en-US" altLang="zh-HK" sz="1400" dirty="0">
                <a:latin typeface="Times New Roman" panose="02020603050405020304" pitchFamily="18" charset="0"/>
                <a:cs typeface="Times New Roman" panose="02020603050405020304" pitchFamily="18" charset="0"/>
              </a:rPr>
              <a:t> year of the </a:t>
            </a:r>
            <a:r>
              <a:rPr lang="en-US" altLang="zh-HK" sz="1400" dirty="0" err="1">
                <a:latin typeface="Times New Roman" panose="02020603050405020304" pitchFamily="18" charset="0"/>
                <a:cs typeface="Times New Roman" panose="02020603050405020304" pitchFamily="18" charset="0"/>
              </a:rPr>
              <a:t>Tianqi</a:t>
            </a:r>
            <a:r>
              <a:rPr lang="en-US" altLang="zh-HK" sz="1400" dirty="0">
                <a:latin typeface="Times New Roman" panose="02020603050405020304" pitchFamily="18" charset="0"/>
                <a:cs typeface="Times New Roman" panose="02020603050405020304" pitchFamily="18" charset="0"/>
              </a:rPr>
              <a:t> reign for pacifying frontier regions). Is </a:t>
            </a:r>
            <a:r>
              <a:rPr kumimoji="0" lang="en-US" altLang="zh-HK" sz="1400" b="0" i="0"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it foreign imported or locally</a:t>
            </a:r>
            <a:r>
              <a:rPr kumimoji="0" lang="en-US" altLang="zh-HK" sz="1400" b="0" i="0" u="none" strike="noStrike" kern="1200" cap="none" spc="0" normalizeH="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 made in China? Which year (western calendar) was it made? </a:t>
            </a:r>
            <a:endParaRPr kumimoji="0" lang="zh-HK" alt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56" name="文字方塊 55"/>
          <p:cNvSpPr txBox="1"/>
          <p:nvPr/>
        </p:nvSpPr>
        <p:spPr>
          <a:xfrm>
            <a:off x="1407141" y="6443173"/>
            <a:ext cx="2182240" cy="342900"/>
          </a:xfrm>
          <a:prstGeom prst="rect">
            <a:avLst/>
          </a:prstGeom>
          <a:solidFill>
            <a:sysClr val="window" lastClr="FFFFFF"/>
          </a:solidFill>
          <a:ln w="6350">
            <a:solidFill>
              <a:srgbClr val="4F81BD">
                <a:lumMod val="75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HK" sz="1500" b="0" i="0" u="none" strike="noStrike" kern="1200" cap="none" spc="0" normalizeH="0" baseline="0" noProof="0" dirty="0">
                <a:ln>
                  <a:noFill/>
                </a:ln>
                <a:solidFill>
                  <a:srgbClr val="FF0000"/>
                </a:solidFill>
                <a:effectLst/>
                <a:uLnTx/>
                <a:uFillTx/>
                <a:latin typeface="Times New Roman" panose="02020603050405020304" pitchFamily="18" charset="0"/>
                <a:ea typeface="新細明體"/>
                <a:cs typeface="Times New Roman" panose="02020603050405020304" pitchFamily="18" charset="0"/>
              </a:rPr>
              <a:t>Locally made in </a:t>
            </a:r>
            <a:r>
              <a:rPr kumimoji="0" lang="en-US" altLang="zh-HK" sz="1500" b="0" i="0" u="none" strike="noStrike" kern="1200" cap="none" spc="0" normalizeH="0" baseline="0" noProof="0" dirty="0" smtClean="0">
                <a:ln>
                  <a:noFill/>
                </a:ln>
                <a:solidFill>
                  <a:srgbClr val="FF0000"/>
                </a:solidFill>
                <a:effectLst/>
                <a:uLnTx/>
                <a:uFillTx/>
                <a:latin typeface="Times New Roman" panose="02020603050405020304" pitchFamily="18" charset="0"/>
                <a:ea typeface="新細明體"/>
                <a:cs typeface="Times New Roman" panose="02020603050405020304" pitchFamily="18" charset="0"/>
              </a:rPr>
              <a:t>AD1623</a:t>
            </a:r>
            <a:endParaRPr kumimoji="0" lang="zh-HK" altLang="en-US" sz="1500" b="0" i="0" u="none" strike="noStrike" kern="100" cap="none" spc="0" normalizeH="0" baseline="0" noProof="0" dirty="0">
              <a:ln>
                <a:noFill/>
              </a:ln>
              <a:solidFill>
                <a:srgbClr val="FF0000"/>
              </a:solidFill>
              <a:effectLst/>
              <a:uLnTx/>
              <a:uFillTx/>
              <a:latin typeface="Times New Roman" panose="02020603050405020304" pitchFamily="18" charset="0"/>
              <a:ea typeface="新細明體"/>
              <a:cs typeface="Times New Roman" panose="02020603050405020304" pitchFamily="18" charset="0"/>
            </a:endParaRPr>
          </a:p>
        </p:txBody>
      </p:sp>
      <p:cxnSp>
        <p:nvCxnSpPr>
          <p:cNvPr id="57" name="Straight Arrow Connector 15"/>
          <p:cNvCxnSpPr/>
          <p:nvPr/>
        </p:nvCxnSpPr>
        <p:spPr>
          <a:xfrm rot="5400000" flipH="1" flipV="1">
            <a:off x="2589463" y="2569427"/>
            <a:ext cx="1081694" cy="719116"/>
          </a:xfrm>
          <a:prstGeom prst="bentConnector3">
            <a:avLst>
              <a:gd name="adj1" fmla="val 11478"/>
            </a:avLst>
          </a:prstGeom>
          <a:ln w="28575" cmpd="sng">
            <a:solidFill>
              <a:srgbClr val="FF6600"/>
            </a:solidFill>
            <a:tailEnd type="oval"/>
          </a:ln>
        </p:spPr>
        <p:style>
          <a:lnRef idx="1">
            <a:schemeClr val="accent1"/>
          </a:lnRef>
          <a:fillRef idx="0">
            <a:schemeClr val="accent1"/>
          </a:fillRef>
          <a:effectRef idx="0">
            <a:schemeClr val="accent1"/>
          </a:effectRef>
          <a:fontRef idx="minor">
            <a:schemeClr val="tx1"/>
          </a:fontRef>
        </p:style>
      </p:cxnSp>
      <p:sp>
        <p:nvSpPr>
          <p:cNvPr id="60" name="TextBox 13"/>
          <p:cNvSpPr txBox="1"/>
          <p:nvPr/>
        </p:nvSpPr>
        <p:spPr>
          <a:xfrm>
            <a:off x="665268" y="3469832"/>
            <a:ext cx="2210435" cy="1384354"/>
          </a:xfrm>
          <a:prstGeom prst="rect">
            <a:avLst/>
          </a:prstGeom>
          <a:solidFill>
            <a:schemeClr val="accent6">
              <a:lumMod val="20000"/>
              <a:lumOff val="80000"/>
            </a:schemeClr>
          </a:solidFill>
          <a:ln>
            <a:solidFill>
              <a:schemeClr val="accent2">
                <a:lumMod val="40000"/>
                <a:lumOff val="60000"/>
              </a:schemeClr>
            </a:solidFill>
          </a:ln>
        </p:spPr>
        <p:txBody>
          <a:bodyPr wrap="square" rtlCol="0">
            <a:noAutofit/>
          </a:bodyPr>
          <a:lstStyle/>
          <a:p>
            <a:pPr>
              <a:spcAft>
                <a:spcPts val="0"/>
              </a:spcAft>
            </a:pPr>
            <a:r>
              <a:rPr lang="en-US" altLang="zh-HK" sz="1400" kern="1200" dirty="0">
                <a:solidFill>
                  <a:srgbClr val="000000"/>
                </a:solidFill>
                <a:effectLst/>
                <a:latin typeface="Times New Roman"/>
                <a:ea typeface="新細明體"/>
                <a:cs typeface="Times New Roman"/>
              </a:rPr>
              <a:t>Long cannon or short cannon? Which </a:t>
            </a:r>
            <a:r>
              <a:rPr lang="en-US" altLang="zh-HK" sz="1400" dirty="0">
                <a:solidFill>
                  <a:srgbClr val="000000"/>
                </a:solidFill>
                <a:latin typeface="Times New Roman"/>
                <a:ea typeface="新細明體"/>
                <a:cs typeface="Times New Roman"/>
              </a:rPr>
              <a:t>of the two </a:t>
            </a:r>
            <a:r>
              <a:rPr lang="en-US" altLang="zh-HK" sz="1400" kern="1200" dirty="0">
                <a:solidFill>
                  <a:srgbClr val="000000"/>
                </a:solidFill>
                <a:effectLst/>
                <a:latin typeface="Times New Roman"/>
                <a:ea typeface="新細明體"/>
                <a:cs typeface="Times New Roman"/>
              </a:rPr>
              <a:t>can you put completely on your school desk?</a:t>
            </a:r>
            <a:endParaRPr lang="zh-HK" sz="1400" dirty="0">
              <a:effectLst/>
              <a:latin typeface="Times New Roman"/>
              <a:ea typeface="新細明體"/>
            </a:endParaRPr>
          </a:p>
        </p:txBody>
      </p:sp>
      <p:sp>
        <p:nvSpPr>
          <p:cNvPr id="61" name="文字方塊 60"/>
          <p:cNvSpPr txBox="1"/>
          <p:nvPr/>
        </p:nvSpPr>
        <p:spPr>
          <a:xfrm>
            <a:off x="818303" y="4413344"/>
            <a:ext cx="1963665" cy="342900"/>
          </a:xfrm>
          <a:prstGeom prst="rect">
            <a:avLst/>
          </a:prstGeom>
          <a:solidFill>
            <a:sysClr val="window" lastClr="FFFFFF"/>
          </a:solidFill>
          <a:ln w="6350">
            <a:solidFill>
              <a:srgbClr val="4F81BD">
                <a:lumMod val="75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HK" altLang="zh-HK" sz="1600" dirty="0">
                <a:solidFill>
                  <a:srgbClr val="FF0000"/>
                </a:solidFill>
                <a:latin typeface="Times New Roman"/>
                <a:ea typeface="新細明體"/>
                <a:cs typeface="Times New Roman"/>
              </a:rPr>
              <a:t>Short cannon</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sysClr val="windowText" lastClr="000000"/>
                </a:solidFill>
                <a:effectLst/>
                <a:uLnTx/>
                <a:uFillTx/>
                <a:latin typeface="Times New Roman"/>
                <a:ea typeface="新細明體"/>
                <a:cs typeface="Times New Roman"/>
              </a:rPr>
              <a:t> </a:t>
            </a:r>
            <a:endParaRPr kumimoji="0" lang="zh-HK" altLang="en-US" sz="1600" b="0" i="0" u="none" strike="noStrike" kern="100" cap="none" spc="0" normalizeH="0" baseline="0" noProof="0" dirty="0">
              <a:ln>
                <a:noFill/>
              </a:ln>
              <a:solidFill>
                <a:sysClr val="windowText" lastClr="000000"/>
              </a:solidFill>
              <a:effectLst/>
              <a:uLnTx/>
              <a:uFillTx/>
              <a:latin typeface="Calibri"/>
              <a:ea typeface="新細明體"/>
              <a:cs typeface="Times New Roman"/>
            </a:endParaRPr>
          </a:p>
        </p:txBody>
      </p:sp>
    </p:spTree>
    <p:extLst>
      <p:ext uri="{BB962C8B-B14F-4D97-AF65-F5344CB8AC3E}">
        <p14:creationId xmlns:p14="http://schemas.microsoft.com/office/powerpoint/2010/main" val="115078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ppt_x"/>
                                          </p:val>
                                        </p:tav>
                                        <p:tav tm="100000">
                                          <p:val>
                                            <p:strVal val="#ppt_x"/>
                                          </p:val>
                                        </p:tav>
                                      </p:tavLst>
                                    </p:anim>
                                    <p:anim calcmode="lin" valueType="num">
                                      <p:cBhvr additive="base">
                                        <p:cTn id="1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fill="hold"/>
                                        <p:tgtEl>
                                          <p:spTgt spid="56"/>
                                        </p:tgtEl>
                                        <p:attrNameLst>
                                          <p:attrName>ppt_x</p:attrName>
                                        </p:attrNameLst>
                                      </p:cBhvr>
                                      <p:tavLst>
                                        <p:tav tm="0">
                                          <p:val>
                                            <p:strVal val="#ppt_x"/>
                                          </p:val>
                                        </p:tav>
                                        <p:tav tm="100000">
                                          <p:val>
                                            <p:strVal val="#ppt_x"/>
                                          </p:val>
                                        </p:tav>
                                      </p:tavLst>
                                    </p:anim>
                                    <p:anim calcmode="lin" valueType="num">
                                      <p:cBhvr additive="base">
                                        <p:cTn id="3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ppt_x"/>
                                          </p:val>
                                        </p:tav>
                                        <p:tav tm="100000">
                                          <p:val>
                                            <p:strVal val="#ppt_x"/>
                                          </p:val>
                                        </p:tav>
                                      </p:tavLst>
                                    </p:anim>
                                    <p:anim calcmode="lin" valueType="num">
                                      <p:cBhvr additive="base">
                                        <p:cTn id="5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fill="hold"/>
                                        <p:tgtEl>
                                          <p:spTgt spid="32"/>
                                        </p:tgtEl>
                                        <p:attrNameLst>
                                          <p:attrName>ppt_x</p:attrName>
                                        </p:attrNameLst>
                                      </p:cBhvr>
                                      <p:tavLst>
                                        <p:tav tm="0">
                                          <p:val>
                                            <p:strVal val="#ppt_x"/>
                                          </p:val>
                                        </p:tav>
                                        <p:tav tm="100000">
                                          <p:val>
                                            <p:strVal val="#ppt_x"/>
                                          </p:val>
                                        </p:tav>
                                      </p:tavLst>
                                    </p:anim>
                                    <p:anim calcmode="lin" valueType="num">
                                      <p:cBhvr additive="base">
                                        <p:cTn id="7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4" grpId="0" animBg="1"/>
      <p:bldP spid="36" grpId="0" animBg="1"/>
      <p:bldP spid="55" grpId="0" animBg="1"/>
      <p:bldP spid="56" grpId="0" animBg="1"/>
      <p:bldP spid="60" grpId="0"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13" name="Picture 2"/>
          <p:cNvPicPr>
            <a:picLocks noChangeAspect="1" noChangeArrowheads="1"/>
          </p:cNvPicPr>
          <p:nvPr/>
        </p:nvPicPr>
        <p:blipFill>
          <a:blip r:embed="rId3" cstate="print"/>
          <a:srcRect/>
          <a:stretch>
            <a:fillRect/>
          </a:stretch>
        </p:blipFill>
        <p:spPr bwMode="auto">
          <a:xfrm>
            <a:off x="1683466" y="815121"/>
            <a:ext cx="5633085" cy="5825490"/>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
        <p:nvSpPr>
          <p:cNvPr id="14" name="Rectangle 2"/>
          <p:cNvSpPr/>
          <p:nvPr/>
        </p:nvSpPr>
        <p:spPr>
          <a:xfrm>
            <a:off x="6165295" y="2460986"/>
            <a:ext cx="126249" cy="1316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5" name="Oval 3"/>
          <p:cNvSpPr/>
          <p:nvPr/>
        </p:nvSpPr>
        <p:spPr>
          <a:xfrm>
            <a:off x="5912798" y="1934309"/>
            <a:ext cx="126249" cy="1316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6" name="Oval 4"/>
          <p:cNvSpPr/>
          <p:nvPr/>
        </p:nvSpPr>
        <p:spPr>
          <a:xfrm>
            <a:off x="5407803" y="1868475"/>
            <a:ext cx="126249" cy="1316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7" name="Oval 5"/>
          <p:cNvSpPr/>
          <p:nvPr/>
        </p:nvSpPr>
        <p:spPr>
          <a:xfrm>
            <a:off x="5029057" y="2000144"/>
            <a:ext cx="126249" cy="1316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8" name="Oval 6"/>
          <p:cNvSpPr/>
          <p:nvPr/>
        </p:nvSpPr>
        <p:spPr>
          <a:xfrm>
            <a:off x="4587186" y="2658490"/>
            <a:ext cx="126249" cy="1316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9" name="Oval 7"/>
          <p:cNvSpPr/>
          <p:nvPr/>
        </p:nvSpPr>
        <p:spPr>
          <a:xfrm>
            <a:off x="2693456" y="3316836"/>
            <a:ext cx="126249" cy="1316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0" name="Oval 8"/>
          <p:cNvSpPr/>
          <p:nvPr/>
        </p:nvSpPr>
        <p:spPr>
          <a:xfrm>
            <a:off x="2504083" y="3580175"/>
            <a:ext cx="126249" cy="1316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1" name="Freeform 10"/>
          <p:cNvSpPr/>
          <p:nvPr/>
        </p:nvSpPr>
        <p:spPr>
          <a:xfrm>
            <a:off x="6077964" y="2087084"/>
            <a:ext cx="137978" cy="315216"/>
          </a:xfrm>
          <a:custGeom>
            <a:avLst/>
            <a:gdLst>
              <a:gd name="connsiteX0" fmla="*/ 134911 w 157396"/>
              <a:gd name="connsiteY0" fmla="*/ 344774 h 344774"/>
              <a:gd name="connsiteX1" fmla="*/ 134911 w 157396"/>
              <a:gd name="connsiteY1" fmla="*/ 209863 h 344774"/>
              <a:gd name="connsiteX2" fmla="*/ 0 w 157396"/>
              <a:gd name="connsiteY2" fmla="*/ 0 h 344774"/>
              <a:gd name="connsiteX3" fmla="*/ 0 w 157396"/>
              <a:gd name="connsiteY3" fmla="*/ 0 h 344774"/>
            </a:gdLst>
            <a:ahLst/>
            <a:cxnLst>
              <a:cxn ang="0">
                <a:pos x="connsiteX0" y="connsiteY0"/>
              </a:cxn>
              <a:cxn ang="0">
                <a:pos x="connsiteX1" y="connsiteY1"/>
              </a:cxn>
              <a:cxn ang="0">
                <a:pos x="connsiteX2" y="connsiteY2"/>
              </a:cxn>
              <a:cxn ang="0">
                <a:pos x="connsiteX3" y="connsiteY3"/>
              </a:cxn>
            </a:cxnLst>
            <a:rect l="l" t="t" r="r" b="b"/>
            <a:pathLst>
              <a:path w="157396" h="344774">
                <a:moveTo>
                  <a:pt x="134911" y="344774"/>
                </a:moveTo>
                <a:cubicBezTo>
                  <a:pt x="146153" y="306049"/>
                  <a:pt x="157396" y="267325"/>
                  <a:pt x="134911" y="209863"/>
                </a:cubicBezTo>
                <a:cubicBezTo>
                  <a:pt x="112426" y="152401"/>
                  <a:pt x="0" y="0"/>
                  <a:pt x="0" y="0"/>
                </a:cubicBezTo>
                <a:lnTo>
                  <a:pt x="0" y="0"/>
                </a:lnTo>
              </a:path>
            </a:pathLst>
          </a:custGeom>
          <a:ln w="38100" cap="sq" cmpd="dbl">
            <a:solidFill>
              <a:srgbClr val="C00000"/>
            </a:solidFill>
            <a:miter lim="800000"/>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2" name="Freeform 11"/>
          <p:cNvSpPr/>
          <p:nvPr/>
        </p:nvSpPr>
        <p:spPr>
          <a:xfrm>
            <a:off x="5565472" y="1855866"/>
            <a:ext cx="315380" cy="59388"/>
          </a:xfrm>
          <a:custGeom>
            <a:avLst/>
            <a:gdLst>
              <a:gd name="connsiteX0" fmla="*/ 359764 w 359764"/>
              <a:gd name="connsiteY0" fmla="*/ 49967 h 64957"/>
              <a:gd name="connsiteX1" fmla="*/ 299804 w 359764"/>
              <a:gd name="connsiteY1" fmla="*/ 4997 h 64957"/>
              <a:gd name="connsiteX2" fmla="*/ 179882 w 359764"/>
              <a:gd name="connsiteY2" fmla="*/ 19987 h 64957"/>
              <a:gd name="connsiteX3" fmla="*/ 0 w 359764"/>
              <a:gd name="connsiteY3" fmla="*/ 64957 h 64957"/>
              <a:gd name="connsiteX4" fmla="*/ 0 w 359764"/>
              <a:gd name="connsiteY4" fmla="*/ 64957 h 64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764" h="64957">
                <a:moveTo>
                  <a:pt x="359764" y="49967"/>
                </a:moveTo>
                <a:cubicBezTo>
                  <a:pt x="344774" y="29980"/>
                  <a:pt x="329784" y="9994"/>
                  <a:pt x="299804" y="4997"/>
                </a:cubicBezTo>
                <a:cubicBezTo>
                  <a:pt x="269824" y="0"/>
                  <a:pt x="229849" y="9994"/>
                  <a:pt x="179882" y="19987"/>
                </a:cubicBezTo>
                <a:cubicBezTo>
                  <a:pt x="129915" y="29980"/>
                  <a:pt x="0" y="64957"/>
                  <a:pt x="0" y="64957"/>
                </a:cubicBezTo>
                <a:lnTo>
                  <a:pt x="0" y="64957"/>
                </a:lnTo>
              </a:path>
            </a:pathLst>
          </a:custGeom>
          <a:ln w="38100" cmpd="dbl">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3" name="Freeform 13"/>
          <p:cNvSpPr/>
          <p:nvPr/>
        </p:nvSpPr>
        <p:spPr>
          <a:xfrm>
            <a:off x="5185981" y="2020534"/>
            <a:ext cx="182179" cy="63334"/>
          </a:xfrm>
          <a:custGeom>
            <a:avLst/>
            <a:gdLst>
              <a:gd name="connsiteX0" fmla="*/ 207818 w 207818"/>
              <a:gd name="connsiteY0" fmla="*/ 0 h 69273"/>
              <a:gd name="connsiteX1" fmla="*/ 69272 w 207818"/>
              <a:gd name="connsiteY1" fmla="*/ 27709 h 69273"/>
              <a:gd name="connsiteX2" fmla="*/ 0 w 207818"/>
              <a:gd name="connsiteY2" fmla="*/ 69273 h 69273"/>
              <a:gd name="connsiteX3" fmla="*/ 0 w 207818"/>
              <a:gd name="connsiteY3" fmla="*/ 69273 h 69273"/>
            </a:gdLst>
            <a:ahLst/>
            <a:cxnLst>
              <a:cxn ang="0">
                <a:pos x="connsiteX0" y="connsiteY0"/>
              </a:cxn>
              <a:cxn ang="0">
                <a:pos x="connsiteX1" y="connsiteY1"/>
              </a:cxn>
              <a:cxn ang="0">
                <a:pos x="connsiteX2" y="connsiteY2"/>
              </a:cxn>
              <a:cxn ang="0">
                <a:pos x="connsiteX3" y="connsiteY3"/>
              </a:cxn>
            </a:cxnLst>
            <a:rect l="l" t="t" r="r" b="b"/>
            <a:pathLst>
              <a:path w="207818" h="69273">
                <a:moveTo>
                  <a:pt x="207818" y="0"/>
                </a:moveTo>
                <a:cubicBezTo>
                  <a:pt x="155863" y="8082"/>
                  <a:pt x="103908" y="16164"/>
                  <a:pt x="69272" y="27709"/>
                </a:cubicBezTo>
                <a:cubicBezTo>
                  <a:pt x="34636" y="39254"/>
                  <a:pt x="0" y="69273"/>
                  <a:pt x="0" y="69273"/>
                </a:cubicBezTo>
                <a:lnTo>
                  <a:pt x="0" y="69273"/>
                </a:lnTo>
              </a:path>
            </a:pathLst>
          </a:custGeom>
          <a:ln w="38100" cmpd="dbl">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4" name="Freeform 14"/>
          <p:cNvSpPr/>
          <p:nvPr/>
        </p:nvSpPr>
        <p:spPr>
          <a:xfrm>
            <a:off x="4724459" y="2148341"/>
            <a:ext cx="267197" cy="481337"/>
          </a:xfrm>
          <a:custGeom>
            <a:avLst/>
            <a:gdLst>
              <a:gd name="connsiteX0" fmla="*/ 304800 w 304800"/>
              <a:gd name="connsiteY0" fmla="*/ 0 h 526473"/>
              <a:gd name="connsiteX1" fmla="*/ 124691 w 304800"/>
              <a:gd name="connsiteY1" fmla="*/ 290945 h 526473"/>
              <a:gd name="connsiteX2" fmla="*/ 83127 w 304800"/>
              <a:gd name="connsiteY2" fmla="*/ 387927 h 526473"/>
              <a:gd name="connsiteX3" fmla="*/ 0 w 304800"/>
              <a:gd name="connsiteY3" fmla="*/ 526473 h 526473"/>
              <a:gd name="connsiteX4" fmla="*/ 0 w 304800"/>
              <a:gd name="connsiteY4" fmla="*/ 526473 h 526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526473">
                <a:moveTo>
                  <a:pt x="304800" y="0"/>
                </a:moveTo>
                <a:cubicBezTo>
                  <a:pt x="233218" y="113145"/>
                  <a:pt x="161636" y="226291"/>
                  <a:pt x="124691" y="290945"/>
                </a:cubicBezTo>
                <a:cubicBezTo>
                  <a:pt x="87746" y="355599"/>
                  <a:pt x="103909" y="348672"/>
                  <a:pt x="83127" y="387927"/>
                </a:cubicBezTo>
                <a:cubicBezTo>
                  <a:pt x="62345" y="427182"/>
                  <a:pt x="0" y="526473"/>
                  <a:pt x="0" y="526473"/>
                </a:cubicBezTo>
                <a:lnTo>
                  <a:pt x="0" y="526473"/>
                </a:lnTo>
              </a:path>
            </a:pathLst>
          </a:custGeom>
          <a:ln w="38100" cmpd="dbl">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5" name="Freeform 15"/>
          <p:cNvSpPr/>
          <p:nvPr/>
        </p:nvSpPr>
        <p:spPr>
          <a:xfrm>
            <a:off x="2817646" y="2640234"/>
            <a:ext cx="1706416" cy="597449"/>
          </a:xfrm>
          <a:custGeom>
            <a:avLst/>
            <a:gdLst>
              <a:gd name="connsiteX0" fmla="*/ 2022764 w 2022764"/>
              <a:gd name="connsiteY0" fmla="*/ 85436 h 653473"/>
              <a:gd name="connsiteX1" fmla="*/ 1884219 w 2022764"/>
              <a:gd name="connsiteY1" fmla="*/ 57727 h 653473"/>
              <a:gd name="connsiteX2" fmla="*/ 1745673 w 2022764"/>
              <a:gd name="connsiteY2" fmla="*/ 16164 h 653473"/>
              <a:gd name="connsiteX3" fmla="*/ 1496291 w 2022764"/>
              <a:gd name="connsiteY3" fmla="*/ 2309 h 653473"/>
              <a:gd name="connsiteX4" fmla="*/ 1108364 w 2022764"/>
              <a:gd name="connsiteY4" fmla="*/ 30018 h 653473"/>
              <a:gd name="connsiteX5" fmla="*/ 858982 w 2022764"/>
              <a:gd name="connsiteY5" fmla="*/ 99291 h 653473"/>
              <a:gd name="connsiteX6" fmla="*/ 429491 w 2022764"/>
              <a:gd name="connsiteY6" fmla="*/ 251691 h 653473"/>
              <a:gd name="connsiteX7" fmla="*/ 69273 w 2022764"/>
              <a:gd name="connsiteY7" fmla="*/ 501073 h 653473"/>
              <a:gd name="connsiteX8" fmla="*/ 13855 w 2022764"/>
              <a:gd name="connsiteY8" fmla="*/ 653473 h 653473"/>
              <a:gd name="connsiteX9" fmla="*/ 13855 w 2022764"/>
              <a:gd name="connsiteY9" fmla="*/ 653473 h 65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2764" h="653473">
                <a:moveTo>
                  <a:pt x="2022764" y="85436"/>
                </a:moveTo>
                <a:cubicBezTo>
                  <a:pt x="1976582" y="77354"/>
                  <a:pt x="1930401" y="69272"/>
                  <a:pt x="1884219" y="57727"/>
                </a:cubicBezTo>
                <a:cubicBezTo>
                  <a:pt x="1838037" y="46182"/>
                  <a:pt x="1810328" y="25400"/>
                  <a:pt x="1745673" y="16164"/>
                </a:cubicBezTo>
                <a:cubicBezTo>
                  <a:pt x="1681018" y="6928"/>
                  <a:pt x="1602509" y="0"/>
                  <a:pt x="1496291" y="2309"/>
                </a:cubicBezTo>
                <a:cubicBezTo>
                  <a:pt x="1390073" y="4618"/>
                  <a:pt x="1214582" y="13854"/>
                  <a:pt x="1108364" y="30018"/>
                </a:cubicBezTo>
                <a:cubicBezTo>
                  <a:pt x="1002146" y="46182"/>
                  <a:pt x="972128" y="62346"/>
                  <a:pt x="858982" y="99291"/>
                </a:cubicBezTo>
                <a:cubicBezTo>
                  <a:pt x="745837" y="136237"/>
                  <a:pt x="561109" y="184727"/>
                  <a:pt x="429491" y="251691"/>
                </a:cubicBezTo>
                <a:cubicBezTo>
                  <a:pt x="297873" y="318655"/>
                  <a:pt x="138546" y="434109"/>
                  <a:pt x="69273" y="501073"/>
                </a:cubicBezTo>
                <a:cubicBezTo>
                  <a:pt x="0" y="568037"/>
                  <a:pt x="13855" y="653473"/>
                  <a:pt x="13855" y="653473"/>
                </a:cubicBezTo>
                <a:lnTo>
                  <a:pt x="13855" y="653473"/>
                </a:lnTo>
              </a:path>
            </a:pathLst>
          </a:custGeom>
          <a:ln w="38100" cmpd="dbl">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6" name="TextBox 17"/>
          <p:cNvSpPr txBox="1"/>
          <p:nvPr/>
        </p:nvSpPr>
        <p:spPr>
          <a:xfrm>
            <a:off x="5975736" y="2592610"/>
            <a:ext cx="1047629" cy="501604"/>
          </a:xfrm>
          <a:prstGeom prst="rect">
            <a:avLst/>
          </a:prstGeom>
          <a:noFill/>
        </p:spPr>
        <p:txBody>
          <a:bodyPr wrap="square" rtlCol="0">
            <a:noAutofit/>
          </a:bodyPr>
          <a:lstStyle/>
          <a:p>
            <a:pPr>
              <a:spcAft>
                <a:spcPts val="0"/>
              </a:spcAft>
            </a:pPr>
            <a:r>
              <a:rPr lang="en-US" altLang="zh-CN" sz="1300" kern="1200" dirty="0" err="1">
                <a:solidFill>
                  <a:srgbClr val="000000"/>
                </a:solidFill>
                <a:effectLst/>
                <a:latin typeface="Times New Roman" panose="02020603050405020304" pitchFamily="18" charset="0"/>
                <a:ea typeface="新細明體"/>
                <a:cs typeface="Times New Roman" panose="02020603050405020304" pitchFamily="18" charset="0"/>
              </a:rPr>
              <a:t>Hetu</a:t>
            </a:r>
            <a:r>
              <a:rPr lang="en-US" altLang="zh-CN" sz="1300" kern="1200" dirty="0">
                <a:solidFill>
                  <a:srgbClr val="000000"/>
                </a:solidFill>
                <a:effectLst/>
                <a:latin typeface="Times New Roman" panose="02020603050405020304" pitchFamily="18" charset="0"/>
                <a:ea typeface="新細明體"/>
                <a:cs typeface="Times New Roman" panose="02020603050405020304" pitchFamily="18" charset="0"/>
              </a:rPr>
              <a:t> Ala</a:t>
            </a:r>
            <a:endParaRPr lang="en-US" sz="1200" dirty="0">
              <a:effectLst/>
              <a:latin typeface="Times New Roman" panose="02020603050405020304" pitchFamily="18" charset="0"/>
              <a:ea typeface="新細明體"/>
              <a:cs typeface="Times New Roman" panose="02020603050405020304" pitchFamily="18" charset="0"/>
            </a:endParaRPr>
          </a:p>
        </p:txBody>
      </p:sp>
      <p:sp>
        <p:nvSpPr>
          <p:cNvPr id="27" name="TextBox 18"/>
          <p:cNvSpPr txBox="1"/>
          <p:nvPr/>
        </p:nvSpPr>
        <p:spPr>
          <a:xfrm>
            <a:off x="5975736" y="1802615"/>
            <a:ext cx="1398128" cy="501604"/>
          </a:xfrm>
          <a:prstGeom prst="rect">
            <a:avLst/>
          </a:prstGeom>
          <a:noFill/>
        </p:spPr>
        <p:txBody>
          <a:bodyPr wrap="square" rtlCol="0">
            <a:noAutofit/>
          </a:bodyPr>
          <a:lstStyle/>
          <a:p>
            <a:pPr>
              <a:spcAft>
                <a:spcPts val="0"/>
              </a:spcAft>
            </a:pPr>
            <a:r>
              <a:rPr lang="en-US" altLang="zh-CN" sz="1300" dirty="0" err="1">
                <a:solidFill>
                  <a:srgbClr val="000000"/>
                </a:solidFill>
                <a:latin typeface="Times New Roman" panose="02020603050405020304" pitchFamily="18" charset="0"/>
                <a:ea typeface="新細明體"/>
                <a:cs typeface="Times New Roman" panose="02020603050405020304" pitchFamily="18" charset="0"/>
              </a:rPr>
              <a:t>Sarhū</a:t>
            </a:r>
            <a:endParaRPr lang="en-US" sz="1200" dirty="0">
              <a:effectLst/>
              <a:latin typeface="Times New Roman" panose="02020603050405020304" pitchFamily="18" charset="0"/>
              <a:ea typeface="新細明體"/>
              <a:cs typeface="Times New Roman" panose="02020603050405020304" pitchFamily="18" charset="0"/>
            </a:endParaRPr>
          </a:p>
        </p:txBody>
      </p:sp>
      <p:sp>
        <p:nvSpPr>
          <p:cNvPr id="28" name="TextBox 19"/>
          <p:cNvSpPr txBox="1"/>
          <p:nvPr/>
        </p:nvSpPr>
        <p:spPr>
          <a:xfrm>
            <a:off x="5029057" y="1556432"/>
            <a:ext cx="769209" cy="350949"/>
          </a:xfrm>
          <a:prstGeom prst="rect">
            <a:avLst/>
          </a:prstGeom>
          <a:noFill/>
        </p:spPr>
        <p:txBody>
          <a:bodyPr wrap="square" rtlCol="0">
            <a:noAutofit/>
          </a:bodyPr>
          <a:lstStyle/>
          <a:p>
            <a:pPr>
              <a:spcAft>
                <a:spcPts val="0"/>
              </a:spcAft>
            </a:pPr>
            <a:r>
              <a:rPr lang="en-US" altLang="zh-CN" sz="1300" kern="1200" dirty="0">
                <a:solidFill>
                  <a:srgbClr val="000000"/>
                </a:solidFill>
                <a:effectLst/>
                <a:latin typeface="Times New Roman" panose="02020603050405020304" pitchFamily="18" charset="0"/>
                <a:ea typeface="新細明體"/>
                <a:cs typeface="Times New Roman" panose="02020603050405020304" pitchFamily="18" charset="0"/>
              </a:rPr>
              <a:t>Fushun</a:t>
            </a:r>
            <a:endParaRPr lang="en-US" sz="1200" dirty="0">
              <a:effectLst/>
              <a:latin typeface="Times New Roman" panose="02020603050405020304" pitchFamily="18" charset="0"/>
              <a:ea typeface="新細明體"/>
              <a:cs typeface="Times New Roman" panose="02020603050405020304" pitchFamily="18" charset="0"/>
            </a:endParaRPr>
          </a:p>
        </p:txBody>
      </p:sp>
      <p:sp>
        <p:nvSpPr>
          <p:cNvPr id="29" name="TextBox 20"/>
          <p:cNvSpPr txBox="1"/>
          <p:nvPr/>
        </p:nvSpPr>
        <p:spPr>
          <a:xfrm>
            <a:off x="4302414" y="1907381"/>
            <a:ext cx="863691" cy="415492"/>
          </a:xfrm>
          <a:prstGeom prst="rect">
            <a:avLst/>
          </a:prstGeom>
          <a:noFill/>
        </p:spPr>
        <p:txBody>
          <a:bodyPr wrap="square" rtlCol="0">
            <a:noAutofit/>
          </a:bodyPr>
          <a:lstStyle/>
          <a:p>
            <a:pPr>
              <a:spcAft>
                <a:spcPts val="0"/>
              </a:spcAft>
            </a:pPr>
            <a:r>
              <a:rPr lang="en-US" altLang="zh-CN" sz="1300" kern="1200" dirty="0">
                <a:solidFill>
                  <a:srgbClr val="000000"/>
                </a:solidFill>
                <a:effectLst/>
                <a:latin typeface="Times New Roman" panose="02020603050405020304" pitchFamily="18" charset="0"/>
                <a:ea typeface="新細明體"/>
                <a:cs typeface="Times New Roman" panose="02020603050405020304" pitchFamily="18" charset="0"/>
              </a:rPr>
              <a:t>Shenyang</a:t>
            </a:r>
            <a:endParaRPr lang="en-US" sz="1200" dirty="0">
              <a:effectLst/>
              <a:latin typeface="Times New Roman" panose="02020603050405020304" pitchFamily="18" charset="0"/>
              <a:ea typeface="新細明體"/>
              <a:cs typeface="Times New Roman" panose="02020603050405020304" pitchFamily="18" charset="0"/>
            </a:endParaRPr>
          </a:p>
        </p:txBody>
      </p:sp>
      <p:sp>
        <p:nvSpPr>
          <p:cNvPr id="30" name="TextBox 21"/>
          <p:cNvSpPr txBox="1"/>
          <p:nvPr/>
        </p:nvSpPr>
        <p:spPr>
          <a:xfrm>
            <a:off x="4127966" y="2790109"/>
            <a:ext cx="863691" cy="415492"/>
          </a:xfrm>
          <a:prstGeom prst="rect">
            <a:avLst/>
          </a:prstGeom>
          <a:noFill/>
        </p:spPr>
        <p:txBody>
          <a:bodyPr wrap="square" rtlCol="0">
            <a:noAutofit/>
          </a:bodyPr>
          <a:lstStyle/>
          <a:p>
            <a:pPr>
              <a:spcAft>
                <a:spcPts val="0"/>
              </a:spcAft>
            </a:pPr>
            <a:r>
              <a:rPr lang="en-US" altLang="zh-CN" sz="1300" kern="1200" dirty="0">
                <a:solidFill>
                  <a:srgbClr val="000000"/>
                </a:solidFill>
                <a:effectLst/>
                <a:latin typeface="Times New Roman" panose="02020603050405020304" pitchFamily="18" charset="0"/>
                <a:ea typeface="新細明體"/>
                <a:cs typeface="Times New Roman" panose="02020603050405020304" pitchFamily="18" charset="0"/>
              </a:rPr>
              <a:t>Liaoyang</a:t>
            </a:r>
            <a:endParaRPr lang="en-US" sz="1200" dirty="0">
              <a:effectLst/>
              <a:latin typeface="Times New Roman" panose="02020603050405020304" pitchFamily="18" charset="0"/>
              <a:ea typeface="新細明體"/>
              <a:cs typeface="Times New Roman" panose="02020603050405020304" pitchFamily="18" charset="0"/>
            </a:endParaRPr>
          </a:p>
        </p:txBody>
      </p:sp>
      <p:sp>
        <p:nvSpPr>
          <p:cNvPr id="31" name="TextBox 22"/>
          <p:cNvSpPr txBox="1"/>
          <p:nvPr/>
        </p:nvSpPr>
        <p:spPr>
          <a:xfrm>
            <a:off x="2377804" y="3053440"/>
            <a:ext cx="1388866" cy="501604"/>
          </a:xfrm>
          <a:prstGeom prst="rect">
            <a:avLst/>
          </a:prstGeom>
          <a:noFill/>
        </p:spPr>
        <p:txBody>
          <a:bodyPr wrap="square" rtlCol="0">
            <a:noAutofit/>
          </a:bodyPr>
          <a:lstStyle/>
          <a:p>
            <a:pPr>
              <a:spcAft>
                <a:spcPts val="0"/>
              </a:spcAft>
            </a:pPr>
            <a:r>
              <a:rPr lang="en-US" altLang="zh-CN" sz="1300" kern="1200" dirty="0" err="1">
                <a:solidFill>
                  <a:srgbClr val="000000"/>
                </a:solidFill>
                <a:effectLst/>
                <a:latin typeface="Times New Roman" panose="02020603050405020304" pitchFamily="18" charset="0"/>
                <a:ea typeface="新細明體"/>
                <a:cs typeface="Times New Roman" panose="02020603050405020304" pitchFamily="18" charset="0"/>
              </a:rPr>
              <a:t>Ningyuan</a:t>
            </a:r>
            <a:endParaRPr lang="en-US" sz="1200" dirty="0">
              <a:effectLst/>
              <a:latin typeface="Times New Roman" panose="02020603050405020304" pitchFamily="18" charset="0"/>
              <a:ea typeface="新細明體"/>
              <a:cs typeface="Times New Roman" panose="02020603050405020304" pitchFamily="18" charset="0"/>
            </a:endParaRPr>
          </a:p>
        </p:txBody>
      </p:sp>
      <p:sp>
        <p:nvSpPr>
          <p:cNvPr id="32" name="TextBox 23"/>
          <p:cNvSpPr txBox="1"/>
          <p:nvPr/>
        </p:nvSpPr>
        <p:spPr>
          <a:xfrm>
            <a:off x="1795346" y="3448505"/>
            <a:ext cx="775413" cy="299890"/>
          </a:xfrm>
          <a:prstGeom prst="rect">
            <a:avLst/>
          </a:prstGeom>
          <a:noFill/>
        </p:spPr>
        <p:txBody>
          <a:bodyPr wrap="square" rtlCol="0">
            <a:noAutofit/>
          </a:bodyPr>
          <a:lstStyle/>
          <a:p>
            <a:pPr>
              <a:spcAft>
                <a:spcPts val="0"/>
              </a:spcAft>
            </a:pPr>
            <a:r>
              <a:rPr lang="en-US" altLang="zh-CN" sz="1300" kern="1200" dirty="0" err="1">
                <a:solidFill>
                  <a:srgbClr val="000000"/>
                </a:solidFill>
                <a:effectLst/>
                <a:latin typeface="Times New Roman" panose="02020603050405020304" pitchFamily="18" charset="0"/>
                <a:ea typeface="新細明體"/>
                <a:cs typeface="Times New Roman" panose="02020603050405020304" pitchFamily="18" charset="0"/>
              </a:rPr>
              <a:t>Shanhai</a:t>
            </a:r>
            <a:r>
              <a:rPr lang="en-US" altLang="zh-CN" sz="1300" kern="1200" dirty="0">
                <a:solidFill>
                  <a:srgbClr val="000000"/>
                </a:solidFill>
                <a:effectLst/>
                <a:latin typeface="Times New Roman" panose="02020603050405020304" pitchFamily="18" charset="0"/>
                <a:ea typeface="新細明體"/>
                <a:cs typeface="Times New Roman" panose="02020603050405020304" pitchFamily="18" charset="0"/>
              </a:rPr>
              <a:t> Pass</a:t>
            </a:r>
            <a:endParaRPr lang="en-US" sz="1200" dirty="0">
              <a:effectLst/>
              <a:latin typeface="Times New Roman" panose="02020603050405020304" pitchFamily="18" charset="0"/>
              <a:ea typeface="新細明體"/>
              <a:cs typeface="Times New Roman" panose="02020603050405020304" pitchFamily="18" charset="0"/>
            </a:endParaRPr>
          </a:p>
        </p:txBody>
      </p:sp>
      <p:sp>
        <p:nvSpPr>
          <p:cNvPr id="33" name="TextBox 24"/>
          <p:cNvSpPr txBox="1"/>
          <p:nvPr/>
        </p:nvSpPr>
        <p:spPr>
          <a:xfrm>
            <a:off x="6215942" y="2148341"/>
            <a:ext cx="631252" cy="292602"/>
          </a:xfrm>
          <a:prstGeom prst="rect">
            <a:avLst/>
          </a:prstGeom>
          <a:noFill/>
        </p:spPr>
        <p:txBody>
          <a:bodyPr wrap="square" rtlCol="0">
            <a:noAutofit/>
          </a:bodyPr>
          <a:lstStyle/>
          <a:p>
            <a:pPr>
              <a:spcAft>
                <a:spcPts val="0"/>
              </a:spcAft>
            </a:pPr>
            <a:r>
              <a:rPr lang="en-US" sz="1400" kern="1200">
                <a:solidFill>
                  <a:srgbClr val="C00000"/>
                </a:solidFill>
                <a:effectLst/>
                <a:latin typeface="Times New Roman" panose="02020603050405020304" pitchFamily="18" charset="0"/>
                <a:ea typeface="新細明體"/>
                <a:cs typeface="Times New Roman" panose="02020603050405020304" pitchFamily="18" charset="0"/>
              </a:rPr>
              <a:t>1619</a:t>
            </a:r>
            <a:endParaRPr lang="en-US" sz="1200">
              <a:effectLst/>
              <a:latin typeface="Times New Roman" panose="02020603050405020304" pitchFamily="18" charset="0"/>
              <a:ea typeface="新細明體"/>
              <a:cs typeface="Times New Roman" panose="02020603050405020304" pitchFamily="18" charset="0"/>
            </a:endParaRPr>
          </a:p>
        </p:txBody>
      </p:sp>
      <p:sp>
        <p:nvSpPr>
          <p:cNvPr id="34" name="TextBox 25"/>
          <p:cNvSpPr txBox="1"/>
          <p:nvPr/>
        </p:nvSpPr>
        <p:spPr>
          <a:xfrm rot="20698575">
            <a:off x="3517369" y="2272953"/>
            <a:ext cx="875623" cy="292602"/>
          </a:xfrm>
          <a:prstGeom prst="rect">
            <a:avLst/>
          </a:prstGeom>
          <a:noFill/>
        </p:spPr>
        <p:txBody>
          <a:bodyPr wrap="square" rtlCol="0">
            <a:noAutofit/>
          </a:bodyPr>
          <a:lstStyle/>
          <a:p>
            <a:pPr>
              <a:spcAft>
                <a:spcPts val="0"/>
              </a:spcAft>
            </a:pPr>
            <a:r>
              <a:rPr lang="en-US" sz="1400" kern="1200">
                <a:solidFill>
                  <a:srgbClr val="C00000"/>
                </a:solidFill>
                <a:effectLst/>
                <a:latin typeface="Times New Roman" panose="02020603050405020304" pitchFamily="18" charset="0"/>
                <a:ea typeface="新細明體"/>
                <a:cs typeface="Times New Roman" panose="02020603050405020304" pitchFamily="18" charset="0"/>
              </a:rPr>
              <a:t>1626</a:t>
            </a:r>
            <a:endParaRPr lang="en-US" sz="1200">
              <a:effectLst/>
              <a:latin typeface="Times New Roman" panose="02020603050405020304" pitchFamily="18" charset="0"/>
              <a:ea typeface="新細明體"/>
              <a:cs typeface="Times New Roman" panose="02020603050405020304" pitchFamily="18" charset="0"/>
            </a:endParaRPr>
          </a:p>
        </p:txBody>
      </p:sp>
      <p:sp>
        <p:nvSpPr>
          <p:cNvPr id="35" name="TextBox 26"/>
          <p:cNvSpPr txBox="1"/>
          <p:nvPr/>
        </p:nvSpPr>
        <p:spPr>
          <a:xfrm>
            <a:off x="4839548" y="1724024"/>
            <a:ext cx="637328" cy="276119"/>
          </a:xfrm>
          <a:prstGeom prst="rect">
            <a:avLst/>
          </a:prstGeom>
          <a:noFill/>
        </p:spPr>
        <p:txBody>
          <a:bodyPr wrap="square" rtlCol="0">
            <a:noAutofit/>
          </a:bodyPr>
          <a:lstStyle/>
          <a:p>
            <a:pPr>
              <a:spcAft>
                <a:spcPts val="0"/>
              </a:spcAft>
            </a:pPr>
            <a:r>
              <a:rPr lang="en-US" sz="1400" kern="1200">
                <a:solidFill>
                  <a:srgbClr val="C00000"/>
                </a:solidFill>
                <a:effectLst/>
                <a:latin typeface="Times New Roman" panose="02020603050405020304" pitchFamily="18" charset="0"/>
                <a:ea typeface="新細明體"/>
                <a:cs typeface="Times New Roman" panose="02020603050405020304" pitchFamily="18" charset="0"/>
              </a:rPr>
              <a:t>1621</a:t>
            </a:r>
            <a:endParaRPr lang="en-US" sz="1200">
              <a:effectLst/>
              <a:latin typeface="Times New Roman" panose="02020603050405020304" pitchFamily="18" charset="0"/>
              <a:ea typeface="新細明體"/>
              <a:cs typeface="Times New Roman" panose="02020603050405020304" pitchFamily="18" charset="0"/>
            </a:endParaRPr>
          </a:p>
        </p:txBody>
      </p:sp>
      <p:sp>
        <p:nvSpPr>
          <p:cNvPr id="36" name="TextBox 27"/>
          <p:cNvSpPr txBox="1"/>
          <p:nvPr/>
        </p:nvSpPr>
        <p:spPr>
          <a:xfrm>
            <a:off x="4839547" y="2263445"/>
            <a:ext cx="1072684" cy="292602"/>
          </a:xfrm>
          <a:prstGeom prst="rect">
            <a:avLst/>
          </a:prstGeom>
          <a:noFill/>
        </p:spPr>
        <p:txBody>
          <a:bodyPr wrap="square" rtlCol="0">
            <a:noAutofit/>
          </a:bodyPr>
          <a:lstStyle/>
          <a:p>
            <a:pPr>
              <a:spcAft>
                <a:spcPts val="0"/>
              </a:spcAft>
            </a:pPr>
            <a:r>
              <a:rPr lang="en-US" sz="1400" kern="1200">
                <a:solidFill>
                  <a:srgbClr val="C00000"/>
                </a:solidFill>
                <a:effectLst/>
                <a:latin typeface="Times New Roman" panose="02020603050405020304" pitchFamily="18" charset="0"/>
                <a:ea typeface="新細明體"/>
                <a:cs typeface="Times New Roman" panose="02020603050405020304" pitchFamily="18" charset="0"/>
              </a:rPr>
              <a:t>1621</a:t>
            </a:r>
            <a:endParaRPr lang="en-US" sz="1200">
              <a:effectLst/>
              <a:latin typeface="Times New Roman" panose="02020603050405020304" pitchFamily="18" charset="0"/>
              <a:ea typeface="新細明體"/>
              <a:cs typeface="Times New Roman" panose="02020603050405020304" pitchFamily="18" charset="0"/>
            </a:endParaRPr>
          </a:p>
        </p:txBody>
      </p:sp>
      <p:sp>
        <p:nvSpPr>
          <p:cNvPr id="37" name="TextBox 28"/>
          <p:cNvSpPr txBox="1"/>
          <p:nvPr/>
        </p:nvSpPr>
        <p:spPr>
          <a:xfrm>
            <a:off x="5855579" y="1574456"/>
            <a:ext cx="1073240" cy="292602"/>
          </a:xfrm>
          <a:prstGeom prst="rect">
            <a:avLst/>
          </a:prstGeom>
          <a:noFill/>
        </p:spPr>
        <p:txBody>
          <a:bodyPr wrap="square" rtlCol="0">
            <a:noAutofit/>
          </a:bodyPr>
          <a:lstStyle/>
          <a:p>
            <a:pPr>
              <a:spcAft>
                <a:spcPts val="0"/>
              </a:spcAft>
            </a:pPr>
            <a:r>
              <a:rPr lang="en-US" sz="1400" kern="1200">
                <a:solidFill>
                  <a:srgbClr val="C00000"/>
                </a:solidFill>
                <a:effectLst/>
                <a:latin typeface="Times New Roman" panose="02020603050405020304" pitchFamily="18" charset="0"/>
                <a:ea typeface="新細明體"/>
                <a:cs typeface="Times New Roman" panose="02020603050405020304" pitchFamily="18" charset="0"/>
              </a:rPr>
              <a:t>1621</a:t>
            </a:r>
            <a:endParaRPr lang="en-US" sz="1200">
              <a:effectLst/>
              <a:latin typeface="Times New Roman" panose="02020603050405020304" pitchFamily="18" charset="0"/>
              <a:ea typeface="新細明體"/>
              <a:cs typeface="Times New Roman" panose="02020603050405020304" pitchFamily="18" charset="0"/>
            </a:endParaRPr>
          </a:p>
        </p:txBody>
      </p:sp>
    </p:spTree>
    <p:extLst>
      <p:ext uri="{BB962C8B-B14F-4D97-AF65-F5344CB8AC3E}">
        <p14:creationId xmlns:p14="http://schemas.microsoft.com/office/powerpoint/2010/main" val="337675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20" name="TextBox 3"/>
          <p:cNvSpPr txBox="1"/>
          <p:nvPr/>
        </p:nvSpPr>
        <p:spPr>
          <a:xfrm>
            <a:off x="292718" y="1023951"/>
            <a:ext cx="5202033" cy="682074"/>
          </a:xfrm>
          <a:prstGeom prst="rect">
            <a:avLst/>
          </a:prstGeom>
          <a:gradFill flip="none" rotWithShape="1">
            <a:gsLst>
              <a:gs pos="47000">
                <a:srgbClr val="F79646">
                  <a:lumMod val="60000"/>
                  <a:lumOff val="40000"/>
                </a:srgbClr>
              </a:gs>
              <a:gs pos="100000">
                <a:srgbClr val="FFFFFF"/>
              </a:gs>
            </a:gsLst>
            <a:lin ang="0" scaled="1"/>
            <a:tileRect/>
          </a:gradFill>
          <a:ln w="25400" cap="flat" cmpd="sng" algn="ctr">
            <a:solidFill>
              <a:sysClr val="window" lastClr="FFFFFF"/>
            </a:solidFill>
            <a:prstDash val="solid"/>
          </a:ln>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84806"/>
                </a:solidFill>
                <a:effectLst/>
                <a:uLnTx/>
                <a:uFillTx/>
                <a:latin typeface="Times New Roman" panose="02020603050405020304" pitchFamily="18" charset="0"/>
                <a:ea typeface="新細明體"/>
                <a:cs typeface="Times New Roman" panose="02020603050405020304" pitchFamily="18" charset="0"/>
              </a:rPr>
              <a:t>B. </a:t>
            </a:r>
            <a:r>
              <a:rPr lang="en-US" sz="2000" b="1" dirty="0">
                <a:solidFill>
                  <a:srgbClr val="984806"/>
                </a:solidFill>
                <a:latin typeface="Times New Roman" panose="02020603050405020304" pitchFamily="18" charset="0"/>
                <a:ea typeface="新細明體"/>
                <a:cs typeface="Times New Roman" panose="02020603050405020304" pitchFamily="18" charset="0"/>
              </a:rPr>
              <a:t>The</a:t>
            </a:r>
            <a:r>
              <a:rPr lang="zh-TW" altLang="en-US" sz="2000" b="1" dirty="0">
                <a:solidFill>
                  <a:srgbClr val="984806"/>
                </a:solidFill>
                <a:latin typeface="Times New Roman" panose="02020603050405020304" pitchFamily="18" charset="0"/>
                <a:ea typeface="新細明體"/>
                <a:cs typeface="Times New Roman" panose="02020603050405020304" pitchFamily="18" charset="0"/>
              </a:rPr>
              <a:t> </a:t>
            </a:r>
            <a:r>
              <a:rPr lang="en-US" altLang="zh-TW" sz="2000" b="1" dirty="0">
                <a:solidFill>
                  <a:srgbClr val="984806"/>
                </a:solidFill>
                <a:latin typeface="Times New Roman" panose="02020603050405020304" pitchFamily="18" charset="0"/>
                <a:ea typeface="新細明體"/>
                <a:cs typeface="Times New Roman" panose="02020603050405020304" pitchFamily="18" charset="0"/>
              </a:rPr>
              <a:t>Battle Tactics and the Weapons of Both Sides</a:t>
            </a:r>
            <a:endParaRPr kumimoji="0" lang="en-US" sz="2000" b="0" i="0" u="none" strike="noStrike" kern="0" cap="none" spc="0" normalizeH="0" baseline="0" noProof="0" dirty="0">
              <a:ln>
                <a:noFill/>
              </a:ln>
              <a:solidFill>
                <a:sysClr val="window" lastClr="FFFFFF"/>
              </a:solidFill>
              <a:effectLst/>
              <a:uLnTx/>
              <a:uFillTx/>
              <a:latin typeface="Times New Roman" panose="02020603050405020304" pitchFamily="18" charset="0"/>
              <a:ea typeface="新細明體"/>
              <a:cs typeface="Times New Roman" panose="02020603050405020304" pitchFamily="18" charset="0"/>
            </a:endParaRPr>
          </a:p>
        </p:txBody>
      </p:sp>
      <p:pic>
        <p:nvPicPr>
          <p:cNvPr id="21" name="Picture 2"/>
          <p:cNvPicPr>
            <a:picLocks noChangeAspect="1" noChangeArrowheads="1"/>
          </p:cNvPicPr>
          <p:nvPr/>
        </p:nvPicPr>
        <p:blipFill>
          <a:blip r:embed="rId3" cstate="print"/>
          <a:srcRect/>
          <a:stretch>
            <a:fillRect/>
          </a:stretch>
        </p:blipFill>
        <p:spPr bwMode="auto">
          <a:xfrm>
            <a:off x="5670322" y="451339"/>
            <a:ext cx="2530142" cy="6201177"/>
          </a:xfrm>
          <a:prstGeom prst="rect">
            <a:avLst/>
          </a:prstGeom>
          <a:noFill/>
          <a:ln w="38100" cmpd="sng">
            <a:solidFill>
              <a:srgbClr val="C00000"/>
            </a:solidFill>
            <a:miter lim="800000"/>
            <a:headEnd/>
            <a:tailEnd/>
          </a:ln>
          <a:effectLst>
            <a:outerShdw blurRad="50800" dist="38100" dir="2700000" algn="tl" rotWithShape="0">
              <a:prstClr val="black">
                <a:alpha val="40000"/>
              </a:prstClr>
            </a:outerShdw>
          </a:effectLst>
        </p:spPr>
      </p:pic>
      <p:sp>
        <p:nvSpPr>
          <p:cNvPr id="2" name="矩形 1"/>
          <p:cNvSpPr/>
          <p:nvPr/>
        </p:nvSpPr>
        <p:spPr>
          <a:xfrm>
            <a:off x="292718" y="1668347"/>
            <a:ext cx="3749809" cy="369332"/>
          </a:xfrm>
          <a:prstGeom prst="rect">
            <a:avLst/>
          </a:prstGeom>
        </p:spPr>
        <p:txBody>
          <a:bodyPr wrap="none">
            <a:spAutoFit/>
          </a:bodyPr>
          <a:lstStyle/>
          <a:p>
            <a:pPr>
              <a:spcAft>
                <a:spcPts val="0"/>
              </a:spcAft>
            </a:pPr>
            <a:r>
              <a:rPr lang="en-US" altLang="zh-HK" dirty="0">
                <a:solidFill>
                  <a:srgbClr val="000000"/>
                </a:solidFill>
                <a:latin typeface="Times New Roman" panose="02020603050405020304" pitchFamily="18" charset="0"/>
                <a:cs typeface="Times New Roman" panose="02020603050405020304" pitchFamily="18" charset="0"/>
              </a:rPr>
              <a:t>First, examine </a:t>
            </a:r>
            <a:r>
              <a:rPr lang="en-US" altLang="zh-HK" dirty="0" smtClean="0">
                <a:solidFill>
                  <a:srgbClr val="000000"/>
                </a:solidFill>
                <a:latin typeface="Times New Roman" panose="02020603050405020304" pitchFamily="18" charset="0"/>
                <a:cs typeface="Times New Roman" panose="02020603050405020304" pitchFamily="18" charset="0"/>
              </a:rPr>
              <a:t>Later </a:t>
            </a:r>
            <a:r>
              <a:rPr lang="en-US" altLang="zh-HK" dirty="0" err="1">
                <a:solidFill>
                  <a:srgbClr val="000000"/>
                </a:solidFill>
                <a:latin typeface="Times New Roman" panose="02020603050405020304" pitchFamily="18" charset="0"/>
                <a:cs typeface="Times New Roman" panose="02020603050405020304" pitchFamily="18" charset="0"/>
              </a:rPr>
              <a:t>Jin’s</a:t>
            </a:r>
            <a:r>
              <a:rPr lang="en-US" altLang="zh-HK" dirty="0">
                <a:solidFill>
                  <a:srgbClr val="000000"/>
                </a:solidFill>
                <a:latin typeface="Times New Roman" panose="02020603050405020304" pitchFamily="18" charset="0"/>
                <a:cs typeface="Times New Roman" panose="02020603050405020304" pitchFamily="18" charset="0"/>
              </a:rPr>
              <a:t> battle tactics</a:t>
            </a:r>
            <a:endParaRPr lang="en-US" altLang="zh-TW" sz="1600" kern="100" dirty="0">
              <a:latin typeface="Times New Roman" panose="02020603050405020304" pitchFamily="18" charset="0"/>
              <a:cs typeface="Times New Roman" panose="02020603050405020304" pitchFamily="18" charset="0"/>
            </a:endParaRPr>
          </a:p>
        </p:txBody>
      </p:sp>
      <p:sp>
        <p:nvSpPr>
          <p:cNvPr id="22" name="TextBox 3"/>
          <p:cNvSpPr txBox="1"/>
          <p:nvPr/>
        </p:nvSpPr>
        <p:spPr>
          <a:xfrm>
            <a:off x="5988608" y="1668347"/>
            <a:ext cx="794101" cy="351905"/>
          </a:xfrm>
          <a:prstGeom prst="rect">
            <a:avLst/>
          </a:prstGeom>
          <a:solidFill>
            <a:srgbClr val="FFC000"/>
          </a:solidFill>
          <a:ln/>
        </p:spPr>
        <p:style>
          <a:lnRef idx="2">
            <a:schemeClr val="accent6"/>
          </a:lnRef>
          <a:fillRef idx="1">
            <a:schemeClr val="lt1"/>
          </a:fillRef>
          <a:effectRef idx="0">
            <a:schemeClr val="accent6"/>
          </a:effectRef>
          <a:fontRef idx="minor">
            <a:schemeClr val="dk1"/>
          </a:fontRef>
        </p:style>
        <p:txBody>
          <a:bodyPr wrap="square" rtlCol="0">
            <a:noAutofit/>
          </a:bodyPr>
          <a:lstStyle/>
          <a:p>
            <a:pPr>
              <a:spcAft>
                <a:spcPts val="0"/>
              </a:spcAft>
            </a:pPr>
            <a:r>
              <a:rPr lang="en-US" altLang="zh-CN" sz="13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Nurhaci</a:t>
            </a:r>
            <a:endParaRPr lang="en-US" sz="1200" b="1"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3" name="TextBox 4"/>
          <p:cNvSpPr txBox="1"/>
          <p:nvPr/>
        </p:nvSpPr>
        <p:spPr>
          <a:xfrm>
            <a:off x="292717" y="2037679"/>
            <a:ext cx="5305826" cy="2158158"/>
          </a:xfrm>
          <a:prstGeom prst="rect">
            <a:avLst/>
          </a:prstGeom>
        </p:spPr>
        <p:style>
          <a:lnRef idx="3">
            <a:schemeClr val="lt1"/>
          </a:lnRef>
          <a:fillRef idx="1">
            <a:schemeClr val="accent3"/>
          </a:fillRef>
          <a:effectRef idx="1">
            <a:schemeClr val="accent3"/>
          </a:effectRef>
          <a:fontRef idx="minor">
            <a:schemeClr val="lt1"/>
          </a:fontRef>
        </p:style>
        <p:txBody>
          <a:bodyPr wrap="square" rtlCol="0">
            <a:noAutofit/>
          </a:bodyPr>
          <a:lstStyle/>
          <a:p>
            <a:pPr>
              <a:lnSpc>
                <a:spcPct val="110000"/>
              </a:lnSpc>
              <a:spcAft>
                <a:spcPts val="0"/>
              </a:spcAft>
            </a:pPr>
            <a:r>
              <a:rPr lang="en-US" sz="1400" u="sng" kern="1200" dirty="0">
                <a:solidFill>
                  <a:srgbClr val="FFFFFF"/>
                </a:solidFill>
                <a:effectLst/>
                <a:latin typeface="Times New Roman"/>
                <a:ea typeface="新細明體"/>
                <a:cs typeface="Times New Roman"/>
              </a:rPr>
              <a:t>Nurhaci</a:t>
            </a:r>
          </a:p>
          <a:p>
            <a:pPr>
              <a:lnSpc>
                <a:spcPct val="110000"/>
              </a:lnSpc>
              <a:spcAft>
                <a:spcPts val="0"/>
              </a:spcAft>
            </a:pPr>
            <a:r>
              <a:rPr lang="en-US" sz="1400" dirty="0">
                <a:solidFill>
                  <a:srgbClr val="FFFFFF"/>
                </a:solidFill>
                <a:latin typeface="Times New Roman"/>
                <a:ea typeface="新細明體"/>
                <a:cs typeface="Times New Roman"/>
              </a:rPr>
              <a:t>AD1559 Nurhaci was born</a:t>
            </a:r>
          </a:p>
          <a:p>
            <a:pPr marL="266700" indent="-266700">
              <a:lnSpc>
                <a:spcPct val="110000"/>
              </a:lnSpc>
              <a:spcAft>
                <a:spcPts val="0"/>
              </a:spcAft>
            </a:pPr>
            <a:r>
              <a:rPr lang="en-US" sz="1400" dirty="0">
                <a:solidFill>
                  <a:srgbClr val="FFFFFF"/>
                </a:solidFill>
                <a:latin typeface="Times New Roman"/>
                <a:ea typeface="新細明體"/>
                <a:cs typeface="Times New Roman"/>
              </a:rPr>
              <a:t>AD1583 He became the leader of the Left Guard of the </a:t>
            </a:r>
            <a:r>
              <a:rPr lang="en-US" sz="1400" dirty="0" err="1">
                <a:solidFill>
                  <a:srgbClr val="FFFFFF"/>
                </a:solidFill>
                <a:latin typeface="Times New Roman"/>
                <a:ea typeface="新細明體"/>
                <a:cs typeface="Times New Roman"/>
              </a:rPr>
              <a:t>Jianzhou</a:t>
            </a:r>
            <a:r>
              <a:rPr lang="en-US" sz="1400" dirty="0">
                <a:solidFill>
                  <a:srgbClr val="FFFFFF"/>
                </a:solidFill>
                <a:latin typeface="Times New Roman"/>
                <a:ea typeface="新細明體"/>
                <a:cs typeface="Times New Roman"/>
              </a:rPr>
              <a:t> </a:t>
            </a:r>
            <a:r>
              <a:rPr lang="zh-TW" altLang="en-US" sz="1400" dirty="0">
                <a:solidFill>
                  <a:srgbClr val="FFFFFF"/>
                </a:solidFill>
                <a:latin typeface="Times New Roman"/>
                <a:ea typeface="新細明體"/>
                <a:cs typeface="Times New Roman"/>
              </a:rPr>
              <a:t>建州</a:t>
            </a:r>
            <a:r>
              <a:rPr lang="en-US" sz="1400" dirty="0" err="1">
                <a:solidFill>
                  <a:srgbClr val="FFFFFF"/>
                </a:solidFill>
                <a:latin typeface="Times New Roman"/>
                <a:ea typeface="新細明體"/>
                <a:cs typeface="Times New Roman"/>
              </a:rPr>
              <a:t>Jurchens</a:t>
            </a:r>
            <a:endParaRPr lang="en-US" sz="1400" dirty="0">
              <a:solidFill>
                <a:srgbClr val="FFFFFF"/>
              </a:solidFill>
              <a:latin typeface="Times New Roman"/>
              <a:ea typeface="新細明體"/>
              <a:cs typeface="Times New Roman"/>
            </a:endParaRPr>
          </a:p>
          <a:p>
            <a:pPr marL="357188" indent="-357188">
              <a:lnSpc>
                <a:spcPct val="110000"/>
              </a:lnSpc>
              <a:spcAft>
                <a:spcPts val="0"/>
              </a:spcAft>
            </a:pPr>
            <a:r>
              <a:rPr lang="en-US" sz="1400" dirty="0">
                <a:solidFill>
                  <a:srgbClr val="FFFFFF"/>
                </a:solidFill>
                <a:latin typeface="Times New Roman"/>
                <a:ea typeface="新細明體"/>
                <a:cs typeface="Times New Roman"/>
              </a:rPr>
              <a:t>AD1591 He unified all tribes of Jurchens in Manchuria</a:t>
            </a:r>
          </a:p>
          <a:p>
            <a:pPr marL="266700" indent="-266700">
              <a:lnSpc>
                <a:spcPct val="110000"/>
              </a:lnSpc>
              <a:spcAft>
                <a:spcPts val="0"/>
              </a:spcAft>
            </a:pPr>
            <a:r>
              <a:rPr lang="en-US" sz="1400" dirty="0">
                <a:solidFill>
                  <a:srgbClr val="FFFFFF"/>
                </a:solidFill>
                <a:latin typeface="Times New Roman"/>
                <a:ea typeface="新細明體"/>
                <a:cs typeface="Times New Roman"/>
              </a:rPr>
              <a:t>AD1616 He established a regime named Jin, announced his Seven Grievances </a:t>
            </a:r>
            <a:r>
              <a:rPr lang="en-US" altLang="zh-CN" sz="1400" dirty="0">
                <a:solidFill>
                  <a:srgbClr val="FFFFFF"/>
                </a:solidFill>
                <a:latin typeface="Times New Roman"/>
                <a:ea typeface="新細明體"/>
                <a:cs typeface="Times New Roman"/>
              </a:rPr>
              <a:t>against the Ming </a:t>
            </a:r>
            <a:r>
              <a:rPr lang="en-US" sz="1400" dirty="0">
                <a:solidFill>
                  <a:srgbClr val="FFFFFF"/>
                </a:solidFill>
                <a:latin typeface="Times New Roman"/>
                <a:ea typeface="新細明體"/>
                <a:cs typeface="Times New Roman"/>
              </a:rPr>
              <a:t>(including the murder of his father and grandfather, disrespect shown to his envoys and various border violations), and started a war with the Ming Dynasty.</a:t>
            </a:r>
          </a:p>
        </p:txBody>
      </p:sp>
      <p:sp>
        <p:nvSpPr>
          <p:cNvPr id="24" name="TextBox 2"/>
          <p:cNvSpPr txBox="1"/>
          <p:nvPr/>
        </p:nvSpPr>
        <p:spPr>
          <a:xfrm>
            <a:off x="292718" y="4290272"/>
            <a:ext cx="5202033" cy="2567728"/>
          </a:xfrm>
          <a:prstGeom prst="rect">
            <a:avLst/>
          </a:prstGeom>
          <a:solidFill>
            <a:schemeClr val="accent2">
              <a:lumMod val="20000"/>
              <a:lumOff val="80000"/>
            </a:schemeClr>
          </a:solidFill>
        </p:spPr>
        <p:txBody>
          <a:bodyPr wrap="square" rtlCol="0">
            <a:noAutofit/>
          </a:bodyPr>
          <a:lstStyle/>
          <a:p>
            <a:pPr>
              <a:lnSpc>
                <a:spcPct val="110000"/>
              </a:lnSpc>
              <a:spcAft>
                <a:spcPts val="0"/>
              </a:spcAft>
            </a:pPr>
            <a:r>
              <a:rPr lang="en-US" altLang="zh-CN" sz="1500" dirty="0">
                <a:latin typeface="Times New Roman"/>
                <a:ea typeface="新細明體"/>
                <a:cs typeface="Times New Roman"/>
              </a:rPr>
              <a:t>During the rule </a:t>
            </a:r>
            <a:r>
              <a:rPr lang="en-US" altLang="zh-CN" sz="1500" dirty="0" smtClean="0">
                <a:latin typeface="Times New Roman"/>
                <a:ea typeface="新細明體"/>
                <a:cs typeface="Times New Roman"/>
              </a:rPr>
              <a:t>of Later </a:t>
            </a:r>
            <a:r>
              <a:rPr lang="en-US" altLang="zh-CN" sz="1500" dirty="0" err="1">
                <a:latin typeface="Times New Roman"/>
                <a:ea typeface="新細明體"/>
                <a:cs typeface="Times New Roman"/>
              </a:rPr>
              <a:t>Jin’s</a:t>
            </a:r>
            <a:r>
              <a:rPr lang="en-US" altLang="zh-CN" sz="1500" dirty="0">
                <a:latin typeface="Times New Roman"/>
                <a:ea typeface="新細明體"/>
                <a:cs typeface="Times New Roman"/>
              </a:rPr>
              <a:t> Supreme Khan Nurhaci, he did not leave behind </a:t>
            </a:r>
            <a:r>
              <a:rPr lang="en-US" altLang="zh-CN" sz="1500" dirty="0" smtClean="0">
                <a:latin typeface="Times New Roman"/>
                <a:ea typeface="新細明體"/>
                <a:cs typeface="Times New Roman"/>
              </a:rPr>
              <a:t>any portraits</a:t>
            </a:r>
            <a:r>
              <a:rPr lang="en-US" altLang="zh-CN" sz="1500" dirty="0">
                <a:latin typeface="Times New Roman"/>
                <a:ea typeface="新細明體"/>
                <a:cs typeface="Times New Roman"/>
              </a:rPr>
              <a:t>. The image we see now is an illustration from </a:t>
            </a:r>
            <a:r>
              <a:rPr lang="en-US" altLang="zh-CN" sz="1500" i="1" dirty="0">
                <a:latin typeface="Times New Roman"/>
                <a:ea typeface="新細明體"/>
                <a:cs typeface="Times New Roman"/>
              </a:rPr>
              <a:t>“</a:t>
            </a:r>
            <a:r>
              <a:rPr lang="en-US" altLang="zh-CN" sz="1500" i="1" dirty="0" err="1">
                <a:latin typeface="Times New Roman"/>
                <a:ea typeface="新細明體"/>
                <a:cs typeface="Times New Roman"/>
              </a:rPr>
              <a:t>Manzhou</a:t>
            </a:r>
            <a:r>
              <a:rPr lang="en-US" altLang="zh-CN" sz="1500" i="1" dirty="0">
                <a:latin typeface="Times New Roman"/>
                <a:ea typeface="新細明體"/>
                <a:cs typeface="Times New Roman"/>
              </a:rPr>
              <a:t> Shilu” </a:t>
            </a:r>
            <a:r>
              <a:rPr lang="en-US" altLang="zh-CN" sz="1500" dirty="0">
                <a:latin typeface="Times New Roman"/>
                <a:ea typeface="新細明體"/>
                <a:cs typeface="Times New Roman"/>
              </a:rPr>
              <a:t>(Manchu Veritable </a:t>
            </a:r>
            <a:r>
              <a:rPr lang="en-US" altLang="zh-CN" sz="1500" dirty="0" smtClean="0">
                <a:latin typeface="Times New Roman"/>
                <a:ea typeface="新細明體"/>
                <a:cs typeface="Times New Roman"/>
              </a:rPr>
              <a:t>Records </a:t>
            </a:r>
            <a:r>
              <a:rPr lang="zh-TW" altLang="en-US" sz="1500" dirty="0" smtClean="0">
                <a:latin typeface="Times New Roman"/>
                <a:ea typeface="新細明體"/>
                <a:cs typeface="Times New Roman"/>
              </a:rPr>
              <a:t>滿洲實錄</a:t>
            </a:r>
            <a:r>
              <a:rPr lang="en-US" altLang="zh-CN" sz="1500" dirty="0" smtClean="0">
                <a:latin typeface="Times New Roman"/>
                <a:ea typeface="新細明體"/>
                <a:cs typeface="Times New Roman"/>
              </a:rPr>
              <a:t>). It was </a:t>
            </a:r>
            <a:r>
              <a:rPr lang="en-US" altLang="zh-CN" sz="1500" dirty="0">
                <a:latin typeface="Times New Roman"/>
                <a:ea typeface="新細明體"/>
                <a:cs typeface="Times New Roman"/>
              </a:rPr>
              <a:t>originally from </a:t>
            </a:r>
            <a:r>
              <a:rPr lang="en-US" sz="1500" dirty="0" smtClean="0">
                <a:latin typeface="Times New Roman"/>
                <a:ea typeface="新細明體"/>
                <a:cs typeface="Times New Roman"/>
              </a:rPr>
              <a:t>“</a:t>
            </a:r>
            <a:r>
              <a:rPr lang="en-US" sz="1500" i="1" kern="1200" dirty="0" smtClean="0">
                <a:effectLst/>
                <a:latin typeface="Times New Roman"/>
                <a:ea typeface="新細明體"/>
                <a:cs typeface="Times New Roman"/>
              </a:rPr>
              <a:t>Qing </a:t>
            </a:r>
            <a:r>
              <a:rPr lang="en-US" sz="1500" i="1" kern="1200" dirty="0" err="1">
                <a:effectLst/>
                <a:latin typeface="Times New Roman"/>
                <a:ea typeface="新細明體"/>
                <a:cs typeface="Times New Roman"/>
              </a:rPr>
              <a:t>Taizu</a:t>
            </a:r>
            <a:r>
              <a:rPr lang="en-US" sz="1500" i="1" kern="1200" dirty="0">
                <a:effectLst/>
                <a:latin typeface="Times New Roman"/>
                <a:ea typeface="新細明體"/>
                <a:cs typeface="Times New Roman"/>
              </a:rPr>
              <a:t> Shilu Zhan Ji </a:t>
            </a:r>
            <a:r>
              <a:rPr lang="en-US" sz="1500" i="1" kern="1200" dirty="0" err="1" smtClean="0">
                <a:effectLst/>
                <a:latin typeface="Times New Roman"/>
                <a:ea typeface="新細明體"/>
                <a:cs typeface="Times New Roman"/>
              </a:rPr>
              <a:t>Tu</a:t>
            </a:r>
            <a:r>
              <a:rPr lang="en-US" sz="1500" i="1" kern="1200" dirty="0" smtClean="0">
                <a:effectLst/>
                <a:latin typeface="Times New Roman"/>
                <a:ea typeface="新細明體"/>
                <a:cs typeface="Times New Roman"/>
              </a:rPr>
              <a:t>” </a:t>
            </a:r>
            <a:r>
              <a:rPr lang="en-US" sz="1500" kern="1200" dirty="0">
                <a:effectLst/>
                <a:latin typeface="Times New Roman"/>
                <a:ea typeface="新細明體"/>
                <a:cs typeface="Times New Roman"/>
              </a:rPr>
              <a:t>(Veritable Record of Qing </a:t>
            </a:r>
            <a:r>
              <a:rPr lang="en-US" sz="1500" kern="1200" dirty="0" err="1">
                <a:effectLst/>
                <a:latin typeface="Times New Roman"/>
                <a:ea typeface="新細明體"/>
                <a:cs typeface="Times New Roman"/>
              </a:rPr>
              <a:t>Taizu’s</a:t>
            </a:r>
            <a:r>
              <a:rPr lang="en-US" sz="1500" kern="1200" dirty="0">
                <a:effectLst/>
                <a:latin typeface="Times New Roman"/>
                <a:ea typeface="新細明體"/>
                <a:cs typeface="Times New Roman"/>
              </a:rPr>
              <a:t> Battles </a:t>
            </a:r>
            <a:r>
              <a:rPr lang="en-US" sz="1500" kern="1200" dirty="0" smtClean="0">
                <a:effectLst/>
                <a:latin typeface="Times New Roman"/>
                <a:ea typeface="新細明體"/>
                <a:cs typeface="Times New Roman"/>
              </a:rPr>
              <a:t>Images </a:t>
            </a:r>
            <a:r>
              <a:rPr lang="zh-TW" altLang="en-US" sz="1500" kern="1200" dirty="0" smtClean="0">
                <a:effectLst/>
                <a:latin typeface="Times New Roman"/>
                <a:ea typeface="新細明體"/>
                <a:cs typeface="Times New Roman"/>
              </a:rPr>
              <a:t>清太祖實錄戰跡圖</a:t>
            </a:r>
            <a:r>
              <a:rPr lang="en-US" sz="1500" kern="1200" dirty="0" smtClean="0">
                <a:effectLst/>
                <a:latin typeface="Times New Roman"/>
                <a:ea typeface="新細明體"/>
                <a:cs typeface="Times New Roman"/>
              </a:rPr>
              <a:t>) which was compiled by Hong </a:t>
            </a:r>
            <a:r>
              <a:rPr lang="en-US" sz="1500" kern="1200" dirty="0" err="1" smtClean="0">
                <a:effectLst/>
                <a:latin typeface="Times New Roman"/>
                <a:ea typeface="新細明體"/>
                <a:cs typeface="Times New Roman"/>
              </a:rPr>
              <a:t>Taiji</a:t>
            </a:r>
            <a:r>
              <a:rPr lang="en-US" sz="1500" kern="1200" dirty="0" smtClean="0">
                <a:effectLst/>
                <a:latin typeface="Times New Roman"/>
                <a:ea typeface="新細明體"/>
                <a:cs typeface="Times New Roman"/>
              </a:rPr>
              <a:t> when he became the emperor in AD1635. </a:t>
            </a:r>
            <a:r>
              <a:rPr lang="en-US" sz="1500" kern="1200" dirty="0">
                <a:effectLst/>
                <a:latin typeface="Times New Roman"/>
                <a:ea typeface="新細明體"/>
                <a:cs typeface="Times New Roman"/>
              </a:rPr>
              <a:t>Since the date of </a:t>
            </a:r>
            <a:r>
              <a:rPr lang="en-US" sz="1500" kern="1200" dirty="0" smtClean="0">
                <a:effectLst/>
                <a:latin typeface="Times New Roman"/>
                <a:ea typeface="新細明體"/>
                <a:cs typeface="Times New Roman"/>
              </a:rPr>
              <a:t>production was close </a:t>
            </a:r>
            <a:r>
              <a:rPr lang="en-US" sz="1500" kern="1200" dirty="0">
                <a:effectLst/>
                <a:latin typeface="Times New Roman"/>
                <a:ea typeface="新細明體"/>
                <a:cs typeface="Times New Roman"/>
              </a:rPr>
              <a:t>to the time period of Nurhaci’s rule, we can trust that these images are the most </a:t>
            </a:r>
            <a:r>
              <a:rPr lang="en-US" sz="1500" kern="1200" dirty="0" smtClean="0">
                <a:effectLst/>
                <a:latin typeface="Times New Roman"/>
                <a:ea typeface="新細明體"/>
                <a:cs typeface="Times New Roman"/>
              </a:rPr>
              <a:t>capable of </a:t>
            </a:r>
            <a:r>
              <a:rPr lang="en-US" sz="1500" kern="1200" dirty="0">
                <a:effectLst/>
                <a:latin typeface="Times New Roman"/>
                <a:ea typeface="新細明體"/>
                <a:cs typeface="Times New Roman"/>
              </a:rPr>
              <a:t>showing Nurhaci’s </a:t>
            </a:r>
            <a:r>
              <a:rPr lang="en-US" altLang="zh-CN" sz="1500" kern="1200" dirty="0">
                <a:effectLst/>
                <a:latin typeface="Times New Roman"/>
                <a:ea typeface="新細明體"/>
                <a:cs typeface="Times New Roman"/>
              </a:rPr>
              <a:t>circumstances in the </a:t>
            </a:r>
            <a:r>
              <a:rPr lang="en-US" altLang="zh-CN" sz="1500" kern="1200" dirty="0" smtClean="0">
                <a:effectLst/>
                <a:latin typeface="Times New Roman"/>
                <a:ea typeface="新細明體"/>
                <a:cs typeface="Times New Roman"/>
              </a:rPr>
              <a:t>war at that time.</a:t>
            </a:r>
            <a:endParaRPr lang="en-US" sz="1500" dirty="0">
              <a:effectLst/>
              <a:latin typeface="Times New Roman"/>
              <a:ea typeface="新細明體"/>
              <a:cs typeface="Times New Roman"/>
            </a:endParaRPr>
          </a:p>
        </p:txBody>
      </p:sp>
    </p:spTree>
    <p:extLst>
      <p:ext uri="{BB962C8B-B14F-4D97-AF65-F5344CB8AC3E}">
        <p14:creationId xmlns:p14="http://schemas.microsoft.com/office/powerpoint/2010/main" val="181499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17" name="TextBox 3"/>
          <p:cNvSpPr txBox="1"/>
          <p:nvPr/>
        </p:nvSpPr>
        <p:spPr>
          <a:xfrm>
            <a:off x="421532" y="1093292"/>
            <a:ext cx="2706057" cy="584775"/>
          </a:xfrm>
          <a:prstGeom prst="rect">
            <a:avLst/>
          </a:prstGeom>
          <a:solidFill>
            <a:srgbClr val="C0504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600" dirty="0">
                <a:solidFill>
                  <a:srgbClr val="000000"/>
                </a:solidFill>
                <a:latin typeface="Times New Roman"/>
                <a:ea typeface="新細明體"/>
                <a:cs typeface="Times New Roman"/>
              </a:rPr>
              <a:t>The Battle Tactics of Later</a:t>
            </a:r>
            <a:r>
              <a:rPr lang="zh-CN" altLang="en-US" sz="1600" dirty="0">
                <a:solidFill>
                  <a:srgbClr val="000000"/>
                </a:solidFill>
                <a:latin typeface="Times New Roman"/>
                <a:ea typeface="新細明體"/>
                <a:cs typeface="Times New Roman"/>
              </a:rPr>
              <a:t> </a:t>
            </a:r>
            <a:r>
              <a:rPr lang="en-US" altLang="zh-CN" sz="1600" dirty="0" err="1">
                <a:solidFill>
                  <a:srgbClr val="000000"/>
                </a:solidFill>
                <a:latin typeface="Times New Roman"/>
                <a:ea typeface="新細明體"/>
                <a:cs typeface="Times New Roman"/>
              </a:rPr>
              <a:t>Jin</a:t>
            </a:r>
            <a:r>
              <a:rPr lang="zh-CN" altLang="en-US" sz="1600" dirty="0">
                <a:solidFill>
                  <a:srgbClr val="000000"/>
                </a:solidFill>
                <a:latin typeface="Times New Roman"/>
                <a:ea typeface="新細明體"/>
                <a:cs typeface="Times New Roman"/>
              </a:rPr>
              <a:t> </a:t>
            </a:r>
            <a:r>
              <a:rPr lang="en-US" altLang="zh-CN" sz="1600" dirty="0">
                <a:solidFill>
                  <a:srgbClr val="000000"/>
                </a:solidFill>
                <a:latin typeface="Times New Roman"/>
                <a:ea typeface="新細明體"/>
                <a:cs typeface="Times New Roman"/>
              </a:rPr>
              <a:t>Soldiers: Mounted Archery</a:t>
            </a:r>
            <a:endParaRPr kumimoji="0" lang="en-US" sz="16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pic>
        <p:nvPicPr>
          <p:cNvPr id="20" name="Picture 2"/>
          <p:cNvPicPr>
            <a:picLocks noChangeAspect="1" noChangeArrowheads="1"/>
          </p:cNvPicPr>
          <p:nvPr/>
        </p:nvPicPr>
        <p:blipFill>
          <a:blip r:embed="rId3" cstate="print"/>
          <a:srcRect/>
          <a:stretch>
            <a:fillRect/>
          </a:stretch>
        </p:blipFill>
        <p:spPr bwMode="auto">
          <a:xfrm>
            <a:off x="3315701" y="1057927"/>
            <a:ext cx="5556226" cy="5434901"/>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
        <p:nvSpPr>
          <p:cNvPr id="21" name="矩形 20"/>
          <p:cNvSpPr/>
          <p:nvPr/>
        </p:nvSpPr>
        <p:spPr>
          <a:xfrm>
            <a:off x="4920290" y="3336402"/>
            <a:ext cx="1171575" cy="1457325"/>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7" name="TextBox 4"/>
          <p:cNvSpPr txBox="1"/>
          <p:nvPr/>
        </p:nvSpPr>
        <p:spPr>
          <a:xfrm>
            <a:off x="421532" y="1847757"/>
            <a:ext cx="2706057" cy="2945970"/>
          </a:xfrm>
          <a:prstGeom prst="rect">
            <a:avLst/>
          </a:prstGeom>
          <a:solidFill>
            <a:srgbClr val="4BACC6">
              <a:lumMod val="20000"/>
              <a:lumOff val="80000"/>
            </a:srgbClr>
          </a:solidFill>
        </p:spPr>
        <p:txBody>
          <a:bodyPr wrap="square" rtlCol="0">
            <a:noAutofit/>
          </a:bodyPr>
          <a:lstStyle/>
          <a:p>
            <a:pPr lvl="0" defTabSz="914400">
              <a:lnSpc>
                <a:spcPct val="110000"/>
              </a:lnSpc>
              <a:defRPr/>
            </a:pPr>
            <a:r>
              <a:rPr lang="en-US" altLang="zh-HK" sz="1200" dirty="0">
                <a:latin typeface="Times New Roman"/>
                <a:ea typeface="新細明體"/>
                <a:cs typeface="Times New Roman"/>
              </a:rPr>
              <a:t>This</a:t>
            </a:r>
            <a:r>
              <a:rPr lang="zh-HK" altLang="en-US" sz="1200" dirty="0">
                <a:latin typeface="Times New Roman"/>
                <a:ea typeface="新細明體"/>
                <a:cs typeface="Times New Roman"/>
              </a:rPr>
              <a:t> </a:t>
            </a:r>
            <a:r>
              <a:rPr lang="en-US" altLang="zh-HK" sz="1200" dirty="0">
                <a:latin typeface="Times New Roman"/>
                <a:ea typeface="新細明體"/>
                <a:cs typeface="Times New Roman"/>
              </a:rPr>
              <a:t>was</a:t>
            </a:r>
            <a:r>
              <a:rPr lang="zh-HK" altLang="en-US" sz="1200" dirty="0">
                <a:latin typeface="Times New Roman"/>
                <a:ea typeface="新細明體"/>
                <a:cs typeface="Times New Roman"/>
              </a:rPr>
              <a:t> </a:t>
            </a:r>
            <a:r>
              <a:rPr lang="en-US" altLang="zh-HK" sz="1200" dirty="0">
                <a:latin typeface="Times New Roman"/>
                <a:ea typeface="新細明體"/>
                <a:cs typeface="Times New Roman"/>
              </a:rPr>
              <a:t>Nurhaci’s first battle</a:t>
            </a:r>
            <a:r>
              <a:rPr lang="zh-HK" altLang="en-US" sz="1200" dirty="0">
                <a:latin typeface="Times New Roman"/>
                <a:ea typeface="新細明體"/>
                <a:cs typeface="Times New Roman"/>
              </a:rPr>
              <a:t> </a:t>
            </a:r>
            <a:r>
              <a:rPr lang="en-HK" altLang="zh-HK" sz="1200" dirty="0">
                <a:latin typeface="Times New Roman"/>
                <a:ea typeface="新細明體"/>
                <a:cs typeface="Times New Roman"/>
              </a:rPr>
              <a:t>after</a:t>
            </a:r>
            <a:r>
              <a:rPr lang="zh-HK" altLang="en-US" sz="1200" dirty="0">
                <a:latin typeface="Times New Roman"/>
                <a:ea typeface="新細明體"/>
                <a:cs typeface="Times New Roman"/>
              </a:rPr>
              <a:t> </a:t>
            </a:r>
            <a:r>
              <a:rPr lang="en-HK" altLang="zh-HK" sz="1200" dirty="0">
                <a:latin typeface="Times New Roman"/>
                <a:ea typeface="新細明體"/>
                <a:cs typeface="Times New Roman"/>
              </a:rPr>
              <a:t>he</a:t>
            </a:r>
            <a:r>
              <a:rPr lang="zh-HK" altLang="en-US" sz="1200" dirty="0">
                <a:latin typeface="Times New Roman"/>
                <a:ea typeface="新細明體"/>
                <a:cs typeface="Times New Roman"/>
              </a:rPr>
              <a:t> </a:t>
            </a:r>
            <a:r>
              <a:rPr lang="en-US" altLang="zh-HK" sz="1200" dirty="0">
                <a:latin typeface="Times New Roman"/>
                <a:ea typeface="新細明體"/>
                <a:cs typeface="Times New Roman"/>
              </a:rPr>
              <a:t>began to command</a:t>
            </a:r>
            <a:r>
              <a:rPr lang="zh-HK" altLang="en-US" sz="1200" dirty="0">
                <a:latin typeface="Times New Roman"/>
                <a:ea typeface="新細明體"/>
                <a:cs typeface="Times New Roman"/>
              </a:rPr>
              <a:t> </a:t>
            </a:r>
            <a:r>
              <a:rPr lang="en-HK" altLang="zh-HK" sz="1200" dirty="0">
                <a:latin typeface="Times New Roman"/>
                <a:ea typeface="新細明體"/>
                <a:cs typeface="Times New Roman"/>
              </a:rPr>
              <a:t>the</a:t>
            </a:r>
            <a:r>
              <a:rPr lang="zh-HK" altLang="en-US" sz="1200" dirty="0">
                <a:latin typeface="Times New Roman"/>
                <a:ea typeface="新細明體"/>
                <a:cs typeface="Times New Roman"/>
              </a:rPr>
              <a:t> </a:t>
            </a:r>
            <a:r>
              <a:rPr lang="en-US" altLang="zh-HK" sz="1200" dirty="0">
                <a:latin typeface="Times New Roman"/>
                <a:ea typeface="新細明體"/>
                <a:cs typeface="Times New Roman"/>
              </a:rPr>
              <a:t>Left Guard </a:t>
            </a:r>
            <a:r>
              <a:rPr lang="en-HK" altLang="zh-HK" sz="1200" dirty="0">
                <a:latin typeface="Times New Roman"/>
                <a:ea typeface="新細明體"/>
                <a:cs typeface="Times New Roman"/>
              </a:rPr>
              <a:t>of </a:t>
            </a:r>
            <a:r>
              <a:rPr lang="en-HK" altLang="zh-HK" sz="1200" dirty="0" err="1">
                <a:latin typeface="Times New Roman"/>
                <a:ea typeface="新細明體"/>
                <a:cs typeface="Times New Roman"/>
              </a:rPr>
              <a:t>Jianzhou</a:t>
            </a:r>
            <a:r>
              <a:rPr lang="en-HK" altLang="zh-HK" sz="1200" dirty="0">
                <a:latin typeface="Times New Roman"/>
                <a:ea typeface="新細明體"/>
                <a:cs typeface="Times New Roman"/>
              </a:rPr>
              <a:t> </a:t>
            </a:r>
            <a:r>
              <a:rPr lang="en-HK" altLang="zh-HK" sz="1200" dirty="0" err="1">
                <a:latin typeface="Times New Roman"/>
                <a:ea typeface="新細明體"/>
                <a:cs typeface="Times New Roman"/>
              </a:rPr>
              <a:t>Jurchens</a:t>
            </a:r>
            <a:r>
              <a:rPr lang="en-HK" altLang="zh-HK" sz="1200" dirty="0">
                <a:latin typeface="Times New Roman"/>
                <a:ea typeface="新細明體"/>
                <a:cs typeface="Times New Roman"/>
              </a:rPr>
              <a:t>. </a:t>
            </a:r>
            <a:r>
              <a:rPr kumimoji="0" lang="en-US" altLang="zh-HK" sz="1200" b="0" i="0" u="none" strike="noStrike" kern="1200" cap="none" spc="0" normalizeH="0" baseline="0" noProof="0" dirty="0">
                <a:ln>
                  <a:noFill/>
                </a:ln>
                <a:effectLst/>
                <a:uLnTx/>
                <a:uFillTx/>
                <a:latin typeface="Times New Roman"/>
                <a:ea typeface="新細明體"/>
                <a:cs typeface="Times New Roman"/>
              </a:rPr>
              <a:t>He attacked </a:t>
            </a:r>
            <a:r>
              <a:rPr kumimoji="0" lang="en-US" altLang="zh-HK" sz="1200" b="0" i="0" u="none" strike="noStrike" kern="1200" cap="none" spc="0" normalizeH="0" baseline="0" noProof="0" dirty="0" err="1">
                <a:ln>
                  <a:noFill/>
                </a:ln>
                <a:effectLst/>
                <a:uLnTx/>
                <a:uFillTx/>
                <a:latin typeface="Times New Roman"/>
                <a:ea typeface="新細明體"/>
                <a:cs typeface="Times New Roman"/>
              </a:rPr>
              <a:t>Tulun</a:t>
            </a:r>
            <a:r>
              <a:rPr kumimoji="0" lang="en-US" altLang="zh-HK" sz="1200" b="0" i="0" u="none" strike="noStrike" kern="1200" cap="none" spc="0" normalizeH="0" baseline="0" noProof="0" dirty="0">
                <a:ln>
                  <a:noFill/>
                </a:ln>
                <a:effectLst/>
                <a:uLnTx/>
                <a:uFillTx/>
                <a:latin typeface="Times New Roman"/>
                <a:ea typeface="新細明體"/>
                <a:cs typeface="Times New Roman"/>
              </a:rPr>
              <a:t> </a:t>
            </a:r>
            <a:r>
              <a:rPr kumimoji="0" lang="en-US" altLang="zh-HK" sz="1200" b="0" i="0" u="none" strike="noStrike" kern="1200" cap="none" spc="0" normalizeH="0" baseline="0" noProof="0" dirty="0" smtClean="0">
                <a:ln>
                  <a:noFill/>
                </a:ln>
                <a:effectLst/>
                <a:uLnTx/>
                <a:uFillTx/>
                <a:latin typeface="Times New Roman"/>
                <a:ea typeface="新細明體"/>
                <a:cs typeface="Times New Roman"/>
              </a:rPr>
              <a:t>city </a:t>
            </a:r>
            <a:r>
              <a:rPr kumimoji="0" lang="en-US" altLang="zh-TW" sz="1200" b="0" i="0" u="none" strike="noStrike" kern="1200" cap="none" spc="0" normalizeH="0" baseline="0" noProof="0" dirty="0" smtClean="0">
                <a:ln>
                  <a:noFill/>
                </a:ln>
                <a:effectLst/>
                <a:uLnTx/>
                <a:uFillTx/>
                <a:latin typeface="Times New Roman"/>
                <a:ea typeface="新細明體"/>
                <a:cs typeface="Times New Roman"/>
              </a:rPr>
              <a:t>(</a:t>
            </a:r>
            <a:r>
              <a:rPr kumimoji="0" lang="zh-TW" altLang="en-US" sz="1200" b="0" i="0" u="none" strike="noStrike" kern="1200" cap="none" spc="0" normalizeH="0" baseline="0" noProof="0" dirty="0" smtClean="0">
                <a:ln>
                  <a:noFill/>
                </a:ln>
                <a:effectLst/>
                <a:uLnTx/>
                <a:uFillTx/>
                <a:latin typeface="Times New Roman"/>
                <a:ea typeface="新細明體"/>
                <a:cs typeface="Times New Roman"/>
              </a:rPr>
              <a:t>圖倫城</a:t>
            </a:r>
            <a:r>
              <a:rPr kumimoji="0" lang="en-US" altLang="zh-TW" sz="1200" b="0" i="0" u="none" strike="noStrike" kern="1200" cap="none" spc="0" normalizeH="0" baseline="0" noProof="0" dirty="0" smtClean="0">
                <a:ln>
                  <a:noFill/>
                </a:ln>
                <a:effectLst/>
                <a:uLnTx/>
                <a:uFillTx/>
                <a:latin typeface="Times New Roman"/>
                <a:ea typeface="新細明體"/>
                <a:cs typeface="Times New Roman"/>
              </a:rPr>
              <a:t>)</a:t>
            </a:r>
            <a:r>
              <a:rPr kumimoji="0" lang="en-US" altLang="zh-HK" sz="1200" b="0" i="0" u="none" strike="noStrike" kern="1200" cap="none" spc="0" normalizeH="0" baseline="0" noProof="0" dirty="0" smtClean="0">
                <a:ln>
                  <a:noFill/>
                </a:ln>
                <a:effectLst/>
                <a:uLnTx/>
                <a:uFillTx/>
                <a:latin typeface="Times New Roman"/>
                <a:ea typeface="新細明體"/>
                <a:cs typeface="Times New Roman"/>
              </a:rPr>
              <a:t>. </a:t>
            </a:r>
            <a:r>
              <a:rPr lang="en-US" altLang="zh-HK" sz="1200" dirty="0">
                <a:latin typeface="Times New Roman"/>
                <a:ea typeface="新細明體"/>
                <a:cs typeface="Times New Roman"/>
              </a:rPr>
              <a:t>Previously in </a:t>
            </a:r>
            <a:r>
              <a:rPr lang="en-US" altLang="zh-HK" sz="1200" dirty="0" smtClean="0">
                <a:latin typeface="Times New Roman"/>
                <a:ea typeface="新細明體"/>
                <a:cs typeface="Times New Roman"/>
              </a:rPr>
              <a:t>AD</a:t>
            </a:r>
            <a:r>
              <a:rPr kumimoji="0" lang="en-US" altLang="zh-HK" sz="1200" b="0" i="0" u="none" strike="noStrike" kern="1200" cap="none" spc="0" normalizeH="0" baseline="0" noProof="0" dirty="0" smtClean="0">
                <a:ln>
                  <a:noFill/>
                </a:ln>
                <a:effectLst/>
                <a:uLnTx/>
                <a:uFillTx/>
                <a:latin typeface="Times New Roman"/>
                <a:ea typeface="新細明體"/>
                <a:cs typeface="Times New Roman"/>
              </a:rPr>
              <a:t>1582</a:t>
            </a:r>
            <a:r>
              <a:rPr kumimoji="0" lang="en-US" altLang="zh-HK" sz="1200" b="0" i="0" u="none" strike="noStrike" kern="1200" cap="none" spc="0" normalizeH="0" baseline="0" noProof="0" dirty="0">
                <a:ln>
                  <a:noFill/>
                </a:ln>
                <a:effectLst/>
                <a:uLnTx/>
                <a:uFillTx/>
                <a:latin typeface="Times New Roman"/>
                <a:ea typeface="新細明體"/>
                <a:cs typeface="Times New Roman"/>
              </a:rPr>
              <a:t>, the </a:t>
            </a:r>
            <a:r>
              <a:rPr kumimoji="0" lang="en-US" altLang="zh-HK" sz="1200" b="0" i="0" u="none" strike="noStrike" kern="1200" cap="none" spc="0" normalizeH="0" baseline="0" noProof="0" dirty="0" smtClean="0">
                <a:ln>
                  <a:noFill/>
                </a:ln>
                <a:effectLst/>
                <a:uLnTx/>
                <a:uFillTx/>
                <a:latin typeface="Times New Roman"/>
                <a:ea typeface="新細明體"/>
                <a:cs typeface="Times New Roman"/>
              </a:rPr>
              <a:t>leader of </a:t>
            </a:r>
            <a:r>
              <a:rPr kumimoji="0" lang="en-US" altLang="zh-HK" sz="1200" b="0" i="0" u="none" strike="noStrike" kern="1200" cap="none" spc="0" normalizeH="0" baseline="0" noProof="0" dirty="0" err="1" smtClean="0">
                <a:ln>
                  <a:noFill/>
                </a:ln>
                <a:effectLst/>
                <a:uLnTx/>
                <a:uFillTx/>
                <a:latin typeface="Times New Roman"/>
                <a:ea typeface="新細明體"/>
                <a:cs typeface="Times New Roman"/>
              </a:rPr>
              <a:t>Tulun</a:t>
            </a:r>
            <a:r>
              <a:rPr kumimoji="0" lang="en-US" altLang="zh-HK" sz="1200" b="0" i="0" u="none" strike="noStrike" kern="1200" cap="none" spc="0" normalizeH="0" baseline="0" noProof="0" dirty="0" smtClean="0">
                <a:ln>
                  <a:noFill/>
                </a:ln>
                <a:effectLst/>
                <a:uLnTx/>
                <a:uFillTx/>
                <a:latin typeface="Times New Roman"/>
                <a:ea typeface="新細明體"/>
                <a:cs typeface="Times New Roman"/>
              </a:rPr>
              <a:t> city, </a:t>
            </a:r>
            <a:r>
              <a:rPr kumimoji="0" lang="en-US" altLang="zh-HK" sz="1200" b="0" i="0" u="none" strike="noStrike" kern="1200" cap="none" spc="0" normalizeH="0" baseline="0" noProof="0" dirty="0" err="1" smtClean="0">
                <a:ln>
                  <a:noFill/>
                </a:ln>
                <a:effectLst/>
                <a:uLnTx/>
                <a:uFillTx/>
                <a:latin typeface="Times New Roman"/>
                <a:ea typeface="新細明體"/>
                <a:cs typeface="Times New Roman"/>
              </a:rPr>
              <a:t>Nikan</a:t>
            </a:r>
            <a:r>
              <a:rPr kumimoji="0" lang="en-US" altLang="zh-HK" sz="1200" b="0" i="0" u="none" strike="noStrike" kern="1200" cap="none" spc="0" normalizeH="0" baseline="0" noProof="0" dirty="0" smtClean="0">
                <a:ln>
                  <a:noFill/>
                </a:ln>
                <a:effectLst/>
                <a:uLnTx/>
                <a:uFillTx/>
                <a:latin typeface="Times New Roman"/>
                <a:ea typeface="新細明體"/>
                <a:cs typeface="Times New Roman"/>
              </a:rPr>
              <a:t> </a:t>
            </a:r>
            <a:r>
              <a:rPr kumimoji="0" lang="en-US" altLang="zh-HK" sz="1200" b="0" i="0" u="none" strike="noStrike" kern="1200" cap="none" spc="0" normalizeH="0" baseline="0" noProof="0" dirty="0" err="1" smtClean="0">
                <a:ln>
                  <a:noFill/>
                </a:ln>
                <a:effectLst/>
                <a:uLnTx/>
                <a:uFillTx/>
                <a:latin typeface="Times New Roman"/>
                <a:ea typeface="新細明體"/>
                <a:cs typeface="Times New Roman"/>
              </a:rPr>
              <a:t>Wailan</a:t>
            </a:r>
            <a:r>
              <a:rPr kumimoji="0" lang="en-US" altLang="zh-HK" sz="1200" b="0" i="0" u="none" strike="noStrike" kern="1200" cap="none" spc="0" normalizeH="0" baseline="0" noProof="0" dirty="0" smtClean="0">
                <a:ln>
                  <a:noFill/>
                </a:ln>
                <a:effectLst/>
                <a:uLnTx/>
                <a:uFillTx/>
                <a:latin typeface="Times New Roman"/>
                <a:ea typeface="新細明體"/>
                <a:cs typeface="Times New Roman"/>
              </a:rPr>
              <a:t> </a:t>
            </a:r>
            <a:r>
              <a:rPr kumimoji="0" lang="en-US" altLang="zh-TW" sz="1200" b="0" i="0" u="none" strike="noStrike" kern="1200" cap="none" spc="0" normalizeH="0" baseline="0" noProof="0" dirty="0" smtClean="0">
                <a:ln>
                  <a:noFill/>
                </a:ln>
                <a:effectLst/>
                <a:uLnTx/>
                <a:uFillTx/>
                <a:latin typeface="Times New Roman"/>
                <a:ea typeface="新細明體"/>
                <a:cs typeface="Times New Roman"/>
              </a:rPr>
              <a:t>(</a:t>
            </a:r>
            <a:r>
              <a:rPr lang="zh-HK" altLang="en-US" sz="1200" dirty="0">
                <a:latin typeface="Times New Roman"/>
                <a:ea typeface="新細明體"/>
                <a:cs typeface="Times New Roman"/>
              </a:rPr>
              <a:t>尼堪外蘭</a:t>
            </a:r>
            <a:r>
              <a:rPr kumimoji="0" lang="en-US" altLang="zh-TW" sz="1200" b="0" i="0" u="none" strike="noStrike" kern="1200" cap="none" spc="0" normalizeH="0" baseline="0" noProof="0" dirty="0" smtClean="0">
                <a:ln>
                  <a:noFill/>
                </a:ln>
                <a:effectLst/>
                <a:uLnTx/>
                <a:uFillTx/>
                <a:latin typeface="Times New Roman"/>
                <a:ea typeface="新細明體"/>
                <a:cs typeface="Times New Roman"/>
              </a:rPr>
              <a:t>)</a:t>
            </a:r>
            <a:r>
              <a:rPr kumimoji="0" lang="en-US" altLang="zh-HK" sz="1200" b="0" i="0" u="none" strike="noStrike" kern="1200" cap="none" spc="0" normalizeH="0" baseline="0" noProof="0" dirty="0" smtClean="0">
                <a:ln>
                  <a:noFill/>
                </a:ln>
                <a:effectLst/>
                <a:uLnTx/>
                <a:uFillTx/>
                <a:latin typeface="Times New Roman"/>
                <a:ea typeface="新細明體"/>
                <a:cs typeface="Times New Roman"/>
              </a:rPr>
              <a:t>,  </a:t>
            </a:r>
            <a:r>
              <a:rPr kumimoji="0" lang="en-US" altLang="zh-HK" sz="1200" b="0" i="0" u="none" strike="noStrike" kern="1200" cap="none" spc="0" normalizeH="0" baseline="0" noProof="0" dirty="0">
                <a:ln>
                  <a:noFill/>
                </a:ln>
                <a:effectLst/>
                <a:uLnTx/>
                <a:uFillTx/>
                <a:latin typeface="Times New Roman"/>
                <a:ea typeface="新細明體"/>
                <a:cs typeface="Times New Roman"/>
              </a:rPr>
              <a:t>had persuaded</a:t>
            </a:r>
            <a:r>
              <a:rPr kumimoji="0" lang="en-US" altLang="zh-HK" sz="1200" b="0" i="0" u="none" strike="noStrike" kern="1200" cap="none" spc="0" normalizeH="0" noProof="0" dirty="0">
                <a:ln>
                  <a:noFill/>
                </a:ln>
                <a:effectLst/>
                <a:uLnTx/>
                <a:uFillTx/>
                <a:latin typeface="Times New Roman"/>
                <a:ea typeface="新細明體"/>
                <a:cs typeface="Times New Roman"/>
              </a:rPr>
              <a:t> the Ming commanders to join him in an attack of Fort </a:t>
            </a:r>
            <a:r>
              <a:rPr kumimoji="0" lang="en-US" altLang="zh-HK" sz="1200" b="0" i="0" u="none" strike="noStrike" kern="1200" cap="none" spc="0" normalizeH="0" noProof="0" dirty="0" err="1" smtClean="0">
                <a:ln>
                  <a:noFill/>
                </a:ln>
                <a:effectLst/>
                <a:uLnTx/>
                <a:uFillTx/>
                <a:latin typeface="Times New Roman"/>
                <a:ea typeface="新細明體"/>
                <a:cs typeface="Times New Roman"/>
              </a:rPr>
              <a:t>Gure</a:t>
            </a:r>
            <a:r>
              <a:rPr kumimoji="0" lang="en-US" altLang="zh-HK" sz="1200" b="0" i="0" u="none" strike="noStrike" kern="1200" cap="none" spc="0" normalizeH="0" noProof="0" dirty="0" smtClean="0">
                <a:ln>
                  <a:noFill/>
                </a:ln>
                <a:effectLst/>
                <a:uLnTx/>
                <a:uFillTx/>
                <a:latin typeface="Times New Roman"/>
                <a:ea typeface="新細明體"/>
                <a:cs typeface="Times New Roman"/>
              </a:rPr>
              <a:t> </a:t>
            </a:r>
            <a:r>
              <a:rPr kumimoji="0" lang="en-US" altLang="zh-TW" sz="1200" b="0" i="0" u="none" strike="noStrike" kern="1200" cap="none" spc="0" normalizeH="0" noProof="0" dirty="0" smtClean="0">
                <a:ln>
                  <a:noFill/>
                </a:ln>
                <a:effectLst/>
                <a:uLnTx/>
                <a:uFillTx/>
                <a:latin typeface="Times New Roman"/>
                <a:ea typeface="新細明體"/>
                <a:cs typeface="Times New Roman"/>
              </a:rPr>
              <a:t>(</a:t>
            </a:r>
            <a:r>
              <a:rPr kumimoji="0" lang="zh-TW" altLang="en-US" sz="1200" b="0" i="0" u="none" strike="noStrike" kern="1200" cap="none" spc="0" normalizeH="0" noProof="0" dirty="0" smtClean="0">
                <a:ln>
                  <a:noFill/>
                </a:ln>
                <a:effectLst/>
                <a:uLnTx/>
                <a:uFillTx/>
                <a:latin typeface="Times New Roman"/>
                <a:ea typeface="新細明體"/>
                <a:cs typeface="Times New Roman"/>
              </a:rPr>
              <a:t>古勒寨</a:t>
            </a:r>
            <a:r>
              <a:rPr kumimoji="0" lang="en-US" altLang="zh-TW" sz="1200" b="0" i="0" u="none" strike="noStrike" kern="1200" cap="none" spc="0" normalizeH="0" noProof="0" dirty="0" smtClean="0">
                <a:ln>
                  <a:noFill/>
                </a:ln>
                <a:effectLst/>
                <a:uLnTx/>
                <a:uFillTx/>
                <a:latin typeface="Times New Roman"/>
                <a:ea typeface="新細明體"/>
                <a:cs typeface="Times New Roman"/>
              </a:rPr>
              <a:t>)</a:t>
            </a:r>
            <a:r>
              <a:rPr kumimoji="0" lang="en-US" altLang="zh-HK" sz="1200" b="0" i="0" u="none" strike="noStrike" kern="1200" cap="none" spc="0" normalizeH="0" noProof="0" dirty="0" smtClean="0">
                <a:ln>
                  <a:noFill/>
                </a:ln>
                <a:effectLst/>
                <a:uLnTx/>
                <a:uFillTx/>
                <a:latin typeface="Times New Roman"/>
                <a:ea typeface="新細明體"/>
                <a:cs typeface="Times New Roman"/>
              </a:rPr>
              <a:t> </a:t>
            </a:r>
            <a:r>
              <a:rPr kumimoji="0" lang="en-US" altLang="zh-HK" sz="1200" b="0" i="0" u="none" strike="noStrike" kern="1200" cap="none" spc="0" normalizeH="0" noProof="0" dirty="0">
                <a:ln>
                  <a:noFill/>
                </a:ln>
                <a:effectLst/>
                <a:uLnTx/>
                <a:uFillTx/>
                <a:latin typeface="Times New Roman"/>
                <a:ea typeface="新細明體"/>
                <a:cs typeface="Times New Roman"/>
              </a:rPr>
              <a:t>which was the city of another tribe </a:t>
            </a:r>
            <a:r>
              <a:rPr kumimoji="0" lang="en-US" altLang="zh-HK" sz="1200" b="0" i="0" u="none" strike="noStrike" kern="1200" cap="none" spc="0" normalizeH="0" noProof="0" dirty="0" smtClean="0">
                <a:ln>
                  <a:noFill/>
                </a:ln>
                <a:effectLst/>
                <a:uLnTx/>
                <a:uFillTx/>
                <a:latin typeface="Times New Roman"/>
                <a:ea typeface="新細明體"/>
                <a:cs typeface="Times New Roman"/>
              </a:rPr>
              <a:t>leader, </a:t>
            </a:r>
            <a:r>
              <a:rPr kumimoji="0" lang="en-US" altLang="zh-HK" sz="1200" b="0" i="0" u="none" strike="noStrike" kern="1200" cap="none" spc="0" normalizeH="0" noProof="0" dirty="0" err="1" smtClean="0">
                <a:ln>
                  <a:noFill/>
                </a:ln>
                <a:effectLst/>
                <a:uLnTx/>
                <a:uFillTx/>
                <a:latin typeface="Times New Roman"/>
                <a:ea typeface="新細明體"/>
                <a:cs typeface="Times New Roman"/>
              </a:rPr>
              <a:t>Atai</a:t>
            </a:r>
            <a:r>
              <a:rPr kumimoji="0" lang="en-US" altLang="zh-HK" sz="1200" b="0" i="0" u="none" strike="noStrike" kern="1200" cap="none" spc="0" normalizeH="0" noProof="0" dirty="0">
                <a:ln>
                  <a:noFill/>
                </a:ln>
                <a:effectLst/>
                <a:uLnTx/>
                <a:uFillTx/>
                <a:latin typeface="Times New Roman"/>
                <a:ea typeface="新細明體"/>
                <a:cs typeface="Times New Roman"/>
              </a:rPr>
              <a:t>. </a:t>
            </a:r>
            <a:r>
              <a:rPr lang="en-US" altLang="zh-HK" sz="1200" dirty="0">
                <a:latin typeface="Times New Roman"/>
                <a:ea typeface="新細明體"/>
                <a:cs typeface="Times New Roman"/>
              </a:rPr>
              <a:t>In the battle, </a:t>
            </a:r>
            <a:r>
              <a:rPr lang="en-US" altLang="zh-HK" sz="1200" dirty="0">
                <a:latin typeface="Times New Roman"/>
                <a:cs typeface="Times New Roman"/>
              </a:rPr>
              <a:t>Nurhaci’s paternal grandfather, </a:t>
            </a:r>
            <a:r>
              <a:rPr lang="en-US" altLang="zh-HK" sz="1200" dirty="0" err="1" smtClean="0">
                <a:latin typeface="Times New Roman"/>
                <a:cs typeface="Times New Roman"/>
              </a:rPr>
              <a:t>Giocangga</a:t>
            </a:r>
            <a:r>
              <a:rPr lang="en-US" altLang="zh-HK" sz="1200" dirty="0" smtClean="0">
                <a:latin typeface="Times New Roman"/>
                <a:cs typeface="Times New Roman"/>
              </a:rPr>
              <a:t> </a:t>
            </a:r>
            <a:r>
              <a:rPr lang="en-US" altLang="zh-TW" sz="1200" dirty="0" smtClean="0">
                <a:latin typeface="Times New Roman"/>
                <a:cs typeface="Times New Roman"/>
              </a:rPr>
              <a:t>(</a:t>
            </a:r>
            <a:r>
              <a:rPr lang="zh-TW" altLang="en-US" sz="1200" dirty="0" smtClean="0">
                <a:latin typeface="Times New Roman"/>
                <a:cs typeface="Times New Roman"/>
              </a:rPr>
              <a:t>覺昌安</a:t>
            </a:r>
            <a:r>
              <a:rPr lang="en-US" altLang="zh-TW" sz="1200" dirty="0" smtClean="0">
                <a:latin typeface="Times New Roman"/>
                <a:cs typeface="Times New Roman"/>
              </a:rPr>
              <a:t>)</a:t>
            </a:r>
            <a:r>
              <a:rPr lang="en-US" altLang="zh-HK" sz="1200" dirty="0" smtClean="0">
                <a:latin typeface="Times New Roman"/>
                <a:cs typeface="Times New Roman"/>
              </a:rPr>
              <a:t>, </a:t>
            </a:r>
            <a:r>
              <a:rPr lang="en-US" altLang="zh-HK" sz="1200" dirty="0">
                <a:latin typeface="Times New Roman"/>
                <a:cs typeface="Times New Roman"/>
              </a:rPr>
              <a:t>and father, </a:t>
            </a:r>
            <a:r>
              <a:rPr lang="en-US" altLang="zh-HK" sz="1200" dirty="0" err="1" smtClean="0">
                <a:latin typeface="Times New Roman"/>
                <a:cs typeface="Times New Roman"/>
              </a:rPr>
              <a:t>Taksi</a:t>
            </a:r>
            <a:r>
              <a:rPr lang="en-US" altLang="zh-HK" sz="1200" dirty="0" smtClean="0">
                <a:latin typeface="Times New Roman"/>
                <a:cs typeface="Times New Roman"/>
              </a:rPr>
              <a:t> </a:t>
            </a:r>
            <a:r>
              <a:rPr lang="en-US" altLang="zh-TW" sz="1200" dirty="0" smtClean="0">
                <a:latin typeface="Times New Roman"/>
                <a:cs typeface="Times New Roman"/>
              </a:rPr>
              <a:t>(</a:t>
            </a:r>
            <a:r>
              <a:rPr lang="zh-TW" altLang="en-US" sz="1200" dirty="0" smtClean="0">
                <a:latin typeface="Times New Roman"/>
                <a:cs typeface="Times New Roman"/>
              </a:rPr>
              <a:t>塔克世</a:t>
            </a:r>
            <a:r>
              <a:rPr lang="en-US" altLang="zh-TW" sz="1200" dirty="0" smtClean="0">
                <a:latin typeface="Times New Roman"/>
                <a:cs typeface="Times New Roman"/>
              </a:rPr>
              <a:t>)</a:t>
            </a:r>
            <a:r>
              <a:rPr lang="en-US" altLang="zh-HK" sz="1200" dirty="0" smtClean="0">
                <a:latin typeface="Times New Roman"/>
                <a:cs typeface="Times New Roman"/>
              </a:rPr>
              <a:t>, </a:t>
            </a:r>
            <a:r>
              <a:rPr lang="en-US" altLang="zh-HK" sz="1200" dirty="0">
                <a:latin typeface="Times New Roman"/>
                <a:cs typeface="Times New Roman"/>
              </a:rPr>
              <a:t>were killed. Once </a:t>
            </a:r>
            <a:r>
              <a:rPr kumimoji="0" lang="en-US" altLang="zh-HK" sz="1200" b="0" i="0" u="none" strike="noStrike" kern="1200" cap="none" spc="0" normalizeH="0" baseline="0" noProof="0" dirty="0">
                <a:ln>
                  <a:noFill/>
                </a:ln>
                <a:effectLst/>
                <a:uLnTx/>
                <a:uFillTx/>
                <a:latin typeface="Times New Roman"/>
                <a:ea typeface="新細明體"/>
                <a:cs typeface="Times New Roman"/>
              </a:rPr>
              <a:t>Nurhaci had become</a:t>
            </a:r>
            <a:r>
              <a:rPr kumimoji="0" lang="en-US" altLang="zh-HK" sz="1200" b="0" i="0" u="none" strike="noStrike" kern="1200" cap="none" spc="0" normalizeH="0" noProof="0" dirty="0">
                <a:ln>
                  <a:noFill/>
                </a:ln>
                <a:effectLst/>
                <a:uLnTx/>
                <a:uFillTx/>
                <a:latin typeface="Times New Roman"/>
                <a:ea typeface="新細明體"/>
                <a:cs typeface="Times New Roman"/>
              </a:rPr>
              <a:t> </a:t>
            </a:r>
            <a:r>
              <a:rPr kumimoji="0" lang="en-US" altLang="zh-HK" sz="1200" b="0" i="0" u="none" strike="noStrike" kern="1200" cap="none" spc="0" normalizeH="0" noProof="0" dirty="0" smtClean="0">
                <a:ln>
                  <a:noFill/>
                </a:ln>
                <a:effectLst/>
                <a:uLnTx/>
                <a:uFillTx/>
                <a:latin typeface="Times New Roman"/>
                <a:ea typeface="新細明體"/>
                <a:cs typeface="Times New Roman"/>
              </a:rPr>
              <a:t>the tribe leader, </a:t>
            </a:r>
            <a:r>
              <a:rPr kumimoji="0" lang="en-US" altLang="zh-HK" sz="1200" b="0" i="0" u="none" strike="noStrike" kern="1200" cap="none" spc="0" normalizeH="0" noProof="0" dirty="0">
                <a:ln>
                  <a:noFill/>
                </a:ln>
                <a:effectLst/>
                <a:uLnTx/>
                <a:uFillTx/>
                <a:latin typeface="Times New Roman"/>
                <a:ea typeface="新細明體"/>
                <a:cs typeface="Times New Roman"/>
              </a:rPr>
              <a:t>he </a:t>
            </a:r>
            <a:r>
              <a:rPr kumimoji="0" lang="en-US" altLang="zh-HK" sz="1200" b="0" i="0" u="none" strike="noStrike" kern="1200" cap="none" spc="0" normalizeH="0" baseline="0" noProof="0" dirty="0">
                <a:ln>
                  <a:noFill/>
                </a:ln>
                <a:effectLst/>
                <a:uLnTx/>
                <a:uFillTx/>
                <a:latin typeface="Times New Roman"/>
                <a:ea typeface="新細明體"/>
                <a:cs typeface="Times New Roman"/>
              </a:rPr>
              <a:t>planned </a:t>
            </a:r>
            <a:r>
              <a:rPr kumimoji="0" lang="en-US" altLang="zh-HK" sz="1200" b="0" i="0" u="none" strike="noStrike" kern="1200" cap="none" spc="0" normalizeH="0" baseline="0" noProof="0" dirty="0" smtClean="0">
                <a:ln>
                  <a:noFill/>
                </a:ln>
                <a:effectLst/>
                <a:uLnTx/>
                <a:uFillTx/>
                <a:latin typeface="Times New Roman"/>
                <a:ea typeface="新細明體"/>
                <a:cs typeface="Times New Roman"/>
              </a:rPr>
              <a:t>the revenge</a:t>
            </a:r>
            <a:r>
              <a:rPr kumimoji="0" lang="en-US" altLang="zh-HK" sz="1200" b="0" i="0" u="none" strike="noStrike" kern="1200" cap="none" spc="0" normalizeH="0" baseline="0" noProof="0" dirty="0">
                <a:ln>
                  <a:noFill/>
                </a:ln>
                <a:effectLst/>
                <a:uLnTx/>
                <a:uFillTx/>
                <a:latin typeface="Times New Roman"/>
                <a:ea typeface="新細明體"/>
                <a:cs typeface="Times New Roman"/>
              </a:rPr>
              <a:t>.</a:t>
            </a:r>
            <a:endParaRPr kumimoji="0" lang="zh-HK" altLang="en-US" sz="1200" b="0" i="0" u="none" strike="noStrike" kern="0" cap="none" spc="0" normalizeH="0" baseline="0" noProof="0" dirty="0">
              <a:ln>
                <a:noFill/>
              </a:ln>
              <a:effectLst/>
              <a:uLnTx/>
              <a:uFillTx/>
              <a:latin typeface="Times New Roman"/>
              <a:ea typeface="新細明體"/>
              <a:cs typeface="Times New Roman"/>
            </a:endParaRPr>
          </a:p>
        </p:txBody>
      </p:sp>
      <p:sp>
        <p:nvSpPr>
          <p:cNvPr id="9" name="TextBox 5"/>
          <p:cNvSpPr txBox="1"/>
          <p:nvPr/>
        </p:nvSpPr>
        <p:spPr>
          <a:xfrm>
            <a:off x="421532" y="4928606"/>
            <a:ext cx="2706057" cy="1890295"/>
          </a:xfrm>
          <a:prstGeom prst="rect">
            <a:avLst/>
          </a:prstGeom>
          <a:solidFill>
            <a:srgbClr val="9BBB59">
              <a:lumMod val="60000"/>
              <a:lumOff val="40000"/>
            </a:srgbClr>
          </a:solidFill>
        </p:spPr>
        <p:txBody>
          <a:bodyPr wrap="square" rtlCol="0">
            <a:noAutofit/>
          </a:bodyPr>
          <a:lstStyle/>
          <a:p>
            <a:pPr lvl="0" defTabSz="914400">
              <a:defRPr/>
            </a:pPr>
            <a:r>
              <a:rPr kumimoji="0" lang="en-US" altLang="zh-HK" sz="1500" b="0" i="0" u="none" strike="noStrike" kern="1200" cap="none" spc="0" normalizeH="0" baseline="0" noProof="0" dirty="0">
                <a:ln>
                  <a:noFill/>
                </a:ln>
                <a:effectLst/>
                <a:uLnTx/>
                <a:uFillTx/>
                <a:latin typeface="Times New Roman"/>
                <a:ea typeface="新細明體"/>
                <a:cs typeface="Times New Roman"/>
              </a:rPr>
              <a:t>In this battle (see</a:t>
            </a:r>
            <a:r>
              <a:rPr kumimoji="0" lang="en-US" altLang="zh-HK" sz="1500" b="0" i="0" u="none" strike="noStrike" kern="1200" cap="none" spc="0" normalizeH="0" noProof="0" dirty="0">
                <a:ln>
                  <a:noFill/>
                </a:ln>
                <a:effectLst/>
                <a:uLnTx/>
                <a:uFillTx/>
                <a:latin typeface="Times New Roman"/>
                <a:ea typeface="新細明體"/>
                <a:cs typeface="Times New Roman"/>
              </a:rPr>
              <a:t> the image on the left)</a:t>
            </a:r>
            <a:r>
              <a:rPr kumimoji="0" lang="en-US" altLang="zh-HK" sz="1500" b="0" i="0" u="none" strike="noStrike" kern="1200" cap="none" spc="0" normalizeH="0" baseline="0" noProof="0" dirty="0">
                <a:ln>
                  <a:noFill/>
                </a:ln>
                <a:effectLst/>
                <a:uLnTx/>
                <a:uFillTx/>
                <a:latin typeface="Times New Roman"/>
                <a:ea typeface="新細明體"/>
                <a:cs typeface="Times New Roman"/>
              </a:rPr>
              <a:t>, you can see Nurhaci wearing </a:t>
            </a:r>
            <a:r>
              <a:rPr kumimoji="0" lang="en-US" altLang="zh-HK" sz="1500" b="0" i="0" u="none" strike="noStrike" kern="1200" cap="none" spc="0" normalizeH="0" baseline="0" noProof="0" dirty="0" smtClean="0">
                <a:ln>
                  <a:noFill/>
                </a:ln>
                <a:effectLst/>
                <a:uLnTx/>
                <a:uFillTx/>
                <a:latin typeface="Times New Roman"/>
                <a:ea typeface="新細明體"/>
                <a:cs typeface="Times New Roman"/>
              </a:rPr>
              <a:t>an </a:t>
            </a:r>
            <a:r>
              <a:rPr kumimoji="0" lang="en-US" altLang="zh-HK" sz="1500" b="0" i="0" u="none" strike="noStrike" kern="1200" cap="none" spc="0" normalizeH="0" baseline="0" noProof="0" dirty="0" err="1" smtClean="0">
                <a:ln>
                  <a:noFill/>
                </a:ln>
                <a:effectLst/>
                <a:uLnTx/>
                <a:uFillTx/>
                <a:latin typeface="Times New Roman"/>
                <a:ea typeface="新細明體"/>
                <a:cs typeface="Times New Roman"/>
              </a:rPr>
              <a:t>armour</a:t>
            </a:r>
            <a:r>
              <a:rPr kumimoji="0" lang="en-US" altLang="zh-HK" sz="1500" b="0" i="0" u="none" strike="noStrike" kern="1200" cap="none" spc="0" normalizeH="0" baseline="0" noProof="0" dirty="0">
                <a:ln>
                  <a:noFill/>
                </a:ln>
                <a:effectLst/>
                <a:uLnTx/>
                <a:uFillTx/>
                <a:latin typeface="Times New Roman"/>
                <a:ea typeface="新細明體"/>
                <a:cs typeface="Times New Roman"/>
              </a:rPr>
              <a:t>, riding a horse, wielding a knife, and carrying </a:t>
            </a:r>
            <a:r>
              <a:rPr kumimoji="0" lang="en-US" altLang="zh-HK" sz="1500" b="0" i="0" u="none" strike="noStrike" kern="1200" cap="none" spc="0" normalizeH="0" baseline="0" noProof="0" dirty="0" smtClean="0">
                <a:ln>
                  <a:noFill/>
                </a:ln>
                <a:effectLst/>
                <a:uLnTx/>
                <a:uFillTx/>
                <a:latin typeface="Times New Roman"/>
                <a:ea typeface="新細明體"/>
                <a:cs typeface="Times New Roman"/>
              </a:rPr>
              <a:t>a bow </a:t>
            </a:r>
            <a:r>
              <a:rPr kumimoji="0" lang="en-US" altLang="zh-HK" sz="1500" b="0" i="0" u="none" strike="noStrike" kern="1200" cap="none" spc="0" normalizeH="0" baseline="0" noProof="0" dirty="0">
                <a:ln>
                  <a:noFill/>
                </a:ln>
                <a:effectLst/>
                <a:uLnTx/>
                <a:uFillTx/>
                <a:latin typeface="Times New Roman"/>
                <a:ea typeface="新細明體"/>
                <a:cs typeface="Times New Roman"/>
              </a:rPr>
              <a:t>and arrows. </a:t>
            </a:r>
            <a:r>
              <a:rPr kumimoji="0" lang="en-US" altLang="zh-HK" sz="1500" b="0" i="0" u="none" strike="noStrike" kern="1200" cap="none" spc="0" normalizeH="0" baseline="0" noProof="0" dirty="0" smtClean="0">
                <a:ln>
                  <a:noFill/>
                </a:ln>
                <a:effectLst/>
                <a:uLnTx/>
                <a:uFillTx/>
                <a:latin typeface="Times New Roman"/>
                <a:ea typeface="新細明體"/>
                <a:cs typeface="Times New Roman"/>
              </a:rPr>
              <a:t>All other soldiers</a:t>
            </a:r>
            <a:r>
              <a:rPr kumimoji="0" lang="en-US" altLang="zh-HK" sz="1500" b="0" i="0" u="none" strike="noStrike" kern="1200" cap="none" spc="0" normalizeH="0" baseline="0" noProof="0" dirty="0">
                <a:ln>
                  <a:noFill/>
                </a:ln>
                <a:effectLst/>
                <a:uLnTx/>
                <a:uFillTx/>
                <a:latin typeface="Times New Roman"/>
                <a:ea typeface="新細明體"/>
                <a:cs typeface="Times New Roman"/>
              </a:rPr>
              <a:t>, regardless of offensive or </a:t>
            </a:r>
            <a:r>
              <a:rPr kumimoji="0" lang="en-US" altLang="zh-HK" sz="1500" b="0" i="0" u="none" strike="noStrike" kern="1200" cap="none" spc="0" normalizeH="0" baseline="0" noProof="0" smtClean="0">
                <a:ln>
                  <a:noFill/>
                </a:ln>
                <a:effectLst/>
                <a:uLnTx/>
                <a:uFillTx/>
                <a:latin typeface="Times New Roman"/>
                <a:ea typeface="新細明體"/>
                <a:cs typeface="Times New Roman"/>
              </a:rPr>
              <a:t>defensive</a:t>
            </a:r>
            <a:r>
              <a:rPr kumimoji="0" lang="en-US" altLang="zh-HK" sz="1500" b="0" i="0" u="none" strike="noStrike" kern="1200" cap="none" spc="0" normalizeH="0" noProof="0" smtClean="0">
                <a:ln>
                  <a:noFill/>
                </a:ln>
                <a:effectLst/>
                <a:uLnTx/>
                <a:uFillTx/>
                <a:latin typeface="Times New Roman"/>
                <a:ea typeface="新細明體"/>
                <a:cs typeface="Times New Roman"/>
              </a:rPr>
              <a:t> </a:t>
            </a:r>
            <a:r>
              <a:rPr lang="en-US" altLang="zh-HK" sz="1500" smtClean="0">
                <a:latin typeface="Times New Roman"/>
                <a:ea typeface="新細明體"/>
                <a:cs typeface="Times New Roman"/>
              </a:rPr>
              <a:t>use </a:t>
            </a:r>
            <a:r>
              <a:rPr kumimoji="0" lang="en-US" altLang="zh-HK" sz="1500" b="0" i="0" u="none" strike="noStrike" kern="1200" cap="none" spc="0" normalizeH="0" baseline="0" noProof="0" dirty="0" smtClean="0">
                <a:ln>
                  <a:noFill/>
                </a:ln>
                <a:effectLst/>
                <a:uLnTx/>
                <a:uFillTx/>
                <a:latin typeface="Times New Roman"/>
                <a:ea typeface="新細明體"/>
                <a:cs typeface="Times New Roman"/>
              </a:rPr>
              <a:t>traditional </a:t>
            </a:r>
            <a:r>
              <a:rPr kumimoji="0" lang="en-US" altLang="zh-HK" sz="1500" b="0" i="0" u="none" strike="noStrike" kern="1200" cap="none" spc="0" normalizeH="0" baseline="0" noProof="0" dirty="0">
                <a:ln>
                  <a:noFill/>
                </a:ln>
                <a:effectLst/>
                <a:uLnTx/>
                <a:uFillTx/>
                <a:latin typeface="Times New Roman"/>
                <a:ea typeface="新細明體"/>
                <a:cs typeface="Times New Roman"/>
              </a:rPr>
              <a:t>weapons.</a:t>
            </a:r>
            <a:endParaRPr kumimoji="0" lang="zh-HK" altLang="en-US" sz="1500" b="0" i="0" u="none" strike="noStrike" kern="0" cap="none" spc="0" normalizeH="0" baseline="0" noProof="0" dirty="0">
              <a:ln>
                <a:noFill/>
              </a:ln>
              <a:effectLst/>
              <a:uLnTx/>
              <a:uFillTx/>
              <a:latin typeface="Times New Roman"/>
              <a:ea typeface="新細明體"/>
              <a:cs typeface="Times New Roman"/>
            </a:endParaRPr>
          </a:p>
        </p:txBody>
      </p:sp>
    </p:spTree>
    <p:extLst>
      <p:ext uri="{BB962C8B-B14F-4D97-AF65-F5344CB8AC3E}">
        <p14:creationId xmlns:p14="http://schemas.microsoft.com/office/powerpoint/2010/main" val="220302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4" name="Picture 5"/>
          <p:cNvPicPr>
            <a:picLocks noChangeAspect="1" noChangeArrowheads="1"/>
          </p:cNvPicPr>
          <p:nvPr/>
        </p:nvPicPr>
        <p:blipFill>
          <a:blip r:embed="rId3" cstate="print"/>
          <a:srcRect/>
          <a:stretch>
            <a:fillRect/>
          </a:stretch>
        </p:blipFill>
        <p:spPr bwMode="auto">
          <a:xfrm>
            <a:off x="475539" y="1468611"/>
            <a:ext cx="5065331" cy="4438575"/>
          </a:xfrm>
          <a:prstGeom prst="rect">
            <a:avLst/>
          </a:prstGeom>
          <a:noFill/>
          <a:ln w="38100" cmpd="sng">
            <a:solidFill>
              <a:schemeClr val="accent1"/>
            </a:solidFill>
            <a:miter lim="800000"/>
            <a:headEnd/>
            <a:tailEnd/>
          </a:ln>
          <a:effectLst>
            <a:outerShdw blurRad="50800" dist="38100" dir="2700000" algn="tl" rotWithShape="0">
              <a:prstClr val="black">
                <a:alpha val="40000"/>
              </a:prstClr>
            </a:outerShdw>
          </a:effectLst>
        </p:spPr>
      </p:pic>
      <p:pic>
        <p:nvPicPr>
          <p:cNvPr id="6" name="Picture 6"/>
          <p:cNvPicPr>
            <a:picLocks noChangeAspect="1" noChangeArrowheads="1"/>
          </p:cNvPicPr>
          <p:nvPr/>
        </p:nvPicPr>
        <p:blipFill>
          <a:blip r:embed="rId4" cstate="print"/>
          <a:srcRect/>
          <a:stretch>
            <a:fillRect/>
          </a:stretch>
        </p:blipFill>
        <p:spPr bwMode="auto">
          <a:xfrm>
            <a:off x="5824724" y="1466018"/>
            <a:ext cx="2894120" cy="2169401"/>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
        <p:nvSpPr>
          <p:cNvPr id="10" name="TextBox 6"/>
          <p:cNvSpPr txBox="1"/>
          <p:nvPr/>
        </p:nvSpPr>
        <p:spPr>
          <a:xfrm>
            <a:off x="5824723" y="3736735"/>
            <a:ext cx="2894120" cy="3121265"/>
          </a:xfrm>
          <a:prstGeom prst="rect">
            <a:avLst/>
          </a:prstGeom>
          <a:solidFill>
            <a:srgbClr val="1F497D">
              <a:lumMod val="20000"/>
              <a:lumOff val="80000"/>
            </a:srgbClr>
          </a:solidFill>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altLang="zh-HK" sz="1500" dirty="0">
                <a:solidFill>
                  <a:srgbClr val="000000"/>
                </a:solidFill>
                <a:latin typeface="Times New Roman"/>
                <a:ea typeface="新細明體"/>
                <a:cs typeface="Times New Roman"/>
              </a:rPr>
              <a:t>The archery techniques of the Jurchens</a:t>
            </a:r>
            <a:r>
              <a:rPr lang="zh-HK" altLang="en-US" sz="1500" dirty="0">
                <a:solidFill>
                  <a:srgbClr val="000000"/>
                </a:solidFill>
                <a:latin typeface="Times New Roman"/>
                <a:ea typeface="新細明體"/>
                <a:cs typeface="Times New Roman"/>
              </a:rPr>
              <a:t> </a:t>
            </a:r>
            <a:r>
              <a:rPr lang="en-HK" altLang="zh-HK" sz="1500" dirty="0">
                <a:solidFill>
                  <a:srgbClr val="000000"/>
                </a:solidFill>
                <a:latin typeface="Times New Roman"/>
                <a:ea typeface="新細明體"/>
                <a:cs typeface="Times New Roman"/>
              </a:rPr>
              <a:t>were different from those of the Europeans. The Europeans were accustomed to using their </a:t>
            </a:r>
            <a:r>
              <a:rPr lang="en-US" altLang="zh-HK" sz="1500" dirty="0">
                <a:solidFill>
                  <a:srgbClr val="000000"/>
                </a:solidFill>
                <a:latin typeface="Times New Roman"/>
                <a:ea typeface="新細明體"/>
                <a:cs typeface="Times New Roman"/>
              </a:rPr>
              <a:t>middle three fingers to nock an arrow to their bow</a:t>
            </a:r>
            <a:r>
              <a:rPr lang="en-HK" altLang="zh-HK" sz="1500" dirty="0">
                <a:solidFill>
                  <a:srgbClr val="000000"/>
                </a:solidFill>
                <a:latin typeface="Times New Roman"/>
                <a:ea typeface="新細明體"/>
                <a:cs typeface="Times New Roman"/>
              </a:rPr>
              <a:t>.</a:t>
            </a:r>
            <a:r>
              <a:rPr lang="zh-CN" altLang="en-US" sz="1500" dirty="0">
                <a:solidFill>
                  <a:srgbClr val="000000"/>
                </a:solidFill>
                <a:latin typeface="Times New Roman"/>
                <a:ea typeface="新細明體"/>
                <a:cs typeface="Times New Roman"/>
              </a:rPr>
              <a:t> </a:t>
            </a:r>
            <a:r>
              <a:rPr lang="en-US" altLang="zh-HK" sz="1500" dirty="0">
                <a:solidFill>
                  <a:srgbClr val="000000"/>
                </a:solidFill>
                <a:latin typeface="Times New Roman"/>
                <a:ea typeface="新細明體"/>
                <a:cs typeface="Times New Roman"/>
              </a:rPr>
              <a:t>However, the Jurchens used their thumbs to nock the arrow to their bow (only using their index fingers to assist a bit). To protect</a:t>
            </a:r>
            <a:r>
              <a:rPr lang="zh-HK" altLang="en-US" sz="1500" dirty="0">
                <a:solidFill>
                  <a:srgbClr val="000000"/>
                </a:solidFill>
                <a:latin typeface="Times New Roman"/>
                <a:ea typeface="新細明體"/>
                <a:cs typeface="Times New Roman"/>
              </a:rPr>
              <a:t> </a:t>
            </a:r>
            <a:r>
              <a:rPr lang="en-US" altLang="zh-HK" sz="1500" dirty="0">
                <a:solidFill>
                  <a:srgbClr val="000000"/>
                </a:solidFill>
                <a:latin typeface="Times New Roman"/>
                <a:ea typeface="新細明體"/>
                <a:cs typeface="Times New Roman"/>
              </a:rPr>
              <a:t>their thumbs on their bowstring</a:t>
            </a:r>
            <a:r>
              <a:rPr lang="zh-HK" altLang="en-US" sz="1500" dirty="0">
                <a:solidFill>
                  <a:srgbClr val="000000"/>
                </a:solidFill>
                <a:latin typeface="Times New Roman"/>
                <a:ea typeface="新細明體"/>
                <a:cs typeface="Times New Roman"/>
              </a:rPr>
              <a:t> </a:t>
            </a:r>
            <a:r>
              <a:rPr lang="en-US" altLang="zh-HK" sz="1500" dirty="0">
                <a:solidFill>
                  <a:srgbClr val="000000"/>
                </a:solidFill>
                <a:latin typeface="Times New Roman"/>
                <a:ea typeface="新細明體"/>
                <a:cs typeface="Times New Roman"/>
              </a:rPr>
              <a:t>hands,</a:t>
            </a:r>
            <a:r>
              <a:rPr lang="zh-HK" altLang="en-US" sz="1500" dirty="0">
                <a:solidFill>
                  <a:srgbClr val="000000"/>
                </a:solidFill>
                <a:latin typeface="Times New Roman"/>
                <a:ea typeface="新細明體"/>
                <a:cs typeface="Times New Roman"/>
              </a:rPr>
              <a:t> </a:t>
            </a:r>
            <a:r>
              <a:rPr lang="en-HK" altLang="zh-HK" sz="1500" dirty="0">
                <a:solidFill>
                  <a:srgbClr val="000000"/>
                </a:solidFill>
                <a:latin typeface="Times New Roman"/>
                <a:ea typeface="新細明體"/>
                <a:cs typeface="Times New Roman"/>
              </a:rPr>
              <a:t>archers could wear a jade ring.</a:t>
            </a:r>
            <a:endParaRPr lang="zh-HK" altLang="en-US" sz="1500" dirty="0">
              <a:solidFill>
                <a:srgbClr val="000000"/>
              </a:solidFill>
              <a:latin typeface="Times New Roman"/>
              <a:ea typeface="新細明體"/>
              <a:cs typeface="Times New Roman"/>
            </a:endParaRPr>
          </a:p>
        </p:txBody>
      </p:sp>
    </p:spTree>
    <p:extLst>
      <p:ext uri="{BB962C8B-B14F-4D97-AF65-F5344CB8AC3E}">
        <p14:creationId xmlns:p14="http://schemas.microsoft.com/office/powerpoint/2010/main" val="1975891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10" name="TextBox 1"/>
          <p:cNvSpPr txBox="1"/>
          <p:nvPr/>
        </p:nvSpPr>
        <p:spPr>
          <a:xfrm>
            <a:off x="537417" y="1348162"/>
            <a:ext cx="2075903" cy="553998"/>
          </a:xfrm>
          <a:prstGeom prst="rect">
            <a:avLst/>
          </a:prstGeom>
          <a:solidFill>
            <a:srgbClr val="C0504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500" dirty="0">
                <a:solidFill>
                  <a:srgbClr val="000000"/>
                </a:solidFill>
                <a:latin typeface="Times New Roman"/>
                <a:ea typeface="新細明體"/>
                <a:cs typeface="Times New Roman"/>
              </a:rPr>
              <a:t>The Weapons of the Ming</a:t>
            </a:r>
            <a:r>
              <a:rPr lang="zh-CN" altLang="en-US" sz="1500" dirty="0">
                <a:solidFill>
                  <a:srgbClr val="000000"/>
                </a:solidFill>
                <a:latin typeface="Times New Roman"/>
                <a:ea typeface="新細明體"/>
                <a:cs typeface="Times New Roman"/>
              </a:rPr>
              <a:t> </a:t>
            </a:r>
            <a:r>
              <a:rPr lang="en-US" altLang="zh-CN" sz="1500" dirty="0">
                <a:solidFill>
                  <a:srgbClr val="000000"/>
                </a:solidFill>
                <a:latin typeface="Times New Roman"/>
                <a:ea typeface="新細明體"/>
                <a:cs typeface="Times New Roman"/>
              </a:rPr>
              <a:t>Army: Guns</a:t>
            </a:r>
            <a:endParaRPr kumimoji="0" lang="zh-HK" altLang="en-US" sz="15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18" name="TextBox 3"/>
          <p:cNvSpPr txBox="1"/>
          <p:nvPr/>
        </p:nvSpPr>
        <p:spPr>
          <a:xfrm>
            <a:off x="537417" y="2126409"/>
            <a:ext cx="2075903" cy="3584381"/>
          </a:xfrm>
          <a:prstGeom prst="rect">
            <a:avLst/>
          </a:prstGeom>
          <a:solidFill>
            <a:srgbClr val="1F497D">
              <a:lumMod val="20000"/>
              <a:lumOff val="80000"/>
            </a:srgbClr>
          </a:solidFill>
        </p:spPr>
        <p:txBody>
          <a:bodyPr wrap="square" rtlCol="0">
            <a:noAutofit/>
          </a:bodyPr>
          <a:lstStyle/>
          <a:p>
            <a:pPr lvl="0" defTabSz="914400">
              <a:lnSpc>
                <a:spcPct val="110000"/>
              </a:lnSpc>
              <a:defRPr/>
            </a:pPr>
            <a:r>
              <a:rPr lang="en-US" sz="1500" dirty="0">
                <a:solidFill>
                  <a:srgbClr val="000000"/>
                </a:solidFill>
                <a:latin typeface="Times New Roman"/>
                <a:ea typeface="新細明體"/>
                <a:cs typeface="Times New Roman"/>
              </a:rPr>
              <a:t>In AD1619,</a:t>
            </a:r>
            <a:r>
              <a:rPr lang="zh-HK" altLang="en-US" sz="1500" dirty="0">
                <a:solidFill>
                  <a:srgbClr val="000000"/>
                </a:solidFill>
                <a:latin typeface="Times New Roman"/>
                <a:ea typeface="新細明體"/>
                <a:cs typeface="Times New Roman"/>
              </a:rPr>
              <a:t> </a:t>
            </a:r>
            <a:r>
              <a:rPr lang="en-US" altLang="zh-HK" sz="1500" dirty="0">
                <a:solidFill>
                  <a:srgbClr val="000000"/>
                </a:solidFill>
                <a:latin typeface="Times New Roman"/>
                <a:ea typeface="新細明體"/>
                <a:cs typeface="Times New Roman"/>
              </a:rPr>
              <a:t>Ming</a:t>
            </a:r>
            <a:r>
              <a:rPr lang="zh-HK" altLang="en-US" sz="1500" dirty="0">
                <a:solidFill>
                  <a:srgbClr val="000000"/>
                </a:solidFill>
                <a:latin typeface="Times New Roman"/>
                <a:ea typeface="新細明體"/>
                <a:cs typeface="Times New Roman"/>
              </a:rPr>
              <a:t> </a:t>
            </a:r>
            <a:r>
              <a:rPr lang="en-US" altLang="zh-HK" sz="1500" dirty="0">
                <a:solidFill>
                  <a:srgbClr val="000000"/>
                </a:solidFill>
                <a:latin typeface="Times New Roman"/>
                <a:ea typeface="新細明體"/>
                <a:cs typeface="Times New Roman"/>
              </a:rPr>
              <a:t>Dynasty tried to</a:t>
            </a:r>
            <a:r>
              <a:rPr lang="zh-HK" altLang="en-US" sz="1500" dirty="0">
                <a:solidFill>
                  <a:srgbClr val="000000"/>
                </a:solidFill>
                <a:latin typeface="Times New Roman"/>
                <a:ea typeface="新細明體"/>
                <a:cs typeface="Times New Roman"/>
              </a:rPr>
              <a:t> </a:t>
            </a:r>
            <a:r>
              <a:rPr lang="en-US" altLang="zh-HK" sz="1500" dirty="0">
                <a:solidFill>
                  <a:srgbClr val="000000"/>
                </a:solidFill>
                <a:latin typeface="Times New Roman"/>
                <a:ea typeface="新細明體"/>
                <a:cs typeface="Times New Roman"/>
              </a:rPr>
              <a:t>send</a:t>
            </a:r>
            <a:r>
              <a:rPr lang="zh-HK" altLang="en-US" sz="1500" dirty="0">
                <a:solidFill>
                  <a:srgbClr val="000000"/>
                </a:solidFill>
                <a:latin typeface="Times New Roman"/>
                <a:ea typeface="新細明體"/>
                <a:cs typeface="Times New Roman"/>
              </a:rPr>
              <a:t> </a:t>
            </a:r>
            <a:r>
              <a:rPr lang="en-US" altLang="zh-HK" sz="1500" dirty="0">
                <a:solidFill>
                  <a:srgbClr val="000000"/>
                </a:solidFill>
                <a:latin typeface="Times New Roman"/>
                <a:ea typeface="新細明體"/>
                <a:cs typeface="Times New Roman"/>
              </a:rPr>
              <a:t>soldiers</a:t>
            </a:r>
            <a:r>
              <a:rPr lang="zh-HK" altLang="en-US" sz="1500" dirty="0">
                <a:solidFill>
                  <a:srgbClr val="000000"/>
                </a:solidFill>
                <a:latin typeface="Times New Roman"/>
                <a:ea typeface="新細明體"/>
                <a:cs typeface="Times New Roman"/>
              </a:rPr>
              <a:t> </a:t>
            </a:r>
            <a:r>
              <a:rPr lang="en-US" altLang="zh-HK" sz="1500" dirty="0">
                <a:solidFill>
                  <a:srgbClr val="000000"/>
                </a:solidFill>
                <a:latin typeface="Times New Roman"/>
                <a:ea typeface="新細明體"/>
                <a:cs typeface="Times New Roman"/>
              </a:rPr>
              <a:t>to the Battle of </a:t>
            </a:r>
            <a:r>
              <a:rPr lang="en-US" altLang="zh-HK" sz="1500" dirty="0" err="1">
                <a:solidFill>
                  <a:srgbClr val="000000"/>
                </a:solidFill>
                <a:latin typeface="Times New Roman"/>
                <a:ea typeface="新細明體"/>
                <a:cs typeface="Times New Roman"/>
              </a:rPr>
              <a:t>Sarhū</a:t>
            </a:r>
            <a:r>
              <a:rPr lang="en-US" altLang="zh-HK" sz="1500" dirty="0">
                <a:solidFill>
                  <a:srgbClr val="000000"/>
                </a:solidFill>
                <a:latin typeface="Times New Roman"/>
                <a:ea typeface="新細明體"/>
                <a:cs typeface="Times New Roman"/>
              </a:rPr>
              <a:t> to eliminate Nurhaci. In this battle, </a:t>
            </a:r>
            <a:r>
              <a:rPr lang="en-US" altLang="zh-HK" sz="1500" dirty="0" err="1">
                <a:solidFill>
                  <a:srgbClr val="000000"/>
                </a:solidFill>
                <a:latin typeface="Times New Roman"/>
                <a:ea typeface="新細明體"/>
                <a:cs typeface="Times New Roman"/>
              </a:rPr>
              <a:t>Jin</a:t>
            </a:r>
            <a:r>
              <a:rPr lang="en-US" altLang="zh-HK" sz="1500" dirty="0">
                <a:solidFill>
                  <a:srgbClr val="000000"/>
                </a:solidFill>
                <a:latin typeface="Times New Roman"/>
                <a:ea typeface="新細明體"/>
                <a:cs typeface="Times New Roman"/>
              </a:rPr>
              <a:t> soldiers (left side of picture) were still riding horses and shooting bows and arrows. However, Ming soldiers (right side of picture) were already using large</a:t>
            </a:r>
            <a:r>
              <a:rPr lang="zh-HK" altLang="en-US" sz="1500" dirty="0">
                <a:solidFill>
                  <a:srgbClr val="000000"/>
                </a:solidFill>
                <a:latin typeface="Times New Roman"/>
                <a:ea typeface="新細明體"/>
                <a:cs typeface="Times New Roman"/>
              </a:rPr>
              <a:t> </a:t>
            </a:r>
            <a:r>
              <a:rPr lang="en-US" altLang="zh-HK" sz="1500" dirty="0">
                <a:solidFill>
                  <a:srgbClr val="000000"/>
                </a:solidFill>
                <a:latin typeface="Times New Roman"/>
                <a:ea typeface="新細明體"/>
                <a:cs typeface="Times New Roman"/>
              </a:rPr>
              <a:t>quantities</a:t>
            </a:r>
            <a:r>
              <a:rPr lang="zh-HK" altLang="en-US" sz="1500" dirty="0">
                <a:solidFill>
                  <a:srgbClr val="000000"/>
                </a:solidFill>
                <a:latin typeface="Times New Roman"/>
                <a:ea typeface="新細明體"/>
                <a:cs typeface="Times New Roman"/>
              </a:rPr>
              <a:t> </a:t>
            </a:r>
            <a:r>
              <a:rPr lang="en-US" altLang="zh-HK" sz="1500" dirty="0">
                <a:solidFill>
                  <a:srgbClr val="000000"/>
                </a:solidFill>
                <a:latin typeface="Times New Roman"/>
                <a:ea typeface="新細明體"/>
                <a:cs typeface="Times New Roman"/>
              </a:rPr>
              <a:t>of</a:t>
            </a:r>
            <a:r>
              <a:rPr lang="zh-HK" altLang="en-US" sz="1500" dirty="0">
                <a:solidFill>
                  <a:srgbClr val="000000"/>
                </a:solidFill>
                <a:latin typeface="Times New Roman"/>
                <a:ea typeface="新細明體"/>
                <a:cs typeface="Times New Roman"/>
              </a:rPr>
              <a:t> </a:t>
            </a:r>
            <a:r>
              <a:rPr lang="en-US" altLang="zh-HK" sz="1500" dirty="0">
                <a:solidFill>
                  <a:srgbClr val="000000"/>
                </a:solidFill>
                <a:latin typeface="Times New Roman"/>
                <a:ea typeface="新細明體"/>
                <a:cs typeface="Times New Roman"/>
              </a:rPr>
              <a:t>firearms.</a:t>
            </a:r>
            <a:endParaRPr kumimoji="0" lang="zh-HK" altLang="en-US" sz="15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pic>
        <p:nvPicPr>
          <p:cNvPr id="21" name="Picture 2" descr="http://upload.wikimedia.org/wikipedia/commons/4/40/Minggunbattle.jpg"/>
          <p:cNvPicPr>
            <a:picLocks noChangeAspect="1" noChangeArrowheads="1"/>
          </p:cNvPicPr>
          <p:nvPr/>
        </p:nvPicPr>
        <p:blipFill>
          <a:blip r:embed="rId3" cstate="print"/>
          <a:srcRect/>
          <a:stretch>
            <a:fillRect/>
          </a:stretch>
        </p:blipFill>
        <p:spPr bwMode="auto">
          <a:xfrm>
            <a:off x="2911049" y="1348162"/>
            <a:ext cx="5819775" cy="4362450"/>
          </a:xfrm>
          <a:prstGeom prst="rect">
            <a:avLst/>
          </a:prstGeom>
          <a:noFill/>
          <a:ln w="38100" cmpd="sng">
            <a:solidFill>
              <a:schemeClr val="bg1"/>
            </a:solidFill>
          </a:ln>
          <a:effectLst>
            <a:outerShdw blurRad="50800" dist="38100" dir="2700000" algn="tl" rotWithShape="0">
              <a:prstClr val="black">
                <a:alpha val="40000"/>
              </a:prstClr>
            </a:outerShdw>
          </a:effectLst>
        </p:spPr>
      </p:pic>
      <p:sp>
        <p:nvSpPr>
          <p:cNvPr id="23" name="TextBox 5"/>
          <p:cNvSpPr txBox="1"/>
          <p:nvPr/>
        </p:nvSpPr>
        <p:spPr>
          <a:xfrm>
            <a:off x="3285760" y="5861562"/>
            <a:ext cx="5858240" cy="923330"/>
          </a:xfrm>
          <a:prstGeom prst="rect">
            <a:avLst/>
          </a:prstGeom>
          <a:noFill/>
        </p:spPr>
        <p:txBody>
          <a:bodyPr wrap="square" rtlCol="0">
            <a:spAutoFit/>
          </a:bodyPr>
          <a:lstStyle/>
          <a:p>
            <a:pPr>
              <a:spcAft>
                <a:spcPts val="0"/>
              </a:spcAft>
            </a:pPr>
            <a:r>
              <a:rPr lang="en-US" altLang="zh-HK" dirty="0">
                <a:solidFill>
                  <a:srgbClr val="000000"/>
                </a:solidFill>
                <a:latin typeface="Times New Roman"/>
                <a:ea typeface="新細明體"/>
                <a:cs typeface="Times New Roman"/>
              </a:rPr>
              <a:t>The infantry of the Ming Dynasty divided themselves into two rows, and took turns to fire their guns. This became known as “repeated fire”.</a:t>
            </a:r>
            <a:endParaRPr lang="zh-HK" dirty="0">
              <a:solidFill>
                <a:srgbClr val="000000"/>
              </a:solidFill>
              <a:latin typeface="Times New Roman"/>
              <a:ea typeface="新細明體"/>
              <a:cs typeface="Times New Roman"/>
            </a:endParaRPr>
          </a:p>
        </p:txBody>
      </p:sp>
      <p:sp>
        <p:nvSpPr>
          <p:cNvPr id="24" name="Oval 4"/>
          <p:cNvSpPr/>
          <p:nvPr/>
        </p:nvSpPr>
        <p:spPr>
          <a:xfrm>
            <a:off x="5586067" y="3918600"/>
            <a:ext cx="3144757" cy="1750086"/>
          </a:xfrm>
          <a:prstGeom prst="ellipse">
            <a:avLst/>
          </a:prstGeom>
          <a:noFill/>
          <a:ln w="28575" cmpd="sng">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Tree>
    <p:extLst>
      <p:ext uri="{BB962C8B-B14F-4D97-AF65-F5344CB8AC3E}">
        <p14:creationId xmlns:p14="http://schemas.microsoft.com/office/powerpoint/2010/main" val="71785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17" name="TextBox 2"/>
          <p:cNvSpPr txBox="1"/>
          <p:nvPr/>
        </p:nvSpPr>
        <p:spPr>
          <a:xfrm>
            <a:off x="501427" y="1208241"/>
            <a:ext cx="1840329" cy="369332"/>
          </a:xfrm>
          <a:prstGeom prst="rect">
            <a:avLst/>
          </a:prstGeom>
          <a:solidFill>
            <a:srgbClr val="C0504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HK" altLang="zh-HK" b="0" u="none" strike="noStrike" kern="1200" cap="none" spc="0" normalizeH="0" baseline="0" noProof="0" dirty="0" err="1">
                <a:ln>
                  <a:noFill/>
                </a:ln>
                <a:solidFill>
                  <a:srgbClr val="000000"/>
                </a:solidFill>
                <a:effectLst/>
                <a:uLnTx/>
                <a:uFillTx/>
                <a:latin typeface="Times New Roman"/>
                <a:ea typeface="新細明體"/>
                <a:cs typeface="Times New Roman"/>
              </a:rPr>
              <a:t>Windchasing</a:t>
            </a:r>
            <a:r>
              <a:rPr kumimoji="0" lang="en-HK" altLang="zh-HK" b="0" u="none" strike="noStrike" kern="1200" cap="none" spc="0" normalizeH="0" baseline="0" noProof="0" dirty="0">
                <a:ln>
                  <a:noFill/>
                </a:ln>
                <a:solidFill>
                  <a:srgbClr val="000000"/>
                </a:solidFill>
                <a:effectLst/>
                <a:uLnTx/>
                <a:uFillTx/>
                <a:latin typeface="Times New Roman"/>
                <a:ea typeface="新細明體"/>
                <a:cs typeface="Times New Roman"/>
              </a:rPr>
              <a:t> Gun</a:t>
            </a:r>
            <a:endParaRPr kumimoji="0" lang="zh-HK" altLang="en-US" b="0" i="1"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19" name="TextBox 4"/>
          <p:cNvSpPr txBox="1"/>
          <p:nvPr/>
        </p:nvSpPr>
        <p:spPr>
          <a:xfrm>
            <a:off x="476458" y="1688942"/>
            <a:ext cx="2689134" cy="4874227"/>
          </a:xfrm>
          <a:prstGeom prst="rect">
            <a:avLst/>
          </a:prstGeom>
          <a:solidFill>
            <a:srgbClr val="4F81BD">
              <a:lumMod val="20000"/>
              <a:lumOff val="80000"/>
            </a:srgbClr>
          </a:solidFill>
        </p:spPr>
        <p:txBody>
          <a:bodyPr wrap="square" rtlCol="0">
            <a:noAutofit/>
          </a:bodyPr>
          <a:lstStyle/>
          <a:p>
            <a:pPr defTabSz="914400">
              <a:lnSpc>
                <a:spcPct val="110000"/>
              </a:lnSpc>
              <a:defRPr/>
            </a:pPr>
            <a:r>
              <a:rPr lang="en-US" altLang="zh-HK" sz="1500" dirty="0">
                <a:latin typeface="Times New Roman"/>
                <a:ea typeface="新細明體"/>
                <a:cs typeface="Times New Roman"/>
              </a:rPr>
              <a:t>Ming</a:t>
            </a:r>
            <a:r>
              <a:rPr lang="zh-HK" altLang="en-US" sz="1500" dirty="0">
                <a:latin typeface="Times New Roman"/>
                <a:ea typeface="新細明體"/>
                <a:cs typeface="Times New Roman"/>
              </a:rPr>
              <a:t> </a:t>
            </a:r>
            <a:r>
              <a:rPr lang="en-US" altLang="zh-HK" sz="1500" dirty="0">
                <a:latin typeface="Times New Roman"/>
                <a:ea typeface="新細明體"/>
                <a:cs typeface="Times New Roman"/>
              </a:rPr>
              <a:t>guns</a:t>
            </a:r>
            <a:r>
              <a:rPr kumimoji="0" lang="en-US" altLang="zh-HK" sz="1500" b="0" i="0" u="none" strike="noStrike" kern="1200" cap="none" spc="0" normalizeH="0" baseline="0" noProof="0" dirty="0">
                <a:ln>
                  <a:noFill/>
                </a:ln>
                <a:effectLst/>
                <a:uLnTx/>
                <a:uFillTx/>
                <a:latin typeface="Times New Roman"/>
                <a:ea typeface="新細明體"/>
                <a:cs typeface="Times New Roman"/>
              </a:rPr>
              <a:t> known as </a:t>
            </a:r>
            <a:r>
              <a:rPr lang="en-US" altLang="zh-HK" sz="1500" i="1" dirty="0">
                <a:latin typeface="Times New Roman"/>
                <a:ea typeface="新細明體"/>
                <a:cs typeface="Times New Roman"/>
              </a:rPr>
              <a:t>c</a:t>
            </a:r>
            <a:r>
              <a:rPr kumimoji="0" lang="en-US" altLang="zh-HK" sz="1500" b="0" i="1" u="none" strike="noStrike" kern="1200" cap="none" spc="0" normalizeH="0" baseline="0" noProof="0" dirty="0" err="1">
                <a:ln>
                  <a:noFill/>
                </a:ln>
                <a:effectLst/>
                <a:uLnTx/>
                <a:uFillTx/>
                <a:latin typeface="Times New Roman"/>
                <a:ea typeface="新細明體"/>
                <a:cs typeface="Times New Roman"/>
              </a:rPr>
              <a:t>hong</a:t>
            </a:r>
            <a:r>
              <a:rPr kumimoji="0" lang="en-US" altLang="zh-HK" sz="1500" b="0" i="1" u="none" strike="noStrike" kern="1200" cap="none" spc="0" normalizeH="0" baseline="0" noProof="0" dirty="0">
                <a:ln>
                  <a:noFill/>
                </a:ln>
                <a:effectLst/>
                <a:uLnTx/>
                <a:uFillTx/>
                <a:latin typeface="Times New Roman"/>
                <a:ea typeface="新細明體"/>
                <a:cs typeface="Times New Roman"/>
              </a:rPr>
              <a:t> </a:t>
            </a:r>
            <a:r>
              <a:rPr kumimoji="0" lang="en-US" altLang="zh-HK" sz="1500" b="0" u="none" strike="noStrike" kern="1200" cap="none" spc="0" normalizeH="0" baseline="0" noProof="0" dirty="0">
                <a:ln>
                  <a:noFill/>
                </a:ln>
                <a:effectLst/>
                <a:uLnTx/>
                <a:uFillTx/>
                <a:latin typeface="Times New Roman"/>
                <a:ea typeface="新細明體"/>
                <a:cs typeface="Times New Roman"/>
              </a:rPr>
              <a:t>or </a:t>
            </a:r>
            <a:r>
              <a:rPr lang="en-HK" altLang="zh-HK" sz="1500" i="1" noProof="0" dirty="0">
                <a:latin typeface="Times New Roman"/>
                <a:ea typeface="新細明體"/>
                <a:cs typeface="Times New Roman"/>
              </a:rPr>
              <a:t>z</a:t>
            </a:r>
            <a:r>
              <a:rPr lang="en-HK" altLang="zh-HK" sz="1500" i="1" dirty="0" err="1">
                <a:latin typeface="Times New Roman"/>
                <a:ea typeface="新細明體"/>
                <a:cs typeface="Times New Roman"/>
              </a:rPr>
              <a:t>huifeng</a:t>
            </a:r>
            <a:r>
              <a:rPr lang="en-HK" altLang="zh-HK" sz="1500" i="1" dirty="0">
                <a:latin typeface="Times New Roman"/>
                <a:ea typeface="新細明體"/>
                <a:cs typeface="Times New Roman"/>
              </a:rPr>
              <a:t> </a:t>
            </a:r>
            <a:r>
              <a:rPr lang="en-HK" altLang="zh-HK" sz="1500" i="1" dirty="0" err="1">
                <a:latin typeface="Times New Roman"/>
                <a:ea typeface="新細明體"/>
                <a:cs typeface="Times New Roman"/>
              </a:rPr>
              <a:t>qiang</a:t>
            </a:r>
            <a:r>
              <a:rPr lang="en-HK" altLang="zh-HK" sz="1500" i="1" dirty="0">
                <a:latin typeface="Times New Roman"/>
                <a:ea typeface="新細明體"/>
                <a:cs typeface="Times New Roman"/>
              </a:rPr>
              <a:t> </a:t>
            </a:r>
            <a:r>
              <a:rPr lang="en-HK" altLang="zh-HK" sz="1500" dirty="0">
                <a:latin typeface="Times New Roman"/>
                <a:ea typeface="新細明體"/>
                <a:cs typeface="Times New Roman"/>
              </a:rPr>
              <a:t>(</a:t>
            </a:r>
            <a:r>
              <a:rPr lang="en-HK" altLang="zh-HK" sz="1500" dirty="0" err="1">
                <a:latin typeface="Times New Roman"/>
                <a:ea typeface="新細明體"/>
                <a:cs typeface="Times New Roman"/>
              </a:rPr>
              <a:t>windchasing</a:t>
            </a:r>
            <a:r>
              <a:rPr lang="en-HK" altLang="zh-HK" sz="1500" dirty="0">
                <a:latin typeface="Times New Roman"/>
                <a:ea typeface="新細明體"/>
                <a:cs typeface="Times New Roman"/>
              </a:rPr>
              <a:t> gun</a:t>
            </a:r>
            <a:r>
              <a:rPr lang="en-HK" altLang="zh-HK" sz="1500" dirty="0" smtClean="0">
                <a:latin typeface="Times New Roman"/>
                <a:ea typeface="新細明體"/>
                <a:cs typeface="Times New Roman"/>
              </a:rPr>
              <a:t>)</a:t>
            </a:r>
            <a:r>
              <a:rPr kumimoji="0" lang="en-US" altLang="zh-HK" sz="1500" b="0" i="0" u="none" strike="noStrike" kern="1200" cap="none" spc="0" normalizeH="0" baseline="0" noProof="0" dirty="0" smtClean="0">
                <a:ln>
                  <a:noFill/>
                </a:ln>
                <a:effectLst/>
                <a:uLnTx/>
                <a:uFillTx/>
                <a:latin typeface="Times New Roman"/>
                <a:ea typeface="新細明體"/>
                <a:cs typeface="Times New Roman"/>
              </a:rPr>
              <a:t> </a:t>
            </a:r>
            <a:r>
              <a:rPr kumimoji="0" lang="en-US" altLang="zh-HK" sz="1500" b="0" i="0" u="none" strike="noStrike" kern="1200" cap="none" spc="0" normalizeH="0" baseline="0" noProof="0" dirty="0">
                <a:ln>
                  <a:noFill/>
                </a:ln>
                <a:effectLst/>
                <a:uLnTx/>
                <a:uFillTx/>
                <a:latin typeface="Times New Roman"/>
                <a:ea typeface="新細明體"/>
                <a:cs typeface="Times New Roman"/>
              </a:rPr>
              <a:t>were illustrated</a:t>
            </a:r>
            <a:r>
              <a:rPr kumimoji="0" lang="en-US" altLang="zh-HK" sz="1500" b="0" i="0" u="none" strike="noStrike" kern="1200" cap="none" spc="0" normalizeH="0" noProof="0" dirty="0">
                <a:ln>
                  <a:noFill/>
                </a:ln>
                <a:effectLst/>
                <a:uLnTx/>
                <a:uFillTx/>
                <a:latin typeface="Times New Roman"/>
                <a:ea typeface="新細明體"/>
                <a:cs typeface="Times New Roman"/>
              </a:rPr>
              <a:t> in the </a:t>
            </a:r>
            <a:r>
              <a:rPr kumimoji="0" lang="en-US" altLang="zh-HK" sz="1500" b="0" i="0" u="none" strike="noStrike" kern="1200" cap="none" spc="0" normalizeH="0" noProof="0" dirty="0" smtClean="0">
                <a:ln>
                  <a:noFill/>
                </a:ln>
                <a:effectLst/>
                <a:uLnTx/>
                <a:uFillTx/>
                <a:latin typeface="Times New Roman"/>
                <a:ea typeface="新細明體"/>
                <a:cs typeface="Times New Roman"/>
              </a:rPr>
              <a:t>AD</a:t>
            </a:r>
            <a:r>
              <a:rPr kumimoji="0" lang="en-US" altLang="zh-HK" sz="1500" b="0" i="0" u="none" kern="1200" cap="none" spc="0" normalizeH="0" noProof="0" dirty="0" smtClean="0">
                <a:ln>
                  <a:noFill/>
                </a:ln>
                <a:effectLst/>
                <a:uLnTx/>
                <a:uFillTx/>
                <a:latin typeface="Times New Roman"/>
                <a:ea typeface="新細明體"/>
                <a:cs typeface="Times New Roman"/>
              </a:rPr>
              <a:t>1636’s </a:t>
            </a:r>
            <a:r>
              <a:rPr kumimoji="0" lang="en-US" altLang="zh-HK" sz="1500" b="0" i="0" u="none" strike="noStrike" kern="1200" cap="none" spc="0" normalizeH="0" noProof="0" dirty="0">
                <a:ln>
                  <a:noFill/>
                </a:ln>
                <a:effectLst/>
                <a:uLnTx/>
                <a:uFillTx/>
                <a:latin typeface="Times New Roman"/>
                <a:ea typeface="新細明體"/>
                <a:cs typeface="Times New Roman"/>
              </a:rPr>
              <a:t>military </a:t>
            </a:r>
            <a:r>
              <a:rPr kumimoji="0" lang="en-US" altLang="zh-HK" sz="1500" b="0" i="0" u="none" strike="noStrike" kern="1200" cap="none" spc="0" normalizeH="0" noProof="0" dirty="0" smtClean="0">
                <a:ln>
                  <a:noFill/>
                </a:ln>
                <a:effectLst/>
                <a:uLnTx/>
                <a:uFillTx/>
                <a:latin typeface="Times New Roman"/>
                <a:ea typeface="新細明體"/>
                <a:cs typeface="Times New Roman"/>
              </a:rPr>
              <a:t>book, </a:t>
            </a:r>
            <a:r>
              <a:rPr lang="en-US" altLang="zh-HK" sz="1500" i="1" dirty="0" smtClean="0">
                <a:latin typeface="Times New Roman"/>
                <a:cs typeface="Times New Roman"/>
              </a:rPr>
              <a:t>“</a:t>
            </a:r>
            <a:r>
              <a:rPr lang="en-US" altLang="zh-HK" sz="1500" i="1" dirty="0" err="1">
                <a:latin typeface="Times New Roman"/>
                <a:cs typeface="Times New Roman"/>
              </a:rPr>
              <a:t>Junqi</a:t>
            </a:r>
            <a:r>
              <a:rPr lang="en-US" altLang="zh-HK" sz="1500" i="1" dirty="0">
                <a:latin typeface="Times New Roman"/>
                <a:cs typeface="Times New Roman"/>
              </a:rPr>
              <a:t> </a:t>
            </a:r>
            <a:r>
              <a:rPr lang="en-US" altLang="zh-HK" sz="1500" i="1" dirty="0" err="1">
                <a:latin typeface="Times New Roman"/>
                <a:cs typeface="Times New Roman"/>
              </a:rPr>
              <a:t>tushuo</a:t>
            </a:r>
            <a:r>
              <a:rPr lang="en-US" altLang="zh-HK" sz="1500" i="1" dirty="0">
                <a:latin typeface="Times New Roman"/>
                <a:cs typeface="Times New Roman"/>
              </a:rPr>
              <a:t>” </a:t>
            </a:r>
            <a:r>
              <a:rPr lang="en-US" altLang="zh-HK" sz="1500" dirty="0">
                <a:latin typeface="Times New Roman"/>
                <a:cs typeface="Times New Roman"/>
              </a:rPr>
              <a:t>(Illustrated Army </a:t>
            </a:r>
            <a:r>
              <a:rPr lang="en-US" altLang="zh-HK" sz="1500" dirty="0" smtClean="0">
                <a:latin typeface="Times New Roman"/>
                <a:cs typeface="Times New Roman"/>
              </a:rPr>
              <a:t>Weapons </a:t>
            </a:r>
            <a:r>
              <a:rPr lang="zh-TW" altLang="en-US" sz="1500" dirty="0" smtClean="0">
                <a:latin typeface="Times New Roman"/>
                <a:cs typeface="Times New Roman"/>
              </a:rPr>
              <a:t>軍器圖說</a:t>
            </a:r>
            <a:r>
              <a:rPr lang="en-US" altLang="zh-HK" sz="1500" dirty="0" smtClean="0">
                <a:latin typeface="Times New Roman"/>
                <a:cs typeface="Times New Roman"/>
              </a:rPr>
              <a:t>), which was written </a:t>
            </a:r>
            <a:r>
              <a:rPr lang="en-US" altLang="zh-HK" sz="1500" dirty="0">
                <a:latin typeface="Times New Roman"/>
                <a:cs typeface="Times New Roman"/>
              </a:rPr>
              <a:t>by Bi </a:t>
            </a:r>
            <a:r>
              <a:rPr lang="en-US" altLang="zh-HK" sz="1500" dirty="0" err="1" smtClean="0">
                <a:latin typeface="Times New Roman"/>
                <a:cs typeface="Times New Roman"/>
              </a:rPr>
              <a:t>Maokang</a:t>
            </a:r>
            <a:r>
              <a:rPr lang="en-US" altLang="zh-HK" sz="1500" dirty="0" smtClean="0">
                <a:latin typeface="Times New Roman"/>
                <a:cs typeface="Times New Roman"/>
              </a:rPr>
              <a:t> </a:t>
            </a:r>
            <a:r>
              <a:rPr lang="en-US" altLang="zh-TW" sz="1500" dirty="0" smtClean="0">
                <a:latin typeface="Times New Roman"/>
                <a:cs typeface="Times New Roman"/>
              </a:rPr>
              <a:t>(</a:t>
            </a:r>
            <a:r>
              <a:rPr lang="zh-HK" altLang="en-US" sz="1500" dirty="0">
                <a:latin typeface="Times New Roman"/>
                <a:ea typeface="新細明體"/>
                <a:cs typeface="Times New Roman"/>
              </a:rPr>
              <a:t>畢懋康</a:t>
            </a:r>
            <a:r>
              <a:rPr lang="en-US" altLang="zh-TW" sz="1500" dirty="0" smtClean="0">
                <a:latin typeface="Times New Roman"/>
                <a:cs typeface="Times New Roman"/>
              </a:rPr>
              <a:t>)</a:t>
            </a:r>
            <a:r>
              <a:rPr lang="en-US" altLang="zh-HK" sz="1500" dirty="0" smtClean="0">
                <a:latin typeface="Times New Roman"/>
                <a:cs typeface="Times New Roman"/>
              </a:rPr>
              <a:t>. </a:t>
            </a:r>
            <a:r>
              <a:rPr kumimoji="0" lang="en-US" altLang="zh-HK" sz="1500" b="0" u="none" strike="noStrike" kern="1200" cap="none" spc="0" normalizeH="0" baseline="0" noProof="0" dirty="0">
                <a:ln>
                  <a:noFill/>
                </a:ln>
                <a:effectLst/>
                <a:uLnTx/>
                <a:uFillTx/>
                <a:latin typeface="Times New Roman"/>
                <a:ea typeface="新細明體"/>
                <a:cs typeface="Times New Roman"/>
              </a:rPr>
              <a:t>According to </a:t>
            </a:r>
            <a:r>
              <a:rPr kumimoji="0" lang="en-US" altLang="zh-CN" sz="1500" b="0" u="none" strike="noStrike" kern="1200" cap="none" spc="0" normalizeH="0" baseline="0" noProof="0" dirty="0" smtClean="0">
                <a:ln>
                  <a:noFill/>
                </a:ln>
                <a:effectLst/>
                <a:uLnTx/>
                <a:uFillTx/>
                <a:latin typeface="Times New Roman"/>
                <a:ea typeface="新細明體"/>
                <a:cs typeface="Times New Roman"/>
              </a:rPr>
              <a:t>the book</a:t>
            </a:r>
            <a:r>
              <a:rPr kumimoji="0" lang="en-US" altLang="zh-CN" sz="1500" b="0" u="none" strike="noStrike" kern="1200" cap="none" spc="0" normalizeH="0" baseline="0" noProof="0" dirty="0">
                <a:ln>
                  <a:noFill/>
                </a:ln>
                <a:effectLst/>
                <a:uLnTx/>
                <a:uFillTx/>
                <a:latin typeface="Times New Roman"/>
                <a:ea typeface="新細明體"/>
                <a:cs typeface="Times New Roman"/>
              </a:rPr>
              <a:t>, </a:t>
            </a:r>
            <a:r>
              <a:rPr kumimoji="0" lang="en-US" altLang="zh-HK" sz="1500" b="0" u="none" strike="noStrike" kern="1200" cap="none" spc="0" normalizeH="0" baseline="0" noProof="0" dirty="0">
                <a:ln>
                  <a:noFill/>
                </a:ln>
                <a:effectLst/>
                <a:uLnTx/>
                <a:uFillTx/>
                <a:latin typeface="Times New Roman"/>
                <a:ea typeface="新細明體"/>
                <a:cs typeface="Times New Roman"/>
              </a:rPr>
              <a:t>the </a:t>
            </a:r>
            <a:r>
              <a:rPr kumimoji="0" lang="en-US" altLang="zh-HK" sz="1500" b="0" u="none" strike="noStrike" kern="1200" cap="none" spc="0" normalizeH="0" baseline="0" noProof="0" dirty="0" err="1">
                <a:ln>
                  <a:noFill/>
                </a:ln>
                <a:effectLst/>
                <a:uLnTx/>
                <a:uFillTx/>
                <a:latin typeface="Times New Roman"/>
                <a:ea typeface="新細明體"/>
                <a:cs typeface="Times New Roman"/>
              </a:rPr>
              <a:t>windchasing</a:t>
            </a:r>
            <a:r>
              <a:rPr kumimoji="0" lang="en-US" altLang="zh-HK" sz="1500" b="0" u="none" strike="noStrike" kern="1200" cap="none" spc="0" normalizeH="0" baseline="0" noProof="0" dirty="0">
                <a:ln>
                  <a:noFill/>
                </a:ln>
                <a:effectLst/>
                <a:uLnTx/>
                <a:uFillTx/>
                <a:latin typeface="Times New Roman"/>
                <a:ea typeface="新細明體"/>
                <a:cs typeface="Times New Roman"/>
              </a:rPr>
              <a:t> gun was 5 Chinese</a:t>
            </a:r>
            <a:r>
              <a:rPr kumimoji="0" lang="en-US" altLang="zh-HK" sz="1500" b="0" u="none" strike="noStrike" kern="1200" cap="none" spc="0" normalizeH="0" noProof="0" dirty="0">
                <a:ln>
                  <a:noFill/>
                </a:ln>
                <a:effectLst/>
                <a:uLnTx/>
                <a:uFillTx/>
                <a:latin typeface="Times New Roman"/>
                <a:ea typeface="新細明體"/>
                <a:cs typeface="Times New Roman"/>
              </a:rPr>
              <a:t> </a:t>
            </a:r>
            <a:r>
              <a:rPr kumimoji="0" lang="en-US" altLang="zh-HK" sz="1500" b="0" u="none" strike="noStrike" kern="1200" cap="none" spc="0" normalizeH="0" baseline="0" noProof="0" dirty="0">
                <a:ln>
                  <a:noFill/>
                </a:ln>
                <a:effectLst/>
                <a:uLnTx/>
                <a:uFillTx/>
                <a:latin typeface="Times New Roman"/>
                <a:ea typeface="新細明體"/>
                <a:cs typeface="Times New Roman"/>
              </a:rPr>
              <a:t>feet and 2 Chinese</a:t>
            </a:r>
            <a:r>
              <a:rPr kumimoji="0" lang="en-US" altLang="zh-HK" sz="1500" b="0" u="none" strike="noStrike" kern="1200" cap="none" spc="0" normalizeH="0" noProof="0" dirty="0">
                <a:ln>
                  <a:noFill/>
                </a:ln>
                <a:effectLst/>
                <a:uLnTx/>
                <a:uFillTx/>
                <a:latin typeface="Times New Roman"/>
                <a:ea typeface="新細明體"/>
                <a:cs typeface="Times New Roman"/>
              </a:rPr>
              <a:t> </a:t>
            </a:r>
            <a:r>
              <a:rPr kumimoji="0" lang="en-US" altLang="zh-HK" sz="1500" b="0" u="none" strike="noStrike" kern="1200" cap="none" spc="0" normalizeH="0" baseline="0" noProof="0" dirty="0">
                <a:ln>
                  <a:noFill/>
                </a:ln>
                <a:effectLst/>
                <a:uLnTx/>
                <a:uFillTx/>
                <a:latin typeface="Times New Roman"/>
                <a:ea typeface="新細明體"/>
                <a:cs typeface="Times New Roman"/>
              </a:rPr>
              <a:t>inches </a:t>
            </a:r>
            <a:r>
              <a:rPr kumimoji="0" lang="en-US" altLang="zh-CN" sz="1500" b="0" u="none" strike="noStrike" kern="1200" cap="none" spc="0" normalizeH="0" baseline="0" noProof="0" dirty="0">
                <a:ln>
                  <a:noFill/>
                </a:ln>
                <a:effectLst/>
                <a:uLnTx/>
                <a:uFillTx/>
                <a:latin typeface="Times New Roman"/>
                <a:ea typeface="新細明體"/>
                <a:cs typeface="Times New Roman"/>
              </a:rPr>
              <a:t>long. It </a:t>
            </a:r>
            <a:r>
              <a:rPr kumimoji="0" lang="en-US" altLang="zh-HK" sz="1500" b="0" u="none" strike="noStrike" kern="1200" cap="none" spc="0" normalizeH="0" baseline="0" noProof="0" dirty="0">
                <a:ln>
                  <a:noFill/>
                </a:ln>
                <a:effectLst/>
                <a:uLnTx/>
                <a:uFillTx/>
                <a:latin typeface="Times New Roman"/>
                <a:ea typeface="新細明體"/>
                <a:cs typeface="Times New Roman"/>
              </a:rPr>
              <a:t>weighed 16 </a:t>
            </a:r>
            <a:r>
              <a:rPr kumimoji="0" lang="en-US" sz="1500" b="0" i="0" u="none" strike="noStrike" kern="1200" cap="none" spc="0" normalizeH="0" baseline="0" noProof="0" dirty="0">
                <a:ln>
                  <a:noFill/>
                </a:ln>
                <a:effectLst/>
                <a:uLnTx/>
                <a:uFillTx/>
                <a:latin typeface="Times New Roman"/>
                <a:ea typeface="新細明體"/>
                <a:cs typeface="Times New Roman"/>
              </a:rPr>
              <a:t>catties. Its lead bullets </a:t>
            </a:r>
            <a:r>
              <a:rPr lang="en-US" sz="1500" dirty="0">
                <a:latin typeface="Times New Roman"/>
                <a:ea typeface="新細明體"/>
                <a:cs typeface="Times New Roman"/>
              </a:rPr>
              <a:t>weighed</a:t>
            </a:r>
            <a:r>
              <a:rPr lang="zh-HK" altLang="en-US" sz="1500" dirty="0">
                <a:latin typeface="Times New Roman"/>
                <a:ea typeface="新細明體"/>
                <a:cs typeface="Times New Roman"/>
              </a:rPr>
              <a:t> </a:t>
            </a:r>
            <a:r>
              <a:rPr lang="en-US" altLang="zh-HK" sz="1500" dirty="0">
                <a:latin typeface="Times New Roman"/>
                <a:ea typeface="新細明體"/>
                <a:cs typeface="Times New Roman"/>
              </a:rPr>
              <a:t>1.5 </a:t>
            </a:r>
            <a:r>
              <a:rPr lang="en-US" altLang="zh-HK" sz="1500" i="1" dirty="0" err="1">
                <a:latin typeface="Times New Roman"/>
                <a:ea typeface="新細明體"/>
                <a:cs typeface="Times New Roman"/>
              </a:rPr>
              <a:t>qian</a:t>
            </a:r>
            <a:r>
              <a:rPr lang="en-US" altLang="zh-HK" sz="1500" dirty="0">
                <a:latin typeface="Times New Roman"/>
                <a:ea typeface="新細明體"/>
                <a:cs typeface="Times New Roman"/>
              </a:rPr>
              <a:t> (or 0.15 </a:t>
            </a:r>
            <a:r>
              <a:rPr lang="en-US" altLang="zh-HK" sz="1500" dirty="0" err="1">
                <a:latin typeface="Times New Roman"/>
                <a:ea typeface="新細明體"/>
                <a:cs typeface="Times New Roman"/>
              </a:rPr>
              <a:t>tael</a:t>
            </a:r>
            <a:r>
              <a:rPr lang="en-US" altLang="zh-HK" sz="1500" dirty="0">
                <a:latin typeface="Times New Roman"/>
                <a:ea typeface="新細明體"/>
                <a:cs typeface="Times New Roman"/>
              </a:rPr>
              <a:t>) and </a:t>
            </a:r>
            <a:r>
              <a:rPr kumimoji="0" lang="en-US" altLang="zh-HK" sz="1500" b="0" i="0" u="none" strike="noStrike" kern="1200" cap="none" spc="0" normalizeH="0" baseline="0" noProof="0" dirty="0">
                <a:ln>
                  <a:noFill/>
                </a:ln>
                <a:effectLst/>
                <a:uLnTx/>
                <a:uFillTx/>
                <a:latin typeface="Times New Roman"/>
                <a:ea typeface="新細明體"/>
                <a:cs typeface="Times New Roman"/>
              </a:rPr>
              <a:t>every shot of gunpowder weighed </a:t>
            </a:r>
            <a:r>
              <a:rPr kumimoji="0" lang="en-US" sz="1500" b="0" i="0" u="none" strike="noStrike" kern="1200" cap="none" spc="0" normalizeH="0" baseline="0" noProof="0" dirty="0">
                <a:ln>
                  <a:noFill/>
                </a:ln>
                <a:effectLst/>
                <a:uLnTx/>
                <a:uFillTx/>
                <a:latin typeface="Times New Roman"/>
                <a:ea typeface="新細明體"/>
                <a:cs typeface="Times New Roman"/>
              </a:rPr>
              <a:t>3 </a:t>
            </a:r>
            <a:r>
              <a:rPr kumimoji="0" lang="en-US" sz="1500" b="0" i="1" u="none" strike="noStrike" kern="1200" cap="none" spc="0" normalizeH="0" baseline="0" noProof="0" dirty="0" err="1">
                <a:ln>
                  <a:noFill/>
                </a:ln>
                <a:effectLst/>
                <a:uLnTx/>
                <a:uFillTx/>
                <a:latin typeface="Times New Roman"/>
                <a:ea typeface="新細明體"/>
                <a:cs typeface="Times New Roman"/>
              </a:rPr>
              <a:t>qian</a:t>
            </a:r>
            <a:r>
              <a:rPr kumimoji="0" lang="en-US" sz="1500" b="0" i="1" u="none" strike="noStrike" kern="1200" cap="none" spc="0" normalizeH="0" baseline="0" noProof="0" dirty="0">
                <a:ln>
                  <a:noFill/>
                </a:ln>
                <a:effectLst/>
                <a:uLnTx/>
                <a:uFillTx/>
                <a:latin typeface="Times New Roman"/>
                <a:ea typeface="新細明體"/>
                <a:cs typeface="Times New Roman"/>
              </a:rPr>
              <a:t>. </a:t>
            </a:r>
            <a:r>
              <a:rPr kumimoji="0" lang="en-US" sz="1500" b="0" i="0" u="none" strike="noStrike" kern="1200" cap="none" spc="0" normalizeH="0" baseline="0" noProof="0" dirty="0">
                <a:ln>
                  <a:noFill/>
                </a:ln>
                <a:effectLst/>
                <a:uLnTx/>
                <a:uFillTx/>
                <a:latin typeface="Times New Roman"/>
                <a:ea typeface="新細明體"/>
                <a:cs typeface="Times New Roman"/>
              </a:rPr>
              <a:t> </a:t>
            </a:r>
            <a:r>
              <a:rPr lang="en-US" altLang="zh-HK" sz="1500" dirty="0">
                <a:latin typeface="Times New Roman"/>
                <a:ea typeface="新細明體"/>
                <a:cs typeface="Times New Roman"/>
              </a:rPr>
              <a:t>It could shoot through iron </a:t>
            </a:r>
            <a:r>
              <a:rPr lang="en-US" altLang="zh-HK" sz="1500" dirty="0">
                <a:latin typeface="Times New Roman"/>
                <a:cs typeface="Times New Roman"/>
              </a:rPr>
              <a:t>plates within</a:t>
            </a:r>
            <a:r>
              <a:rPr lang="zh-HK" altLang="en-US" sz="1500" dirty="0">
                <a:latin typeface="Times New Roman"/>
                <a:cs typeface="Times New Roman"/>
              </a:rPr>
              <a:t> </a:t>
            </a:r>
            <a:r>
              <a:rPr lang="en-US" altLang="zh-HK" sz="1500" dirty="0">
                <a:latin typeface="Times New Roman"/>
                <a:cs typeface="Times New Roman"/>
              </a:rPr>
              <a:t>40 steps away. </a:t>
            </a:r>
            <a:r>
              <a:rPr kumimoji="0" lang="en-US" altLang="zh-HK" sz="1500" b="0" i="0" u="none" strike="noStrike" kern="1200" cap="none" spc="0" normalizeH="0" baseline="0" noProof="0" dirty="0">
                <a:ln>
                  <a:noFill/>
                </a:ln>
                <a:effectLst/>
                <a:uLnTx/>
                <a:uFillTx/>
                <a:latin typeface="Times New Roman"/>
                <a:ea typeface="新細明體"/>
                <a:cs typeface="Times New Roman"/>
              </a:rPr>
              <a:t>In </a:t>
            </a:r>
            <a:r>
              <a:rPr kumimoji="0" lang="en-US" altLang="zh-HK" sz="1500" b="0" i="0" u="none" strike="noStrike" kern="1200" cap="none" spc="0" normalizeH="0" baseline="0" noProof="0" dirty="0" smtClean="0">
                <a:ln>
                  <a:noFill/>
                </a:ln>
                <a:effectLst/>
                <a:uLnTx/>
                <a:uFillTx/>
                <a:latin typeface="Times New Roman"/>
                <a:ea typeface="新細明體"/>
                <a:cs typeface="Times New Roman"/>
              </a:rPr>
              <a:t>the battles, </a:t>
            </a:r>
            <a:r>
              <a:rPr kumimoji="0" lang="en-US" altLang="zh-HK" sz="1500" b="0" i="0" u="none" strike="noStrike" kern="1200" cap="none" spc="0" normalizeH="0" baseline="0" noProof="0" dirty="0">
                <a:ln>
                  <a:noFill/>
                </a:ln>
                <a:effectLst/>
                <a:uLnTx/>
                <a:uFillTx/>
                <a:latin typeface="Times New Roman"/>
                <a:ea typeface="新細明體"/>
                <a:cs typeface="Times New Roman"/>
              </a:rPr>
              <a:t>soldiers could be divided into three </a:t>
            </a:r>
            <a:r>
              <a:rPr kumimoji="0" lang="en-US" altLang="zh-HK" sz="1500" b="0" i="0" u="none" strike="noStrike" kern="1200" cap="none" spc="0" normalizeH="0" baseline="0" noProof="0" dirty="0" smtClean="0">
                <a:ln>
                  <a:noFill/>
                </a:ln>
                <a:effectLst/>
                <a:uLnTx/>
                <a:uFillTx/>
                <a:latin typeface="Times New Roman"/>
                <a:ea typeface="新細明體"/>
                <a:cs typeface="Times New Roman"/>
              </a:rPr>
              <a:t>rows</a:t>
            </a:r>
            <a:r>
              <a:rPr kumimoji="0" lang="en-US" altLang="zh-HK" sz="1500" b="0" i="0" u="none" strike="noStrike" kern="1200" cap="none" spc="0" normalizeH="0" noProof="0" dirty="0" smtClean="0">
                <a:ln>
                  <a:noFill/>
                </a:ln>
                <a:effectLst/>
                <a:uLnTx/>
                <a:uFillTx/>
                <a:latin typeface="Times New Roman"/>
                <a:ea typeface="新細明體"/>
                <a:cs typeface="Times New Roman"/>
              </a:rPr>
              <a:t> </a:t>
            </a:r>
            <a:r>
              <a:rPr kumimoji="0" lang="en-US" altLang="zh-HK" sz="1500" b="0" i="0" u="none" strike="noStrike" kern="1200" cap="none" spc="0" normalizeH="0" baseline="0" noProof="0" dirty="0" smtClean="0">
                <a:ln>
                  <a:noFill/>
                </a:ln>
                <a:effectLst/>
                <a:uLnTx/>
                <a:uFillTx/>
                <a:latin typeface="Times New Roman"/>
                <a:ea typeface="新細明體"/>
                <a:cs typeface="Times New Roman"/>
              </a:rPr>
              <a:t>and used the </a:t>
            </a:r>
            <a:r>
              <a:rPr kumimoji="0" lang="en-US" altLang="zh-HK" sz="1500" b="0" i="0" u="none" strike="noStrike" kern="1200" cap="none" spc="0" normalizeH="0" baseline="0" noProof="0" dirty="0">
                <a:ln>
                  <a:noFill/>
                </a:ln>
                <a:effectLst/>
                <a:uLnTx/>
                <a:uFillTx/>
                <a:latin typeface="Times New Roman"/>
                <a:ea typeface="新細明體"/>
                <a:cs typeface="Times New Roman"/>
              </a:rPr>
              <a:t>repeated fire </a:t>
            </a:r>
            <a:r>
              <a:rPr lang="en-US" altLang="zh-HK" sz="1500" dirty="0">
                <a:latin typeface="Times New Roman"/>
                <a:ea typeface="新細明體"/>
                <a:cs typeface="Times New Roman"/>
              </a:rPr>
              <a:t>tactic. </a:t>
            </a:r>
          </a:p>
        </p:txBody>
      </p:sp>
      <p:pic>
        <p:nvPicPr>
          <p:cNvPr id="20" name="Picture 2"/>
          <p:cNvPicPr>
            <a:picLocks noChangeAspect="1" noChangeArrowheads="1"/>
          </p:cNvPicPr>
          <p:nvPr/>
        </p:nvPicPr>
        <p:blipFill>
          <a:blip r:embed="rId3" cstate="print"/>
          <a:srcRect/>
          <a:stretch>
            <a:fillRect/>
          </a:stretch>
        </p:blipFill>
        <p:spPr bwMode="auto">
          <a:xfrm>
            <a:off x="3442264" y="924939"/>
            <a:ext cx="4800302" cy="5236371"/>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
        <p:nvSpPr>
          <p:cNvPr id="32" name="Rectangle 7"/>
          <p:cNvSpPr/>
          <p:nvPr/>
        </p:nvSpPr>
        <p:spPr>
          <a:xfrm>
            <a:off x="7102973" y="5950569"/>
            <a:ext cx="1139593" cy="405645"/>
          </a:xfrm>
          <a:prstGeom prst="rect">
            <a:avLst/>
          </a:prstGeom>
          <a:solidFill>
            <a:srgbClr val="C0504D">
              <a:lumMod val="40000"/>
              <a:lumOff val="60000"/>
            </a:srgbClr>
          </a:solidFill>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HK" b="0" i="0" u="none" strike="noStrike" kern="1200" cap="none" spc="0" normalizeH="0" baseline="0" noProof="0" dirty="0">
                <a:ln>
                  <a:noFill/>
                </a:ln>
                <a:solidFill>
                  <a:srgbClr val="000000"/>
                </a:solidFill>
                <a:effectLst/>
                <a:uLnTx/>
                <a:uFillTx/>
                <a:latin typeface="Times New Roman"/>
                <a:ea typeface="新細明體"/>
                <a:cs typeface="Times New Roman"/>
              </a:rPr>
              <a:t>Reloading</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34" name="TextBox 6"/>
          <p:cNvSpPr txBox="1"/>
          <p:nvPr/>
        </p:nvSpPr>
        <p:spPr>
          <a:xfrm>
            <a:off x="5722069" y="5949122"/>
            <a:ext cx="1244339" cy="614048"/>
          </a:xfrm>
          <a:prstGeom prst="rect">
            <a:avLst/>
          </a:prstGeom>
          <a:solidFill>
            <a:srgbClr val="C0504D">
              <a:lumMod val="40000"/>
              <a:lumOff val="6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rgbClr val="000000"/>
                </a:solidFill>
                <a:effectLst/>
                <a:uLnTx/>
                <a:uFillTx/>
                <a:latin typeface="Times New Roman"/>
                <a:ea typeface="新細明體"/>
                <a:cs typeface="Times New Roman"/>
              </a:rPr>
              <a:t>Ready (to shoot)</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36" name="TextBox 5"/>
          <p:cNvSpPr txBox="1"/>
          <p:nvPr/>
        </p:nvSpPr>
        <p:spPr>
          <a:xfrm>
            <a:off x="4572000" y="5949122"/>
            <a:ext cx="1026387" cy="405645"/>
          </a:xfrm>
          <a:prstGeom prst="rect">
            <a:avLst/>
          </a:prstGeom>
          <a:solidFill>
            <a:srgbClr val="C0504D">
              <a:lumMod val="40000"/>
              <a:lumOff val="6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HK" b="0" i="0" u="none" strike="noStrike" kern="1200" cap="none" spc="0" normalizeH="0" baseline="0" noProof="0" dirty="0">
                <a:ln>
                  <a:noFill/>
                </a:ln>
                <a:solidFill>
                  <a:srgbClr val="000000"/>
                </a:solidFill>
                <a:effectLst/>
                <a:uLnTx/>
                <a:uFillTx/>
                <a:latin typeface="Times New Roman"/>
                <a:ea typeface="新細明體"/>
                <a:cs typeface="Times New Roman"/>
              </a:rPr>
              <a:t>Shooting</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cxnSp>
        <p:nvCxnSpPr>
          <p:cNvPr id="3" name="Straight Arrow Connector 2"/>
          <p:cNvCxnSpPr/>
          <p:nvPr/>
        </p:nvCxnSpPr>
        <p:spPr>
          <a:xfrm flipH="1" flipV="1">
            <a:off x="4802736" y="6674265"/>
            <a:ext cx="3179036" cy="85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545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6" name="TextBox 1"/>
          <p:cNvSpPr txBox="1"/>
          <p:nvPr/>
        </p:nvSpPr>
        <p:spPr>
          <a:xfrm>
            <a:off x="446068" y="1229842"/>
            <a:ext cx="8181040" cy="1277688"/>
          </a:xfrm>
          <a:prstGeom prst="rect">
            <a:avLst/>
          </a:prstGeom>
          <a:solidFill>
            <a:srgbClr val="8064A2">
              <a:lumMod val="20000"/>
              <a:lumOff val="80000"/>
            </a:srgbClr>
          </a:solidFill>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zh-CN" b="1" i="0" u="none" strike="noStrike" kern="1200" cap="none" spc="0" normalizeH="0" baseline="0" noProof="0" dirty="0">
                <a:ln>
                  <a:noFill/>
                </a:ln>
                <a:solidFill>
                  <a:srgbClr val="000000"/>
                </a:solidFill>
                <a:effectLst/>
                <a:uLnTx/>
                <a:uFillTx/>
                <a:latin typeface="Times New Roman"/>
                <a:ea typeface="新細明體"/>
                <a:cs typeface="Times New Roman"/>
              </a:rPr>
              <a:t>Quiz</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a:p>
            <a:pPr marL="0" marR="0" lvl="0" indent="0" defTabSz="914400" eaLnBrk="1" fontAlgn="auto" latinLnBrk="0" hangingPunct="1">
              <a:lnSpc>
                <a:spcPct val="110000"/>
              </a:lnSpc>
              <a:spcBef>
                <a:spcPts val="0"/>
              </a:spcBef>
              <a:spcAft>
                <a:spcPts val="0"/>
              </a:spcAft>
              <a:buClrTx/>
              <a:buSzTx/>
              <a:buFontTx/>
              <a:buNone/>
              <a:tabLst/>
              <a:defRPr/>
            </a:pPr>
            <a:r>
              <a:rPr lang="en-US" altLang="zh-HK" dirty="0">
                <a:solidFill>
                  <a:srgbClr val="000000"/>
                </a:solidFill>
                <a:latin typeface="Times New Roman"/>
                <a:ea typeface="新細明體"/>
                <a:cs typeface="Times New Roman"/>
              </a:rPr>
              <a:t>What we call the </a:t>
            </a:r>
            <a:r>
              <a:rPr lang="en-US" altLang="zh-HK" dirty="0" err="1">
                <a:solidFill>
                  <a:srgbClr val="000000"/>
                </a:solidFill>
                <a:latin typeface="Times New Roman"/>
                <a:ea typeface="新細明體"/>
                <a:cs typeface="Times New Roman"/>
              </a:rPr>
              <a:t>windchasing</a:t>
            </a:r>
            <a:r>
              <a:rPr lang="en-US" altLang="zh-HK" dirty="0">
                <a:solidFill>
                  <a:srgbClr val="000000"/>
                </a:solidFill>
                <a:latin typeface="Times New Roman"/>
                <a:ea typeface="新細明體"/>
                <a:cs typeface="Times New Roman"/>
              </a:rPr>
              <a:t> gun</a:t>
            </a:r>
            <a:r>
              <a:rPr kumimoji="0" lang="en-US" altLang="zh-HK" b="0" i="1" u="none" strike="noStrike" kern="1200" cap="none" spc="0" normalizeH="0" baseline="0" noProof="0" dirty="0">
                <a:ln>
                  <a:noFill/>
                </a:ln>
                <a:solidFill>
                  <a:srgbClr val="000000"/>
                </a:solidFill>
                <a:effectLst/>
                <a:uLnTx/>
                <a:uFillTx/>
                <a:latin typeface="Times New Roman"/>
                <a:ea typeface="新細明體"/>
                <a:cs typeface="Times New Roman"/>
              </a:rPr>
              <a:t> </a:t>
            </a:r>
            <a:r>
              <a:rPr lang="en-US" altLang="zh-HK" dirty="0">
                <a:solidFill>
                  <a:srgbClr val="000000"/>
                </a:solidFill>
                <a:latin typeface="Times New Roman"/>
                <a:ea typeface="新細明體"/>
                <a:cs typeface="Times New Roman"/>
              </a:rPr>
              <a:t>was actually a foreign-introduced matchlock gun</a:t>
            </a:r>
            <a:r>
              <a:rPr kumimoji="0" lang="en-US" altLang="zh-HK" b="0" i="0" u="none" strike="noStrike" kern="1200" cap="none" spc="0" normalizeH="0" baseline="0" noProof="0" dirty="0">
                <a:ln>
                  <a:noFill/>
                </a:ln>
                <a:solidFill>
                  <a:srgbClr val="000000"/>
                </a:solidFill>
                <a:effectLst/>
                <a:uLnTx/>
                <a:uFillTx/>
                <a:latin typeface="Times New Roman"/>
                <a:ea typeface="新細明體"/>
                <a:cs typeface="Times New Roman"/>
              </a:rPr>
              <a:t>. How it worked can be divided roughly into four parts. Please fill in the numbers for each stage. </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pic>
        <p:nvPicPr>
          <p:cNvPr id="16" name="Picture 2"/>
          <p:cNvPicPr>
            <a:picLocks noChangeAspect="1" noChangeArrowheads="1"/>
          </p:cNvPicPr>
          <p:nvPr/>
        </p:nvPicPr>
        <p:blipFill>
          <a:blip r:embed="rId3" cstate="print"/>
          <a:srcRect/>
          <a:stretch>
            <a:fillRect/>
          </a:stretch>
        </p:blipFill>
        <p:spPr bwMode="auto">
          <a:xfrm>
            <a:off x="257154" y="2786574"/>
            <a:ext cx="1528142" cy="3069217"/>
          </a:xfrm>
          <a:prstGeom prst="rect">
            <a:avLst/>
          </a:prstGeom>
          <a:noFill/>
          <a:ln w="9525">
            <a:noFill/>
            <a:miter lim="800000"/>
            <a:headEnd/>
            <a:tailEnd/>
          </a:ln>
          <a:effectLst/>
        </p:spPr>
      </p:pic>
      <p:pic>
        <p:nvPicPr>
          <p:cNvPr id="18" name="Picture 3"/>
          <p:cNvPicPr>
            <a:picLocks noChangeAspect="1" noChangeArrowheads="1"/>
          </p:cNvPicPr>
          <p:nvPr/>
        </p:nvPicPr>
        <p:blipFill>
          <a:blip r:embed="rId4" cstate="print"/>
          <a:srcRect/>
          <a:stretch>
            <a:fillRect/>
          </a:stretch>
        </p:blipFill>
        <p:spPr bwMode="auto">
          <a:xfrm>
            <a:off x="2105805" y="2786574"/>
            <a:ext cx="2266591" cy="3059822"/>
          </a:xfrm>
          <a:prstGeom prst="rect">
            <a:avLst/>
          </a:prstGeom>
          <a:noFill/>
          <a:ln w="9525">
            <a:noFill/>
            <a:miter lim="800000"/>
            <a:headEnd/>
            <a:tailEnd/>
          </a:ln>
          <a:effectLst/>
        </p:spPr>
      </p:pic>
      <p:pic>
        <p:nvPicPr>
          <p:cNvPr id="19" name="Picture 4"/>
          <p:cNvPicPr>
            <a:picLocks noChangeAspect="1" noChangeArrowheads="1"/>
          </p:cNvPicPr>
          <p:nvPr/>
        </p:nvPicPr>
        <p:blipFill>
          <a:blip r:embed="rId5" cstate="print"/>
          <a:srcRect/>
          <a:stretch>
            <a:fillRect/>
          </a:stretch>
        </p:blipFill>
        <p:spPr bwMode="auto">
          <a:xfrm>
            <a:off x="4154193" y="2593484"/>
            <a:ext cx="1975042" cy="3262307"/>
          </a:xfrm>
          <a:prstGeom prst="rect">
            <a:avLst/>
          </a:prstGeom>
          <a:noFill/>
          <a:ln w="9525">
            <a:noFill/>
            <a:miter lim="800000"/>
            <a:headEnd/>
            <a:tailEnd/>
          </a:ln>
          <a:effectLst/>
        </p:spPr>
      </p:pic>
      <p:pic>
        <p:nvPicPr>
          <p:cNvPr id="20" name="Picture 7"/>
          <p:cNvPicPr>
            <a:picLocks noChangeAspect="1" noChangeArrowheads="1"/>
          </p:cNvPicPr>
          <p:nvPr/>
        </p:nvPicPr>
        <p:blipFill>
          <a:blip r:embed="rId6" cstate="print"/>
          <a:srcRect/>
          <a:stretch>
            <a:fillRect/>
          </a:stretch>
        </p:blipFill>
        <p:spPr bwMode="auto">
          <a:xfrm>
            <a:off x="6270323" y="3442776"/>
            <a:ext cx="2663771" cy="2413015"/>
          </a:xfrm>
          <a:prstGeom prst="rect">
            <a:avLst/>
          </a:prstGeom>
          <a:noFill/>
          <a:ln w="9525">
            <a:noFill/>
            <a:miter lim="800000"/>
            <a:headEnd/>
            <a:tailEnd/>
          </a:ln>
          <a:effectLst/>
        </p:spPr>
      </p:pic>
      <p:sp>
        <p:nvSpPr>
          <p:cNvPr id="21" name="TextBox 9"/>
          <p:cNvSpPr txBox="1"/>
          <p:nvPr/>
        </p:nvSpPr>
        <p:spPr>
          <a:xfrm>
            <a:off x="908819" y="5855791"/>
            <a:ext cx="357505" cy="547370"/>
          </a:xfrm>
          <a:prstGeom prst="rect">
            <a:avLst/>
          </a:prstGeom>
          <a:noFill/>
        </p:spPr>
        <p:txBody>
          <a:bodyPr wrap="square" rtlCol="0">
            <a:noAutofit/>
          </a:bodyPr>
          <a:lstStyle/>
          <a:p>
            <a:pPr>
              <a:spcAft>
                <a:spcPts val="0"/>
              </a:spcAft>
            </a:pPr>
            <a:r>
              <a:rPr lang="en-US" sz="1800" kern="1200">
                <a:solidFill>
                  <a:srgbClr val="FF0000"/>
                </a:solidFill>
                <a:effectLst/>
                <a:latin typeface="Times New Roman"/>
                <a:ea typeface="新細明體"/>
                <a:cs typeface="Times New Roman"/>
              </a:rPr>
              <a:t>1</a:t>
            </a:r>
            <a:endParaRPr lang="zh-HK" sz="1200">
              <a:effectLst/>
              <a:latin typeface="Times New Roman"/>
              <a:ea typeface="新細明體"/>
              <a:cs typeface="Times New Roman"/>
            </a:endParaRPr>
          </a:p>
        </p:txBody>
      </p:sp>
      <p:sp>
        <p:nvSpPr>
          <p:cNvPr id="22" name="TextBox 9"/>
          <p:cNvSpPr txBox="1"/>
          <p:nvPr/>
        </p:nvSpPr>
        <p:spPr>
          <a:xfrm>
            <a:off x="2745490" y="5855791"/>
            <a:ext cx="357505" cy="547370"/>
          </a:xfrm>
          <a:prstGeom prst="rect">
            <a:avLst/>
          </a:prstGeom>
          <a:noFill/>
        </p:spPr>
        <p:txBody>
          <a:bodyPr wrap="square" rtlCol="0">
            <a:noAutofit/>
          </a:bodyPr>
          <a:lstStyle/>
          <a:p>
            <a:pPr>
              <a:spcAft>
                <a:spcPts val="0"/>
              </a:spcAft>
            </a:pPr>
            <a:r>
              <a:rPr lang="en-US" sz="1800" kern="1200" dirty="0">
                <a:solidFill>
                  <a:srgbClr val="FF0000"/>
                </a:solidFill>
                <a:effectLst/>
                <a:latin typeface="Times New Roman"/>
                <a:ea typeface="新細明體"/>
                <a:cs typeface="Times New Roman"/>
              </a:rPr>
              <a:t>2</a:t>
            </a:r>
            <a:endParaRPr lang="zh-HK" sz="1200" dirty="0">
              <a:effectLst/>
              <a:latin typeface="Times New Roman"/>
              <a:ea typeface="新細明體"/>
              <a:cs typeface="Times New Roman"/>
            </a:endParaRPr>
          </a:p>
        </p:txBody>
      </p:sp>
      <p:sp>
        <p:nvSpPr>
          <p:cNvPr id="23" name="TextBox 9"/>
          <p:cNvSpPr txBox="1"/>
          <p:nvPr/>
        </p:nvSpPr>
        <p:spPr>
          <a:xfrm>
            <a:off x="4865534" y="5855791"/>
            <a:ext cx="357505" cy="547370"/>
          </a:xfrm>
          <a:prstGeom prst="rect">
            <a:avLst/>
          </a:prstGeom>
          <a:noFill/>
        </p:spPr>
        <p:txBody>
          <a:bodyPr wrap="square" rtlCol="0">
            <a:noAutofit/>
          </a:bodyPr>
          <a:lstStyle/>
          <a:p>
            <a:pPr>
              <a:spcAft>
                <a:spcPts val="0"/>
              </a:spcAft>
            </a:pPr>
            <a:r>
              <a:rPr lang="en-US" sz="1800" kern="1200" dirty="0">
                <a:solidFill>
                  <a:srgbClr val="FF0000"/>
                </a:solidFill>
                <a:effectLst/>
                <a:latin typeface="Times New Roman"/>
                <a:ea typeface="新細明體"/>
                <a:cs typeface="Times New Roman"/>
              </a:rPr>
              <a:t>3</a:t>
            </a:r>
            <a:endParaRPr lang="zh-HK" sz="1200" dirty="0">
              <a:effectLst/>
              <a:latin typeface="Times New Roman"/>
              <a:ea typeface="新細明體"/>
              <a:cs typeface="Times New Roman"/>
            </a:endParaRPr>
          </a:p>
        </p:txBody>
      </p:sp>
      <p:sp>
        <p:nvSpPr>
          <p:cNvPr id="24" name="TextBox 9"/>
          <p:cNvSpPr txBox="1"/>
          <p:nvPr/>
        </p:nvSpPr>
        <p:spPr>
          <a:xfrm>
            <a:off x="7038054" y="5846396"/>
            <a:ext cx="357505" cy="547370"/>
          </a:xfrm>
          <a:prstGeom prst="rect">
            <a:avLst/>
          </a:prstGeom>
          <a:noFill/>
        </p:spPr>
        <p:txBody>
          <a:bodyPr wrap="square" rtlCol="0">
            <a:noAutofit/>
          </a:bodyPr>
          <a:lstStyle/>
          <a:p>
            <a:pPr>
              <a:spcAft>
                <a:spcPts val="0"/>
              </a:spcAft>
            </a:pPr>
            <a:r>
              <a:rPr lang="en-US" sz="1800" kern="1200" dirty="0">
                <a:solidFill>
                  <a:srgbClr val="FF0000"/>
                </a:solidFill>
                <a:effectLst/>
                <a:latin typeface="Times New Roman"/>
                <a:ea typeface="新細明體"/>
                <a:cs typeface="Times New Roman"/>
              </a:rPr>
              <a:t>4</a:t>
            </a:r>
            <a:endParaRPr lang="zh-HK" sz="1200" dirty="0">
              <a:effectLst/>
              <a:latin typeface="Times New Roman"/>
              <a:ea typeface="新細明體"/>
              <a:cs typeface="Times New Roman"/>
            </a:endParaRPr>
          </a:p>
        </p:txBody>
      </p:sp>
    </p:spTree>
    <p:extLst>
      <p:ext uri="{BB962C8B-B14F-4D97-AF65-F5344CB8AC3E}">
        <p14:creationId xmlns:p14="http://schemas.microsoft.com/office/powerpoint/2010/main" val="12087711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7397</TotalTime>
  <Words>3075</Words>
  <Application>Microsoft Office PowerPoint</Application>
  <PresentationFormat>如螢幕大小 (4:3)</PresentationFormat>
  <Paragraphs>199</Paragraphs>
  <Slides>27</Slides>
  <Notes>2</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27</vt:i4>
      </vt:variant>
    </vt:vector>
  </HeadingPairs>
  <TitlesOfParts>
    <vt:vector size="37" baseType="lpstr">
      <vt:lpstr>BiauKai</vt:lpstr>
      <vt:lpstr>Microsoft YaHei</vt:lpstr>
      <vt:lpstr>宋体</vt:lpstr>
      <vt:lpstr>新細明體</vt:lpstr>
      <vt:lpstr>新細明體</vt:lpstr>
      <vt:lpstr>Arial</vt:lpstr>
      <vt:lpstr>Calibri</vt:lpstr>
      <vt:lpstr>Tahoma</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trilink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albert lau</dc:creator>
  <cp:lastModifiedBy>CHU, Chi-fu</cp:lastModifiedBy>
  <cp:revision>897</cp:revision>
  <dcterms:created xsi:type="dcterms:W3CDTF">2017-02-07T17:12:51Z</dcterms:created>
  <dcterms:modified xsi:type="dcterms:W3CDTF">2020-06-29T09:22:57Z</dcterms:modified>
</cp:coreProperties>
</file>