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9" r:id="rId3"/>
    <p:sldId id="260" r:id="rId4"/>
    <p:sldId id="258"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83" r:id="rId24"/>
    <p:sldId id="279" r:id="rId25"/>
    <p:sldId id="280" r:id="rId26"/>
    <p:sldId id="281" r:id="rId27"/>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94322" autoAdjust="0"/>
  </p:normalViewPr>
  <p:slideViewPr>
    <p:cSldViewPr snapToGrid="0" snapToObjects="1">
      <p:cViewPr varScale="1">
        <p:scale>
          <a:sx n="105" d="100"/>
          <a:sy n="105" d="100"/>
        </p:scale>
        <p:origin x="1680" y="78"/>
      </p:cViewPr>
      <p:guideLst>
        <p:guide orient="horz" pos="2160"/>
        <p:guide pos="2880"/>
      </p:guideLst>
    </p:cSldViewPr>
  </p:slideViewPr>
  <p:outlineViewPr>
    <p:cViewPr>
      <p:scale>
        <a:sx n="33" d="100"/>
        <a:sy n="33" d="100"/>
      </p:scale>
      <p:origin x="32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C46B55-62D9-0F41-BC47-304FAF785C52}" type="datetimeFigureOut">
              <a:rPr kumimoji="1" lang="zh-TW" altLang="en-US" smtClean="0"/>
              <a:t>2020/6/29</a:t>
            </a:fld>
            <a:endParaRPr kumimoji="1"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6990B-DB6A-C14B-A7FD-024B5123F023}" type="slidenum">
              <a:rPr kumimoji="1" lang="zh-TW" altLang="en-US" smtClean="0"/>
              <a:t>‹#›</a:t>
            </a:fld>
            <a:endParaRPr kumimoji="1" lang="zh-TW" altLang="en-US"/>
          </a:p>
        </p:txBody>
      </p:sp>
    </p:spTree>
    <p:extLst>
      <p:ext uri="{BB962C8B-B14F-4D97-AF65-F5344CB8AC3E}">
        <p14:creationId xmlns:p14="http://schemas.microsoft.com/office/powerpoint/2010/main" val="145623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DCEB3-CAC4-AA47-85D1-1DF3EB2F8EB3}" type="datetimeFigureOut">
              <a:rPr kumimoji="1" lang="zh-TW" altLang="en-US" smtClean="0"/>
              <a:t>2020/6/29</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1AEF7-A788-AF4F-9728-C9724F650778}" type="slidenum">
              <a:rPr kumimoji="1" lang="zh-TW" altLang="en-US" smtClean="0"/>
              <a:t>‹#›</a:t>
            </a:fld>
            <a:endParaRPr kumimoji="1" lang="zh-TW" altLang="en-US"/>
          </a:p>
        </p:txBody>
      </p:sp>
    </p:spTree>
    <p:extLst>
      <p:ext uri="{BB962C8B-B14F-4D97-AF65-F5344CB8AC3E}">
        <p14:creationId xmlns:p14="http://schemas.microsoft.com/office/powerpoint/2010/main" val="2775796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B91AEF7-A788-AF4F-9728-C9724F650778}" type="slidenum">
              <a:rPr kumimoji="1" lang="zh-TW" altLang="en-US" smtClean="0"/>
              <a:t>1</a:t>
            </a:fld>
            <a:endParaRPr kumimoji="1" lang="zh-TW" altLang="en-US"/>
          </a:p>
        </p:txBody>
      </p:sp>
    </p:spTree>
    <p:extLst>
      <p:ext uri="{BB962C8B-B14F-4D97-AF65-F5344CB8AC3E}">
        <p14:creationId xmlns:p14="http://schemas.microsoft.com/office/powerpoint/2010/main" val="88447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11</a:t>
            </a:fld>
            <a:endParaRPr kumimoji="1" lang="zh-TW" altLang="en-US"/>
          </a:p>
        </p:txBody>
      </p:sp>
    </p:spTree>
    <p:extLst>
      <p:ext uri="{BB962C8B-B14F-4D97-AF65-F5344CB8AC3E}">
        <p14:creationId xmlns:p14="http://schemas.microsoft.com/office/powerpoint/2010/main" val="63977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17</a:t>
            </a:fld>
            <a:endParaRPr kumimoji="1" lang="zh-TW" altLang="en-US"/>
          </a:p>
        </p:txBody>
      </p:sp>
    </p:spTree>
    <p:extLst>
      <p:ext uri="{BB962C8B-B14F-4D97-AF65-F5344CB8AC3E}">
        <p14:creationId xmlns:p14="http://schemas.microsoft.com/office/powerpoint/2010/main" val="116716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18</a:t>
            </a:fld>
            <a:endParaRPr kumimoji="1" lang="zh-TW" altLang="en-US"/>
          </a:p>
        </p:txBody>
      </p:sp>
    </p:spTree>
    <p:extLst>
      <p:ext uri="{BB962C8B-B14F-4D97-AF65-F5344CB8AC3E}">
        <p14:creationId xmlns:p14="http://schemas.microsoft.com/office/powerpoint/2010/main" val="237004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23</a:t>
            </a:fld>
            <a:endParaRPr kumimoji="1" lang="zh-TW" altLang="en-US"/>
          </a:p>
        </p:txBody>
      </p:sp>
    </p:spTree>
    <p:extLst>
      <p:ext uri="{BB962C8B-B14F-4D97-AF65-F5344CB8AC3E}">
        <p14:creationId xmlns:p14="http://schemas.microsoft.com/office/powerpoint/2010/main" val="284899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B91AEF7-A788-AF4F-9728-C9724F650778}" type="slidenum">
              <a:rPr kumimoji="1" lang="zh-TW" altLang="en-US" smtClean="0"/>
              <a:t>25</a:t>
            </a:fld>
            <a:endParaRPr kumimoji="1" lang="zh-TW" altLang="en-US"/>
          </a:p>
        </p:txBody>
      </p:sp>
    </p:spTree>
    <p:extLst>
      <p:ext uri="{BB962C8B-B14F-4D97-AF65-F5344CB8AC3E}">
        <p14:creationId xmlns:p14="http://schemas.microsoft.com/office/powerpoint/2010/main" val="284247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80085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52395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7182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7928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6691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39541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6267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2879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8510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60901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8544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16734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543090" y="1273423"/>
            <a:ext cx="8276714" cy="646331"/>
          </a:xfrm>
          <a:prstGeom prst="rect">
            <a:avLst/>
          </a:prstGeom>
          <a:gradFill flip="none" rotWithShape="1">
            <a:gsLst>
              <a:gs pos="47000">
                <a:schemeClr val="accent5">
                  <a:lumMod val="20000"/>
                  <a:lumOff val="80000"/>
                </a:schemeClr>
              </a:gs>
              <a:gs pos="100000">
                <a:schemeClr val="bg1"/>
              </a:gs>
            </a:gsLst>
            <a:lin ang="0" scaled="1"/>
            <a:tileRect/>
          </a:gra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spcAft>
                <a:spcPts val="0"/>
              </a:spcAft>
            </a:pPr>
            <a:r>
              <a:rPr lang="en-HK" altLang="zh-CN" sz="3600" b="1" dirty="0">
                <a:solidFill>
                  <a:srgbClr val="FF0000"/>
                </a:solidFill>
                <a:latin typeface="Times New Roman" panose="02020603050405020304" pitchFamily="18" charset="0"/>
                <a:ea typeface="BiauKai"/>
                <a:cs typeface="Times New Roman" panose="02020603050405020304" pitchFamily="18" charset="0"/>
              </a:rPr>
              <a:t>The Battle of Red Cliffs (</a:t>
            </a:r>
            <a:r>
              <a:rPr lang="en-HK" altLang="zh-CN" sz="3600" b="1" dirty="0" err="1">
                <a:solidFill>
                  <a:srgbClr val="FF0000"/>
                </a:solidFill>
                <a:latin typeface="Times New Roman" panose="02020603050405020304" pitchFamily="18" charset="0"/>
                <a:ea typeface="BiauKai"/>
                <a:cs typeface="Times New Roman" panose="02020603050405020304" pitchFamily="18" charset="0"/>
              </a:rPr>
              <a:t>Chibi</a:t>
            </a:r>
            <a:r>
              <a:rPr lang="en-HK" altLang="zh-CN" sz="3600" b="1" dirty="0">
                <a:solidFill>
                  <a:srgbClr val="FF0000"/>
                </a:solidFill>
                <a:latin typeface="Times New Roman" panose="02020603050405020304" pitchFamily="18" charset="0"/>
                <a:ea typeface="BiauKai"/>
                <a:cs typeface="Times New Roman" panose="02020603050405020304" pitchFamily="18" charset="0"/>
              </a:rPr>
              <a:t>): </a:t>
            </a:r>
            <a:r>
              <a:rPr lang="en-HK" altLang="zh-CN" sz="2400" b="1" kern="1200" dirty="0">
                <a:solidFill>
                  <a:srgbClr val="548DD4"/>
                </a:solidFill>
                <a:effectLst/>
                <a:latin typeface="Times New Roman" panose="02020603050405020304" pitchFamily="18" charset="0"/>
                <a:ea typeface="Microsoft YaHei"/>
                <a:cs typeface="Times New Roman" panose="02020603050405020304" pitchFamily="18" charset="0"/>
              </a:rPr>
              <a:t>Naval</a:t>
            </a:r>
            <a:r>
              <a:rPr lang="zh-CN" altLang="en-US" sz="2400" b="1" kern="1200" dirty="0">
                <a:solidFill>
                  <a:srgbClr val="548DD4"/>
                </a:solidFill>
                <a:effectLst/>
                <a:latin typeface="Times New Roman" panose="02020603050405020304" pitchFamily="18" charset="0"/>
                <a:ea typeface="Microsoft YaHei"/>
                <a:cs typeface="Times New Roman" panose="02020603050405020304" pitchFamily="18" charset="0"/>
              </a:rPr>
              <a:t> </a:t>
            </a:r>
            <a:r>
              <a:rPr lang="en-HK" altLang="zh-CN" sz="2400" b="1" kern="1200" dirty="0">
                <a:solidFill>
                  <a:srgbClr val="548DD4"/>
                </a:solidFill>
                <a:effectLst/>
                <a:latin typeface="Times New Roman" panose="02020603050405020304" pitchFamily="18" charset="0"/>
                <a:ea typeface="Microsoft YaHei"/>
                <a:cs typeface="Times New Roman" panose="02020603050405020304" pitchFamily="18" charset="0"/>
              </a:rPr>
              <a:t>Battle</a:t>
            </a:r>
            <a:endParaRPr lang="en-US" sz="1200" dirty="0">
              <a:effectLst/>
              <a:latin typeface="Times New Roman" panose="02020603050405020304" pitchFamily="18" charset="0"/>
              <a:cs typeface="Times New Roman" panose="02020603050405020304" pitchFamily="18" charset="0"/>
            </a:endParaRPr>
          </a:p>
        </p:txBody>
      </p:sp>
      <p:sp>
        <p:nvSpPr>
          <p:cNvPr id="8" name="矩形 7"/>
          <p:cNvSpPr/>
          <p:nvPr/>
        </p:nvSpPr>
        <p:spPr>
          <a:xfrm>
            <a:off x="517944" y="2008062"/>
            <a:ext cx="8119980" cy="41260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HK" altLang="zh-TW" sz="1600" dirty="0">
              <a:solidFill>
                <a:schemeClr val="tx1"/>
              </a:solidFill>
              <a:latin typeface="Times New Roman"/>
              <a:cs typeface="Times New Roman"/>
            </a:endParaRPr>
          </a:p>
          <a:p>
            <a:endParaRPr lang="en-HK" altLang="zh-TW" sz="1600" dirty="0">
              <a:solidFill>
                <a:schemeClr val="tx1"/>
              </a:solidFill>
              <a:latin typeface="Times New Roman"/>
              <a:cs typeface="Times New Roman"/>
            </a:endParaRPr>
          </a:p>
          <a:p>
            <a:r>
              <a:rPr lang="en-HK" altLang="zh-TW" sz="1600" dirty="0">
                <a:solidFill>
                  <a:schemeClr val="tx1"/>
                </a:solidFill>
                <a:latin typeface="Times New Roman"/>
                <a:cs typeface="Times New Roman"/>
              </a:rPr>
              <a:t>In </a:t>
            </a:r>
            <a:r>
              <a:rPr lang="en-HK" altLang="zh-TW" sz="1600" dirty="0" smtClean="0">
                <a:solidFill>
                  <a:schemeClr val="tx1"/>
                </a:solidFill>
                <a:latin typeface="Times New Roman"/>
                <a:cs typeface="Times New Roman"/>
              </a:rPr>
              <a:t>AD207</a:t>
            </a:r>
            <a:r>
              <a:rPr lang="en-HK" altLang="zh-TW" sz="1600" dirty="0">
                <a:solidFill>
                  <a:schemeClr val="tx1"/>
                </a:solidFill>
                <a:latin typeface="Times New Roman"/>
                <a:cs typeface="Times New Roman"/>
              </a:rPr>
              <a:t>, the warlord Cao </a:t>
            </a:r>
            <a:r>
              <a:rPr lang="en-HK" altLang="zh-TW" sz="1600" dirty="0" err="1" smtClean="0">
                <a:solidFill>
                  <a:schemeClr val="tx1"/>
                </a:solidFill>
                <a:latin typeface="Times New Roman"/>
                <a:cs typeface="Times New Roman"/>
              </a:rPr>
              <a:t>Cao</a:t>
            </a:r>
            <a:r>
              <a:rPr lang="en-HK" altLang="zh-TW" sz="1600" dirty="0" smtClean="0">
                <a:solidFill>
                  <a:schemeClr val="tx1"/>
                </a:solidFill>
                <a:latin typeface="Times New Roman"/>
                <a:cs typeface="Times New Roman"/>
              </a:rPr>
              <a:t> </a:t>
            </a:r>
            <a:r>
              <a:rPr lang="en-US" altLang="zh-TW" sz="1600" dirty="0" smtClean="0">
                <a:solidFill>
                  <a:schemeClr val="tx1"/>
                </a:solidFill>
                <a:latin typeface="Times New Roman"/>
                <a:cs typeface="Times New Roman"/>
              </a:rPr>
              <a:t>(</a:t>
            </a:r>
            <a:r>
              <a:rPr lang="zh-TW" altLang="en-US" sz="1600" dirty="0" smtClean="0">
                <a:solidFill>
                  <a:schemeClr val="tx1"/>
                </a:solidFill>
                <a:latin typeface="Times New Roman"/>
                <a:cs typeface="Times New Roman"/>
              </a:rPr>
              <a:t>曹操</a:t>
            </a:r>
            <a:r>
              <a:rPr lang="en-US" altLang="zh-TW" sz="1600" dirty="0" smtClean="0">
                <a:solidFill>
                  <a:schemeClr val="tx1"/>
                </a:solidFill>
                <a:latin typeface="Times New Roman"/>
                <a:cs typeface="Times New Roman"/>
              </a:rPr>
              <a:t>)</a:t>
            </a:r>
            <a:r>
              <a:rPr lang="en-HK" altLang="zh-TW" sz="1600" dirty="0" smtClean="0">
                <a:solidFill>
                  <a:schemeClr val="tx1"/>
                </a:solidFill>
                <a:latin typeface="Times New Roman"/>
                <a:cs typeface="Times New Roman"/>
              </a:rPr>
              <a:t>, </a:t>
            </a:r>
            <a:r>
              <a:rPr lang="en-HK" altLang="zh-TW" sz="1600" dirty="0">
                <a:solidFill>
                  <a:schemeClr val="tx1"/>
                </a:solidFill>
                <a:latin typeface="Times New Roman"/>
                <a:cs typeface="Times New Roman"/>
              </a:rPr>
              <a:t>a counsellor-in-chief of the Han dynasty, unified northern China. He did this by defeating both the army of another warlord, Yuan Shao </a:t>
            </a:r>
            <a:r>
              <a:rPr lang="en-US" altLang="zh-TW" sz="1600" dirty="0" smtClean="0">
                <a:solidFill>
                  <a:schemeClr val="tx1"/>
                </a:solidFill>
                <a:latin typeface="Times New Roman"/>
                <a:cs typeface="Times New Roman"/>
              </a:rPr>
              <a:t>(</a:t>
            </a:r>
            <a:r>
              <a:rPr lang="zh-TW" altLang="en-US" sz="1600" dirty="0" smtClean="0">
                <a:solidFill>
                  <a:schemeClr val="tx1"/>
                </a:solidFill>
                <a:latin typeface="Times New Roman"/>
                <a:cs typeface="Times New Roman"/>
              </a:rPr>
              <a:t>袁紹</a:t>
            </a:r>
            <a:r>
              <a:rPr lang="en-US" altLang="zh-TW" sz="1600" dirty="0" smtClean="0">
                <a:solidFill>
                  <a:schemeClr val="tx1"/>
                </a:solidFill>
                <a:latin typeface="Times New Roman"/>
                <a:cs typeface="Times New Roman"/>
              </a:rPr>
              <a:t>) </a:t>
            </a:r>
            <a:r>
              <a:rPr lang="en-HK" altLang="zh-TW" sz="1600" dirty="0" smtClean="0">
                <a:solidFill>
                  <a:schemeClr val="tx1"/>
                </a:solidFill>
                <a:latin typeface="Times New Roman"/>
                <a:cs typeface="Times New Roman"/>
              </a:rPr>
              <a:t>in </a:t>
            </a:r>
            <a:r>
              <a:rPr lang="en-HK" altLang="zh-TW" sz="1600" dirty="0">
                <a:solidFill>
                  <a:schemeClr val="tx1"/>
                </a:solidFill>
                <a:latin typeface="Times New Roman"/>
                <a:cs typeface="Times New Roman"/>
              </a:rPr>
              <a:t>Hebei, and a frontier tribe called </a:t>
            </a:r>
            <a:r>
              <a:rPr lang="en-HK" altLang="zh-TW" sz="1600" dirty="0" err="1" smtClean="0">
                <a:solidFill>
                  <a:schemeClr val="tx1"/>
                </a:solidFill>
                <a:latin typeface="Times New Roman"/>
                <a:cs typeface="Times New Roman"/>
              </a:rPr>
              <a:t>Wuhuan</a:t>
            </a:r>
            <a:r>
              <a:rPr lang="en-HK" altLang="zh-TW" sz="1600" dirty="0" smtClean="0">
                <a:solidFill>
                  <a:schemeClr val="tx1"/>
                </a:solidFill>
                <a:latin typeface="Times New Roman"/>
                <a:cs typeface="Times New Roman"/>
              </a:rPr>
              <a:t> </a:t>
            </a:r>
            <a:r>
              <a:rPr lang="en-US" altLang="zh-TW" sz="1600" dirty="0" smtClean="0">
                <a:solidFill>
                  <a:schemeClr val="tx1"/>
                </a:solidFill>
                <a:latin typeface="Times New Roman"/>
                <a:cs typeface="Times New Roman"/>
              </a:rPr>
              <a:t>(</a:t>
            </a:r>
            <a:r>
              <a:rPr lang="zh-TW" altLang="en-US" sz="1600" dirty="0" smtClean="0">
                <a:solidFill>
                  <a:schemeClr val="tx1"/>
                </a:solidFill>
                <a:latin typeface="Times New Roman"/>
                <a:cs typeface="Times New Roman"/>
              </a:rPr>
              <a:t>烏桓</a:t>
            </a:r>
            <a:r>
              <a:rPr lang="en-US" altLang="zh-TW" sz="1600" dirty="0" smtClean="0">
                <a:solidFill>
                  <a:schemeClr val="tx1"/>
                </a:solidFill>
                <a:latin typeface="Times New Roman"/>
                <a:cs typeface="Times New Roman"/>
              </a:rPr>
              <a:t>)</a:t>
            </a:r>
            <a:r>
              <a:rPr lang="en-HK" altLang="zh-TW" sz="1600" dirty="0" smtClean="0">
                <a:solidFill>
                  <a:schemeClr val="tx1"/>
                </a:solidFill>
                <a:latin typeface="Times New Roman"/>
                <a:cs typeface="Times New Roman"/>
              </a:rPr>
              <a:t>. </a:t>
            </a:r>
            <a:r>
              <a:rPr lang="en-HK" altLang="zh-TW" sz="1600" dirty="0">
                <a:solidFill>
                  <a:schemeClr val="tx1"/>
                </a:solidFill>
                <a:latin typeface="Times New Roman"/>
                <a:cs typeface="Times New Roman"/>
              </a:rPr>
              <a:t>To defeat the southern regional powers, in the seventh lunar month of </a:t>
            </a:r>
            <a:r>
              <a:rPr lang="en-HK" altLang="zh-TW" sz="1600" dirty="0" smtClean="0">
                <a:solidFill>
                  <a:schemeClr val="tx1"/>
                </a:solidFill>
                <a:latin typeface="Times New Roman"/>
                <a:cs typeface="Times New Roman"/>
              </a:rPr>
              <a:t>AD208</a:t>
            </a:r>
            <a:r>
              <a:rPr lang="en-HK" altLang="zh-TW" sz="1600" dirty="0">
                <a:solidFill>
                  <a:schemeClr val="tx1"/>
                </a:solidFill>
                <a:latin typeface="Times New Roman"/>
                <a:cs typeface="Times New Roman"/>
              </a:rPr>
              <a:t>, Cao Cao led his armies south </a:t>
            </a:r>
            <a:r>
              <a:rPr lang="en-US" altLang="zh-CN" sz="1600" dirty="0">
                <a:solidFill>
                  <a:schemeClr val="tx1"/>
                </a:solidFill>
                <a:latin typeface="Times New Roman"/>
                <a:cs typeface="Times New Roman"/>
              </a:rPr>
              <a:t>and</a:t>
            </a:r>
            <a:r>
              <a:rPr lang="en-HK" altLang="zh-TW" sz="1600" dirty="0">
                <a:solidFill>
                  <a:schemeClr val="tx1"/>
                </a:solidFill>
                <a:latin typeface="Times New Roman"/>
                <a:cs typeface="Times New Roman"/>
              </a:rPr>
              <a:t> attacked </a:t>
            </a:r>
            <a:r>
              <a:rPr lang="en-US" altLang="zh-CN" sz="1600" dirty="0" err="1">
                <a:solidFill>
                  <a:schemeClr val="tx1"/>
                </a:solidFill>
                <a:latin typeface="Times New Roman"/>
                <a:cs typeface="Times New Roman"/>
              </a:rPr>
              <a:t>Jingzhou</a:t>
            </a:r>
            <a:r>
              <a:rPr lang="en-US" altLang="zh-CN" sz="1600" dirty="0">
                <a:solidFill>
                  <a:schemeClr val="tx1"/>
                </a:solidFill>
                <a:latin typeface="Times New Roman"/>
                <a:cs typeface="Times New Roman"/>
              </a:rPr>
              <a:t> </a:t>
            </a:r>
            <a:r>
              <a:rPr lang="en-US" altLang="zh-TW" sz="1600" dirty="0" smtClean="0">
                <a:solidFill>
                  <a:schemeClr val="tx1"/>
                </a:solidFill>
                <a:latin typeface="Times New Roman"/>
                <a:cs typeface="Times New Roman"/>
              </a:rPr>
              <a:t>(</a:t>
            </a:r>
            <a:r>
              <a:rPr lang="zh-TW" altLang="en-US" sz="1600" dirty="0" smtClean="0">
                <a:solidFill>
                  <a:schemeClr val="tx1"/>
                </a:solidFill>
                <a:latin typeface="Times New Roman"/>
                <a:cs typeface="Times New Roman"/>
              </a:rPr>
              <a:t>荊州</a:t>
            </a:r>
            <a:r>
              <a:rPr lang="en-US" altLang="zh-TW" sz="1600" dirty="0" smtClean="0">
                <a:solidFill>
                  <a:schemeClr val="tx1"/>
                </a:solidFill>
                <a:latin typeface="Times New Roman"/>
                <a:cs typeface="Times New Roman"/>
              </a:rPr>
              <a:t>) </a:t>
            </a:r>
            <a:r>
              <a:rPr lang="en-US" altLang="zh-CN" sz="1600" dirty="0" smtClean="0">
                <a:solidFill>
                  <a:schemeClr val="tx1"/>
                </a:solidFill>
                <a:latin typeface="Times New Roman"/>
                <a:cs typeface="Times New Roman"/>
              </a:rPr>
              <a:t>in </a:t>
            </a:r>
            <a:r>
              <a:rPr lang="en-US" altLang="zh-CN" sz="1600" dirty="0">
                <a:solidFill>
                  <a:schemeClr val="tx1"/>
                </a:solidFill>
                <a:latin typeface="Times New Roman"/>
                <a:cs typeface="Times New Roman"/>
              </a:rPr>
              <a:t>the mid-Yangzi valley</a:t>
            </a:r>
            <a:r>
              <a:rPr lang="en-HK" altLang="zh-CN" sz="1600" dirty="0">
                <a:solidFill>
                  <a:schemeClr val="tx1"/>
                </a:solidFill>
                <a:latin typeface="Times New Roman"/>
                <a:cs typeface="Times New Roman"/>
              </a:rPr>
              <a:t>.</a:t>
            </a:r>
            <a:r>
              <a:rPr lang="en-US" altLang="zh-CN" sz="1600" dirty="0">
                <a:solidFill>
                  <a:schemeClr val="tx1"/>
                </a:solidFill>
                <a:latin typeface="Times New Roman"/>
                <a:cs typeface="Times New Roman"/>
              </a:rPr>
              <a:t> One month later, the </a:t>
            </a:r>
            <a:r>
              <a:rPr lang="en-HK" altLang="zh-TW" sz="1600" dirty="0" err="1">
                <a:solidFill>
                  <a:schemeClr val="tx1"/>
                </a:solidFill>
                <a:latin typeface="Times New Roman"/>
                <a:cs typeface="Times New Roman"/>
              </a:rPr>
              <a:t>Jingzhou</a:t>
            </a:r>
            <a:r>
              <a:rPr lang="en-HK" altLang="zh-TW" sz="1600" dirty="0">
                <a:solidFill>
                  <a:schemeClr val="tx1"/>
                </a:solidFill>
                <a:latin typeface="Times New Roman"/>
                <a:cs typeface="Times New Roman"/>
              </a:rPr>
              <a:t> regional governor, Liu </a:t>
            </a:r>
            <a:r>
              <a:rPr lang="en-HK" altLang="zh-TW" sz="1600" dirty="0" smtClean="0">
                <a:solidFill>
                  <a:schemeClr val="tx1"/>
                </a:solidFill>
                <a:latin typeface="Times New Roman"/>
                <a:cs typeface="Times New Roman"/>
              </a:rPr>
              <a:t>Biao </a:t>
            </a:r>
            <a:r>
              <a:rPr lang="en-US" altLang="zh-TW" sz="1600" dirty="0" smtClean="0">
                <a:solidFill>
                  <a:schemeClr val="tx1"/>
                </a:solidFill>
                <a:latin typeface="Times New Roman"/>
                <a:cs typeface="Times New Roman"/>
              </a:rPr>
              <a:t>(</a:t>
            </a:r>
            <a:r>
              <a:rPr lang="zh-TW" altLang="en-US" sz="1600" dirty="0" smtClean="0">
                <a:solidFill>
                  <a:schemeClr val="tx1"/>
                </a:solidFill>
                <a:latin typeface="Times New Roman"/>
                <a:cs typeface="Times New Roman"/>
              </a:rPr>
              <a:t>劉表</a:t>
            </a:r>
            <a:r>
              <a:rPr lang="en-US" altLang="zh-TW" sz="1600" dirty="0" smtClean="0">
                <a:solidFill>
                  <a:schemeClr val="tx1"/>
                </a:solidFill>
                <a:latin typeface="Times New Roman"/>
                <a:cs typeface="Times New Roman"/>
              </a:rPr>
              <a:t>)</a:t>
            </a:r>
            <a:r>
              <a:rPr lang="en-HK" altLang="zh-TW" sz="1600" dirty="0" smtClean="0">
                <a:solidFill>
                  <a:schemeClr val="tx1"/>
                </a:solidFill>
                <a:latin typeface="Times New Roman"/>
                <a:cs typeface="Times New Roman"/>
              </a:rPr>
              <a:t>, </a:t>
            </a:r>
            <a:r>
              <a:rPr lang="en-HK" altLang="zh-TW" sz="1600" dirty="0">
                <a:solidFill>
                  <a:schemeClr val="tx1"/>
                </a:solidFill>
                <a:latin typeface="Times New Roman"/>
                <a:cs typeface="Times New Roman"/>
              </a:rPr>
              <a:t>suddenly died. Sun </a:t>
            </a:r>
            <a:r>
              <a:rPr lang="en-HK" altLang="zh-TW" sz="1600" dirty="0" err="1" smtClean="0">
                <a:solidFill>
                  <a:schemeClr val="tx1"/>
                </a:solidFill>
                <a:latin typeface="Times New Roman"/>
                <a:cs typeface="Times New Roman"/>
              </a:rPr>
              <a:t>Quan</a:t>
            </a:r>
            <a:r>
              <a:rPr lang="en-HK" altLang="zh-TW" sz="1600" dirty="0" smtClean="0">
                <a:solidFill>
                  <a:schemeClr val="tx1"/>
                </a:solidFill>
                <a:latin typeface="Times New Roman"/>
                <a:cs typeface="Times New Roman"/>
              </a:rPr>
              <a:t> </a:t>
            </a:r>
            <a:r>
              <a:rPr lang="en-US" altLang="zh-CN" sz="1600" dirty="0" smtClean="0">
                <a:solidFill>
                  <a:schemeClr val="tx1"/>
                </a:solidFill>
                <a:latin typeface="Times New Roman"/>
                <a:cs typeface="Times New Roman"/>
              </a:rPr>
              <a:t>(</a:t>
            </a:r>
            <a:r>
              <a:rPr lang="zh-TW" altLang="en-US" sz="1600" dirty="0">
                <a:solidFill>
                  <a:schemeClr val="tx1"/>
                </a:solidFill>
                <a:latin typeface="Times New Roman"/>
                <a:cs typeface="Times New Roman"/>
              </a:rPr>
              <a:t>孫權</a:t>
            </a:r>
            <a:r>
              <a:rPr lang="en-US" altLang="zh-CN" sz="1600" dirty="0">
                <a:solidFill>
                  <a:schemeClr val="tx1"/>
                </a:solidFill>
                <a:latin typeface="Times New Roman"/>
                <a:cs typeface="Times New Roman"/>
              </a:rPr>
              <a:t>) </a:t>
            </a:r>
            <a:r>
              <a:rPr lang="en-HK" altLang="zh-TW" sz="1600" dirty="0" smtClean="0">
                <a:solidFill>
                  <a:schemeClr val="tx1"/>
                </a:solidFill>
                <a:latin typeface="Times New Roman"/>
                <a:cs typeface="Times New Roman"/>
              </a:rPr>
              <a:t>, </a:t>
            </a:r>
            <a:r>
              <a:rPr lang="en-HK" altLang="zh-TW" sz="1600" dirty="0">
                <a:solidFill>
                  <a:schemeClr val="tx1"/>
                </a:solidFill>
                <a:latin typeface="Times New Roman"/>
                <a:cs typeface="Times New Roman"/>
              </a:rPr>
              <a:t>a powerful </a:t>
            </a:r>
            <a:r>
              <a:rPr lang="en-US" altLang="zh-CN" sz="1600" dirty="0">
                <a:solidFill>
                  <a:schemeClr val="tx1"/>
                </a:solidFill>
                <a:latin typeface="Times New Roman"/>
                <a:cs typeface="Times New Roman"/>
              </a:rPr>
              <a:t>regional power in the lower Yangzi delta, </a:t>
            </a:r>
            <a:r>
              <a:rPr lang="en-HK" altLang="zh-TW" sz="1600" dirty="0">
                <a:solidFill>
                  <a:schemeClr val="tx1"/>
                </a:solidFill>
                <a:latin typeface="Times New Roman"/>
                <a:cs typeface="Times New Roman"/>
              </a:rPr>
              <a:t>discussed with the troop leaders under Liu Biao stationed near </a:t>
            </a:r>
            <a:r>
              <a:rPr lang="en-HK" altLang="zh-TW" sz="1600" dirty="0" err="1">
                <a:solidFill>
                  <a:schemeClr val="tx1"/>
                </a:solidFill>
                <a:latin typeface="Times New Roman"/>
                <a:cs typeface="Times New Roman"/>
              </a:rPr>
              <a:t>Jingzhou</a:t>
            </a:r>
            <a:r>
              <a:rPr lang="en-HK" altLang="zh-TW" sz="1600" dirty="0">
                <a:solidFill>
                  <a:schemeClr val="tx1"/>
                </a:solidFill>
                <a:latin typeface="Times New Roman"/>
                <a:cs typeface="Times New Roman"/>
              </a:rPr>
              <a:t>, especially Liu </a:t>
            </a:r>
            <a:r>
              <a:rPr lang="en-HK" altLang="zh-TW" sz="1600" dirty="0" err="1" smtClean="0">
                <a:solidFill>
                  <a:schemeClr val="tx1"/>
                </a:solidFill>
                <a:latin typeface="Times New Roman"/>
                <a:cs typeface="Times New Roman"/>
              </a:rPr>
              <a:t>Bei</a:t>
            </a:r>
            <a:r>
              <a:rPr lang="en-HK" altLang="zh-TW" sz="1600" dirty="0" smtClean="0">
                <a:solidFill>
                  <a:schemeClr val="tx1"/>
                </a:solidFill>
                <a:latin typeface="Times New Roman"/>
                <a:cs typeface="Times New Roman"/>
              </a:rPr>
              <a:t> </a:t>
            </a:r>
            <a:r>
              <a:rPr lang="en-US" altLang="zh-TW" sz="1600" dirty="0" smtClean="0">
                <a:solidFill>
                  <a:schemeClr val="tx1"/>
                </a:solidFill>
                <a:latin typeface="Times New Roman"/>
                <a:cs typeface="Times New Roman"/>
              </a:rPr>
              <a:t>(</a:t>
            </a:r>
            <a:r>
              <a:rPr lang="zh-TW" altLang="en-US" sz="1600" dirty="0">
                <a:solidFill>
                  <a:schemeClr val="tx1"/>
                </a:solidFill>
                <a:latin typeface="Times New Roman"/>
                <a:cs typeface="Times New Roman"/>
              </a:rPr>
              <a:t>劉備</a:t>
            </a:r>
            <a:r>
              <a:rPr lang="en-US" altLang="zh-TW" sz="1600" dirty="0">
                <a:solidFill>
                  <a:schemeClr val="tx1"/>
                </a:solidFill>
                <a:latin typeface="Times New Roman"/>
                <a:cs typeface="Times New Roman"/>
              </a:rPr>
              <a:t>)</a:t>
            </a:r>
            <a:r>
              <a:rPr lang="en-HK" altLang="zh-TW" sz="1600" dirty="0" smtClean="0">
                <a:solidFill>
                  <a:schemeClr val="tx1"/>
                </a:solidFill>
                <a:latin typeface="Times New Roman"/>
                <a:cs typeface="Times New Roman"/>
              </a:rPr>
              <a:t>, </a:t>
            </a:r>
            <a:r>
              <a:rPr lang="en-HK" altLang="zh-TW" sz="1600" dirty="0">
                <a:solidFill>
                  <a:schemeClr val="tx1"/>
                </a:solidFill>
                <a:latin typeface="Times New Roman"/>
                <a:cs typeface="Times New Roman"/>
              </a:rPr>
              <a:t>about forming an alliance to resist </a:t>
            </a:r>
            <a:r>
              <a:rPr lang="en-HK" altLang="zh-TW" sz="1600" dirty="0" smtClean="0">
                <a:solidFill>
                  <a:schemeClr val="tx1"/>
                </a:solidFill>
                <a:latin typeface="Times New Roman"/>
                <a:cs typeface="Times New Roman"/>
              </a:rPr>
              <a:t>against Cao </a:t>
            </a:r>
            <a:r>
              <a:rPr lang="en-HK" altLang="zh-TW" sz="1600" dirty="0">
                <a:solidFill>
                  <a:schemeClr val="tx1"/>
                </a:solidFill>
                <a:latin typeface="Times New Roman"/>
                <a:cs typeface="Times New Roman"/>
              </a:rPr>
              <a:t>Cao.</a:t>
            </a:r>
          </a:p>
          <a:p>
            <a:endParaRPr lang="en-HK" altLang="zh-TW" sz="1600" dirty="0">
              <a:solidFill>
                <a:schemeClr val="tx1"/>
              </a:solidFill>
              <a:latin typeface="Times New Roman"/>
              <a:cs typeface="Times New Roman"/>
            </a:endParaRPr>
          </a:p>
          <a:p>
            <a:r>
              <a:rPr lang="en-HK" altLang="zh-TW" sz="1600" dirty="0">
                <a:solidFill>
                  <a:schemeClr val="tx1"/>
                </a:solidFill>
                <a:latin typeface="Times New Roman"/>
                <a:cs typeface="Times New Roman"/>
              </a:rPr>
              <a:t>The Battle </a:t>
            </a:r>
            <a:r>
              <a:rPr lang="en-HK" altLang="zh-TW" sz="1600" dirty="0" smtClean="0">
                <a:solidFill>
                  <a:schemeClr val="tx1"/>
                </a:solidFill>
                <a:latin typeface="Times New Roman"/>
                <a:cs typeface="Times New Roman"/>
              </a:rPr>
              <a:t>of </a:t>
            </a:r>
            <a:r>
              <a:rPr lang="en-US" altLang="zh-CN" sz="1600" dirty="0" smtClean="0">
                <a:solidFill>
                  <a:schemeClr val="tx1"/>
                </a:solidFill>
                <a:latin typeface="Times New Roman"/>
                <a:cs typeface="Times New Roman"/>
              </a:rPr>
              <a:t>Red </a:t>
            </a:r>
            <a:r>
              <a:rPr lang="en-US" altLang="zh-CN" sz="1600" dirty="0">
                <a:solidFill>
                  <a:schemeClr val="tx1"/>
                </a:solidFill>
                <a:latin typeface="Times New Roman"/>
                <a:cs typeface="Times New Roman"/>
              </a:rPr>
              <a:t>Cliffs</a:t>
            </a:r>
            <a:r>
              <a:rPr lang="en-HK" altLang="zh-TW" sz="1600" dirty="0">
                <a:solidFill>
                  <a:schemeClr val="tx1"/>
                </a:solidFill>
                <a:latin typeface="Times New Roman"/>
                <a:cs typeface="Times New Roman"/>
              </a:rPr>
              <a:t> </a:t>
            </a:r>
            <a:r>
              <a:rPr lang="en-HK" altLang="zh-TW" sz="1600" dirty="0" smtClean="0">
                <a:solidFill>
                  <a:schemeClr val="tx1"/>
                </a:solidFill>
                <a:latin typeface="Times New Roman"/>
                <a:cs typeface="Times New Roman"/>
              </a:rPr>
              <a:t>(</a:t>
            </a:r>
            <a:r>
              <a:rPr lang="en-HK" altLang="zh-TW" sz="1600" dirty="0" err="1" smtClean="0">
                <a:solidFill>
                  <a:schemeClr val="tx1"/>
                </a:solidFill>
                <a:latin typeface="Times New Roman"/>
                <a:cs typeface="Times New Roman"/>
              </a:rPr>
              <a:t>Chibi</a:t>
            </a:r>
            <a:r>
              <a:rPr lang="en-HK" altLang="zh-TW" sz="1600" dirty="0" smtClean="0">
                <a:solidFill>
                  <a:schemeClr val="tx1"/>
                </a:solidFill>
                <a:latin typeface="Times New Roman"/>
                <a:cs typeface="Times New Roman"/>
              </a:rPr>
              <a:t>) occurred </a:t>
            </a:r>
            <a:r>
              <a:rPr lang="en-HK" altLang="zh-TW" sz="1600" dirty="0">
                <a:solidFill>
                  <a:schemeClr val="tx1"/>
                </a:solidFill>
                <a:latin typeface="Times New Roman"/>
                <a:cs typeface="Times New Roman"/>
              </a:rPr>
              <a:t>in the twelfth lunar month of </a:t>
            </a:r>
            <a:r>
              <a:rPr lang="en-HK" altLang="zh-TW" sz="1600" dirty="0" smtClean="0">
                <a:solidFill>
                  <a:schemeClr val="tx1"/>
                </a:solidFill>
                <a:latin typeface="Times New Roman"/>
                <a:cs typeface="Times New Roman"/>
              </a:rPr>
              <a:t>AD208</a:t>
            </a:r>
            <a:r>
              <a:rPr lang="en-HK" altLang="zh-TW" sz="1600" dirty="0">
                <a:solidFill>
                  <a:schemeClr val="tx1"/>
                </a:solidFill>
                <a:latin typeface="Times New Roman"/>
                <a:cs typeface="Times New Roman"/>
              </a:rPr>
              <a:t>. Cao </a:t>
            </a:r>
            <a:r>
              <a:rPr lang="en-HK" altLang="zh-TW" sz="1600" dirty="0" err="1">
                <a:solidFill>
                  <a:schemeClr val="tx1"/>
                </a:solidFill>
                <a:latin typeface="Times New Roman"/>
                <a:cs typeface="Times New Roman"/>
              </a:rPr>
              <a:t>Cao</a:t>
            </a:r>
            <a:r>
              <a:rPr lang="en-HK" altLang="zh-TW" sz="1600" dirty="0">
                <a:solidFill>
                  <a:schemeClr val="tx1"/>
                </a:solidFill>
                <a:latin typeface="Times New Roman"/>
                <a:cs typeface="Times New Roman"/>
              </a:rPr>
              <a:t> was defeated by the allied forces formed by Sun </a:t>
            </a:r>
            <a:r>
              <a:rPr lang="en-US" altLang="zh-CN" sz="1600" dirty="0" err="1">
                <a:solidFill>
                  <a:schemeClr val="tx1"/>
                </a:solidFill>
                <a:latin typeface="Times New Roman"/>
                <a:cs typeface="Times New Roman"/>
              </a:rPr>
              <a:t>Quan</a:t>
            </a:r>
            <a:r>
              <a:rPr lang="en-US" altLang="zh-CN" sz="1600" dirty="0">
                <a:solidFill>
                  <a:schemeClr val="tx1"/>
                </a:solidFill>
                <a:latin typeface="Times New Roman"/>
                <a:cs typeface="Times New Roman"/>
              </a:rPr>
              <a:t> </a:t>
            </a:r>
            <a:r>
              <a:rPr lang="en-US" altLang="zh-CN" sz="1600" dirty="0" smtClean="0">
                <a:solidFill>
                  <a:schemeClr val="tx1"/>
                </a:solidFill>
                <a:latin typeface="Times New Roman"/>
                <a:cs typeface="Times New Roman"/>
              </a:rPr>
              <a:t>and </a:t>
            </a:r>
            <a:r>
              <a:rPr lang="en-US" altLang="zh-CN" sz="1600" dirty="0">
                <a:solidFill>
                  <a:schemeClr val="tx1"/>
                </a:solidFill>
                <a:latin typeface="Times New Roman"/>
                <a:cs typeface="Times New Roman"/>
              </a:rPr>
              <a:t>Liu </a:t>
            </a:r>
            <a:r>
              <a:rPr lang="en-US" altLang="zh-CN" sz="1600" dirty="0" err="1" smtClean="0">
                <a:solidFill>
                  <a:schemeClr val="tx1"/>
                </a:solidFill>
                <a:latin typeface="Times New Roman"/>
                <a:cs typeface="Times New Roman"/>
              </a:rPr>
              <a:t>Bei</a:t>
            </a:r>
            <a:r>
              <a:rPr lang="en-US" altLang="zh-CN" sz="1600" dirty="0" smtClean="0">
                <a:solidFill>
                  <a:schemeClr val="tx1"/>
                </a:solidFill>
                <a:latin typeface="Times New Roman"/>
                <a:cs typeface="Times New Roman"/>
              </a:rPr>
              <a:t>. </a:t>
            </a:r>
            <a:r>
              <a:rPr lang="en-US" altLang="zh-CN" sz="1600" dirty="0">
                <a:solidFill>
                  <a:schemeClr val="tx1"/>
                </a:solidFill>
                <a:latin typeface="Times New Roman"/>
                <a:cs typeface="Times New Roman"/>
              </a:rPr>
              <a:t>As a result, the continent of China remained divided by the regional powers of Cao, Sun and </a:t>
            </a:r>
            <a:r>
              <a:rPr lang="en-US" altLang="zh-CN" sz="1600" dirty="0" smtClean="0">
                <a:solidFill>
                  <a:schemeClr val="tx1"/>
                </a:solidFill>
                <a:latin typeface="Times New Roman"/>
                <a:cs typeface="Times New Roman"/>
              </a:rPr>
              <a:t>Liu. This period was </a:t>
            </a:r>
            <a:r>
              <a:rPr lang="en-US" altLang="zh-CN" sz="1600" dirty="0">
                <a:solidFill>
                  <a:schemeClr val="tx1"/>
                </a:solidFill>
                <a:latin typeface="Times New Roman"/>
                <a:cs typeface="Times New Roman"/>
              </a:rPr>
              <a:t>referred to by historians as the Three Kingdoms era </a:t>
            </a:r>
            <a:r>
              <a:rPr lang="en-US" altLang="zh-CN" sz="1600" dirty="0" smtClean="0">
                <a:solidFill>
                  <a:schemeClr val="tx1"/>
                </a:solidFill>
                <a:latin typeface="Times New Roman"/>
                <a:cs typeface="Times New Roman"/>
              </a:rPr>
              <a:t>(AD220-280</a:t>
            </a:r>
            <a:r>
              <a:rPr lang="en-US" altLang="zh-CN" sz="1600" dirty="0">
                <a:solidFill>
                  <a:schemeClr val="tx1"/>
                </a:solidFill>
                <a:latin typeface="Times New Roman"/>
                <a:cs typeface="Times New Roman"/>
              </a:rPr>
              <a:t>).</a:t>
            </a:r>
            <a:endParaRPr lang="zh-HK" altLang="zh-TW" sz="1600" dirty="0">
              <a:solidFill>
                <a:schemeClr val="tx1"/>
              </a:solidFill>
              <a:latin typeface="Times New Roman"/>
              <a:cs typeface="Times New Roman"/>
            </a:endParaRPr>
          </a:p>
          <a:p>
            <a:endParaRPr lang="zh-HK" altLang="zh-TW" sz="1600" dirty="0">
              <a:solidFill>
                <a:schemeClr val="tx1"/>
              </a:solidFill>
              <a:latin typeface="Times New Roman"/>
              <a:cs typeface="Times New Roman"/>
            </a:endParaRPr>
          </a:p>
        </p:txBody>
      </p:sp>
      <p:pic>
        <p:nvPicPr>
          <p:cNvPr id="12" name="圖片 11"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35169"/>
            <a:ext cx="9144000" cy="1208241"/>
          </a:xfrm>
          <a:prstGeom prst="rect">
            <a:avLst/>
          </a:prstGeom>
        </p:spPr>
      </p:pic>
      <p:sp>
        <p:nvSpPr>
          <p:cNvPr id="5" name="矩形 4"/>
          <p:cNvSpPr/>
          <p:nvPr/>
        </p:nvSpPr>
        <p:spPr>
          <a:xfrm>
            <a:off x="663930" y="2124283"/>
            <a:ext cx="6518516" cy="400110"/>
          </a:xfrm>
          <a:prstGeom prst="rect">
            <a:avLst/>
          </a:prstGeom>
        </p:spPr>
        <p:txBody>
          <a:bodyPr wrap="none">
            <a:spAutoFit/>
          </a:bodyPr>
          <a:lstStyle/>
          <a:p>
            <a:r>
              <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I. The Background of the Battle of </a:t>
            </a:r>
            <a:r>
              <a:rPr lang="en-US" altLang="zh-TW" sz="2000" b="1" dirty="0" smtClean="0">
                <a:solidFill>
                  <a:schemeClr val="accent6">
                    <a:lumMod val="75000"/>
                  </a:schemeClr>
                </a:solidFill>
                <a:latin typeface="Times New Roman" panose="02020603050405020304" pitchFamily="18" charset="0"/>
                <a:ea typeface="BiauKai"/>
                <a:cs typeface="Times New Roman" panose="02020603050405020304" pitchFamily="18" charset="0"/>
              </a:rPr>
              <a:t>Red </a:t>
            </a:r>
            <a:r>
              <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Cliffs </a:t>
            </a:r>
            <a:r>
              <a:rPr lang="en-US" altLang="zh-TW" sz="2000" b="1" dirty="0" smtClean="0">
                <a:solidFill>
                  <a:schemeClr val="accent6">
                    <a:lumMod val="75000"/>
                  </a:schemeClr>
                </a:solidFill>
                <a:latin typeface="Times New Roman" panose="02020603050405020304" pitchFamily="18" charset="0"/>
                <a:ea typeface="BiauKai"/>
                <a:cs typeface="Times New Roman" panose="02020603050405020304" pitchFamily="18" charset="0"/>
              </a:rPr>
              <a:t>(</a:t>
            </a:r>
            <a:r>
              <a:rPr lang="zh-TW" altLang="en-US" sz="2000" b="1" dirty="0">
                <a:solidFill>
                  <a:schemeClr val="accent6">
                    <a:lumMod val="75000"/>
                  </a:schemeClr>
                </a:solidFill>
                <a:latin typeface="Times New Roman" panose="02020603050405020304" pitchFamily="18" charset="0"/>
                <a:ea typeface="BiauKai"/>
                <a:cs typeface="Times New Roman" panose="02020603050405020304" pitchFamily="18" charset="0"/>
              </a:rPr>
              <a:t>赤壁 </a:t>
            </a:r>
            <a:r>
              <a:rPr lang="en-HK" altLang="zh-TW" sz="2000" b="1" dirty="0" err="1">
                <a:solidFill>
                  <a:schemeClr val="accent6">
                    <a:lumMod val="75000"/>
                  </a:schemeClr>
                </a:solidFill>
                <a:latin typeface="Times New Roman" panose="02020603050405020304" pitchFamily="18" charset="0"/>
                <a:ea typeface="BiauKai"/>
                <a:cs typeface="Times New Roman" panose="02020603050405020304" pitchFamily="18" charset="0"/>
              </a:rPr>
              <a:t>Chibi</a:t>
            </a:r>
            <a:r>
              <a:rPr lang="en-HK"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a:t>
            </a:r>
            <a:endPar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endParaRPr>
          </a:p>
        </p:txBody>
      </p:sp>
    </p:spTree>
    <p:extLst>
      <p:ext uri="{BB962C8B-B14F-4D97-AF65-F5344CB8AC3E}">
        <p14:creationId xmlns:p14="http://schemas.microsoft.com/office/powerpoint/2010/main" val="426922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9" name="圖片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03" y="1710829"/>
            <a:ext cx="4276933" cy="4027323"/>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10" name="TextBox 24"/>
          <p:cNvSpPr txBox="1"/>
          <p:nvPr/>
        </p:nvSpPr>
        <p:spPr>
          <a:xfrm>
            <a:off x="5273026" y="1710829"/>
            <a:ext cx="3333759" cy="646331"/>
          </a:xfrm>
          <a:prstGeom prst="rect">
            <a:avLst/>
          </a:prstGeom>
          <a:solidFill>
            <a:schemeClr val="accent2">
              <a:lumMod val="20000"/>
              <a:lumOff val="80000"/>
            </a:schemeClr>
          </a:solidFill>
        </p:spPr>
        <p:txBody>
          <a:bodyPr wrap="square" rtlCol="0">
            <a:spAutoFit/>
          </a:bodyPr>
          <a:lstStyle/>
          <a:p>
            <a:pPr algn="ctr">
              <a:spcAft>
                <a:spcPts val="0"/>
              </a:spcAft>
            </a:pPr>
            <a:r>
              <a:rPr lang="en-HK" altLang="zh-CN" kern="1200" dirty="0">
                <a:solidFill>
                  <a:srgbClr val="000000"/>
                </a:solidFill>
                <a:effectLst/>
                <a:latin typeface="Times New Roman"/>
                <a:ea typeface="新細明體"/>
                <a:cs typeface="Times New Roman"/>
              </a:rPr>
              <a:t>The “Tiger and Leopard Cavalry</a:t>
            </a:r>
            <a:r>
              <a:rPr lang="en-HK" altLang="zh-CN" kern="1200" dirty="0" smtClean="0">
                <a:solidFill>
                  <a:srgbClr val="000000"/>
                </a:solidFill>
                <a:effectLst/>
                <a:latin typeface="Times New Roman"/>
                <a:ea typeface="新細明體"/>
                <a:cs typeface="Times New Roman"/>
              </a:rPr>
              <a:t>” </a:t>
            </a:r>
          </a:p>
          <a:p>
            <a:pPr>
              <a:spcAft>
                <a:spcPts val="0"/>
              </a:spcAft>
            </a:pPr>
            <a:r>
              <a:rPr lang="en-US" altLang="zh-TW" dirty="0">
                <a:solidFill>
                  <a:srgbClr val="000000"/>
                </a:solidFill>
                <a:latin typeface="Times New Roman"/>
                <a:ea typeface="新細明體"/>
                <a:cs typeface="Times New Roman"/>
              </a:rPr>
              <a:t>(</a:t>
            </a:r>
            <a:r>
              <a:rPr lang="zh-TW" altLang="en-US" dirty="0">
                <a:solidFill>
                  <a:srgbClr val="000000"/>
                </a:solidFill>
                <a:latin typeface="Times New Roman"/>
                <a:ea typeface="新細明體"/>
                <a:cs typeface="Times New Roman"/>
              </a:rPr>
              <a:t>虎豹騎</a:t>
            </a:r>
            <a:r>
              <a:rPr lang="en-US" altLang="zh-TW" dirty="0">
                <a:solidFill>
                  <a:srgbClr val="000000"/>
                </a:solidFill>
                <a:latin typeface="Times New Roman"/>
                <a:ea typeface="新細明體"/>
                <a:cs typeface="Times New Roman"/>
              </a:rPr>
              <a:t>)</a:t>
            </a:r>
            <a:endParaRPr lang="zh-HK" dirty="0">
              <a:solidFill>
                <a:srgbClr val="000000"/>
              </a:solidFill>
              <a:latin typeface="Times New Roman"/>
              <a:ea typeface="新細明體"/>
              <a:cs typeface="Times New Roman"/>
            </a:endParaRPr>
          </a:p>
        </p:txBody>
      </p:sp>
      <p:sp>
        <p:nvSpPr>
          <p:cNvPr id="12" name="TextBox 23"/>
          <p:cNvSpPr txBox="1"/>
          <p:nvPr/>
        </p:nvSpPr>
        <p:spPr>
          <a:xfrm>
            <a:off x="5273027" y="2574920"/>
            <a:ext cx="3333758" cy="1938992"/>
          </a:xfrm>
          <a:prstGeom prst="rect">
            <a:avLst/>
          </a:prstGeom>
          <a:solidFill>
            <a:schemeClr val="accent6">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0"/>
              </a:spcAft>
            </a:pP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The “Tiger and Leopard Cavalry” was the most elite cavalry of Cao </a:t>
            </a:r>
            <a:r>
              <a:rPr lang="en-HK" altLang="zh-CN" sz="1500" kern="1200" dirty="0" err="1">
                <a:solidFill>
                  <a:srgbClr val="000000"/>
                </a:solidFill>
                <a:effectLst/>
                <a:latin typeface="Times New Roman" panose="02020603050405020304" pitchFamily="18" charset="0"/>
                <a:ea typeface="新細明體"/>
                <a:cs typeface="Times New Roman" panose="02020603050405020304" pitchFamily="18" charset="0"/>
              </a:rPr>
              <a:t>Cao</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 similar to the Emperor’s Palace Guard. Only Cao relatives could be placed in charge of this army, such as Cao Chun, Cao </a:t>
            </a:r>
            <a:r>
              <a:rPr lang="en-HK" altLang="zh-CN" sz="1500" kern="1200" dirty="0" err="1">
                <a:solidFill>
                  <a:srgbClr val="000000"/>
                </a:solidFill>
                <a:effectLst/>
                <a:latin typeface="Times New Roman" panose="02020603050405020304" pitchFamily="18" charset="0"/>
                <a:ea typeface="新細明體"/>
                <a:cs typeface="Times New Roman" panose="02020603050405020304" pitchFamily="18" charset="0"/>
              </a:rPr>
              <a:t>Xiu</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 or C</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ao Zhen. As it was an elite unit, historians believe the cavalry wore </a:t>
            </a:r>
            <a:r>
              <a:rPr lang="en-HK" altLang="zh-CN" sz="1500" dirty="0" smtClean="0">
                <a:solidFill>
                  <a:srgbClr val="000000"/>
                </a:solidFill>
                <a:latin typeface="Times New Roman" panose="02020603050405020304" pitchFamily="18" charset="0"/>
                <a:ea typeface="新細明體"/>
                <a:cs typeface="Times New Roman" panose="02020603050405020304" pitchFamily="18" charset="0"/>
              </a:rPr>
              <a:t>armour</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 </a:t>
            </a:r>
            <a:endParaRPr lang="zh-HK" sz="1500" dirty="0">
              <a:effectLst/>
              <a:latin typeface="Times New Roman" panose="02020603050405020304" pitchFamily="18" charset="0"/>
              <a:ea typeface="新細明體"/>
              <a:cs typeface="Times New Roman" panose="02020603050405020304" pitchFamily="18" charset="0"/>
            </a:endParaRPr>
          </a:p>
        </p:txBody>
      </p:sp>
      <p:sp>
        <p:nvSpPr>
          <p:cNvPr id="13" name="TextBox 11"/>
          <p:cNvSpPr txBox="1"/>
          <p:nvPr/>
        </p:nvSpPr>
        <p:spPr>
          <a:xfrm>
            <a:off x="5273027" y="4579263"/>
            <a:ext cx="3333758" cy="1262737"/>
          </a:xfrm>
          <a:prstGeom prst="rect">
            <a:avLst/>
          </a:prstGeom>
          <a:solidFill>
            <a:schemeClr val="accent4">
              <a:lumMod val="40000"/>
              <a:lumOff val="60000"/>
            </a:schemeClr>
          </a:solidFill>
          <a:ln>
            <a:solidFill>
              <a:schemeClr val="accent1">
                <a:lumMod val="60000"/>
                <a:lumOff val="40000"/>
              </a:schemeClr>
            </a:solidFill>
          </a:ln>
        </p:spPr>
        <p:txBody>
          <a:bodyPr wrap="square" rtlCol="0">
            <a:noAutofit/>
          </a:bodyPr>
          <a:lstStyle/>
          <a:p>
            <a:pPr>
              <a:spcAft>
                <a:spcPts val="0"/>
              </a:spcAft>
            </a:pPr>
            <a:r>
              <a:rPr lang="en-US" altLang="zh-TW" sz="1500" b="1" dirty="0" smtClean="0">
                <a:latin typeface="Times New Roman"/>
                <a:ea typeface="新細明體"/>
                <a:cs typeface="Times New Roman"/>
              </a:rPr>
              <a:t>Think</a:t>
            </a:r>
            <a:r>
              <a:rPr lang="en-HK" altLang="zh-CN" sz="1500" dirty="0" smtClean="0">
                <a:latin typeface="Times New Roman"/>
                <a:ea typeface="新細明體"/>
                <a:cs typeface="Times New Roman"/>
              </a:rPr>
              <a:t>: </a:t>
            </a:r>
            <a:r>
              <a:rPr lang="en-HK" altLang="zh-CN" sz="1500" dirty="0">
                <a:solidFill>
                  <a:srgbClr val="000000"/>
                </a:solidFill>
                <a:latin typeface="Times New Roman"/>
                <a:ea typeface="新細明體"/>
                <a:cs typeface="Times New Roman"/>
              </a:rPr>
              <a:t>Having seen the above information, what do you think Cao Cao’s military advantage was? </a:t>
            </a:r>
            <a:r>
              <a:rPr lang="en-HK" altLang="zh-CN" sz="1500" kern="1200" dirty="0">
                <a:solidFill>
                  <a:srgbClr val="000000"/>
                </a:solidFill>
                <a:effectLst/>
                <a:latin typeface="Times New Roman"/>
                <a:ea typeface="新細明體"/>
                <a:cs typeface="Times New Roman"/>
              </a:rPr>
              <a:t>(</a:t>
            </a:r>
            <a:r>
              <a:rPr lang="en-HK" altLang="zh-CN" sz="1500" kern="1200" dirty="0">
                <a:solidFill>
                  <a:srgbClr val="FF0000"/>
                </a:solidFill>
                <a:effectLst/>
                <a:latin typeface="Times New Roman"/>
                <a:ea typeface="新細明體"/>
                <a:cs typeface="Times New Roman"/>
              </a:rPr>
              <a:t>ans. Cavalry</a:t>
            </a:r>
            <a:r>
              <a:rPr lang="en-HK" altLang="zh-CN" sz="1500" kern="1200" dirty="0">
                <a:solidFill>
                  <a:srgbClr val="000000"/>
                </a:solidFill>
                <a:effectLst/>
                <a:latin typeface="Times New Roman"/>
                <a:ea typeface="新細明體"/>
                <a:cs typeface="Times New Roman"/>
              </a:rPr>
              <a:t>) Try to assess his chance at winning a southern military campaign.</a:t>
            </a:r>
            <a:endParaRPr lang="zh-HK" sz="1500" dirty="0">
              <a:effectLst/>
              <a:latin typeface="Times New Roman"/>
              <a:ea typeface="新細明體"/>
              <a:cs typeface="Times New Roman"/>
            </a:endParaRPr>
          </a:p>
        </p:txBody>
      </p:sp>
    </p:spTree>
    <p:extLst>
      <p:ext uri="{BB962C8B-B14F-4D97-AF65-F5344CB8AC3E}">
        <p14:creationId xmlns:p14="http://schemas.microsoft.com/office/powerpoint/2010/main" val="31799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3"/>
          <p:cNvSpPr txBox="1"/>
          <p:nvPr/>
        </p:nvSpPr>
        <p:spPr>
          <a:xfrm>
            <a:off x="434111" y="1307632"/>
            <a:ext cx="2694155" cy="400110"/>
          </a:xfrm>
          <a:prstGeom prst="rect">
            <a:avLst/>
          </a:prstGeom>
          <a:gradFill flip="none" rotWithShape="1">
            <a:gsLst>
              <a:gs pos="48000">
                <a:schemeClr val="accent6">
                  <a:lumMod val="60000"/>
                  <a:lumOff val="40000"/>
                </a:schemeClr>
              </a:gs>
              <a:gs pos="100000">
                <a:srgbClr val="FFFFFF"/>
              </a:gs>
            </a:gsLst>
            <a:lin ang="0" scaled="1"/>
            <a:tileRect/>
          </a:gra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spcAft>
                <a:spcPts val="0"/>
              </a:spcAft>
            </a:pPr>
            <a:r>
              <a:rPr lang="en-US" sz="2000" b="1" kern="1200" dirty="0">
                <a:solidFill>
                  <a:srgbClr val="984806"/>
                </a:solidFill>
                <a:effectLst/>
                <a:latin typeface="Times New Roman" panose="02020603050405020304" pitchFamily="18" charset="0"/>
                <a:ea typeface="新細明體"/>
                <a:cs typeface="Times New Roman" panose="02020603050405020304" pitchFamily="18" charset="0"/>
              </a:rPr>
              <a:t>B. </a:t>
            </a:r>
            <a:r>
              <a:rPr lang="en-HK" sz="2000" b="1" kern="1200" dirty="0">
                <a:solidFill>
                  <a:srgbClr val="984806"/>
                </a:solidFill>
                <a:effectLst/>
                <a:latin typeface="Times New Roman" panose="02020603050405020304" pitchFamily="18" charset="0"/>
                <a:ea typeface="新細明體"/>
                <a:cs typeface="Times New Roman" panose="02020603050405020304" pitchFamily="18" charset="0"/>
              </a:rPr>
              <a:t>Sun</a:t>
            </a:r>
            <a:r>
              <a:rPr lang="zh-TW" altLang="en-US" sz="2000" b="1" kern="1200" dirty="0">
                <a:solidFill>
                  <a:srgbClr val="984806"/>
                </a:solidFill>
                <a:effectLst/>
                <a:latin typeface="Times New Roman" panose="02020603050405020304" pitchFamily="18" charset="0"/>
                <a:ea typeface="新細明體"/>
                <a:cs typeface="Times New Roman" panose="02020603050405020304" pitchFamily="18" charset="0"/>
              </a:rPr>
              <a:t> </a:t>
            </a:r>
            <a:r>
              <a:rPr lang="en-HK" altLang="zh-TW" sz="2000" b="1" kern="1200" dirty="0">
                <a:solidFill>
                  <a:srgbClr val="984806"/>
                </a:solidFill>
                <a:effectLst/>
                <a:latin typeface="Times New Roman" panose="02020603050405020304" pitchFamily="18" charset="0"/>
                <a:ea typeface="新細明體"/>
                <a:cs typeface="Times New Roman" panose="02020603050405020304" pitchFamily="18" charset="0"/>
              </a:rPr>
              <a:t>Quan</a:t>
            </a:r>
            <a:r>
              <a:rPr lang="en-HK" altLang="zh-TW" sz="2000" b="1" dirty="0">
                <a:solidFill>
                  <a:srgbClr val="984806"/>
                </a:solidFill>
                <a:latin typeface="Times New Roman" panose="02020603050405020304" pitchFamily="18" charset="0"/>
                <a:ea typeface="BiauKai"/>
                <a:cs typeface="Times New Roman" panose="02020603050405020304" pitchFamily="18" charset="0"/>
              </a:rPr>
              <a:t>’s</a:t>
            </a:r>
            <a:r>
              <a:rPr lang="zh-TW" altLang="en-US" sz="2000" b="1" dirty="0">
                <a:solidFill>
                  <a:srgbClr val="984806"/>
                </a:solidFill>
                <a:latin typeface="Times New Roman" panose="02020603050405020304" pitchFamily="18" charset="0"/>
                <a:ea typeface="BiauKai"/>
                <a:cs typeface="Times New Roman" panose="02020603050405020304" pitchFamily="18" charset="0"/>
              </a:rPr>
              <a:t> </a:t>
            </a:r>
            <a:r>
              <a:rPr lang="en-HK" altLang="zh-TW" sz="2000" b="1" dirty="0">
                <a:solidFill>
                  <a:srgbClr val="984806"/>
                </a:solidFill>
                <a:latin typeface="Times New Roman" panose="02020603050405020304" pitchFamily="18" charset="0"/>
                <a:ea typeface="BiauKai"/>
                <a:cs typeface="Times New Roman" panose="02020603050405020304" pitchFamily="18" charset="0"/>
              </a:rPr>
              <a:t>army</a:t>
            </a:r>
            <a:endParaRPr lang="zh-HK" sz="2000" dirty="0">
              <a:effectLst/>
              <a:latin typeface="Times New Roman" panose="02020603050405020304" pitchFamily="18" charset="0"/>
              <a:ea typeface="新細明體"/>
              <a:cs typeface="Times New Roman" panose="02020603050405020304" pitchFamily="18" charset="0"/>
            </a:endParaRPr>
          </a:p>
        </p:txBody>
      </p:sp>
      <p:sp>
        <p:nvSpPr>
          <p:cNvPr id="11" name="TextBox 2"/>
          <p:cNvSpPr txBox="1"/>
          <p:nvPr/>
        </p:nvSpPr>
        <p:spPr>
          <a:xfrm>
            <a:off x="434111" y="1942174"/>
            <a:ext cx="8486369" cy="323165"/>
          </a:xfrm>
          <a:prstGeom prst="rect">
            <a:avLst/>
          </a:prstGeom>
          <a:noFill/>
        </p:spPr>
        <p:txBody>
          <a:bodyPr wrap="square" rtlCol="0">
            <a:spAutoFit/>
          </a:bodyPr>
          <a:lstStyle/>
          <a:p>
            <a:pPr>
              <a:spcAft>
                <a:spcPts val="0"/>
              </a:spcAft>
            </a:pPr>
            <a:r>
              <a:rPr lang="en-HK" altLang="zh-CN" sz="1500" dirty="0">
                <a:solidFill>
                  <a:srgbClr val="000000"/>
                </a:solidFill>
                <a:latin typeface="Times New Roman"/>
                <a:ea typeface="新細明體"/>
                <a:cs typeface="Times New Roman"/>
              </a:rPr>
              <a:t>Sun Quan’s </a:t>
            </a:r>
            <a:r>
              <a:rPr lang="en-HK" altLang="zh-CN" sz="1500" kern="1200" dirty="0">
                <a:solidFill>
                  <a:srgbClr val="000000"/>
                </a:solidFill>
                <a:effectLst/>
                <a:latin typeface="Times New Roman"/>
                <a:ea typeface="新細明體"/>
                <a:cs typeface="Times New Roman"/>
              </a:rPr>
              <a:t>battleships: At the Yangzi river, a natural stronghold, Sun Quan built many battleships.</a:t>
            </a:r>
            <a:endParaRPr lang="zh-HK" sz="1500" dirty="0">
              <a:effectLst/>
              <a:latin typeface="Times New Roman"/>
              <a:ea typeface="新細明體"/>
              <a:cs typeface="Times New Roman"/>
            </a:endParaRPr>
          </a:p>
        </p:txBody>
      </p:sp>
      <p:pic>
        <p:nvPicPr>
          <p:cNvPr id="12" name="Picture 2"/>
          <p:cNvPicPr/>
          <p:nvPr/>
        </p:nvPicPr>
        <p:blipFill>
          <a:blip r:embed="rId4" cstate="print"/>
          <a:srcRect/>
          <a:stretch>
            <a:fillRect/>
          </a:stretch>
        </p:blipFill>
        <p:spPr bwMode="auto">
          <a:xfrm>
            <a:off x="491110" y="2467903"/>
            <a:ext cx="5706867" cy="3822213"/>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3" name="TextBox 10"/>
          <p:cNvSpPr txBox="1"/>
          <p:nvPr/>
        </p:nvSpPr>
        <p:spPr>
          <a:xfrm>
            <a:off x="2093154" y="6379726"/>
            <a:ext cx="4703885" cy="523220"/>
          </a:xfrm>
          <a:prstGeom prst="rect">
            <a:avLst/>
          </a:prstGeom>
          <a:noFill/>
        </p:spPr>
        <p:txBody>
          <a:bodyPr wrap="square" rtlCol="0">
            <a:spAutoFit/>
          </a:bodyPr>
          <a:lstStyle/>
          <a:p>
            <a:pPr>
              <a:spcAft>
                <a:spcPts val="0"/>
              </a:spcAft>
            </a:pPr>
            <a:r>
              <a:rPr lang="en-US" altLang="zh-CN" sz="1400" kern="1200" dirty="0">
                <a:solidFill>
                  <a:srgbClr val="000000"/>
                </a:solidFill>
                <a:effectLst/>
                <a:latin typeface="Times New Roman"/>
                <a:ea typeface="新細明體"/>
                <a:cs typeface="Times New Roman"/>
              </a:rPr>
              <a:t>Source:</a:t>
            </a:r>
            <a:r>
              <a:rPr lang="en-HK" altLang="zh-CN" sz="1400" kern="1200" dirty="0">
                <a:solidFill>
                  <a:srgbClr val="000000"/>
                </a:solidFill>
                <a:effectLst/>
                <a:latin typeface="Times New Roman"/>
                <a:ea typeface="新細明體"/>
                <a:cs typeface="Times New Roman"/>
              </a:rPr>
              <a:t> </a:t>
            </a:r>
            <a:r>
              <a:rPr lang="en-HK" altLang="zh-CN" sz="1400" i="1" kern="1200" dirty="0" err="1">
                <a:solidFill>
                  <a:srgbClr val="000000"/>
                </a:solidFill>
                <a:effectLst/>
                <a:latin typeface="Times New Roman"/>
                <a:ea typeface="新細明體"/>
                <a:cs typeface="Times New Roman"/>
              </a:rPr>
              <a:t>Tushuo</a:t>
            </a:r>
            <a:r>
              <a:rPr lang="en-HK" altLang="zh-CN" sz="1400" i="1" kern="1200" dirty="0">
                <a:solidFill>
                  <a:srgbClr val="000000"/>
                </a:solidFill>
                <a:effectLst/>
                <a:latin typeface="Times New Roman"/>
                <a:ea typeface="新細明體"/>
                <a:cs typeface="Times New Roman"/>
              </a:rPr>
              <a:t> </a:t>
            </a:r>
            <a:r>
              <a:rPr lang="en-HK" altLang="zh-CN" sz="1400" i="1" kern="1200" dirty="0" err="1">
                <a:solidFill>
                  <a:srgbClr val="000000"/>
                </a:solidFill>
                <a:effectLst/>
                <a:latin typeface="Times New Roman"/>
                <a:ea typeface="新細明體"/>
                <a:cs typeface="Times New Roman"/>
              </a:rPr>
              <a:t>Zhongguo</a:t>
            </a:r>
            <a:r>
              <a:rPr lang="en-HK" altLang="zh-CN" sz="1400" i="1" kern="1200" dirty="0">
                <a:solidFill>
                  <a:srgbClr val="000000"/>
                </a:solidFill>
                <a:effectLst/>
                <a:latin typeface="Times New Roman"/>
                <a:ea typeface="新細明體"/>
                <a:cs typeface="Times New Roman"/>
              </a:rPr>
              <a:t> </a:t>
            </a:r>
            <a:r>
              <a:rPr lang="en-HK" altLang="zh-CN" sz="1400" i="1" kern="1200" dirty="0" err="1">
                <a:solidFill>
                  <a:srgbClr val="000000"/>
                </a:solidFill>
                <a:effectLst/>
                <a:latin typeface="Times New Roman"/>
                <a:ea typeface="新細明體"/>
                <a:cs typeface="Times New Roman"/>
              </a:rPr>
              <a:t>Wuqi</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Jicheng</a:t>
            </a:r>
            <a:r>
              <a:rPr lang="en-HK" altLang="zh-CN" sz="1400" i="1" dirty="0">
                <a:solidFill>
                  <a:srgbClr val="000000"/>
                </a:solidFill>
                <a:latin typeface="Times New Roman"/>
                <a:ea typeface="新細明體"/>
                <a:cs typeface="Times New Roman"/>
              </a:rPr>
              <a:t> </a:t>
            </a:r>
            <a:r>
              <a:rPr lang="en-HK" altLang="zh-CN" sz="1400" dirty="0">
                <a:solidFill>
                  <a:srgbClr val="000000"/>
                </a:solidFill>
                <a:latin typeface="Times New Roman"/>
                <a:ea typeface="新細明體"/>
                <a:cs typeface="Times New Roman"/>
              </a:rPr>
              <a:t>(Illustrated Guide to Chinese Weapons), p.</a:t>
            </a:r>
            <a:r>
              <a:rPr lang="en-US" sz="1400" kern="1200" dirty="0">
                <a:solidFill>
                  <a:srgbClr val="000000"/>
                </a:solidFill>
                <a:effectLst/>
                <a:latin typeface="Times New Roman"/>
                <a:ea typeface="新細明體"/>
                <a:cs typeface="Times New Roman"/>
              </a:rPr>
              <a:t>31</a:t>
            </a:r>
            <a:endParaRPr lang="zh-HK" sz="1400" dirty="0">
              <a:effectLst/>
              <a:latin typeface="Times New Roman"/>
              <a:ea typeface="新細明體"/>
              <a:cs typeface="Times New Roman"/>
            </a:endParaRPr>
          </a:p>
        </p:txBody>
      </p:sp>
      <p:sp>
        <p:nvSpPr>
          <p:cNvPr id="14" name="TextBox 7"/>
          <p:cNvSpPr txBox="1"/>
          <p:nvPr/>
        </p:nvSpPr>
        <p:spPr>
          <a:xfrm>
            <a:off x="6429575" y="2394545"/>
            <a:ext cx="2290605" cy="2169825"/>
          </a:xfrm>
          <a:prstGeom prst="rect">
            <a:avLst/>
          </a:prstGeom>
          <a:solidFill>
            <a:schemeClr val="accent3">
              <a:lumMod val="60000"/>
              <a:lumOff val="40000"/>
            </a:schemeClr>
          </a:solidFill>
          <a:ln>
            <a:noFill/>
          </a:ln>
          <a:effectLst/>
        </p:spPr>
        <p:txBody>
          <a:bodyPr wrap="square" rtlCol="0">
            <a:spAutoFit/>
          </a:bodyPr>
          <a:lstStyle/>
          <a:p>
            <a:pPr>
              <a:spcAft>
                <a:spcPts val="0"/>
              </a:spcAft>
            </a:pPr>
            <a:r>
              <a:rPr lang="en-HK" altLang="zh-CN" sz="1500" i="1" kern="1200" dirty="0" err="1">
                <a:effectLst/>
                <a:latin typeface="Times New Roman"/>
                <a:ea typeface="新細明體"/>
                <a:cs typeface="Times New Roman"/>
              </a:rPr>
              <a:t>Mengchong</a:t>
            </a:r>
            <a:r>
              <a:rPr lang="en-HK" altLang="zh-CN" sz="1500" kern="1200" dirty="0">
                <a:effectLst/>
                <a:latin typeface="Times New Roman"/>
                <a:ea typeface="新細明體"/>
                <a:cs typeface="Times New Roman"/>
              </a:rPr>
              <a:t> </a:t>
            </a:r>
            <a:r>
              <a:rPr lang="en-HK" altLang="zh-CN" sz="1500" kern="1200" dirty="0" smtClean="0">
                <a:effectLst/>
                <a:latin typeface="Times New Roman"/>
                <a:ea typeface="新細明體"/>
                <a:cs typeface="Times New Roman"/>
              </a:rPr>
              <a:t>(</a:t>
            </a:r>
            <a:r>
              <a:rPr lang="zh-TW" altLang="en-US" sz="1500" dirty="0" smtClean="0">
                <a:latin typeface="Times New Roman"/>
                <a:ea typeface="新細明體"/>
                <a:cs typeface="Times New Roman"/>
              </a:rPr>
              <a:t>艨</a:t>
            </a:r>
            <a:r>
              <a:rPr lang="zh-TW" altLang="en-US" sz="1500" kern="1200" dirty="0" smtClean="0">
                <a:effectLst/>
                <a:latin typeface="Times New Roman"/>
                <a:ea typeface="新細明體"/>
                <a:cs typeface="Times New Roman"/>
              </a:rPr>
              <a:t>衝</a:t>
            </a:r>
            <a:r>
              <a:rPr lang="en-US" altLang="zh-TW" sz="1500" kern="1200" smtClean="0">
                <a:effectLst/>
                <a:latin typeface="Times New Roman"/>
                <a:ea typeface="新細明體"/>
                <a:cs typeface="Times New Roman"/>
              </a:rPr>
              <a:t>)</a:t>
            </a:r>
            <a:r>
              <a:rPr lang="zh-TW" altLang="en-US" sz="1500" kern="1200" smtClean="0">
                <a:effectLst/>
                <a:latin typeface="Times New Roman"/>
                <a:ea typeface="新細明體"/>
                <a:cs typeface="Times New Roman"/>
              </a:rPr>
              <a:t> </a:t>
            </a:r>
            <a:r>
              <a:rPr lang="en-HK" altLang="zh-CN" sz="1500" kern="1200" dirty="0" smtClean="0">
                <a:effectLst/>
                <a:latin typeface="Times New Roman"/>
                <a:ea typeface="新細明體"/>
                <a:cs typeface="Times New Roman"/>
              </a:rPr>
              <a:t>warship</a:t>
            </a:r>
            <a:r>
              <a:rPr lang="en-HK" altLang="zh-CN" sz="1500" kern="1200" dirty="0">
                <a:effectLst/>
                <a:latin typeface="Times New Roman"/>
                <a:ea typeface="新細明體"/>
                <a:cs typeface="Times New Roman"/>
              </a:rPr>
              <a:t>: These were the large scale battleships of the</a:t>
            </a:r>
            <a:r>
              <a:rPr lang="en-HK" altLang="zh-CN" sz="1500" dirty="0">
                <a:latin typeface="Times New Roman"/>
                <a:ea typeface="新細明體"/>
                <a:cs typeface="Times New Roman"/>
              </a:rPr>
              <a:t> </a:t>
            </a:r>
            <a:r>
              <a:rPr lang="en-HK" altLang="zh-CN" sz="1500" kern="1200" dirty="0">
                <a:effectLst/>
                <a:latin typeface="Times New Roman"/>
                <a:ea typeface="新細明體"/>
                <a:cs typeface="Times New Roman"/>
              </a:rPr>
              <a:t>Late</a:t>
            </a:r>
            <a:r>
              <a:rPr lang="en-HK" altLang="zh-CN" sz="1500" dirty="0">
                <a:latin typeface="Times New Roman"/>
                <a:ea typeface="新細明體"/>
                <a:cs typeface="Times New Roman"/>
              </a:rPr>
              <a:t> Han period. It was gigantic and could smash the smaller enemy warships in </a:t>
            </a:r>
            <a:r>
              <a:rPr lang="en-HK" altLang="zh-CN" sz="1500" dirty="0" smtClean="0">
                <a:latin typeface="Times New Roman"/>
                <a:ea typeface="新細明體"/>
                <a:cs typeface="Times New Roman"/>
              </a:rPr>
              <a:t>the battles. </a:t>
            </a:r>
            <a:r>
              <a:rPr lang="en-HK" altLang="zh-CN" sz="1500" dirty="0">
                <a:latin typeface="Times New Roman"/>
                <a:ea typeface="新細明體"/>
                <a:cs typeface="Times New Roman"/>
              </a:rPr>
              <a:t>It </a:t>
            </a:r>
            <a:r>
              <a:rPr lang="en-HK" altLang="zh-CN" sz="1500" kern="1200" dirty="0">
                <a:effectLst/>
                <a:latin typeface="Times New Roman"/>
                <a:ea typeface="新細明體"/>
                <a:cs typeface="Times New Roman"/>
              </a:rPr>
              <a:t>could also be used for commanding other warships.</a:t>
            </a:r>
            <a:endParaRPr lang="zh-HK" sz="1500" dirty="0">
              <a:effectLst/>
              <a:latin typeface="Times New Roman"/>
              <a:ea typeface="新細明體"/>
              <a:cs typeface="Times New Roman"/>
            </a:endParaRPr>
          </a:p>
        </p:txBody>
      </p:sp>
    </p:spTree>
    <p:extLst>
      <p:ext uri="{BB962C8B-B14F-4D97-AF65-F5344CB8AC3E}">
        <p14:creationId xmlns:p14="http://schemas.microsoft.com/office/powerpoint/2010/main" val="11891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1" name="Picture 4"/>
          <p:cNvPicPr/>
          <p:nvPr/>
        </p:nvPicPr>
        <p:blipFill>
          <a:blip r:embed="rId3" cstate="print"/>
          <a:srcRect/>
          <a:stretch>
            <a:fillRect/>
          </a:stretch>
        </p:blipFill>
        <p:spPr bwMode="auto">
          <a:xfrm>
            <a:off x="733630" y="1456262"/>
            <a:ext cx="4203462" cy="4417974"/>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2" name="TextBox 10"/>
          <p:cNvSpPr txBox="1"/>
          <p:nvPr/>
        </p:nvSpPr>
        <p:spPr>
          <a:xfrm>
            <a:off x="1910080" y="5974419"/>
            <a:ext cx="3177784" cy="523220"/>
          </a:xfrm>
          <a:prstGeom prst="rect">
            <a:avLst/>
          </a:prstGeom>
          <a:noFill/>
        </p:spPr>
        <p:txBody>
          <a:bodyPr wrap="square" rtlCol="0">
            <a:spAutoFit/>
          </a:bodyPr>
          <a:lstStyle/>
          <a:p>
            <a:pPr>
              <a:spcAft>
                <a:spcPts val="0"/>
              </a:spcAft>
            </a:pPr>
            <a:r>
              <a:rPr lang="en-HK" altLang="zh-CN" sz="1400" dirty="0">
                <a:solidFill>
                  <a:srgbClr val="000000"/>
                </a:solidFill>
                <a:latin typeface="Times New Roman"/>
                <a:ea typeface="新細明體"/>
                <a:cs typeface="Times New Roman"/>
              </a:rPr>
              <a:t>Source: “</a:t>
            </a:r>
            <a:r>
              <a:rPr lang="en-HK" altLang="zh-CN" sz="1400" i="1" dirty="0" err="1">
                <a:solidFill>
                  <a:srgbClr val="000000"/>
                </a:solidFill>
                <a:latin typeface="Times New Roman"/>
                <a:ea typeface="新細明體"/>
                <a:cs typeface="Times New Roman"/>
              </a:rPr>
              <a:t>Tushuo</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Zhongguo</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Wuqi</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Jicheng</a:t>
            </a:r>
            <a:r>
              <a:rPr lang="en-HK" altLang="zh-CN" sz="1400" i="1" dirty="0">
                <a:solidFill>
                  <a:srgbClr val="000000"/>
                </a:solidFill>
                <a:latin typeface="Times New Roman"/>
                <a:ea typeface="新細明體"/>
                <a:cs typeface="Times New Roman"/>
              </a:rPr>
              <a:t>,” </a:t>
            </a:r>
            <a:r>
              <a:rPr lang="en-HK" altLang="zh-CN" sz="1400" dirty="0">
                <a:solidFill>
                  <a:srgbClr val="000000"/>
                </a:solidFill>
                <a:latin typeface="Times New Roman"/>
                <a:ea typeface="新細明體"/>
                <a:cs typeface="Times New Roman"/>
              </a:rPr>
              <a:t>p.</a:t>
            </a:r>
            <a:r>
              <a:rPr lang="en-US" sz="1400" dirty="0">
                <a:solidFill>
                  <a:srgbClr val="000000"/>
                </a:solidFill>
                <a:latin typeface="Times New Roman"/>
                <a:ea typeface="新細明體"/>
                <a:cs typeface="Times New Roman"/>
              </a:rPr>
              <a:t>31</a:t>
            </a:r>
            <a:endParaRPr lang="zh-HK" altLang="en-US" sz="1400" dirty="0">
              <a:latin typeface="Times New Roman"/>
              <a:ea typeface="新細明體"/>
              <a:cs typeface="Times New Roman"/>
            </a:endParaRPr>
          </a:p>
        </p:txBody>
      </p:sp>
      <p:sp>
        <p:nvSpPr>
          <p:cNvPr id="13" name="TextBox 9"/>
          <p:cNvSpPr txBox="1"/>
          <p:nvPr/>
        </p:nvSpPr>
        <p:spPr>
          <a:xfrm>
            <a:off x="4639791" y="2783757"/>
            <a:ext cx="3422690" cy="1477328"/>
          </a:xfrm>
          <a:prstGeom prst="rect">
            <a:avLst/>
          </a:prstGeom>
          <a:solidFill>
            <a:schemeClr val="accent5">
              <a:lumMod val="20000"/>
              <a:lumOff val="80000"/>
            </a:schemeClr>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spcAft>
                <a:spcPts val="0"/>
              </a:spcAft>
            </a:pPr>
            <a:r>
              <a:rPr lang="en-HK" altLang="zh-CN" sz="1500" kern="1200" dirty="0">
                <a:solidFill>
                  <a:srgbClr val="000000"/>
                </a:solidFill>
                <a:effectLst/>
                <a:latin typeface="Times New Roman"/>
                <a:ea typeface="新細明體"/>
                <a:cs typeface="Times New Roman"/>
              </a:rPr>
              <a:t>The design of the </a:t>
            </a:r>
            <a:r>
              <a:rPr lang="en-HK" altLang="zh-CN" sz="1500" i="1" kern="1200" dirty="0" err="1">
                <a:solidFill>
                  <a:srgbClr val="000000"/>
                </a:solidFill>
                <a:effectLst/>
                <a:latin typeface="Times New Roman"/>
                <a:ea typeface="新細明體"/>
                <a:cs typeface="Times New Roman"/>
              </a:rPr>
              <a:t>Mengchong</a:t>
            </a:r>
            <a:r>
              <a:rPr lang="en-HK" altLang="zh-CN" sz="1500" kern="1200" dirty="0">
                <a:solidFill>
                  <a:srgbClr val="000000"/>
                </a:solidFill>
                <a:effectLst/>
                <a:latin typeface="Times New Roman"/>
                <a:ea typeface="新細明體"/>
                <a:cs typeface="Times New Roman"/>
              </a:rPr>
              <a:t> warship</a:t>
            </a:r>
            <a:r>
              <a:rPr lang="en-HK" altLang="zh-CN" sz="1500" dirty="0">
                <a:solidFill>
                  <a:srgbClr val="000000"/>
                </a:solidFill>
                <a:latin typeface="Times New Roman"/>
                <a:ea typeface="新細明體"/>
                <a:cs typeface="Times New Roman"/>
              </a:rPr>
              <a:t> prioritised the protection of soldiers inside the ship. Small holes in the hold of the ship and in the tall plank walls on the deck allowed soldiers to attack enemies while being well protected.</a:t>
            </a:r>
          </a:p>
        </p:txBody>
      </p:sp>
    </p:spTree>
    <p:extLst>
      <p:ext uri="{BB962C8B-B14F-4D97-AF65-F5344CB8AC3E}">
        <p14:creationId xmlns:p14="http://schemas.microsoft.com/office/powerpoint/2010/main" val="17243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3" name="Picture 3"/>
          <p:cNvPicPr/>
          <p:nvPr/>
        </p:nvPicPr>
        <p:blipFill>
          <a:blip r:embed="rId3" cstate="print"/>
          <a:srcRect/>
          <a:stretch>
            <a:fillRect/>
          </a:stretch>
        </p:blipFill>
        <p:spPr bwMode="auto">
          <a:xfrm>
            <a:off x="585427" y="1492374"/>
            <a:ext cx="6207015" cy="4237898"/>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4" name="文字方塊 13"/>
          <p:cNvSpPr txBox="1"/>
          <p:nvPr/>
        </p:nvSpPr>
        <p:spPr>
          <a:xfrm>
            <a:off x="2606643" y="5908257"/>
            <a:ext cx="3306477" cy="523220"/>
          </a:xfrm>
          <a:prstGeom prst="rect">
            <a:avLst/>
          </a:prstGeom>
          <a:noFill/>
        </p:spPr>
        <p:txBody>
          <a:bodyPr wrap="square" rtlCol="0">
            <a:spAutoFit/>
          </a:bodyPr>
          <a:lstStyle/>
          <a:p>
            <a:pPr>
              <a:spcAft>
                <a:spcPts val="0"/>
              </a:spcAft>
            </a:pPr>
            <a:r>
              <a:rPr lang="en-HK" altLang="zh-CN" sz="1400" dirty="0">
                <a:solidFill>
                  <a:srgbClr val="000000"/>
                </a:solidFill>
                <a:latin typeface="Times New Roman"/>
                <a:ea typeface="新細明體"/>
                <a:cs typeface="Times New Roman"/>
              </a:rPr>
              <a:t>Source: “</a:t>
            </a:r>
            <a:r>
              <a:rPr lang="en-HK" altLang="zh-CN" sz="1400" i="1" dirty="0" err="1">
                <a:solidFill>
                  <a:srgbClr val="000000"/>
                </a:solidFill>
                <a:latin typeface="Times New Roman"/>
                <a:ea typeface="新細明體"/>
                <a:cs typeface="Times New Roman"/>
              </a:rPr>
              <a:t>Tushuo</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Zhongguo</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Wuqi</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Jicheng</a:t>
            </a:r>
            <a:r>
              <a:rPr lang="en-HK" altLang="zh-CN" sz="1400" i="1" dirty="0">
                <a:solidFill>
                  <a:srgbClr val="000000"/>
                </a:solidFill>
                <a:latin typeface="Times New Roman"/>
                <a:ea typeface="新細明體"/>
                <a:cs typeface="Times New Roman"/>
              </a:rPr>
              <a:t>,”</a:t>
            </a:r>
            <a:r>
              <a:rPr lang="en-HK" altLang="zh-CN" sz="1400" dirty="0">
                <a:solidFill>
                  <a:srgbClr val="000000"/>
                </a:solidFill>
                <a:latin typeface="Times New Roman"/>
                <a:ea typeface="新細明體"/>
                <a:cs typeface="Times New Roman"/>
              </a:rPr>
              <a:t> pp.30-31</a:t>
            </a:r>
            <a:endParaRPr lang="zh-HK" altLang="en-US" sz="1400" dirty="0">
              <a:latin typeface="Times New Roman"/>
              <a:ea typeface="新細明體"/>
              <a:cs typeface="Times New Roman"/>
            </a:endParaRPr>
          </a:p>
        </p:txBody>
      </p:sp>
      <p:sp>
        <p:nvSpPr>
          <p:cNvPr id="15" name="TextBox 1"/>
          <p:cNvSpPr txBox="1"/>
          <p:nvPr/>
        </p:nvSpPr>
        <p:spPr>
          <a:xfrm>
            <a:off x="6100724" y="4118599"/>
            <a:ext cx="2596778" cy="1246495"/>
          </a:xfrm>
          <a:prstGeom prst="rect">
            <a:avLst/>
          </a:prstGeom>
          <a:solidFill>
            <a:schemeClr val="accent3">
              <a:lumMod val="40000"/>
              <a:lumOff val="60000"/>
            </a:schemeClr>
          </a:solidFill>
        </p:spPr>
        <p:txBody>
          <a:bodyPr wrap="square" rtlCol="0">
            <a:spAutoFit/>
          </a:bodyPr>
          <a:lstStyle/>
          <a:p>
            <a:pPr>
              <a:spcAft>
                <a:spcPts val="0"/>
              </a:spcAft>
            </a:pPr>
            <a:r>
              <a:rPr lang="en-HK" altLang="zh-CN" sz="1500" dirty="0">
                <a:latin typeface="Times New Roman" panose="02020603050405020304" pitchFamily="18" charset="0"/>
                <a:ea typeface="新細明體"/>
                <a:cs typeface="Times New Roman" panose="02020603050405020304" pitchFamily="18" charset="0"/>
              </a:rPr>
              <a:t>Barge (</a:t>
            </a:r>
            <a:r>
              <a:rPr lang="zh-TW" altLang="en-US" sz="1500" dirty="0">
                <a:latin typeface="Times New Roman" panose="02020603050405020304" pitchFamily="18" charset="0"/>
                <a:ea typeface="新細明體"/>
                <a:cs typeface="Times New Roman" panose="02020603050405020304" pitchFamily="18" charset="0"/>
              </a:rPr>
              <a:t>走舸</a:t>
            </a:r>
            <a:r>
              <a:rPr lang="en-US" altLang="zh-TW" sz="1500" dirty="0">
                <a:latin typeface="Times New Roman" panose="02020603050405020304" pitchFamily="18" charset="0"/>
                <a:ea typeface="新細明體"/>
                <a:cs typeface="Times New Roman" panose="02020603050405020304" pitchFamily="18" charset="0"/>
              </a:rPr>
              <a:t>)</a:t>
            </a:r>
            <a:r>
              <a:rPr lang="en-HK" altLang="zh-CN" sz="1500" dirty="0">
                <a:latin typeface="Times New Roman" panose="02020603050405020304" pitchFamily="18" charset="0"/>
                <a:ea typeface="新細明體"/>
                <a:cs typeface="Times New Roman" panose="02020603050405020304" pitchFamily="18" charset="0"/>
              </a:rPr>
              <a:t>:</a:t>
            </a:r>
            <a:r>
              <a:rPr lang="en-HK" altLang="zh-CN" sz="1500" dirty="0" smtClean="0">
                <a:solidFill>
                  <a:srgbClr val="000000"/>
                </a:solidFill>
                <a:latin typeface="Times New Roman" panose="02020603050405020304" pitchFamily="18" charset="0"/>
                <a:ea typeface="新細明體"/>
                <a:cs typeface="Times New Roman" panose="02020603050405020304" pitchFamily="18" charset="0"/>
              </a:rPr>
              <a:t>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It transported infantry quickly and smoothly to the opposite bank to attack. The barge was </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like modern landing craft.</a:t>
            </a:r>
            <a:endParaRPr lang="zh-HK" sz="1500" dirty="0">
              <a:effectLst/>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41089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8" name="TextBox 4"/>
          <p:cNvSpPr txBox="1"/>
          <p:nvPr/>
        </p:nvSpPr>
        <p:spPr>
          <a:xfrm>
            <a:off x="512657" y="1340473"/>
            <a:ext cx="7869343" cy="604009"/>
          </a:xfrm>
          <a:prstGeom prst="rect">
            <a:avLst/>
          </a:prstGeom>
          <a:solidFill>
            <a:schemeClr val="accent3">
              <a:lumMod val="40000"/>
              <a:lumOff val="60000"/>
            </a:schemeClr>
          </a:solidFill>
          <a:ln>
            <a:noFill/>
          </a:ln>
        </p:spPr>
        <p:txBody>
          <a:bodyPr wrap="square" rtlCol="0">
            <a:noAutofit/>
          </a:bodyPr>
          <a:lstStyle/>
          <a:p>
            <a:pPr>
              <a:spcAft>
                <a:spcPts val="0"/>
              </a:spcAft>
            </a:pPr>
            <a:r>
              <a:rPr lang="en-HK" altLang="zh-CN" sz="1500" dirty="0">
                <a:solidFill>
                  <a:srgbClr val="000000"/>
                </a:solidFill>
                <a:latin typeface="Times New Roman" panose="02020603050405020304" pitchFamily="18" charset="0"/>
                <a:ea typeface="新細明體"/>
                <a:cs typeface="Times New Roman" panose="02020603050405020304" pitchFamily="18" charset="0"/>
              </a:rPr>
              <a:t>R</a:t>
            </a:r>
            <a:r>
              <a:rPr lang="en-US" altLang="zh-CN" sz="1500" dirty="0" err="1">
                <a:solidFill>
                  <a:srgbClr val="000000"/>
                </a:solidFill>
                <a:latin typeface="Times New Roman" panose="02020603050405020304" pitchFamily="18" charset="0"/>
                <a:ea typeface="新細明體"/>
                <a:cs typeface="Times New Roman" panose="02020603050405020304" pitchFamily="18" charset="0"/>
              </a:rPr>
              <a:t>owboat</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 (</a:t>
            </a:r>
            <a:r>
              <a:rPr lang="zh-TW" altLang="en-US" sz="1500" dirty="0">
                <a:solidFill>
                  <a:srgbClr val="000000"/>
                </a:solidFill>
                <a:latin typeface="Times New Roman" panose="02020603050405020304" pitchFamily="18" charset="0"/>
                <a:ea typeface="新細明體"/>
                <a:cs typeface="Times New Roman" panose="02020603050405020304" pitchFamily="18" charset="0"/>
              </a:rPr>
              <a:t>遊艇</a:t>
            </a:r>
            <a:r>
              <a:rPr lang="en-US" altLang="zh-TW" sz="1500" dirty="0">
                <a:solidFill>
                  <a:srgbClr val="000000"/>
                </a:solidFill>
                <a:latin typeface="Times New Roman" panose="02020603050405020304" pitchFamily="18" charset="0"/>
                <a:ea typeface="新細明體"/>
                <a:cs typeface="Times New Roman" panose="02020603050405020304" pitchFamily="18" charset="0"/>
              </a:rPr>
              <a:t>)</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Its function was the same as the barge. Since it was smaller, it offered less protection to soldiers than the barge.</a:t>
            </a:r>
            <a:endParaRPr lang="zh-HK" sz="1500" dirty="0">
              <a:solidFill>
                <a:srgbClr val="000000"/>
              </a:solidFill>
              <a:latin typeface="Times New Roman" panose="02020603050405020304" pitchFamily="18" charset="0"/>
              <a:ea typeface="新細明體"/>
              <a:cs typeface="Times New Roman" panose="02020603050405020304" pitchFamily="18" charset="0"/>
            </a:endParaRPr>
          </a:p>
        </p:txBody>
      </p:sp>
      <p:pic>
        <p:nvPicPr>
          <p:cNvPr id="10" name="Picture 4"/>
          <p:cNvPicPr/>
          <p:nvPr/>
        </p:nvPicPr>
        <p:blipFill>
          <a:blip r:embed="rId3" cstate="print"/>
          <a:srcRect/>
          <a:stretch>
            <a:fillRect/>
          </a:stretch>
        </p:blipFill>
        <p:spPr bwMode="auto">
          <a:xfrm>
            <a:off x="528731" y="1944482"/>
            <a:ext cx="5084389" cy="3377912"/>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1" name="TextBox 9"/>
          <p:cNvSpPr txBox="1"/>
          <p:nvPr/>
        </p:nvSpPr>
        <p:spPr>
          <a:xfrm>
            <a:off x="5697775" y="4600813"/>
            <a:ext cx="2410066" cy="721581"/>
          </a:xfrm>
          <a:prstGeom prst="rect">
            <a:avLst/>
          </a:prstGeom>
          <a:noFill/>
          <a:ln>
            <a:noFill/>
          </a:ln>
          <a:effectLst/>
        </p:spPr>
        <p:txBody>
          <a:bodyPr wrap="square" rtlCol="0">
            <a:noAutofit/>
          </a:bodyPr>
          <a:lstStyle/>
          <a:p>
            <a:pPr>
              <a:spcAft>
                <a:spcPts val="0"/>
              </a:spcAft>
            </a:pPr>
            <a:r>
              <a:rPr lang="en-HK" altLang="zh-CN" sz="1400" dirty="0">
                <a:solidFill>
                  <a:srgbClr val="000000"/>
                </a:solidFill>
                <a:latin typeface="Times New Roman"/>
                <a:ea typeface="新細明體"/>
                <a:cs typeface="Times New Roman"/>
              </a:rPr>
              <a:t>Source: “</a:t>
            </a:r>
            <a:r>
              <a:rPr lang="en-HK" altLang="zh-CN" sz="1400" i="1" dirty="0" err="1">
                <a:solidFill>
                  <a:srgbClr val="000000"/>
                </a:solidFill>
                <a:latin typeface="Times New Roman"/>
                <a:ea typeface="新細明體"/>
                <a:cs typeface="Times New Roman"/>
              </a:rPr>
              <a:t>Tushuo</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Zhongguo</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Wuqi</a:t>
            </a:r>
            <a:r>
              <a:rPr lang="en-HK" altLang="zh-CN" sz="1400" i="1" dirty="0">
                <a:solidFill>
                  <a:srgbClr val="000000"/>
                </a:solidFill>
                <a:latin typeface="Times New Roman"/>
                <a:ea typeface="新細明體"/>
                <a:cs typeface="Times New Roman"/>
              </a:rPr>
              <a:t> </a:t>
            </a:r>
            <a:r>
              <a:rPr lang="en-HK" altLang="zh-CN" sz="1400" i="1" dirty="0" err="1">
                <a:solidFill>
                  <a:srgbClr val="000000"/>
                </a:solidFill>
                <a:latin typeface="Times New Roman"/>
                <a:ea typeface="新細明體"/>
                <a:cs typeface="Times New Roman"/>
              </a:rPr>
              <a:t>Jicheng</a:t>
            </a:r>
            <a:r>
              <a:rPr lang="en-HK" altLang="zh-CN" sz="1400" i="1" dirty="0">
                <a:solidFill>
                  <a:srgbClr val="000000"/>
                </a:solidFill>
                <a:latin typeface="Times New Roman"/>
                <a:ea typeface="新細明體"/>
                <a:cs typeface="Times New Roman"/>
              </a:rPr>
              <a:t>,”</a:t>
            </a:r>
            <a:r>
              <a:rPr lang="en-HK" altLang="zh-CN" sz="1400" dirty="0">
                <a:solidFill>
                  <a:srgbClr val="000000"/>
                </a:solidFill>
                <a:latin typeface="Times New Roman"/>
                <a:ea typeface="新細明體"/>
                <a:cs typeface="Times New Roman"/>
              </a:rPr>
              <a:t> pp.30-31</a:t>
            </a:r>
            <a:endParaRPr lang="zh-HK" altLang="en-US" sz="1400" dirty="0">
              <a:latin typeface="Times New Roman"/>
              <a:ea typeface="新細明體"/>
              <a:cs typeface="Times New Roman"/>
            </a:endParaRPr>
          </a:p>
        </p:txBody>
      </p:sp>
      <p:sp>
        <p:nvSpPr>
          <p:cNvPr id="12" name="TextBox 4"/>
          <p:cNvSpPr txBox="1"/>
          <p:nvPr/>
        </p:nvSpPr>
        <p:spPr>
          <a:xfrm>
            <a:off x="512657" y="5503251"/>
            <a:ext cx="8048769" cy="1028717"/>
          </a:xfrm>
          <a:prstGeom prst="rect">
            <a:avLst/>
          </a:prstGeom>
          <a:solidFill>
            <a:schemeClr val="accent4">
              <a:lumMod val="40000"/>
              <a:lumOff val="60000"/>
            </a:schemeClr>
          </a:solidFill>
        </p:spPr>
        <p:txBody>
          <a:bodyPr wrap="square" rtlCol="0">
            <a:noAutofit/>
          </a:bodyPr>
          <a:lstStyle/>
          <a:p>
            <a:pPr>
              <a:spcAft>
                <a:spcPts val="0"/>
              </a:spcAft>
            </a:pP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Quiz:</a:t>
            </a:r>
            <a:endParaRPr lang="zh-HK" sz="15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What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military strengths did </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Cao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Cao and Sun Quan respectively have? Estimate their respective chances of winning the Battle of Red Cliffs (</a:t>
            </a:r>
            <a:r>
              <a:rPr lang="en-HK" altLang="zh-CN" sz="1500" dirty="0" err="1">
                <a:solidFill>
                  <a:srgbClr val="000000"/>
                </a:solidFill>
                <a:latin typeface="Times New Roman" panose="02020603050405020304" pitchFamily="18" charset="0"/>
                <a:ea typeface="新細明體"/>
                <a:cs typeface="Times New Roman" panose="02020603050405020304" pitchFamily="18" charset="0"/>
              </a:rPr>
              <a:t>Chibi</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 and explain why. </a:t>
            </a:r>
            <a:endParaRPr lang="zh-HK" sz="1500" dirty="0">
              <a:solidFill>
                <a:srgbClr val="000000"/>
              </a:solidFill>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11696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1" name="Picture 2"/>
          <p:cNvPicPr/>
          <p:nvPr/>
        </p:nvPicPr>
        <p:blipFill>
          <a:blip r:embed="rId3" cstate="print"/>
          <a:srcRect/>
          <a:stretch>
            <a:fillRect/>
          </a:stretch>
        </p:blipFill>
        <p:spPr bwMode="auto">
          <a:xfrm>
            <a:off x="1265804" y="1482360"/>
            <a:ext cx="6569883" cy="4764866"/>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2" name="文字方塊 11"/>
          <p:cNvSpPr txBox="1"/>
          <p:nvPr/>
        </p:nvSpPr>
        <p:spPr>
          <a:xfrm>
            <a:off x="1428792" y="1632994"/>
            <a:ext cx="1428596" cy="400110"/>
          </a:xfrm>
          <a:prstGeom prst="rect">
            <a:avLst/>
          </a:prstGeom>
          <a:noFill/>
        </p:spPr>
        <p:txBody>
          <a:bodyPr wrap="none" rtlCol="0">
            <a:spAutoFit/>
          </a:bodyPr>
          <a:lstStyle/>
          <a:p>
            <a:r>
              <a:rPr lang="en-HK" altLang="zh-CN" sz="2000" dirty="0">
                <a:latin typeface="Times New Roman" panose="02020603050405020304" pitchFamily="18" charset="0"/>
                <a:cs typeface="Times New Roman" panose="02020603050405020304" pitchFamily="18" charset="0"/>
              </a:rPr>
              <a:t>N</a:t>
            </a:r>
            <a:r>
              <a:rPr lang="en-US" altLang="zh-CN" sz="2000" dirty="0" err="1">
                <a:latin typeface="Times New Roman" panose="02020603050405020304" pitchFamily="18" charset="0"/>
                <a:cs typeface="Times New Roman" panose="02020603050405020304" pitchFamily="18" charset="0"/>
              </a:rPr>
              <a:t>aval</a:t>
            </a:r>
            <a:r>
              <a:rPr lang="en-US" altLang="zh-CN" sz="2000" dirty="0">
                <a:latin typeface="Times New Roman" panose="02020603050405020304" pitchFamily="18" charset="0"/>
                <a:cs typeface="Times New Roman" panose="02020603050405020304" pitchFamily="18" charset="0"/>
              </a:rPr>
              <a:t> </a:t>
            </a:r>
            <a:r>
              <a:rPr lang="en-HK" altLang="zh-CN" sz="2000" dirty="0">
                <a:latin typeface="Times New Roman" panose="02020603050405020304" pitchFamily="18" charset="0"/>
                <a:cs typeface="Times New Roman" panose="02020603050405020304" pitchFamily="18" charset="0"/>
              </a:rPr>
              <a:t>battle</a:t>
            </a:r>
            <a:endParaRPr lang="zh-HK" altLang="zh-TW"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768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cxnSp>
        <p:nvCxnSpPr>
          <p:cNvPr id="24" name="Straight Arrow Connector 21"/>
          <p:cNvCxnSpPr/>
          <p:nvPr/>
        </p:nvCxnSpPr>
        <p:spPr>
          <a:xfrm>
            <a:off x="5382820" y="7601824"/>
            <a:ext cx="810493" cy="0"/>
          </a:xfrm>
          <a:prstGeom prst="straightConnector1">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3" name="TextBox 11"/>
          <p:cNvSpPr txBox="1"/>
          <p:nvPr/>
        </p:nvSpPr>
        <p:spPr>
          <a:xfrm>
            <a:off x="997654" y="1087852"/>
            <a:ext cx="7268940" cy="2148648"/>
          </a:xfrm>
          <a:prstGeom prst="rect">
            <a:avLst/>
          </a:prstGeom>
          <a:ln>
            <a:noFill/>
          </a:ln>
          <a:effectLst/>
        </p:spPr>
        <p:style>
          <a:lnRef idx="1">
            <a:schemeClr val="accent6"/>
          </a:lnRef>
          <a:fillRef idx="2">
            <a:schemeClr val="accent6"/>
          </a:fillRef>
          <a:effectRef idx="1">
            <a:schemeClr val="accent6"/>
          </a:effectRef>
          <a:fontRef idx="minor">
            <a:schemeClr val="dk1"/>
          </a:fontRef>
        </p:style>
        <p:txBody>
          <a:bodyPr wrap="square" rtlCol="0">
            <a:noAutofit/>
          </a:bodyPr>
          <a:lstStyle/>
          <a:p>
            <a:pPr>
              <a:spcAft>
                <a:spcPts val="0"/>
              </a:spcAft>
            </a:pP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In this era, naval battles consisted mainly of two boats meeting and the infantry fighting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face to face</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 In other words,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naval battles took place on board the</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 enemy warship,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where </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soldiers would board the ship to fight enemy soldiers, rather than fighting the enemy warships themselves.</a:t>
            </a:r>
            <a:endParaRPr lang="zh-HK" sz="15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There were two ways to destroy an enemy warship.</a:t>
            </a:r>
          </a:p>
          <a:p>
            <a:pPr>
              <a:spcAft>
                <a:spcPts val="0"/>
              </a:spcAft>
            </a:pP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The first was to use larger ships to crash into and break the enemy warship.</a:t>
            </a:r>
            <a:endParaRPr lang="zh-HK" sz="15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The second was to use fire. A small boat would be filled with </a:t>
            </a:r>
            <a:r>
              <a:rPr lang="en-HK" altLang="zh-CN" sz="1500" dirty="0" smtClean="0">
                <a:solidFill>
                  <a:srgbClr val="000000"/>
                </a:solidFill>
                <a:latin typeface="Times New Roman" panose="02020603050405020304" pitchFamily="18" charset="0"/>
                <a:ea typeface="新細明體"/>
                <a:cs typeface="Times New Roman" panose="02020603050405020304" pitchFamily="18" charset="0"/>
              </a:rPr>
              <a:t>firewood. The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small boat would then be ignited and pushed towards the enemy warship.</a:t>
            </a:r>
          </a:p>
          <a:p>
            <a:pPr>
              <a:spcAft>
                <a:spcPts val="0"/>
              </a:spcAft>
            </a:pPr>
            <a:r>
              <a:rPr lang="en-HK" altLang="zh-HK" sz="1500" dirty="0">
                <a:solidFill>
                  <a:srgbClr val="000000"/>
                </a:solidFill>
                <a:latin typeface="Times New Roman" panose="02020603050405020304" pitchFamily="18" charset="0"/>
                <a:ea typeface="新細明體"/>
                <a:cs typeface="Times New Roman" panose="02020603050405020304" pitchFamily="18" charset="0"/>
              </a:rPr>
              <a:t>This was the successful method used by the Sun-Liu allied armies at </a:t>
            </a:r>
            <a:r>
              <a:rPr lang="en-HK" altLang="zh-HK" sz="1500" dirty="0" err="1">
                <a:solidFill>
                  <a:srgbClr val="000000"/>
                </a:solidFill>
                <a:latin typeface="Times New Roman" panose="02020603050405020304" pitchFamily="18" charset="0"/>
                <a:ea typeface="新細明體"/>
                <a:cs typeface="Times New Roman" panose="02020603050405020304" pitchFamily="18" charset="0"/>
              </a:rPr>
              <a:t>Chibi</a:t>
            </a:r>
            <a:r>
              <a:rPr lang="en-HK" altLang="zh-HK" sz="1500" dirty="0">
                <a:solidFill>
                  <a:srgbClr val="000000"/>
                </a:solidFill>
                <a:latin typeface="Times New Roman" panose="02020603050405020304" pitchFamily="18" charset="0"/>
                <a:ea typeface="新細明體"/>
                <a:cs typeface="Times New Roman" panose="02020603050405020304" pitchFamily="18" charset="0"/>
              </a:rPr>
              <a:t>.</a:t>
            </a:r>
            <a:endParaRPr lang="zh-HK" sz="1500" dirty="0">
              <a:effectLst/>
              <a:latin typeface="Times New Roman" panose="02020603050405020304" pitchFamily="18" charset="0"/>
              <a:ea typeface="新細明體"/>
              <a:cs typeface="Times New Roman" panose="02020603050405020304" pitchFamily="18" charset="0"/>
            </a:endParaRPr>
          </a:p>
        </p:txBody>
      </p:sp>
      <p:cxnSp>
        <p:nvCxnSpPr>
          <p:cNvPr id="44" name="Curved Connector 12"/>
          <p:cNvCxnSpPr>
            <a:cxnSpLocks/>
          </p:cNvCxnSpPr>
          <p:nvPr/>
        </p:nvCxnSpPr>
        <p:spPr>
          <a:xfrm>
            <a:off x="3059084" y="2734887"/>
            <a:ext cx="1439402" cy="1010184"/>
          </a:xfrm>
          <a:prstGeom prst="curvedConnector3">
            <a:avLst>
              <a:gd name="adj1" fmla="val 63860"/>
            </a:avLst>
          </a:prstGeom>
          <a:ln w="38100" cmpd="sng">
            <a:prstDash val="sysDash"/>
            <a:tailEnd type="arrow"/>
          </a:ln>
        </p:spPr>
        <p:style>
          <a:lnRef idx="1">
            <a:schemeClr val="accent1"/>
          </a:lnRef>
          <a:fillRef idx="0">
            <a:schemeClr val="accent1"/>
          </a:fillRef>
          <a:effectRef idx="0">
            <a:schemeClr val="accent1"/>
          </a:effectRef>
          <a:fontRef idx="minor">
            <a:schemeClr val="tx1"/>
          </a:fontRef>
        </p:style>
      </p:cxnSp>
      <p:sp>
        <p:nvSpPr>
          <p:cNvPr id="45" name="TextBox 13"/>
          <p:cNvSpPr txBox="1"/>
          <p:nvPr/>
        </p:nvSpPr>
        <p:spPr>
          <a:xfrm>
            <a:off x="1102040" y="4604934"/>
            <a:ext cx="3203675" cy="1261028"/>
          </a:xfrm>
          <a:prstGeom prst="rect">
            <a:avLst/>
          </a:prstGeom>
          <a:solidFill>
            <a:schemeClr val="accent5">
              <a:lumMod val="20000"/>
              <a:lumOff val="80000"/>
            </a:schemeClr>
          </a:solidFill>
          <a:ln>
            <a:noFill/>
          </a:ln>
        </p:spPr>
        <p:txBody>
          <a:bodyPr wrap="square" rtlCol="0">
            <a:noAutofit/>
          </a:bodyPr>
          <a:lstStyle/>
          <a:p>
            <a:pPr>
              <a:spcAft>
                <a:spcPts val="0"/>
              </a:spcAft>
            </a:pPr>
            <a:r>
              <a:rPr lang="en-HK" altLang="zh-CN" sz="1500" dirty="0">
                <a:solidFill>
                  <a:srgbClr val="000000"/>
                </a:solidFill>
                <a:latin typeface="Times New Roman" panose="02020603050405020304" pitchFamily="18" charset="0"/>
                <a:ea typeface="新細明體"/>
                <a:cs typeface="Times New Roman" panose="02020603050405020304" pitchFamily="18" charset="0"/>
              </a:rPr>
              <a:t>Larger ships could also be used to attack with fire. </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In the </a:t>
            </a:r>
            <a:r>
              <a:rPr lang="en-HK" altLang="zh-CN" sz="1500" kern="1200" dirty="0">
                <a:effectLst/>
                <a:latin typeface="Times New Roman" panose="02020603050405020304" pitchFamily="18" charset="0"/>
                <a:ea typeface="新細明體"/>
                <a:cs typeface="Times New Roman" panose="02020603050405020304" pitchFamily="18" charset="0"/>
              </a:rPr>
              <a:t>Battle of </a:t>
            </a:r>
            <a:r>
              <a:rPr lang="en-HK" altLang="zh-CN" sz="1500" kern="1200" dirty="0" smtClean="0">
                <a:effectLst/>
                <a:latin typeface="Times New Roman" panose="02020603050405020304" pitchFamily="18" charset="0"/>
                <a:ea typeface="新細明體"/>
                <a:cs typeface="Times New Roman" panose="02020603050405020304" pitchFamily="18" charset="0"/>
              </a:rPr>
              <a:t>Red </a:t>
            </a:r>
            <a:r>
              <a:rPr lang="en-HK" altLang="zh-CN" sz="1500" kern="1200" dirty="0" err="1" smtClean="0">
                <a:effectLst/>
                <a:latin typeface="Times New Roman" panose="02020603050405020304" pitchFamily="18" charset="0"/>
                <a:ea typeface="新細明體"/>
                <a:cs typeface="Times New Roman" panose="02020603050405020304" pitchFamily="18" charset="0"/>
              </a:rPr>
              <a:t>Cilffs</a:t>
            </a:r>
            <a:r>
              <a:rPr lang="en-HK" altLang="zh-CN" sz="1500" kern="1200" dirty="0" smtClean="0">
                <a:effectLst/>
                <a:latin typeface="Times New Roman" panose="02020603050405020304" pitchFamily="18" charset="0"/>
                <a:ea typeface="新細明體"/>
                <a:cs typeface="Times New Roman" panose="02020603050405020304" pitchFamily="18" charset="0"/>
              </a:rPr>
              <a:t> (</a:t>
            </a:r>
            <a:r>
              <a:rPr lang="en-HK" altLang="zh-CN" sz="1500" kern="1200" dirty="0" err="1" smtClean="0">
                <a:effectLst/>
                <a:latin typeface="Times New Roman" panose="02020603050405020304" pitchFamily="18" charset="0"/>
                <a:ea typeface="新細明體"/>
                <a:cs typeface="Times New Roman" panose="02020603050405020304" pitchFamily="18" charset="0"/>
              </a:rPr>
              <a:t>Chibi</a:t>
            </a:r>
            <a:r>
              <a:rPr lang="en-HK" altLang="zh-CN" sz="1500" kern="1200" dirty="0" smtClean="0">
                <a:effectLst/>
                <a:latin typeface="Times New Roman" panose="02020603050405020304" pitchFamily="18" charset="0"/>
                <a:ea typeface="新細明體"/>
                <a:cs typeface="Times New Roman" panose="02020603050405020304" pitchFamily="18" charset="0"/>
              </a:rPr>
              <a:t>), </a:t>
            </a:r>
            <a:r>
              <a:rPr lang="en-HK" altLang="zh-CN" sz="1500" kern="1200" dirty="0">
                <a:effectLst/>
                <a:latin typeface="Times New Roman" panose="02020603050405020304" pitchFamily="18" charset="0"/>
                <a:ea typeface="新細明體"/>
                <a:cs typeface="Times New Roman" panose="02020603050405020304" pitchFamily="18" charset="0"/>
              </a:rPr>
              <a:t>Sun Wu used </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a </a:t>
            </a:r>
            <a:r>
              <a:rPr lang="en-HK" altLang="zh-CN" sz="1500" i="1" kern="1200" dirty="0" err="1">
                <a:solidFill>
                  <a:srgbClr val="000000"/>
                </a:solidFill>
                <a:effectLst/>
                <a:latin typeface="Times New Roman" panose="02020603050405020304" pitchFamily="18" charset="0"/>
                <a:ea typeface="新細明體"/>
                <a:cs typeface="Times New Roman" panose="02020603050405020304" pitchFamily="18" charset="0"/>
              </a:rPr>
              <a:t>Mengchong</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 warship to carry out an attack with fire.</a:t>
            </a:r>
            <a:endParaRPr lang="zh-HK" sz="1500" dirty="0">
              <a:effectLst/>
              <a:latin typeface="Times New Roman" panose="02020603050405020304" pitchFamily="18" charset="0"/>
              <a:ea typeface="新細明體"/>
              <a:cs typeface="Times New Roman" panose="02020603050405020304" pitchFamily="18" charset="0"/>
            </a:endParaRPr>
          </a:p>
        </p:txBody>
      </p:sp>
      <p:pic>
        <p:nvPicPr>
          <p:cNvPr id="46" name="Picture 3"/>
          <p:cNvPicPr>
            <a:picLocks noChangeAspect="1" noChangeArrowheads="1"/>
          </p:cNvPicPr>
          <p:nvPr/>
        </p:nvPicPr>
        <p:blipFill>
          <a:blip r:embed="rId3" cstate="print"/>
          <a:srcRect/>
          <a:stretch>
            <a:fillRect/>
          </a:stretch>
        </p:blipFill>
        <p:spPr bwMode="auto">
          <a:xfrm>
            <a:off x="4498486" y="3184307"/>
            <a:ext cx="3768108" cy="3142316"/>
          </a:xfrm>
          <a:prstGeom prst="rect">
            <a:avLst/>
          </a:prstGeom>
          <a:no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64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9" name="矩形 18"/>
          <p:cNvSpPr/>
          <p:nvPr/>
        </p:nvSpPr>
        <p:spPr>
          <a:xfrm>
            <a:off x="52653" y="1168997"/>
            <a:ext cx="4567016" cy="553998"/>
          </a:xfrm>
          <a:prstGeom prst="rect">
            <a:avLst/>
          </a:prstGeom>
        </p:spPr>
        <p:txBody>
          <a:bodyPr wrap="square">
            <a:spAutoFit/>
          </a:bodyPr>
          <a:lstStyle/>
          <a:p>
            <a:r>
              <a:rPr lang="en-US" altLang="zh-TW" sz="1500" b="1" dirty="0">
                <a:solidFill>
                  <a:schemeClr val="accent6">
                    <a:lumMod val="75000"/>
                  </a:schemeClr>
                </a:solidFill>
                <a:latin typeface="Times New Roman" panose="02020603050405020304" pitchFamily="18" charset="0"/>
                <a:ea typeface="BiauKai"/>
                <a:cs typeface="Times New Roman" panose="02020603050405020304" pitchFamily="18" charset="0"/>
              </a:rPr>
              <a:t>IV.	The </a:t>
            </a:r>
            <a:r>
              <a:rPr lang="en-HK" altLang="zh-TW" sz="1500" b="1" dirty="0">
                <a:solidFill>
                  <a:schemeClr val="accent6">
                    <a:lumMod val="75000"/>
                  </a:schemeClr>
                </a:solidFill>
                <a:latin typeface="Times New Roman" panose="02020603050405020304" pitchFamily="18" charset="0"/>
                <a:ea typeface="BiauKai"/>
                <a:cs typeface="Times New Roman" panose="02020603050405020304" pitchFamily="18" charset="0"/>
              </a:rPr>
              <a:t>Course</a:t>
            </a:r>
            <a:r>
              <a:rPr lang="zh-TW" altLang="en-US" sz="1500" b="1" dirty="0">
                <a:solidFill>
                  <a:schemeClr val="accent6">
                    <a:lumMod val="75000"/>
                  </a:schemeClr>
                </a:solidFill>
                <a:latin typeface="Times New Roman" panose="02020603050405020304" pitchFamily="18" charset="0"/>
                <a:ea typeface="BiauKai"/>
                <a:cs typeface="Times New Roman" panose="02020603050405020304" pitchFamily="18" charset="0"/>
              </a:rPr>
              <a:t> </a:t>
            </a:r>
            <a:r>
              <a:rPr lang="en-US" altLang="zh-TW" sz="1500" b="1" dirty="0">
                <a:solidFill>
                  <a:schemeClr val="accent6">
                    <a:lumMod val="75000"/>
                  </a:schemeClr>
                </a:solidFill>
                <a:latin typeface="Times New Roman" panose="02020603050405020304" pitchFamily="18" charset="0"/>
                <a:ea typeface="BiauKai"/>
                <a:cs typeface="Times New Roman" panose="02020603050405020304" pitchFamily="18" charset="0"/>
              </a:rPr>
              <a:t>of the Battle of Red Cliffs (</a:t>
            </a:r>
            <a:r>
              <a:rPr lang="en-US" altLang="zh-TW" sz="1500" b="1" dirty="0" err="1">
                <a:solidFill>
                  <a:schemeClr val="accent6">
                    <a:lumMod val="75000"/>
                  </a:schemeClr>
                </a:solidFill>
                <a:latin typeface="Times New Roman" panose="02020603050405020304" pitchFamily="18" charset="0"/>
                <a:ea typeface="BiauKai"/>
                <a:cs typeface="Times New Roman" panose="02020603050405020304" pitchFamily="18" charset="0"/>
              </a:rPr>
              <a:t>Chibi</a:t>
            </a:r>
            <a:r>
              <a:rPr lang="en-US" altLang="zh-TW" sz="1500" b="1" dirty="0">
                <a:solidFill>
                  <a:schemeClr val="accent6">
                    <a:lumMod val="75000"/>
                  </a:schemeClr>
                </a:solidFill>
                <a:latin typeface="Times New Roman" panose="02020603050405020304" pitchFamily="18" charset="0"/>
                <a:ea typeface="BiauKai"/>
                <a:cs typeface="Times New Roman" panose="02020603050405020304" pitchFamily="18" charset="0"/>
              </a:rPr>
              <a:t>) </a:t>
            </a:r>
            <a:r>
              <a:rPr lang="en-HK" altLang="zh-TW" sz="1500" b="1" dirty="0">
                <a:solidFill>
                  <a:schemeClr val="accent6">
                    <a:lumMod val="75000"/>
                  </a:schemeClr>
                </a:solidFill>
                <a:latin typeface="Times New Roman" panose="02020603050405020304" pitchFamily="18" charset="0"/>
                <a:ea typeface="BiauKai"/>
                <a:cs typeface="Times New Roman" panose="02020603050405020304" pitchFamily="18" charset="0"/>
              </a:rPr>
              <a:t>and</a:t>
            </a:r>
            <a:r>
              <a:rPr lang="zh-TW" altLang="en-US" sz="1500" b="1" dirty="0">
                <a:solidFill>
                  <a:schemeClr val="accent6">
                    <a:lumMod val="75000"/>
                  </a:schemeClr>
                </a:solidFill>
                <a:latin typeface="Times New Roman" panose="02020603050405020304" pitchFamily="18" charset="0"/>
                <a:ea typeface="BiauKai"/>
                <a:cs typeface="Times New Roman" panose="02020603050405020304" pitchFamily="18" charset="0"/>
              </a:rPr>
              <a:t> </a:t>
            </a:r>
            <a:r>
              <a:rPr lang="en-HK" altLang="zh-TW" sz="1500" b="1" dirty="0">
                <a:solidFill>
                  <a:schemeClr val="accent6">
                    <a:lumMod val="75000"/>
                  </a:schemeClr>
                </a:solidFill>
                <a:latin typeface="Times New Roman" panose="02020603050405020304" pitchFamily="18" charset="0"/>
                <a:ea typeface="BiauKai"/>
                <a:cs typeface="Times New Roman" panose="02020603050405020304" pitchFamily="18" charset="0"/>
              </a:rPr>
              <a:t>Result</a:t>
            </a:r>
            <a:endParaRPr lang="en-US" altLang="zh-TW" sz="1500" b="1" dirty="0">
              <a:solidFill>
                <a:schemeClr val="accent6">
                  <a:lumMod val="75000"/>
                </a:schemeClr>
              </a:solidFill>
              <a:latin typeface="Times New Roman" panose="02020603050405020304" pitchFamily="18" charset="0"/>
              <a:ea typeface="BiauKai"/>
              <a:cs typeface="Times New Roman" panose="02020603050405020304" pitchFamily="18" charset="0"/>
            </a:endParaRPr>
          </a:p>
        </p:txBody>
      </p:sp>
      <p:pic>
        <p:nvPicPr>
          <p:cNvPr id="22" name="Picture 2"/>
          <p:cNvPicPr>
            <a:picLocks noChangeAspect="1" noChangeArrowheads="1"/>
          </p:cNvPicPr>
          <p:nvPr/>
        </p:nvPicPr>
        <p:blipFill>
          <a:blip r:embed="rId4" cstate="print"/>
          <a:srcRect/>
          <a:stretch>
            <a:fillRect/>
          </a:stretch>
        </p:blipFill>
        <p:spPr bwMode="auto">
          <a:xfrm>
            <a:off x="390746" y="1703772"/>
            <a:ext cx="5198110" cy="4828540"/>
          </a:xfrm>
          <a:prstGeom prst="rect">
            <a:avLst/>
          </a:prstGeom>
          <a:solidFill>
            <a:schemeClr val="accent2"/>
          </a:solidFill>
          <a:ln w="38100" cmpd="sng">
            <a:solidFill>
              <a:srgbClr val="FFFFFF"/>
            </a:solidFill>
            <a:miter lim="800000"/>
            <a:headEnd/>
            <a:tailEnd/>
          </a:ln>
          <a:effectLst>
            <a:outerShdw blurRad="50800" dist="38100" dir="2700000" algn="tl" rotWithShape="0">
              <a:prstClr val="black">
                <a:alpha val="40000"/>
              </a:prstClr>
            </a:outerShdw>
          </a:effectLst>
        </p:spPr>
      </p:pic>
      <p:sp>
        <p:nvSpPr>
          <p:cNvPr id="23" name="Striped Right Arrow 13"/>
          <p:cNvSpPr/>
          <p:nvPr/>
        </p:nvSpPr>
        <p:spPr>
          <a:xfrm rot="4819718" flipV="1">
            <a:off x="1765773" y="3449357"/>
            <a:ext cx="364871" cy="99991"/>
          </a:xfrm>
          <a:prstGeom prst="stripedRight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4" name="Striped Right Arrow 14"/>
          <p:cNvSpPr/>
          <p:nvPr/>
        </p:nvSpPr>
        <p:spPr>
          <a:xfrm rot="6794086" flipV="1">
            <a:off x="1775705" y="4126976"/>
            <a:ext cx="364871" cy="96355"/>
          </a:xfrm>
          <a:prstGeom prst="stripedRight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5" name="Striped Right Arrow 15"/>
          <p:cNvSpPr/>
          <p:nvPr/>
        </p:nvSpPr>
        <p:spPr>
          <a:xfrm rot="7929538" flipV="1">
            <a:off x="1557387" y="4574390"/>
            <a:ext cx="364871" cy="96355"/>
          </a:xfrm>
          <a:prstGeom prst="stripedRight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6" name="TextBox 17"/>
          <p:cNvSpPr txBox="1"/>
          <p:nvPr/>
        </p:nvSpPr>
        <p:spPr>
          <a:xfrm rot="16200000">
            <a:off x="1914741" y="2874712"/>
            <a:ext cx="485156" cy="391591"/>
          </a:xfrm>
          <a:prstGeom prst="rect">
            <a:avLst/>
          </a:prstGeom>
          <a:noFill/>
        </p:spPr>
        <p:txBody>
          <a:bodyPr vert="eaVert"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Ye</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7" name="TextBox 18"/>
          <p:cNvSpPr txBox="1"/>
          <p:nvPr/>
        </p:nvSpPr>
        <p:spPr>
          <a:xfrm rot="16200000">
            <a:off x="2128711" y="3727546"/>
            <a:ext cx="485156" cy="458499"/>
          </a:xfrm>
          <a:prstGeom prst="rect">
            <a:avLst/>
          </a:prstGeom>
          <a:noFill/>
        </p:spPr>
        <p:txBody>
          <a:bodyPr vert="eaVert" wrap="square" rtlCol="0">
            <a:noAutofit/>
          </a:bodyPr>
          <a:lstStyle/>
          <a:p>
            <a:pPr>
              <a:spcAft>
                <a:spcPts val="0"/>
              </a:spcAft>
            </a:pPr>
            <a:r>
              <a:rPr lang="en-HK" altLang="zh-HK" sz="1400" dirty="0">
                <a:solidFill>
                  <a:srgbClr val="000000"/>
                </a:solidFill>
                <a:latin typeface="Times New Roman" panose="02020603050405020304" pitchFamily="18" charset="0"/>
                <a:ea typeface="新細明體"/>
                <a:cs typeface="Times New Roman" panose="02020603050405020304" pitchFamily="18" charset="0"/>
              </a:rPr>
              <a:t>Wan</a:t>
            </a:r>
            <a:endParaRPr lang="zh-HK" sz="1400" dirty="0">
              <a:effectLst/>
              <a:latin typeface="Times New Roman" panose="02020603050405020304" pitchFamily="18" charset="0"/>
              <a:ea typeface="新細明體"/>
              <a:cs typeface="Times New Roman" panose="02020603050405020304" pitchFamily="18" charset="0"/>
            </a:endParaRPr>
          </a:p>
        </p:txBody>
      </p:sp>
      <p:sp>
        <p:nvSpPr>
          <p:cNvPr id="28" name="TextBox 19"/>
          <p:cNvSpPr txBox="1"/>
          <p:nvPr/>
        </p:nvSpPr>
        <p:spPr>
          <a:xfrm rot="16200000">
            <a:off x="2089910" y="4008225"/>
            <a:ext cx="609594" cy="968263"/>
          </a:xfrm>
          <a:prstGeom prst="rect">
            <a:avLst/>
          </a:prstGeom>
          <a:noFill/>
        </p:spPr>
        <p:txBody>
          <a:bodyPr vert="eaVert" wrap="square" rtlCol="0">
            <a:noAutofit/>
          </a:bodyPr>
          <a:lstStyle/>
          <a:p>
            <a:pPr>
              <a:spcAft>
                <a:spcPts val="0"/>
              </a:spcAft>
            </a:pPr>
            <a:r>
              <a:rPr lang="en-HK" altLang="zh-HK" sz="1400" dirty="0">
                <a:solidFill>
                  <a:srgbClr val="000000"/>
                </a:solidFill>
                <a:latin typeface="Times New Roman" panose="02020603050405020304" pitchFamily="18" charset="0"/>
                <a:ea typeface="新細明體"/>
                <a:cs typeface="Times New Roman" panose="02020603050405020304" pitchFamily="18" charset="0"/>
              </a:rPr>
              <a:t>Xinye</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9" name="TextBox 23"/>
          <p:cNvSpPr txBox="1"/>
          <p:nvPr/>
        </p:nvSpPr>
        <p:spPr>
          <a:xfrm rot="16200000">
            <a:off x="1766442" y="5285457"/>
            <a:ext cx="609593" cy="816053"/>
          </a:xfrm>
          <a:prstGeom prst="rect">
            <a:avLst/>
          </a:prstGeom>
          <a:noFill/>
        </p:spPr>
        <p:txBody>
          <a:bodyPr vert="eaVert"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Jiangling</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30" name="TextBox 30"/>
          <p:cNvSpPr txBox="1"/>
          <p:nvPr/>
        </p:nvSpPr>
        <p:spPr>
          <a:xfrm>
            <a:off x="1516154" y="4659020"/>
            <a:ext cx="1242286" cy="501692"/>
          </a:xfrm>
          <a:prstGeom prst="rect">
            <a:avLst/>
          </a:prstGeom>
          <a:noFill/>
          <a:ln w="38100">
            <a:solidFill>
              <a:srgbClr val="00B0F0"/>
            </a:solidFill>
          </a:ln>
        </p:spPr>
        <p:txBody>
          <a:bodyPr wrap="square" rtlCol="0">
            <a:noAutofit/>
          </a:bodyPr>
          <a:lstStyle/>
          <a:p>
            <a:pPr>
              <a:spcAft>
                <a:spcPts val="0"/>
              </a:spcAft>
            </a:pP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Fancheng</a:t>
            </a: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--Liu Bei’s</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garrison</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31" name="TextBox 34"/>
          <p:cNvSpPr txBox="1"/>
          <p:nvPr/>
        </p:nvSpPr>
        <p:spPr>
          <a:xfrm>
            <a:off x="2143347" y="3103312"/>
            <a:ext cx="1705194" cy="559336"/>
          </a:xfrm>
          <a:prstGeom prst="rect">
            <a:avLst/>
          </a:prstGeom>
          <a:noFill/>
          <a:ln w="38100">
            <a:solidFill>
              <a:srgbClr val="FF0000"/>
            </a:solidFill>
          </a:ln>
        </p:spPr>
        <p:txBody>
          <a:bodyPr wrap="square" rtlCol="0">
            <a:noAutofit/>
          </a:bodyPr>
          <a:lstStyle/>
          <a:p>
            <a:pPr>
              <a:spcAft>
                <a:spcPts val="0"/>
              </a:spcAft>
            </a:pPr>
            <a:r>
              <a:rPr lang="en-HK" altLang="zh-CN" sz="1300" kern="1200" dirty="0">
                <a:solidFill>
                  <a:srgbClr val="000000"/>
                </a:solidFill>
                <a:effectLst/>
                <a:latin typeface="Times New Roman" panose="02020603050405020304" pitchFamily="18" charset="0"/>
                <a:ea typeface="新細明體"/>
                <a:cs typeface="Times New Roman" panose="02020603050405020304" pitchFamily="18" charset="0"/>
              </a:rPr>
              <a:t>Cao Cao’s army’s attack route</a:t>
            </a:r>
            <a:endParaRPr lang="zh-HK" sz="1200" dirty="0">
              <a:effectLst/>
              <a:latin typeface="Times New Roman" panose="02020603050405020304" pitchFamily="18" charset="0"/>
              <a:ea typeface="新細明體"/>
              <a:cs typeface="Times New Roman" panose="02020603050405020304" pitchFamily="18" charset="0"/>
            </a:endParaRPr>
          </a:p>
        </p:txBody>
      </p:sp>
      <p:pic>
        <p:nvPicPr>
          <p:cNvPr id="32" name="Picture 7"/>
          <p:cNvPicPr>
            <a:picLocks noChangeAspect="1" noChangeArrowheads="1"/>
          </p:cNvPicPr>
          <p:nvPr/>
        </p:nvPicPr>
        <p:blipFill>
          <a:blip r:embed="rId5" cstate="print"/>
          <a:srcRect/>
          <a:stretch>
            <a:fillRect/>
          </a:stretch>
        </p:blipFill>
        <p:spPr bwMode="auto">
          <a:xfrm rot="19439540">
            <a:off x="1933483" y="1999292"/>
            <a:ext cx="960206" cy="1013502"/>
          </a:xfrm>
          <a:prstGeom prst="rect">
            <a:avLst/>
          </a:prstGeom>
          <a:noFill/>
          <a:ln w="9525">
            <a:noFill/>
            <a:miter lim="800000"/>
            <a:headEnd/>
            <a:tailEnd/>
          </a:ln>
          <a:effectLst/>
        </p:spPr>
      </p:pic>
      <p:sp>
        <p:nvSpPr>
          <p:cNvPr id="33" name="TextBox 38"/>
          <p:cNvSpPr txBox="1"/>
          <p:nvPr/>
        </p:nvSpPr>
        <p:spPr>
          <a:xfrm rot="193250">
            <a:off x="402087" y="4123448"/>
            <a:ext cx="798006" cy="426115"/>
          </a:xfrm>
          <a:prstGeom prst="rect">
            <a:avLst/>
          </a:prstGeom>
          <a:noFill/>
        </p:spPr>
        <p:txBody>
          <a:bodyPr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Xia River</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34" name="TextBox 39"/>
          <p:cNvSpPr txBox="1"/>
          <p:nvPr/>
        </p:nvSpPr>
        <p:spPr>
          <a:xfrm rot="19166078">
            <a:off x="3085792" y="5574423"/>
            <a:ext cx="709446" cy="426115"/>
          </a:xfrm>
          <a:prstGeom prst="rect">
            <a:avLst/>
          </a:prstGeom>
          <a:noFill/>
        </p:spPr>
        <p:txBody>
          <a:bodyPr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Yangzi  river</a:t>
            </a:r>
            <a:endParaRPr lang="zh-HK" sz="1200" dirty="0">
              <a:effectLst/>
              <a:latin typeface="Times New Roman" panose="02020603050405020304" pitchFamily="18" charset="0"/>
              <a:ea typeface="新細明體"/>
              <a:cs typeface="Times New Roman" panose="02020603050405020304" pitchFamily="18" charset="0"/>
            </a:endParaRPr>
          </a:p>
        </p:txBody>
      </p:sp>
      <p:pic>
        <p:nvPicPr>
          <p:cNvPr id="35" name="Picture 2"/>
          <p:cNvPicPr>
            <a:picLocks noChangeAspect="1" noChangeArrowheads="1"/>
          </p:cNvPicPr>
          <p:nvPr/>
        </p:nvPicPr>
        <p:blipFill>
          <a:blip r:embed="rId6" cstate="print"/>
          <a:srcRect/>
          <a:stretch>
            <a:fillRect/>
          </a:stretch>
        </p:blipFill>
        <p:spPr bwMode="auto">
          <a:xfrm>
            <a:off x="1461578" y="3014143"/>
            <a:ext cx="503575" cy="302487"/>
          </a:xfrm>
          <a:prstGeom prst="rect">
            <a:avLst/>
          </a:prstGeom>
          <a:noFill/>
          <a:ln w="9525">
            <a:solidFill>
              <a:srgbClr val="C00000"/>
            </a:solidFill>
            <a:miter lim="800000"/>
            <a:headEnd/>
            <a:tailEnd/>
          </a:ln>
          <a:effectLst/>
        </p:spPr>
      </p:pic>
      <p:pic>
        <p:nvPicPr>
          <p:cNvPr id="36" name="Picture 2"/>
          <p:cNvPicPr>
            <a:picLocks noChangeAspect="1" noChangeArrowheads="1"/>
          </p:cNvPicPr>
          <p:nvPr/>
        </p:nvPicPr>
        <p:blipFill>
          <a:blip r:embed="rId6" cstate="print"/>
          <a:srcRect/>
          <a:stretch>
            <a:fillRect/>
          </a:stretch>
        </p:blipFill>
        <p:spPr bwMode="auto">
          <a:xfrm>
            <a:off x="1570737" y="3708405"/>
            <a:ext cx="503575" cy="302487"/>
          </a:xfrm>
          <a:prstGeom prst="rect">
            <a:avLst/>
          </a:prstGeom>
          <a:noFill/>
          <a:ln w="9525">
            <a:solidFill>
              <a:srgbClr val="C00000"/>
            </a:solidFill>
            <a:miter lim="800000"/>
            <a:headEnd/>
            <a:tailEnd/>
          </a:ln>
          <a:effectLst/>
        </p:spPr>
      </p:pic>
      <p:pic>
        <p:nvPicPr>
          <p:cNvPr id="37" name="Picture 2"/>
          <p:cNvPicPr>
            <a:picLocks noChangeAspect="1" noChangeArrowheads="1"/>
          </p:cNvPicPr>
          <p:nvPr/>
        </p:nvPicPr>
        <p:blipFill>
          <a:blip r:embed="rId6" cstate="print"/>
          <a:srcRect/>
          <a:stretch>
            <a:fillRect/>
          </a:stretch>
        </p:blipFill>
        <p:spPr bwMode="auto">
          <a:xfrm>
            <a:off x="1406998" y="4267673"/>
            <a:ext cx="503575" cy="302487"/>
          </a:xfrm>
          <a:prstGeom prst="rect">
            <a:avLst/>
          </a:prstGeom>
          <a:noFill/>
          <a:ln w="9525">
            <a:solidFill>
              <a:srgbClr val="C00000"/>
            </a:solidFill>
            <a:miter lim="800000"/>
            <a:headEnd/>
            <a:tailEnd/>
          </a:ln>
          <a:effectLst/>
        </p:spPr>
      </p:pic>
      <p:pic>
        <p:nvPicPr>
          <p:cNvPr id="38" name="Picture 2"/>
          <p:cNvPicPr>
            <a:picLocks noChangeAspect="1" noChangeArrowheads="1"/>
          </p:cNvPicPr>
          <p:nvPr/>
        </p:nvPicPr>
        <p:blipFill>
          <a:blip r:embed="rId6" cstate="print"/>
          <a:srcRect/>
          <a:stretch>
            <a:fillRect/>
          </a:stretch>
        </p:blipFill>
        <p:spPr bwMode="auto">
          <a:xfrm>
            <a:off x="1024943" y="4659160"/>
            <a:ext cx="503575" cy="302487"/>
          </a:xfrm>
          <a:prstGeom prst="rect">
            <a:avLst/>
          </a:prstGeom>
          <a:noFill/>
          <a:ln w="9525">
            <a:solidFill>
              <a:srgbClr val="00B0F0"/>
            </a:solidFill>
            <a:miter lim="800000"/>
            <a:headEnd/>
            <a:tailEnd/>
          </a:ln>
          <a:effectLst/>
        </p:spPr>
      </p:pic>
      <p:pic>
        <p:nvPicPr>
          <p:cNvPr id="39" name="Picture 2"/>
          <p:cNvPicPr>
            <a:picLocks noChangeAspect="1" noChangeArrowheads="1"/>
          </p:cNvPicPr>
          <p:nvPr/>
        </p:nvPicPr>
        <p:blipFill>
          <a:blip r:embed="rId6" cstate="print"/>
          <a:srcRect/>
          <a:stretch>
            <a:fillRect/>
          </a:stretch>
        </p:blipFill>
        <p:spPr bwMode="auto">
          <a:xfrm>
            <a:off x="970363" y="5106574"/>
            <a:ext cx="503575" cy="302487"/>
          </a:xfrm>
          <a:prstGeom prst="rect">
            <a:avLst/>
          </a:prstGeom>
          <a:noFill/>
          <a:ln w="9525">
            <a:solidFill>
              <a:srgbClr val="00B0F0"/>
            </a:solidFill>
            <a:miter lim="800000"/>
            <a:headEnd/>
            <a:tailEnd/>
          </a:ln>
          <a:effectLst/>
        </p:spPr>
      </p:pic>
      <p:sp>
        <p:nvSpPr>
          <p:cNvPr id="40" name="TextBox 35"/>
          <p:cNvSpPr txBox="1"/>
          <p:nvPr/>
        </p:nvSpPr>
        <p:spPr>
          <a:xfrm rot="16200000">
            <a:off x="751425" y="4478294"/>
            <a:ext cx="547036" cy="1218135"/>
          </a:xfrm>
          <a:prstGeom prst="rect">
            <a:avLst/>
          </a:prstGeom>
          <a:noFill/>
        </p:spPr>
        <p:txBody>
          <a:bodyPr vert="eaVert" wrap="square" rtlCol="0">
            <a:noAutofit/>
          </a:bodyPr>
          <a:lstStyle/>
          <a:p>
            <a:pPr>
              <a:spcAft>
                <a:spcPts val="0"/>
              </a:spcAft>
            </a:pP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Xiangyang</a:t>
            </a:r>
            <a:endParaRPr lang="zh-HK" sz="1200" dirty="0">
              <a:effectLst/>
              <a:latin typeface="Times New Roman" panose="02020603050405020304" pitchFamily="18" charset="0"/>
              <a:ea typeface="新細明體"/>
              <a:cs typeface="Times New Roman" panose="02020603050405020304" pitchFamily="18" charset="0"/>
            </a:endParaRPr>
          </a:p>
        </p:txBody>
      </p:sp>
      <p:pic>
        <p:nvPicPr>
          <p:cNvPr id="41" name="Picture 2"/>
          <p:cNvPicPr>
            <a:picLocks noChangeAspect="1" noChangeArrowheads="1"/>
          </p:cNvPicPr>
          <p:nvPr/>
        </p:nvPicPr>
        <p:blipFill>
          <a:blip r:embed="rId6" cstate="print"/>
          <a:srcRect/>
          <a:stretch>
            <a:fillRect/>
          </a:stretch>
        </p:blipFill>
        <p:spPr bwMode="auto">
          <a:xfrm>
            <a:off x="1188681" y="5498062"/>
            <a:ext cx="503575" cy="302487"/>
          </a:xfrm>
          <a:prstGeom prst="rect">
            <a:avLst/>
          </a:prstGeom>
          <a:noFill/>
          <a:ln w="9525">
            <a:solidFill>
              <a:srgbClr val="00B0F0"/>
            </a:solidFill>
            <a:miter lim="800000"/>
            <a:headEnd/>
            <a:tailEnd/>
          </a:ln>
          <a:effectLst/>
        </p:spPr>
      </p:pic>
      <p:sp>
        <p:nvSpPr>
          <p:cNvPr id="43" name="TextBox 51"/>
          <p:cNvSpPr txBox="1"/>
          <p:nvPr/>
        </p:nvSpPr>
        <p:spPr>
          <a:xfrm>
            <a:off x="5155636" y="579366"/>
            <a:ext cx="4000954" cy="6278633"/>
          </a:xfrm>
          <a:prstGeom prst="rect">
            <a:avLst/>
          </a:prstGeom>
          <a:gradFill>
            <a:gsLst>
              <a:gs pos="0">
                <a:schemeClr val="accent6">
                  <a:lumMod val="40000"/>
                  <a:lumOff val="60000"/>
                </a:schemeClr>
              </a:gs>
              <a:gs pos="35000">
                <a:schemeClr val="accent6">
                  <a:lumMod val="40000"/>
                  <a:lumOff val="60000"/>
                </a:schemeClr>
              </a:gs>
              <a:gs pos="100000">
                <a:schemeClr val="accent6">
                  <a:lumMod val="20000"/>
                  <a:lumOff val="80000"/>
                </a:schemeClr>
              </a:gs>
            </a:gsLst>
          </a:gradFill>
          <a:ln>
            <a:noFill/>
          </a:ln>
          <a:effectLst/>
        </p:spPr>
        <p:style>
          <a:lnRef idx="1">
            <a:schemeClr val="accent4"/>
          </a:lnRef>
          <a:fillRef idx="2">
            <a:schemeClr val="accent4"/>
          </a:fillRef>
          <a:effectRef idx="1">
            <a:schemeClr val="accent4"/>
          </a:effectRef>
          <a:fontRef idx="minor">
            <a:schemeClr val="dk1"/>
          </a:fontRef>
        </p:style>
        <p:txBody>
          <a:bodyPr wrap="square" rtlCol="0">
            <a:noAutofit/>
          </a:bodyPr>
          <a:lstStyle/>
          <a:p>
            <a:pPr>
              <a:spcAft>
                <a:spcPts val="0"/>
              </a:spcAft>
            </a:pPr>
            <a:r>
              <a:rPr lang="en-US" altLang="zh-HK" sz="1400" dirty="0">
                <a:solidFill>
                  <a:srgbClr val="000000"/>
                </a:solidFill>
                <a:latin typeface="Times New Roman" panose="02020603050405020304" pitchFamily="18" charset="0"/>
                <a:ea typeface="新細明體"/>
                <a:cs typeface="Times New Roman" panose="02020603050405020304" pitchFamily="18" charset="0"/>
              </a:rPr>
              <a:t>In the year of AD208:</a:t>
            </a:r>
            <a:endParaRPr lang="zh-HK" sz="1400" dirty="0">
              <a:solidFill>
                <a:srgbClr val="000000"/>
              </a:solidFill>
              <a:latin typeface="Times New Roman" panose="02020603050405020304" pitchFamily="18" charset="0"/>
              <a:ea typeface="新細明體"/>
              <a:cs typeface="Times New Roman" panose="02020603050405020304" pitchFamily="18" charset="0"/>
            </a:endParaRPr>
          </a:p>
          <a:p>
            <a:pPr>
              <a:spcAft>
                <a:spcPts val="0"/>
              </a:spcAft>
            </a:pPr>
            <a:r>
              <a:rPr lang="en-HK" altLang="zh-CN" sz="1400" dirty="0">
                <a:solidFill>
                  <a:srgbClr val="000000"/>
                </a:solidFill>
                <a:latin typeface="Times New Roman" panose="02020603050405020304" pitchFamily="18" charset="0"/>
                <a:ea typeface="新細明體"/>
                <a:cs typeface="Times New Roman" panose="02020603050405020304" pitchFamily="18" charset="0"/>
              </a:rPr>
              <a:t>6th month: The emperor of Han appointed Cao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Cao</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Counsellor-in-Chief in his court out of fear of Cao Cao’s military power.  Cao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Cao</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now had a good reason to pacify the aggressive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Jingzhou</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county controlled by Liu Biao. The cities in this county included, from north to south, Xinye </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a:t>
            </a:r>
            <a:r>
              <a:rPr lang="zh-TW" altLang="en-US" sz="1400" dirty="0">
                <a:solidFill>
                  <a:srgbClr val="000000"/>
                </a:solidFill>
                <a:latin typeface="Times New Roman" panose="02020603050405020304" pitchFamily="18" charset="0"/>
                <a:ea typeface="新細明體"/>
                <a:cs typeface="Times New Roman" panose="02020603050405020304" pitchFamily="18" charset="0"/>
              </a:rPr>
              <a:t>新野</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Fancheng</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a:t>
            </a:r>
            <a:r>
              <a:rPr lang="zh-TW" altLang="en-US" sz="1400" dirty="0">
                <a:solidFill>
                  <a:srgbClr val="000000"/>
                </a:solidFill>
                <a:latin typeface="Times New Roman" panose="02020603050405020304" pitchFamily="18" charset="0"/>
                <a:ea typeface="新細明體"/>
                <a:cs typeface="Times New Roman" panose="02020603050405020304" pitchFamily="18" charset="0"/>
              </a:rPr>
              <a:t>樊城</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Xiangyang</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a:t>
            </a:r>
            <a:r>
              <a:rPr lang="zh-TW" altLang="en-US" sz="1400" dirty="0">
                <a:solidFill>
                  <a:srgbClr val="000000"/>
                </a:solidFill>
                <a:latin typeface="Times New Roman" panose="02020603050405020304" pitchFamily="18" charset="0"/>
                <a:ea typeface="新細明體"/>
                <a:cs typeface="Times New Roman" panose="02020603050405020304" pitchFamily="18" charset="0"/>
              </a:rPr>
              <a:t>襄陽</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 </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and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Jiangling</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a:t>
            </a:r>
            <a:r>
              <a:rPr lang="zh-TW" altLang="en-US" sz="1400" dirty="0">
                <a:solidFill>
                  <a:srgbClr val="000000"/>
                </a:solidFill>
                <a:latin typeface="Times New Roman" panose="02020603050405020304" pitchFamily="18" charset="0"/>
                <a:ea typeface="新細明體"/>
                <a:cs typeface="Times New Roman" panose="02020603050405020304" pitchFamily="18" charset="0"/>
              </a:rPr>
              <a:t>江陵</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a:t>
            </a:r>
          </a:p>
          <a:p>
            <a:pPr>
              <a:spcAft>
                <a:spcPts val="0"/>
              </a:spcAft>
            </a:pPr>
            <a:r>
              <a:rPr lang="en-HK" altLang="zh-CN" sz="1400" dirty="0">
                <a:solidFill>
                  <a:srgbClr val="000000"/>
                </a:solidFill>
                <a:latin typeface="Times New Roman" panose="02020603050405020304" pitchFamily="18" charset="0"/>
                <a:ea typeface="新細明體"/>
                <a:cs typeface="Times New Roman" panose="02020603050405020304" pitchFamily="18" charset="0"/>
              </a:rPr>
              <a:t>7</a:t>
            </a:r>
            <a:r>
              <a:rPr lang="en-HK" altLang="zh-CN" sz="1400" baseline="30000" dirty="0">
                <a:solidFill>
                  <a:srgbClr val="000000"/>
                </a:solidFill>
                <a:latin typeface="Times New Roman" panose="02020603050405020304" pitchFamily="18" charset="0"/>
                <a:ea typeface="新細明體"/>
                <a:cs typeface="Times New Roman" panose="02020603050405020304" pitchFamily="18" charset="0"/>
              </a:rPr>
              <a:t>th </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month: </a:t>
            </a: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Cao </a:t>
            </a: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Cao</a:t>
            </a: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 travelled south to invade.</a:t>
            </a:r>
            <a:endParaRPr lang="zh-HK" sz="14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400" dirty="0">
                <a:solidFill>
                  <a:srgbClr val="000000"/>
                </a:solidFill>
                <a:latin typeface="Times New Roman" panose="02020603050405020304" pitchFamily="18" charset="0"/>
                <a:ea typeface="新細明體"/>
                <a:cs typeface="Times New Roman" panose="02020603050405020304" pitchFamily="18" charset="0"/>
              </a:rPr>
              <a:t>8</a:t>
            </a:r>
            <a:r>
              <a:rPr lang="en-HK" altLang="zh-CN" sz="1400" baseline="30000" dirty="0">
                <a:solidFill>
                  <a:srgbClr val="000000"/>
                </a:solidFill>
                <a:latin typeface="Times New Roman" panose="02020603050405020304" pitchFamily="18" charset="0"/>
                <a:ea typeface="新細明體"/>
                <a:cs typeface="Times New Roman" panose="02020603050405020304" pitchFamily="18" charset="0"/>
              </a:rPr>
              <a:t>th</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month: When Cao Cao’s large army approached the city of </a:t>
            </a:r>
            <a:r>
              <a:rPr lang="en-US" altLang="zh-CN" sz="1400" dirty="0" smtClean="0">
                <a:solidFill>
                  <a:srgbClr val="000000"/>
                </a:solidFill>
                <a:latin typeface="Times New Roman" panose="02020603050405020304" pitchFamily="18" charset="0"/>
                <a:ea typeface="新細明體"/>
                <a:cs typeface="Times New Roman" panose="02020603050405020304" pitchFamily="18" charset="0"/>
              </a:rPr>
              <a:t>Wan </a:t>
            </a:r>
            <a:r>
              <a:rPr lang="en-US" altLang="zh-TW" sz="1400" dirty="0" smtClean="0">
                <a:solidFill>
                  <a:srgbClr val="000000"/>
                </a:solidFill>
                <a:latin typeface="Times New Roman" panose="02020603050405020304" pitchFamily="18" charset="0"/>
                <a:ea typeface="新細明體"/>
                <a:cs typeface="Times New Roman" panose="02020603050405020304" pitchFamily="18" charset="0"/>
              </a:rPr>
              <a:t>(</a:t>
            </a:r>
            <a:r>
              <a:rPr lang="zh-TW" altLang="en-US" sz="1400" dirty="0" smtClean="0">
                <a:solidFill>
                  <a:srgbClr val="000000"/>
                </a:solidFill>
                <a:latin typeface="Times New Roman" panose="02020603050405020304" pitchFamily="18" charset="0"/>
                <a:ea typeface="新細明體"/>
                <a:cs typeface="Times New Roman" panose="02020603050405020304" pitchFamily="18" charset="0"/>
              </a:rPr>
              <a:t>宛</a:t>
            </a:r>
            <a:r>
              <a:rPr lang="en-US" altLang="zh-TW" sz="1400" dirty="0" smtClean="0">
                <a:solidFill>
                  <a:srgbClr val="000000"/>
                </a:solidFill>
                <a:latin typeface="Times New Roman" panose="02020603050405020304" pitchFamily="18" charset="0"/>
                <a:ea typeface="新細明體"/>
                <a:cs typeface="Times New Roman" panose="02020603050405020304" pitchFamily="18" charset="0"/>
              </a:rPr>
              <a:t>)</a:t>
            </a:r>
            <a:r>
              <a:rPr lang="en-HK" altLang="zh-CN" sz="1400" dirty="0" smtClean="0">
                <a:solidFill>
                  <a:srgbClr val="000000"/>
                </a:solidFill>
                <a:latin typeface="Times New Roman" panose="02020603050405020304" pitchFamily="18" charset="0"/>
                <a:ea typeface="新細明體"/>
                <a:cs typeface="Times New Roman" panose="02020603050405020304" pitchFamily="18" charset="0"/>
              </a:rPr>
              <a:t>, </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Liu Biao died. Liu Biao’s second </a:t>
            </a:r>
            <a:r>
              <a:rPr lang="en-HK" altLang="zh-CN" sz="1400" dirty="0" smtClean="0">
                <a:solidFill>
                  <a:srgbClr val="000000"/>
                </a:solidFill>
                <a:latin typeface="Times New Roman" panose="02020603050405020304" pitchFamily="18" charset="0"/>
                <a:ea typeface="新細明體"/>
                <a:cs typeface="Times New Roman" panose="02020603050405020304" pitchFamily="18" charset="0"/>
              </a:rPr>
              <a:t>son</a:t>
            </a:r>
            <a:r>
              <a:rPr lang="en-HK" altLang="zh-CN" sz="1400" dirty="0" smtClean="0">
                <a:solidFill>
                  <a:srgbClr val="7030A0"/>
                </a:solidFill>
                <a:latin typeface="Times New Roman" panose="02020603050405020304" pitchFamily="18" charset="0"/>
                <a:ea typeface="新細明體"/>
                <a:cs typeface="Times New Roman" panose="02020603050405020304" pitchFamily="18" charset="0"/>
              </a:rPr>
              <a:t>, </a:t>
            </a:r>
            <a:r>
              <a:rPr lang="en-HK" altLang="zh-CN" sz="1400" dirty="0" smtClean="0">
                <a:solidFill>
                  <a:srgbClr val="000000"/>
                </a:solidFill>
                <a:latin typeface="Times New Roman" panose="02020603050405020304" pitchFamily="18" charset="0"/>
                <a:ea typeface="新細明體"/>
                <a:cs typeface="Times New Roman" panose="02020603050405020304" pitchFamily="18" charset="0"/>
              </a:rPr>
              <a:t>Liu Cong </a:t>
            </a:r>
            <a:r>
              <a:rPr lang="en-US" altLang="zh-TW" sz="1400" dirty="0" smtClean="0">
                <a:solidFill>
                  <a:srgbClr val="000000"/>
                </a:solidFill>
                <a:latin typeface="Times New Roman" panose="02020603050405020304" pitchFamily="18" charset="0"/>
                <a:ea typeface="新細明體"/>
                <a:cs typeface="Times New Roman" panose="02020603050405020304" pitchFamily="18" charset="0"/>
              </a:rPr>
              <a:t>(</a:t>
            </a:r>
            <a:r>
              <a:rPr lang="zh-TW" altLang="en-US" sz="1400" dirty="0" smtClean="0">
                <a:solidFill>
                  <a:srgbClr val="000000"/>
                </a:solidFill>
                <a:latin typeface="Times New Roman" panose="02020603050405020304" pitchFamily="18" charset="0"/>
                <a:ea typeface="新細明體"/>
                <a:cs typeface="Times New Roman" panose="02020603050405020304" pitchFamily="18" charset="0"/>
              </a:rPr>
              <a:t>劉琮</a:t>
            </a:r>
            <a:r>
              <a:rPr lang="en-US" altLang="zh-TW" sz="1400" dirty="0" smtClean="0">
                <a:solidFill>
                  <a:srgbClr val="000000"/>
                </a:solidFill>
                <a:latin typeface="Times New Roman" panose="02020603050405020304" pitchFamily="18" charset="0"/>
                <a:ea typeface="新細明體"/>
                <a:cs typeface="Times New Roman" panose="02020603050405020304" pitchFamily="18" charset="0"/>
              </a:rPr>
              <a:t>)</a:t>
            </a:r>
            <a:r>
              <a:rPr lang="en-HK" altLang="zh-CN" sz="1400" dirty="0" smtClean="0">
                <a:solidFill>
                  <a:srgbClr val="7030A0"/>
                </a:solidFill>
                <a:latin typeface="Times New Roman" panose="02020603050405020304" pitchFamily="18" charset="0"/>
                <a:ea typeface="新細明體"/>
                <a:cs typeface="Times New Roman" panose="02020603050405020304" pitchFamily="18" charset="0"/>
              </a:rPr>
              <a:t>,</a:t>
            </a:r>
            <a:r>
              <a:rPr lang="en-HK" altLang="zh-CN" sz="1400" dirty="0" smtClean="0">
                <a:solidFill>
                  <a:srgbClr val="000000"/>
                </a:solidFill>
                <a:latin typeface="Times New Roman" panose="02020603050405020304" pitchFamily="18" charset="0"/>
                <a:ea typeface="新細明體"/>
                <a:cs typeface="Times New Roman" panose="02020603050405020304" pitchFamily="18" charset="0"/>
              </a:rPr>
              <a:t> </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succeeded him as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Jingzhou</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regional governor.</a:t>
            </a:r>
            <a:endParaRPr lang="zh-HK" sz="1400" dirty="0">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400" dirty="0">
                <a:solidFill>
                  <a:srgbClr val="000000"/>
                </a:solidFill>
                <a:latin typeface="Times New Roman" panose="02020603050405020304" pitchFamily="18" charset="0"/>
                <a:ea typeface="新細明體"/>
                <a:cs typeface="Times New Roman" panose="02020603050405020304" pitchFamily="18" charset="0"/>
              </a:rPr>
              <a:t>9</a:t>
            </a:r>
            <a:r>
              <a:rPr lang="en-HK" altLang="zh-CN" sz="1400" baseline="30000" dirty="0">
                <a:solidFill>
                  <a:srgbClr val="000000"/>
                </a:solidFill>
                <a:latin typeface="Times New Roman" panose="02020603050405020304" pitchFamily="18" charset="0"/>
                <a:ea typeface="新細明體"/>
                <a:cs typeface="Times New Roman" panose="02020603050405020304" pitchFamily="18" charset="0"/>
              </a:rPr>
              <a:t>th</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month: When the Cao army arrived at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Xinye</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Liu Cong surrendered. Liu Bei, with a garrison at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Fancheng</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was militarily weak but did not want to fall to Cao. He decided to retreat to Jiangling. His soldiers were split into two paths: (i) General Guan Yu </a:t>
            </a:r>
            <a:r>
              <a:rPr lang="en-US" altLang="zh-TW" sz="1400" dirty="0" smtClean="0">
                <a:solidFill>
                  <a:srgbClr val="000000"/>
                </a:solidFill>
                <a:latin typeface="Times New Roman" panose="02020603050405020304" pitchFamily="18" charset="0"/>
                <a:ea typeface="新細明體"/>
                <a:cs typeface="Times New Roman" panose="02020603050405020304" pitchFamily="18" charset="0"/>
              </a:rPr>
              <a:t>(</a:t>
            </a:r>
            <a:r>
              <a:rPr lang="zh-TW" altLang="en-US" sz="1400" dirty="0" smtClean="0">
                <a:solidFill>
                  <a:srgbClr val="000000"/>
                </a:solidFill>
                <a:latin typeface="Times New Roman" panose="02020603050405020304" pitchFamily="18" charset="0"/>
                <a:ea typeface="新細明體"/>
                <a:cs typeface="Times New Roman" panose="02020603050405020304" pitchFamily="18" charset="0"/>
              </a:rPr>
              <a:t>關羽</a:t>
            </a:r>
            <a:r>
              <a:rPr lang="en-US" altLang="zh-TW" sz="1400" dirty="0" smtClean="0">
                <a:solidFill>
                  <a:srgbClr val="000000"/>
                </a:solidFill>
                <a:latin typeface="Times New Roman" panose="02020603050405020304" pitchFamily="18" charset="0"/>
                <a:ea typeface="新細明體"/>
                <a:cs typeface="Times New Roman" panose="02020603050405020304" pitchFamily="18" charset="0"/>
              </a:rPr>
              <a:t>) </a:t>
            </a:r>
            <a:r>
              <a:rPr lang="en-HK" altLang="zh-CN" sz="1400" dirty="0" smtClean="0">
                <a:solidFill>
                  <a:srgbClr val="000000"/>
                </a:solidFill>
                <a:latin typeface="Times New Roman" panose="02020603050405020304" pitchFamily="18" charset="0"/>
                <a:ea typeface="新細明體"/>
                <a:cs typeface="Times New Roman" panose="02020603050405020304" pitchFamily="18" charset="0"/>
              </a:rPr>
              <a:t>led </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his navy </a:t>
            </a: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southwards and (ii) Liu Bei’s personally led infantry and cavalry set off </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on a</a:t>
            </a: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 land route to Jiangling. Over 100,000 </a:t>
            </a: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Jingzhou</a:t>
            </a: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 civilians followed Liu’s retreat slowly, covering a little over ten Chinese miles. T</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o prevent Liu Bei from taking Jiangling, Cao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Cao</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commanded 5,000 of the Tiger and Leopard Cavalry to chase after Liu. They travelled 300 Chinese miles every day in pursuit and finally caught up at </a:t>
            </a:r>
            <a:r>
              <a:rPr lang="en-HK" altLang="zh-CN" sz="1400" dirty="0" err="1">
                <a:solidFill>
                  <a:srgbClr val="000000"/>
                </a:solidFill>
                <a:latin typeface="Times New Roman" panose="02020603050405020304" pitchFamily="18" charset="0"/>
                <a:ea typeface="新細明體"/>
                <a:cs typeface="Times New Roman" panose="02020603050405020304" pitchFamily="18" charset="0"/>
              </a:rPr>
              <a:t>Changban</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 </a:t>
            </a:r>
            <a:r>
              <a:rPr lang="en-HK" altLang="zh-CN" sz="1400" kern="1200" dirty="0" smtClean="0">
                <a:solidFill>
                  <a:srgbClr val="000000"/>
                </a:solidFill>
                <a:effectLst/>
                <a:latin typeface="Times New Roman" panose="02020603050405020304" pitchFamily="18" charset="0"/>
                <a:ea typeface="新細明體"/>
                <a:cs typeface="Times New Roman" panose="02020603050405020304" pitchFamily="18" charset="0"/>
              </a:rPr>
              <a:t>(</a:t>
            </a:r>
            <a:r>
              <a:rPr lang="zh-TW" altLang="en-US" sz="1400" kern="1200" dirty="0" smtClean="0">
                <a:solidFill>
                  <a:srgbClr val="000000"/>
                </a:solidFill>
                <a:effectLst/>
                <a:latin typeface="Times New Roman" panose="02020603050405020304" pitchFamily="18" charset="0"/>
                <a:ea typeface="新細明體"/>
                <a:cs typeface="Times New Roman" panose="02020603050405020304" pitchFamily="18" charset="0"/>
              </a:rPr>
              <a:t>長</a:t>
            </a:r>
            <a:r>
              <a:rPr lang="zh-TW" altLang="en-US" sz="1400" dirty="0">
                <a:solidFill>
                  <a:srgbClr val="000000"/>
                </a:solidFill>
                <a:latin typeface="Times New Roman" panose="02020603050405020304" pitchFamily="18" charset="0"/>
                <a:ea typeface="新細明體"/>
                <a:cs typeface="Times New Roman" panose="02020603050405020304" pitchFamily="18" charset="0"/>
              </a:rPr>
              <a:t>坂</a:t>
            </a:r>
            <a:r>
              <a:rPr lang="zh-TW" altLang="en-US" sz="1400" kern="1200" dirty="0" smtClean="0">
                <a:solidFill>
                  <a:srgbClr val="000000"/>
                </a:solidFill>
                <a:effectLst/>
                <a:latin typeface="Times New Roman" panose="02020603050405020304" pitchFamily="18" charset="0"/>
                <a:ea typeface="新細明體"/>
                <a:cs typeface="Times New Roman" panose="02020603050405020304" pitchFamily="18" charset="0"/>
              </a:rPr>
              <a:t> </a:t>
            </a:r>
            <a:r>
              <a:rPr lang="en-HK" altLang="zh-CN" sz="1400" dirty="0" smtClean="0">
                <a:solidFill>
                  <a:srgbClr val="000000"/>
                </a:solidFill>
                <a:latin typeface="Times New Roman" panose="02020603050405020304" pitchFamily="18" charset="0"/>
                <a:ea typeface="新細明體"/>
                <a:cs typeface="Times New Roman" panose="02020603050405020304" pitchFamily="18" charset="0"/>
              </a:rPr>
              <a:t>a </a:t>
            </a:r>
            <a:r>
              <a:rPr lang="en-HK" altLang="zh-CN" sz="1400" dirty="0">
                <a:solidFill>
                  <a:srgbClr val="000000"/>
                </a:solidFill>
                <a:latin typeface="Times New Roman" panose="02020603050405020304" pitchFamily="18" charset="0"/>
                <a:ea typeface="新細明體"/>
                <a:cs typeface="Times New Roman" panose="02020603050405020304" pitchFamily="18" charset="0"/>
              </a:rPr>
              <a:t>place </a:t>
            </a: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with a long slope</a:t>
            </a:r>
            <a:r>
              <a:rPr lang="en-HK" altLang="zh-CN" sz="1400" kern="1200" dirty="0" smtClean="0">
                <a:solidFill>
                  <a:srgbClr val="000000"/>
                </a:solidFill>
                <a:effectLst/>
                <a:latin typeface="Times New Roman" panose="02020603050405020304" pitchFamily="18" charset="0"/>
                <a:ea typeface="新細明體"/>
                <a:cs typeface="Times New Roman" panose="02020603050405020304" pitchFamily="18" charset="0"/>
              </a:rPr>
              <a:t>)… </a:t>
            </a:r>
            <a:endParaRPr lang="zh-HK" sz="1400" dirty="0">
              <a:effectLst/>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180283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2" name="Picture 6"/>
          <p:cNvPicPr>
            <a:picLocks noChangeAspect="1" noChangeArrowheads="1"/>
          </p:cNvPicPr>
          <p:nvPr/>
        </p:nvPicPr>
        <p:blipFill>
          <a:blip r:embed="rId4" cstate="print"/>
          <a:srcRect/>
          <a:stretch>
            <a:fillRect/>
          </a:stretch>
        </p:blipFill>
        <p:spPr bwMode="auto">
          <a:xfrm>
            <a:off x="412498" y="1437228"/>
            <a:ext cx="6198235" cy="4789058"/>
          </a:xfrm>
          <a:prstGeom prst="rect">
            <a:avLst/>
          </a:prstGeom>
          <a:noFill/>
          <a:ln w="38100" cmpd="sng">
            <a:solidFill>
              <a:schemeClr val="accent6">
                <a:lumMod val="50000"/>
              </a:schemeClr>
            </a:solidFill>
            <a:miter lim="800000"/>
            <a:headEnd/>
            <a:tailEnd/>
          </a:ln>
          <a:effectLst>
            <a:outerShdw blurRad="50800" dist="38100" dir="2700000" algn="tl" rotWithShape="0">
              <a:prstClr val="black">
                <a:alpha val="40000"/>
              </a:prstClr>
            </a:outerShdw>
          </a:effectLst>
        </p:spPr>
      </p:pic>
      <p:sp>
        <p:nvSpPr>
          <p:cNvPr id="13" name="Flowchart: Connector 25"/>
          <p:cNvSpPr/>
          <p:nvPr/>
        </p:nvSpPr>
        <p:spPr>
          <a:xfrm>
            <a:off x="2032400" y="1667358"/>
            <a:ext cx="130161" cy="1331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4" name="Flowchart: Connector 26"/>
          <p:cNvSpPr/>
          <p:nvPr/>
        </p:nvSpPr>
        <p:spPr>
          <a:xfrm>
            <a:off x="1641917" y="2066721"/>
            <a:ext cx="130161" cy="1331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5" name="Flowchart: Connector 27"/>
          <p:cNvSpPr/>
          <p:nvPr/>
        </p:nvSpPr>
        <p:spPr>
          <a:xfrm>
            <a:off x="1446675" y="2332963"/>
            <a:ext cx="130161" cy="1331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6" name="Flowchart: Connector 28"/>
          <p:cNvSpPr/>
          <p:nvPr/>
        </p:nvSpPr>
        <p:spPr>
          <a:xfrm>
            <a:off x="2292722" y="3664174"/>
            <a:ext cx="130161" cy="1331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7" name="Flowchart: Connector 29"/>
          <p:cNvSpPr/>
          <p:nvPr/>
        </p:nvSpPr>
        <p:spPr>
          <a:xfrm>
            <a:off x="1772078" y="4329779"/>
            <a:ext cx="130161" cy="1331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8" name="Flowchart: Connector 31"/>
          <p:cNvSpPr/>
          <p:nvPr/>
        </p:nvSpPr>
        <p:spPr>
          <a:xfrm>
            <a:off x="4114978" y="4196658"/>
            <a:ext cx="130161" cy="1331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9" name="Flowchart: Connector 32"/>
          <p:cNvSpPr/>
          <p:nvPr/>
        </p:nvSpPr>
        <p:spPr>
          <a:xfrm>
            <a:off x="6002315" y="5261627"/>
            <a:ext cx="130161" cy="1331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pic>
        <p:nvPicPr>
          <p:cNvPr id="20" name="Picture 3" descr="G:\2014 War History for China\赤壁之戰\1000px-Small_battle_symbol.svg.png"/>
          <p:cNvPicPr>
            <a:picLocks noChangeAspect="1" noChangeArrowheads="1"/>
          </p:cNvPicPr>
          <p:nvPr/>
        </p:nvPicPr>
        <p:blipFill>
          <a:blip r:embed="rId5" cstate="print"/>
          <a:srcRect/>
          <a:stretch>
            <a:fillRect/>
          </a:stretch>
        </p:blipFill>
        <p:spPr bwMode="auto">
          <a:xfrm>
            <a:off x="1381594" y="3597613"/>
            <a:ext cx="216422" cy="288633"/>
          </a:xfrm>
          <a:prstGeom prst="rect">
            <a:avLst/>
          </a:prstGeom>
          <a:noFill/>
        </p:spPr>
      </p:pic>
      <p:sp>
        <p:nvSpPr>
          <p:cNvPr id="21" name="TextBox 38"/>
          <p:cNvSpPr txBox="1"/>
          <p:nvPr/>
        </p:nvSpPr>
        <p:spPr>
          <a:xfrm rot="3967199">
            <a:off x="552168" y="1742592"/>
            <a:ext cx="665615" cy="495859"/>
          </a:xfrm>
          <a:prstGeom prst="rect">
            <a:avLst/>
          </a:prstGeom>
          <a:noFill/>
        </p:spPr>
        <p:txBody>
          <a:bodyPr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Han River</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2" name="TextBox 39"/>
          <p:cNvSpPr txBox="1"/>
          <p:nvPr/>
        </p:nvSpPr>
        <p:spPr>
          <a:xfrm rot="19594867">
            <a:off x="5754568" y="4521365"/>
            <a:ext cx="781092" cy="507135"/>
          </a:xfrm>
          <a:prstGeom prst="rect">
            <a:avLst/>
          </a:prstGeom>
          <a:noFill/>
        </p:spPr>
        <p:txBody>
          <a:bodyPr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Yangzi river</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3" name="TextBox 40"/>
          <p:cNvSpPr txBox="1"/>
          <p:nvPr/>
        </p:nvSpPr>
        <p:spPr>
          <a:xfrm>
            <a:off x="1380116" y="5727518"/>
            <a:ext cx="1302986" cy="507135"/>
          </a:xfrm>
          <a:prstGeom prst="rect">
            <a:avLst/>
          </a:prstGeom>
          <a:noFill/>
        </p:spPr>
        <p:txBody>
          <a:bodyPr wrap="square" rtlCol="0">
            <a:noAutofit/>
          </a:bodyPr>
          <a:lstStyle/>
          <a:p>
            <a:pPr>
              <a:spcAft>
                <a:spcPts val="0"/>
              </a:spcAft>
            </a:pP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Dongting</a:t>
            </a: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 Lake</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4" name="TextBox 41"/>
          <p:cNvSpPr txBox="1"/>
          <p:nvPr/>
        </p:nvSpPr>
        <p:spPr>
          <a:xfrm>
            <a:off x="5559331" y="5328187"/>
            <a:ext cx="1016127" cy="507135"/>
          </a:xfrm>
          <a:prstGeom prst="rect">
            <a:avLst/>
          </a:prstGeom>
          <a:noFill/>
        </p:spPr>
        <p:txBody>
          <a:bodyPr wrap="square" rtlCol="0">
            <a:noAutofit/>
          </a:bodyPr>
          <a:lstStyle/>
          <a:p>
            <a:pPr>
              <a:spcAft>
                <a:spcPts val="0"/>
              </a:spcAft>
            </a:pP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Chaisang</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5" name="TextBox 43"/>
          <p:cNvSpPr txBox="1"/>
          <p:nvPr/>
        </p:nvSpPr>
        <p:spPr>
          <a:xfrm>
            <a:off x="4003387" y="4304337"/>
            <a:ext cx="1020578" cy="507135"/>
          </a:xfrm>
          <a:prstGeom prst="rect">
            <a:avLst/>
          </a:prstGeom>
          <a:noFill/>
        </p:spPr>
        <p:txBody>
          <a:bodyPr wrap="square" rtlCol="0">
            <a:noAutofit/>
          </a:bodyPr>
          <a:lstStyle/>
          <a:p>
            <a:pPr>
              <a:spcAft>
                <a:spcPts val="0"/>
              </a:spcAft>
            </a:pPr>
            <a:r>
              <a:rPr lang="en-HK" altLang="zh-HK" sz="1400" dirty="0" err="1">
                <a:solidFill>
                  <a:srgbClr val="000000"/>
                </a:solidFill>
                <a:latin typeface="Times New Roman" panose="02020603050405020304" pitchFamily="18" charset="0"/>
                <a:ea typeface="新細明體"/>
                <a:cs typeface="Times New Roman" panose="02020603050405020304" pitchFamily="18" charset="0"/>
              </a:rPr>
              <a:t>Xiakou</a:t>
            </a:r>
            <a:endParaRPr lang="zh-HK" sz="1400" dirty="0">
              <a:solidFill>
                <a:srgbClr val="000000"/>
              </a:solidFill>
              <a:latin typeface="Times New Roman" panose="02020603050405020304" pitchFamily="18" charset="0"/>
              <a:ea typeface="新細明體"/>
              <a:cs typeface="Times New Roman" panose="02020603050405020304" pitchFamily="18" charset="0"/>
            </a:endParaRPr>
          </a:p>
        </p:txBody>
      </p:sp>
      <p:sp>
        <p:nvSpPr>
          <p:cNvPr id="26" name="TextBox 44"/>
          <p:cNvSpPr txBox="1"/>
          <p:nvPr/>
        </p:nvSpPr>
        <p:spPr>
          <a:xfrm>
            <a:off x="2162504" y="1534233"/>
            <a:ext cx="845944" cy="507135"/>
          </a:xfrm>
          <a:prstGeom prst="rect">
            <a:avLst/>
          </a:prstGeom>
          <a:noFill/>
        </p:spPr>
        <p:txBody>
          <a:bodyPr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Xinye</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7" name="TextBox 45"/>
          <p:cNvSpPr txBox="1"/>
          <p:nvPr/>
        </p:nvSpPr>
        <p:spPr>
          <a:xfrm>
            <a:off x="1734992" y="1888088"/>
            <a:ext cx="991102" cy="507135"/>
          </a:xfrm>
          <a:prstGeom prst="rect">
            <a:avLst/>
          </a:prstGeom>
          <a:noFill/>
        </p:spPr>
        <p:txBody>
          <a:bodyPr wrap="square" rtlCol="0">
            <a:noAutofit/>
          </a:bodyPr>
          <a:lstStyle/>
          <a:p>
            <a:pPr>
              <a:spcAft>
                <a:spcPts val="0"/>
              </a:spcAft>
            </a:pP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Fancheng</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8" name="TextBox 46"/>
          <p:cNvSpPr txBox="1"/>
          <p:nvPr/>
        </p:nvSpPr>
        <p:spPr>
          <a:xfrm>
            <a:off x="523541" y="2171552"/>
            <a:ext cx="1050511" cy="507135"/>
          </a:xfrm>
          <a:prstGeom prst="rect">
            <a:avLst/>
          </a:prstGeom>
          <a:noFill/>
        </p:spPr>
        <p:txBody>
          <a:bodyPr wrap="square" rtlCol="0">
            <a:noAutofit/>
          </a:bodyPr>
          <a:lstStyle/>
          <a:p>
            <a:pPr>
              <a:spcAft>
                <a:spcPts val="0"/>
              </a:spcAft>
            </a:pP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Xiangyang</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9" name="TextBox 48"/>
          <p:cNvSpPr txBox="1"/>
          <p:nvPr/>
        </p:nvSpPr>
        <p:spPr>
          <a:xfrm>
            <a:off x="1398530" y="4050770"/>
            <a:ext cx="940551" cy="507135"/>
          </a:xfrm>
          <a:prstGeom prst="rect">
            <a:avLst/>
          </a:prstGeom>
          <a:noFill/>
        </p:spPr>
        <p:txBody>
          <a:bodyPr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Jiangling</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30" name="TextBox 49"/>
          <p:cNvSpPr txBox="1"/>
          <p:nvPr/>
        </p:nvSpPr>
        <p:spPr>
          <a:xfrm>
            <a:off x="656593" y="3797203"/>
            <a:ext cx="1050511" cy="507135"/>
          </a:xfrm>
          <a:prstGeom prst="rect">
            <a:avLst/>
          </a:prstGeom>
          <a:noFill/>
        </p:spPr>
        <p:txBody>
          <a:bodyPr wrap="square" rtlCol="0">
            <a:noAutofit/>
          </a:bodyPr>
          <a:lstStyle/>
          <a:p>
            <a:pPr>
              <a:spcAft>
                <a:spcPts val="0"/>
              </a:spcAft>
            </a:pPr>
            <a:r>
              <a:rPr lang="en-HK" altLang="zh-CN" sz="1400" kern="1200" dirty="0" err="1">
                <a:solidFill>
                  <a:srgbClr val="000000"/>
                </a:solidFill>
                <a:effectLst/>
                <a:latin typeface="Times New Roman" panose="02020603050405020304" pitchFamily="18" charset="0"/>
                <a:ea typeface="新細明體"/>
                <a:cs typeface="Times New Roman" panose="02020603050405020304" pitchFamily="18" charset="0"/>
              </a:rPr>
              <a:t>Changban</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31" name="Striped Right Arrow 60"/>
          <p:cNvSpPr/>
          <p:nvPr/>
        </p:nvSpPr>
        <p:spPr>
          <a:xfrm rot="7071606">
            <a:off x="1402138" y="2134681"/>
            <a:ext cx="284315" cy="221124"/>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2" name="Striped Right Arrow 65"/>
          <p:cNvSpPr/>
          <p:nvPr/>
        </p:nvSpPr>
        <p:spPr>
          <a:xfrm rot="5697778">
            <a:off x="1245266" y="2701173"/>
            <a:ext cx="532979" cy="216049"/>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3" name="Striped Right Arrow 66"/>
          <p:cNvSpPr/>
          <p:nvPr/>
        </p:nvSpPr>
        <p:spPr>
          <a:xfrm rot="5697778">
            <a:off x="1333344" y="3268804"/>
            <a:ext cx="332803" cy="208932"/>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4" name="Striped Right Arrow 67"/>
          <p:cNvSpPr/>
          <p:nvPr/>
        </p:nvSpPr>
        <p:spPr>
          <a:xfrm rot="381498">
            <a:off x="1679587" y="3638789"/>
            <a:ext cx="439140" cy="245508"/>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pic>
        <p:nvPicPr>
          <p:cNvPr id="35" name="Picture 9" descr="G:\2014 War History for China\赤壁之戰\boat副本.png"/>
          <p:cNvPicPr>
            <a:picLocks noChangeAspect="1" noChangeArrowheads="1"/>
          </p:cNvPicPr>
          <p:nvPr/>
        </p:nvPicPr>
        <p:blipFill>
          <a:blip r:embed="rId6" cstate="print"/>
          <a:srcRect/>
          <a:stretch>
            <a:fillRect/>
          </a:stretch>
        </p:blipFill>
        <p:spPr bwMode="auto">
          <a:xfrm rot="2215916">
            <a:off x="1710125" y="2269602"/>
            <a:ext cx="340858" cy="348609"/>
          </a:xfrm>
          <a:prstGeom prst="rect">
            <a:avLst/>
          </a:prstGeom>
          <a:noFill/>
        </p:spPr>
      </p:pic>
      <p:pic>
        <p:nvPicPr>
          <p:cNvPr id="36" name="Picture 9" descr="G:\2014 War History for China\赤壁之戰\boat副本.png"/>
          <p:cNvPicPr>
            <a:picLocks noChangeAspect="1" noChangeArrowheads="1"/>
          </p:cNvPicPr>
          <p:nvPr/>
        </p:nvPicPr>
        <p:blipFill>
          <a:blip r:embed="rId6" cstate="print"/>
          <a:srcRect/>
          <a:stretch>
            <a:fillRect/>
          </a:stretch>
        </p:blipFill>
        <p:spPr bwMode="auto">
          <a:xfrm rot="2215916">
            <a:off x="1970448" y="3001768"/>
            <a:ext cx="340858" cy="348609"/>
          </a:xfrm>
          <a:prstGeom prst="rect">
            <a:avLst/>
          </a:prstGeom>
          <a:noFill/>
        </p:spPr>
      </p:pic>
      <p:pic>
        <p:nvPicPr>
          <p:cNvPr id="37" name="Picture 9" descr="G:\2014 War History for China\赤壁之戰\boat副本.png"/>
          <p:cNvPicPr>
            <a:picLocks noChangeAspect="1" noChangeArrowheads="1"/>
          </p:cNvPicPr>
          <p:nvPr/>
        </p:nvPicPr>
        <p:blipFill>
          <a:blip r:embed="rId6" cstate="print"/>
          <a:srcRect/>
          <a:stretch>
            <a:fillRect/>
          </a:stretch>
        </p:blipFill>
        <p:spPr bwMode="auto">
          <a:xfrm rot="2215916">
            <a:off x="2360932" y="3933615"/>
            <a:ext cx="340858" cy="348609"/>
          </a:xfrm>
          <a:prstGeom prst="rect">
            <a:avLst/>
          </a:prstGeom>
          <a:noFill/>
        </p:spPr>
      </p:pic>
      <p:pic>
        <p:nvPicPr>
          <p:cNvPr id="38" name="Picture 9" descr="G:\2014 War History for China\赤壁之戰\boat副本.png"/>
          <p:cNvPicPr>
            <a:picLocks noChangeAspect="1" noChangeArrowheads="1"/>
          </p:cNvPicPr>
          <p:nvPr/>
        </p:nvPicPr>
        <p:blipFill>
          <a:blip r:embed="rId6" cstate="print"/>
          <a:srcRect/>
          <a:stretch>
            <a:fillRect/>
          </a:stretch>
        </p:blipFill>
        <p:spPr bwMode="auto">
          <a:xfrm rot="2539668">
            <a:off x="1972571" y="2604576"/>
            <a:ext cx="340858" cy="348609"/>
          </a:xfrm>
          <a:prstGeom prst="rect">
            <a:avLst/>
          </a:prstGeom>
          <a:noFill/>
        </p:spPr>
      </p:pic>
      <p:pic>
        <p:nvPicPr>
          <p:cNvPr id="39" name="Picture 9" descr="G:\2014 War History for China\赤壁之戰\boat副本.png"/>
          <p:cNvPicPr>
            <a:picLocks noChangeAspect="1" noChangeArrowheads="1"/>
          </p:cNvPicPr>
          <p:nvPr/>
        </p:nvPicPr>
        <p:blipFill>
          <a:blip r:embed="rId6" cstate="print"/>
          <a:srcRect/>
          <a:stretch>
            <a:fillRect/>
          </a:stretch>
        </p:blipFill>
        <p:spPr bwMode="auto">
          <a:xfrm rot="3170237">
            <a:off x="2161947" y="3272022"/>
            <a:ext cx="348609" cy="340858"/>
          </a:xfrm>
          <a:prstGeom prst="rect">
            <a:avLst/>
          </a:prstGeom>
          <a:noFill/>
        </p:spPr>
      </p:pic>
      <p:pic>
        <p:nvPicPr>
          <p:cNvPr id="40" name="Picture 9" descr="G:\2014 War History for China\赤壁之戰\boat副本.png"/>
          <p:cNvPicPr>
            <a:picLocks noChangeAspect="1" noChangeArrowheads="1"/>
          </p:cNvPicPr>
          <p:nvPr/>
        </p:nvPicPr>
        <p:blipFill>
          <a:blip r:embed="rId6" cstate="print"/>
          <a:srcRect/>
          <a:stretch>
            <a:fillRect/>
          </a:stretch>
        </p:blipFill>
        <p:spPr bwMode="auto">
          <a:xfrm rot="1560210">
            <a:off x="2740674" y="4055751"/>
            <a:ext cx="340858" cy="348609"/>
          </a:xfrm>
          <a:prstGeom prst="rect">
            <a:avLst/>
          </a:prstGeom>
          <a:noFill/>
        </p:spPr>
      </p:pic>
      <p:pic>
        <p:nvPicPr>
          <p:cNvPr id="41" name="Picture 9" descr="G:\2014 War History for China\赤壁之戰\boat副本.png"/>
          <p:cNvPicPr>
            <a:picLocks noChangeAspect="1" noChangeArrowheads="1"/>
          </p:cNvPicPr>
          <p:nvPr/>
        </p:nvPicPr>
        <p:blipFill>
          <a:blip r:embed="rId6" cstate="print"/>
          <a:srcRect/>
          <a:stretch>
            <a:fillRect/>
          </a:stretch>
        </p:blipFill>
        <p:spPr bwMode="auto">
          <a:xfrm rot="615774">
            <a:off x="3101327" y="4025242"/>
            <a:ext cx="340858" cy="348609"/>
          </a:xfrm>
          <a:prstGeom prst="rect">
            <a:avLst/>
          </a:prstGeom>
          <a:noFill/>
        </p:spPr>
      </p:pic>
      <p:pic>
        <p:nvPicPr>
          <p:cNvPr id="42" name="Picture 9" descr="G:\2014 War History for China\赤壁之戰\boat副本.png"/>
          <p:cNvPicPr>
            <a:picLocks noChangeAspect="1" noChangeArrowheads="1"/>
          </p:cNvPicPr>
          <p:nvPr/>
        </p:nvPicPr>
        <p:blipFill>
          <a:blip r:embed="rId6" cstate="print"/>
          <a:srcRect/>
          <a:stretch>
            <a:fillRect/>
          </a:stretch>
        </p:blipFill>
        <p:spPr bwMode="auto">
          <a:xfrm>
            <a:off x="3399092" y="3797295"/>
            <a:ext cx="340858" cy="348609"/>
          </a:xfrm>
          <a:prstGeom prst="rect">
            <a:avLst/>
          </a:prstGeom>
          <a:noFill/>
        </p:spPr>
      </p:pic>
      <p:pic>
        <p:nvPicPr>
          <p:cNvPr id="43" name="Picture 9" descr="G:\2014 War History for China\赤壁之戰\boat副本.png"/>
          <p:cNvPicPr>
            <a:picLocks noChangeAspect="1" noChangeArrowheads="1"/>
          </p:cNvPicPr>
          <p:nvPr/>
        </p:nvPicPr>
        <p:blipFill>
          <a:blip r:embed="rId6" cstate="print"/>
          <a:srcRect/>
          <a:stretch>
            <a:fillRect/>
          </a:stretch>
        </p:blipFill>
        <p:spPr bwMode="auto">
          <a:xfrm rot="1400166">
            <a:off x="3778064" y="3785522"/>
            <a:ext cx="340858" cy="348609"/>
          </a:xfrm>
          <a:prstGeom prst="rect">
            <a:avLst/>
          </a:prstGeom>
          <a:noFill/>
        </p:spPr>
      </p:pic>
      <p:sp>
        <p:nvSpPr>
          <p:cNvPr id="44" name="Striped Right Arrow 87"/>
          <p:cNvSpPr/>
          <p:nvPr/>
        </p:nvSpPr>
        <p:spPr>
          <a:xfrm rot="7950241">
            <a:off x="1592988" y="1704443"/>
            <a:ext cx="371152" cy="21467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5" name="Striped Right Arrow 88"/>
          <p:cNvSpPr/>
          <p:nvPr/>
        </p:nvSpPr>
        <p:spPr>
          <a:xfrm rot="5708902">
            <a:off x="1202505" y="1970684"/>
            <a:ext cx="371152" cy="21467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6" name="Striped Right Arrow 89"/>
          <p:cNvSpPr/>
          <p:nvPr/>
        </p:nvSpPr>
        <p:spPr>
          <a:xfrm rot="4657277">
            <a:off x="1079438" y="2696662"/>
            <a:ext cx="371152" cy="21467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7" name="Striped Right Arrow 90"/>
          <p:cNvSpPr/>
          <p:nvPr/>
        </p:nvSpPr>
        <p:spPr>
          <a:xfrm rot="4011043">
            <a:off x="1105726" y="3304702"/>
            <a:ext cx="371152" cy="21467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8" name="TextBox 92"/>
          <p:cNvSpPr txBox="1"/>
          <p:nvPr/>
        </p:nvSpPr>
        <p:spPr>
          <a:xfrm>
            <a:off x="3871527" y="1600770"/>
            <a:ext cx="2578459" cy="1114291"/>
          </a:xfrm>
          <a:prstGeom prst="rect">
            <a:avLst/>
          </a:prstGeom>
          <a:solidFill>
            <a:srgbClr val="FFC000"/>
          </a:solidFill>
        </p:spPr>
        <p:txBody>
          <a:bodyPr wrap="square" rtlCol="0">
            <a:noAutofit/>
          </a:bodyPr>
          <a:lstStyle/>
          <a:p>
            <a:pPr>
              <a:spcAft>
                <a:spcPts val="0"/>
              </a:spcAft>
            </a:pPr>
            <a:r>
              <a:rPr lang="en-HK" altLang="zh-CN" sz="1600" kern="1200" dirty="0">
                <a:solidFill>
                  <a:srgbClr val="000000"/>
                </a:solidFill>
                <a:effectLst/>
                <a:latin typeface="Times New Roman" panose="02020603050405020304" pitchFamily="18" charset="0"/>
                <a:ea typeface="新細明體"/>
                <a:cs typeface="Times New Roman" panose="02020603050405020304" pitchFamily="18" charset="0"/>
              </a:rPr>
              <a:t>Legend:</a:t>
            </a: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          </a:t>
            </a:r>
            <a:endParaRPr lang="zh-HK" sz="1600" dirty="0">
              <a:effectLst/>
              <a:latin typeface="Times New Roman" panose="02020603050405020304" pitchFamily="18" charset="0"/>
              <a:ea typeface="新細明體"/>
              <a:cs typeface="Times New Roman" panose="02020603050405020304" pitchFamily="18" charset="0"/>
            </a:endParaRPr>
          </a:p>
          <a:p>
            <a:pPr>
              <a:spcAft>
                <a:spcPts val="0"/>
              </a:spcAft>
            </a:pP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          </a:t>
            </a:r>
            <a:r>
              <a:rPr lang="en-HK" sz="1600" dirty="0">
                <a:solidFill>
                  <a:srgbClr val="000000"/>
                </a:solidFill>
                <a:latin typeface="Times New Roman" panose="02020603050405020304" pitchFamily="18" charset="0"/>
                <a:ea typeface="新細明體"/>
                <a:cs typeface="Times New Roman" panose="02020603050405020304" pitchFamily="18" charset="0"/>
              </a:rPr>
              <a:t>Cao Cao’s attack route</a:t>
            </a:r>
            <a:endParaRPr lang="zh-HK" sz="1600" dirty="0">
              <a:solidFill>
                <a:srgbClr val="000000"/>
              </a:solidFill>
              <a:latin typeface="Times New Roman" panose="02020603050405020304" pitchFamily="18" charset="0"/>
              <a:ea typeface="新細明體"/>
              <a:cs typeface="Times New Roman" panose="02020603050405020304" pitchFamily="18" charset="0"/>
            </a:endParaRPr>
          </a:p>
          <a:p>
            <a:pPr>
              <a:spcAft>
                <a:spcPts val="0"/>
              </a:spcAft>
            </a:pPr>
            <a:r>
              <a:rPr lang="en-US" sz="1600" dirty="0">
                <a:solidFill>
                  <a:srgbClr val="000000"/>
                </a:solidFill>
                <a:latin typeface="Times New Roman" panose="02020603050405020304" pitchFamily="18" charset="0"/>
                <a:ea typeface="新細明體"/>
                <a:cs typeface="Times New Roman" panose="02020603050405020304" pitchFamily="18" charset="0"/>
              </a:rPr>
              <a:t>          </a:t>
            </a:r>
            <a:r>
              <a:rPr lang="en-HK" sz="1600" dirty="0">
                <a:solidFill>
                  <a:srgbClr val="000000"/>
                </a:solidFill>
                <a:latin typeface="Times New Roman" panose="02020603050405020304" pitchFamily="18" charset="0"/>
                <a:ea typeface="新細明體"/>
                <a:cs typeface="Times New Roman" panose="02020603050405020304" pitchFamily="18" charset="0"/>
              </a:rPr>
              <a:t>Liu </a:t>
            </a:r>
            <a:r>
              <a:rPr lang="en-HK" sz="1600" dirty="0" err="1">
                <a:solidFill>
                  <a:srgbClr val="000000"/>
                </a:solidFill>
                <a:latin typeface="Times New Roman" panose="02020603050405020304" pitchFamily="18" charset="0"/>
                <a:ea typeface="新細明體"/>
                <a:cs typeface="Times New Roman" panose="02020603050405020304" pitchFamily="18" charset="0"/>
              </a:rPr>
              <a:t>Bei’s</a:t>
            </a:r>
            <a:r>
              <a:rPr lang="en-HK" sz="1600" dirty="0">
                <a:solidFill>
                  <a:srgbClr val="000000"/>
                </a:solidFill>
                <a:latin typeface="Times New Roman" panose="02020603050405020304" pitchFamily="18" charset="0"/>
                <a:ea typeface="新細明體"/>
                <a:cs typeface="Times New Roman" panose="02020603050405020304" pitchFamily="18" charset="0"/>
              </a:rPr>
              <a:t> retreat route</a:t>
            </a:r>
          </a:p>
          <a:p>
            <a:pPr>
              <a:spcAft>
                <a:spcPts val="0"/>
              </a:spcAft>
            </a:pPr>
            <a:r>
              <a:rPr lang="en-US" sz="1600" dirty="0">
                <a:solidFill>
                  <a:srgbClr val="000000"/>
                </a:solidFill>
                <a:latin typeface="Times New Roman" panose="02020603050405020304" pitchFamily="18" charset="0"/>
                <a:ea typeface="新細明體"/>
                <a:cs typeface="Times New Roman" panose="02020603050405020304" pitchFamily="18" charset="0"/>
              </a:rPr>
              <a:t>          Guan Yu’s retreat </a:t>
            </a: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route</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49" name="Striped Right Arrow 94"/>
          <p:cNvSpPr/>
          <p:nvPr/>
        </p:nvSpPr>
        <p:spPr>
          <a:xfrm>
            <a:off x="4108064" y="1901059"/>
            <a:ext cx="362900" cy="21956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50" name="Striped Right Arrow 95"/>
          <p:cNvSpPr/>
          <p:nvPr/>
        </p:nvSpPr>
        <p:spPr>
          <a:xfrm>
            <a:off x="4108064" y="2155961"/>
            <a:ext cx="362900" cy="219560"/>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pic>
        <p:nvPicPr>
          <p:cNvPr id="51" name="Picture 9" descr="G:\2014 War History for China\赤壁之戰\boat副本.png"/>
          <p:cNvPicPr>
            <a:picLocks noChangeAspect="1" noChangeArrowheads="1"/>
          </p:cNvPicPr>
          <p:nvPr/>
        </p:nvPicPr>
        <p:blipFill>
          <a:blip r:embed="rId6" cstate="print"/>
          <a:srcRect/>
          <a:stretch>
            <a:fillRect/>
          </a:stretch>
        </p:blipFill>
        <p:spPr bwMode="auto">
          <a:xfrm rot="21246517">
            <a:off x="4124657" y="2383953"/>
            <a:ext cx="340858" cy="348609"/>
          </a:xfrm>
          <a:prstGeom prst="rect">
            <a:avLst/>
          </a:prstGeom>
          <a:noFill/>
        </p:spPr>
      </p:pic>
      <p:sp>
        <p:nvSpPr>
          <p:cNvPr id="52" name="TextBox 52"/>
          <p:cNvSpPr txBox="1"/>
          <p:nvPr/>
        </p:nvSpPr>
        <p:spPr>
          <a:xfrm>
            <a:off x="2447520" y="3543727"/>
            <a:ext cx="824236" cy="507135"/>
          </a:xfrm>
          <a:prstGeom prst="rect">
            <a:avLst/>
          </a:prstGeom>
          <a:noFill/>
        </p:spPr>
        <p:txBody>
          <a:bodyPr wrap="square" rtlCol="0">
            <a:noAutofit/>
          </a:bodyPr>
          <a:lstStyle/>
          <a:p>
            <a:pPr>
              <a:spcAft>
                <a:spcPts val="0"/>
              </a:spcAft>
            </a:pPr>
            <a:r>
              <a:rPr lang="en-HK" altLang="zh-HK" sz="1400" dirty="0" err="1">
                <a:solidFill>
                  <a:srgbClr val="000000"/>
                </a:solidFill>
                <a:latin typeface="Times New Roman" panose="02020603050405020304" pitchFamily="18" charset="0"/>
                <a:ea typeface="新細明體"/>
                <a:cs typeface="Times New Roman" panose="02020603050405020304" pitchFamily="18" charset="0"/>
              </a:rPr>
              <a:t>Hanjin</a:t>
            </a:r>
            <a:endParaRPr lang="zh-HK" sz="1400" dirty="0">
              <a:solidFill>
                <a:srgbClr val="000000"/>
              </a:solidFill>
              <a:latin typeface="Times New Roman" panose="02020603050405020304" pitchFamily="18" charset="0"/>
              <a:ea typeface="新細明體"/>
              <a:cs typeface="Times New Roman" panose="02020603050405020304" pitchFamily="18" charset="0"/>
            </a:endParaRPr>
          </a:p>
        </p:txBody>
      </p:sp>
      <p:sp>
        <p:nvSpPr>
          <p:cNvPr id="53" name="TextBox 3"/>
          <p:cNvSpPr txBox="1"/>
          <p:nvPr/>
        </p:nvSpPr>
        <p:spPr>
          <a:xfrm>
            <a:off x="6449986" y="1800480"/>
            <a:ext cx="2556950" cy="4434174"/>
          </a:xfrm>
          <a:prstGeom prst="rect">
            <a:avLst/>
          </a:prstGeom>
          <a:gradFill>
            <a:gsLst>
              <a:gs pos="0">
                <a:schemeClr val="accent6">
                  <a:lumMod val="60000"/>
                  <a:lumOff val="40000"/>
                </a:schemeClr>
              </a:gs>
              <a:gs pos="35000">
                <a:schemeClr val="accent6">
                  <a:lumMod val="40000"/>
                  <a:lumOff val="60000"/>
                </a:schemeClr>
              </a:gs>
              <a:gs pos="100000">
                <a:schemeClr val="accent6">
                  <a:lumMod val="20000"/>
                  <a:lumOff val="80000"/>
                </a:schemeClr>
              </a:gs>
            </a:gsLst>
          </a:gradFill>
          <a:ln>
            <a:noFill/>
          </a:ln>
          <a:effectLst/>
        </p:spPr>
        <p:style>
          <a:lnRef idx="1">
            <a:schemeClr val="accent4"/>
          </a:lnRef>
          <a:fillRef idx="2">
            <a:schemeClr val="accent4"/>
          </a:fillRef>
          <a:effectRef idx="1">
            <a:schemeClr val="accent4"/>
          </a:effectRef>
          <a:fontRef idx="minor">
            <a:schemeClr val="dk1"/>
          </a:fontRef>
        </p:style>
        <p:txBody>
          <a:bodyPr wrap="square" rtlCol="0">
            <a:noAutofit/>
          </a:bodyPr>
          <a:lstStyle/>
          <a:p>
            <a:pPr>
              <a:spcAft>
                <a:spcPts val="0"/>
              </a:spcAft>
            </a:pP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At the </a:t>
            </a:r>
            <a:r>
              <a:rPr lang="en-HK" altLang="zh-CN" sz="1500" kern="1200" dirty="0" err="1" smtClean="0">
                <a:solidFill>
                  <a:schemeClr val="tx1"/>
                </a:solidFill>
                <a:effectLst/>
                <a:latin typeface="Times New Roman" panose="02020603050405020304" pitchFamily="18" charset="0"/>
                <a:ea typeface="新細明體"/>
                <a:cs typeface="Times New Roman" panose="02020603050405020304" pitchFamily="18" charset="0"/>
              </a:rPr>
              <a:t>Changban</a:t>
            </a:r>
            <a:r>
              <a:rPr lang="en-HK" altLang="zh-CN" sz="1500" kern="1200" dirty="0" smtClean="0">
                <a:solidFill>
                  <a:schemeClr val="tx1"/>
                </a:solidFill>
                <a:effectLst/>
                <a:latin typeface="Times New Roman" panose="02020603050405020304" pitchFamily="18" charset="0"/>
                <a:ea typeface="新細明體"/>
                <a:cs typeface="Times New Roman" panose="02020603050405020304" pitchFamily="18" charset="0"/>
              </a:rPr>
              <a:t>,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Cao Cao’s</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 Tiger and Leopard Cavalry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caught </a:t>
            </a:r>
            <a:r>
              <a:rPr lang="en-HK" altLang="zh-CN" sz="1500" kern="1200" dirty="0" smtClean="0">
                <a:solidFill>
                  <a:schemeClr val="tx1"/>
                </a:solidFill>
                <a:effectLst/>
                <a:latin typeface="Times New Roman" panose="02020603050405020304" pitchFamily="18" charset="0"/>
                <a:ea typeface="新細明體"/>
                <a:cs typeface="Times New Roman" panose="02020603050405020304" pitchFamily="18" charset="0"/>
              </a:rPr>
              <a:t>up Liu.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Liu Bei’s army was immediately thrown into chaos and suffered heavy casualties. Liu Bei</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 brought scores of cavalry and crossed the Han river in his east. At the riverside city of </a:t>
            </a:r>
            <a:r>
              <a:rPr lang="en-HK" altLang="zh-CN" sz="1500" dirty="0" smtClean="0">
                <a:solidFill>
                  <a:schemeClr val="tx1"/>
                </a:solidFill>
                <a:latin typeface="Times New Roman" panose="02020603050405020304" pitchFamily="18" charset="0"/>
                <a:ea typeface="新細明體"/>
                <a:cs typeface="Times New Roman" panose="02020603050405020304" pitchFamily="18" charset="0"/>
              </a:rPr>
              <a:t>Han</a:t>
            </a:r>
            <a:r>
              <a:rPr lang="en-US" altLang="zh-CN" sz="1500" dirty="0" err="1" smtClean="0">
                <a:solidFill>
                  <a:schemeClr val="tx1"/>
                </a:solidFill>
                <a:latin typeface="Times New Roman" panose="02020603050405020304" pitchFamily="18" charset="0"/>
                <a:ea typeface="新細明體"/>
                <a:cs typeface="Times New Roman" panose="02020603050405020304" pitchFamily="18" charset="0"/>
              </a:rPr>
              <a:t>jin</a:t>
            </a:r>
            <a:r>
              <a:rPr lang="en-HK" altLang="zh-CN" sz="1500" dirty="0" smtClean="0">
                <a:solidFill>
                  <a:schemeClr val="tx1"/>
                </a:solidFill>
                <a:latin typeface="Times New Roman" panose="02020603050405020304" pitchFamily="18" charset="0"/>
                <a:ea typeface="新細明體"/>
                <a:cs typeface="Times New Roman" panose="02020603050405020304" pitchFamily="18" charset="0"/>
              </a:rPr>
              <a:t>,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he met with Guan Yu. By now, Sun Quan, whose base of operations was at </a:t>
            </a:r>
            <a:r>
              <a:rPr lang="en-HK" altLang="zh-CN" sz="1500" dirty="0" err="1" smtClean="0">
                <a:solidFill>
                  <a:schemeClr val="tx1"/>
                </a:solidFill>
                <a:latin typeface="Times New Roman" panose="02020603050405020304" pitchFamily="18" charset="0"/>
                <a:ea typeface="新細明體"/>
                <a:cs typeface="Times New Roman" panose="02020603050405020304" pitchFamily="18" charset="0"/>
              </a:rPr>
              <a:t>Chaisang</a:t>
            </a:r>
            <a:r>
              <a:rPr lang="en-HK" altLang="zh-CN" sz="1500" dirty="0" smtClean="0">
                <a:solidFill>
                  <a:schemeClr val="tx1"/>
                </a:solidFill>
                <a:latin typeface="Times New Roman" panose="02020603050405020304" pitchFamily="18" charset="0"/>
                <a:ea typeface="新細明體"/>
                <a:cs typeface="Times New Roman" panose="02020603050405020304" pitchFamily="18" charset="0"/>
              </a:rPr>
              <a:t> </a:t>
            </a:r>
            <a:r>
              <a:rPr lang="en-US" altLang="zh-TW" sz="1500" dirty="0" smtClean="0">
                <a:solidFill>
                  <a:schemeClr val="tx1"/>
                </a:solidFill>
                <a:latin typeface="Times New Roman" panose="02020603050405020304" pitchFamily="18" charset="0"/>
                <a:ea typeface="新細明體"/>
                <a:cs typeface="Times New Roman" panose="02020603050405020304" pitchFamily="18" charset="0"/>
              </a:rPr>
              <a:t>(</a:t>
            </a:r>
            <a:r>
              <a:rPr lang="zh-TW" altLang="en-US" sz="1500" dirty="0" smtClean="0">
                <a:solidFill>
                  <a:schemeClr val="tx1"/>
                </a:solidFill>
                <a:latin typeface="Times New Roman" panose="02020603050405020304" pitchFamily="18" charset="0"/>
                <a:ea typeface="新細明體"/>
                <a:cs typeface="Times New Roman" panose="02020603050405020304" pitchFamily="18" charset="0"/>
              </a:rPr>
              <a:t>柴桑</a:t>
            </a:r>
            <a:r>
              <a:rPr lang="en-US" altLang="zh-TW" sz="1500" dirty="0" smtClean="0">
                <a:solidFill>
                  <a:schemeClr val="tx1"/>
                </a:solidFill>
                <a:latin typeface="Times New Roman" panose="02020603050405020304" pitchFamily="18" charset="0"/>
                <a:ea typeface="新細明體"/>
                <a:cs typeface="Times New Roman" panose="02020603050405020304" pitchFamily="18" charset="0"/>
              </a:rPr>
              <a:t>)</a:t>
            </a:r>
            <a:r>
              <a:rPr lang="en-HK" altLang="zh-CN" sz="1500" dirty="0" smtClean="0">
                <a:solidFill>
                  <a:schemeClr val="tx1"/>
                </a:solidFill>
                <a:latin typeface="Times New Roman" panose="02020603050405020304" pitchFamily="18" charset="0"/>
                <a:ea typeface="新細明體"/>
                <a:cs typeface="Times New Roman" panose="02020603050405020304" pitchFamily="18" charset="0"/>
              </a:rPr>
              <a:t>,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also hoped to resist </a:t>
            </a:r>
            <a:r>
              <a:rPr lang="en-HK" altLang="zh-CN" sz="1500" dirty="0" smtClean="0">
                <a:solidFill>
                  <a:schemeClr val="tx1"/>
                </a:solidFill>
                <a:latin typeface="Times New Roman" panose="02020603050405020304" pitchFamily="18" charset="0"/>
                <a:ea typeface="新細明體"/>
                <a:cs typeface="Times New Roman" panose="02020603050405020304" pitchFamily="18" charset="0"/>
              </a:rPr>
              <a:t>against Cao</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 He therefore sent Lu Su to </a:t>
            </a:r>
            <a:r>
              <a:rPr lang="en-HK" altLang="zh-CN" sz="1500" dirty="0" err="1" smtClean="0">
                <a:solidFill>
                  <a:schemeClr val="tx1"/>
                </a:solidFill>
                <a:latin typeface="Times New Roman" panose="02020603050405020304" pitchFamily="18" charset="0"/>
                <a:ea typeface="新細明體"/>
                <a:cs typeface="Times New Roman" panose="02020603050405020304" pitchFamily="18" charset="0"/>
              </a:rPr>
              <a:t>Hanjin</a:t>
            </a:r>
            <a:r>
              <a:rPr lang="en-HK" altLang="zh-CN" sz="1500" dirty="0" smtClean="0">
                <a:solidFill>
                  <a:schemeClr val="tx1"/>
                </a:solidFill>
                <a:latin typeface="Times New Roman" panose="02020603050405020304" pitchFamily="18" charset="0"/>
                <a:ea typeface="新細明體"/>
                <a:cs typeface="Times New Roman" panose="02020603050405020304" pitchFamily="18" charset="0"/>
              </a:rPr>
              <a:t> to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welcome Liu Bei and his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army to </a:t>
            </a:r>
            <a:r>
              <a:rPr lang="en-HK" altLang="zh-CN" sz="1500" kern="1200" dirty="0" err="1">
                <a:solidFill>
                  <a:schemeClr val="tx1"/>
                </a:solidFill>
                <a:effectLst/>
                <a:latin typeface="Times New Roman" panose="02020603050405020304" pitchFamily="18" charset="0"/>
                <a:ea typeface="新細明體"/>
                <a:cs typeface="Times New Roman" panose="02020603050405020304" pitchFamily="18" charset="0"/>
              </a:rPr>
              <a:t>Xiakou</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 </a:t>
            </a:r>
            <a:r>
              <a:rPr lang="en-US" altLang="zh-TW" sz="1500" dirty="0">
                <a:solidFill>
                  <a:schemeClr val="tx1"/>
                </a:solidFill>
                <a:latin typeface="Times New Roman" panose="02020603050405020304" pitchFamily="18" charset="0"/>
                <a:ea typeface="新細明體"/>
                <a:cs typeface="Times New Roman" panose="02020603050405020304" pitchFamily="18" charset="0"/>
              </a:rPr>
              <a:t>(</a:t>
            </a:r>
            <a:r>
              <a:rPr lang="zh-TW" altLang="en-US" sz="1500" dirty="0">
                <a:solidFill>
                  <a:schemeClr val="tx1"/>
                </a:solidFill>
                <a:latin typeface="Times New Roman" panose="02020603050405020304" pitchFamily="18" charset="0"/>
                <a:ea typeface="新細明體"/>
                <a:cs typeface="Times New Roman" panose="02020603050405020304" pitchFamily="18" charset="0"/>
              </a:rPr>
              <a:t>夏口</a:t>
            </a:r>
            <a:r>
              <a:rPr lang="en-US" altLang="zh-TW" sz="1500" dirty="0">
                <a:solidFill>
                  <a:schemeClr val="tx1"/>
                </a:solidFill>
                <a:latin typeface="Times New Roman" panose="02020603050405020304" pitchFamily="18" charset="0"/>
                <a:ea typeface="新細明體"/>
                <a:cs typeface="Times New Roman" panose="02020603050405020304" pitchFamily="18" charset="0"/>
              </a:rPr>
              <a:t>)</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 city to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resupply and plot to stop Cao.</a:t>
            </a:r>
            <a:endParaRPr lang="zh-HK" sz="1500" dirty="0">
              <a:solidFill>
                <a:schemeClr val="tx1"/>
              </a:solidFill>
              <a:effectLst/>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91331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44" grpId="0" animBg="1"/>
      <p:bldP spid="45"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14" name="Picture 6"/>
          <p:cNvPicPr>
            <a:picLocks noChangeAspect="1" noChangeArrowheads="1"/>
          </p:cNvPicPr>
          <p:nvPr/>
        </p:nvPicPr>
        <p:blipFill>
          <a:blip r:embed="rId3" cstate="print"/>
          <a:srcRect/>
          <a:stretch>
            <a:fillRect/>
          </a:stretch>
        </p:blipFill>
        <p:spPr bwMode="auto">
          <a:xfrm>
            <a:off x="1224611" y="1245125"/>
            <a:ext cx="6663833" cy="5127259"/>
          </a:xfrm>
          <a:prstGeom prst="rect">
            <a:avLst/>
          </a:prstGeom>
          <a:noFill/>
          <a:ln w="38100">
            <a:solidFill>
              <a:schemeClr val="accent6">
                <a:lumMod val="50000"/>
              </a:schemeClr>
            </a:solidFill>
            <a:miter lim="800000"/>
            <a:headEnd/>
            <a:tailEnd/>
          </a:ln>
          <a:effectLst>
            <a:outerShdw blurRad="50800" dist="38100" dir="2700000" algn="tl" rotWithShape="0">
              <a:prstClr val="black">
                <a:alpha val="40000"/>
              </a:prstClr>
            </a:outerShdw>
          </a:effectLst>
        </p:spPr>
      </p:pic>
      <p:sp>
        <p:nvSpPr>
          <p:cNvPr id="15" name="Flowchart: Connector 25"/>
          <p:cNvSpPr/>
          <p:nvPr/>
        </p:nvSpPr>
        <p:spPr>
          <a:xfrm>
            <a:off x="3087173" y="1672691"/>
            <a:ext cx="139939" cy="14252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6" name="Flowchart: Connector 26"/>
          <p:cNvSpPr/>
          <p:nvPr/>
        </p:nvSpPr>
        <p:spPr>
          <a:xfrm>
            <a:off x="2597388" y="1957735"/>
            <a:ext cx="139939" cy="14252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7" name="Flowchart: Connector 27"/>
          <p:cNvSpPr/>
          <p:nvPr/>
        </p:nvSpPr>
        <p:spPr>
          <a:xfrm>
            <a:off x="2457449" y="2314040"/>
            <a:ext cx="139939" cy="14252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8" name="Flowchart: Connector 28"/>
          <p:cNvSpPr/>
          <p:nvPr/>
        </p:nvSpPr>
        <p:spPr>
          <a:xfrm>
            <a:off x="3297081" y="3668000"/>
            <a:ext cx="139939" cy="14252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9" name="Flowchart: Connector 29"/>
          <p:cNvSpPr/>
          <p:nvPr/>
        </p:nvSpPr>
        <p:spPr>
          <a:xfrm>
            <a:off x="2877265" y="4451871"/>
            <a:ext cx="139939" cy="14252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0" name="Flowchart: Connector 31"/>
          <p:cNvSpPr/>
          <p:nvPr/>
        </p:nvSpPr>
        <p:spPr>
          <a:xfrm>
            <a:off x="5256220" y="4380610"/>
            <a:ext cx="139939" cy="1425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1" name="Flowchart: Connector 32"/>
          <p:cNvSpPr/>
          <p:nvPr/>
        </p:nvSpPr>
        <p:spPr>
          <a:xfrm>
            <a:off x="7425268" y="5449526"/>
            <a:ext cx="139939" cy="142522"/>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2" name="TextBox 38"/>
          <p:cNvSpPr txBox="1"/>
          <p:nvPr/>
        </p:nvSpPr>
        <p:spPr>
          <a:xfrm rot="3967199">
            <a:off x="1362190" y="1662651"/>
            <a:ext cx="918949" cy="533107"/>
          </a:xfrm>
          <a:prstGeom prst="rect">
            <a:avLst/>
          </a:prstGeom>
          <a:noFill/>
        </p:spPr>
        <p:txBody>
          <a:bodyPr wrap="square" rtlCol="0">
            <a:noAutofit/>
          </a:bodyPr>
          <a:lstStyle/>
          <a:p>
            <a:pPr>
              <a:spcAft>
                <a:spcPts val="0"/>
              </a:spcAft>
            </a:pPr>
            <a:r>
              <a:rPr lang="en-HK" altLang="zh-CN" sz="1400" kern="1200" dirty="0">
                <a:solidFill>
                  <a:srgbClr val="000000"/>
                </a:solidFill>
                <a:effectLst/>
                <a:latin typeface="Times New Roman" panose="02020603050405020304" pitchFamily="18" charset="0"/>
                <a:ea typeface="新細明體"/>
                <a:cs typeface="Times New Roman" panose="02020603050405020304" pitchFamily="18" charset="0"/>
              </a:rPr>
              <a:t>Han River</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3" name="TextBox 39"/>
          <p:cNvSpPr txBox="1"/>
          <p:nvPr/>
        </p:nvSpPr>
        <p:spPr>
          <a:xfrm rot="19594867">
            <a:off x="7018976" y="4508300"/>
            <a:ext cx="839766" cy="542949"/>
          </a:xfrm>
          <a:prstGeom prst="rect">
            <a:avLst/>
          </a:prstGeom>
          <a:noFill/>
        </p:spPr>
        <p:txBody>
          <a:bodyPr wrap="square" rtlCol="0">
            <a:noAutofit/>
          </a:bodyPr>
          <a:lstStyle/>
          <a:p>
            <a:pPr>
              <a:spcAft>
                <a:spcPts val="0"/>
              </a:spcAft>
            </a:pPr>
            <a:r>
              <a:rPr lang="en-HK" altLang="zh-CN" sz="1600" kern="1200" dirty="0">
                <a:solidFill>
                  <a:srgbClr val="000000"/>
                </a:solidFill>
                <a:effectLst/>
                <a:latin typeface="Times New Roman" panose="02020603050405020304" pitchFamily="18" charset="0"/>
                <a:ea typeface="新細明體"/>
                <a:cs typeface="Times New Roman" panose="02020603050405020304" pitchFamily="18" charset="0"/>
              </a:rPr>
              <a:t>Yangzi river</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4" name="TextBox 40"/>
          <p:cNvSpPr txBox="1"/>
          <p:nvPr/>
        </p:nvSpPr>
        <p:spPr>
          <a:xfrm>
            <a:off x="2251406" y="5807460"/>
            <a:ext cx="1544644" cy="542949"/>
          </a:xfrm>
          <a:prstGeom prst="rect">
            <a:avLst/>
          </a:prstGeom>
          <a:noFill/>
        </p:spPr>
        <p:txBody>
          <a:bodyPr wrap="square" rtlCol="0">
            <a:noAutofit/>
          </a:bodyPr>
          <a:lstStyle/>
          <a:p>
            <a:pPr>
              <a:spcAft>
                <a:spcPts val="0"/>
              </a:spcAft>
            </a:pPr>
            <a:r>
              <a:rPr lang="en-HK" altLang="zh-CN" sz="1600" kern="1200" dirty="0" err="1">
                <a:solidFill>
                  <a:srgbClr val="000000"/>
                </a:solidFill>
                <a:effectLst/>
                <a:latin typeface="Times New Roman" panose="02020603050405020304" pitchFamily="18" charset="0"/>
                <a:ea typeface="新細明體"/>
                <a:cs typeface="Times New Roman" panose="02020603050405020304" pitchFamily="18" charset="0"/>
              </a:rPr>
              <a:t>Dongting</a:t>
            </a:r>
            <a:r>
              <a:rPr lang="en-HK" altLang="zh-CN" sz="1600" kern="1200" dirty="0">
                <a:solidFill>
                  <a:srgbClr val="000000"/>
                </a:solidFill>
                <a:effectLst/>
                <a:latin typeface="Times New Roman" panose="02020603050405020304" pitchFamily="18" charset="0"/>
                <a:ea typeface="新細明體"/>
                <a:cs typeface="Times New Roman" panose="02020603050405020304" pitchFamily="18" charset="0"/>
              </a:rPr>
              <a:t> lake</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5" name="TextBox 41"/>
          <p:cNvSpPr txBox="1"/>
          <p:nvPr/>
        </p:nvSpPr>
        <p:spPr>
          <a:xfrm>
            <a:off x="6563360" y="5335493"/>
            <a:ext cx="1110907" cy="542949"/>
          </a:xfrm>
          <a:prstGeom prst="rect">
            <a:avLst/>
          </a:prstGeom>
          <a:noFill/>
        </p:spPr>
        <p:txBody>
          <a:bodyPr wrap="square" rtlCol="0">
            <a:noAutofit/>
          </a:bodyPr>
          <a:lstStyle/>
          <a:p>
            <a:pPr>
              <a:spcAft>
                <a:spcPts val="0"/>
              </a:spcAft>
            </a:pPr>
            <a:r>
              <a:rPr lang="en-HK" altLang="zh-CN" sz="1600" kern="1200" dirty="0" err="1">
                <a:solidFill>
                  <a:srgbClr val="000000"/>
                </a:solidFill>
                <a:effectLst/>
                <a:latin typeface="Times New Roman" panose="02020603050405020304" pitchFamily="18" charset="0"/>
                <a:ea typeface="新細明體"/>
                <a:cs typeface="Times New Roman" panose="02020603050405020304" pitchFamily="18" charset="0"/>
              </a:rPr>
              <a:t>Chaisang</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6" name="TextBox 43"/>
          <p:cNvSpPr txBox="1"/>
          <p:nvPr/>
        </p:nvSpPr>
        <p:spPr>
          <a:xfrm>
            <a:off x="4913282" y="4479984"/>
            <a:ext cx="838322" cy="542949"/>
          </a:xfrm>
          <a:prstGeom prst="rect">
            <a:avLst/>
          </a:prstGeom>
          <a:noFill/>
        </p:spPr>
        <p:txBody>
          <a:bodyPr wrap="square" rtlCol="0">
            <a:noAutofit/>
          </a:bodyPr>
          <a:lstStyle/>
          <a:p>
            <a:pPr>
              <a:spcAft>
                <a:spcPts val="0"/>
              </a:spcAft>
            </a:pPr>
            <a:r>
              <a:rPr lang="en-HK" altLang="zh-CN" sz="1600" kern="1200" dirty="0" err="1">
                <a:solidFill>
                  <a:srgbClr val="000000"/>
                </a:solidFill>
                <a:effectLst/>
                <a:latin typeface="Times New Roman" panose="02020603050405020304" pitchFamily="18" charset="0"/>
                <a:ea typeface="新細明體"/>
                <a:cs typeface="Times New Roman" panose="02020603050405020304" pitchFamily="18" charset="0"/>
              </a:rPr>
              <a:t>Xiakou</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7" name="TextBox 44"/>
          <p:cNvSpPr txBox="1"/>
          <p:nvPr/>
        </p:nvSpPr>
        <p:spPr>
          <a:xfrm>
            <a:off x="3157142" y="1524761"/>
            <a:ext cx="909490" cy="542949"/>
          </a:xfrm>
          <a:prstGeom prst="rect">
            <a:avLst/>
          </a:prstGeom>
          <a:noFill/>
        </p:spPr>
        <p:txBody>
          <a:bodyPr wrap="square" rtlCol="0">
            <a:noAutofit/>
          </a:bodyPr>
          <a:lstStyle/>
          <a:p>
            <a:pPr>
              <a:spcAft>
                <a:spcPts val="0"/>
              </a:spcAft>
            </a:pPr>
            <a:r>
              <a:rPr lang="en-HK" altLang="zh-CN" sz="1600" kern="1200" dirty="0">
                <a:solidFill>
                  <a:srgbClr val="000000"/>
                </a:solidFill>
                <a:effectLst/>
                <a:latin typeface="Times New Roman" panose="02020603050405020304" pitchFamily="18" charset="0"/>
                <a:ea typeface="新細明體"/>
                <a:cs typeface="Times New Roman" panose="02020603050405020304" pitchFamily="18" charset="0"/>
              </a:rPr>
              <a:t>Xinye</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8" name="TextBox 45"/>
          <p:cNvSpPr txBox="1"/>
          <p:nvPr/>
        </p:nvSpPr>
        <p:spPr>
          <a:xfrm>
            <a:off x="2737329" y="1815228"/>
            <a:ext cx="1216083" cy="542949"/>
          </a:xfrm>
          <a:prstGeom prst="rect">
            <a:avLst/>
          </a:prstGeom>
          <a:noFill/>
        </p:spPr>
        <p:txBody>
          <a:bodyPr wrap="square" rtlCol="0">
            <a:noAutofit/>
          </a:bodyPr>
          <a:lstStyle/>
          <a:p>
            <a:pPr>
              <a:spcAft>
                <a:spcPts val="0"/>
              </a:spcAft>
            </a:pPr>
            <a:r>
              <a:rPr lang="en-HK" altLang="zh-CN" sz="1600" kern="1200" dirty="0" err="1">
                <a:solidFill>
                  <a:srgbClr val="000000"/>
                </a:solidFill>
                <a:effectLst/>
                <a:latin typeface="Times New Roman" panose="02020603050405020304" pitchFamily="18" charset="0"/>
                <a:ea typeface="新細明體"/>
                <a:cs typeface="Times New Roman" panose="02020603050405020304" pitchFamily="18" charset="0"/>
              </a:rPr>
              <a:t>Fancheng</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9" name="TextBox 46"/>
          <p:cNvSpPr txBox="1"/>
          <p:nvPr/>
        </p:nvSpPr>
        <p:spPr>
          <a:xfrm>
            <a:off x="1311335" y="2185087"/>
            <a:ext cx="1216083" cy="542949"/>
          </a:xfrm>
          <a:prstGeom prst="rect">
            <a:avLst/>
          </a:prstGeom>
          <a:noFill/>
        </p:spPr>
        <p:txBody>
          <a:bodyPr wrap="square" rtlCol="0">
            <a:noAutofit/>
          </a:bodyPr>
          <a:lstStyle/>
          <a:p>
            <a:pPr>
              <a:spcAft>
                <a:spcPts val="0"/>
              </a:spcAft>
            </a:pPr>
            <a:r>
              <a:rPr lang="en-HK" altLang="zh-CN" sz="1600" kern="1200" dirty="0" err="1">
                <a:solidFill>
                  <a:srgbClr val="000000"/>
                </a:solidFill>
                <a:effectLst/>
                <a:latin typeface="Times New Roman" panose="02020603050405020304" pitchFamily="18" charset="0"/>
                <a:ea typeface="新細明體"/>
                <a:cs typeface="Times New Roman" panose="02020603050405020304" pitchFamily="18" charset="0"/>
              </a:rPr>
              <a:t>Xiangyang</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30" name="TextBox 48"/>
          <p:cNvSpPr txBox="1"/>
          <p:nvPr/>
        </p:nvSpPr>
        <p:spPr>
          <a:xfrm>
            <a:off x="2737331" y="4175929"/>
            <a:ext cx="1058719" cy="542949"/>
          </a:xfrm>
          <a:prstGeom prst="rect">
            <a:avLst/>
          </a:prstGeom>
          <a:noFill/>
        </p:spPr>
        <p:txBody>
          <a:bodyPr wrap="square" rtlCol="0">
            <a:noAutofit/>
          </a:bodyPr>
          <a:lstStyle/>
          <a:p>
            <a:pPr>
              <a:spcAft>
                <a:spcPts val="0"/>
              </a:spcAft>
            </a:pPr>
            <a:r>
              <a:rPr lang="en-HK" altLang="zh-CN" sz="1600" kern="1200" dirty="0">
                <a:solidFill>
                  <a:srgbClr val="000000"/>
                </a:solidFill>
                <a:effectLst/>
                <a:latin typeface="Times New Roman" panose="02020603050405020304" pitchFamily="18" charset="0"/>
                <a:ea typeface="新細明體"/>
                <a:cs typeface="Times New Roman" panose="02020603050405020304" pitchFamily="18" charset="0"/>
              </a:rPr>
              <a:t>Jiangling</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31" name="TextBox 50"/>
          <p:cNvSpPr txBox="1"/>
          <p:nvPr/>
        </p:nvSpPr>
        <p:spPr>
          <a:xfrm>
            <a:off x="4252040" y="5237619"/>
            <a:ext cx="929559" cy="542949"/>
          </a:xfrm>
          <a:prstGeom prst="rect">
            <a:avLst/>
          </a:prstGeom>
          <a:noFill/>
        </p:spPr>
        <p:txBody>
          <a:bodyPr wrap="square" rtlCol="0">
            <a:noAutofit/>
          </a:bodyPr>
          <a:lstStyle/>
          <a:p>
            <a:pPr>
              <a:spcAft>
                <a:spcPts val="0"/>
              </a:spcAft>
            </a:pPr>
            <a:r>
              <a:rPr lang="en-HK" altLang="zh-CN" sz="1600" kern="1200" dirty="0">
                <a:solidFill>
                  <a:srgbClr val="000000"/>
                </a:solidFill>
                <a:effectLst/>
                <a:latin typeface="Times New Roman" panose="02020603050405020304" pitchFamily="18" charset="0"/>
                <a:ea typeface="新細明體"/>
                <a:cs typeface="Times New Roman" panose="02020603050405020304" pitchFamily="18" charset="0"/>
              </a:rPr>
              <a:t>Red Cliffs</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32" name="TextBox 92"/>
          <p:cNvSpPr txBox="1"/>
          <p:nvPr/>
        </p:nvSpPr>
        <p:spPr>
          <a:xfrm>
            <a:off x="5676035" y="1316365"/>
            <a:ext cx="2698331" cy="1184117"/>
          </a:xfrm>
          <a:prstGeom prst="rect">
            <a:avLst/>
          </a:prstGeom>
          <a:solidFill>
            <a:srgbClr val="FFC000"/>
          </a:solidFill>
        </p:spPr>
        <p:txBody>
          <a:bodyPr wrap="square" rtlCol="0">
            <a:noAutofit/>
          </a:bodyPr>
          <a:lstStyle/>
          <a:p>
            <a:pPr>
              <a:spcAft>
                <a:spcPts val="0"/>
              </a:spcAft>
            </a:pPr>
            <a:r>
              <a:rPr lang="en-HK" sz="1600" dirty="0">
                <a:solidFill>
                  <a:srgbClr val="000000"/>
                </a:solidFill>
                <a:latin typeface="Times New Roman" panose="02020603050405020304" pitchFamily="18" charset="0"/>
                <a:ea typeface="新細明體"/>
                <a:cs typeface="Times New Roman" panose="02020603050405020304" pitchFamily="18" charset="0"/>
              </a:rPr>
              <a:t>Legend:</a:t>
            </a: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          </a:t>
            </a:r>
            <a:endParaRPr lang="zh-HK" sz="1600" dirty="0">
              <a:effectLst/>
              <a:latin typeface="Times New Roman" panose="02020603050405020304" pitchFamily="18" charset="0"/>
              <a:ea typeface="新細明體"/>
              <a:cs typeface="Times New Roman" panose="02020603050405020304" pitchFamily="18" charset="0"/>
            </a:endParaRPr>
          </a:p>
          <a:p>
            <a:pPr>
              <a:spcAft>
                <a:spcPts val="0"/>
              </a:spcAft>
            </a:pP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           </a:t>
            </a:r>
            <a:r>
              <a:rPr lang="en-HK" sz="1600" dirty="0">
                <a:latin typeface="Times New Roman" panose="02020603050405020304" pitchFamily="18" charset="0"/>
                <a:ea typeface="新細明體"/>
                <a:cs typeface="Times New Roman" panose="02020603050405020304" pitchFamily="18" charset="0"/>
              </a:rPr>
              <a:t>Cao </a:t>
            </a:r>
            <a:r>
              <a:rPr lang="en-HK" sz="1600" dirty="0" smtClean="0">
                <a:latin typeface="Times New Roman" panose="02020603050405020304" pitchFamily="18" charset="0"/>
                <a:ea typeface="新細明體"/>
                <a:cs typeface="Times New Roman" panose="02020603050405020304" pitchFamily="18" charset="0"/>
              </a:rPr>
              <a:t>Cao’s </a:t>
            </a:r>
            <a:r>
              <a:rPr lang="en-HK" sz="1600" dirty="0">
                <a:latin typeface="Times New Roman" panose="02020603050405020304" pitchFamily="18" charset="0"/>
                <a:ea typeface="新細明體"/>
                <a:cs typeface="Times New Roman" panose="02020603050405020304" pitchFamily="18" charset="0"/>
              </a:rPr>
              <a:t>attack route</a:t>
            </a:r>
            <a:endParaRPr lang="zh-HK" sz="1600" dirty="0">
              <a:effectLst/>
              <a:latin typeface="Times New Roman" panose="02020603050405020304" pitchFamily="18" charset="0"/>
              <a:ea typeface="新細明體"/>
              <a:cs typeface="Times New Roman" panose="02020603050405020304" pitchFamily="18" charset="0"/>
            </a:endParaRPr>
          </a:p>
          <a:p>
            <a:pPr>
              <a:spcAft>
                <a:spcPts val="0"/>
              </a:spcAft>
            </a:pPr>
            <a:r>
              <a:rPr lang="en-US" sz="1600" kern="1200" dirty="0">
                <a:effectLst/>
                <a:latin typeface="Times New Roman" panose="02020603050405020304" pitchFamily="18" charset="0"/>
                <a:ea typeface="新細明體"/>
                <a:cs typeface="Times New Roman" panose="02020603050405020304" pitchFamily="18" charset="0"/>
              </a:rPr>
              <a:t>           Sun </a:t>
            </a:r>
            <a:r>
              <a:rPr lang="en-US" sz="1600" kern="1200" dirty="0" err="1" smtClean="0">
                <a:effectLst/>
                <a:latin typeface="Times New Roman" panose="02020603050405020304" pitchFamily="18" charset="0"/>
                <a:ea typeface="新細明體"/>
                <a:cs typeface="Times New Roman" panose="02020603050405020304" pitchFamily="18" charset="0"/>
              </a:rPr>
              <a:t>Quan’s</a:t>
            </a:r>
            <a:r>
              <a:rPr lang="en-US" sz="1600" kern="1200" dirty="0" smtClean="0">
                <a:effectLst/>
                <a:latin typeface="Times New Roman" panose="02020603050405020304" pitchFamily="18" charset="0"/>
                <a:ea typeface="新細明體"/>
                <a:cs typeface="Times New Roman" panose="02020603050405020304" pitchFamily="18" charset="0"/>
              </a:rPr>
              <a:t> </a:t>
            </a:r>
            <a:r>
              <a:rPr lang="en-US" sz="1600" kern="1200" dirty="0">
                <a:effectLst/>
                <a:latin typeface="Times New Roman" panose="02020603050405020304" pitchFamily="18" charset="0"/>
                <a:ea typeface="新細明體"/>
                <a:cs typeface="Times New Roman" panose="02020603050405020304" pitchFamily="18" charset="0"/>
              </a:rPr>
              <a:t>attack route</a:t>
            </a:r>
            <a:endParaRPr lang="zh-HK" sz="1600" dirty="0">
              <a:effectLst/>
              <a:latin typeface="Times New Roman" panose="02020603050405020304" pitchFamily="18" charset="0"/>
              <a:ea typeface="新細明體"/>
              <a:cs typeface="Times New Roman" panose="02020603050405020304" pitchFamily="18" charset="0"/>
            </a:endParaRPr>
          </a:p>
          <a:p>
            <a:pPr>
              <a:spcAft>
                <a:spcPts val="0"/>
              </a:spcAft>
            </a:pPr>
            <a:r>
              <a:rPr lang="en-US" sz="1600" kern="1200" dirty="0">
                <a:effectLst/>
                <a:latin typeface="Times New Roman" panose="02020603050405020304" pitchFamily="18" charset="0"/>
                <a:ea typeface="新細明體"/>
                <a:cs typeface="Times New Roman" panose="02020603050405020304" pitchFamily="18" charset="0"/>
              </a:rPr>
              <a:t>           Liu </a:t>
            </a:r>
            <a:r>
              <a:rPr lang="en-US" sz="1600" kern="1200" dirty="0" err="1" smtClean="0">
                <a:effectLst/>
                <a:latin typeface="Times New Roman" panose="02020603050405020304" pitchFamily="18" charset="0"/>
                <a:ea typeface="新細明體"/>
                <a:cs typeface="Times New Roman" panose="02020603050405020304" pitchFamily="18" charset="0"/>
              </a:rPr>
              <a:t>Bei’s</a:t>
            </a:r>
            <a:r>
              <a:rPr lang="en-US" sz="1600" kern="1200" dirty="0" smtClean="0">
                <a:effectLst/>
                <a:latin typeface="Times New Roman" panose="02020603050405020304" pitchFamily="18" charset="0"/>
                <a:ea typeface="新細明體"/>
                <a:cs typeface="Times New Roman" panose="02020603050405020304" pitchFamily="18" charset="0"/>
              </a:rPr>
              <a:t> </a:t>
            </a: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attack route</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33" name="TextBox 52"/>
          <p:cNvSpPr txBox="1"/>
          <p:nvPr/>
        </p:nvSpPr>
        <p:spPr>
          <a:xfrm>
            <a:off x="3345370" y="3446703"/>
            <a:ext cx="839520" cy="542949"/>
          </a:xfrm>
          <a:prstGeom prst="rect">
            <a:avLst/>
          </a:prstGeom>
          <a:noFill/>
        </p:spPr>
        <p:txBody>
          <a:bodyPr wrap="square" rtlCol="0">
            <a:noAutofit/>
          </a:bodyPr>
          <a:lstStyle/>
          <a:p>
            <a:pPr>
              <a:spcAft>
                <a:spcPts val="0"/>
              </a:spcAft>
            </a:pPr>
            <a:r>
              <a:rPr lang="en-HK" altLang="zh-CN" sz="1600" kern="1200" dirty="0">
                <a:solidFill>
                  <a:srgbClr val="000000"/>
                </a:solidFill>
                <a:effectLst/>
                <a:latin typeface="Times New Roman" panose="02020603050405020304" pitchFamily="18" charset="0"/>
                <a:ea typeface="新細明體"/>
                <a:cs typeface="Times New Roman" panose="02020603050405020304" pitchFamily="18" charset="0"/>
              </a:rPr>
              <a:t>Hanjin</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34" name="TextBox 55"/>
          <p:cNvSpPr txBox="1"/>
          <p:nvPr/>
        </p:nvSpPr>
        <p:spPr>
          <a:xfrm>
            <a:off x="2180233" y="3967064"/>
            <a:ext cx="557098" cy="480340"/>
          </a:xfrm>
          <a:prstGeom prst="rect">
            <a:avLst/>
          </a:prstGeom>
          <a:solidFill>
            <a:schemeClr val="accent2"/>
          </a:solidFill>
        </p:spPr>
        <p:txBody>
          <a:bodyPr wrap="square" rtlCol="0">
            <a:noAutofit/>
          </a:bodyPr>
          <a:lstStyle/>
          <a:p>
            <a:pPr>
              <a:spcAft>
                <a:spcPts val="0"/>
              </a:spcAft>
            </a:pPr>
            <a:r>
              <a:rPr lang="en-HK" altLang="zh-CN" sz="1600" b="1" kern="1200" dirty="0">
                <a:solidFill>
                  <a:srgbClr val="000000"/>
                </a:solidFill>
                <a:effectLst/>
                <a:latin typeface="Times New Roman" panose="02020603050405020304" pitchFamily="18" charset="0"/>
                <a:ea typeface="新細明體"/>
                <a:cs typeface="Times New Roman" panose="02020603050405020304" pitchFamily="18" charset="0"/>
              </a:rPr>
              <a:t>Cao</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35" name="TextBox 56"/>
          <p:cNvSpPr txBox="1"/>
          <p:nvPr/>
        </p:nvSpPr>
        <p:spPr>
          <a:xfrm>
            <a:off x="7215359" y="5662023"/>
            <a:ext cx="533250" cy="542949"/>
          </a:xfrm>
          <a:prstGeom prst="rect">
            <a:avLst/>
          </a:prstGeom>
          <a:solidFill>
            <a:srgbClr val="00B050"/>
          </a:solidFill>
        </p:spPr>
        <p:txBody>
          <a:bodyPr wrap="square" rtlCol="0">
            <a:noAutofit/>
          </a:bodyPr>
          <a:lstStyle/>
          <a:p>
            <a:pPr>
              <a:spcAft>
                <a:spcPts val="0"/>
              </a:spcAft>
            </a:pPr>
            <a:r>
              <a:rPr lang="en-HK" altLang="zh-CN" sz="1600" b="1" kern="1200" dirty="0">
                <a:solidFill>
                  <a:srgbClr val="FFFFFF"/>
                </a:solidFill>
                <a:effectLst/>
                <a:latin typeface="Times New Roman" panose="02020603050405020304" pitchFamily="18" charset="0"/>
                <a:ea typeface="新細明體"/>
                <a:cs typeface="Times New Roman" panose="02020603050405020304" pitchFamily="18" charset="0"/>
              </a:rPr>
              <a:t>Sun</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36" name="TextBox 58"/>
          <p:cNvSpPr txBox="1"/>
          <p:nvPr/>
        </p:nvSpPr>
        <p:spPr>
          <a:xfrm>
            <a:off x="5663345" y="4221780"/>
            <a:ext cx="477114" cy="542949"/>
          </a:xfrm>
          <a:prstGeom prst="rect">
            <a:avLst/>
          </a:prstGeom>
          <a:solidFill>
            <a:schemeClr val="tx1"/>
          </a:solidFill>
        </p:spPr>
        <p:txBody>
          <a:bodyPr wrap="square" rtlCol="0">
            <a:noAutofit/>
          </a:bodyPr>
          <a:lstStyle/>
          <a:p>
            <a:pPr>
              <a:spcAft>
                <a:spcPts val="0"/>
              </a:spcAft>
            </a:pPr>
            <a:r>
              <a:rPr lang="en-HK" altLang="zh-CN" sz="1400" b="1" kern="1200" dirty="0">
                <a:solidFill>
                  <a:srgbClr val="FFFFFF"/>
                </a:solidFill>
                <a:effectLst/>
                <a:latin typeface="Times New Roman" panose="02020603050405020304" pitchFamily="18" charset="0"/>
                <a:ea typeface="新細明體"/>
                <a:cs typeface="Times New Roman" panose="02020603050405020304" pitchFamily="18" charset="0"/>
              </a:rPr>
              <a:t>Liu</a:t>
            </a:r>
            <a:endParaRPr lang="zh-HK" sz="1200" dirty="0">
              <a:effectLst/>
              <a:latin typeface="Times New Roman" panose="02020603050405020304" pitchFamily="18" charset="0"/>
              <a:ea typeface="新細明體"/>
              <a:cs typeface="Times New Roman" panose="02020603050405020304" pitchFamily="18" charset="0"/>
            </a:endParaRPr>
          </a:p>
        </p:txBody>
      </p:sp>
      <p:cxnSp>
        <p:nvCxnSpPr>
          <p:cNvPr id="37" name="Curved Connector 84"/>
          <p:cNvCxnSpPr/>
          <p:nvPr/>
        </p:nvCxnSpPr>
        <p:spPr>
          <a:xfrm>
            <a:off x="3087173" y="4594393"/>
            <a:ext cx="1329416" cy="498827"/>
          </a:xfrm>
          <a:prstGeom prst="curvedConnector3">
            <a:avLst>
              <a:gd name="adj1" fmla="val 50000"/>
            </a:avLst>
          </a:prstGeom>
          <a:ln w="762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91"/>
          <p:cNvCxnSpPr/>
          <p:nvPr/>
        </p:nvCxnSpPr>
        <p:spPr>
          <a:xfrm rot="5400000">
            <a:off x="4862470" y="4544492"/>
            <a:ext cx="275848" cy="734677"/>
          </a:xfrm>
          <a:prstGeom prst="curvedConnector2">
            <a:avLst/>
          </a:prstGeom>
          <a:ln w="7620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97"/>
          <p:cNvCxnSpPr/>
          <p:nvPr/>
        </p:nvCxnSpPr>
        <p:spPr>
          <a:xfrm rot="10800000">
            <a:off x="4696466" y="5378265"/>
            <a:ext cx="2378955" cy="511395"/>
          </a:xfrm>
          <a:prstGeom prst="curvedConnector3">
            <a:avLst>
              <a:gd name="adj1" fmla="val 50000"/>
            </a:avLst>
          </a:prstGeom>
          <a:ln w="762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100"/>
          <p:cNvCxnSpPr/>
          <p:nvPr/>
        </p:nvCxnSpPr>
        <p:spPr>
          <a:xfrm rot="10800000">
            <a:off x="5885944" y="2028996"/>
            <a:ext cx="349846" cy="12568"/>
          </a:xfrm>
          <a:prstGeom prst="curvedConnector3">
            <a:avLst>
              <a:gd name="adj1" fmla="val 50000"/>
            </a:avLst>
          </a:prstGeom>
          <a:ln w="28575">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102"/>
          <p:cNvCxnSpPr/>
          <p:nvPr/>
        </p:nvCxnSpPr>
        <p:spPr>
          <a:xfrm rot="10800000">
            <a:off x="5815974" y="1743952"/>
            <a:ext cx="419816" cy="71261"/>
          </a:xfrm>
          <a:prstGeom prst="curvedConnector3">
            <a:avLst>
              <a:gd name="adj1" fmla="val 50000"/>
            </a:avLst>
          </a:prstGeom>
          <a:ln w="28575">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104"/>
          <p:cNvCxnSpPr/>
          <p:nvPr/>
        </p:nvCxnSpPr>
        <p:spPr>
          <a:xfrm rot="10800000" flipV="1">
            <a:off x="5885944" y="2242779"/>
            <a:ext cx="279877" cy="71261"/>
          </a:xfrm>
          <a:prstGeom prst="curvedConnector3">
            <a:avLst>
              <a:gd name="adj1" fmla="val 50000"/>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7"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853918" y="1535043"/>
            <a:ext cx="7349445" cy="3743740"/>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9" name="標題 1"/>
          <p:cNvSpPr>
            <a:spLocks noGrp="1"/>
          </p:cNvSpPr>
          <p:nvPr/>
        </p:nvSpPr>
        <p:spPr bwMode="auto">
          <a:xfrm>
            <a:off x="5860473" y="5423550"/>
            <a:ext cx="2519577" cy="56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p>
            <a:pPr>
              <a:spcAft>
                <a:spcPts val="0"/>
              </a:spcAft>
            </a:pPr>
            <a:r>
              <a:rPr lang="en-HK" altLang="zh-TW" sz="1600" dirty="0">
                <a:solidFill>
                  <a:srgbClr val="000000"/>
                </a:solidFill>
                <a:latin typeface="Times New Roman"/>
                <a:ea typeface="新細明體"/>
                <a:cs typeface="Times New Roman"/>
              </a:rPr>
              <a:t>Modern p</a:t>
            </a:r>
            <a:r>
              <a:rPr lang="en-HK" altLang="zh-TW" sz="1600" kern="1200" dirty="0">
                <a:solidFill>
                  <a:srgbClr val="000000"/>
                </a:solidFill>
                <a:effectLst/>
                <a:latin typeface="Times New Roman"/>
                <a:ea typeface="新細明體"/>
                <a:cs typeface="Times New Roman"/>
              </a:rPr>
              <a:t>hoto of </a:t>
            </a:r>
            <a:r>
              <a:rPr lang="en-HK" altLang="zh-TW" sz="1600" kern="1200" dirty="0" smtClean="0">
                <a:solidFill>
                  <a:srgbClr val="000000"/>
                </a:solidFill>
                <a:effectLst/>
                <a:latin typeface="Times New Roman"/>
                <a:ea typeface="新細明體"/>
                <a:cs typeface="Times New Roman"/>
              </a:rPr>
              <a:t>Red </a:t>
            </a:r>
            <a:r>
              <a:rPr lang="en-HK" altLang="zh-TW" sz="1600" kern="1200" dirty="0">
                <a:solidFill>
                  <a:srgbClr val="000000"/>
                </a:solidFill>
                <a:effectLst/>
                <a:latin typeface="Times New Roman"/>
                <a:ea typeface="新細明體"/>
                <a:cs typeface="Times New Roman"/>
              </a:rPr>
              <a:t>Cliffs</a:t>
            </a:r>
            <a:endParaRPr lang="zh-HK" sz="1600" dirty="0">
              <a:effectLst/>
              <a:latin typeface="Times New Roman"/>
              <a:ea typeface="新細明體"/>
              <a:cs typeface="Times New Roman"/>
            </a:endParaRPr>
          </a:p>
        </p:txBody>
      </p:sp>
    </p:spTree>
    <p:extLst>
      <p:ext uri="{BB962C8B-B14F-4D97-AF65-F5344CB8AC3E}">
        <p14:creationId xmlns:p14="http://schemas.microsoft.com/office/powerpoint/2010/main" val="3074145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10" name="群組 9"/>
          <p:cNvGrpSpPr/>
          <p:nvPr/>
        </p:nvGrpSpPr>
        <p:grpSpPr>
          <a:xfrm>
            <a:off x="88841" y="2255760"/>
            <a:ext cx="8136457" cy="2588462"/>
            <a:chOff x="-270932" y="27377"/>
            <a:chExt cx="6420105" cy="2057335"/>
          </a:xfrm>
        </p:grpSpPr>
        <p:grpSp>
          <p:nvGrpSpPr>
            <p:cNvPr id="11" name="群組 10"/>
            <p:cNvGrpSpPr/>
            <p:nvPr/>
          </p:nvGrpSpPr>
          <p:grpSpPr>
            <a:xfrm>
              <a:off x="-232577" y="27377"/>
              <a:ext cx="6381750" cy="2057335"/>
              <a:chOff x="-232599" y="27378"/>
              <a:chExt cx="6382370" cy="2057608"/>
            </a:xfrm>
          </p:grpSpPr>
          <p:sp>
            <p:nvSpPr>
              <p:cNvPr id="13" name="TextBox 106"/>
              <p:cNvSpPr txBox="1"/>
              <p:nvPr/>
            </p:nvSpPr>
            <p:spPr>
              <a:xfrm>
                <a:off x="4424498" y="41365"/>
                <a:ext cx="1182214" cy="476627"/>
              </a:xfrm>
              <a:prstGeom prst="rect">
                <a:avLst/>
              </a:prstGeom>
            </p:spPr>
            <p:style>
              <a:lnRef idx="0">
                <a:schemeClr val="accent3"/>
              </a:lnRef>
              <a:fillRef idx="3">
                <a:schemeClr val="accent3"/>
              </a:fillRef>
              <a:effectRef idx="3">
                <a:schemeClr val="accent3"/>
              </a:effectRef>
              <a:fontRef idx="minor">
                <a:schemeClr val="lt1"/>
              </a:fontRef>
            </p:style>
            <p:txBody>
              <a:bodyPr vert="horz" wrap="square" rtlCol="0">
                <a:noAutofit/>
              </a:bodyPr>
              <a:lstStyle/>
              <a:p>
                <a:pPr algn="ctr">
                  <a:spcAft>
                    <a:spcPts val="0"/>
                  </a:spcAft>
                </a:pPr>
                <a:r>
                  <a:rPr lang="en-HK" altLang="zh-CN" sz="1500" b="1" kern="1200" dirty="0">
                    <a:solidFill>
                      <a:schemeClr val="tx1"/>
                    </a:solidFill>
                    <a:effectLst/>
                    <a:latin typeface="Times New Roman"/>
                    <a:ea typeface="新細明體"/>
                    <a:cs typeface="Times New Roman"/>
                  </a:rPr>
                  <a:t>Sun </a:t>
                </a:r>
                <a:r>
                  <a:rPr lang="en-HK" altLang="zh-CN" sz="1500" b="1" kern="1200" dirty="0" err="1" smtClean="0">
                    <a:solidFill>
                      <a:schemeClr val="tx1"/>
                    </a:solidFill>
                    <a:effectLst/>
                    <a:latin typeface="Times New Roman"/>
                    <a:ea typeface="新細明體"/>
                    <a:cs typeface="Times New Roman"/>
                  </a:rPr>
                  <a:t>Quan’s</a:t>
                </a:r>
                <a:r>
                  <a:rPr lang="en-HK" altLang="zh-CN" sz="1500" b="1" kern="1200" dirty="0" smtClean="0">
                    <a:solidFill>
                      <a:schemeClr val="tx1"/>
                    </a:solidFill>
                    <a:effectLst/>
                    <a:latin typeface="Times New Roman"/>
                    <a:ea typeface="新細明體"/>
                    <a:cs typeface="Times New Roman"/>
                  </a:rPr>
                  <a:t> </a:t>
                </a:r>
                <a:r>
                  <a:rPr lang="en-HK" altLang="zh-CN" sz="1500" b="1" kern="1200" dirty="0">
                    <a:solidFill>
                      <a:schemeClr val="tx1"/>
                    </a:solidFill>
                    <a:effectLst/>
                    <a:latin typeface="Times New Roman"/>
                    <a:ea typeface="新細明體"/>
                    <a:cs typeface="Times New Roman"/>
                  </a:rPr>
                  <a:t>army 30,000</a:t>
                </a:r>
                <a:endParaRPr lang="zh-HK" sz="1500" dirty="0">
                  <a:solidFill>
                    <a:schemeClr val="tx1"/>
                  </a:solidFill>
                  <a:effectLst/>
                  <a:latin typeface="Times New Roman"/>
                  <a:ea typeface="新細明體"/>
                  <a:cs typeface="Times New Roman"/>
                </a:endParaRPr>
              </a:p>
            </p:txBody>
          </p:sp>
          <p:sp>
            <p:nvSpPr>
              <p:cNvPr id="14" name="TextBox 108"/>
              <p:cNvSpPr txBox="1"/>
              <p:nvPr/>
            </p:nvSpPr>
            <p:spPr>
              <a:xfrm>
                <a:off x="4817043" y="563758"/>
                <a:ext cx="582903" cy="440382"/>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Zhou Yu</a:t>
                </a:r>
                <a:endParaRPr lang="zh-HK" sz="1500" dirty="0">
                  <a:effectLst/>
                  <a:latin typeface="Times New Roman"/>
                  <a:ea typeface="新細明體"/>
                  <a:cs typeface="Times New Roman"/>
                </a:endParaRPr>
              </a:p>
            </p:txBody>
          </p:sp>
          <p:sp>
            <p:nvSpPr>
              <p:cNvPr id="15" name="TextBox 111"/>
              <p:cNvSpPr txBox="1"/>
              <p:nvPr/>
            </p:nvSpPr>
            <p:spPr>
              <a:xfrm>
                <a:off x="5530443" y="1098583"/>
                <a:ext cx="582903" cy="440382"/>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Cheng Pu</a:t>
                </a:r>
                <a:endParaRPr lang="zh-HK" sz="1500" dirty="0">
                  <a:effectLst/>
                  <a:latin typeface="Times New Roman"/>
                  <a:ea typeface="新細明體"/>
                  <a:cs typeface="Times New Roman"/>
                </a:endParaRPr>
              </a:p>
            </p:txBody>
          </p:sp>
          <p:sp>
            <p:nvSpPr>
              <p:cNvPr id="16" name="TextBox 112"/>
              <p:cNvSpPr txBox="1"/>
              <p:nvPr/>
            </p:nvSpPr>
            <p:spPr>
              <a:xfrm>
                <a:off x="4199084" y="556899"/>
                <a:ext cx="558051" cy="429254"/>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HK" sz="1500" dirty="0">
                    <a:solidFill>
                      <a:srgbClr val="FFFFFF"/>
                    </a:solidFill>
                    <a:latin typeface="Times New Roman"/>
                    <a:ea typeface="新細明體"/>
                    <a:cs typeface="Times New Roman"/>
                  </a:rPr>
                  <a:t>Lu </a:t>
                </a:r>
                <a:r>
                  <a:rPr lang="en-HK" altLang="zh-HK" sz="1500" dirty="0" err="1">
                    <a:solidFill>
                      <a:srgbClr val="FFFFFF"/>
                    </a:solidFill>
                    <a:latin typeface="Times New Roman"/>
                    <a:ea typeface="新細明體"/>
                    <a:cs typeface="Times New Roman"/>
                  </a:rPr>
                  <a:t>Su</a:t>
                </a:r>
                <a:endParaRPr lang="zh-HK" sz="1500" dirty="0">
                  <a:effectLst/>
                  <a:latin typeface="Times New Roman"/>
                  <a:ea typeface="新細明體"/>
                  <a:cs typeface="Times New Roman"/>
                </a:endParaRPr>
              </a:p>
            </p:txBody>
          </p:sp>
          <p:sp>
            <p:nvSpPr>
              <p:cNvPr id="17" name="TextBox 116"/>
              <p:cNvSpPr txBox="1"/>
              <p:nvPr/>
            </p:nvSpPr>
            <p:spPr>
              <a:xfrm>
                <a:off x="4186658" y="1098602"/>
                <a:ext cx="596583" cy="429254"/>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Kan Ze</a:t>
                </a:r>
                <a:endParaRPr lang="zh-HK" sz="1500" dirty="0">
                  <a:effectLst/>
                  <a:latin typeface="Times New Roman"/>
                  <a:ea typeface="新細明體"/>
                  <a:cs typeface="Times New Roman"/>
                </a:endParaRPr>
              </a:p>
            </p:txBody>
          </p:sp>
          <p:sp>
            <p:nvSpPr>
              <p:cNvPr id="18" name="TextBox 117"/>
              <p:cNvSpPr txBox="1"/>
              <p:nvPr/>
            </p:nvSpPr>
            <p:spPr>
              <a:xfrm>
                <a:off x="4837123" y="1094757"/>
                <a:ext cx="582903" cy="440382"/>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Lu Meng</a:t>
                </a:r>
                <a:endParaRPr lang="zh-HK" sz="1500" dirty="0">
                  <a:effectLst/>
                  <a:latin typeface="Times New Roman"/>
                  <a:ea typeface="新細明體"/>
                  <a:cs typeface="Times New Roman"/>
                </a:endParaRPr>
              </a:p>
            </p:txBody>
          </p:sp>
          <p:sp>
            <p:nvSpPr>
              <p:cNvPr id="19" name="TextBox 118"/>
              <p:cNvSpPr txBox="1"/>
              <p:nvPr/>
            </p:nvSpPr>
            <p:spPr>
              <a:xfrm>
                <a:off x="5530443" y="556905"/>
                <a:ext cx="582903" cy="440382"/>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Huang Gai</a:t>
                </a:r>
                <a:endParaRPr lang="zh-HK" sz="1500" dirty="0">
                  <a:effectLst/>
                  <a:latin typeface="Times New Roman"/>
                  <a:ea typeface="新細明體"/>
                  <a:cs typeface="Times New Roman"/>
                </a:endParaRPr>
              </a:p>
            </p:txBody>
          </p:sp>
          <p:sp>
            <p:nvSpPr>
              <p:cNvPr id="21" name="TextBox 120"/>
              <p:cNvSpPr txBox="1"/>
              <p:nvPr/>
            </p:nvSpPr>
            <p:spPr>
              <a:xfrm>
                <a:off x="4200337" y="1619115"/>
                <a:ext cx="582903" cy="440382"/>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Ling Tong</a:t>
                </a:r>
                <a:endParaRPr lang="zh-HK" sz="1500" dirty="0">
                  <a:effectLst/>
                  <a:latin typeface="Times New Roman"/>
                  <a:ea typeface="新細明體"/>
                  <a:cs typeface="Times New Roman"/>
                </a:endParaRPr>
              </a:p>
            </p:txBody>
          </p:sp>
          <p:sp>
            <p:nvSpPr>
              <p:cNvPr id="22" name="TextBox 121"/>
              <p:cNvSpPr txBox="1"/>
              <p:nvPr/>
            </p:nvSpPr>
            <p:spPr>
              <a:xfrm>
                <a:off x="5530443" y="1633073"/>
                <a:ext cx="619328" cy="440382"/>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Zhou Tai</a:t>
                </a:r>
                <a:endParaRPr lang="zh-HK" sz="1500" dirty="0">
                  <a:effectLst/>
                  <a:latin typeface="Times New Roman"/>
                  <a:ea typeface="新細明體"/>
                  <a:cs typeface="Times New Roman"/>
                </a:endParaRPr>
              </a:p>
            </p:txBody>
          </p:sp>
          <p:sp>
            <p:nvSpPr>
              <p:cNvPr id="23" name="TextBox 122"/>
              <p:cNvSpPr txBox="1"/>
              <p:nvPr/>
            </p:nvSpPr>
            <p:spPr>
              <a:xfrm>
                <a:off x="4848640" y="1637654"/>
                <a:ext cx="582903" cy="440382"/>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Gan Ning</a:t>
                </a:r>
                <a:endParaRPr lang="zh-HK" sz="1500" dirty="0">
                  <a:effectLst/>
                  <a:latin typeface="Times New Roman"/>
                  <a:ea typeface="新細明體"/>
                  <a:cs typeface="Times New Roman"/>
                </a:endParaRPr>
              </a:p>
            </p:txBody>
          </p:sp>
          <p:sp>
            <p:nvSpPr>
              <p:cNvPr id="24" name="TextBox 123"/>
              <p:cNvSpPr txBox="1"/>
              <p:nvPr/>
            </p:nvSpPr>
            <p:spPr>
              <a:xfrm>
                <a:off x="2858767" y="27378"/>
                <a:ext cx="1189714" cy="508642"/>
              </a:xfrm>
              <a:prstGeom prst="rect">
                <a:avLst/>
              </a:prstGeom>
            </p:spPr>
            <p:style>
              <a:lnRef idx="0">
                <a:schemeClr val="accent1"/>
              </a:lnRef>
              <a:fillRef idx="3">
                <a:schemeClr val="accent1"/>
              </a:fillRef>
              <a:effectRef idx="3">
                <a:schemeClr val="accent1"/>
              </a:effectRef>
              <a:fontRef idx="minor">
                <a:schemeClr val="lt1"/>
              </a:fontRef>
            </p:style>
            <p:txBody>
              <a:bodyPr vert="horz" wrap="square" rtlCol="0">
                <a:noAutofit/>
              </a:bodyPr>
              <a:lstStyle/>
              <a:p>
                <a:pPr algn="ctr">
                  <a:spcAft>
                    <a:spcPts val="0"/>
                  </a:spcAft>
                </a:pPr>
                <a:r>
                  <a:rPr lang="en-HK" altLang="zh-CN" sz="1500" b="1" dirty="0">
                    <a:solidFill>
                      <a:schemeClr val="tx1"/>
                    </a:solidFill>
                    <a:latin typeface="Times New Roman"/>
                    <a:ea typeface="新細明體"/>
                    <a:cs typeface="Times New Roman"/>
                  </a:rPr>
                  <a:t>Liu </a:t>
                </a:r>
                <a:r>
                  <a:rPr lang="en-HK" altLang="zh-CN" sz="1500" b="1" dirty="0" err="1" smtClean="0">
                    <a:solidFill>
                      <a:schemeClr val="tx1"/>
                    </a:solidFill>
                    <a:latin typeface="Times New Roman"/>
                    <a:ea typeface="新細明體"/>
                    <a:cs typeface="Times New Roman"/>
                  </a:rPr>
                  <a:t>Bei’s</a:t>
                </a:r>
                <a:r>
                  <a:rPr lang="en-HK" altLang="zh-CN" sz="1500" b="1" dirty="0" smtClean="0">
                    <a:solidFill>
                      <a:schemeClr val="tx1"/>
                    </a:solidFill>
                    <a:latin typeface="Times New Roman"/>
                    <a:ea typeface="新細明體"/>
                    <a:cs typeface="Times New Roman"/>
                  </a:rPr>
                  <a:t> </a:t>
                </a:r>
                <a:r>
                  <a:rPr lang="en-HK" altLang="zh-CN" sz="1500" b="1" dirty="0">
                    <a:solidFill>
                      <a:schemeClr val="tx1"/>
                    </a:solidFill>
                    <a:latin typeface="Times New Roman"/>
                    <a:ea typeface="新細明體"/>
                    <a:cs typeface="Times New Roman"/>
                  </a:rPr>
                  <a:t>army 20,000</a:t>
                </a:r>
                <a:endParaRPr lang="zh-HK" sz="1500" dirty="0">
                  <a:solidFill>
                    <a:schemeClr val="tx1"/>
                  </a:solidFill>
                  <a:effectLst/>
                  <a:latin typeface="Times New Roman"/>
                  <a:ea typeface="新細明體"/>
                  <a:cs typeface="Times New Roman"/>
                </a:endParaRPr>
              </a:p>
            </p:txBody>
          </p:sp>
          <p:sp>
            <p:nvSpPr>
              <p:cNvPr id="25" name="TextBox 124"/>
              <p:cNvSpPr txBox="1"/>
              <p:nvPr/>
            </p:nvSpPr>
            <p:spPr>
              <a:xfrm>
                <a:off x="2858767" y="576638"/>
                <a:ext cx="531255" cy="440382"/>
              </a:xfrm>
              <a:prstGeom prst="rect">
                <a:avLst/>
              </a:prstGeom>
            </p:spPr>
            <p:style>
              <a:lnRef idx="3">
                <a:schemeClr val="lt1"/>
              </a:lnRef>
              <a:fillRef idx="1">
                <a:schemeClr val="accent1"/>
              </a:fillRef>
              <a:effectRef idx="1">
                <a:schemeClr val="accent1"/>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Liu Bei</a:t>
                </a:r>
                <a:endParaRPr lang="zh-HK" sz="1500" dirty="0">
                  <a:effectLst/>
                  <a:latin typeface="Times New Roman"/>
                  <a:ea typeface="新細明體"/>
                  <a:cs typeface="Times New Roman"/>
                </a:endParaRPr>
              </a:p>
            </p:txBody>
          </p:sp>
          <p:sp>
            <p:nvSpPr>
              <p:cNvPr id="26" name="TextBox 125"/>
              <p:cNvSpPr txBox="1"/>
              <p:nvPr/>
            </p:nvSpPr>
            <p:spPr>
              <a:xfrm>
                <a:off x="3493783" y="576647"/>
                <a:ext cx="582903" cy="440382"/>
              </a:xfrm>
              <a:prstGeom prst="rect">
                <a:avLst/>
              </a:prstGeom>
            </p:spPr>
            <p:style>
              <a:lnRef idx="3">
                <a:schemeClr val="lt1"/>
              </a:lnRef>
              <a:fillRef idx="1">
                <a:schemeClr val="accent1"/>
              </a:fillRef>
              <a:effectRef idx="1">
                <a:schemeClr val="accent1"/>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Guan Yu</a:t>
                </a:r>
                <a:endParaRPr lang="zh-HK" sz="1500" dirty="0">
                  <a:effectLst/>
                  <a:latin typeface="Times New Roman"/>
                  <a:ea typeface="新細明體"/>
                  <a:cs typeface="Times New Roman"/>
                </a:endParaRPr>
              </a:p>
            </p:txBody>
          </p:sp>
          <p:sp>
            <p:nvSpPr>
              <p:cNvPr id="27" name="TextBox 126"/>
              <p:cNvSpPr txBox="1"/>
              <p:nvPr/>
            </p:nvSpPr>
            <p:spPr>
              <a:xfrm>
                <a:off x="2859872" y="1098583"/>
                <a:ext cx="530150" cy="440382"/>
              </a:xfrm>
              <a:prstGeom prst="rect">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spcAft>
                    <a:spcPts val="0"/>
                  </a:spcAft>
                </a:pPr>
                <a:r>
                  <a:rPr lang="en-HK" altLang="zh-CN" sz="1500" kern="1200" dirty="0">
                    <a:solidFill>
                      <a:srgbClr val="FFFFFF"/>
                    </a:solidFill>
                    <a:effectLst/>
                    <a:ea typeface="新細明體"/>
                    <a:cs typeface="Times New Roman"/>
                  </a:rPr>
                  <a:t>Zhang Fei</a:t>
                </a:r>
                <a:endParaRPr lang="zh-HK" sz="1500" dirty="0">
                  <a:effectLst/>
                  <a:latin typeface="Times New Roman"/>
                  <a:ea typeface="新細明體"/>
                  <a:cs typeface="Times New Roman"/>
                </a:endParaRPr>
              </a:p>
            </p:txBody>
          </p:sp>
          <p:sp>
            <p:nvSpPr>
              <p:cNvPr id="28" name="TextBox 127"/>
              <p:cNvSpPr txBox="1"/>
              <p:nvPr/>
            </p:nvSpPr>
            <p:spPr>
              <a:xfrm>
                <a:off x="3518938" y="1098603"/>
                <a:ext cx="582903" cy="440382"/>
              </a:xfrm>
              <a:prstGeom prst="rect">
                <a:avLst/>
              </a:prstGeom>
            </p:spPr>
            <p:style>
              <a:lnRef idx="3">
                <a:schemeClr val="lt1"/>
              </a:lnRef>
              <a:fillRef idx="1">
                <a:schemeClr val="accent1"/>
              </a:fillRef>
              <a:effectRef idx="1">
                <a:schemeClr val="accent1"/>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Zhao Yun</a:t>
                </a:r>
                <a:endParaRPr lang="zh-HK" sz="1500" dirty="0">
                  <a:effectLst/>
                  <a:latin typeface="Times New Roman"/>
                  <a:ea typeface="新細明體"/>
                  <a:cs typeface="Times New Roman"/>
                </a:endParaRPr>
              </a:p>
            </p:txBody>
          </p:sp>
          <p:sp>
            <p:nvSpPr>
              <p:cNvPr id="29" name="TextBox 128"/>
              <p:cNvSpPr txBox="1"/>
              <p:nvPr/>
            </p:nvSpPr>
            <p:spPr>
              <a:xfrm>
                <a:off x="2862525" y="1637654"/>
                <a:ext cx="582903" cy="440382"/>
              </a:xfrm>
              <a:prstGeom prst="rect">
                <a:avLst/>
              </a:prstGeom>
            </p:spPr>
            <p:style>
              <a:lnRef idx="3">
                <a:schemeClr val="lt1"/>
              </a:lnRef>
              <a:fillRef idx="1">
                <a:schemeClr val="accent1"/>
              </a:fillRef>
              <a:effectRef idx="1">
                <a:schemeClr val="accent1"/>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Kong Ming</a:t>
                </a:r>
                <a:endParaRPr lang="zh-HK" sz="1500" dirty="0">
                  <a:effectLst/>
                  <a:latin typeface="Times New Roman"/>
                  <a:ea typeface="新細明體"/>
                  <a:cs typeface="Times New Roman"/>
                </a:endParaRPr>
              </a:p>
            </p:txBody>
          </p:sp>
          <p:sp>
            <p:nvSpPr>
              <p:cNvPr id="30" name="TextBox 129"/>
              <p:cNvSpPr txBox="1"/>
              <p:nvPr/>
            </p:nvSpPr>
            <p:spPr>
              <a:xfrm>
                <a:off x="1184642" y="35363"/>
                <a:ext cx="1296031" cy="440382"/>
              </a:xfrm>
              <a:prstGeom prst="rect">
                <a:avLst/>
              </a:prstGeom>
            </p:spPr>
            <p:style>
              <a:lnRef idx="0">
                <a:schemeClr val="accent2"/>
              </a:lnRef>
              <a:fillRef idx="3">
                <a:schemeClr val="accent2"/>
              </a:fillRef>
              <a:effectRef idx="3">
                <a:schemeClr val="accent2"/>
              </a:effectRef>
              <a:fontRef idx="minor">
                <a:schemeClr val="lt1"/>
              </a:fontRef>
            </p:style>
            <p:txBody>
              <a:bodyPr vert="horz" wrap="square" rtlCol="0">
                <a:spAutoFit/>
              </a:bodyPr>
              <a:lstStyle/>
              <a:p>
                <a:pPr algn="ctr">
                  <a:spcAft>
                    <a:spcPts val="0"/>
                  </a:spcAft>
                </a:pPr>
                <a:r>
                  <a:rPr lang="en-HK" altLang="zh-CN" sz="1500" b="1" kern="1200" dirty="0">
                    <a:solidFill>
                      <a:schemeClr val="tx1"/>
                    </a:solidFill>
                    <a:effectLst/>
                    <a:latin typeface="Times New Roman"/>
                    <a:ea typeface="新細明體"/>
                    <a:cs typeface="Times New Roman"/>
                  </a:rPr>
                  <a:t>Cao </a:t>
                </a:r>
                <a:r>
                  <a:rPr lang="en-HK" altLang="zh-CN" sz="1500" b="1" kern="1200" dirty="0" smtClean="0">
                    <a:solidFill>
                      <a:schemeClr val="tx1"/>
                    </a:solidFill>
                    <a:effectLst/>
                    <a:latin typeface="Times New Roman"/>
                    <a:ea typeface="新細明體"/>
                    <a:cs typeface="Times New Roman"/>
                  </a:rPr>
                  <a:t>Cao’s </a:t>
                </a:r>
                <a:r>
                  <a:rPr lang="en-HK" altLang="zh-CN" sz="1500" b="1" kern="1200" dirty="0">
                    <a:solidFill>
                      <a:schemeClr val="tx1"/>
                    </a:solidFill>
                    <a:effectLst/>
                    <a:latin typeface="Times New Roman"/>
                    <a:ea typeface="新細明體"/>
                    <a:cs typeface="Times New Roman"/>
                  </a:rPr>
                  <a:t>army 200,000</a:t>
                </a:r>
                <a:endParaRPr lang="zh-HK" sz="1500" dirty="0">
                  <a:solidFill>
                    <a:schemeClr val="tx1"/>
                  </a:solidFill>
                  <a:effectLst/>
                  <a:latin typeface="Times New Roman"/>
                  <a:ea typeface="新細明體"/>
                  <a:cs typeface="Times New Roman"/>
                </a:endParaRPr>
              </a:p>
            </p:txBody>
          </p:sp>
          <p:sp>
            <p:nvSpPr>
              <p:cNvPr id="31" name="TextBox 130"/>
              <p:cNvSpPr txBox="1"/>
              <p:nvPr/>
            </p:nvSpPr>
            <p:spPr>
              <a:xfrm>
                <a:off x="330700" y="577585"/>
                <a:ext cx="555974"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err="1">
                    <a:solidFill>
                      <a:srgbClr val="FFFFFF"/>
                    </a:solidFill>
                    <a:effectLst/>
                    <a:ea typeface="新細明體"/>
                    <a:cs typeface="Times New Roman"/>
                  </a:rPr>
                  <a:t>Xun</a:t>
                </a:r>
                <a:r>
                  <a:rPr lang="en-HK" altLang="zh-CN" sz="1500" kern="1200" dirty="0">
                    <a:solidFill>
                      <a:srgbClr val="FFFFFF"/>
                    </a:solidFill>
                    <a:effectLst/>
                    <a:ea typeface="新細明體"/>
                    <a:cs typeface="Times New Roman"/>
                  </a:rPr>
                  <a:t> You</a:t>
                </a:r>
                <a:endParaRPr lang="zh-HK" sz="1500" dirty="0">
                  <a:effectLst/>
                  <a:latin typeface="Times New Roman"/>
                  <a:ea typeface="新細明體"/>
                  <a:cs typeface="Times New Roman"/>
                </a:endParaRPr>
              </a:p>
            </p:txBody>
          </p:sp>
          <p:sp>
            <p:nvSpPr>
              <p:cNvPr id="32" name="TextBox 54"/>
              <p:cNvSpPr txBox="1"/>
              <p:nvPr/>
            </p:nvSpPr>
            <p:spPr>
              <a:xfrm>
                <a:off x="-232599" y="572772"/>
                <a:ext cx="546106"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latin typeface="Times New Roman"/>
                    <a:ea typeface="新細明體"/>
                    <a:cs typeface="Times New Roman"/>
                  </a:rPr>
                  <a:t>Cao </a:t>
                </a:r>
                <a:r>
                  <a:rPr lang="en-HK" altLang="zh-CN" sz="1500" kern="1200" dirty="0" err="1">
                    <a:solidFill>
                      <a:srgbClr val="FFFFFF"/>
                    </a:solidFill>
                    <a:effectLst/>
                    <a:latin typeface="Times New Roman"/>
                    <a:ea typeface="新細明體"/>
                    <a:cs typeface="Times New Roman"/>
                  </a:rPr>
                  <a:t>Cao</a:t>
                </a:r>
                <a:endParaRPr lang="zh-HK" sz="1500" dirty="0">
                  <a:effectLst/>
                  <a:latin typeface="Times New Roman"/>
                  <a:ea typeface="新細明體"/>
                  <a:cs typeface="Times New Roman"/>
                </a:endParaRPr>
              </a:p>
            </p:txBody>
          </p:sp>
          <p:sp>
            <p:nvSpPr>
              <p:cNvPr id="33" name="TextBox 57"/>
              <p:cNvSpPr txBox="1"/>
              <p:nvPr/>
            </p:nvSpPr>
            <p:spPr>
              <a:xfrm>
                <a:off x="886674" y="576016"/>
                <a:ext cx="555974"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Xu Huang</a:t>
                </a:r>
                <a:endParaRPr lang="zh-HK" sz="1500" dirty="0">
                  <a:effectLst/>
                  <a:latin typeface="Times New Roman"/>
                  <a:ea typeface="新細明體"/>
                  <a:cs typeface="Times New Roman"/>
                </a:endParaRPr>
              </a:p>
            </p:txBody>
          </p:sp>
          <p:sp>
            <p:nvSpPr>
              <p:cNvPr id="34" name="TextBox 59"/>
              <p:cNvSpPr txBox="1"/>
              <p:nvPr/>
            </p:nvSpPr>
            <p:spPr>
              <a:xfrm>
                <a:off x="-232599" y="1094757"/>
                <a:ext cx="546105"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Xu Chu</a:t>
                </a:r>
                <a:endParaRPr lang="zh-HK" sz="1500" dirty="0">
                  <a:effectLst/>
                  <a:latin typeface="Times New Roman"/>
                  <a:ea typeface="新細明體"/>
                  <a:cs typeface="Times New Roman"/>
                </a:endParaRPr>
              </a:p>
            </p:txBody>
          </p:sp>
          <p:sp>
            <p:nvSpPr>
              <p:cNvPr id="35" name="TextBox 60"/>
              <p:cNvSpPr txBox="1"/>
              <p:nvPr/>
            </p:nvSpPr>
            <p:spPr>
              <a:xfrm>
                <a:off x="323172" y="1099399"/>
                <a:ext cx="582903"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Cheng Yu</a:t>
                </a:r>
                <a:endParaRPr lang="zh-HK" sz="1500" dirty="0">
                  <a:effectLst/>
                  <a:latin typeface="Times New Roman"/>
                  <a:ea typeface="新細明體"/>
                  <a:cs typeface="Times New Roman"/>
                </a:endParaRPr>
              </a:p>
            </p:txBody>
          </p:sp>
          <p:sp>
            <p:nvSpPr>
              <p:cNvPr id="36" name="TextBox 61"/>
              <p:cNvSpPr txBox="1"/>
              <p:nvPr/>
            </p:nvSpPr>
            <p:spPr>
              <a:xfrm>
                <a:off x="907861" y="1094757"/>
                <a:ext cx="582903"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Cai Mao</a:t>
                </a:r>
                <a:endParaRPr lang="zh-HK" sz="1500" dirty="0">
                  <a:effectLst/>
                  <a:latin typeface="Times New Roman"/>
                  <a:ea typeface="新細明體"/>
                  <a:cs typeface="Times New Roman"/>
                </a:endParaRPr>
              </a:p>
            </p:txBody>
          </p:sp>
          <p:sp>
            <p:nvSpPr>
              <p:cNvPr id="37" name="TextBox 62"/>
              <p:cNvSpPr txBox="1"/>
              <p:nvPr/>
            </p:nvSpPr>
            <p:spPr>
              <a:xfrm>
                <a:off x="1478504" y="576016"/>
                <a:ext cx="582903"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Zhang He</a:t>
                </a:r>
                <a:endParaRPr lang="zh-HK" sz="1500" dirty="0">
                  <a:effectLst/>
                  <a:latin typeface="Times New Roman"/>
                  <a:ea typeface="新細明體"/>
                  <a:cs typeface="Times New Roman"/>
                </a:endParaRPr>
              </a:p>
            </p:txBody>
          </p:sp>
          <p:sp>
            <p:nvSpPr>
              <p:cNvPr id="38" name="TextBox 63"/>
              <p:cNvSpPr txBox="1"/>
              <p:nvPr/>
            </p:nvSpPr>
            <p:spPr>
              <a:xfrm>
                <a:off x="1511969" y="1094757"/>
                <a:ext cx="582903"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Jiang Gan</a:t>
                </a:r>
                <a:endParaRPr lang="zh-HK" sz="1500" dirty="0">
                  <a:effectLst/>
                  <a:latin typeface="Times New Roman"/>
                  <a:ea typeface="新細明體"/>
                  <a:cs typeface="Times New Roman"/>
                </a:endParaRPr>
              </a:p>
            </p:txBody>
          </p:sp>
          <p:sp>
            <p:nvSpPr>
              <p:cNvPr id="39" name="TextBox 65"/>
              <p:cNvSpPr txBox="1"/>
              <p:nvPr/>
            </p:nvSpPr>
            <p:spPr>
              <a:xfrm>
                <a:off x="2089136" y="572772"/>
                <a:ext cx="582903"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Wen Pin</a:t>
                </a:r>
                <a:endParaRPr lang="zh-HK" sz="1500" dirty="0">
                  <a:effectLst/>
                  <a:latin typeface="Times New Roman"/>
                  <a:ea typeface="新細明體"/>
                  <a:cs typeface="Times New Roman"/>
                </a:endParaRPr>
              </a:p>
            </p:txBody>
          </p:sp>
          <p:sp>
            <p:nvSpPr>
              <p:cNvPr id="40" name="TextBox 66"/>
              <p:cNvSpPr txBox="1"/>
              <p:nvPr/>
            </p:nvSpPr>
            <p:spPr>
              <a:xfrm>
                <a:off x="330270" y="1644598"/>
                <a:ext cx="575805" cy="429254"/>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Le </a:t>
                </a:r>
                <a:r>
                  <a:rPr lang="en-HK" altLang="zh-CN" sz="1500" kern="1200" dirty="0" err="1">
                    <a:solidFill>
                      <a:srgbClr val="FFFFFF"/>
                    </a:solidFill>
                    <a:effectLst/>
                    <a:ea typeface="新細明體"/>
                    <a:cs typeface="Times New Roman"/>
                  </a:rPr>
                  <a:t>Jin</a:t>
                </a:r>
                <a:endParaRPr lang="zh-HK" sz="1500" dirty="0">
                  <a:effectLst/>
                  <a:latin typeface="Times New Roman"/>
                  <a:ea typeface="新細明體"/>
                  <a:cs typeface="Times New Roman"/>
                </a:endParaRPr>
              </a:p>
            </p:txBody>
          </p:sp>
          <p:sp>
            <p:nvSpPr>
              <p:cNvPr id="41" name="TextBox 67"/>
              <p:cNvSpPr txBox="1"/>
              <p:nvPr/>
            </p:nvSpPr>
            <p:spPr>
              <a:xfrm>
                <a:off x="2137281" y="1112477"/>
                <a:ext cx="574844"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HK" sz="1500" dirty="0">
                    <a:solidFill>
                      <a:srgbClr val="FFFFFF"/>
                    </a:solidFill>
                    <a:latin typeface="Times New Roman"/>
                    <a:ea typeface="新細明體"/>
                    <a:cs typeface="Times New Roman"/>
                  </a:rPr>
                  <a:t>Xu Shu</a:t>
                </a:r>
                <a:endParaRPr lang="zh-HK" sz="1500" dirty="0">
                  <a:effectLst/>
                  <a:latin typeface="Times New Roman"/>
                  <a:ea typeface="新細明體"/>
                  <a:cs typeface="Times New Roman"/>
                </a:endParaRPr>
              </a:p>
            </p:txBody>
          </p:sp>
          <p:sp>
            <p:nvSpPr>
              <p:cNvPr id="42" name="TextBox 68"/>
              <p:cNvSpPr txBox="1"/>
              <p:nvPr/>
            </p:nvSpPr>
            <p:spPr>
              <a:xfrm>
                <a:off x="881718" y="1644604"/>
                <a:ext cx="582903" cy="440382"/>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Zhang Liao</a:t>
                </a:r>
                <a:endParaRPr lang="zh-HK" sz="1500" dirty="0">
                  <a:effectLst/>
                  <a:latin typeface="Times New Roman"/>
                  <a:ea typeface="新細明體"/>
                  <a:cs typeface="Times New Roman"/>
                </a:endParaRPr>
              </a:p>
            </p:txBody>
          </p:sp>
          <p:sp>
            <p:nvSpPr>
              <p:cNvPr id="43" name="TextBox 69"/>
              <p:cNvSpPr txBox="1"/>
              <p:nvPr/>
            </p:nvSpPr>
            <p:spPr>
              <a:xfrm>
                <a:off x="1459446" y="1648782"/>
                <a:ext cx="677835" cy="429254"/>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Mao </a:t>
                </a:r>
                <a:r>
                  <a:rPr lang="en-HK" altLang="zh-CN" sz="1500" kern="1200" dirty="0" err="1">
                    <a:solidFill>
                      <a:srgbClr val="FFFFFF"/>
                    </a:solidFill>
                    <a:effectLst/>
                    <a:ea typeface="新細明體"/>
                    <a:cs typeface="Times New Roman"/>
                  </a:rPr>
                  <a:t>Jie</a:t>
                </a:r>
                <a:endParaRPr lang="zh-HK" sz="1500" dirty="0">
                  <a:effectLst/>
                  <a:latin typeface="Times New Roman"/>
                  <a:ea typeface="新細明體"/>
                  <a:cs typeface="Times New Roman"/>
                </a:endParaRPr>
              </a:p>
            </p:txBody>
          </p:sp>
          <p:sp>
            <p:nvSpPr>
              <p:cNvPr id="44" name="TextBox 70"/>
              <p:cNvSpPr txBox="1"/>
              <p:nvPr/>
            </p:nvSpPr>
            <p:spPr>
              <a:xfrm>
                <a:off x="2131730" y="1640012"/>
                <a:ext cx="613463" cy="429254"/>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CN" sz="1500" kern="1200" dirty="0">
                    <a:solidFill>
                      <a:srgbClr val="FFFFFF"/>
                    </a:solidFill>
                    <a:effectLst/>
                    <a:ea typeface="新細明體"/>
                    <a:cs typeface="Times New Roman"/>
                  </a:rPr>
                  <a:t>Yu </a:t>
                </a:r>
                <a:r>
                  <a:rPr lang="en-HK" altLang="zh-CN" sz="1500" kern="1200" dirty="0" err="1">
                    <a:solidFill>
                      <a:srgbClr val="FFFFFF"/>
                    </a:solidFill>
                    <a:effectLst/>
                    <a:ea typeface="新細明體"/>
                    <a:cs typeface="Times New Roman"/>
                  </a:rPr>
                  <a:t>Jin</a:t>
                </a:r>
                <a:endParaRPr lang="zh-HK" sz="1500" dirty="0">
                  <a:effectLst/>
                  <a:latin typeface="Times New Roman"/>
                  <a:ea typeface="新細明體"/>
                  <a:cs typeface="Times New Roman"/>
                </a:endParaRPr>
              </a:p>
            </p:txBody>
          </p:sp>
          <p:sp>
            <p:nvSpPr>
              <p:cNvPr id="45" name="TextBox 71"/>
              <p:cNvSpPr txBox="1"/>
              <p:nvPr/>
            </p:nvSpPr>
            <p:spPr>
              <a:xfrm>
                <a:off x="4084255" y="82472"/>
                <a:ext cx="288319" cy="256889"/>
              </a:xfrm>
              <a:prstGeom prst="rect">
                <a:avLst/>
              </a:prstGeom>
              <a:noFill/>
            </p:spPr>
            <p:txBody>
              <a:bodyPr vert="horz" wrap="square" rtlCol="0">
                <a:spAutoFit/>
              </a:bodyPr>
              <a:lstStyle/>
              <a:p>
                <a:pPr algn="ctr">
                  <a:spcAft>
                    <a:spcPts val="0"/>
                  </a:spcAft>
                </a:pPr>
                <a:r>
                  <a:rPr lang="en-US" sz="1500" kern="1200" dirty="0">
                    <a:solidFill>
                      <a:srgbClr val="000000"/>
                    </a:solidFill>
                    <a:effectLst/>
                    <a:latin typeface="Kaiti TC Regular"/>
                    <a:ea typeface="新細明體"/>
                    <a:cs typeface="Times New Roman"/>
                  </a:rPr>
                  <a:t>+</a:t>
                </a:r>
                <a:endParaRPr lang="zh-HK" sz="1500" dirty="0">
                  <a:effectLst/>
                  <a:latin typeface="Times New Roman"/>
                  <a:ea typeface="新細明體"/>
                  <a:cs typeface="Times New Roman"/>
                </a:endParaRPr>
              </a:p>
            </p:txBody>
          </p:sp>
          <p:sp>
            <p:nvSpPr>
              <p:cNvPr id="46" name="TextBox 72"/>
              <p:cNvSpPr txBox="1"/>
              <p:nvPr/>
            </p:nvSpPr>
            <p:spPr>
              <a:xfrm>
                <a:off x="2420675" y="99034"/>
                <a:ext cx="504241" cy="256889"/>
              </a:xfrm>
              <a:prstGeom prst="rect">
                <a:avLst/>
              </a:prstGeom>
              <a:noFill/>
            </p:spPr>
            <p:txBody>
              <a:bodyPr vert="horz" wrap="square" rtlCol="0">
                <a:spAutoFit/>
              </a:bodyPr>
              <a:lstStyle/>
              <a:p>
                <a:pPr algn="ctr">
                  <a:spcAft>
                    <a:spcPts val="0"/>
                  </a:spcAft>
                </a:pPr>
                <a:r>
                  <a:rPr lang="en-US" sz="1500" b="1" kern="1200" dirty="0">
                    <a:solidFill>
                      <a:srgbClr val="000000"/>
                    </a:solidFill>
                    <a:effectLst/>
                    <a:latin typeface="Kaiti TC Regular"/>
                    <a:ea typeface="新細明體"/>
                    <a:cs typeface="Times New Roman"/>
                  </a:rPr>
                  <a:t>VS</a:t>
                </a:r>
                <a:endParaRPr lang="zh-HK" sz="1500" dirty="0">
                  <a:effectLst/>
                  <a:latin typeface="Times New Roman"/>
                  <a:ea typeface="新細明體"/>
                  <a:cs typeface="Times New Roman"/>
                </a:endParaRPr>
              </a:p>
            </p:txBody>
          </p:sp>
        </p:grpSp>
        <p:sp>
          <p:nvSpPr>
            <p:cNvPr id="12" name="TextBox 66"/>
            <p:cNvSpPr txBox="1"/>
            <p:nvPr/>
          </p:nvSpPr>
          <p:spPr>
            <a:xfrm>
              <a:off x="-270932" y="1634756"/>
              <a:ext cx="582846" cy="440323"/>
            </a:xfrm>
            <a:prstGeom prst="rect">
              <a:avLst/>
            </a:prstGeom>
          </p:spPr>
          <p:style>
            <a:lnRef idx="3">
              <a:schemeClr val="lt1"/>
            </a:lnRef>
            <a:fillRef idx="1">
              <a:schemeClr val="accent2"/>
            </a:fillRef>
            <a:effectRef idx="1">
              <a:schemeClr val="accent2"/>
            </a:effectRef>
            <a:fontRef idx="minor">
              <a:schemeClr val="lt1"/>
            </a:fontRef>
          </p:style>
          <p:txBody>
            <a:bodyPr vert="horz" wrap="square" rtlCol="0">
              <a:spAutoFit/>
            </a:bodyPr>
            <a:lstStyle/>
            <a:p>
              <a:pPr algn="ctr">
                <a:spcAft>
                  <a:spcPts val="0"/>
                </a:spcAft>
              </a:pPr>
              <a:r>
                <a:rPr lang="en-HK" altLang="zh-TW" sz="1500" kern="1200" dirty="0">
                  <a:solidFill>
                    <a:srgbClr val="FFFFFF"/>
                  </a:solidFill>
                  <a:effectLst/>
                  <a:ea typeface="新細明體"/>
                  <a:cs typeface="Times New Roman"/>
                </a:rPr>
                <a:t>Zhang Yun</a:t>
              </a:r>
              <a:endParaRPr lang="zh-HK" sz="1500" dirty="0">
                <a:effectLst/>
                <a:latin typeface="Times New Roman"/>
                <a:ea typeface="新細明體"/>
                <a:cs typeface="Times New Roman"/>
              </a:endParaRPr>
            </a:p>
          </p:txBody>
        </p:sp>
      </p:grpSp>
    </p:spTree>
    <p:extLst>
      <p:ext uri="{BB962C8B-B14F-4D97-AF65-F5344CB8AC3E}">
        <p14:creationId xmlns:p14="http://schemas.microsoft.com/office/powerpoint/2010/main" val="1703097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332628" y="1186017"/>
            <a:ext cx="3355452"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HK"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A </a:t>
            </a:r>
            <a:r>
              <a:rPr lang="en-HK" altLang="zh-TW" sz="2000" b="1" dirty="0" smtClean="0">
                <a:solidFill>
                  <a:schemeClr val="accent6">
                    <a:lumMod val="75000"/>
                  </a:schemeClr>
                </a:solidFill>
                <a:latin typeface="Times New Roman" panose="02020603050405020304" pitchFamily="18" charset="0"/>
                <a:ea typeface="BiauKai"/>
                <a:cs typeface="Times New Roman" panose="02020603050405020304" pitchFamily="18" charset="0"/>
              </a:rPr>
              <a:t>Decisive </a:t>
            </a:r>
            <a:r>
              <a:rPr lang="en-HK"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Battle</a:t>
            </a:r>
            <a:endParaRPr lang="zh-TW" altLang="zh-HK" sz="2000" b="1" dirty="0">
              <a:solidFill>
                <a:schemeClr val="accent6">
                  <a:lumMod val="75000"/>
                </a:schemeClr>
              </a:solidFill>
              <a:latin typeface="Times New Roman" panose="02020603050405020304" pitchFamily="18" charset="0"/>
              <a:ea typeface="BiauKai"/>
              <a:cs typeface="Times New Roman" panose="02020603050405020304" pitchFamily="18" charset="0"/>
            </a:endParaRPr>
          </a:p>
        </p:txBody>
      </p:sp>
      <p:sp>
        <p:nvSpPr>
          <p:cNvPr id="7" name="TextBox 2"/>
          <p:cNvSpPr txBox="1"/>
          <p:nvPr/>
        </p:nvSpPr>
        <p:spPr>
          <a:xfrm>
            <a:off x="1439332" y="2405061"/>
            <a:ext cx="6653107" cy="3846269"/>
          </a:xfrm>
          <a:prstGeom prst="rect">
            <a:avLst/>
          </a:prstGeom>
          <a:solidFill>
            <a:schemeClr val="accent2">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Aft>
                <a:spcPts val="0"/>
              </a:spcAft>
            </a:pPr>
            <a:r>
              <a:rPr lang="en-HK" altLang="zh-CN" sz="1500" dirty="0">
                <a:solidFill>
                  <a:schemeClr val="tx1"/>
                </a:solidFill>
                <a:latin typeface="Times New Roman" panose="02020603050405020304" pitchFamily="18" charset="0"/>
                <a:ea typeface="新細明體"/>
                <a:cs typeface="Times New Roman" panose="02020603050405020304" pitchFamily="18" charset="0"/>
              </a:rPr>
              <a:t>When Cao Cao’s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army from </a:t>
            </a:r>
            <a:r>
              <a:rPr lang="en-HK" altLang="zh-CN" sz="1500" kern="1200" dirty="0" smtClean="0">
                <a:solidFill>
                  <a:schemeClr val="tx1"/>
                </a:solidFill>
                <a:effectLst/>
                <a:latin typeface="Times New Roman" panose="02020603050405020304" pitchFamily="18" charset="0"/>
                <a:ea typeface="新細明體"/>
                <a:cs typeface="Times New Roman" panose="02020603050405020304" pitchFamily="18" charset="0"/>
              </a:rPr>
              <a:t>northern China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assembled, a plague broke out. </a:t>
            </a:r>
            <a:r>
              <a:rPr lang="en-HK" altLang="zh-CN" sz="1500" kern="1200" dirty="0" smtClean="0">
                <a:solidFill>
                  <a:schemeClr val="tx1"/>
                </a:solidFill>
                <a:effectLst/>
                <a:latin typeface="Times New Roman" panose="02020603050405020304" pitchFamily="18" charset="0"/>
                <a:ea typeface="新細明體"/>
                <a:cs typeface="Times New Roman" panose="02020603050405020304" pitchFamily="18" charset="0"/>
              </a:rPr>
              <a:t>Cao wanted to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cros</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s the Yangzi river for a decisive battle. He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built many </a:t>
            </a:r>
            <a:r>
              <a:rPr lang="en-HK" altLang="zh-CN" sz="1500" kern="1200" dirty="0" smtClean="0">
                <a:solidFill>
                  <a:schemeClr val="tx1"/>
                </a:solidFill>
                <a:effectLst/>
                <a:latin typeface="Times New Roman" panose="02020603050405020304" pitchFamily="18" charset="0"/>
                <a:ea typeface="新細明體"/>
                <a:cs typeface="Times New Roman" panose="02020603050405020304" pitchFamily="18" charset="0"/>
              </a:rPr>
              <a:t>warships. In order to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prevent the river from washing </a:t>
            </a:r>
            <a:r>
              <a:rPr lang="en-HK" altLang="zh-CN" sz="1500" kern="1200" dirty="0" smtClean="0">
                <a:solidFill>
                  <a:schemeClr val="tx1"/>
                </a:solidFill>
                <a:effectLst/>
                <a:latin typeface="Times New Roman" panose="02020603050405020304" pitchFamily="18" charset="0"/>
                <a:ea typeface="新細明體"/>
                <a:cs typeface="Times New Roman" panose="02020603050405020304" pitchFamily="18" charset="0"/>
              </a:rPr>
              <a:t>the warships away,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he used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rope to tie them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to each other.</a:t>
            </a:r>
            <a:endParaRPr lang="zh-TW" sz="1500" dirty="0">
              <a:solidFill>
                <a:schemeClr val="tx1"/>
              </a:solidFill>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The Sun-Liu allied armies were defending at the southern banks of the river. Zhou Yu adopted fire tactics suggested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by a captain called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Huang </a:t>
            </a:r>
            <a:r>
              <a:rPr lang="en-HK" altLang="zh-CN" sz="1500" kern="1200" dirty="0" err="1">
                <a:solidFill>
                  <a:schemeClr val="tx1"/>
                </a:solidFill>
                <a:effectLst/>
                <a:latin typeface="Times New Roman" panose="02020603050405020304" pitchFamily="18" charset="0"/>
                <a:ea typeface="新細明體"/>
                <a:cs typeface="Times New Roman" panose="02020603050405020304" pitchFamily="18" charset="0"/>
              </a:rPr>
              <a:t>Gai</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 On the day of the battle, Huang Gai brought tens of </a:t>
            </a:r>
            <a:r>
              <a:rPr lang="en-HK" altLang="zh-CN" sz="1500" i="1" kern="1200" dirty="0" err="1">
                <a:solidFill>
                  <a:schemeClr val="tx1"/>
                </a:solidFill>
                <a:effectLst/>
                <a:latin typeface="Times New Roman" panose="02020603050405020304" pitchFamily="18" charset="0"/>
                <a:ea typeface="新細明體"/>
                <a:cs typeface="Times New Roman" panose="02020603050405020304" pitchFamily="18" charset="0"/>
              </a:rPr>
              <a:t>Mengchong</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 warships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to the northern bank of the Yangzi river to fake the Cao army’s intention to surrender.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When these huge </a:t>
            </a:r>
            <a:r>
              <a:rPr lang="en-HK" altLang="zh-CN" sz="1500" i="1" kern="1200" dirty="0" err="1">
                <a:solidFill>
                  <a:schemeClr val="tx1"/>
                </a:solidFill>
                <a:effectLst/>
                <a:latin typeface="Times New Roman" panose="02020603050405020304" pitchFamily="18" charset="0"/>
                <a:ea typeface="新細明體"/>
                <a:cs typeface="Times New Roman" panose="02020603050405020304" pitchFamily="18" charset="0"/>
              </a:rPr>
              <a:t>Mengchong</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 warships arrived near the Cao naval stronghold, Huang Gai ordered his men to set them on fire. Since the winds were strong, they immediately began to burn the ships tied together, destroying the Cao naval stronghold, and affecting the Cao camp on the riverbank</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a:t>
            </a:r>
            <a:r>
              <a:rPr lang="zh-CN" altLang="en-US" sz="1500" kern="1200" dirty="0">
                <a:solidFill>
                  <a:schemeClr val="tx1"/>
                </a:solidFill>
                <a:effectLst/>
                <a:latin typeface="Times New Roman" panose="02020603050405020304" pitchFamily="18" charset="0"/>
                <a:ea typeface="新細明體"/>
                <a:cs typeface="Times New Roman" panose="02020603050405020304" pitchFamily="18" charset="0"/>
              </a:rPr>
              <a:t> </a:t>
            </a:r>
            <a:endParaRPr lang="zh-TW" sz="1500" dirty="0">
              <a:solidFill>
                <a:schemeClr val="tx1"/>
              </a:solidFill>
              <a:effectLst/>
              <a:latin typeface="Times New Roman" panose="02020603050405020304" pitchFamily="18" charset="0"/>
              <a:ea typeface="新細明體"/>
              <a:cs typeface="Times New Roman" panose="02020603050405020304" pitchFamily="18" charset="0"/>
            </a:endParaRPr>
          </a:p>
          <a:p>
            <a:pPr>
              <a:spcAft>
                <a:spcPts val="0"/>
              </a:spcAft>
            </a:pPr>
            <a:r>
              <a:rPr lang="en-HK" altLang="zh-CN" sz="1500" dirty="0">
                <a:solidFill>
                  <a:schemeClr val="tx1"/>
                </a:solidFill>
                <a:latin typeface="Times New Roman" panose="02020603050405020304" pitchFamily="18" charset="0"/>
                <a:ea typeface="新細明體"/>
                <a:cs typeface="Times New Roman" panose="02020603050405020304" pitchFamily="18" charset="0"/>
              </a:rPr>
              <a:t>In consequence, the Cao army were defeated overwhelmingly and Cao Cao’s ambitions to unify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China were, due to Sun Quan and Liu Bei, shattered. This led to the phase where China was divided between Cao, Sun and Liu. The era of the Three Kingdoms began. </a:t>
            </a:r>
            <a:endParaRPr lang="zh-TW" sz="1500" dirty="0">
              <a:effectLst/>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882490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1" y="911697"/>
            <a:ext cx="4589253" cy="400110"/>
          </a:xfrm>
          <a:prstGeom prst="rect">
            <a:avLst/>
          </a:prstGeom>
        </p:spPr>
        <p:txBody>
          <a:bodyPr wrap="square">
            <a:spAutoFit/>
          </a:bodyPr>
          <a:lstStyle/>
          <a:p>
            <a:r>
              <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V. </a:t>
            </a:r>
            <a:r>
              <a:rPr lang="en-HK"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Explore other problems</a:t>
            </a:r>
            <a:endPar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endParaRPr>
          </a:p>
        </p:txBody>
      </p:sp>
      <p:sp>
        <p:nvSpPr>
          <p:cNvPr id="7" name="TextBox 4"/>
          <p:cNvSpPr txBox="1"/>
          <p:nvPr/>
        </p:nvSpPr>
        <p:spPr>
          <a:xfrm>
            <a:off x="76200" y="1311807"/>
            <a:ext cx="8991600" cy="523220"/>
          </a:xfrm>
          <a:prstGeom prst="rect">
            <a:avLst/>
          </a:prstGeom>
          <a:noFill/>
        </p:spPr>
        <p:txBody>
          <a:bodyPr wrap="square" rtlCol="0">
            <a:spAutoFit/>
          </a:bodyPr>
          <a:lstStyle/>
          <a:p>
            <a:pPr>
              <a:spcAft>
                <a:spcPts val="0"/>
              </a:spcAft>
            </a:pPr>
            <a:r>
              <a:rPr lang="en-US" altLang="zh-CN" sz="1400" kern="1200" dirty="0">
                <a:solidFill>
                  <a:srgbClr val="000000"/>
                </a:solidFill>
                <a:effectLst/>
                <a:latin typeface="Times New Roman"/>
                <a:ea typeface="新細明體"/>
                <a:cs typeface="Times New Roman"/>
              </a:rPr>
              <a:t>Timelines of the </a:t>
            </a:r>
            <a:r>
              <a:rPr lang="en-US" altLang="zh-CN" sz="1400" kern="1200" dirty="0" smtClean="0">
                <a:effectLst/>
                <a:latin typeface="Times New Roman"/>
                <a:ea typeface="新細明體"/>
                <a:cs typeface="Times New Roman"/>
              </a:rPr>
              <a:t>serious </a:t>
            </a:r>
            <a:r>
              <a:rPr lang="en-US" altLang="zh-CN" sz="1400" kern="1200" dirty="0" smtClean="0">
                <a:solidFill>
                  <a:srgbClr val="000000"/>
                </a:solidFill>
                <a:effectLst/>
                <a:latin typeface="Times New Roman"/>
                <a:ea typeface="新細明體"/>
                <a:cs typeface="Times New Roman"/>
              </a:rPr>
              <a:t>history </a:t>
            </a:r>
            <a:r>
              <a:rPr lang="en-US" altLang="zh-CN" sz="1400" kern="1200" dirty="0" smtClean="0">
                <a:solidFill>
                  <a:srgbClr val="7030A0"/>
                </a:solidFill>
                <a:effectLst/>
                <a:latin typeface="Times New Roman"/>
                <a:ea typeface="新細明體"/>
                <a:cs typeface="Times New Roman"/>
              </a:rPr>
              <a:t>“</a:t>
            </a:r>
            <a:r>
              <a:rPr lang="en-US" altLang="zh-CN" sz="1400" i="1" kern="1200" dirty="0" err="1" smtClean="0">
                <a:solidFill>
                  <a:srgbClr val="000000"/>
                </a:solidFill>
                <a:effectLst/>
                <a:latin typeface="Times New Roman"/>
                <a:ea typeface="新細明體"/>
                <a:cs typeface="Times New Roman"/>
              </a:rPr>
              <a:t>Sanguo</a:t>
            </a:r>
            <a:r>
              <a:rPr lang="en-US" altLang="zh-CN" sz="1400" i="1" kern="1200" dirty="0" smtClean="0">
                <a:solidFill>
                  <a:srgbClr val="000000"/>
                </a:solidFill>
                <a:effectLst/>
                <a:latin typeface="Times New Roman"/>
                <a:ea typeface="新細明體"/>
                <a:cs typeface="Times New Roman"/>
              </a:rPr>
              <a:t> </a:t>
            </a:r>
            <a:r>
              <a:rPr lang="en-US" altLang="zh-CN" sz="1400" i="1" kern="1200" dirty="0" err="1" smtClean="0">
                <a:solidFill>
                  <a:srgbClr val="000000"/>
                </a:solidFill>
                <a:effectLst/>
                <a:latin typeface="Times New Roman"/>
                <a:ea typeface="新細明體"/>
                <a:cs typeface="Times New Roman"/>
              </a:rPr>
              <a:t>Zhi</a:t>
            </a:r>
            <a:r>
              <a:rPr lang="en-US" altLang="zh-CN" sz="1400" i="1" kern="1200" dirty="0" smtClean="0">
                <a:solidFill>
                  <a:srgbClr val="7030A0"/>
                </a:solidFill>
                <a:effectLst/>
                <a:latin typeface="Times New Roman"/>
                <a:ea typeface="新細明體"/>
                <a:cs typeface="Times New Roman"/>
              </a:rPr>
              <a:t>”</a:t>
            </a:r>
            <a:r>
              <a:rPr lang="en-US" altLang="zh-CN" sz="1400" i="1" kern="1200" dirty="0" smtClean="0">
                <a:solidFill>
                  <a:srgbClr val="000000"/>
                </a:solidFill>
                <a:effectLst/>
                <a:latin typeface="Times New Roman"/>
                <a:ea typeface="新細明體"/>
                <a:cs typeface="Times New Roman"/>
              </a:rPr>
              <a:t> </a:t>
            </a:r>
            <a:r>
              <a:rPr lang="en-US" altLang="zh-CN" sz="1400" kern="1200" dirty="0">
                <a:solidFill>
                  <a:srgbClr val="000000"/>
                </a:solidFill>
                <a:effectLst/>
                <a:latin typeface="Times New Roman"/>
                <a:ea typeface="新細明體"/>
                <a:cs typeface="Times New Roman"/>
              </a:rPr>
              <a:t>(History of the Three Kingdoms)</a:t>
            </a:r>
            <a:r>
              <a:rPr lang="en-US" altLang="zh-CN" sz="1400" dirty="0">
                <a:solidFill>
                  <a:srgbClr val="000000"/>
                </a:solidFill>
                <a:latin typeface="Times New Roman"/>
                <a:ea typeface="新細明體"/>
                <a:cs typeface="Times New Roman"/>
              </a:rPr>
              <a:t> </a:t>
            </a:r>
            <a:r>
              <a:rPr lang="en-US" altLang="zh-CN" sz="1400" dirty="0">
                <a:latin typeface="Times New Roman"/>
                <a:ea typeface="新細明體"/>
                <a:cs typeface="Times New Roman"/>
              </a:rPr>
              <a:t>and </a:t>
            </a:r>
            <a:r>
              <a:rPr lang="en-US" altLang="zh-CN" sz="1400" dirty="0" smtClean="0">
                <a:latin typeface="Times New Roman"/>
                <a:ea typeface="新細明體"/>
                <a:cs typeface="Times New Roman"/>
              </a:rPr>
              <a:t>the fictional </a:t>
            </a:r>
            <a:r>
              <a:rPr lang="en-US" altLang="zh-CN" sz="1400" dirty="0" smtClean="0">
                <a:solidFill>
                  <a:srgbClr val="7030A0"/>
                </a:solidFill>
                <a:latin typeface="Times New Roman"/>
                <a:ea typeface="新細明體"/>
                <a:cs typeface="Times New Roman"/>
              </a:rPr>
              <a:t>“</a:t>
            </a:r>
            <a:r>
              <a:rPr lang="en-US" altLang="zh-CN" sz="1400" i="1" dirty="0" err="1" smtClean="0">
                <a:solidFill>
                  <a:srgbClr val="000000"/>
                </a:solidFill>
                <a:latin typeface="Times New Roman"/>
                <a:ea typeface="新細明體"/>
                <a:cs typeface="Times New Roman"/>
              </a:rPr>
              <a:t>Sanguo</a:t>
            </a:r>
            <a:r>
              <a:rPr lang="en-US" altLang="zh-CN" sz="1400" i="1" dirty="0" smtClean="0">
                <a:solidFill>
                  <a:srgbClr val="000000"/>
                </a:solidFill>
                <a:latin typeface="Times New Roman"/>
                <a:ea typeface="新細明體"/>
                <a:cs typeface="Times New Roman"/>
              </a:rPr>
              <a:t> </a:t>
            </a:r>
            <a:r>
              <a:rPr lang="en-US" altLang="zh-CN" sz="1400" i="1" dirty="0" err="1" smtClean="0">
                <a:solidFill>
                  <a:srgbClr val="000000"/>
                </a:solidFill>
                <a:latin typeface="Times New Roman"/>
                <a:ea typeface="新細明體"/>
                <a:cs typeface="Times New Roman"/>
              </a:rPr>
              <a:t>Yanyi</a:t>
            </a:r>
            <a:r>
              <a:rPr lang="en-US" altLang="zh-CN" sz="1400" i="1" dirty="0" smtClean="0">
                <a:solidFill>
                  <a:srgbClr val="7030A0"/>
                </a:solidFill>
                <a:latin typeface="Times New Roman"/>
                <a:ea typeface="新細明體"/>
                <a:cs typeface="Times New Roman"/>
              </a:rPr>
              <a:t>”</a:t>
            </a:r>
            <a:r>
              <a:rPr lang="en-US" altLang="zh-CN" sz="1400" i="1" dirty="0" smtClean="0">
                <a:solidFill>
                  <a:srgbClr val="000000"/>
                </a:solidFill>
                <a:latin typeface="Times New Roman"/>
                <a:ea typeface="新細明體"/>
                <a:cs typeface="Times New Roman"/>
              </a:rPr>
              <a:t> </a:t>
            </a:r>
            <a:r>
              <a:rPr lang="en-US" altLang="zh-CN" sz="1400" dirty="0">
                <a:solidFill>
                  <a:srgbClr val="000000"/>
                </a:solidFill>
                <a:latin typeface="Times New Roman"/>
                <a:ea typeface="新細明體"/>
                <a:cs typeface="Times New Roman"/>
              </a:rPr>
              <a:t>(Romance of the Three Kingdoms), part 1</a:t>
            </a:r>
            <a:endParaRPr lang="zh-TW" sz="1400" dirty="0">
              <a:effectLst/>
              <a:latin typeface="Times New Roman"/>
              <a:ea typeface="新細明體"/>
            </a:endParaRPr>
          </a:p>
        </p:txBody>
      </p:sp>
      <p:graphicFrame>
        <p:nvGraphicFramePr>
          <p:cNvPr id="3" name="表格 2"/>
          <p:cNvGraphicFramePr>
            <a:graphicFrameLocks noGrp="1"/>
          </p:cNvGraphicFramePr>
          <p:nvPr>
            <p:extLst>
              <p:ext uri="{D42A27DB-BD31-4B8C-83A1-F6EECF244321}">
                <p14:modId xmlns:p14="http://schemas.microsoft.com/office/powerpoint/2010/main" val="865255182"/>
              </p:ext>
            </p:extLst>
          </p:nvPr>
        </p:nvGraphicFramePr>
        <p:xfrm>
          <a:off x="274320" y="1964567"/>
          <a:ext cx="8587740" cy="4640580"/>
        </p:xfrm>
        <a:graphic>
          <a:graphicData uri="http://schemas.openxmlformats.org/drawingml/2006/table">
            <a:tbl>
              <a:tblPr firstRow="1" bandRow="1"/>
              <a:tblGrid>
                <a:gridCol w="1287229">
                  <a:extLst>
                    <a:ext uri="{9D8B030D-6E8A-4147-A177-3AD203B41FA5}">
                      <a16:colId xmlns:a16="http://schemas.microsoft.com/office/drawing/2014/main" val="20000"/>
                    </a:ext>
                  </a:extLst>
                </a:gridCol>
                <a:gridCol w="998771">
                  <a:extLst>
                    <a:ext uri="{9D8B030D-6E8A-4147-A177-3AD203B41FA5}">
                      <a16:colId xmlns:a16="http://schemas.microsoft.com/office/drawing/2014/main" val="20001"/>
                    </a:ext>
                  </a:extLst>
                </a:gridCol>
                <a:gridCol w="3409045">
                  <a:extLst>
                    <a:ext uri="{9D8B030D-6E8A-4147-A177-3AD203B41FA5}">
                      <a16:colId xmlns:a16="http://schemas.microsoft.com/office/drawing/2014/main" val="20002"/>
                    </a:ext>
                  </a:extLst>
                </a:gridCol>
                <a:gridCol w="2892695">
                  <a:extLst>
                    <a:ext uri="{9D8B030D-6E8A-4147-A177-3AD203B41FA5}">
                      <a16:colId xmlns:a16="http://schemas.microsoft.com/office/drawing/2014/main" val="20003"/>
                    </a:ext>
                  </a:extLst>
                </a:gridCol>
              </a:tblGrid>
              <a:tr h="370840">
                <a:tc>
                  <a:txBody>
                    <a:bodyPr/>
                    <a:lstStyle/>
                    <a:p>
                      <a:endParaRPr lang="zh-TW" sz="1500" kern="100" dirty="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HK" altLang="zh-TW" sz="1500" b="1" kern="100" dirty="0">
                          <a:effectLst/>
                          <a:latin typeface="Times New Roman" panose="02020603050405020304" pitchFamily="18" charset="0"/>
                          <a:ea typeface="新細明體"/>
                          <a:cs typeface="Times New Roman" panose="02020603050405020304" pitchFamily="18" charset="0"/>
                        </a:rPr>
                        <a:t>Year (AD)</a:t>
                      </a:r>
                      <a:endParaRPr lang="zh-TW" sz="1500" b="1"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HK" altLang="zh-TW" sz="1500" b="1" kern="100" dirty="0">
                          <a:effectLst/>
                          <a:latin typeface="Times New Roman" panose="02020603050405020304" pitchFamily="18" charset="0"/>
                          <a:ea typeface="新細明體"/>
                          <a:cs typeface="Times New Roman" panose="02020603050405020304" pitchFamily="18" charset="0"/>
                        </a:rPr>
                        <a:t>Important Event</a:t>
                      </a:r>
                      <a:endParaRPr lang="zh-TW" sz="1500" b="1"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endParaRPr lang="zh-TW" sz="1500" kern="100" dirty="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0"/>
                  </a:ext>
                </a:extLst>
              </a:tr>
              <a:tr h="269875">
                <a:tc rowSpan="4">
                  <a:txBody>
                    <a:bodyPr/>
                    <a:lstStyle/>
                    <a:p>
                      <a:pPr>
                        <a:spcAft>
                          <a:spcPts val="0"/>
                        </a:spcAft>
                      </a:pPr>
                      <a:r>
                        <a:rPr lang="en-US" altLang="zh-TW" sz="1200" kern="100" dirty="0">
                          <a:effectLst/>
                          <a:latin typeface="Times New Roman" panose="02020603050405020304" pitchFamily="18" charset="0"/>
                          <a:cs typeface="Times New Roman" panose="02020603050405020304" pitchFamily="18" charset="0"/>
                        </a:rPr>
                        <a:t>Late Eastern Han</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184</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TW" sz="1200" kern="100" dirty="0">
                          <a:solidFill>
                            <a:schemeClr val="tx1"/>
                          </a:solidFill>
                          <a:effectLst/>
                          <a:latin typeface="Times New Roman" panose="02020603050405020304" pitchFamily="18" charset="0"/>
                          <a:ea typeface="新細明體"/>
                          <a:cs typeface="Times New Roman" panose="02020603050405020304" pitchFamily="18" charset="0"/>
                        </a:rPr>
                        <a:t>Yellow Turban Rebellion</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endParaRPr lang="zh-TW" sz="1200" kern="10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257175">
                <a:tc vMerge="1">
                  <a:txBody>
                    <a:bodyPr/>
                    <a:lstStyle/>
                    <a:p>
                      <a:endParaRPr lang="zh-HK" altLang="en-US"/>
                    </a:p>
                  </a:txBody>
                  <a:tcPr/>
                </a:tc>
                <a:tc>
                  <a:txBody>
                    <a:bodyPr/>
                    <a:lstStyle/>
                    <a:p>
                      <a:pPr algn="ctr">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208</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altLang="zh-TW" sz="1200" kern="100" dirty="0" smtClean="0">
                          <a:solidFill>
                            <a:schemeClr val="tx1"/>
                          </a:solidFill>
                          <a:effectLst/>
                          <a:latin typeface="Times New Roman" panose="02020603050405020304" pitchFamily="18" charset="0"/>
                          <a:ea typeface="新細明體"/>
                          <a:cs typeface="Times New Roman" panose="02020603050405020304" pitchFamily="18" charset="0"/>
                        </a:rPr>
                        <a:t>The Battle </a:t>
                      </a:r>
                      <a:r>
                        <a:rPr lang="en-US" altLang="zh-TW" sz="1200" kern="100" dirty="0">
                          <a:solidFill>
                            <a:schemeClr val="tx1"/>
                          </a:solidFill>
                          <a:effectLst/>
                          <a:latin typeface="Times New Roman" panose="02020603050405020304" pitchFamily="18" charset="0"/>
                          <a:ea typeface="新細明體"/>
                          <a:cs typeface="Times New Roman" panose="02020603050405020304" pitchFamily="18" charset="0"/>
                        </a:rPr>
                        <a:t>of Red</a:t>
                      </a:r>
                      <a:r>
                        <a:rPr lang="en-US" altLang="zh-TW" sz="1200" kern="100" baseline="0" dirty="0">
                          <a:solidFill>
                            <a:schemeClr val="tx1"/>
                          </a:solidFill>
                          <a:effectLst/>
                          <a:latin typeface="Times New Roman" panose="02020603050405020304" pitchFamily="18" charset="0"/>
                          <a:ea typeface="新細明體"/>
                          <a:cs typeface="Times New Roman" panose="02020603050405020304" pitchFamily="18" charset="0"/>
                        </a:rPr>
                        <a:t> </a:t>
                      </a:r>
                      <a:r>
                        <a:rPr lang="en-US" altLang="zh-TW" sz="1200" kern="100" baseline="0" dirty="0" smtClean="0">
                          <a:solidFill>
                            <a:schemeClr val="tx1"/>
                          </a:solidFill>
                          <a:effectLst/>
                          <a:latin typeface="Times New Roman" panose="02020603050405020304" pitchFamily="18" charset="0"/>
                          <a:ea typeface="新細明體"/>
                          <a:cs typeface="Times New Roman" panose="02020603050405020304" pitchFamily="18" charset="0"/>
                        </a:rPr>
                        <a:t>Cliffs (</a:t>
                      </a:r>
                      <a:r>
                        <a:rPr lang="en-US" altLang="zh-TW" sz="1200" kern="100" baseline="0" dirty="0" err="1" smtClean="0">
                          <a:solidFill>
                            <a:schemeClr val="tx1"/>
                          </a:solidFill>
                          <a:effectLst/>
                          <a:latin typeface="Times New Roman" panose="02020603050405020304" pitchFamily="18" charset="0"/>
                          <a:ea typeface="新細明體"/>
                          <a:cs typeface="Times New Roman" panose="02020603050405020304" pitchFamily="18" charset="0"/>
                        </a:rPr>
                        <a:t>Chibi</a:t>
                      </a:r>
                      <a:r>
                        <a:rPr lang="en-US" altLang="zh-TW" sz="1200" kern="100" baseline="0" dirty="0" smtClean="0">
                          <a:solidFill>
                            <a:schemeClr val="tx1"/>
                          </a:solidFill>
                          <a:effectLst/>
                          <a:latin typeface="Times New Roman" panose="02020603050405020304" pitchFamily="18" charset="0"/>
                          <a:ea typeface="新細明體"/>
                          <a:cs typeface="Times New Roman" panose="02020603050405020304" pitchFamily="18" charset="0"/>
                        </a:rPr>
                        <a:t>)</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endParaRPr lang="zh-TW" sz="1200" kern="10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r h="370840">
                <a:tc vMerge="1">
                  <a:txBody>
                    <a:bodyPr/>
                    <a:lstStyle/>
                    <a:p>
                      <a:endParaRPr lang="zh-HK" altLang="en-US"/>
                    </a:p>
                  </a:txBody>
                  <a:tcPr/>
                </a:tc>
                <a:tc>
                  <a:txBody>
                    <a:bodyPr/>
                    <a:lstStyle/>
                    <a:p>
                      <a:pPr algn="ctr">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221</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Cao </a:t>
                      </a:r>
                      <a:r>
                        <a:rPr lang="en-US" altLang="zh-HK" sz="1200" kern="100" dirty="0" err="1">
                          <a:solidFill>
                            <a:schemeClr val="tx1"/>
                          </a:solidFill>
                          <a:effectLst/>
                          <a:latin typeface="Times New Roman" panose="02020603050405020304" pitchFamily="18" charset="0"/>
                          <a:cs typeface="Times New Roman" panose="02020603050405020304" pitchFamily="18" charset="0"/>
                        </a:rPr>
                        <a:t>Cao</a:t>
                      </a:r>
                      <a:r>
                        <a:rPr lang="en-US" altLang="zh-HK" sz="1200" kern="100" dirty="0">
                          <a:solidFill>
                            <a:schemeClr val="tx1"/>
                          </a:solidFill>
                          <a:effectLst/>
                          <a:latin typeface="Times New Roman" panose="02020603050405020304" pitchFamily="18" charset="0"/>
                          <a:cs typeface="Times New Roman" panose="02020603050405020304" pitchFamily="18" charset="0"/>
                        </a:rPr>
                        <a:t> </a:t>
                      </a:r>
                      <a:r>
                        <a:rPr lang="en-US" altLang="zh-HK" sz="1200" strike="noStrike" kern="100" dirty="0" smtClean="0">
                          <a:solidFill>
                            <a:schemeClr val="tx1"/>
                          </a:solidFill>
                          <a:effectLst/>
                          <a:latin typeface="Times New Roman" panose="02020603050405020304" pitchFamily="18" charset="0"/>
                          <a:cs typeface="Times New Roman" panose="02020603050405020304" pitchFamily="18" charset="0"/>
                        </a:rPr>
                        <a:t>died</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 and his son, Cao Pi, usurped the </a:t>
                      </a:r>
                      <a:r>
                        <a:rPr lang="en-US" altLang="zh-HK" sz="1200" kern="100" dirty="0">
                          <a:solidFill>
                            <a:schemeClr val="tx1"/>
                          </a:solidFill>
                          <a:effectLst/>
                          <a:latin typeface="Times New Roman" panose="02020603050405020304" pitchFamily="18" charset="0"/>
                          <a:cs typeface="Times New Roman" panose="02020603050405020304" pitchFamily="18" charset="0"/>
                        </a:rPr>
                        <a:t>throne of the Han dynasty,</a:t>
                      </a:r>
                      <a:r>
                        <a:rPr lang="en-US" altLang="zh-HK" sz="1200" kern="100" baseline="0" dirty="0">
                          <a:solidFill>
                            <a:schemeClr val="tx1"/>
                          </a:solidFill>
                          <a:effectLst/>
                          <a:latin typeface="Times New Roman" panose="02020603050405020304" pitchFamily="18" charset="0"/>
                          <a:cs typeface="Times New Roman" panose="02020603050405020304" pitchFamily="18" charset="0"/>
                        </a:rPr>
                        <a:t> and </a:t>
                      </a:r>
                      <a:r>
                        <a:rPr lang="en-US" altLang="zh-HK" sz="1200" kern="100" baseline="0" dirty="0" smtClean="0">
                          <a:solidFill>
                            <a:schemeClr val="tx1"/>
                          </a:solidFill>
                          <a:effectLst/>
                          <a:latin typeface="Times New Roman" panose="02020603050405020304" pitchFamily="18" charset="0"/>
                          <a:cs typeface="Times New Roman" panose="02020603050405020304" pitchFamily="18" charset="0"/>
                        </a:rPr>
                        <a:t>proclaimed himself </a:t>
                      </a:r>
                      <a:r>
                        <a:rPr lang="en-US" altLang="zh-HK" sz="1200" kern="100" baseline="0" dirty="0">
                          <a:solidFill>
                            <a:schemeClr val="tx1"/>
                          </a:solidFill>
                          <a:effectLst/>
                          <a:latin typeface="Times New Roman" panose="02020603050405020304" pitchFamily="18" charset="0"/>
                          <a:cs typeface="Times New Roman" panose="02020603050405020304" pitchFamily="18" charset="0"/>
                        </a:rPr>
                        <a:t>the first </a:t>
                      </a:r>
                      <a:r>
                        <a:rPr lang="en-US" altLang="zh-HK" sz="1200" kern="100" dirty="0">
                          <a:solidFill>
                            <a:schemeClr val="tx1"/>
                          </a:solidFill>
                          <a:effectLst/>
                          <a:latin typeface="Times New Roman" panose="02020603050405020304" pitchFamily="18" charset="0"/>
                          <a:cs typeface="Times New Roman" panose="02020603050405020304" pitchFamily="18" charset="0"/>
                        </a:rPr>
                        <a:t>emperor</a:t>
                      </a:r>
                      <a:r>
                        <a:rPr lang="en-US" altLang="zh-HK" sz="1200" kern="100" baseline="0" dirty="0">
                          <a:solidFill>
                            <a:schemeClr val="tx1"/>
                          </a:solidFill>
                          <a:effectLst/>
                          <a:latin typeface="Times New Roman" panose="02020603050405020304" pitchFamily="18" charset="0"/>
                          <a:cs typeface="Times New Roman" panose="02020603050405020304" pitchFamily="18" charset="0"/>
                        </a:rPr>
                        <a:t> of the Wei state.</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323850">
                <a:tc vMerge="1">
                  <a:txBody>
                    <a:bodyPr/>
                    <a:lstStyle/>
                    <a:p>
                      <a:endParaRPr lang="zh-HK" altLang="en-US"/>
                    </a:p>
                  </a:txBody>
                  <a:tcPr/>
                </a:tc>
                <a:tc>
                  <a:txBody>
                    <a:bodyPr/>
                    <a:lstStyle/>
                    <a:p>
                      <a:pPr algn="ctr">
                        <a:spcAft>
                          <a:spcPts val="0"/>
                        </a:spcAft>
                      </a:pPr>
                      <a:r>
                        <a:rPr lang="en-US" sz="1200" kern="100">
                          <a:solidFill>
                            <a:schemeClr val="tx1"/>
                          </a:solidFill>
                          <a:effectLst/>
                          <a:latin typeface="Times New Roman" panose="02020603050405020304" pitchFamily="18" charset="0"/>
                          <a:cs typeface="Times New Roman" panose="02020603050405020304" pitchFamily="18" charset="0"/>
                        </a:rPr>
                        <a:t>221</a:t>
                      </a:r>
                      <a:endParaRPr lang="zh-TW" sz="1200" kern="10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Liu Bei also </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proclaimed himself</a:t>
                      </a:r>
                      <a:r>
                        <a:rPr lang="en-US" altLang="zh-HK" sz="1200" kern="100" baseline="0" dirty="0" smtClean="0">
                          <a:solidFill>
                            <a:schemeClr val="tx1"/>
                          </a:solidFill>
                          <a:effectLst/>
                          <a:latin typeface="Times New Roman" panose="02020603050405020304" pitchFamily="18" charset="0"/>
                          <a:cs typeface="Times New Roman" panose="02020603050405020304" pitchFamily="18" charset="0"/>
                        </a:rPr>
                        <a:t> </a:t>
                      </a:r>
                      <a:r>
                        <a:rPr lang="en-US" altLang="zh-HK" sz="1200" kern="100" baseline="0" dirty="0">
                          <a:solidFill>
                            <a:schemeClr val="tx1"/>
                          </a:solidFill>
                          <a:effectLst/>
                          <a:latin typeface="Times New Roman" panose="02020603050405020304" pitchFamily="18" charset="0"/>
                          <a:cs typeface="Times New Roman" panose="02020603050405020304" pitchFamily="18" charset="0"/>
                        </a:rPr>
                        <a:t>as </a:t>
                      </a:r>
                      <a:r>
                        <a:rPr lang="en-US" altLang="zh-HK" sz="1200" kern="100" baseline="0" dirty="0" smtClean="0">
                          <a:solidFill>
                            <a:schemeClr val="tx1"/>
                          </a:solidFill>
                          <a:effectLst/>
                          <a:latin typeface="Times New Roman" panose="02020603050405020304" pitchFamily="18" charset="0"/>
                          <a:cs typeface="Times New Roman" panose="02020603050405020304" pitchFamily="18" charset="0"/>
                        </a:rPr>
                        <a:t>the </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emperor </a:t>
                      </a:r>
                      <a:r>
                        <a:rPr lang="en-US" altLang="zh-HK" sz="1200" kern="100" dirty="0">
                          <a:solidFill>
                            <a:schemeClr val="tx1"/>
                          </a:solidFill>
                          <a:effectLst/>
                          <a:latin typeface="Times New Roman" panose="02020603050405020304" pitchFamily="18" charset="0"/>
                          <a:cs typeface="Times New Roman" panose="02020603050405020304" pitchFamily="18" charset="0"/>
                        </a:rPr>
                        <a:t>of the </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Shu (Liu claimed</a:t>
                      </a:r>
                      <a:r>
                        <a:rPr lang="en-US" altLang="zh-HK" sz="1200" kern="100" baseline="0" dirty="0" smtClean="0">
                          <a:solidFill>
                            <a:schemeClr val="tx1"/>
                          </a:solidFill>
                          <a:effectLst/>
                          <a:latin typeface="Times New Roman" panose="02020603050405020304" pitchFamily="18" charset="0"/>
                          <a:cs typeface="Times New Roman" panose="02020603050405020304" pitchFamily="18" charset="0"/>
                        </a:rPr>
                        <a:t> the name of his state as “Han” to succeed the Han dynasty</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 state</a:t>
                      </a:r>
                      <a:r>
                        <a:rPr lang="en-US" altLang="zh-HK" sz="1200" kern="100" dirty="0">
                          <a:solidFill>
                            <a:schemeClr val="tx1"/>
                          </a:solidFill>
                          <a:effectLst/>
                          <a:latin typeface="Times New Roman" panose="02020603050405020304" pitchFamily="18" charset="0"/>
                          <a:cs typeface="Times New Roman" panose="02020603050405020304" pitchFamily="18" charset="0"/>
                        </a:rPr>
                        <a:t>.</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4"/>
                  </a:ext>
                </a:extLst>
              </a:tr>
              <a:tr h="257810">
                <a:tc rowSpan="3">
                  <a:txBody>
                    <a:bodyPr/>
                    <a:lstStyle/>
                    <a:p>
                      <a:pPr>
                        <a:spcAft>
                          <a:spcPts val="0"/>
                        </a:spcAft>
                      </a:pPr>
                      <a:r>
                        <a:rPr lang="en-HK" altLang="zh-TW" sz="1200" kern="100" dirty="0">
                          <a:effectLst/>
                          <a:latin typeface="Times New Roman" panose="02020603050405020304" pitchFamily="18" charset="0"/>
                          <a:ea typeface="新細明體"/>
                          <a:cs typeface="Times New Roman" panose="02020603050405020304" pitchFamily="18" charset="0"/>
                        </a:rPr>
                        <a:t>Three Kingdoms</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US" sz="1200" kern="100">
                          <a:solidFill>
                            <a:schemeClr val="tx1"/>
                          </a:solidFill>
                          <a:effectLst/>
                          <a:latin typeface="Times New Roman" panose="02020603050405020304" pitchFamily="18" charset="0"/>
                          <a:cs typeface="Times New Roman" panose="02020603050405020304" pitchFamily="18" charset="0"/>
                        </a:rPr>
                        <a:t>223</a:t>
                      </a:r>
                      <a:endParaRPr lang="zh-TW" sz="1200" kern="10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Liu </a:t>
                      </a:r>
                      <a:r>
                        <a:rPr lang="en-US" altLang="zh-HK" sz="1200" kern="100" dirty="0" err="1">
                          <a:solidFill>
                            <a:schemeClr val="tx1"/>
                          </a:solidFill>
                          <a:effectLst/>
                          <a:latin typeface="Times New Roman" panose="02020603050405020304" pitchFamily="18" charset="0"/>
                          <a:cs typeface="Times New Roman" panose="02020603050405020304" pitchFamily="18" charset="0"/>
                        </a:rPr>
                        <a:t>Bei</a:t>
                      </a:r>
                      <a:r>
                        <a:rPr lang="en-US" altLang="zh-HK" sz="1200" kern="100" dirty="0">
                          <a:solidFill>
                            <a:schemeClr val="tx1"/>
                          </a:solidFill>
                          <a:effectLst/>
                          <a:latin typeface="Times New Roman" panose="02020603050405020304" pitchFamily="18" charset="0"/>
                          <a:cs typeface="Times New Roman" panose="02020603050405020304" pitchFamily="18" charset="0"/>
                        </a:rPr>
                        <a:t> </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died, and his son, Liu Chan, succeed the </a:t>
                      </a:r>
                      <a:r>
                        <a:rPr lang="en-US" altLang="zh-HK" sz="1200" kern="100" dirty="0">
                          <a:solidFill>
                            <a:schemeClr val="tx1"/>
                          </a:solidFill>
                          <a:effectLst/>
                          <a:latin typeface="Times New Roman" panose="02020603050405020304" pitchFamily="18" charset="0"/>
                          <a:cs typeface="Times New Roman" panose="02020603050405020304" pitchFamily="18" charset="0"/>
                        </a:rPr>
                        <a:t>throne</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5"/>
                  </a:ext>
                </a:extLst>
              </a:tr>
              <a:tr h="254000">
                <a:tc vMerge="1">
                  <a:txBody>
                    <a:bodyPr/>
                    <a:lstStyle/>
                    <a:p>
                      <a:endParaRPr lang="zh-HK" altLang="en-US"/>
                    </a:p>
                  </a:txBody>
                  <a:tcPr/>
                </a:tc>
                <a:tc>
                  <a:txBody>
                    <a:bodyPr/>
                    <a:lstStyle/>
                    <a:p>
                      <a:pPr algn="ctr">
                        <a:spcAft>
                          <a:spcPts val="0"/>
                        </a:spcAft>
                      </a:pPr>
                      <a:r>
                        <a:rPr lang="en-US" sz="1200" kern="100">
                          <a:solidFill>
                            <a:schemeClr val="tx1"/>
                          </a:solidFill>
                          <a:effectLst/>
                          <a:latin typeface="Times New Roman" panose="02020603050405020304" pitchFamily="18" charset="0"/>
                          <a:cs typeface="Times New Roman" panose="02020603050405020304" pitchFamily="18" charset="0"/>
                        </a:rPr>
                        <a:t>229</a:t>
                      </a:r>
                      <a:endParaRPr lang="zh-TW" sz="1200" kern="10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Sun </a:t>
                      </a:r>
                      <a:r>
                        <a:rPr lang="en-US" altLang="zh-HK" sz="1200" kern="100" dirty="0" err="1">
                          <a:solidFill>
                            <a:schemeClr val="tx1"/>
                          </a:solidFill>
                          <a:effectLst/>
                          <a:latin typeface="Times New Roman" panose="02020603050405020304" pitchFamily="18" charset="0"/>
                          <a:cs typeface="Times New Roman" panose="02020603050405020304" pitchFamily="18" charset="0"/>
                        </a:rPr>
                        <a:t>Quan</a:t>
                      </a:r>
                      <a:r>
                        <a:rPr lang="en-US" altLang="zh-HK" sz="1200" kern="100" dirty="0">
                          <a:solidFill>
                            <a:schemeClr val="tx1"/>
                          </a:solidFill>
                          <a:effectLst/>
                          <a:latin typeface="Times New Roman" panose="02020603050405020304" pitchFamily="18" charset="0"/>
                          <a:cs typeface="Times New Roman" panose="02020603050405020304" pitchFamily="18" charset="0"/>
                        </a:rPr>
                        <a:t> </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proclaimed himself as the emperor </a:t>
                      </a:r>
                      <a:r>
                        <a:rPr lang="en-US" altLang="zh-HK" sz="1200" kern="100" dirty="0">
                          <a:solidFill>
                            <a:schemeClr val="tx1"/>
                          </a:solidFill>
                          <a:effectLst/>
                          <a:latin typeface="Times New Roman" panose="02020603050405020304" pitchFamily="18" charset="0"/>
                          <a:cs typeface="Times New Roman" panose="02020603050405020304" pitchFamily="18" charset="0"/>
                        </a:rPr>
                        <a:t>of the Wu state</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250190">
                <a:tc vMerge="1">
                  <a:txBody>
                    <a:bodyPr/>
                    <a:lstStyle/>
                    <a:p>
                      <a:endParaRPr lang="zh-HK" altLang="en-US"/>
                    </a:p>
                  </a:txBody>
                  <a:tcPr/>
                </a:tc>
                <a:tc>
                  <a:txBody>
                    <a:bodyPr/>
                    <a:lstStyle/>
                    <a:p>
                      <a:pPr algn="ctr">
                        <a:spcAft>
                          <a:spcPts val="0"/>
                        </a:spcAft>
                      </a:pPr>
                      <a:r>
                        <a:rPr lang="en-US" sz="1200" kern="100">
                          <a:solidFill>
                            <a:schemeClr val="tx1"/>
                          </a:solidFill>
                          <a:effectLst/>
                          <a:latin typeface="Times New Roman" panose="02020603050405020304" pitchFamily="18" charset="0"/>
                          <a:cs typeface="Times New Roman" panose="02020603050405020304" pitchFamily="18" charset="0"/>
                        </a:rPr>
                        <a:t>234</a:t>
                      </a:r>
                      <a:endParaRPr lang="zh-TW" sz="1200" kern="10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HK" sz="1200" kern="100" dirty="0" err="1">
                          <a:solidFill>
                            <a:schemeClr val="tx1"/>
                          </a:solidFill>
                          <a:effectLst/>
                          <a:latin typeface="Times New Roman" panose="02020603050405020304" pitchFamily="18" charset="0"/>
                          <a:cs typeface="Times New Roman" panose="02020603050405020304" pitchFamily="18" charset="0"/>
                        </a:rPr>
                        <a:t>Zhuge</a:t>
                      </a:r>
                      <a:r>
                        <a:rPr lang="en-US" altLang="zh-HK" sz="1200" kern="100" baseline="0" dirty="0">
                          <a:solidFill>
                            <a:schemeClr val="tx1"/>
                          </a:solidFill>
                          <a:effectLst/>
                          <a:latin typeface="Times New Roman" panose="02020603050405020304" pitchFamily="18" charset="0"/>
                          <a:cs typeface="Times New Roman" panose="02020603050405020304" pitchFamily="18" charset="0"/>
                        </a:rPr>
                        <a:t> Liang </a:t>
                      </a:r>
                      <a:r>
                        <a:rPr lang="en-US" altLang="zh-HK" sz="1200" kern="100" baseline="0" dirty="0" smtClean="0">
                          <a:solidFill>
                            <a:schemeClr val="tx1"/>
                          </a:solidFill>
                          <a:effectLst/>
                          <a:latin typeface="Times New Roman" panose="02020603050405020304" pitchFamily="18" charset="0"/>
                          <a:cs typeface="Times New Roman" panose="02020603050405020304" pitchFamily="18" charset="0"/>
                        </a:rPr>
                        <a:t>( </a:t>
                      </a:r>
                      <a:r>
                        <a:rPr lang="zh-TW" altLang="en-US" sz="1200" kern="100" baseline="0" dirty="0" smtClean="0">
                          <a:solidFill>
                            <a:schemeClr val="tx1"/>
                          </a:solidFill>
                          <a:effectLst/>
                          <a:latin typeface="Times New Roman" panose="02020603050405020304" pitchFamily="18" charset="0"/>
                          <a:cs typeface="Times New Roman" panose="02020603050405020304" pitchFamily="18" charset="0"/>
                        </a:rPr>
                        <a:t>諸葛亮 </a:t>
                      </a:r>
                      <a:r>
                        <a:rPr lang="en-US" altLang="zh-HK" sz="1200" kern="100" baseline="0" dirty="0" smtClean="0">
                          <a:solidFill>
                            <a:schemeClr val="tx1"/>
                          </a:solidFill>
                          <a:effectLst/>
                          <a:latin typeface="Times New Roman" panose="02020603050405020304" pitchFamily="18" charset="0"/>
                          <a:cs typeface="Times New Roman" panose="02020603050405020304" pitchFamily="18" charset="0"/>
                        </a:rPr>
                        <a:t>Chancellor-in-Chief </a:t>
                      </a:r>
                      <a:r>
                        <a:rPr lang="en-US" altLang="zh-HK" sz="1200" kern="100" baseline="0" dirty="0">
                          <a:solidFill>
                            <a:schemeClr val="tx1"/>
                          </a:solidFill>
                          <a:effectLst/>
                          <a:latin typeface="Times New Roman" panose="02020603050405020304" pitchFamily="18" charset="0"/>
                          <a:cs typeface="Times New Roman" panose="02020603050405020304" pitchFamily="18" charset="0"/>
                        </a:rPr>
                        <a:t>and military strategist in the Shu state) </a:t>
                      </a:r>
                      <a:r>
                        <a:rPr lang="en-US" altLang="zh-HK" sz="1200" strike="noStrike" kern="100" dirty="0" smtClean="0">
                          <a:solidFill>
                            <a:schemeClr val="tx1"/>
                          </a:solidFill>
                          <a:effectLst/>
                          <a:latin typeface="Times New Roman" panose="02020603050405020304" pitchFamily="18" charset="0"/>
                          <a:cs typeface="Times New Roman" panose="02020603050405020304" pitchFamily="18" charset="0"/>
                        </a:rPr>
                        <a:t>died</a:t>
                      </a:r>
                      <a:endParaRPr lang="zh-TW" sz="1200" strike="sngStrike"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7"/>
                  </a:ext>
                </a:extLst>
              </a:tr>
              <a:tr h="255270">
                <a:tc rowSpan="2">
                  <a:txBody>
                    <a:bodyPr/>
                    <a:lstStyle/>
                    <a:p>
                      <a:pPr>
                        <a:spcAft>
                          <a:spcPts val="0"/>
                        </a:spcAft>
                      </a:pPr>
                      <a:r>
                        <a:rPr lang="en-US" altLang="zh-TW" sz="1200" kern="100" dirty="0">
                          <a:effectLst/>
                          <a:latin typeface="Times New Roman" panose="02020603050405020304" pitchFamily="18" charset="0"/>
                          <a:cs typeface="Times New Roman" panose="02020603050405020304" pitchFamily="18" charset="0"/>
                        </a:rPr>
                        <a:t>Western </a:t>
                      </a:r>
                      <a:r>
                        <a:rPr lang="en-US" altLang="zh-TW" sz="1200" kern="100" dirty="0" err="1">
                          <a:effectLst/>
                          <a:latin typeface="Times New Roman" panose="02020603050405020304" pitchFamily="18" charset="0"/>
                          <a:cs typeface="Times New Roman" panose="02020603050405020304" pitchFamily="18" charset="0"/>
                        </a:rPr>
                        <a:t>Jin</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US" sz="1200" kern="100">
                          <a:solidFill>
                            <a:schemeClr val="tx1"/>
                          </a:solidFill>
                          <a:effectLst/>
                          <a:latin typeface="Times New Roman" panose="02020603050405020304" pitchFamily="18" charset="0"/>
                          <a:cs typeface="Times New Roman" panose="02020603050405020304" pitchFamily="18" charset="0"/>
                        </a:rPr>
                        <a:t>265</a:t>
                      </a:r>
                      <a:endParaRPr lang="zh-TW" sz="1200" kern="10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altLang="zh-HK" sz="1200" kern="100" dirty="0" err="1">
                          <a:solidFill>
                            <a:schemeClr val="tx1"/>
                          </a:solidFill>
                          <a:effectLst/>
                          <a:latin typeface="Times New Roman" panose="02020603050405020304" pitchFamily="18" charset="0"/>
                          <a:cs typeface="Times New Roman" panose="02020603050405020304" pitchFamily="18" charset="0"/>
                        </a:rPr>
                        <a:t>Sima</a:t>
                      </a:r>
                      <a:r>
                        <a:rPr lang="en-US" altLang="zh-HK" sz="1200" kern="100" dirty="0">
                          <a:solidFill>
                            <a:schemeClr val="tx1"/>
                          </a:solidFill>
                          <a:effectLst/>
                          <a:latin typeface="Times New Roman" panose="02020603050405020304" pitchFamily="18" charset="0"/>
                          <a:cs typeface="Times New Roman" panose="02020603050405020304" pitchFamily="18" charset="0"/>
                        </a:rPr>
                        <a:t> Yan </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zh-TW" altLang="en-US" sz="1200" kern="100" dirty="0" smtClean="0">
                          <a:solidFill>
                            <a:schemeClr val="tx1"/>
                          </a:solidFill>
                          <a:effectLst/>
                          <a:latin typeface="Times New Roman" panose="02020603050405020304" pitchFamily="18" charset="0"/>
                          <a:cs typeface="Times New Roman" panose="02020603050405020304" pitchFamily="18" charset="0"/>
                        </a:rPr>
                        <a:t>司馬炎</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 usurped</a:t>
                      </a:r>
                      <a:r>
                        <a:rPr lang="en-US" altLang="zh-HK" sz="1200" kern="100" baseline="0" dirty="0" smtClean="0">
                          <a:solidFill>
                            <a:schemeClr val="tx1"/>
                          </a:solidFill>
                          <a:effectLst/>
                          <a:latin typeface="Times New Roman" panose="02020603050405020304" pitchFamily="18" charset="0"/>
                          <a:cs typeface="Times New Roman" panose="02020603050405020304" pitchFamily="18" charset="0"/>
                        </a:rPr>
                        <a:t> the throne of the </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Wei </a:t>
                      </a:r>
                      <a:r>
                        <a:rPr lang="en-US" altLang="zh-HK" sz="1200" kern="100" dirty="0">
                          <a:solidFill>
                            <a:schemeClr val="tx1"/>
                          </a:solidFill>
                          <a:effectLst/>
                          <a:latin typeface="Times New Roman" panose="02020603050405020304" pitchFamily="18" charset="0"/>
                          <a:cs typeface="Times New Roman" panose="02020603050405020304" pitchFamily="18" charset="0"/>
                        </a:rPr>
                        <a:t>emperor</a:t>
                      </a:r>
                      <a:r>
                        <a:rPr lang="en-US" altLang="zh-HK" sz="1200" kern="100" baseline="0" dirty="0">
                          <a:solidFill>
                            <a:schemeClr val="tx1"/>
                          </a:solidFill>
                          <a:effectLst/>
                          <a:latin typeface="Times New Roman" panose="02020603050405020304" pitchFamily="18" charset="0"/>
                          <a:cs typeface="Times New Roman" panose="02020603050405020304" pitchFamily="18" charset="0"/>
                        </a:rPr>
                        <a:t> and</a:t>
                      </a:r>
                      <a:r>
                        <a:rPr lang="en-US" altLang="zh-HK" sz="1200" kern="100" dirty="0">
                          <a:solidFill>
                            <a:schemeClr val="tx1"/>
                          </a:solidFill>
                          <a:effectLst/>
                          <a:latin typeface="Times New Roman" panose="02020603050405020304" pitchFamily="18" charset="0"/>
                          <a:cs typeface="Times New Roman" panose="02020603050405020304" pitchFamily="18" charset="0"/>
                        </a:rPr>
                        <a:t> </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established the Western </a:t>
                      </a:r>
                      <a:r>
                        <a:rPr lang="en-US" altLang="zh-HK" sz="1200" kern="100" dirty="0" err="1" smtClean="0">
                          <a:solidFill>
                            <a:schemeClr val="tx1"/>
                          </a:solidFill>
                          <a:effectLst/>
                          <a:latin typeface="Times New Roman" panose="02020603050405020304" pitchFamily="18" charset="0"/>
                          <a:cs typeface="Times New Roman" panose="02020603050405020304" pitchFamily="18" charset="0"/>
                        </a:rPr>
                        <a:t>Jin</a:t>
                      </a:r>
                      <a:endParaRPr lang="zh-TW" sz="1200" strike="sngStrike"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rowSpan="2">
                  <a:txBody>
                    <a:bodyPr/>
                    <a:lstStyle/>
                    <a:p>
                      <a:pPr algn="l">
                        <a:spcAft>
                          <a:spcPts val="0"/>
                        </a:spcAft>
                      </a:pPr>
                      <a:r>
                        <a:rPr lang="en-US" altLang="zh-CN" sz="1200" strike="noStrike" kern="1200" dirty="0" smtClean="0">
                          <a:solidFill>
                            <a:schemeClr val="tx1"/>
                          </a:solidFill>
                          <a:effectLst/>
                          <a:latin typeface="Times New Roman" panose="02020603050405020304" pitchFamily="18" charset="0"/>
                          <a:cs typeface="Times New Roman" panose="02020603050405020304" pitchFamily="18" charset="0"/>
                        </a:rPr>
                        <a:t>In the late </a:t>
                      </a:r>
                      <a:r>
                        <a:rPr lang="en-US" altLang="zh-CN" sz="1200" kern="1200" dirty="0" smtClean="0">
                          <a:solidFill>
                            <a:schemeClr val="tx1"/>
                          </a:solidFill>
                          <a:effectLst/>
                          <a:latin typeface="Times New Roman" panose="02020603050405020304" pitchFamily="18" charset="0"/>
                          <a:cs typeface="Times New Roman" panose="02020603050405020304" pitchFamily="18" charset="0"/>
                        </a:rPr>
                        <a:t>third </a:t>
                      </a:r>
                      <a:r>
                        <a:rPr lang="en-US" altLang="zh-CN" sz="1200" kern="1200" dirty="0">
                          <a:solidFill>
                            <a:schemeClr val="tx1"/>
                          </a:solidFill>
                          <a:effectLst/>
                          <a:latin typeface="Times New Roman" panose="02020603050405020304" pitchFamily="18" charset="0"/>
                          <a:cs typeface="Times New Roman" panose="02020603050405020304" pitchFamily="18" charset="0"/>
                        </a:rPr>
                        <a:t>century, Chen </a:t>
                      </a:r>
                      <a:r>
                        <a:rPr lang="en-US" altLang="zh-CN" sz="1200" kern="1200" dirty="0" err="1">
                          <a:solidFill>
                            <a:schemeClr val="tx1"/>
                          </a:solidFill>
                          <a:effectLst/>
                          <a:latin typeface="Times New Roman" panose="02020603050405020304" pitchFamily="18" charset="0"/>
                          <a:cs typeface="Times New Roman" panose="02020603050405020304" pitchFamily="18" charset="0"/>
                        </a:rPr>
                        <a:t>Shou</a:t>
                      </a:r>
                      <a:r>
                        <a:rPr lang="en-US" altLang="zh-CN" sz="1200" kern="1200" dirty="0">
                          <a:solidFill>
                            <a:schemeClr val="tx1"/>
                          </a:solidFill>
                          <a:effectLst/>
                          <a:latin typeface="Times New Roman" panose="02020603050405020304" pitchFamily="18" charset="0"/>
                          <a:cs typeface="Times New Roman" panose="02020603050405020304" pitchFamily="18" charset="0"/>
                        </a:rPr>
                        <a:t> </a:t>
                      </a:r>
                      <a:r>
                        <a:rPr lang="en-US" altLang="zh-CN" sz="1200" kern="1200" dirty="0" smtClean="0">
                          <a:solidFill>
                            <a:schemeClr val="tx1"/>
                          </a:solidFill>
                          <a:effectLst/>
                          <a:latin typeface="Times New Roman" panose="02020603050405020304" pitchFamily="18" charset="0"/>
                          <a:cs typeface="Times New Roman" panose="02020603050405020304" pitchFamily="18" charset="0"/>
                        </a:rPr>
                        <a:t>finished writing </a:t>
                      </a:r>
                      <a:r>
                        <a:rPr lang="en-US" altLang="zh-CN" sz="1200" kern="1200" dirty="0">
                          <a:solidFill>
                            <a:schemeClr val="tx1"/>
                          </a:solidFill>
                          <a:effectLst/>
                          <a:latin typeface="Times New Roman" panose="02020603050405020304" pitchFamily="18" charset="0"/>
                          <a:cs typeface="Times New Roman" panose="02020603050405020304" pitchFamily="18" charset="0"/>
                        </a:rPr>
                        <a:t>the </a:t>
                      </a:r>
                      <a:r>
                        <a:rPr lang="en-US" altLang="zh-CN" sz="1200" kern="1200" dirty="0" smtClean="0">
                          <a:solidFill>
                            <a:schemeClr val="tx1"/>
                          </a:solidFill>
                          <a:effectLst/>
                          <a:latin typeface="Times New Roman" panose="02020603050405020304" pitchFamily="18" charset="0"/>
                          <a:cs typeface="Times New Roman" panose="02020603050405020304" pitchFamily="18" charset="0"/>
                        </a:rPr>
                        <a:t>serious</a:t>
                      </a:r>
                      <a:r>
                        <a:rPr lang="en-US" altLang="zh-CN" sz="1200" kern="1200" baseline="0" dirty="0" smtClean="0">
                          <a:solidFill>
                            <a:schemeClr val="tx1"/>
                          </a:solidFill>
                          <a:effectLst/>
                          <a:latin typeface="Times New Roman" panose="02020603050405020304" pitchFamily="18" charset="0"/>
                          <a:cs typeface="Times New Roman" panose="02020603050405020304" pitchFamily="18" charset="0"/>
                        </a:rPr>
                        <a:t> history </a:t>
                      </a:r>
                      <a:r>
                        <a:rPr lang="en-US" altLang="zh-CN" sz="1200" kern="1200" dirty="0" smtClean="0">
                          <a:solidFill>
                            <a:schemeClr val="tx1"/>
                          </a:solidFill>
                          <a:effectLst/>
                          <a:latin typeface="Times New Roman" panose="02020603050405020304" pitchFamily="18" charset="0"/>
                          <a:cs typeface="Times New Roman" panose="02020603050405020304" pitchFamily="18" charset="0"/>
                        </a:rPr>
                        <a:t>“</a:t>
                      </a:r>
                      <a:r>
                        <a:rPr lang="en-US" altLang="zh-CN" sz="1200" i="1" kern="1200" dirty="0" err="1" smtClean="0">
                          <a:solidFill>
                            <a:schemeClr val="tx1"/>
                          </a:solidFill>
                          <a:effectLst/>
                          <a:latin typeface="Times New Roman" panose="02020603050405020304" pitchFamily="18" charset="0"/>
                          <a:ea typeface="新細明體"/>
                          <a:cs typeface="Times New Roman" panose="02020603050405020304" pitchFamily="18" charset="0"/>
                        </a:rPr>
                        <a:t>Sanguo</a:t>
                      </a:r>
                      <a:r>
                        <a:rPr lang="en-US" altLang="zh-CN" sz="1200" i="1" kern="1200" dirty="0" smtClean="0">
                          <a:solidFill>
                            <a:schemeClr val="tx1"/>
                          </a:solidFill>
                          <a:effectLst/>
                          <a:latin typeface="Times New Roman" panose="02020603050405020304" pitchFamily="18" charset="0"/>
                          <a:ea typeface="新細明體"/>
                          <a:cs typeface="Times New Roman" panose="02020603050405020304" pitchFamily="18" charset="0"/>
                        </a:rPr>
                        <a:t> </a:t>
                      </a:r>
                      <a:r>
                        <a:rPr lang="en-US" altLang="zh-CN" sz="1200" i="1" kern="1200" dirty="0" err="1" smtClean="0">
                          <a:solidFill>
                            <a:schemeClr val="tx1"/>
                          </a:solidFill>
                          <a:effectLst/>
                          <a:latin typeface="Times New Roman" panose="02020603050405020304" pitchFamily="18" charset="0"/>
                          <a:ea typeface="新細明體"/>
                          <a:cs typeface="Times New Roman" panose="02020603050405020304" pitchFamily="18" charset="0"/>
                        </a:rPr>
                        <a:t>Zhi</a:t>
                      </a:r>
                      <a:r>
                        <a:rPr lang="en-US" altLang="zh-CN" sz="1200" i="1" kern="1200" dirty="0" smtClean="0">
                          <a:solidFill>
                            <a:schemeClr val="tx1"/>
                          </a:solidFill>
                          <a:effectLst/>
                          <a:latin typeface="Times New Roman" panose="02020603050405020304" pitchFamily="18" charset="0"/>
                          <a:ea typeface="新細明體"/>
                          <a:cs typeface="Times New Roman" panose="02020603050405020304" pitchFamily="18" charset="0"/>
                        </a:rPr>
                        <a:t>” </a:t>
                      </a:r>
                      <a:r>
                        <a:rPr lang="en-US" altLang="zh-CN" sz="1200" kern="1200" dirty="0">
                          <a:solidFill>
                            <a:schemeClr val="tx1"/>
                          </a:solidFill>
                          <a:effectLst/>
                          <a:latin typeface="Times New Roman" panose="02020603050405020304" pitchFamily="18" charset="0"/>
                          <a:ea typeface="新細明體"/>
                          <a:cs typeface="Times New Roman" panose="02020603050405020304" pitchFamily="18" charset="0"/>
                        </a:rPr>
                        <a:t>(History</a:t>
                      </a:r>
                      <a:r>
                        <a:rPr lang="en-US" altLang="zh-CN" sz="1200" kern="1200" baseline="0" dirty="0">
                          <a:solidFill>
                            <a:schemeClr val="tx1"/>
                          </a:solidFill>
                          <a:effectLst/>
                          <a:latin typeface="Times New Roman" panose="02020603050405020304" pitchFamily="18" charset="0"/>
                          <a:ea typeface="新細明體"/>
                          <a:cs typeface="Times New Roman" panose="02020603050405020304" pitchFamily="18" charset="0"/>
                        </a:rPr>
                        <a:t> </a:t>
                      </a:r>
                      <a:r>
                        <a:rPr lang="en-US" altLang="zh-CN" sz="1200" kern="1200" dirty="0">
                          <a:solidFill>
                            <a:schemeClr val="tx1"/>
                          </a:solidFill>
                          <a:effectLst/>
                          <a:latin typeface="Times New Roman" panose="02020603050405020304" pitchFamily="18" charset="0"/>
                          <a:ea typeface="新細明體"/>
                          <a:cs typeface="Times New Roman" panose="02020603050405020304" pitchFamily="18" charset="0"/>
                        </a:rPr>
                        <a:t>of the Three Kingdoms)</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 </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269240">
                <a:tc vMerge="1">
                  <a:txBody>
                    <a:bodyPr/>
                    <a:lstStyle/>
                    <a:p>
                      <a:endParaRPr lang="zh-HK" altLang="en-US"/>
                    </a:p>
                  </a:txBody>
                  <a:tcPr/>
                </a:tc>
                <a:tc>
                  <a:txBody>
                    <a:bodyPr/>
                    <a:lstStyle/>
                    <a:p>
                      <a:pPr algn="ctr">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316</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The end of the Western </a:t>
                      </a:r>
                      <a:r>
                        <a:rPr lang="en-US" altLang="zh-HK" sz="1200" kern="100" dirty="0" err="1" smtClean="0">
                          <a:solidFill>
                            <a:schemeClr val="tx1"/>
                          </a:solidFill>
                          <a:effectLst/>
                          <a:latin typeface="Times New Roman" panose="02020603050405020304" pitchFamily="18" charset="0"/>
                          <a:cs typeface="Times New Roman" panose="02020603050405020304" pitchFamily="18" charset="0"/>
                        </a:rPr>
                        <a:t>Jin</a:t>
                      </a:r>
                      <a:endParaRPr lang="zh-TW" sz="1200" strike="sngStrike"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zh-HK" altLang="en-US"/>
                    </a:p>
                  </a:txBody>
                  <a:tcPr/>
                </a:tc>
                <a:extLst>
                  <a:ext uri="{0D108BD9-81ED-4DB2-BD59-A6C34878D82A}">
                    <a16:rowId xmlns:a16="http://schemas.microsoft.com/office/drawing/2014/main" val="10009"/>
                  </a:ext>
                </a:extLst>
              </a:tr>
              <a:tr h="337820">
                <a:tc gridSpan="3">
                  <a:txBody>
                    <a:bodyPr/>
                    <a:lstStyle/>
                    <a:p>
                      <a:pPr algn="ctr">
                        <a:spcAft>
                          <a:spcPts val="0"/>
                        </a:spcAft>
                      </a:pPr>
                      <a:r>
                        <a:rPr lang="en-US" altLang="zh-TW" sz="1200" kern="100" dirty="0">
                          <a:effectLst/>
                          <a:latin typeface="Times New Roman" panose="02020603050405020304" pitchFamily="18" charset="0"/>
                          <a:cs typeface="Times New Roman" panose="02020603050405020304" pitchFamily="18" charset="0"/>
                        </a:rPr>
                        <a:t>Northern and Southern Dynasties Era</a:t>
                      </a:r>
                      <a:endParaRPr lang="zh-TW" sz="1200" kern="100" dirty="0">
                        <a:effectLst/>
                        <a:latin typeface="Times New Roman" panose="02020603050405020304" pitchFamily="18" charset="0"/>
                        <a:ea typeface="新細明體"/>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zh-HK" altLang="en-US"/>
                    </a:p>
                  </a:txBody>
                  <a:tcPr/>
                </a:tc>
                <a:tc hMerge="1">
                  <a:txBody>
                    <a:bodyPr/>
                    <a:lstStyle/>
                    <a:p>
                      <a:endParaRPr lang="zh-HK" altLang="en-US"/>
                    </a:p>
                  </a:txBody>
                  <a:tcPr/>
                </a:tc>
                <a:tc>
                  <a:txBody>
                    <a:bodyPr/>
                    <a:lstStyle/>
                    <a:p>
                      <a:endParaRPr lang="zh-TW" sz="1200" kern="100" dirty="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416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064159945"/>
              </p:ext>
            </p:extLst>
          </p:nvPr>
        </p:nvGraphicFramePr>
        <p:xfrm>
          <a:off x="190500" y="1929357"/>
          <a:ext cx="8656320" cy="2839720"/>
        </p:xfrm>
        <a:graphic>
          <a:graphicData uri="http://schemas.openxmlformats.org/drawingml/2006/table">
            <a:tbl>
              <a:tblPr firstRow="1" bandRow="1"/>
              <a:tblGrid>
                <a:gridCol w="840718">
                  <a:extLst>
                    <a:ext uri="{9D8B030D-6E8A-4147-A177-3AD203B41FA5}">
                      <a16:colId xmlns:a16="http://schemas.microsoft.com/office/drawing/2014/main" val="20000"/>
                    </a:ext>
                  </a:extLst>
                </a:gridCol>
                <a:gridCol w="1229397">
                  <a:extLst>
                    <a:ext uri="{9D8B030D-6E8A-4147-A177-3AD203B41FA5}">
                      <a16:colId xmlns:a16="http://schemas.microsoft.com/office/drawing/2014/main" val="20001"/>
                    </a:ext>
                  </a:extLst>
                </a:gridCol>
                <a:gridCol w="3787917">
                  <a:extLst>
                    <a:ext uri="{9D8B030D-6E8A-4147-A177-3AD203B41FA5}">
                      <a16:colId xmlns:a16="http://schemas.microsoft.com/office/drawing/2014/main" val="20002"/>
                    </a:ext>
                  </a:extLst>
                </a:gridCol>
                <a:gridCol w="2798288">
                  <a:extLst>
                    <a:ext uri="{9D8B030D-6E8A-4147-A177-3AD203B41FA5}">
                      <a16:colId xmlns:a16="http://schemas.microsoft.com/office/drawing/2014/main" val="20003"/>
                    </a:ext>
                  </a:extLst>
                </a:gridCol>
              </a:tblGrid>
              <a:tr h="370840">
                <a:tc>
                  <a:txBody>
                    <a:bodyPr/>
                    <a:lstStyle/>
                    <a:p>
                      <a:endParaRPr lang="zh-TW" sz="1500" kern="100" dirty="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HK" altLang="zh-TW" sz="1500" b="1" kern="100" dirty="0">
                          <a:effectLst/>
                          <a:latin typeface="Times New Roman" panose="02020603050405020304" pitchFamily="18" charset="0"/>
                          <a:ea typeface="新細明體"/>
                          <a:cs typeface="Times New Roman" panose="02020603050405020304" pitchFamily="18" charset="0"/>
                        </a:rPr>
                        <a:t>Year (AD)</a:t>
                      </a:r>
                      <a:endParaRPr lang="zh-TW" sz="1500" b="1"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HK" altLang="zh-TW" sz="1500" b="1" kern="100" dirty="0">
                          <a:effectLst/>
                          <a:latin typeface="Times New Roman" panose="02020603050405020304" pitchFamily="18" charset="0"/>
                          <a:ea typeface="新細明體"/>
                          <a:cs typeface="Times New Roman" panose="02020603050405020304" pitchFamily="18" charset="0"/>
                        </a:rPr>
                        <a:t>Important Event</a:t>
                      </a:r>
                      <a:endParaRPr lang="zh-TW" sz="1500" b="1"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endParaRPr lang="zh-TW" sz="1500" kern="100" dirty="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0"/>
                  </a:ext>
                </a:extLst>
              </a:tr>
              <a:tr h="254635">
                <a:tc>
                  <a:txBody>
                    <a:bodyPr/>
                    <a:lstStyle/>
                    <a:p>
                      <a:pPr>
                        <a:spcAft>
                          <a:spcPts val="0"/>
                        </a:spcAft>
                      </a:pPr>
                      <a:r>
                        <a:rPr lang="en-US" altLang="zh-HK" sz="1200" kern="100" dirty="0">
                          <a:effectLst/>
                          <a:latin typeface="Times New Roman" panose="02020603050405020304" pitchFamily="18" charset="0"/>
                          <a:cs typeface="Times New Roman" panose="02020603050405020304" pitchFamily="18" charset="0"/>
                        </a:rPr>
                        <a:t>Sui</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US" sz="1200" kern="100" dirty="0">
                          <a:effectLst/>
                          <a:latin typeface="Times New Roman" panose="02020603050405020304" pitchFamily="18" charset="0"/>
                          <a:cs typeface="Times New Roman" panose="02020603050405020304" pitchFamily="18" charset="0"/>
                        </a:rPr>
                        <a:t>589</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Yang Jian </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zh-TW" altLang="en-US" sz="1200" kern="100" dirty="0" smtClean="0">
                          <a:solidFill>
                            <a:schemeClr val="tx1"/>
                          </a:solidFill>
                          <a:effectLst/>
                          <a:latin typeface="Times New Roman" panose="02020603050405020304" pitchFamily="18" charset="0"/>
                          <a:cs typeface="Times New Roman" panose="02020603050405020304" pitchFamily="18" charset="0"/>
                        </a:rPr>
                        <a:t>楊堅</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 unified China</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250825">
                <a:tc rowSpan="2">
                  <a:txBody>
                    <a:bodyPr/>
                    <a:lstStyle/>
                    <a:p>
                      <a:pPr>
                        <a:spcAft>
                          <a:spcPts val="0"/>
                        </a:spcAft>
                      </a:pPr>
                      <a:r>
                        <a:rPr lang="en-HK" altLang="zh-TW" sz="1200" kern="100" dirty="0">
                          <a:effectLst/>
                          <a:latin typeface="Times New Roman" panose="02020603050405020304" pitchFamily="18" charset="0"/>
                          <a:ea typeface="新細明體"/>
                          <a:cs typeface="Times New Roman" panose="02020603050405020304" pitchFamily="18" charset="0"/>
                        </a:rPr>
                        <a:t>Tang</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US" sz="1200" kern="100" dirty="0">
                          <a:effectLst/>
                          <a:latin typeface="Times New Roman" panose="02020603050405020304" pitchFamily="18" charset="0"/>
                          <a:cs typeface="Times New Roman" panose="02020603050405020304" pitchFamily="18" charset="0"/>
                        </a:rPr>
                        <a:t>618</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Li Yuan </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zh-TW" altLang="en-US" sz="1200" kern="100" dirty="0" smtClean="0">
                          <a:solidFill>
                            <a:schemeClr val="tx1"/>
                          </a:solidFill>
                          <a:effectLst/>
                          <a:latin typeface="Times New Roman" panose="02020603050405020304" pitchFamily="18" charset="0"/>
                          <a:cs typeface="Times New Roman" panose="02020603050405020304" pitchFamily="18" charset="0"/>
                        </a:rPr>
                        <a:t>李淵</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 established the </a:t>
                      </a:r>
                      <a:r>
                        <a:rPr lang="en-US" altLang="zh-HK" sz="1200" kern="100" dirty="0">
                          <a:solidFill>
                            <a:schemeClr val="tx1"/>
                          </a:solidFill>
                          <a:effectLst/>
                          <a:latin typeface="Times New Roman" panose="02020603050405020304" pitchFamily="18" charset="0"/>
                          <a:cs typeface="Times New Roman" panose="02020603050405020304" pitchFamily="18" charset="0"/>
                        </a:rPr>
                        <a:t>Tang dynasty</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r h="264795">
                <a:tc vMerge="1">
                  <a:txBody>
                    <a:bodyPr/>
                    <a:lstStyle/>
                    <a:p>
                      <a:endParaRPr lang="zh-HK" altLang="en-US"/>
                    </a:p>
                  </a:txBody>
                  <a:tcPr/>
                </a:tc>
                <a:tc>
                  <a:txBody>
                    <a:bodyPr/>
                    <a:lstStyle/>
                    <a:p>
                      <a:pPr algn="ctr">
                        <a:spcAft>
                          <a:spcPts val="0"/>
                        </a:spcAft>
                      </a:pPr>
                      <a:r>
                        <a:rPr lang="en-US" sz="1200" kern="100">
                          <a:effectLst/>
                          <a:latin typeface="Times New Roman" panose="02020603050405020304" pitchFamily="18" charset="0"/>
                          <a:cs typeface="Times New Roman" panose="02020603050405020304" pitchFamily="18" charset="0"/>
                        </a:rPr>
                        <a:t>907</a:t>
                      </a:r>
                      <a:endParaRPr lang="zh-TW" sz="1200" kern="10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TW" sz="1200" kern="100" dirty="0">
                          <a:solidFill>
                            <a:schemeClr val="tx1"/>
                          </a:solidFill>
                          <a:effectLst/>
                          <a:latin typeface="Times New Roman" panose="02020603050405020304" pitchFamily="18" charset="0"/>
                          <a:ea typeface="新細明體"/>
                          <a:cs typeface="Times New Roman" panose="02020603050405020304" pitchFamily="18" charset="0"/>
                        </a:rPr>
                        <a:t>The end of the Tang dynasty </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224790">
                <a:tc rowSpan="2">
                  <a:txBody>
                    <a:bodyPr/>
                    <a:lstStyle/>
                    <a:p>
                      <a:pPr>
                        <a:spcAft>
                          <a:spcPts val="0"/>
                        </a:spcAft>
                      </a:pPr>
                      <a:r>
                        <a:rPr lang="en-US" altLang="zh-TW" sz="1200" kern="100" dirty="0">
                          <a:effectLst/>
                          <a:latin typeface="Times New Roman" panose="02020603050405020304" pitchFamily="18" charset="0"/>
                          <a:cs typeface="Times New Roman" panose="02020603050405020304" pitchFamily="18" charset="0"/>
                        </a:rPr>
                        <a:t>Song</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US" sz="1200" kern="100">
                          <a:effectLst/>
                          <a:latin typeface="Times New Roman" panose="02020603050405020304" pitchFamily="18" charset="0"/>
                          <a:cs typeface="Times New Roman" panose="02020603050405020304" pitchFamily="18" charset="0"/>
                        </a:rPr>
                        <a:t>960</a:t>
                      </a:r>
                      <a:endParaRPr lang="zh-TW" sz="1200" kern="10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Zhao </a:t>
                      </a:r>
                      <a:r>
                        <a:rPr lang="en-US" altLang="zh-HK" sz="1200" kern="100" dirty="0" err="1">
                          <a:solidFill>
                            <a:schemeClr val="tx1"/>
                          </a:solidFill>
                          <a:effectLst/>
                          <a:latin typeface="Times New Roman" panose="02020603050405020304" pitchFamily="18" charset="0"/>
                          <a:cs typeface="Times New Roman" panose="02020603050405020304" pitchFamily="18" charset="0"/>
                        </a:rPr>
                        <a:t>Kuangyin</a:t>
                      </a:r>
                      <a:r>
                        <a:rPr lang="en-US" altLang="zh-HK" sz="1200" kern="100" dirty="0">
                          <a:solidFill>
                            <a:schemeClr val="tx1"/>
                          </a:solidFill>
                          <a:effectLst/>
                          <a:latin typeface="Times New Roman" panose="02020603050405020304" pitchFamily="18" charset="0"/>
                          <a:cs typeface="Times New Roman" panose="02020603050405020304" pitchFamily="18" charset="0"/>
                        </a:rPr>
                        <a:t> </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zh-TW" altLang="en-US" sz="1200" kern="100" dirty="0" smtClean="0">
                          <a:solidFill>
                            <a:schemeClr val="tx1"/>
                          </a:solidFill>
                          <a:effectLst/>
                          <a:latin typeface="Times New Roman" panose="02020603050405020304" pitchFamily="18" charset="0"/>
                          <a:cs typeface="Times New Roman" panose="02020603050405020304" pitchFamily="18" charset="0"/>
                        </a:rPr>
                        <a:t>趙匡胤</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 established the </a:t>
                      </a:r>
                      <a:r>
                        <a:rPr lang="en-US" altLang="zh-HK" sz="1200" kern="100" dirty="0">
                          <a:solidFill>
                            <a:schemeClr val="tx1"/>
                          </a:solidFill>
                          <a:effectLst/>
                          <a:latin typeface="Times New Roman" panose="02020603050405020304" pitchFamily="18" charset="0"/>
                          <a:cs typeface="Times New Roman" panose="02020603050405020304" pitchFamily="18" charset="0"/>
                        </a:rPr>
                        <a:t>Song dynasty</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4"/>
                  </a:ext>
                </a:extLst>
              </a:tr>
              <a:tr h="257175">
                <a:tc vMerge="1">
                  <a:txBody>
                    <a:bodyPr/>
                    <a:lstStyle/>
                    <a:p>
                      <a:endParaRPr lang="zh-HK" altLang="en-US"/>
                    </a:p>
                  </a:txBody>
                  <a:tcPr/>
                </a:tc>
                <a:tc>
                  <a:txBody>
                    <a:bodyPr/>
                    <a:lstStyle/>
                    <a:p>
                      <a:pPr algn="ctr">
                        <a:spcAft>
                          <a:spcPts val="0"/>
                        </a:spcAft>
                      </a:pPr>
                      <a:r>
                        <a:rPr lang="en-US" sz="1200" kern="100">
                          <a:effectLst/>
                          <a:latin typeface="Times New Roman" panose="02020603050405020304" pitchFamily="18" charset="0"/>
                          <a:cs typeface="Times New Roman" panose="02020603050405020304" pitchFamily="18" charset="0"/>
                        </a:rPr>
                        <a:t>979</a:t>
                      </a:r>
                      <a:endParaRPr lang="zh-TW" sz="1200" kern="10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The Song dynasty </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unified China</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5"/>
                  </a:ext>
                </a:extLst>
              </a:tr>
              <a:tr h="243840">
                <a:tc>
                  <a:txBody>
                    <a:bodyPr/>
                    <a:lstStyle/>
                    <a:p>
                      <a:pPr>
                        <a:spcAft>
                          <a:spcPts val="0"/>
                        </a:spcAft>
                      </a:pPr>
                      <a:r>
                        <a:rPr lang="en-US" altLang="zh-TW" sz="1200" kern="100" dirty="0">
                          <a:effectLst/>
                          <a:latin typeface="Times New Roman" panose="02020603050405020304" pitchFamily="18" charset="0"/>
                          <a:ea typeface="新細明體"/>
                          <a:cs typeface="Times New Roman" panose="02020603050405020304" pitchFamily="18" charset="0"/>
                        </a:rPr>
                        <a:t>Yuan</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US" sz="1200" kern="100">
                          <a:effectLst/>
                          <a:latin typeface="Times New Roman" panose="02020603050405020304" pitchFamily="18" charset="0"/>
                          <a:cs typeface="Times New Roman" panose="02020603050405020304" pitchFamily="18" charset="0"/>
                        </a:rPr>
                        <a:t>1271</a:t>
                      </a:r>
                      <a:endParaRPr lang="zh-TW" sz="1200" kern="10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The Yuan dynasty </a:t>
                      </a:r>
                      <a:r>
                        <a:rPr lang="en-US" altLang="zh-HK" sz="1200" strike="noStrike" kern="100" dirty="0" smtClean="0">
                          <a:solidFill>
                            <a:schemeClr val="tx1"/>
                          </a:solidFill>
                          <a:effectLst/>
                          <a:latin typeface="Times New Roman" panose="02020603050405020304" pitchFamily="18" charset="0"/>
                          <a:cs typeface="Times New Roman" panose="02020603050405020304" pitchFamily="18" charset="0"/>
                        </a:rPr>
                        <a:t>began</a:t>
                      </a:r>
                      <a:endParaRPr lang="zh-TW" sz="1200" strike="sngStrike"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endParaRPr lang="zh-TW" sz="1200" kern="1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222250">
                <a:tc>
                  <a:txBody>
                    <a:bodyPr/>
                    <a:lstStyle/>
                    <a:p>
                      <a:pPr>
                        <a:spcAft>
                          <a:spcPts val="0"/>
                        </a:spcAft>
                      </a:pPr>
                      <a:r>
                        <a:rPr lang="en-HK" altLang="zh-TW" sz="1200" kern="100" dirty="0">
                          <a:effectLst/>
                          <a:latin typeface="Times New Roman" panose="02020603050405020304" pitchFamily="18" charset="0"/>
                          <a:ea typeface="新細明體"/>
                          <a:cs typeface="Times New Roman" panose="02020603050405020304" pitchFamily="18" charset="0"/>
                        </a:rPr>
                        <a:t>Ming</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US" sz="1200" kern="100" dirty="0">
                          <a:effectLst/>
                          <a:latin typeface="Times New Roman" panose="02020603050405020304" pitchFamily="18" charset="0"/>
                          <a:cs typeface="Times New Roman" panose="02020603050405020304" pitchFamily="18" charset="0"/>
                        </a:rPr>
                        <a:t>1368</a:t>
                      </a:r>
                      <a:endParaRPr lang="zh-TW" sz="1200" kern="100" dirty="0">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Zhu </a:t>
                      </a:r>
                      <a:r>
                        <a:rPr lang="en-US" altLang="zh-HK" sz="1200" kern="100" dirty="0" err="1">
                          <a:solidFill>
                            <a:schemeClr val="tx1"/>
                          </a:solidFill>
                          <a:effectLst/>
                          <a:latin typeface="Times New Roman" panose="02020603050405020304" pitchFamily="18" charset="0"/>
                          <a:cs typeface="Times New Roman" panose="02020603050405020304" pitchFamily="18" charset="0"/>
                        </a:rPr>
                        <a:t>Yuanzhang</a:t>
                      </a:r>
                      <a:r>
                        <a:rPr lang="en-US" altLang="zh-HK" sz="1200" kern="100" dirty="0">
                          <a:solidFill>
                            <a:schemeClr val="tx1"/>
                          </a:solidFill>
                          <a:effectLst/>
                          <a:latin typeface="Times New Roman" panose="02020603050405020304" pitchFamily="18" charset="0"/>
                          <a:cs typeface="Times New Roman" panose="02020603050405020304" pitchFamily="18" charset="0"/>
                        </a:rPr>
                        <a:t> </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zh-TW" altLang="en-US" sz="1200" kern="100" dirty="0" smtClean="0">
                          <a:solidFill>
                            <a:schemeClr val="tx1"/>
                          </a:solidFill>
                          <a:effectLst/>
                          <a:latin typeface="Times New Roman" panose="02020603050405020304" pitchFamily="18" charset="0"/>
                          <a:cs typeface="Times New Roman" panose="02020603050405020304" pitchFamily="18" charset="0"/>
                        </a:rPr>
                        <a:t>朱元璋</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 established the </a:t>
                      </a:r>
                      <a:r>
                        <a:rPr lang="en-US" altLang="zh-HK" sz="1200" kern="100" dirty="0">
                          <a:solidFill>
                            <a:schemeClr val="tx1"/>
                          </a:solidFill>
                          <a:effectLst/>
                          <a:latin typeface="Times New Roman" panose="02020603050405020304" pitchFamily="18" charset="0"/>
                          <a:cs typeface="Times New Roman" panose="02020603050405020304" pitchFamily="18" charset="0"/>
                        </a:rPr>
                        <a:t>Ming dynasty</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US" altLang="zh-HK" sz="1200" kern="100" dirty="0">
                          <a:solidFill>
                            <a:schemeClr val="tx1"/>
                          </a:solidFill>
                          <a:effectLst/>
                          <a:latin typeface="Times New Roman" panose="02020603050405020304" pitchFamily="18" charset="0"/>
                          <a:cs typeface="Times New Roman" panose="02020603050405020304" pitchFamily="18" charset="0"/>
                        </a:rPr>
                        <a:t>At the end of the fourteenth century, Luo </a:t>
                      </a:r>
                      <a:r>
                        <a:rPr lang="en-US" altLang="zh-HK" sz="1200" kern="100" dirty="0" err="1">
                          <a:solidFill>
                            <a:schemeClr val="tx1"/>
                          </a:solidFill>
                          <a:effectLst/>
                          <a:latin typeface="Times New Roman" panose="02020603050405020304" pitchFamily="18" charset="0"/>
                          <a:cs typeface="Times New Roman" panose="02020603050405020304" pitchFamily="18" charset="0"/>
                        </a:rPr>
                        <a:t>Guanzhong</a:t>
                      </a:r>
                      <a:r>
                        <a:rPr lang="en-US" altLang="zh-HK" sz="1200" kern="100" dirty="0">
                          <a:solidFill>
                            <a:schemeClr val="tx1"/>
                          </a:solidFill>
                          <a:effectLst/>
                          <a:latin typeface="Times New Roman" panose="02020603050405020304" pitchFamily="18" charset="0"/>
                          <a:cs typeface="Times New Roman" panose="02020603050405020304" pitchFamily="18" charset="0"/>
                        </a:rPr>
                        <a:t> </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zh-TW" altLang="en-US" sz="1200" kern="100" dirty="0" smtClean="0">
                          <a:solidFill>
                            <a:schemeClr val="tx1"/>
                          </a:solidFill>
                          <a:effectLst/>
                          <a:latin typeface="Times New Roman" panose="02020603050405020304" pitchFamily="18" charset="0"/>
                          <a:cs typeface="Times New Roman" panose="02020603050405020304" pitchFamily="18" charset="0"/>
                        </a:rPr>
                        <a:t>羅貫中</a:t>
                      </a:r>
                      <a:r>
                        <a:rPr lang="en-US" altLang="zh-TW" sz="1200" kern="100" dirty="0" smtClean="0">
                          <a:solidFill>
                            <a:schemeClr val="tx1"/>
                          </a:solidFill>
                          <a:effectLst/>
                          <a:latin typeface="Times New Roman" panose="02020603050405020304" pitchFamily="18" charset="0"/>
                          <a:cs typeface="Times New Roman" panose="02020603050405020304" pitchFamily="18" charset="0"/>
                        </a:rPr>
                        <a:t>)</a:t>
                      </a:r>
                      <a:r>
                        <a:rPr lang="en-US" altLang="zh-HK" sz="1200" kern="100" dirty="0" smtClean="0">
                          <a:solidFill>
                            <a:schemeClr val="tx1"/>
                          </a:solidFill>
                          <a:effectLst/>
                          <a:latin typeface="Times New Roman" panose="02020603050405020304" pitchFamily="18" charset="0"/>
                          <a:cs typeface="Times New Roman" panose="02020603050405020304" pitchFamily="18" charset="0"/>
                        </a:rPr>
                        <a:t> completed the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fictional </a:t>
                      </a:r>
                      <a:r>
                        <a:rPr lang="en-US" altLang="zh-CN" sz="1200" dirty="0" smtClean="0">
                          <a:solidFill>
                            <a:schemeClr val="tx1"/>
                          </a:solidFill>
                          <a:latin typeface="Times New Roman" panose="02020603050405020304" pitchFamily="18" charset="0"/>
                          <a:ea typeface="新細明體"/>
                          <a:cs typeface="Times New Roman" panose="02020603050405020304" pitchFamily="18" charset="0"/>
                        </a:rPr>
                        <a:t>“</a:t>
                      </a:r>
                      <a:r>
                        <a:rPr lang="en-US" altLang="zh-CN" sz="1200" i="1" dirty="0" err="1" smtClean="0">
                          <a:solidFill>
                            <a:schemeClr val="tx1"/>
                          </a:solidFill>
                          <a:latin typeface="Times New Roman" panose="02020603050405020304" pitchFamily="18" charset="0"/>
                          <a:ea typeface="新細明體"/>
                          <a:cs typeface="Times New Roman" panose="02020603050405020304" pitchFamily="18" charset="0"/>
                        </a:rPr>
                        <a:t>Sanguo</a:t>
                      </a:r>
                      <a:r>
                        <a:rPr lang="en-US" altLang="zh-CN" sz="1200" i="1" dirty="0" smtClean="0">
                          <a:solidFill>
                            <a:schemeClr val="tx1"/>
                          </a:solidFill>
                          <a:latin typeface="Times New Roman" panose="02020603050405020304" pitchFamily="18" charset="0"/>
                          <a:ea typeface="新細明體"/>
                          <a:cs typeface="Times New Roman" panose="02020603050405020304" pitchFamily="18" charset="0"/>
                        </a:rPr>
                        <a:t> </a:t>
                      </a:r>
                      <a:r>
                        <a:rPr lang="en-US" altLang="zh-CN" sz="1200" i="1" dirty="0" err="1" smtClean="0">
                          <a:solidFill>
                            <a:schemeClr val="tx1"/>
                          </a:solidFill>
                          <a:latin typeface="Times New Roman" panose="02020603050405020304" pitchFamily="18" charset="0"/>
                          <a:ea typeface="新細明體"/>
                          <a:cs typeface="Times New Roman" panose="02020603050405020304" pitchFamily="18" charset="0"/>
                        </a:rPr>
                        <a:t>Yanyi</a:t>
                      </a:r>
                      <a:r>
                        <a:rPr lang="en-US" altLang="zh-CN" sz="1200" i="1" dirty="0" smtClean="0">
                          <a:solidFill>
                            <a:schemeClr val="tx1"/>
                          </a:solidFill>
                          <a:latin typeface="Times New Roman" panose="02020603050405020304" pitchFamily="18" charset="0"/>
                          <a:ea typeface="新細明體"/>
                          <a:cs typeface="Times New Roman" panose="02020603050405020304" pitchFamily="18" charset="0"/>
                        </a:rPr>
                        <a:t>”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(Romance of the Three Kingdoms</a:t>
                      </a:r>
                      <a:r>
                        <a:rPr lang="en-US" altLang="zh-CN" sz="1200" dirty="0" smtClean="0">
                          <a:solidFill>
                            <a:schemeClr val="tx1"/>
                          </a:solidFill>
                          <a:latin typeface="Times New Roman" panose="02020603050405020304" pitchFamily="18" charset="0"/>
                          <a:ea typeface="新細明體"/>
                          <a:cs typeface="Times New Roman" panose="02020603050405020304" pitchFamily="18" charset="0"/>
                        </a:rPr>
                        <a:t>) </a:t>
                      </a:r>
                      <a:endParaRPr lang="zh-TW" sz="1200" kern="100" dirty="0">
                        <a:solidFill>
                          <a:schemeClr val="tx1"/>
                        </a:solidFill>
                        <a:effectLst/>
                        <a:latin typeface="Times New Roman" panose="02020603050405020304" pitchFamily="18" charset="0"/>
                        <a:ea typeface="新細明體"/>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7"/>
                  </a:ext>
                </a:extLst>
              </a:tr>
            </a:tbl>
          </a:graphicData>
        </a:graphic>
      </p:graphicFrame>
      <p:sp>
        <p:nvSpPr>
          <p:cNvPr id="6" name="TextBox 18"/>
          <p:cNvSpPr txBox="1"/>
          <p:nvPr/>
        </p:nvSpPr>
        <p:spPr>
          <a:xfrm>
            <a:off x="2928619" y="4986222"/>
            <a:ext cx="5979160" cy="276999"/>
          </a:xfrm>
          <a:prstGeom prst="rect">
            <a:avLst/>
          </a:prstGeom>
          <a:noFill/>
          <a:ln>
            <a:noFill/>
          </a:ln>
        </p:spPr>
        <p:txBody>
          <a:bodyPr wrap="square" rtlCol="0">
            <a:spAutoFit/>
          </a:bodyPr>
          <a:lstStyle/>
          <a:p>
            <a:pPr algn="r">
              <a:spcAft>
                <a:spcPts val="0"/>
              </a:spcAft>
            </a:pPr>
            <a:r>
              <a:rPr lang="en-US" altLang="zh-CN" sz="1200" kern="1200" dirty="0">
                <a:solidFill>
                  <a:srgbClr val="000000"/>
                </a:solidFill>
                <a:effectLst/>
                <a:latin typeface="Times New Roman"/>
                <a:ea typeface="新細明體"/>
              </a:rPr>
              <a:t>Reference: </a:t>
            </a:r>
            <a:r>
              <a:rPr lang="en-US" altLang="zh-CN" sz="1200" i="1" kern="1200" dirty="0" err="1">
                <a:solidFill>
                  <a:srgbClr val="000000"/>
                </a:solidFill>
                <a:effectLst/>
                <a:latin typeface="Times New Roman"/>
                <a:ea typeface="新細明體"/>
              </a:rPr>
              <a:t>Lishi</a:t>
            </a:r>
            <a:r>
              <a:rPr lang="en-US" altLang="zh-CN" sz="1200" i="1" kern="1200" dirty="0">
                <a:solidFill>
                  <a:srgbClr val="000000"/>
                </a:solidFill>
                <a:effectLst/>
                <a:latin typeface="Times New Roman"/>
                <a:ea typeface="新細明體"/>
              </a:rPr>
              <a:t> Ren </a:t>
            </a:r>
            <a:r>
              <a:rPr lang="en-US" altLang="zh-CN" sz="1200" kern="1200" dirty="0">
                <a:solidFill>
                  <a:srgbClr val="000000"/>
                </a:solidFill>
                <a:effectLst/>
                <a:latin typeface="Times New Roman"/>
                <a:ea typeface="新細明體"/>
              </a:rPr>
              <a:t>(History People)</a:t>
            </a:r>
            <a:r>
              <a:rPr lang="en-US" altLang="zh-CN" sz="1200" dirty="0">
                <a:solidFill>
                  <a:srgbClr val="000000"/>
                </a:solidFill>
                <a:latin typeface="Times New Roman"/>
                <a:ea typeface="新細明體"/>
              </a:rPr>
              <a:t>, 2011, p.11</a:t>
            </a:r>
            <a:endParaRPr lang="zh-TW" sz="1200" dirty="0">
              <a:effectLst/>
              <a:latin typeface="Times New Roman"/>
              <a:ea typeface="新細明體"/>
            </a:endParaRPr>
          </a:p>
        </p:txBody>
      </p:sp>
      <p:sp>
        <p:nvSpPr>
          <p:cNvPr id="8" name="Rectangle 19"/>
          <p:cNvSpPr/>
          <p:nvPr/>
        </p:nvSpPr>
        <p:spPr>
          <a:xfrm>
            <a:off x="314113" y="5297487"/>
            <a:ext cx="8532707" cy="1040342"/>
          </a:xfrm>
          <a:prstGeom prst="rect">
            <a:avLst/>
          </a:prstGeom>
          <a:solidFill>
            <a:schemeClr val="accent4">
              <a:lumMod val="40000"/>
              <a:lumOff val="60000"/>
            </a:schemeClr>
          </a:solidFill>
          <a:ln w="28575">
            <a:noFill/>
          </a:ln>
          <a:effectLst/>
        </p:spPr>
        <p:txBody>
          <a:bodyPr wrap="square">
            <a:noAutofit/>
          </a:bodyPr>
          <a:lstStyle/>
          <a:p>
            <a:pPr>
              <a:spcAft>
                <a:spcPts val="0"/>
              </a:spcAft>
            </a:pPr>
            <a:r>
              <a:rPr lang="en-US" altLang="zh-TW" sz="1600" b="1" dirty="0">
                <a:effectLst/>
                <a:latin typeface="Times New Roman"/>
                <a:ea typeface="新細明體"/>
              </a:rPr>
              <a:t>Quiz: </a:t>
            </a:r>
            <a:r>
              <a:rPr lang="en-US" altLang="zh-TW" sz="1600" dirty="0">
                <a:effectLst/>
                <a:latin typeface="Times New Roman"/>
                <a:ea typeface="新細明體"/>
              </a:rPr>
              <a:t>Regarding the Battle of Red </a:t>
            </a:r>
            <a:r>
              <a:rPr lang="en-US" altLang="zh-TW" sz="1600" dirty="0" smtClean="0">
                <a:effectLst/>
                <a:latin typeface="Times New Roman"/>
                <a:ea typeface="新細明體"/>
              </a:rPr>
              <a:t>Cliffs (</a:t>
            </a:r>
            <a:r>
              <a:rPr lang="en-US" altLang="zh-TW" sz="1600" dirty="0" err="1" smtClean="0">
                <a:effectLst/>
                <a:latin typeface="Times New Roman"/>
                <a:ea typeface="新細明體"/>
              </a:rPr>
              <a:t>Chibi</a:t>
            </a:r>
            <a:r>
              <a:rPr lang="en-US" altLang="zh-TW" sz="1600" dirty="0" smtClean="0">
                <a:effectLst/>
                <a:latin typeface="Times New Roman"/>
                <a:ea typeface="新細明體"/>
              </a:rPr>
              <a:t>), </a:t>
            </a:r>
            <a:r>
              <a:rPr lang="en-US" altLang="zh-TW" sz="1600" dirty="0">
                <a:effectLst/>
                <a:latin typeface="Times New Roman"/>
                <a:ea typeface="新細明體"/>
              </a:rPr>
              <a:t>which book, out of Chen </a:t>
            </a:r>
            <a:r>
              <a:rPr lang="en-US" altLang="zh-TW" sz="1600" dirty="0" err="1">
                <a:effectLst/>
                <a:latin typeface="Times New Roman"/>
                <a:ea typeface="新細明體"/>
              </a:rPr>
              <a:t>Shou’s</a:t>
            </a:r>
            <a:r>
              <a:rPr lang="en-US" altLang="zh-TW" sz="1600" dirty="0">
                <a:effectLst/>
                <a:latin typeface="Times New Roman"/>
                <a:ea typeface="新細明體"/>
              </a:rPr>
              <a:t> </a:t>
            </a:r>
            <a:r>
              <a:rPr lang="en-US" altLang="zh-TW" sz="1600" i="1" dirty="0" smtClean="0">
                <a:effectLst/>
                <a:latin typeface="Times New Roman"/>
                <a:ea typeface="新細明體"/>
              </a:rPr>
              <a:t>“</a:t>
            </a:r>
            <a:r>
              <a:rPr lang="en-US" altLang="zh-CN" sz="1600" i="1" dirty="0" err="1" smtClean="0">
                <a:latin typeface="Times New Roman"/>
                <a:ea typeface="新細明體"/>
                <a:cs typeface="Times New Roman"/>
              </a:rPr>
              <a:t>Sanguo</a:t>
            </a:r>
            <a:r>
              <a:rPr lang="en-US" altLang="zh-CN" sz="1600" i="1" dirty="0" smtClean="0">
                <a:latin typeface="Times New Roman"/>
                <a:ea typeface="新細明體"/>
                <a:cs typeface="Times New Roman"/>
              </a:rPr>
              <a:t> </a:t>
            </a:r>
            <a:r>
              <a:rPr lang="en-US" altLang="zh-CN" sz="1600" i="1" dirty="0" err="1" smtClean="0">
                <a:latin typeface="Times New Roman"/>
                <a:ea typeface="新細明體"/>
                <a:cs typeface="Times New Roman"/>
              </a:rPr>
              <a:t>Zhi</a:t>
            </a:r>
            <a:r>
              <a:rPr lang="en-US" altLang="zh-CN" sz="1600" i="1" dirty="0" smtClean="0">
                <a:latin typeface="Times New Roman"/>
                <a:ea typeface="新細明體"/>
                <a:cs typeface="Times New Roman"/>
              </a:rPr>
              <a:t>” </a:t>
            </a:r>
            <a:r>
              <a:rPr lang="en-US" altLang="zh-CN" sz="1600" dirty="0">
                <a:latin typeface="Times New Roman"/>
                <a:ea typeface="新細明體"/>
                <a:cs typeface="Times New Roman"/>
              </a:rPr>
              <a:t>(History of the Three Kingdoms) and Luo </a:t>
            </a:r>
            <a:r>
              <a:rPr lang="en-US" altLang="zh-CN" sz="1600" dirty="0" err="1">
                <a:latin typeface="Times New Roman"/>
                <a:ea typeface="新細明體"/>
                <a:cs typeface="Times New Roman"/>
              </a:rPr>
              <a:t>Guangzhong’s</a:t>
            </a:r>
            <a:r>
              <a:rPr lang="en-US" altLang="zh-CN" sz="1600" dirty="0">
                <a:latin typeface="Times New Roman"/>
                <a:ea typeface="新細明體"/>
                <a:cs typeface="Times New Roman"/>
              </a:rPr>
              <a:t> </a:t>
            </a:r>
            <a:r>
              <a:rPr lang="en-US" altLang="zh-CN" sz="1600" i="1" dirty="0" smtClean="0">
                <a:latin typeface="Times New Roman"/>
                <a:ea typeface="新細明體"/>
                <a:cs typeface="Times New Roman"/>
              </a:rPr>
              <a:t>“</a:t>
            </a:r>
            <a:r>
              <a:rPr lang="en-US" altLang="zh-CN" sz="1600" i="1" dirty="0" err="1" smtClean="0">
                <a:latin typeface="Times New Roman"/>
                <a:ea typeface="新細明體"/>
                <a:cs typeface="Times New Roman"/>
              </a:rPr>
              <a:t>Sanguo</a:t>
            </a:r>
            <a:r>
              <a:rPr lang="en-US" altLang="zh-CN" sz="1600" i="1" dirty="0" smtClean="0">
                <a:latin typeface="Times New Roman"/>
                <a:ea typeface="新細明體"/>
                <a:cs typeface="Times New Roman"/>
              </a:rPr>
              <a:t> </a:t>
            </a:r>
            <a:r>
              <a:rPr lang="en-US" altLang="zh-CN" sz="1600" i="1" dirty="0" err="1" smtClean="0">
                <a:latin typeface="Times New Roman"/>
                <a:ea typeface="新細明體"/>
                <a:cs typeface="Times New Roman"/>
              </a:rPr>
              <a:t>Yanyi</a:t>
            </a:r>
            <a:r>
              <a:rPr lang="en-US" altLang="zh-CN" sz="1600" i="1" dirty="0" smtClean="0">
                <a:latin typeface="Times New Roman"/>
                <a:ea typeface="新細明體"/>
                <a:cs typeface="Times New Roman"/>
              </a:rPr>
              <a:t>” </a:t>
            </a:r>
            <a:r>
              <a:rPr lang="en-US" altLang="zh-CN" sz="1600" dirty="0">
                <a:latin typeface="Times New Roman"/>
                <a:ea typeface="新細明體"/>
                <a:cs typeface="Times New Roman"/>
              </a:rPr>
              <a:t>(Romance of the Three Kingdoms), is more trustworthy? Consider the publication dates and explain</a:t>
            </a:r>
            <a:r>
              <a:rPr lang="en-US" altLang="zh-CN" sz="1600" dirty="0">
                <a:solidFill>
                  <a:srgbClr val="000000"/>
                </a:solidFill>
                <a:latin typeface="Times New Roman"/>
                <a:ea typeface="新細明體"/>
                <a:cs typeface="Times New Roman"/>
              </a:rPr>
              <a:t>.</a:t>
            </a:r>
            <a:endParaRPr lang="zh-TW" sz="1600" dirty="0">
              <a:effectLst/>
              <a:latin typeface="Times New Roman"/>
              <a:ea typeface="新細明體"/>
            </a:endParaRPr>
          </a:p>
        </p:txBody>
      </p:sp>
      <p:sp>
        <p:nvSpPr>
          <p:cNvPr id="9" name="矩形 4">
            <a:extLst>
              <a:ext uri="{FF2B5EF4-FFF2-40B4-BE49-F238E27FC236}">
                <a16:creationId xmlns:a16="http://schemas.microsoft.com/office/drawing/2014/main" id="{7872E7B3-C877-4EF1-A04D-CE892A097A42}"/>
              </a:ext>
            </a:extLst>
          </p:cNvPr>
          <p:cNvSpPr/>
          <p:nvPr/>
        </p:nvSpPr>
        <p:spPr>
          <a:xfrm>
            <a:off x="152400" y="1008186"/>
            <a:ext cx="4454105" cy="400110"/>
          </a:xfrm>
          <a:prstGeom prst="rect">
            <a:avLst/>
          </a:prstGeom>
        </p:spPr>
        <p:txBody>
          <a:bodyPr wrap="square">
            <a:spAutoFit/>
          </a:bodyPr>
          <a:lstStyle/>
          <a:p>
            <a:r>
              <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V. </a:t>
            </a:r>
            <a:r>
              <a:rPr lang="en-HK"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Explore other problems</a:t>
            </a:r>
            <a:endPar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endParaRPr>
          </a:p>
        </p:txBody>
      </p:sp>
      <p:sp>
        <p:nvSpPr>
          <p:cNvPr id="10" name="TextBox 4">
            <a:extLst>
              <a:ext uri="{FF2B5EF4-FFF2-40B4-BE49-F238E27FC236}">
                <a16:creationId xmlns:a16="http://schemas.microsoft.com/office/drawing/2014/main" id="{D627DE99-4F0E-4841-B9DF-15154F7159F0}"/>
              </a:ext>
            </a:extLst>
          </p:cNvPr>
          <p:cNvSpPr txBox="1"/>
          <p:nvPr/>
        </p:nvSpPr>
        <p:spPr>
          <a:xfrm>
            <a:off x="152401" y="1418611"/>
            <a:ext cx="8991600" cy="523220"/>
          </a:xfrm>
          <a:prstGeom prst="rect">
            <a:avLst/>
          </a:prstGeom>
          <a:noFill/>
        </p:spPr>
        <p:txBody>
          <a:bodyPr wrap="square" rtlCol="0">
            <a:spAutoFit/>
          </a:bodyPr>
          <a:lstStyle/>
          <a:p>
            <a:pPr>
              <a:spcAft>
                <a:spcPts val="0"/>
              </a:spcAft>
            </a:pPr>
            <a:r>
              <a:rPr lang="en-US" altLang="zh-CN" sz="1400" kern="1200" dirty="0">
                <a:solidFill>
                  <a:srgbClr val="000000"/>
                </a:solidFill>
                <a:effectLst/>
                <a:latin typeface="Times New Roman"/>
                <a:ea typeface="新細明體"/>
                <a:cs typeface="Times New Roman"/>
              </a:rPr>
              <a:t>Timelines of the serious history </a:t>
            </a:r>
            <a:r>
              <a:rPr lang="en-US" altLang="zh-CN" sz="1400" i="1" kern="1200" dirty="0">
                <a:solidFill>
                  <a:srgbClr val="000000"/>
                </a:solidFill>
                <a:effectLst/>
                <a:latin typeface="Times New Roman"/>
                <a:ea typeface="新細明體"/>
                <a:cs typeface="Times New Roman"/>
              </a:rPr>
              <a:t>“</a:t>
            </a:r>
            <a:r>
              <a:rPr lang="en-US" altLang="zh-CN" sz="1400" i="1" kern="1200" dirty="0" err="1">
                <a:solidFill>
                  <a:srgbClr val="000000"/>
                </a:solidFill>
                <a:effectLst/>
                <a:latin typeface="Times New Roman"/>
                <a:ea typeface="新細明體"/>
                <a:cs typeface="Times New Roman"/>
              </a:rPr>
              <a:t>Sanguo</a:t>
            </a:r>
            <a:r>
              <a:rPr lang="en-US" altLang="zh-CN" sz="1400" i="1" kern="1200" dirty="0">
                <a:solidFill>
                  <a:srgbClr val="000000"/>
                </a:solidFill>
                <a:effectLst/>
                <a:latin typeface="Times New Roman"/>
                <a:ea typeface="新細明體"/>
                <a:cs typeface="Times New Roman"/>
              </a:rPr>
              <a:t> </a:t>
            </a:r>
            <a:r>
              <a:rPr lang="en-US" altLang="zh-CN" sz="1400" i="1" kern="1200" dirty="0" err="1">
                <a:solidFill>
                  <a:srgbClr val="000000"/>
                </a:solidFill>
                <a:effectLst/>
                <a:latin typeface="Times New Roman"/>
                <a:ea typeface="新細明體"/>
                <a:cs typeface="Times New Roman"/>
              </a:rPr>
              <a:t>Zhi</a:t>
            </a:r>
            <a:r>
              <a:rPr lang="en-US" altLang="zh-CN" sz="1400" i="1" kern="1200" dirty="0">
                <a:solidFill>
                  <a:srgbClr val="000000"/>
                </a:solidFill>
                <a:effectLst/>
                <a:latin typeface="Times New Roman"/>
                <a:ea typeface="新細明體"/>
                <a:cs typeface="Times New Roman"/>
              </a:rPr>
              <a:t>” </a:t>
            </a:r>
            <a:r>
              <a:rPr lang="en-US" altLang="zh-CN" sz="1400" kern="1200" dirty="0">
                <a:solidFill>
                  <a:srgbClr val="000000"/>
                </a:solidFill>
                <a:effectLst/>
                <a:latin typeface="Times New Roman"/>
                <a:ea typeface="新細明體"/>
                <a:cs typeface="Times New Roman"/>
              </a:rPr>
              <a:t>(History of the Three Kingdoms)</a:t>
            </a:r>
            <a:r>
              <a:rPr lang="en-US" altLang="zh-CN" sz="1400" dirty="0">
                <a:solidFill>
                  <a:srgbClr val="000000"/>
                </a:solidFill>
                <a:latin typeface="Times New Roman"/>
                <a:ea typeface="新細明體"/>
                <a:cs typeface="Times New Roman"/>
              </a:rPr>
              <a:t> </a:t>
            </a:r>
            <a:r>
              <a:rPr lang="en-US" altLang="zh-CN" sz="1400" dirty="0">
                <a:latin typeface="Times New Roman"/>
                <a:ea typeface="新細明體"/>
                <a:cs typeface="Times New Roman"/>
              </a:rPr>
              <a:t>and </a:t>
            </a:r>
            <a:r>
              <a:rPr lang="en-US" altLang="zh-CN" sz="1400" dirty="0" smtClean="0">
                <a:latin typeface="Times New Roman"/>
                <a:ea typeface="新細明體"/>
                <a:cs typeface="Times New Roman"/>
              </a:rPr>
              <a:t>the fictional </a:t>
            </a:r>
            <a:r>
              <a:rPr lang="en-US" altLang="zh-CN" sz="1400" i="1" dirty="0">
                <a:solidFill>
                  <a:srgbClr val="000000"/>
                </a:solidFill>
                <a:latin typeface="Times New Roman"/>
                <a:ea typeface="新細明體"/>
                <a:cs typeface="Times New Roman"/>
              </a:rPr>
              <a:t>“</a:t>
            </a:r>
            <a:r>
              <a:rPr lang="en-US" altLang="zh-CN" sz="1400" i="1" dirty="0" err="1">
                <a:solidFill>
                  <a:srgbClr val="000000"/>
                </a:solidFill>
                <a:latin typeface="Times New Roman"/>
                <a:ea typeface="新細明體"/>
                <a:cs typeface="Times New Roman"/>
              </a:rPr>
              <a:t>Sanguo</a:t>
            </a:r>
            <a:r>
              <a:rPr lang="en-US" altLang="zh-CN" sz="1400" i="1" dirty="0">
                <a:solidFill>
                  <a:srgbClr val="000000"/>
                </a:solidFill>
                <a:latin typeface="Times New Roman"/>
                <a:ea typeface="新細明體"/>
                <a:cs typeface="Times New Roman"/>
              </a:rPr>
              <a:t> </a:t>
            </a:r>
            <a:r>
              <a:rPr lang="en-US" altLang="zh-CN" sz="1400" i="1" dirty="0" err="1">
                <a:solidFill>
                  <a:srgbClr val="000000"/>
                </a:solidFill>
                <a:latin typeface="Times New Roman"/>
                <a:ea typeface="新細明體"/>
                <a:cs typeface="Times New Roman"/>
              </a:rPr>
              <a:t>Yanyi</a:t>
            </a:r>
            <a:r>
              <a:rPr lang="en-US" altLang="zh-CN" sz="1400" i="1" dirty="0">
                <a:solidFill>
                  <a:srgbClr val="000000"/>
                </a:solidFill>
                <a:latin typeface="Times New Roman"/>
                <a:ea typeface="新細明體"/>
                <a:cs typeface="Times New Roman"/>
              </a:rPr>
              <a:t>” </a:t>
            </a:r>
            <a:r>
              <a:rPr lang="en-US" altLang="zh-CN" sz="1400" dirty="0">
                <a:solidFill>
                  <a:srgbClr val="000000"/>
                </a:solidFill>
                <a:latin typeface="Times New Roman"/>
                <a:ea typeface="新細明體"/>
                <a:cs typeface="Times New Roman"/>
              </a:rPr>
              <a:t>(Romance of the Three Kingdoms), part 2</a:t>
            </a:r>
            <a:endParaRPr lang="zh-TW" sz="1400" dirty="0">
              <a:effectLst/>
              <a:latin typeface="Times New Roman"/>
              <a:ea typeface="新細明體"/>
            </a:endParaRPr>
          </a:p>
        </p:txBody>
      </p:sp>
    </p:spTree>
    <p:extLst>
      <p:ext uri="{BB962C8B-B14F-4D97-AF65-F5344CB8AC3E}">
        <p14:creationId xmlns:p14="http://schemas.microsoft.com/office/powerpoint/2010/main" val="28346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1"/>
          <p:cNvSpPr txBox="1"/>
          <p:nvPr/>
        </p:nvSpPr>
        <p:spPr>
          <a:xfrm>
            <a:off x="1109133" y="1067963"/>
            <a:ext cx="6934200" cy="778453"/>
          </a:xfrm>
          <a:prstGeom prst="rect">
            <a:avLst/>
          </a:prstGeom>
          <a:solidFill>
            <a:schemeClr val="accent4">
              <a:lumMod val="40000"/>
              <a:lumOff val="60000"/>
            </a:schemeClr>
          </a:solidFill>
          <a:ln>
            <a:noFill/>
          </a:ln>
          <a:effectLst/>
        </p:spPr>
        <p:txBody>
          <a:bodyPr wrap="square" rtlCol="0">
            <a:noAutofit/>
          </a:bodyPr>
          <a:lstStyle/>
          <a:p>
            <a:pPr>
              <a:spcAft>
                <a:spcPts val="0"/>
              </a:spcAft>
            </a:pPr>
            <a:r>
              <a:rPr lang="en-HK" altLang="zh-HK" sz="1500" b="1" dirty="0">
                <a:solidFill>
                  <a:srgbClr val="000000"/>
                </a:solidFill>
                <a:latin typeface="Times New Roman"/>
                <a:ea typeface="新細明體"/>
                <a:cs typeface="Times New Roman"/>
              </a:rPr>
              <a:t>Quiz: </a:t>
            </a:r>
            <a:r>
              <a:rPr lang="en-HK" altLang="zh-HK" sz="1500" dirty="0">
                <a:solidFill>
                  <a:srgbClr val="000000"/>
                </a:solidFill>
                <a:latin typeface="Times New Roman"/>
                <a:ea typeface="新細明體"/>
                <a:cs typeface="Times New Roman"/>
              </a:rPr>
              <a:t>First, look at the drawing below from </a:t>
            </a:r>
            <a:r>
              <a:rPr lang="en-US" altLang="zh-CN" sz="1500" dirty="0">
                <a:solidFill>
                  <a:srgbClr val="000000"/>
                </a:solidFill>
                <a:latin typeface="Times New Roman"/>
                <a:ea typeface="新細明體"/>
                <a:cs typeface="Times New Roman"/>
              </a:rPr>
              <a:t>Luo </a:t>
            </a:r>
            <a:r>
              <a:rPr lang="en-US" altLang="zh-CN" sz="1500" dirty="0" err="1">
                <a:solidFill>
                  <a:srgbClr val="000000"/>
                </a:solidFill>
                <a:latin typeface="Times New Roman"/>
                <a:ea typeface="新細明體"/>
                <a:cs typeface="Times New Roman"/>
              </a:rPr>
              <a:t>Guangzhong’s</a:t>
            </a:r>
            <a:r>
              <a:rPr lang="en-US" altLang="zh-CN" sz="1500" dirty="0">
                <a:solidFill>
                  <a:srgbClr val="000000"/>
                </a:solidFill>
                <a:latin typeface="Times New Roman"/>
                <a:ea typeface="新細明體"/>
                <a:cs typeface="Times New Roman"/>
              </a:rPr>
              <a:t> </a:t>
            </a:r>
            <a:r>
              <a:rPr lang="en-US" altLang="zh-CN" sz="1500" dirty="0" smtClean="0">
                <a:latin typeface="Times New Roman"/>
                <a:ea typeface="新細明體"/>
                <a:cs typeface="Times New Roman"/>
              </a:rPr>
              <a:t>“</a:t>
            </a:r>
            <a:r>
              <a:rPr lang="en-US" altLang="zh-CN" sz="1500" i="1" dirty="0" err="1" smtClean="0">
                <a:latin typeface="Times New Roman"/>
                <a:ea typeface="新細明體"/>
                <a:cs typeface="Times New Roman"/>
              </a:rPr>
              <a:t>Sanguo</a:t>
            </a:r>
            <a:r>
              <a:rPr lang="en-US" altLang="zh-CN" sz="1500" i="1" dirty="0" smtClean="0">
                <a:latin typeface="Times New Roman"/>
                <a:ea typeface="新細明體"/>
                <a:cs typeface="Times New Roman"/>
              </a:rPr>
              <a:t> </a:t>
            </a:r>
            <a:r>
              <a:rPr lang="en-US" altLang="zh-CN" sz="1500" i="1" dirty="0" err="1" smtClean="0">
                <a:latin typeface="Times New Roman"/>
                <a:ea typeface="新細明體"/>
                <a:cs typeface="Times New Roman"/>
              </a:rPr>
              <a:t>Yanyi</a:t>
            </a:r>
            <a:r>
              <a:rPr lang="en-US" altLang="zh-CN" sz="1500" i="1" dirty="0" smtClean="0">
                <a:latin typeface="Times New Roman"/>
                <a:ea typeface="新細明體"/>
                <a:cs typeface="Times New Roman"/>
              </a:rPr>
              <a:t>” </a:t>
            </a:r>
            <a:r>
              <a:rPr lang="en-US" altLang="zh-CN" sz="1500" dirty="0">
                <a:solidFill>
                  <a:srgbClr val="000000"/>
                </a:solidFill>
                <a:latin typeface="Times New Roman"/>
                <a:ea typeface="新細明體"/>
                <a:cs typeface="Times New Roman"/>
              </a:rPr>
              <a:t>(Romance of the Three Kingdoms) “Burning the Linked Boats”</a:t>
            </a:r>
            <a:r>
              <a:rPr lang="en-HK" altLang="zh-HK" sz="1500" dirty="0">
                <a:solidFill>
                  <a:srgbClr val="000000"/>
                </a:solidFill>
                <a:effectLst/>
                <a:latin typeface="Times New Roman"/>
                <a:ea typeface="新細明體"/>
                <a:cs typeface="Times New Roman"/>
              </a:rPr>
              <a:t>, and then answer the question.</a:t>
            </a:r>
            <a:endParaRPr lang="zh-TW" sz="1500" dirty="0">
              <a:effectLst/>
              <a:latin typeface="Times New Roman"/>
              <a:ea typeface="新細明體"/>
            </a:endParaRPr>
          </a:p>
        </p:txBody>
      </p:sp>
      <p:pic>
        <p:nvPicPr>
          <p:cNvPr id="8" name="圖片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845" y="1933258"/>
            <a:ext cx="5274310" cy="3804285"/>
          </a:xfrm>
          <a:prstGeom prst="rect">
            <a:avLst/>
          </a:prstGeom>
          <a:noFill/>
          <a:ln w="9525">
            <a:noFill/>
            <a:miter lim="800000"/>
            <a:headEnd/>
            <a:tailEnd/>
          </a:ln>
          <a:effectLst/>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9" name="TextBox 3"/>
          <p:cNvSpPr txBox="1"/>
          <p:nvPr/>
        </p:nvSpPr>
        <p:spPr>
          <a:xfrm>
            <a:off x="1992418" y="5755642"/>
            <a:ext cx="5274310" cy="477518"/>
          </a:xfrm>
          <a:prstGeom prst="rect">
            <a:avLst/>
          </a:prstGeom>
          <a:noFill/>
          <a:ln>
            <a:noFill/>
          </a:ln>
          <a:effectLst/>
        </p:spPr>
        <p:txBody>
          <a:bodyPr wrap="square" rtlCol="0">
            <a:noAutofit/>
          </a:bodyPr>
          <a:lstStyle/>
          <a:p>
            <a:pPr>
              <a:spcAft>
                <a:spcPts val="0"/>
              </a:spcAft>
            </a:pPr>
            <a:r>
              <a:rPr lang="en-US" altLang="zh-CN" sz="1200" kern="1200" dirty="0">
                <a:solidFill>
                  <a:srgbClr val="000000"/>
                </a:solidFill>
                <a:effectLst/>
                <a:latin typeface="Times New Roman"/>
                <a:ea typeface="新細明體"/>
                <a:cs typeface="Times New Roman"/>
              </a:rPr>
              <a:t>Source: </a:t>
            </a:r>
            <a:r>
              <a:rPr lang="en-US" altLang="zh-CN" sz="1200" dirty="0">
                <a:solidFill>
                  <a:srgbClr val="000000"/>
                </a:solidFill>
                <a:latin typeface="Times New Roman"/>
                <a:ea typeface="新細明體"/>
                <a:cs typeface="Times New Roman"/>
              </a:rPr>
              <a:t>Luo </a:t>
            </a:r>
            <a:r>
              <a:rPr lang="en-US" altLang="zh-CN" sz="1200" dirty="0" err="1">
                <a:solidFill>
                  <a:srgbClr val="000000"/>
                </a:solidFill>
                <a:latin typeface="Times New Roman"/>
                <a:ea typeface="新細明體"/>
                <a:cs typeface="Times New Roman"/>
              </a:rPr>
              <a:t>Guangzhong’s</a:t>
            </a:r>
            <a:r>
              <a:rPr lang="en-US" altLang="zh-CN" sz="1200" dirty="0">
                <a:solidFill>
                  <a:srgbClr val="000000"/>
                </a:solidFill>
                <a:latin typeface="Times New Roman"/>
                <a:ea typeface="新細明體"/>
                <a:cs typeface="Times New Roman"/>
              </a:rPr>
              <a:t> </a:t>
            </a:r>
            <a:r>
              <a:rPr lang="en-US" altLang="zh-CN" sz="1200" i="1" dirty="0" err="1">
                <a:solidFill>
                  <a:srgbClr val="000000"/>
                </a:solidFill>
                <a:latin typeface="Times New Roman"/>
                <a:ea typeface="新細明體"/>
                <a:cs typeface="Times New Roman"/>
              </a:rPr>
              <a:t>Sanguo</a:t>
            </a:r>
            <a:r>
              <a:rPr lang="en-US" altLang="zh-CN" sz="1200" i="1" dirty="0">
                <a:solidFill>
                  <a:srgbClr val="000000"/>
                </a:solidFill>
                <a:latin typeface="Times New Roman"/>
                <a:ea typeface="新細明體"/>
                <a:cs typeface="Times New Roman"/>
              </a:rPr>
              <a:t> </a:t>
            </a:r>
            <a:r>
              <a:rPr lang="en-US" altLang="zh-CN" sz="1200" i="1" dirty="0" err="1">
                <a:solidFill>
                  <a:srgbClr val="000000"/>
                </a:solidFill>
                <a:latin typeface="Times New Roman"/>
                <a:ea typeface="新細明體"/>
                <a:cs typeface="Times New Roman"/>
              </a:rPr>
              <a:t>Zhi</a:t>
            </a:r>
            <a:r>
              <a:rPr lang="en-US" altLang="zh-CN" sz="1200" i="1" dirty="0">
                <a:solidFill>
                  <a:srgbClr val="000000"/>
                </a:solidFill>
                <a:latin typeface="Times New Roman"/>
                <a:ea typeface="新細明體"/>
                <a:cs typeface="Times New Roman"/>
              </a:rPr>
              <a:t> </a:t>
            </a:r>
            <a:r>
              <a:rPr lang="en-US" altLang="zh-CN" sz="1200" i="1" dirty="0" err="1">
                <a:solidFill>
                  <a:srgbClr val="000000"/>
                </a:solidFill>
                <a:latin typeface="Times New Roman"/>
                <a:ea typeface="新細明體"/>
                <a:cs typeface="Times New Roman"/>
              </a:rPr>
              <a:t>Tongsu</a:t>
            </a:r>
            <a:r>
              <a:rPr lang="en-US" altLang="zh-CN" sz="1200" i="1" dirty="0">
                <a:solidFill>
                  <a:srgbClr val="000000"/>
                </a:solidFill>
                <a:latin typeface="Times New Roman"/>
                <a:ea typeface="新細明體"/>
                <a:cs typeface="Times New Roman"/>
              </a:rPr>
              <a:t> </a:t>
            </a:r>
            <a:r>
              <a:rPr lang="en-US" altLang="zh-CN" sz="1200" i="1" dirty="0" err="1">
                <a:solidFill>
                  <a:srgbClr val="000000"/>
                </a:solidFill>
                <a:latin typeface="Times New Roman"/>
                <a:ea typeface="新細明體"/>
                <a:cs typeface="Times New Roman"/>
              </a:rPr>
              <a:t>Yanyi</a:t>
            </a:r>
            <a:r>
              <a:rPr lang="en-US" altLang="zh-CN" sz="1200" i="1" dirty="0">
                <a:solidFill>
                  <a:srgbClr val="000000"/>
                </a:solidFill>
                <a:latin typeface="Times New Roman"/>
                <a:ea typeface="新細明體"/>
                <a:cs typeface="Times New Roman"/>
              </a:rPr>
              <a:t> </a:t>
            </a:r>
            <a:r>
              <a:rPr lang="en-US" altLang="zh-CN" sz="1200" dirty="0">
                <a:solidFill>
                  <a:srgbClr val="000000"/>
                </a:solidFill>
                <a:latin typeface="Times New Roman"/>
                <a:ea typeface="新細明體"/>
                <a:cs typeface="Times New Roman"/>
              </a:rPr>
              <a:t>(The Vernacular Story of the Three Kingdoms), </a:t>
            </a:r>
            <a:r>
              <a:rPr lang="en-US" altLang="zh-CN" sz="1200" i="1" dirty="0" err="1">
                <a:solidFill>
                  <a:srgbClr val="000000"/>
                </a:solidFill>
                <a:latin typeface="Times New Roman"/>
                <a:ea typeface="新細明體"/>
                <a:cs typeface="Times New Roman"/>
              </a:rPr>
              <a:t>Wanjuan</a:t>
            </a:r>
            <a:r>
              <a:rPr lang="en-US" altLang="zh-CN" sz="1200" i="1" dirty="0">
                <a:solidFill>
                  <a:srgbClr val="000000"/>
                </a:solidFill>
                <a:latin typeface="Times New Roman"/>
                <a:ea typeface="新細明體"/>
                <a:cs typeface="Times New Roman"/>
              </a:rPr>
              <a:t> Lou </a:t>
            </a:r>
            <a:r>
              <a:rPr lang="en-US" altLang="zh-CN" sz="1200" dirty="0">
                <a:solidFill>
                  <a:srgbClr val="000000"/>
                </a:solidFill>
                <a:latin typeface="Times New Roman"/>
                <a:ea typeface="新細明體"/>
                <a:cs typeface="Times New Roman"/>
              </a:rPr>
              <a:t>edition</a:t>
            </a:r>
            <a:r>
              <a:rPr lang="en-US" altLang="zh-CN" sz="1200" i="1" dirty="0">
                <a:solidFill>
                  <a:srgbClr val="000000"/>
                </a:solidFill>
                <a:latin typeface="Times New Roman"/>
                <a:ea typeface="新細明體"/>
                <a:cs typeface="Times New Roman"/>
              </a:rPr>
              <a:t>, </a:t>
            </a:r>
            <a:r>
              <a:rPr lang="en-US" altLang="zh-CN" sz="1200" dirty="0" err="1">
                <a:solidFill>
                  <a:srgbClr val="000000"/>
                </a:solidFill>
                <a:latin typeface="Times New Roman"/>
                <a:ea typeface="新細明體"/>
                <a:cs typeface="Times New Roman"/>
              </a:rPr>
              <a:t>Wanli</a:t>
            </a:r>
            <a:r>
              <a:rPr lang="en-US" altLang="zh-CN" sz="1200" dirty="0">
                <a:solidFill>
                  <a:srgbClr val="000000"/>
                </a:solidFill>
                <a:latin typeface="Times New Roman"/>
                <a:ea typeface="新細明體"/>
                <a:cs typeface="Times New Roman"/>
              </a:rPr>
              <a:t>,</a:t>
            </a:r>
            <a:r>
              <a:rPr lang="en-US" altLang="zh-CN" sz="1200" i="1" dirty="0">
                <a:solidFill>
                  <a:srgbClr val="000000"/>
                </a:solidFill>
                <a:latin typeface="Times New Roman"/>
                <a:ea typeface="新細明體"/>
                <a:cs typeface="Times New Roman"/>
              </a:rPr>
              <a:t> </a:t>
            </a:r>
            <a:r>
              <a:rPr lang="en-US" altLang="zh-CN" sz="1200" dirty="0">
                <a:solidFill>
                  <a:srgbClr val="000000"/>
                </a:solidFill>
                <a:latin typeface="Times New Roman"/>
                <a:ea typeface="新細明體"/>
                <a:cs typeface="Times New Roman"/>
              </a:rPr>
              <a:t>pp.924-925</a:t>
            </a:r>
            <a:endParaRPr lang="zh-TW" sz="1200" dirty="0">
              <a:effectLst/>
              <a:latin typeface="Times New Roman"/>
              <a:ea typeface="新細明體"/>
            </a:endParaRPr>
          </a:p>
        </p:txBody>
      </p:sp>
      <p:sp>
        <p:nvSpPr>
          <p:cNvPr id="10" name="TextBox 3"/>
          <p:cNvSpPr txBox="1"/>
          <p:nvPr/>
        </p:nvSpPr>
        <p:spPr>
          <a:xfrm>
            <a:off x="0" y="4673600"/>
            <a:ext cx="1934844" cy="1414147"/>
          </a:xfrm>
          <a:prstGeom prst="rect">
            <a:avLst/>
          </a:prstGeom>
          <a:solidFill>
            <a:schemeClr val="accent2">
              <a:lumMod val="20000"/>
              <a:lumOff val="80000"/>
            </a:schemeClr>
          </a:solidFill>
        </p:spPr>
        <p:txBody>
          <a:bodyPr wrap="square" rtlCol="0">
            <a:noAutofit/>
          </a:bodyPr>
          <a:lstStyle/>
          <a:p>
            <a:pPr>
              <a:spcAft>
                <a:spcPts val="0"/>
              </a:spcAft>
            </a:pPr>
            <a:r>
              <a:rPr lang="en-US" altLang="zh-CN" sz="1400" dirty="0">
                <a:solidFill>
                  <a:srgbClr val="000000"/>
                </a:solidFill>
                <a:latin typeface="Times New Roman" panose="02020603050405020304" pitchFamily="18" charset="0"/>
                <a:ea typeface="新細明體"/>
                <a:cs typeface="Times New Roman" panose="02020603050405020304" pitchFamily="18" charset="0"/>
              </a:rPr>
              <a:t>“Huang Gai never heard the sound of the </a:t>
            </a:r>
            <a:r>
              <a:rPr lang="en-US" altLang="zh-CN" sz="1400">
                <a:solidFill>
                  <a:srgbClr val="000000"/>
                </a:solidFill>
                <a:latin typeface="Times New Roman" panose="02020603050405020304" pitchFamily="18" charset="0"/>
                <a:ea typeface="新細明體"/>
                <a:cs typeface="Times New Roman" panose="02020603050405020304" pitchFamily="18" charset="0"/>
              </a:rPr>
              <a:t>bowstring and with </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one arrow in the </a:t>
            </a:r>
            <a:r>
              <a:rPr lang="en-US" altLang="zh-CN" sz="1400" dirty="0" err="1">
                <a:solidFill>
                  <a:srgbClr val="000000"/>
                </a:solidFill>
                <a:latin typeface="Times New Roman" panose="02020603050405020304" pitchFamily="18" charset="0"/>
                <a:ea typeface="新細明體"/>
                <a:cs typeface="Times New Roman" panose="02020603050405020304" pitchFamily="18" charset="0"/>
              </a:rPr>
              <a:t>centre</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 of his shoulder, rolled over, and fell into the water”</a:t>
            </a:r>
            <a:endParaRPr lang="zh-TW" sz="1400" dirty="0">
              <a:effectLst/>
              <a:latin typeface="Times New Roman" panose="02020603050405020304" pitchFamily="18" charset="0"/>
              <a:ea typeface="新細明體"/>
              <a:cs typeface="Times New Roman" panose="02020603050405020304" pitchFamily="18" charset="0"/>
            </a:endParaRPr>
          </a:p>
        </p:txBody>
      </p:sp>
      <p:sp>
        <p:nvSpPr>
          <p:cNvPr id="11" name="TextBox 3"/>
          <p:cNvSpPr txBox="1"/>
          <p:nvPr/>
        </p:nvSpPr>
        <p:spPr>
          <a:xfrm>
            <a:off x="7352242" y="5251990"/>
            <a:ext cx="1646978" cy="1545050"/>
          </a:xfrm>
          <a:prstGeom prst="rect">
            <a:avLst/>
          </a:prstGeom>
          <a:solidFill>
            <a:schemeClr val="accent2">
              <a:lumMod val="20000"/>
              <a:lumOff val="80000"/>
            </a:schemeClr>
          </a:solidFill>
        </p:spPr>
        <p:txBody>
          <a:bodyPr wrap="square" rtlCol="0">
            <a:noAutofit/>
          </a:bodyPr>
          <a:lstStyle/>
          <a:p>
            <a:pPr>
              <a:spcAft>
                <a:spcPts val="0"/>
              </a:spcAft>
            </a:pPr>
            <a:r>
              <a:rPr lang="en-US" altLang="zh-CN" sz="1400" dirty="0">
                <a:solidFill>
                  <a:srgbClr val="000000"/>
                </a:solidFill>
                <a:latin typeface="Times New Roman" panose="02020603050405020304" pitchFamily="18" charset="0"/>
                <a:ea typeface="新細明體"/>
                <a:cs typeface="Times New Roman" panose="02020603050405020304" pitchFamily="18" charset="0"/>
              </a:rPr>
              <a:t>“Coincidentally, Zhang Liao (a general of Cao Cao) came with a small boat and helped Cao to board the boat”</a:t>
            </a:r>
            <a:endParaRPr lang="zh-TW" sz="1400" dirty="0">
              <a:effectLst/>
              <a:latin typeface="Times New Roman" panose="02020603050405020304" pitchFamily="18" charset="0"/>
              <a:ea typeface="新細明體"/>
              <a:cs typeface="Times New Roman" panose="02020603050405020304" pitchFamily="18" charset="0"/>
            </a:endParaRPr>
          </a:p>
        </p:txBody>
      </p:sp>
      <p:cxnSp>
        <p:nvCxnSpPr>
          <p:cNvPr id="12" name="直線單箭頭接點 11"/>
          <p:cNvCxnSpPr>
            <a:cxnSpLocks/>
          </p:cNvCxnSpPr>
          <p:nvPr/>
        </p:nvCxnSpPr>
        <p:spPr>
          <a:xfrm flipV="1">
            <a:off x="1625600" y="4969934"/>
            <a:ext cx="1278467" cy="211666"/>
          </a:xfrm>
          <a:prstGeom prst="straightConnector1">
            <a:avLst/>
          </a:prstGeom>
          <a:ln w="19050" cmpd="sng">
            <a:solidFill>
              <a:srgbClr val="FF0000"/>
            </a:solidFill>
            <a:headEnd type="arrow"/>
            <a:tailEnd type="none"/>
          </a:ln>
        </p:spPr>
        <p:style>
          <a:lnRef idx="1">
            <a:schemeClr val="accent2"/>
          </a:lnRef>
          <a:fillRef idx="0">
            <a:schemeClr val="accent2"/>
          </a:fillRef>
          <a:effectRef idx="0">
            <a:schemeClr val="accent2"/>
          </a:effectRef>
          <a:fontRef idx="minor">
            <a:schemeClr val="tx1"/>
          </a:fontRef>
        </p:style>
      </p:cxnSp>
      <p:cxnSp>
        <p:nvCxnSpPr>
          <p:cNvPr id="13" name="直線單箭頭接點 12"/>
          <p:cNvCxnSpPr>
            <a:cxnSpLocks/>
          </p:cNvCxnSpPr>
          <p:nvPr/>
        </p:nvCxnSpPr>
        <p:spPr>
          <a:xfrm flipH="1" flipV="1">
            <a:off x="6333068" y="4182534"/>
            <a:ext cx="1368212" cy="1033039"/>
          </a:xfrm>
          <a:prstGeom prst="straightConnector1">
            <a:avLst/>
          </a:prstGeom>
          <a:ln w="19050" cmpd="sng">
            <a:solidFill>
              <a:srgbClr val="FF0000"/>
            </a:solidFill>
            <a:headEnd type="arrow"/>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416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4"/>
          <p:cNvSpPr txBox="1"/>
          <p:nvPr/>
        </p:nvSpPr>
        <p:spPr>
          <a:xfrm>
            <a:off x="811107" y="1330642"/>
            <a:ext cx="7357533" cy="772478"/>
          </a:xfrm>
          <a:prstGeom prst="rect">
            <a:avLst/>
          </a:prstGeom>
          <a:solidFill>
            <a:schemeClr val="accent3">
              <a:lumMod val="20000"/>
              <a:lumOff val="80000"/>
            </a:schemeClr>
          </a:solidFill>
        </p:spPr>
        <p:txBody>
          <a:bodyPr wrap="square" rtlCol="0">
            <a:noAutofit/>
          </a:bodyPr>
          <a:lstStyle/>
          <a:p>
            <a:pPr>
              <a:spcAft>
                <a:spcPts val="0"/>
              </a:spcAft>
            </a:pPr>
            <a:r>
              <a:rPr lang="en-HK" altLang="zh-CN" sz="1500" dirty="0">
                <a:solidFill>
                  <a:srgbClr val="000000"/>
                </a:solidFill>
                <a:latin typeface="Times New Roman" panose="02020603050405020304" pitchFamily="18" charset="0"/>
                <a:ea typeface="新細明體"/>
                <a:cs typeface="Times New Roman" panose="02020603050405020304" pitchFamily="18" charset="0"/>
              </a:rPr>
              <a:t>There are two paragraphs of quotes below. One paragraph comes from </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a:t>
            </a:r>
            <a:r>
              <a:rPr lang="en-US" altLang="zh-CN" sz="1500" i="1" dirty="0" err="1">
                <a:solidFill>
                  <a:srgbClr val="000000"/>
                </a:solidFill>
                <a:latin typeface="Times New Roman" panose="02020603050405020304" pitchFamily="18" charset="0"/>
                <a:ea typeface="新細明體"/>
                <a:cs typeface="Times New Roman" panose="02020603050405020304" pitchFamily="18" charset="0"/>
              </a:rPr>
              <a:t>Sanguo</a:t>
            </a:r>
            <a:r>
              <a:rPr lang="en-US" altLang="zh-CN" sz="15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500" i="1" dirty="0" err="1">
                <a:solidFill>
                  <a:srgbClr val="000000"/>
                </a:solidFill>
                <a:latin typeface="Times New Roman" panose="02020603050405020304" pitchFamily="18" charset="0"/>
                <a:ea typeface="新細明體"/>
                <a:cs typeface="Times New Roman" panose="02020603050405020304" pitchFamily="18" charset="0"/>
              </a:rPr>
              <a:t>Zhi</a:t>
            </a:r>
            <a:r>
              <a:rPr lang="en-US" altLang="zh-CN" sz="15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(History of the Three Kingdoms) and </a:t>
            </a:r>
            <a:r>
              <a:rPr lang="en-HK" altLang="zh-HK" sz="1500" dirty="0">
                <a:solidFill>
                  <a:srgbClr val="000000"/>
                </a:solidFill>
                <a:latin typeface="Times New Roman" panose="02020603050405020304" pitchFamily="18" charset="0"/>
                <a:ea typeface="新細明體"/>
                <a:cs typeface="Times New Roman" panose="02020603050405020304" pitchFamily="18" charset="0"/>
              </a:rPr>
              <a:t>the other comes from </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a:t>
            </a:r>
            <a:r>
              <a:rPr lang="en-US" altLang="zh-CN" sz="1500" i="1" dirty="0" err="1">
                <a:solidFill>
                  <a:srgbClr val="000000"/>
                </a:solidFill>
                <a:latin typeface="Times New Roman" panose="02020603050405020304" pitchFamily="18" charset="0"/>
                <a:ea typeface="新細明體"/>
                <a:cs typeface="Times New Roman" panose="02020603050405020304" pitchFamily="18" charset="0"/>
              </a:rPr>
              <a:t>Sanguo</a:t>
            </a:r>
            <a:r>
              <a:rPr lang="en-US" altLang="zh-CN" sz="15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500" i="1" dirty="0" err="1">
                <a:solidFill>
                  <a:srgbClr val="000000"/>
                </a:solidFill>
                <a:latin typeface="Times New Roman" panose="02020603050405020304" pitchFamily="18" charset="0"/>
                <a:ea typeface="新細明體"/>
                <a:cs typeface="Times New Roman" panose="02020603050405020304" pitchFamily="18" charset="0"/>
              </a:rPr>
              <a:t>Yanyi</a:t>
            </a:r>
            <a:r>
              <a:rPr lang="en-US" altLang="zh-CN" sz="15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(Romance of the Three Kingdoms). Both paragraphs have been translated into English.</a:t>
            </a:r>
            <a:endParaRPr lang="zh-TW" sz="1500" dirty="0">
              <a:effectLst/>
              <a:latin typeface="Times New Roman" panose="02020603050405020304" pitchFamily="18" charset="0"/>
              <a:ea typeface="新細明體"/>
              <a:cs typeface="Times New Roman" panose="02020603050405020304" pitchFamily="18" charset="0"/>
            </a:endParaRPr>
          </a:p>
        </p:txBody>
      </p:sp>
      <p:sp>
        <p:nvSpPr>
          <p:cNvPr id="8" name="TextBox 5"/>
          <p:cNvSpPr txBox="1"/>
          <p:nvPr/>
        </p:nvSpPr>
        <p:spPr>
          <a:xfrm>
            <a:off x="731520" y="2182389"/>
            <a:ext cx="7670799" cy="1221212"/>
          </a:xfrm>
          <a:prstGeom prst="rect">
            <a:avLst/>
          </a:prstGeom>
          <a:solidFill>
            <a:schemeClr val="accent5">
              <a:lumMod val="20000"/>
              <a:lumOff val="80000"/>
            </a:schemeClr>
          </a:solidFill>
          <a:ln>
            <a:noFill/>
          </a:ln>
        </p:spPr>
        <p:txBody>
          <a:bodyPr wrap="square" rtlCol="0">
            <a:noAutofit/>
          </a:bodyPr>
          <a:lstStyle/>
          <a:p>
            <a:pPr>
              <a:spcAft>
                <a:spcPts val="0"/>
              </a:spcAft>
            </a:pPr>
            <a:r>
              <a:rPr lang="en-HK" altLang="zh-CN" sz="1300" kern="1200" dirty="0">
                <a:solidFill>
                  <a:srgbClr val="000000"/>
                </a:solidFill>
                <a:effectLst/>
                <a:latin typeface="Times New Roman" panose="02020603050405020304" pitchFamily="18" charset="0"/>
                <a:ea typeface="新細明體"/>
                <a:cs typeface="Times New Roman" panose="02020603050405020304" pitchFamily="18" charset="0"/>
              </a:rPr>
              <a:t>Source 1</a:t>
            </a:r>
            <a:r>
              <a:rPr lang="zh-CN" sz="1300" kern="1200" dirty="0">
                <a:solidFill>
                  <a:srgbClr val="000000"/>
                </a:solidFill>
                <a:effectLst/>
                <a:latin typeface="Times New Roman" panose="02020603050405020304" pitchFamily="18" charset="0"/>
                <a:ea typeface="新細明體"/>
                <a:cs typeface="Times New Roman" panose="02020603050405020304" pitchFamily="18" charset="0"/>
              </a:rPr>
              <a:t>：</a:t>
            </a:r>
            <a:endParaRPr lang="zh-TW" sz="1300" dirty="0">
              <a:effectLst/>
              <a:latin typeface="Times New Roman" panose="02020603050405020304" pitchFamily="18" charset="0"/>
              <a:ea typeface="新細明體"/>
              <a:cs typeface="Times New Roman" panose="02020603050405020304" pitchFamily="18" charset="0"/>
            </a:endParaRPr>
          </a:p>
          <a:p>
            <a:pPr>
              <a:spcAft>
                <a:spcPts val="0"/>
              </a:spcAft>
            </a:pP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a:t>
            </a:r>
            <a:r>
              <a:rPr lang="en-US" altLang="zh-CN" sz="1300" kern="1200" dirty="0">
                <a:effectLst/>
                <a:latin typeface="Times New Roman" panose="02020603050405020304" pitchFamily="18" charset="0"/>
                <a:ea typeface="新細明體"/>
                <a:cs typeface="Times New Roman" panose="02020603050405020304" pitchFamily="18" charset="0"/>
              </a:rPr>
              <a:t>Liu Bei sent </a:t>
            </a:r>
            <a:r>
              <a:rPr lang="en-US" altLang="zh-CN" sz="1300" kern="1200" dirty="0" err="1">
                <a:effectLst/>
                <a:latin typeface="Times New Roman" panose="02020603050405020304" pitchFamily="18" charset="0"/>
                <a:ea typeface="新細明體"/>
                <a:cs typeface="Times New Roman" panose="02020603050405020304" pitchFamily="18" charset="0"/>
              </a:rPr>
              <a:t>Zhuge</a:t>
            </a:r>
            <a:r>
              <a:rPr lang="en-US" altLang="zh-CN" sz="1300" kern="1200" dirty="0">
                <a:effectLst/>
                <a:latin typeface="Times New Roman" panose="02020603050405020304" pitchFamily="18" charset="0"/>
                <a:ea typeface="新細明體"/>
                <a:cs typeface="Times New Roman" panose="02020603050405020304" pitchFamily="18" charset="0"/>
              </a:rPr>
              <a:t> Liang to reconcile with Sun Quan</a:t>
            </a:r>
            <a:r>
              <a:rPr lang="en-US" altLang="zh-CN" sz="1300" dirty="0">
                <a:latin typeface="Times New Roman" panose="02020603050405020304" pitchFamily="18" charset="0"/>
                <a:ea typeface="新細明體"/>
                <a:cs typeface="Times New Roman" panose="02020603050405020304" pitchFamily="18" charset="0"/>
              </a:rPr>
              <a:t>. </a:t>
            </a:r>
            <a:r>
              <a:rPr lang="en-US" altLang="zh-CN" sz="1300" kern="1200" dirty="0">
                <a:effectLst/>
                <a:latin typeface="Times New Roman" panose="02020603050405020304" pitchFamily="18" charset="0"/>
                <a:ea typeface="新細明體"/>
                <a:cs typeface="Times New Roman" panose="02020603050405020304" pitchFamily="18" charset="0"/>
              </a:rPr>
              <a:t>Sun Quan sent Zhou Yu, Cheng Pu and other generals to lead tens of thousands of navies, and worked with Liu </a:t>
            </a:r>
            <a:r>
              <a:rPr lang="en-US" altLang="zh-CN" sz="1300" kern="1200" dirty="0" err="1">
                <a:effectLst/>
                <a:latin typeface="Times New Roman" panose="02020603050405020304" pitchFamily="18" charset="0"/>
                <a:ea typeface="新細明體"/>
                <a:cs typeface="Times New Roman" panose="02020603050405020304" pitchFamily="18" charset="0"/>
              </a:rPr>
              <a:t>Bei</a:t>
            </a:r>
            <a:r>
              <a:rPr lang="en-US" altLang="zh-CN" sz="1300" kern="1200" dirty="0">
                <a:effectLst/>
                <a:latin typeface="Times New Roman" panose="02020603050405020304" pitchFamily="18" charset="0"/>
                <a:ea typeface="新細明體"/>
                <a:cs typeface="Times New Roman" panose="02020603050405020304" pitchFamily="18" charset="0"/>
              </a:rPr>
              <a:t> to fight against Cao </a:t>
            </a:r>
            <a:r>
              <a:rPr lang="en-US" altLang="zh-CN" sz="1300" kern="1200" dirty="0" err="1">
                <a:effectLst/>
                <a:latin typeface="Times New Roman" panose="02020603050405020304" pitchFamily="18" charset="0"/>
                <a:ea typeface="新細明體"/>
                <a:cs typeface="Times New Roman" panose="02020603050405020304" pitchFamily="18" charset="0"/>
              </a:rPr>
              <a:t>Cao</a:t>
            </a:r>
            <a:r>
              <a:rPr lang="en-US" altLang="zh-CN" sz="1300" kern="1200" dirty="0">
                <a:effectLst/>
                <a:latin typeface="Times New Roman" panose="02020603050405020304" pitchFamily="18" charset="0"/>
                <a:ea typeface="新細明體"/>
                <a:cs typeface="Times New Roman" panose="02020603050405020304" pitchFamily="18" charset="0"/>
              </a:rPr>
              <a:t> at the Battle of Red </a:t>
            </a:r>
            <a:r>
              <a:rPr lang="en-US" altLang="zh-CN" sz="1300" kern="1200" dirty="0" smtClean="0">
                <a:effectLst/>
                <a:latin typeface="Times New Roman" panose="02020603050405020304" pitchFamily="18" charset="0"/>
                <a:ea typeface="新細明體"/>
                <a:cs typeface="Times New Roman" panose="02020603050405020304" pitchFamily="18" charset="0"/>
              </a:rPr>
              <a:t>Cliffs (</a:t>
            </a:r>
            <a:r>
              <a:rPr lang="en-US" altLang="zh-CN" sz="1300" kern="1200" dirty="0" err="1" smtClean="0">
                <a:effectLst/>
                <a:latin typeface="Times New Roman" panose="02020603050405020304" pitchFamily="18" charset="0"/>
                <a:ea typeface="新細明體"/>
                <a:cs typeface="Times New Roman" panose="02020603050405020304" pitchFamily="18" charset="0"/>
              </a:rPr>
              <a:t>Chibi</a:t>
            </a:r>
            <a:r>
              <a:rPr lang="en-US" altLang="zh-CN" sz="1300" kern="1200" dirty="0" smtClean="0">
                <a:effectLst/>
                <a:latin typeface="Times New Roman" panose="02020603050405020304" pitchFamily="18" charset="0"/>
                <a:ea typeface="新細明體"/>
                <a:cs typeface="Times New Roman" panose="02020603050405020304" pitchFamily="18" charset="0"/>
              </a:rPr>
              <a:t>). </a:t>
            </a:r>
            <a:r>
              <a:rPr lang="en-US" altLang="zh-CN" sz="1300" kern="1200" dirty="0">
                <a:effectLst/>
                <a:latin typeface="Times New Roman" panose="02020603050405020304" pitchFamily="18" charset="0"/>
                <a:ea typeface="新細明體"/>
                <a:cs typeface="Times New Roman" panose="02020603050405020304" pitchFamily="18" charset="0"/>
              </a:rPr>
              <a:t>Cao </a:t>
            </a:r>
            <a:r>
              <a:rPr lang="en-US" altLang="zh-CN" sz="1300" kern="1200" dirty="0" err="1">
                <a:effectLst/>
                <a:latin typeface="Times New Roman" panose="02020603050405020304" pitchFamily="18" charset="0"/>
                <a:ea typeface="新細明體"/>
                <a:cs typeface="Times New Roman" panose="02020603050405020304" pitchFamily="18" charset="0"/>
              </a:rPr>
              <a:t>Cao</a:t>
            </a:r>
            <a:r>
              <a:rPr lang="en-US" altLang="zh-CN" sz="1300" kern="1200" dirty="0">
                <a:effectLst/>
                <a:latin typeface="Times New Roman" panose="02020603050405020304" pitchFamily="18" charset="0"/>
                <a:ea typeface="新細明體"/>
                <a:cs typeface="Times New Roman" panose="02020603050405020304" pitchFamily="18" charset="0"/>
              </a:rPr>
              <a:t> was defeated and his ships were burnt. </a:t>
            </a:r>
            <a:r>
              <a:rPr lang="en-US" altLang="zh-CN" sz="1300" dirty="0">
                <a:latin typeface="Times New Roman" panose="02020603050405020304" pitchFamily="18" charset="0"/>
                <a:ea typeface="新細明體"/>
                <a:cs typeface="Times New Roman" panose="02020603050405020304" pitchFamily="18" charset="0"/>
              </a:rPr>
              <a:t>Liu Bei and the Wu army advanced together on the water and </a:t>
            </a:r>
            <a:r>
              <a:rPr lang="en-US" altLang="zh-CN" sz="1300" dirty="0">
                <a:solidFill>
                  <a:srgbClr val="000000"/>
                </a:solidFill>
                <a:latin typeface="Times New Roman" panose="02020603050405020304" pitchFamily="18" charset="0"/>
                <a:ea typeface="新細明體"/>
                <a:cs typeface="Times New Roman" panose="02020603050405020304" pitchFamily="18" charset="0"/>
              </a:rPr>
              <a:t>persistently chased Cao </a:t>
            </a:r>
            <a:r>
              <a:rPr lang="en-US" altLang="zh-CN" sz="1300" dirty="0" err="1">
                <a:solidFill>
                  <a:srgbClr val="000000"/>
                </a:solidFill>
                <a:latin typeface="Times New Roman" panose="02020603050405020304" pitchFamily="18" charset="0"/>
                <a:ea typeface="新細明體"/>
                <a:cs typeface="Times New Roman" panose="02020603050405020304" pitchFamily="18" charset="0"/>
              </a:rPr>
              <a:t>Cao</a:t>
            </a:r>
            <a:r>
              <a:rPr lang="en-US" altLang="zh-CN" sz="1300" dirty="0">
                <a:solidFill>
                  <a:srgbClr val="000000"/>
                </a:solidFill>
                <a:latin typeface="Times New Roman" panose="02020603050405020304" pitchFamily="18" charset="0"/>
                <a:ea typeface="新細明體"/>
                <a:cs typeface="Times New Roman" panose="02020603050405020304" pitchFamily="18" charset="0"/>
              </a:rPr>
              <a:t> to the Nan commandery. During this time, plague struck and the northern armies [of Cao Cao] died in great numbers. Thus, Cao decided to take his armies back north.”</a:t>
            </a:r>
            <a:endParaRPr lang="zh-TW" sz="1300" dirty="0">
              <a:effectLst/>
              <a:latin typeface="Times New Roman" panose="02020603050405020304" pitchFamily="18" charset="0"/>
              <a:ea typeface="新細明體"/>
              <a:cs typeface="Times New Roman" panose="02020603050405020304" pitchFamily="18" charset="0"/>
            </a:endParaRPr>
          </a:p>
        </p:txBody>
      </p:sp>
      <p:sp>
        <p:nvSpPr>
          <p:cNvPr id="9" name="TextBox 1"/>
          <p:cNvSpPr txBox="1"/>
          <p:nvPr/>
        </p:nvSpPr>
        <p:spPr>
          <a:xfrm>
            <a:off x="731520" y="3482870"/>
            <a:ext cx="7670799" cy="3265594"/>
          </a:xfrm>
          <a:prstGeom prst="rect">
            <a:avLst/>
          </a:prstGeom>
          <a:solidFill>
            <a:schemeClr val="accent5">
              <a:lumMod val="20000"/>
              <a:lumOff val="80000"/>
            </a:schemeClr>
          </a:solidFill>
          <a:ln>
            <a:noFill/>
          </a:ln>
        </p:spPr>
        <p:txBody>
          <a:bodyPr wrap="square" rtlCol="0">
            <a:noAutofit/>
          </a:bodyPr>
          <a:lstStyle/>
          <a:p>
            <a:pPr>
              <a:spcAft>
                <a:spcPts val="0"/>
              </a:spcAft>
            </a:pPr>
            <a:r>
              <a:rPr lang="en-HK" altLang="zh-CN" sz="1300" kern="1200" dirty="0">
                <a:effectLst/>
                <a:latin typeface="Times New Roman" panose="02020603050405020304" pitchFamily="18" charset="0"/>
                <a:ea typeface="新細明體"/>
                <a:cs typeface="Times New Roman" panose="02020603050405020304" pitchFamily="18" charset="0"/>
              </a:rPr>
              <a:t>Source 2</a:t>
            </a:r>
            <a:r>
              <a:rPr lang="en-HK" altLang="zh-CN" sz="1300" dirty="0">
                <a:latin typeface="Times New Roman" panose="02020603050405020304" pitchFamily="18" charset="0"/>
                <a:ea typeface="新細明體"/>
                <a:cs typeface="Times New Roman" panose="02020603050405020304" pitchFamily="18" charset="0"/>
              </a:rPr>
              <a:t>:</a:t>
            </a:r>
            <a:endParaRPr lang="zh-TW" sz="1300" dirty="0">
              <a:effectLst/>
              <a:latin typeface="Times New Roman" panose="02020603050405020304" pitchFamily="18" charset="0"/>
              <a:ea typeface="新細明體"/>
              <a:cs typeface="Times New Roman" panose="02020603050405020304" pitchFamily="18" charset="0"/>
            </a:endParaRPr>
          </a:p>
          <a:p>
            <a:pPr>
              <a:spcAft>
                <a:spcPts val="0"/>
              </a:spcAft>
            </a:pPr>
            <a:r>
              <a:rPr lang="en-US" altLang="zh-CN" sz="1300" dirty="0">
                <a:latin typeface="Times New Roman" panose="02020603050405020304" pitchFamily="18" charset="0"/>
                <a:cs typeface="Times New Roman" panose="02020603050405020304" pitchFamily="18" charset="0"/>
              </a:rPr>
              <a:t>“The </a:t>
            </a:r>
            <a:r>
              <a:rPr lang="en-US" altLang="zh-CN" sz="1300" dirty="0">
                <a:latin typeface="Times New Roman" panose="02020603050405020304" pitchFamily="18" charset="0"/>
                <a:ea typeface="新細明體"/>
                <a:cs typeface="Times New Roman" panose="02020603050405020304" pitchFamily="18" charset="0"/>
              </a:rPr>
              <a:t>Eastern Wu warships (i.e. Sun Quan’s warships) were only two Chinese miles by water away from Cao Cao’s naval stronghold. Huang Gai forcefully waved his hand and the ships in front all caught fire. The fire took advantage of the wind’s strength and the wind assisted the flames. The boats were like flying arrows, raging flames soared into the sky. Twenty boats on fire, all neatly thrust into Cao Cao’s naval base. The Cao boats at the same time all caught fire. Encircled and trapped by iron chains, how could they break free? Intense fire spread and no boat could escape. Sounds of canons could be heard across the river, everywhere boats on fire were simultaneously arriving, and the river surface turned red. Cao </a:t>
            </a:r>
            <a:r>
              <a:rPr lang="en-US" altLang="zh-CN" sz="1300" dirty="0" err="1">
                <a:latin typeface="Times New Roman" panose="02020603050405020304" pitchFamily="18" charset="0"/>
                <a:ea typeface="新細明體"/>
                <a:cs typeface="Times New Roman" panose="02020603050405020304" pitchFamily="18" charset="0"/>
              </a:rPr>
              <a:t>Cao</a:t>
            </a:r>
            <a:r>
              <a:rPr lang="en-US" altLang="zh-CN" sz="1300" dirty="0">
                <a:latin typeface="Times New Roman" panose="02020603050405020304" pitchFamily="18" charset="0"/>
                <a:ea typeface="新細明體"/>
                <a:cs typeface="Times New Roman" panose="02020603050405020304" pitchFamily="18" charset="0"/>
              </a:rPr>
              <a:t> looked again at the camp on the shore. Smoke and fire filled the sky and penetrated the ground. Huang Gai jumped on the small boat piloted by soldiers behind him in the smoke and fire to look for Cao </a:t>
            </a:r>
            <a:r>
              <a:rPr lang="en-US" altLang="zh-CN" sz="1300" dirty="0" err="1">
                <a:latin typeface="Times New Roman" panose="02020603050405020304" pitchFamily="18" charset="0"/>
                <a:ea typeface="新細明體"/>
                <a:cs typeface="Times New Roman" panose="02020603050405020304" pitchFamily="18" charset="0"/>
              </a:rPr>
              <a:t>Cao</a:t>
            </a:r>
            <a:r>
              <a:rPr lang="en-US" altLang="zh-CN" sz="1300" dirty="0">
                <a:latin typeface="Times New Roman" panose="02020603050405020304" pitchFamily="18" charset="0"/>
                <a:ea typeface="新細明體"/>
                <a:cs typeface="Times New Roman" panose="02020603050405020304" pitchFamily="18" charset="0"/>
              </a:rPr>
              <a:t>. Cao </a:t>
            </a:r>
            <a:r>
              <a:rPr lang="en-US" altLang="zh-CN" sz="1300" dirty="0" err="1">
                <a:latin typeface="Times New Roman" panose="02020603050405020304" pitchFamily="18" charset="0"/>
                <a:ea typeface="新細明體"/>
                <a:cs typeface="Times New Roman" panose="02020603050405020304" pitchFamily="18" charset="0"/>
              </a:rPr>
              <a:t>Cao</a:t>
            </a:r>
            <a:r>
              <a:rPr lang="en-US" altLang="zh-CN" sz="1300" dirty="0">
                <a:latin typeface="Times New Roman" panose="02020603050405020304" pitchFamily="18" charset="0"/>
                <a:ea typeface="新細明體"/>
                <a:cs typeface="Times New Roman" panose="02020603050405020304" pitchFamily="18" charset="0"/>
              </a:rPr>
              <a:t> had to jump ashore to run for his life. Coincidentally, Zhang Liao came with a small boat and helped Cao </a:t>
            </a:r>
            <a:r>
              <a:rPr lang="en-US" altLang="zh-CN" sz="1300" dirty="0" err="1">
                <a:latin typeface="Times New Roman" panose="02020603050405020304" pitchFamily="18" charset="0"/>
                <a:ea typeface="新細明體"/>
                <a:cs typeface="Times New Roman" panose="02020603050405020304" pitchFamily="18" charset="0"/>
              </a:rPr>
              <a:t>Cao</a:t>
            </a:r>
            <a:r>
              <a:rPr lang="en-US" altLang="zh-CN" sz="1300" dirty="0">
                <a:latin typeface="Times New Roman" panose="02020603050405020304" pitchFamily="18" charset="0"/>
                <a:ea typeface="新細明體"/>
                <a:cs typeface="Times New Roman" panose="02020603050405020304" pitchFamily="18" charset="0"/>
              </a:rPr>
              <a:t> to board the boat. Huang Gai spotted a red gowned man standing on the ship, guessed it was Cao </a:t>
            </a:r>
            <a:r>
              <a:rPr lang="en-US" altLang="zh-CN" sz="1300" dirty="0" err="1">
                <a:latin typeface="Times New Roman" panose="02020603050405020304" pitchFamily="18" charset="0"/>
                <a:ea typeface="新細明體"/>
                <a:cs typeface="Times New Roman" panose="02020603050405020304" pitchFamily="18" charset="0"/>
              </a:rPr>
              <a:t>Cao</a:t>
            </a:r>
            <a:r>
              <a:rPr lang="en-US" altLang="zh-CN" sz="1300" dirty="0">
                <a:latin typeface="Times New Roman" panose="02020603050405020304" pitchFamily="18" charset="0"/>
                <a:ea typeface="新細明體"/>
                <a:cs typeface="Times New Roman" panose="02020603050405020304" pitchFamily="18" charset="0"/>
              </a:rPr>
              <a:t>, and urged the ship to chase him. A large knife held in his hand, he shouted, “Evil Cao, do not run! Huang Gai is here!” Cao </a:t>
            </a:r>
            <a:r>
              <a:rPr lang="en-US" altLang="zh-CN" sz="1300" dirty="0" err="1">
                <a:latin typeface="Times New Roman" panose="02020603050405020304" pitchFamily="18" charset="0"/>
                <a:ea typeface="新細明體"/>
                <a:cs typeface="Times New Roman" panose="02020603050405020304" pitchFamily="18" charset="0"/>
              </a:rPr>
              <a:t>Cao</a:t>
            </a:r>
            <a:r>
              <a:rPr lang="en-US" altLang="zh-CN" sz="1300" dirty="0">
                <a:latin typeface="Times New Roman" panose="02020603050405020304" pitchFamily="18" charset="0"/>
                <a:ea typeface="新細明體"/>
                <a:cs typeface="Times New Roman" panose="02020603050405020304" pitchFamily="18" charset="0"/>
              </a:rPr>
              <a:t> was in such a rush that he grumbled repeatedly. Zhang Liao grasped a bow and nocked an arrow. Watching Huang Gai advance, he shot the arrow. With such strong winds, Huang Gai never heard the sound of the bowstring and with one arrow in the </a:t>
            </a:r>
            <a:r>
              <a:rPr lang="en-US" altLang="zh-CN" sz="1300" dirty="0" err="1">
                <a:latin typeface="Times New Roman" panose="02020603050405020304" pitchFamily="18" charset="0"/>
                <a:ea typeface="新細明體"/>
                <a:cs typeface="Times New Roman" panose="02020603050405020304" pitchFamily="18" charset="0"/>
              </a:rPr>
              <a:t>centre</a:t>
            </a:r>
            <a:r>
              <a:rPr lang="en-US" altLang="zh-CN" sz="1300" dirty="0">
                <a:latin typeface="Times New Roman" panose="02020603050405020304" pitchFamily="18" charset="0"/>
                <a:ea typeface="新細明體"/>
                <a:cs typeface="Times New Roman" panose="02020603050405020304" pitchFamily="18" charset="0"/>
              </a:rPr>
              <a:t> of his shoulder, rolled over, and fell into the water…”</a:t>
            </a:r>
            <a:endParaRPr lang="zh-TW" sz="1300" dirty="0">
              <a:effectLst/>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15416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2"/>
          <p:cNvSpPr txBox="1"/>
          <p:nvPr/>
        </p:nvSpPr>
        <p:spPr>
          <a:xfrm>
            <a:off x="1195916" y="1700001"/>
            <a:ext cx="6678084" cy="3217439"/>
          </a:xfrm>
          <a:prstGeom prst="rect">
            <a:avLst/>
          </a:prstGeom>
          <a:solidFill>
            <a:schemeClr val="accent5">
              <a:lumMod val="40000"/>
              <a:lumOff val="60000"/>
            </a:schemeClr>
          </a:solidFill>
        </p:spPr>
        <p:txBody>
          <a:bodyPr wrap="square" rtlCol="0">
            <a:noAutofit/>
          </a:bodyPr>
          <a:lstStyle/>
          <a:p>
            <a:pPr>
              <a:spcAft>
                <a:spcPts val="0"/>
              </a:spcAft>
            </a:pPr>
            <a:r>
              <a:rPr lang="en-HK" altLang="zh-CN" sz="1500" dirty="0">
                <a:latin typeface="Times New Roman" panose="02020603050405020304" pitchFamily="18" charset="0"/>
                <a:ea typeface="新細明體"/>
                <a:cs typeface="Times New Roman" panose="02020603050405020304" pitchFamily="18" charset="0"/>
              </a:rPr>
              <a:t>Which of the </a:t>
            </a:r>
            <a:r>
              <a:rPr lang="en-HK" altLang="zh-CN" sz="1500" dirty="0" smtClean="0">
                <a:latin typeface="Times New Roman" panose="02020603050405020304" pitchFamily="18" charset="0"/>
                <a:ea typeface="新細明體"/>
                <a:cs typeface="Times New Roman" panose="02020603050405020304" pitchFamily="18" charset="0"/>
              </a:rPr>
              <a:t>paragraphs </a:t>
            </a:r>
            <a:r>
              <a:rPr lang="en-HK" altLang="zh-CN" sz="1500" dirty="0">
                <a:latin typeface="Times New Roman" panose="02020603050405020304" pitchFamily="18" charset="0"/>
                <a:ea typeface="新細明體"/>
                <a:cs typeface="Times New Roman" panose="02020603050405020304" pitchFamily="18" charset="0"/>
              </a:rPr>
              <a:t>is from </a:t>
            </a:r>
            <a:r>
              <a:rPr lang="en-HK" altLang="zh-CN" sz="1500" dirty="0" smtClean="0">
                <a:latin typeface="Times New Roman" panose="02020603050405020304" pitchFamily="18" charset="0"/>
                <a:ea typeface="新細明體"/>
                <a:cs typeface="Times New Roman" panose="02020603050405020304" pitchFamily="18" charset="0"/>
              </a:rPr>
              <a:t>“</a:t>
            </a:r>
            <a:r>
              <a:rPr lang="en-US" altLang="zh-CN" sz="1500" i="1" dirty="0" err="1" smtClean="0">
                <a:latin typeface="Times New Roman" panose="02020603050405020304" pitchFamily="18" charset="0"/>
                <a:ea typeface="新細明體"/>
                <a:cs typeface="Times New Roman" panose="02020603050405020304" pitchFamily="18" charset="0"/>
              </a:rPr>
              <a:t>Sanguo</a:t>
            </a:r>
            <a:r>
              <a:rPr lang="en-US" altLang="zh-CN" sz="1500" i="1" dirty="0" smtClean="0">
                <a:latin typeface="Times New Roman" panose="02020603050405020304" pitchFamily="18" charset="0"/>
                <a:ea typeface="新細明體"/>
                <a:cs typeface="Times New Roman" panose="02020603050405020304" pitchFamily="18" charset="0"/>
              </a:rPr>
              <a:t> </a:t>
            </a:r>
            <a:r>
              <a:rPr lang="en-US" altLang="zh-CN" sz="1500" i="1" dirty="0" err="1" smtClean="0">
                <a:latin typeface="Times New Roman" panose="02020603050405020304" pitchFamily="18" charset="0"/>
                <a:ea typeface="新細明體"/>
                <a:cs typeface="Times New Roman" panose="02020603050405020304" pitchFamily="18" charset="0"/>
              </a:rPr>
              <a:t>Zhi</a:t>
            </a:r>
            <a:r>
              <a:rPr lang="en-US" altLang="zh-CN" sz="1500" i="1" dirty="0" smtClean="0">
                <a:latin typeface="Times New Roman" panose="02020603050405020304" pitchFamily="18" charset="0"/>
                <a:ea typeface="新細明體"/>
                <a:cs typeface="Times New Roman" panose="02020603050405020304" pitchFamily="18" charset="0"/>
              </a:rPr>
              <a:t>” </a:t>
            </a:r>
            <a:r>
              <a:rPr lang="en-US" altLang="zh-CN" sz="1500" dirty="0">
                <a:latin typeface="Times New Roman" panose="02020603050405020304" pitchFamily="18" charset="0"/>
                <a:ea typeface="新細明體"/>
                <a:cs typeface="Times New Roman" panose="02020603050405020304" pitchFamily="18" charset="0"/>
              </a:rPr>
              <a:t>(History of the Three Kingdoms)? </a:t>
            </a:r>
            <a:r>
              <a:rPr lang="en-HK" altLang="zh-CN" sz="1500" kern="1200" dirty="0">
                <a:effectLst/>
                <a:latin typeface="Times New Roman" panose="02020603050405020304" pitchFamily="18" charset="0"/>
                <a:ea typeface="新細明體"/>
                <a:cs typeface="Times New Roman" panose="02020603050405020304" pitchFamily="18" charset="0"/>
              </a:rPr>
              <a:t>Which comes from</a:t>
            </a:r>
            <a:r>
              <a:rPr lang="en-US" altLang="zh-CN" sz="1500" dirty="0">
                <a:latin typeface="Times New Roman" panose="02020603050405020304" pitchFamily="18" charset="0"/>
                <a:ea typeface="新細明體"/>
                <a:cs typeface="Times New Roman" panose="02020603050405020304" pitchFamily="18" charset="0"/>
              </a:rPr>
              <a:t> </a:t>
            </a:r>
            <a:r>
              <a:rPr lang="en-US" altLang="zh-CN" sz="1500" dirty="0" smtClean="0">
                <a:latin typeface="Times New Roman" panose="02020603050405020304" pitchFamily="18" charset="0"/>
                <a:ea typeface="新細明體"/>
                <a:cs typeface="Times New Roman" panose="02020603050405020304" pitchFamily="18" charset="0"/>
              </a:rPr>
              <a:t>“</a:t>
            </a:r>
            <a:r>
              <a:rPr lang="en-US" altLang="zh-CN" sz="1500" i="1" dirty="0" err="1" smtClean="0">
                <a:latin typeface="Times New Roman" panose="02020603050405020304" pitchFamily="18" charset="0"/>
                <a:ea typeface="新細明體"/>
                <a:cs typeface="Times New Roman" panose="02020603050405020304" pitchFamily="18" charset="0"/>
              </a:rPr>
              <a:t>Sanguo</a:t>
            </a:r>
            <a:r>
              <a:rPr lang="en-US" altLang="zh-CN" sz="1500" i="1" dirty="0" smtClean="0">
                <a:latin typeface="Times New Roman" panose="02020603050405020304" pitchFamily="18" charset="0"/>
                <a:ea typeface="新細明體"/>
                <a:cs typeface="Times New Roman" panose="02020603050405020304" pitchFamily="18" charset="0"/>
              </a:rPr>
              <a:t> </a:t>
            </a:r>
            <a:r>
              <a:rPr lang="en-US" altLang="zh-CN" sz="1500" i="1" dirty="0" err="1" smtClean="0">
                <a:latin typeface="Times New Roman" panose="02020603050405020304" pitchFamily="18" charset="0"/>
                <a:ea typeface="新細明體"/>
                <a:cs typeface="Times New Roman" panose="02020603050405020304" pitchFamily="18" charset="0"/>
              </a:rPr>
              <a:t>Yanyi</a:t>
            </a:r>
            <a:r>
              <a:rPr lang="en-US" altLang="zh-CN" sz="1500" i="1" dirty="0" smtClean="0">
                <a:latin typeface="Times New Roman" panose="02020603050405020304" pitchFamily="18" charset="0"/>
                <a:ea typeface="新細明體"/>
                <a:cs typeface="Times New Roman" panose="02020603050405020304" pitchFamily="18" charset="0"/>
              </a:rPr>
              <a:t>” </a:t>
            </a:r>
            <a:r>
              <a:rPr lang="en-US" altLang="zh-CN" sz="1500" dirty="0">
                <a:latin typeface="Times New Roman" panose="02020603050405020304" pitchFamily="18" charset="0"/>
                <a:ea typeface="新細明體"/>
                <a:cs typeface="Times New Roman" panose="02020603050405020304" pitchFamily="18" charset="0"/>
              </a:rPr>
              <a:t>(Romance of the Three Kingdoms)? </a:t>
            </a:r>
            <a:endParaRPr lang="en-HK" altLang="zh-CN" sz="1500" dirty="0">
              <a:latin typeface="Times New Roman" panose="02020603050405020304" pitchFamily="18" charset="0"/>
              <a:ea typeface="新細明體"/>
              <a:cs typeface="Times New Roman" panose="02020603050405020304" pitchFamily="18" charset="0"/>
            </a:endParaRPr>
          </a:p>
          <a:p>
            <a:pPr>
              <a:spcAft>
                <a:spcPts val="0"/>
              </a:spcAft>
            </a:pPr>
            <a:r>
              <a:rPr lang="en-HK" altLang="zh-CN" sz="1500" kern="1200" dirty="0">
                <a:effectLst/>
                <a:latin typeface="Times New Roman" panose="02020603050405020304" pitchFamily="18" charset="0"/>
                <a:ea typeface="新細明體"/>
                <a:cs typeface="Times New Roman" panose="02020603050405020304" pitchFamily="18" charset="0"/>
              </a:rPr>
              <a:t>Hint: Find out which passage </a:t>
            </a:r>
            <a:r>
              <a:rPr lang="en-US" altLang="zh-CN" sz="1500" kern="1200" dirty="0">
                <a:effectLst/>
                <a:latin typeface="Times New Roman" panose="02020603050405020304" pitchFamily="18" charset="0"/>
                <a:ea typeface="新細明體"/>
                <a:cs typeface="Times New Roman" panose="02020603050405020304" pitchFamily="18" charset="0"/>
              </a:rPr>
              <a:t>fits in the most with</a:t>
            </a:r>
            <a:r>
              <a:rPr lang="en-US" altLang="zh-CN" sz="1500" dirty="0">
                <a:latin typeface="Times New Roman" panose="02020603050405020304" pitchFamily="18" charset="0"/>
                <a:ea typeface="新細明體"/>
                <a:cs typeface="Times New Roman" panose="02020603050405020304" pitchFamily="18" charset="0"/>
              </a:rPr>
              <a:t> </a:t>
            </a:r>
            <a:r>
              <a:rPr lang="en-US" altLang="zh-CN" sz="1500" dirty="0" smtClean="0">
                <a:latin typeface="Times New Roman" panose="02020603050405020304" pitchFamily="18" charset="0"/>
                <a:ea typeface="新細明體"/>
                <a:cs typeface="Times New Roman" panose="02020603050405020304" pitchFamily="18" charset="0"/>
              </a:rPr>
              <a:t>“</a:t>
            </a:r>
            <a:r>
              <a:rPr lang="en-US" altLang="zh-CN" sz="1500" i="1" dirty="0" err="1" smtClean="0">
                <a:latin typeface="Times New Roman" panose="02020603050405020304" pitchFamily="18" charset="0"/>
                <a:ea typeface="新細明體"/>
                <a:cs typeface="Times New Roman" panose="02020603050405020304" pitchFamily="18" charset="0"/>
              </a:rPr>
              <a:t>Sanguo</a:t>
            </a:r>
            <a:r>
              <a:rPr lang="en-US" altLang="zh-CN" sz="1500" i="1" dirty="0" smtClean="0">
                <a:latin typeface="Times New Roman" panose="02020603050405020304" pitchFamily="18" charset="0"/>
                <a:ea typeface="新細明體"/>
                <a:cs typeface="Times New Roman" panose="02020603050405020304" pitchFamily="18" charset="0"/>
              </a:rPr>
              <a:t> </a:t>
            </a:r>
            <a:r>
              <a:rPr lang="en-US" altLang="zh-CN" sz="1500" i="1" dirty="0" err="1" smtClean="0">
                <a:latin typeface="Times New Roman" panose="02020603050405020304" pitchFamily="18" charset="0"/>
                <a:ea typeface="新細明體"/>
                <a:cs typeface="Times New Roman" panose="02020603050405020304" pitchFamily="18" charset="0"/>
              </a:rPr>
              <a:t>Yanyi</a:t>
            </a:r>
            <a:r>
              <a:rPr lang="en-US" altLang="zh-CN" sz="1500" i="1" dirty="0" smtClean="0">
                <a:latin typeface="Times New Roman" panose="02020603050405020304" pitchFamily="18" charset="0"/>
                <a:ea typeface="新細明體"/>
                <a:cs typeface="Times New Roman" panose="02020603050405020304" pitchFamily="18" charset="0"/>
              </a:rPr>
              <a:t>” </a:t>
            </a:r>
            <a:r>
              <a:rPr lang="en-US" altLang="zh-CN" sz="1500" dirty="0">
                <a:latin typeface="Times New Roman" panose="02020603050405020304" pitchFamily="18" charset="0"/>
                <a:ea typeface="新細明體"/>
                <a:cs typeface="Times New Roman" panose="02020603050405020304" pitchFamily="18" charset="0"/>
              </a:rPr>
              <a:t>(Romance of the Three Kingdoms)</a:t>
            </a:r>
            <a:r>
              <a:rPr lang="en-US" altLang="zh-CN" sz="1500" kern="1200" dirty="0">
                <a:effectLst/>
                <a:latin typeface="Times New Roman" panose="02020603050405020304" pitchFamily="18" charset="0"/>
                <a:ea typeface="新細明體"/>
                <a:cs typeface="Times New Roman" panose="02020603050405020304" pitchFamily="18" charset="0"/>
              </a:rPr>
              <a:t> illustration</a:t>
            </a:r>
            <a:r>
              <a:rPr lang="en-HK" altLang="zh-CN" sz="1500" dirty="0">
                <a:latin typeface="Times New Roman" panose="02020603050405020304" pitchFamily="18" charset="0"/>
                <a:ea typeface="新細明體"/>
                <a:cs typeface="Times New Roman" panose="02020603050405020304" pitchFamily="18" charset="0"/>
              </a:rPr>
              <a:t>’s content. </a:t>
            </a:r>
            <a:r>
              <a:rPr lang="en-US" sz="1500" dirty="0">
                <a:effectLst/>
                <a:latin typeface="Times New Roman" panose="02020603050405020304" pitchFamily="18" charset="0"/>
                <a:ea typeface="新細明體"/>
                <a:cs typeface="Times New Roman" panose="02020603050405020304" pitchFamily="18" charset="0"/>
              </a:rPr>
              <a:t> </a:t>
            </a:r>
            <a:endParaRPr lang="zh-TW" sz="1500" dirty="0">
              <a:effectLst/>
              <a:latin typeface="Times New Roman" panose="02020603050405020304" pitchFamily="18" charset="0"/>
              <a:ea typeface="新細明體"/>
              <a:cs typeface="Times New Roman" panose="02020603050405020304" pitchFamily="18" charset="0"/>
            </a:endParaRPr>
          </a:p>
        </p:txBody>
      </p:sp>
      <p:sp>
        <p:nvSpPr>
          <p:cNvPr id="8" name="文字方塊 2"/>
          <p:cNvSpPr txBox="1"/>
          <p:nvPr/>
        </p:nvSpPr>
        <p:spPr>
          <a:xfrm>
            <a:off x="1340907" y="3308720"/>
            <a:ext cx="6388101" cy="1289051"/>
          </a:xfrm>
          <a:prstGeom prst="rect">
            <a:avLst/>
          </a:prstGeom>
          <a:solidFill>
            <a:schemeClr val="lt1"/>
          </a:solidFill>
          <a:ln w="6350">
            <a:solidFill>
              <a:schemeClr val="accent1">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HK" altLang="zh-TW" sz="1500" dirty="0">
                <a:solidFill>
                  <a:srgbClr val="FF0000"/>
                </a:solidFill>
                <a:latin typeface="Times New Roman" panose="02020603050405020304" pitchFamily="18" charset="0"/>
                <a:ea typeface="新細明體"/>
                <a:cs typeface="Times New Roman" panose="02020603050405020304" pitchFamily="18" charset="0"/>
              </a:rPr>
              <a:t>Source 1: </a:t>
            </a:r>
            <a:r>
              <a:rPr lang="en-HK" altLang="zh-TW" sz="1500" i="1" dirty="0" smtClean="0">
                <a:solidFill>
                  <a:srgbClr val="FF0000"/>
                </a:solidFill>
                <a:latin typeface="Times New Roman" panose="02020603050405020304" pitchFamily="18" charset="0"/>
                <a:ea typeface="新細明體"/>
                <a:cs typeface="Times New Roman" panose="02020603050405020304" pitchFamily="18" charset="0"/>
              </a:rPr>
              <a:t>“</a:t>
            </a:r>
            <a:r>
              <a:rPr lang="en-US" altLang="zh-CN" sz="1500" i="1" dirty="0" err="1" smtClean="0">
                <a:solidFill>
                  <a:srgbClr val="FF0000"/>
                </a:solidFill>
                <a:latin typeface="Times New Roman" panose="02020603050405020304" pitchFamily="18" charset="0"/>
                <a:ea typeface="新細明體"/>
                <a:cs typeface="Times New Roman" panose="02020603050405020304" pitchFamily="18" charset="0"/>
              </a:rPr>
              <a:t>Sanguo</a:t>
            </a:r>
            <a:r>
              <a:rPr lang="en-US" altLang="zh-CN" sz="1500" i="1" dirty="0" smtClean="0">
                <a:solidFill>
                  <a:srgbClr val="FF0000"/>
                </a:solidFill>
                <a:latin typeface="Times New Roman" panose="02020603050405020304" pitchFamily="18" charset="0"/>
                <a:ea typeface="新細明體"/>
                <a:cs typeface="Times New Roman" panose="02020603050405020304" pitchFamily="18" charset="0"/>
              </a:rPr>
              <a:t> </a:t>
            </a:r>
            <a:r>
              <a:rPr lang="en-US" altLang="zh-CN" sz="1500" i="1" dirty="0" err="1" smtClean="0">
                <a:solidFill>
                  <a:srgbClr val="FF0000"/>
                </a:solidFill>
                <a:latin typeface="Times New Roman" panose="02020603050405020304" pitchFamily="18" charset="0"/>
                <a:ea typeface="新細明體"/>
                <a:cs typeface="Times New Roman" panose="02020603050405020304" pitchFamily="18" charset="0"/>
              </a:rPr>
              <a:t>Zhi</a:t>
            </a:r>
            <a:r>
              <a:rPr lang="en-US" altLang="zh-CN" sz="1500" i="1" dirty="0" smtClean="0">
                <a:solidFill>
                  <a:srgbClr val="FF0000"/>
                </a:solidFill>
                <a:latin typeface="Times New Roman" panose="02020603050405020304" pitchFamily="18" charset="0"/>
                <a:ea typeface="新細明體"/>
                <a:cs typeface="Times New Roman" panose="02020603050405020304" pitchFamily="18" charset="0"/>
              </a:rPr>
              <a:t>” </a:t>
            </a:r>
            <a:r>
              <a:rPr lang="en-US" altLang="zh-CN" sz="1500" dirty="0">
                <a:solidFill>
                  <a:srgbClr val="FF0000"/>
                </a:solidFill>
                <a:latin typeface="Times New Roman" panose="02020603050405020304" pitchFamily="18" charset="0"/>
                <a:ea typeface="新細明體"/>
                <a:cs typeface="Times New Roman" panose="02020603050405020304" pitchFamily="18" charset="0"/>
              </a:rPr>
              <a:t>(History of the Three Kingdoms)</a:t>
            </a:r>
            <a:endParaRPr lang="zh-TW" sz="1500" dirty="0">
              <a:solidFill>
                <a:srgbClr val="FF0000"/>
              </a:solidFill>
              <a:effectLst/>
              <a:latin typeface="Times New Roman" panose="02020603050405020304" pitchFamily="18" charset="0"/>
              <a:ea typeface="新細明體"/>
              <a:cs typeface="Times New Roman" panose="02020603050405020304" pitchFamily="18" charset="0"/>
            </a:endParaRPr>
          </a:p>
          <a:p>
            <a:pPr algn="just"/>
            <a:r>
              <a:rPr lang="en-HK" altLang="zh-TW" sz="1500" kern="100" dirty="0">
                <a:solidFill>
                  <a:srgbClr val="FF0000"/>
                </a:solidFill>
                <a:effectLst/>
                <a:latin typeface="Times New Roman" panose="02020603050405020304" pitchFamily="18" charset="0"/>
                <a:ea typeface="新細明體"/>
                <a:cs typeface="Times New Roman" panose="02020603050405020304" pitchFamily="18" charset="0"/>
              </a:rPr>
              <a:t>Source 2:</a:t>
            </a:r>
            <a:r>
              <a:rPr lang="en-US" altLang="zh-TW" sz="1500" kern="100" dirty="0">
                <a:solidFill>
                  <a:srgbClr val="FF0000"/>
                </a:solidFill>
                <a:latin typeface="Times New Roman" panose="02020603050405020304" pitchFamily="18" charset="0"/>
                <a:ea typeface="新細明體"/>
                <a:cs typeface="Times New Roman" panose="02020603050405020304" pitchFamily="18" charset="0"/>
              </a:rPr>
              <a:t> </a:t>
            </a:r>
            <a:r>
              <a:rPr lang="en-US" altLang="zh-TW" sz="1500" i="1" kern="100" dirty="0" smtClean="0">
                <a:solidFill>
                  <a:srgbClr val="FF0000"/>
                </a:solidFill>
                <a:latin typeface="Times New Roman" panose="02020603050405020304" pitchFamily="18" charset="0"/>
                <a:ea typeface="新細明體"/>
                <a:cs typeface="Times New Roman" panose="02020603050405020304" pitchFamily="18" charset="0"/>
              </a:rPr>
              <a:t>“</a:t>
            </a:r>
            <a:r>
              <a:rPr lang="en-US" altLang="zh-CN" sz="1500" i="1" dirty="0" err="1" smtClean="0">
                <a:solidFill>
                  <a:srgbClr val="FF0000"/>
                </a:solidFill>
                <a:latin typeface="Times New Roman" panose="02020603050405020304" pitchFamily="18" charset="0"/>
                <a:ea typeface="新細明體"/>
                <a:cs typeface="Times New Roman" panose="02020603050405020304" pitchFamily="18" charset="0"/>
              </a:rPr>
              <a:t>Sanguo</a:t>
            </a:r>
            <a:r>
              <a:rPr lang="en-US" altLang="zh-CN" sz="1500" i="1" dirty="0" smtClean="0">
                <a:solidFill>
                  <a:srgbClr val="FF0000"/>
                </a:solidFill>
                <a:latin typeface="Times New Roman" panose="02020603050405020304" pitchFamily="18" charset="0"/>
                <a:ea typeface="新細明體"/>
                <a:cs typeface="Times New Roman" panose="02020603050405020304" pitchFamily="18" charset="0"/>
              </a:rPr>
              <a:t> </a:t>
            </a:r>
            <a:r>
              <a:rPr lang="en-US" altLang="zh-CN" sz="1500" i="1" dirty="0" err="1" smtClean="0">
                <a:solidFill>
                  <a:srgbClr val="FF0000"/>
                </a:solidFill>
                <a:latin typeface="Times New Roman" panose="02020603050405020304" pitchFamily="18" charset="0"/>
                <a:ea typeface="新細明體"/>
                <a:cs typeface="Times New Roman" panose="02020603050405020304" pitchFamily="18" charset="0"/>
              </a:rPr>
              <a:t>Yanyi</a:t>
            </a:r>
            <a:r>
              <a:rPr lang="en-US" altLang="zh-CN" sz="1500" i="1" dirty="0" smtClean="0">
                <a:solidFill>
                  <a:srgbClr val="FF0000"/>
                </a:solidFill>
                <a:latin typeface="Times New Roman" panose="02020603050405020304" pitchFamily="18" charset="0"/>
                <a:ea typeface="新細明體"/>
                <a:cs typeface="Times New Roman" panose="02020603050405020304" pitchFamily="18" charset="0"/>
              </a:rPr>
              <a:t>” </a:t>
            </a:r>
            <a:r>
              <a:rPr lang="en-US" altLang="zh-CN" sz="1500" dirty="0">
                <a:solidFill>
                  <a:srgbClr val="FF0000"/>
                </a:solidFill>
                <a:latin typeface="Times New Roman" panose="02020603050405020304" pitchFamily="18" charset="0"/>
                <a:ea typeface="新細明體"/>
                <a:cs typeface="Times New Roman" panose="02020603050405020304" pitchFamily="18" charset="0"/>
              </a:rPr>
              <a:t>(Romance of the Three Kingdoms)</a:t>
            </a:r>
            <a:r>
              <a:rPr lang="zh-TW" sz="1500" kern="100" dirty="0">
                <a:solidFill>
                  <a:srgbClr val="FF0000"/>
                </a:solidFill>
                <a:effectLst/>
                <a:latin typeface="Times New Roman" panose="02020603050405020304" pitchFamily="18" charset="0"/>
                <a:ea typeface="新細明體"/>
                <a:cs typeface="Times New Roman" panose="02020603050405020304" pitchFamily="18" charset="0"/>
              </a:rPr>
              <a:t>（</a:t>
            </a:r>
            <a:r>
              <a:rPr lang="en-US" sz="1500" kern="100" dirty="0">
                <a:solidFill>
                  <a:srgbClr val="FF0000"/>
                </a:solidFill>
                <a:effectLst/>
                <a:latin typeface="Times New Roman" panose="02020603050405020304" pitchFamily="18" charset="0"/>
                <a:ea typeface="新細明體"/>
                <a:cs typeface="Times New Roman" panose="02020603050405020304" pitchFamily="18" charset="0"/>
              </a:rPr>
              <a:t>1. </a:t>
            </a:r>
            <a:r>
              <a:rPr lang="en-US" altLang="zh-CN" sz="1400" dirty="0">
                <a:solidFill>
                  <a:srgbClr val="FF0000"/>
                </a:solidFill>
                <a:latin typeface="Times New Roman" panose="02020603050405020304" pitchFamily="18" charset="0"/>
                <a:ea typeface="新細明體"/>
                <a:cs typeface="Times New Roman" panose="02020603050405020304" pitchFamily="18" charset="0"/>
              </a:rPr>
              <a:t>Coincidentally, Zhang Liao came with a small boat and helped Cao </a:t>
            </a:r>
            <a:r>
              <a:rPr lang="en-US" altLang="zh-CN" sz="1400" dirty="0" err="1">
                <a:solidFill>
                  <a:srgbClr val="FF0000"/>
                </a:solidFill>
                <a:latin typeface="Times New Roman" panose="02020603050405020304" pitchFamily="18" charset="0"/>
                <a:ea typeface="新細明體"/>
                <a:cs typeface="Times New Roman" panose="02020603050405020304" pitchFamily="18" charset="0"/>
              </a:rPr>
              <a:t>Cao</a:t>
            </a:r>
            <a:r>
              <a:rPr lang="en-US" altLang="zh-CN" sz="1400" dirty="0">
                <a:solidFill>
                  <a:srgbClr val="FF0000"/>
                </a:solidFill>
                <a:latin typeface="Times New Roman" panose="02020603050405020304" pitchFamily="18" charset="0"/>
                <a:ea typeface="新細明體"/>
                <a:cs typeface="Times New Roman" panose="02020603050405020304" pitchFamily="18" charset="0"/>
              </a:rPr>
              <a:t> to board the boat.</a:t>
            </a:r>
            <a:endParaRPr lang="zh-TW" altLang="en-US" sz="1400" dirty="0">
              <a:solidFill>
                <a:srgbClr val="FF0000"/>
              </a:solidFill>
              <a:latin typeface="Times New Roman" panose="02020603050405020304" pitchFamily="18" charset="0"/>
              <a:ea typeface="新細明體"/>
              <a:cs typeface="Times New Roman" panose="02020603050405020304" pitchFamily="18" charset="0"/>
            </a:endParaRPr>
          </a:p>
          <a:p>
            <a:pPr algn="just"/>
            <a:r>
              <a:rPr lang="en-US" sz="1500" kern="100" dirty="0">
                <a:solidFill>
                  <a:srgbClr val="FF0000"/>
                </a:solidFill>
                <a:effectLst/>
                <a:latin typeface="Times New Roman" panose="02020603050405020304" pitchFamily="18" charset="0"/>
                <a:ea typeface="新細明體"/>
                <a:cs typeface="Times New Roman" panose="02020603050405020304" pitchFamily="18" charset="0"/>
              </a:rPr>
              <a:t>2. </a:t>
            </a:r>
            <a:r>
              <a:rPr lang="en-US" altLang="zh-CN" sz="1400" dirty="0">
                <a:solidFill>
                  <a:srgbClr val="FF0000"/>
                </a:solidFill>
                <a:latin typeface="Times New Roman" panose="02020603050405020304" pitchFamily="18" charset="0"/>
                <a:ea typeface="新細明體"/>
                <a:cs typeface="Times New Roman" panose="02020603050405020304" pitchFamily="18" charset="0"/>
              </a:rPr>
              <a:t>Huang Gai never heard the sound of the bowstring and with one arrow in the centre of his shoulder, rolled over, and fell into the water.</a:t>
            </a:r>
            <a:endParaRPr lang="zh-TW" altLang="en-US" sz="1400" dirty="0">
              <a:solidFill>
                <a:srgbClr val="FF0000"/>
              </a:solidFill>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15416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3"/>
          <p:cNvSpPr txBox="1"/>
          <p:nvPr/>
        </p:nvSpPr>
        <p:spPr>
          <a:xfrm>
            <a:off x="279334" y="1391920"/>
            <a:ext cx="3382307" cy="5019040"/>
          </a:xfrm>
          <a:prstGeom prst="rect">
            <a:avLst/>
          </a:prstGeom>
          <a:solidFill>
            <a:schemeClr val="accent6">
              <a:lumMod val="20000"/>
              <a:lumOff val="80000"/>
            </a:schemeClr>
          </a:solidFill>
          <a:ln w="28575">
            <a:noFill/>
          </a:ln>
        </p:spPr>
        <p:txBody>
          <a:bodyPr wrap="square" rtlCol="0">
            <a:noAutofit/>
          </a:bodyPr>
          <a:lstStyle/>
          <a:p>
            <a:pPr>
              <a:spcAft>
                <a:spcPts val="0"/>
              </a:spcAft>
            </a:pPr>
            <a:r>
              <a:rPr lang="en-HK" altLang="zh-CN" dirty="0">
                <a:latin typeface="Times New Roman"/>
                <a:ea typeface="新細明體"/>
                <a:cs typeface="Times New Roman"/>
              </a:rPr>
              <a:t>T</a:t>
            </a:r>
            <a:r>
              <a:rPr lang="en-HK" altLang="zh-CN" kern="1200" dirty="0">
                <a:effectLst/>
                <a:latin typeface="Times New Roman"/>
                <a:ea typeface="新細明體"/>
                <a:cs typeface="Times New Roman"/>
              </a:rPr>
              <a:t>he </a:t>
            </a:r>
            <a:r>
              <a:rPr lang="en-HK" altLang="zh-CN" dirty="0">
                <a:latin typeface="Times New Roman"/>
                <a:ea typeface="新細明體"/>
                <a:cs typeface="Times New Roman"/>
              </a:rPr>
              <a:t>B</a:t>
            </a:r>
            <a:r>
              <a:rPr lang="en-HK" altLang="zh-CN" kern="1200" dirty="0">
                <a:effectLst/>
                <a:latin typeface="Times New Roman"/>
                <a:ea typeface="新細明體"/>
                <a:cs typeface="Times New Roman"/>
              </a:rPr>
              <a:t>attle </a:t>
            </a:r>
            <a:r>
              <a:rPr lang="en-HK" altLang="zh-CN" dirty="0">
                <a:latin typeface="Times New Roman"/>
                <a:ea typeface="新細明體"/>
                <a:cs typeface="Times New Roman"/>
              </a:rPr>
              <a:t>of </a:t>
            </a:r>
            <a:r>
              <a:rPr lang="en-HK" altLang="zh-CN" dirty="0" smtClean="0">
                <a:latin typeface="Times New Roman"/>
                <a:ea typeface="新細明體"/>
                <a:cs typeface="Times New Roman"/>
              </a:rPr>
              <a:t>Red </a:t>
            </a:r>
            <a:r>
              <a:rPr lang="en-HK" altLang="zh-CN" dirty="0">
                <a:latin typeface="Times New Roman"/>
                <a:ea typeface="新細明體"/>
                <a:cs typeface="Times New Roman"/>
              </a:rPr>
              <a:t>Cliffs </a:t>
            </a:r>
            <a:r>
              <a:rPr lang="en-HK" altLang="zh-CN" dirty="0" smtClean="0">
                <a:latin typeface="Times New Roman"/>
                <a:ea typeface="新細明體"/>
                <a:cs typeface="Times New Roman"/>
              </a:rPr>
              <a:t>(</a:t>
            </a:r>
            <a:r>
              <a:rPr lang="en-HK" altLang="zh-CN" dirty="0" err="1" smtClean="0">
                <a:latin typeface="Times New Roman"/>
                <a:ea typeface="新細明體"/>
                <a:cs typeface="Times New Roman"/>
              </a:rPr>
              <a:t>Chibi</a:t>
            </a:r>
            <a:r>
              <a:rPr lang="en-HK" altLang="zh-CN" dirty="0" smtClean="0">
                <a:latin typeface="Times New Roman"/>
                <a:ea typeface="新細明體"/>
                <a:cs typeface="Times New Roman"/>
              </a:rPr>
              <a:t>) happened in </a:t>
            </a:r>
            <a:r>
              <a:rPr lang="en-HK" altLang="zh-CN" dirty="0">
                <a:latin typeface="Times New Roman"/>
                <a:ea typeface="新細明體"/>
                <a:cs typeface="Times New Roman"/>
              </a:rPr>
              <a:t>208 is the most famous naval battle on the Yangzi river in </a:t>
            </a:r>
            <a:r>
              <a:rPr lang="en-HK" altLang="zh-CN" dirty="0" smtClean="0">
                <a:latin typeface="Times New Roman"/>
                <a:ea typeface="新細明體"/>
                <a:cs typeface="Times New Roman"/>
              </a:rPr>
              <a:t>the Chinese </a:t>
            </a:r>
            <a:r>
              <a:rPr lang="en-HK" altLang="zh-CN" dirty="0">
                <a:latin typeface="Times New Roman"/>
                <a:ea typeface="新細明體"/>
                <a:cs typeface="Times New Roman"/>
              </a:rPr>
              <a:t>history. </a:t>
            </a:r>
            <a:r>
              <a:rPr lang="en-HK" altLang="zh-CN" dirty="0" smtClean="0">
                <a:latin typeface="Times New Roman"/>
                <a:ea typeface="新細明體"/>
                <a:cs typeface="Times New Roman"/>
              </a:rPr>
              <a:t>At </a:t>
            </a:r>
            <a:r>
              <a:rPr lang="en-HK" altLang="zh-CN" kern="1200" dirty="0" smtClean="0">
                <a:effectLst/>
                <a:latin typeface="Times New Roman"/>
                <a:ea typeface="新細明體"/>
                <a:cs typeface="Times New Roman"/>
              </a:rPr>
              <a:t>that time</a:t>
            </a:r>
            <a:r>
              <a:rPr lang="en-HK" altLang="zh-CN" kern="1200" dirty="0">
                <a:effectLst/>
                <a:latin typeface="Times New Roman"/>
                <a:ea typeface="新細明體"/>
                <a:cs typeface="Times New Roman"/>
              </a:rPr>
              <a:t>, </a:t>
            </a:r>
            <a:r>
              <a:rPr lang="en-HK" altLang="zh-CN" dirty="0">
                <a:latin typeface="Times New Roman"/>
                <a:ea typeface="新細明體"/>
                <a:cs typeface="Times New Roman"/>
              </a:rPr>
              <a:t>Cao </a:t>
            </a:r>
            <a:r>
              <a:rPr lang="en-HK" altLang="zh-CN" dirty="0" err="1">
                <a:latin typeface="Times New Roman"/>
                <a:ea typeface="新細明體"/>
                <a:cs typeface="Times New Roman"/>
              </a:rPr>
              <a:t>Cao</a:t>
            </a:r>
            <a:r>
              <a:rPr lang="en-HK" altLang="zh-CN" dirty="0">
                <a:latin typeface="Times New Roman"/>
                <a:ea typeface="新細明體"/>
                <a:cs typeface="Times New Roman"/>
              </a:rPr>
              <a:t> had already defeated Yuan Shao and had become the overlord of Northern China</a:t>
            </a:r>
            <a:r>
              <a:rPr lang="en-HK" altLang="zh-CN" kern="1200" dirty="0">
                <a:effectLst/>
                <a:latin typeface="Times New Roman"/>
                <a:ea typeface="新細明體"/>
                <a:cs typeface="Times New Roman"/>
              </a:rPr>
              <a:t>. </a:t>
            </a:r>
            <a:r>
              <a:rPr lang="en-HK" altLang="zh-CN" dirty="0">
                <a:latin typeface="Times New Roman"/>
                <a:ea typeface="新細明體"/>
                <a:cs typeface="Times New Roman"/>
              </a:rPr>
              <a:t>Cao Cao needed to finish </a:t>
            </a:r>
            <a:r>
              <a:rPr lang="en-HK" altLang="zh-CN" dirty="0" smtClean="0">
                <a:latin typeface="Times New Roman"/>
                <a:ea typeface="新細明體"/>
                <a:cs typeface="Times New Roman"/>
              </a:rPr>
              <a:t>the unification of China</a:t>
            </a:r>
            <a:r>
              <a:rPr lang="en-HK" altLang="zh-CN" dirty="0">
                <a:latin typeface="Times New Roman"/>
                <a:ea typeface="新細明體"/>
                <a:cs typeface="Times New Roman"/>
              </a:rPr>
              <a:t>. He first needed to pacify Sun Quan and Liu Bei of the fertile region in the Yangzi river basin</a:t>
            </a:r>
            <a:r>
              <a:rPr lang="en-HK" altLang="zh-CN" kern="1200" dirty="0">
                <a:effectLst/>
                <a:latin typeface="Times New Roman"/>
                <a:ea typeface="新細明體"/>
                <a:cs typeface="Times New Roman"/>
              </a:rPr>
              <a:t>. Liu Bei at </a:t>
            </a:r>
            <a:r>
              <a:rPr lang="en-HK" altLang="zh-CN" kern="1200" dirty="0" smtClean="0">
                <a:effectLst/>
                <a:latin typeface="Times New Roman"/>
                <a:ea typeface="新細明體"/>
                <a:cs typeface="Times New Roman"/>
              </a:rPr>
              <a:t>that time was still </a:t>
            </a:r>
            <a:r>
              <a:rPr lang="en-HK" altLang="zh-CN" kern="1200" dirty="0">
                <a:effectLst/>
                <a:latin typeface="Times New Roman"/>
                <a:ea typeface="新細明體"/>
                <a:cs typeface="Times New Roman"/>
              </a:rPr>
              <a:t>only a minor character, only </a:t>
            </a:r>
            <a:r>
              <a:rPr lang="en-HK" altLang="zh-CN" dirty="0">
                <a:latin typeface="Times New Roman"/>
                <a:ea typeface="新細明體"/>
                <a:cs typeface="Times New Roman"/>
              </a:rPr>
              <a:t>under Liu Biao as an affiliated military leader </a:t>
            </a:r>
            <a:r>
              <a:rPr lang="en-HK" altLang="zh-CN" kern="1200" dirty="0">
                <a:effectLst/>
                <a:latin typeface="Times New Roman"/>
                <a:ea typeface="新細明體"/>
                <a:cs typeface="Times New Roman"/>
              </a:rPr>
              <a:t>and nothing more.</a:t>
            </a:r>
            <a:endParaRPr lang="zh-HK" dirty="0">
              <a:effectLst/>
              <a:latin typeface="Times New Roman"/>
              <a:ea typeface="新細明體"/>
              <a:cs typeface="Times New Roman"/>
            </a:endParaRPr>
          </a:p>
        </p:txBody>
      </p:sp>
      <p:pic>
        <p:nvPicPr>
          <p:cNvPr id="8" name="Picture 10"/>
          <p:cNvPicPr>
            <a:picLocks noChangeAspect="1" noChangeArrowheads="1"/>
          </p:cNvPicPr>
          <p:nvPr/>
        </p:nvPicPr>
        <p:blipFill>
          <a:blip r:embed="rId3" cstate="print"/>
          <a:srcRect/>
          <a:stretch>
            <a:fillRect/>
          </a:stretch>
        </p:blipFill>
        <p:spPr bwMode="auto">
          <a:xfrm>
            <a:off x="3913228" y="1228288"/>
            <a:ext cx="4677603" cy="5330672"/>
          </a:xfrm>
          <a:prstGeom prst="rect">
            <a:avLst/>
          </a:prstGeom>
          <a:noFill/>
          <a:ln w="38100">
            <a:solidFill>
              <a:srgbClr val="00B050"/>
            </a:solidFill>
            <a:miter lim="800000"/>
            <a:headEnd/>
            <a:tailEnd/>
          </a:ln>
          <a:effectLst>
            <a:outerShdw blurRad="50800" dist="38100" dir="2700000" algn="tl" rotWithShape="0">
              <a:prstClr val="black">
                <a:alpha val="40000"/>
              </a:prstClr>
            </a:outerShdw>
          </a:effectLst>
        </p:spPr>
      </p:pic>
      <p:sp>
        <p:nvSpPr>
          <p:cNvPr id="10" name="TextBox 21"/>
          <p:cNvSpPr txBox="1"/>
          <p:nvPr/>
        </p:nvSpPr>
        <p:spPr>
          <a:xfrm>
            <a:off x="5646299" y="5400555"/>
            <a:ext cx="983222" cy="442700"/>
          </a:xfrm>
          <a:prstGeom prst="rect">
            <a:avLst/>
          </a:prstGeom>
          <a:noFill/>
        </p:spPr>
        <p:txBody>
          <a:bodyPr wrap="square" rtlCol="0">
            <a:noAutofit/>
          </a:bodyPr>
          <a:lstStyle/>
          <a:p>
            <a:pPr>
              <a:spcAft>
                <a:spcPts val="0"/>
              </a:spcAft>
            </a:pPr>
            <a:r>
              <a:rPr lang="en-HK" altLang="zh-CN" sz="1300" kern="1200" dirty="0" err="1">
                <a:solidFill>
                  <a:srgbClr val="000000"/>
                </a:solidFill>
                <a:effectLst/>
                <a:latin typeface="Times New Roman"/>
                <a:ea typeface="新細明體"/>
                <a:cs typeface="Times New Roman"/>
              </a:rPr>
              <a:t>Jiaozhou</a:t>
            </a:r>
            <a:endParaRPr lang="zh-HK" sz="1300" dirty="0">
              <a:effectLst/>
              <a:latin typeface="Times New Roman"/>
              <a:ea typeface="新細明體"/>
              <a:cs typeface="Times New Roman"/>
            </a:endParaRPr>
          </a:p>
        </p:txBody>
      </p:sp>
      <p:sp>
        <p:nvSpPr>
          <p:cNvPr id="12" name="TextBox 22"/>
          <p:cNvSpPr txBox="1"/>
          <p:nvPr/>
        </p:nvSpPr>
        <p:spPr>
          <a:xfrm>
            <a:off x="4718543" y="4361962"/>
            <a:ext cx="816336" cy="442700"/>
          </a:xfrm>
          <a:prstGeom prst="rect">
            <a:avLst/>
          </a:prstGeom>
          <a:noFill/>
        </p:spPr>
        <p:txBody>
          <a:bodyPr wrap="square" rtlCol="0">
            <a:noAutofit/>
          </a:bodyPr>
          <a:lstStyle/>
          <a:p>
            <a:pPr>
              <a:spcAft>
                <a:spcPts val="0"/>
              </a:spcAft>
            </a:pPr>
            <a:r>
              <a:rPr lang="en-HK" altLang="zh-HK" sz="1300" dirty="0" err="1">
                <a:solidFill>
                  <a:srgbClr val="000000"/>
                </a:solidFill>
                <a:latin typeface="Times New Roman"/>
                <a:ea typeface="新細明體"/>
                <a:cs typeface="Times New Roman"/>
              </a:rPr>
              <a:t>Yizhou</a:t>
            </a:r>
            <a:endParaRPr lang="zh-HK" sz="1300" dirty="0">
              <a:effectLst/>
              <a:latin typeface="Times New Roman"/>
              <a:ea typeface="新細明體"/>
              <a:cs typeface="Times New Roman"/>
            </a:endParaRPr>
          </a:p>
        </p:txBody>
      </p:sp>
      <p:sp>
        <p:nvSpPr>
          <p:cNvPr id="13" name="TextBox 23"/>
          <p:cNvSpPr txBox="1"/>
          <p:nvPr/>
        </p:nvSpPr>
        <p:spPr>
          <a:xfrm>
            <a:off x="4923860" y="2707376"/>
            <a:ext cx="958056" cy="423996"/>
          </a:xfrm>
          <a:prstGeom prst="rect">
            <a:avLst/>
          </a:prstGeom>
          <a:noFill/>
        </p:spPr>
        <p:txBody>
          <a:bodyPr wrap="square" rtlCol="0">
            <a:noAutofit/>
          </a:bodyPr>
          <a:lstStyle/>
          <a:p>
            <a:pPr>
              <a:spcAft>
                <a:spcPts val="0"/>
              </a:spcAft>
            </a:pPr>
            <a:r>
              <a:rPr lang="en-HK" altLang="zh-CN" sz="1200" dirty="0" err="1">
                <a:solidFill>
                  <a:srgbClr val="000000"/>
                </a:solidFill>
                <a:latin typeface="Times New Roman"/>
                <a:ea typeface="新細明體"/>
                <a:cs typeface="Times New Roman"/>
              </a:rPr>
              <a:t>Lian</a:t>
            </a:r>
            <a:r>
              <a:rPr lang="en-HK" altLang="zh-CN" sz="1200" kern="1200" dirty="0" err="1">
                <a:solidFill>
                  <a:srgbClr val="000000"/>
                </a:solidFill>
                <a:effectLst/>
                <a:latin typeface="Times New Roman"/>
                <a:ea typeface="新細明體"/>
                <a:cs typeface="Times New Roman"/>
              </a:rPr>
              <a:t>gzhou</a:t>
            </a:r>
            <a:endParaRPr lang="zh-HK" sz="1200" dirty="0">
              <a:effectLst/>
              <a:latin typeface="Times New Roman"/>
              <a:ea typeface="新細明體"/>
              <a:cs typeface="Times New Roman"/>
            </a:endParaRPr>
          </a:p>
        </p:txBody>
      </p:sp>
      <p:sp>
        <p:nvSpPr>
          <p:cNvPr id="14" name="TextBox 24"/>
          <p:cNvSpPr txBox="1"/>
          <p:nvPr/>
        </p:nvSpPr>
        <p:spPr>
          <a:xfrm>
            <a:off x="5809857" y="2364460"/>
            <a:ext cx="1115985" cy="416588"/>
          </a:xfrm>
          <a:prstGeom prst="rect">
            <a:avLst/>
          </a:prstGeom>
          <a:noFill/>
        </p:spPr>
        <p:txBody>
          <a:bodyPr wrap="square" rtlCol="0">
            <a:noAutofit/>
          </a:bodyPr>
          <a:lstStyle/>
          <a:p>
            <a:pPr>
              <a:spcAft>
                <a:spcPts val="0"/>
              </a:spcAft>
            </a:pPr>
            <a:r>
              <a:rPr lang="en-HK" altLang="zh-CN" sz="1200" kern="1200" dirty="0" err="1">
                <a:solidFill>
                  <a:srgbClr val="000000"/>
                </a:solidFill>
                <a:effectLst/>
                <a:latin typeface="Times New Roman"/>
                <a:ea typeface="新細明體"/>
                <a:cs typeface="Times New Roman"/>
              </a:rPr>
              <a:t>Bingzhou</a:t>
            </a:r>
            <a:endParaRPr lang="zh-HK" sz="1200" dirty="0">
              <a:effectLst/>
              <a:latin typeface="Times New Roman"/>
              <a:ea typeface="新細明體"/>
              <a:cs typeface="Times New Roman"/>
            </a:endParaRPr>
          </a:p>
        </p:txBody>
      </p:sp>
      <p:sp>
        <p:nvSpPr>
          <p:cNvPr id="15" name="TextBox 25"/>
          <p:cNvSpPr txBox="1"/>
          <p:nvPr/>
        </p:nvSpPr>
        <p:spPr>
          <a:xfrm>
            <a:off x="6023707" y="2984645"/>
            <a:ext cx="619733" cy="442700"/>
          </a:xfrm>
          <a:prstGeom prst="rect">
            <a:avLst/>
          </a:prstGeom>
          <a:noFill/>
        </p:spPr>
        <p:txBody>
          <a:bodyPr wrap="square" rtlCol="0">
            <a:noAutofit/>
          </a:bodyPr>
          <a:lstStyle/>
          <a:p>
            <a:pPr>
              <a:spcAft>
                <a:spcPts val="0"/>
              </a:spcAft>
            </a:pPr>
            <a:r>
              <a:rPr lang="en-HK" altLang="zh-HK" sz="1200" dirty="0" err="1">
                <a:solidFill>
                  <a:srgbClr val="000000"/>
                </a:solidFill>
                <a:latin typeface="Times New Roman"/>
                <a:ea typeface="新細明體"/>
                <a:cs typeface="Times New Roman"/>
              </a:rPr>
              <a:t>Sili</a:t>
            </a:r>
            <a:endParaRPr lang="zh-HK" sz="1200" dirty="0">
              <a:effectLst/>
              <a:latin typeface="Times New Roman"/>
              <a:ea typeface="新細明體"/>
              <a:cs typeface="Times New Roman"/>
            </a:endParaRPr>
          </a:p>
        </p:txBody>
      </p:sp>
      <p:sp>
        <p:nvSpPr>
          <p:cNvPr id="16" name="TextBox 26"/>
          <p:cNvSpPr txBox="1"/>
          <p:nvPr/>
        </p:nvSpPr>
        <p:spPr>
          <a:xfrm>
            <a:off x="6626492" y="3350119"/>
            <a:ext cx="816336" cy="442700"/>
          </a:xfrm>
          <a:prstGeom prst="rect">
            <a:avLst/>
          </a:prstGeom>
          <a:noFill/>
        </p:spPr>
        <p:txBody>
          <a:bodyPr wrap="square" rtlCol="0">
            <a:noAutofit/>
          </a:bodyPr>
          <a:lstStyle/>
          <a:p>
            <a:pPr>
              <a:spcAft>
                <a:spcPts val="0"/>
              </a:spcAft>
            </a:pPr>
            <a:r>
              <a:rPr lang="en-HK" altLang="zh-HK" sz="1200" dirty="0" err="1">
                <a:solidFill>
                  <a:srgbClr val="000000"/>
                </a:solidFill>
                <a:latin typeface="Times New Roman"/>
                <a:ea typeface="新細明體"/>
                <a:cs typeface="Times New Roman"/>
              </a:rPr>
              <a:t>Yuzhou</a:t>
            </a:r>
            <a:endParaRPr lang="zh-HK" sz="1200" dirty="0">
              <a:effectLst/>
              <a:latin typeface="Times New Roman"/>
              <a:ea typeface="新細明體"/>
              <a:cs typeface="Times New Roman"/>
            </a:endParaRPr>
          </a:p>
        </p:txBody>
      </p:sp>
      <p:sp>
        <p:nvSpPr>
          <p:cNvPr id="17" name="TextBox 27"/>
          <p:cNvSpPr txBox="1"/>
          <p:nvPr/>
        </p:nvSpPr>
        <p:spPr>
          <a:xfrm>
            <a:off x="6731025" y="2828320"/>
            <a:ext cx="958055" cy="442700"/>
          </a:xfrm>
          <a:prstGeom prst="rect">
            <a:avLst/>
          </a:prstGeom>
          <a:noFill/>
        </p:spPr>
        <p:txBody>
          <a:bodyPr wrap="square" rtlCol="0">
            <a:noAutofit/>
          </a:bodyPr>
          <a:lstStyle/>
          <a:p>
            <a:pPr>
              <a:spcAft>
                <a:spcPts val="0"/>
              </a:spcAft>
            </a:pPr>
            <a:r>
              <a:rPr lang="en-HK" altLang="zh-CN" sz="1200" kern="1200" dirty="0" err="1">
                <a:solidFill>
                  <a:srgbClr val="000000"/>
                </a:solidFill>
                <a:effectLst/>
                <a:latin typeface="Times New Roman"/>
                <a:ea typeface="新細明體"/>
                <a:cs typeface="Times New Roman"/>
              </a:rPr>
              <a:t>Yanzhou</a:t>
            </a:r>
            <a:endParaRPr lang="zh-HK" sz="1200" dirty="0">
              <a:effectLst/>
              <a:latin typeface="Times New Roman"/>
              <a:ea typeface="新細明體"/>
              <a:cs typeface="Times New Roman"/>
            </a:endParaRPr>
          </a:p>
        </p:txBody>
      </p:sp>
      <p:sp>
        <p:nvSpPr>
          <p:cNvPr id="18" name="TextBox 28"/>
          <p:cNvSpPr txBox="1"/>
          <p:nvPr/>
        </p:nvSpPr>
        <p:spPr>
          <a:xfrm>
            <a:off x="7238247" y="2545884"/>
            <a:ext cx="845362" cy="442700"/>
          </a:xfrm>
          <a:prstGeom prst="rect">
            <a:avLst/>
          </a:prstGeom>
          <a:noFill/>
        </p:spPr>
        <p:txBody>
          <a:bodyPr wrap="square" rtlCol="0">
            <a:noAutofit/>
          </a:bodyPr>
          <a:lstStyle/>
          <a:p>
            <a:pPr>
              <a:spcAft>
                <a:spcPts val="0"/>
              </a:spcAft>
            </a:pPr>
            <a:r>
              <a:rPr lang="en-HK" altLang="zh-HK" sz="1200" dirty="0" err="1">
                <a:effectLst/>
                <a:latin typeface="Times New Roman"/>
                <a:ea typeface="新細明體"/>
                <a:cs typeface="Times New Roman"/>
              </a:rPr>
              <a:t>Qingzhou</a:t>
            </a:r>
            <a:endParaRPr lang="zh-HK" sz="1200" dirty="0">
              <a:effectLst/>
              <a:latin typeface="Times New Roman"/>
              <a:ea typeface="新細明體"/>
              <a:cs typeface="Times New Roman"/>
            </a:endParaRPr>
          </a:p>
        </p:txBody>
      </p:sp>
      <p:sp>
        <p:nvSpPr>
          <p:cNvPr id="19" name="TextBox 29"/>
          <p:cNvSpPr txBox="1"/>
          <p:nvPr/>
        </p:nvSpPr>
        <p:spPr>
          <a:xfrm>
            <a:off x="7263312" y="3016522"/>
            <a:ext cx="735724" cy="442700"/>
          </a:xfrm>
          <a:prstGeom prst="rect">
            <a:avLst/>
          </a:prstGeom>
          <a:noFill/>
        </p:spPr>
        <p:txBody>
          <a:bodyPr wrap="square" rtlCol="0">
            <a:noAutofit/>
          </a:bodyPr>
          <a:lstStyle/>
          <a:p>
            <a:pPr>
              <a:spcAft>
                <a:spcPts val="0"/>
              </a:spcAft>
            </a:pPr>
            <a:r>
              <a:rPr lang="en-HK" altLang="zh-CN" sz="1200" kern="1200" dirty="0">
                <a:solidFill>
                  <a:srgbClr val="000000"/>
                </a:solidFill>
                <a:effectLst/>
                <a:latin typeface="Times New Roman"/>
                <a:ea typeface="新細明體"/>
                <a:cs typeface="Times New Roman"/>
              </a:rPr>
              <a:t>Xuzhou</a:t>
            </a:r>
            <a:endParaRPr lang="zh-HK" sz="1200" dirty="0">
              <a:effectLst/>
              <a:latin typeface="Times New Roman"/>
              <a:ea typeface="新細明體"/>
              <a:cs typeface="Times New Roman"/>
            </a:endParaRPr>
          </a:p>
        </p:txBody>
      </p:sp>
      <p:sp>
        <p:nvSpPr>
          <p:cNvPr id="20" name="TextBox 30"/>
          <p:cNvSpPr txBox="1"/>
          <p:nvPr/>
        </p:nvSpPr>
        <p:spPr>
          <a:xfrm>
            <a:off x="6809911" y="4710562"/>
            <a:ext cx="1068305" cy="442700"/>
          </a:xfrm>
          <a:prstGeom prst="rect">
            <a:avLst/>
          </a:prstGeom>
          <a:noFill/>
        </p:spPr>
        <p:txBody>
          <a:bodyPr wrap="square" rtlCol="0">
            <a:noAutofit/>
          </a:bodyPr>
          <a:lstStyle/>
          <a:p>
            <a:pPr>
              <a:spcAft>
                <a:spcPts val="0"/>
              </a:spcAft>
            </a:pPr>
            <a:r>
              <a:rPr lang="en-HK" altLang="zh-HK" sz="1200" dirty="0">
                <a:solidFill>
                  <a:srgbClr val="000000"/>
                </a:solidFill>
                <a:latin typeface="Times New Roman"/>
                <a:ea typeface="新細明體"/>
                <a:cs typeface="Times New Roman"/>
              </a:rPr>
              <a:t>Yangzhou</a:t>
            </a:r>
            <a:endParaRPr lang="zh-HK" sz="1200" dirty="0">
              <a:effectLst/>
              <a:latin typeface="Times New Roman"/>
              <a:ea typeface="新細明體"/>
              <a:cs typeface="Times New Roman"/>
            </a:endParaRPr>
          </a:p>
        </p:txBody>
      </p:sp>
      <p:sp>
        <p:nvSpPr>
          <p:cNvPr id="21" name="TextBox 31"/>
          <p:cNvSpPr txBox="1"/>
          <p:nvPr/>
        </p:nvSpPr>
        <p:spPr>
          <a:xfrm>
            <a:off x="5959682" y="4740346"/>
            <a:ext cx="816336" cy="442700"/>
          </a:xfrm>
          <a:prstGeom prst="rect">
            <a:avLst/>
          </a:prstGeom>
          <a:noFill/>
        </p:spPr>
        <p:txBody>
          <a:bodyPr wrap="square" rtlCol="0">
            <a:noAutofit/>
          </a:bodyPr>
          <a:lstStyle/>
          <a:p>
            <a:pPr>
              <a:spcAft>
                <a:spcPts val="0"/>
              </a:spcAft>
            </a:pPr>
            <a:r>
              <a:rPr lang="en-HK" altLang="zh-CN" sz="1300" kern="1200" dirty="0" err="1">
                <a:solidFill>
                  <a:srgbClr val="FFFFFF"/>
                </a:solidFill>
                <a:effectLst/>
                <a:latin typeface="Times New Roman"/>
                <a:ea typeface="新細明體"/>
                <a:cs typeface="Times New Roman"/>
              </a:rPr>
              <a:t>Jingzhou</a:t>
            </a:r>
            <a:endParaRPr lang="zh-HK" sz="1300" dirty="0">
              <a:effectLst/>
              <a:latin typeface="Times New Roman"/>
              <a:ea typeface="新細明體"/>
              <a:cs typeface="Times New Roman"/>
            </a:endParaRPr>
          </a:p>
        </p:txBody>
      </p:sp>
      <p:sp>
        <p:nvSpPr>
          <p:cNvPr id="22" name="TextBox 33"/>
          <p:cNvSpPr txBox="1"/>
          <p:nvPr/>
        </p:nvSpPr>
        <p:spPr>
          <a:xfrm>
            <a:off x="6602001" y="2292334"/>
            <a:ext cx="636246" cy="442700"/>
          </a:xfrm>
          <a:prstGeom prst="rect">
            <a:avLst/>
          </a:prstGeom>
          <a:noFill/>
        </p:spPr>
        <p:txBody>
          <a:bodyPr wrap="square" rtlCol="0">
            <a:noAutofit/>
          </a:bodyPr>
          <a:lstStyle/>
          <a:p>
            <a:pPr>
              <a:spcAft>
                <a:spcPts val="0"/>
              </a:spcAft>
            </a:pPr>
            <a:r>
              <a:rPr lang="en-HK" altLang="zh-HK" sz="1200" dirty="0" err="1">
                <a:solidFill>
                  <a:srgbClr val="000000"/>
                </a:solidFill>
                <a:latin typeface="Times New Roman"/>
                <a:ea typeface="新細明體"/>
                <a:cs typeface="Times New Roman"/>
              </a:rPr>
              <a:t>Jizhou</a:t>
            </a:r>
            <a:endParaRPr lang="zh-HK" sz="1200" dirty="0">
              <a:effectLst/>
              <a:latin typeface="Times New Roman"/>
              <a:ea typeface="新細明體"/>
              <a:cs typeface="Times New Roman"/>
            </a:endParaRPr>
          </a:p>
        </p:txBody>
      </p:sp>
      <p:sp>
        <p:nvSpPr>
          <p:cNvPr id="23" name="TextBox 34"/>
          <p:cNvSpPr txBox="1"/>
          <p:nvPr/>
        </p:nvSpPr>
        <p:spPr>
          <a:xfrm>
            <a:off x="6478376" y="1939716"/>
            <a:ext cx="1250855" cy="526496"/>
          </a:xfrm>
          <a:prstGeom prst="rect">
            <a:avLst/>
          </a:prstGeom>
          <a:noFill/>
        </p:spPr>
        <p:txBody>
          <a:bodyPr wrap="square" rtlCol="0">
            <a:noAutofit/>
          </a:bodyPr>
          <a:lstStyle/>
          <a:p>
            <a:pPr>
              <a:spcAft>
                <a:spcPts val="0"/>
              </a:spcAft>
            </a:pPr>
            <a:r>
              <a:rPr lang="en-HK" altLang="zh-CN" sz="1200" kern="1200" dirty="0" err="1">
                <a:solidFill>
                  <a:srgbClr val="000000"/>
                </a:solidFill>
                <a:effectLst/>
                <a:latin typeface="Times New Roman"/>
                <a:ea typeface="新細明體"/>
                <a:cs typeface="Times New Roman"/>
              </a:rPr>
              <a:t>Youzhou</a:t>
            </a:r>
            <a:endParaRPr lang="zh-HK" sz="1200" dirty="0">
              <a:effectLst/>
              <a:latin typeface="Times New Roman"/>
              <a:ea typeface="新細明體"/>
              <a:cs typeface="Times New Roman"/>
            </a:endParaRPr>
          </a:p>
        </p:txBody>
      </p:sp>
      <p:sp>
        <p:nvSpPr>
          <p:cNvPr id="24" name="TextBox 36"/>
          <p:cNvSpPr txBox="1"/>
          <p:nvPr/>
        </p:nvSpPr>
        <p:spPr>
          <a:xfrm rot="16200000">
            <a:off x="7238247" y="1867388"/>
            <a:ext cx="444598" cy="620004"/>
          </a:xfrm>
          <a:prstGeom prst="rect">
            <a:avLst/>
          </a:prstGeom>
          <a:ln/>
        </p:spPr>
        <p:style>
          <a:lnRef idx="0">
            <a:schemeClr val="dk1"/>
          </a:lnRef>
          <a:fillRef idx="3">
            <a:schemeClr val="dk1"/>
          </a:fillRef>
          <a:effectRef idx="3">
            <a:schemeClr val="dk1"/>
          </a:effectRef>
          <a:fontRef idx="minor">
            <a:schemeClr val="lt1"/>
          </a:fontRef>
        </p:style>
        <p:txBody>
          <a:bodyPr vert="eaVert" wrap="square" rtlCol="0">
            <a:noAutofit/>
          </a:bodyPr>
          <a:lstStyle/>
          <a:p>
            <a:pPr>
              <a:spcAft>
                <a:spcPts val="0"/>
              </a:spcAft>
            </a:pPr>
            <a:r>
              <a:rPr lang="en-HK" altLang="zh-HK" sz="1200" dirty="0">
                <a:effectLst/>
                <a:latin typeface="Times New Roman"/>
                <a:ea typeface="新細明體"/>
                <a:cs typeface="Times New Roman"/>
              </a:rPr>
              <a:t>Cao </a:t>
            </a:r>
            <a:r>
              <a:rPr lang="en-HK" altLang="zh-HK" sz="1200" dirty="0" err="1">
                <a:effectLst/>
                <a:latin typeface="Times New Roman"/>
                <a:ea typeface="新細明體"/>
                <a:cs typeface="Times New Roman"/>
              </a:rPr>
              <a:t>Cao</a:t>
            </a:r>
            <a:endParaRPr lang="zh-HK" sz="1200" dirty="0">
              <a:effectLst/>
              <a:latin typeface="Times New Roman"/>
              <a:ea typeface="新細明體"/>
              <a:cs typeface="Times New Roman"/>
            </a:endParaRPr>
          </a:p>
        </p:txBody>
      </p:sp>
      <p:sp>
        <p:nvSpPr>
          <p:cNvPr id="25" name="TextBox 37"/>
          <p:cNvSpPr txBox="1"/>
          <p:nvPr/>
        </p:nvSpPr>
        <p:spPr>
          <a:xfrm rot="16200000">
            <a:off x="7181889" y="3955262"/>
            <a:ext cx="500955" cy="657124"/>
          </a:xfrm>
          <a:prstGeom prst="rect">
            <a:avLst/>
          </a:prstGeom>
          <a:ln/>
        </p:spPr>
        <p:style>
          <a:lnRef idx="0">
            <a:schemeClr val="dk1"/>
          </a:lnRef>
          <a:fillRef idx="3">
            <a:schemeClr val="dk1"/>
          </a:fillRef>
          <a:effectRef idx="3">
            <a:schemeClr val="dk1"/>
          </a:effectRef>
          <a:fontRef idx="minor">
            <a:schemeClr val="lt1"/>
          </a:fontRef>
        </p:style>
        <p:txBody>
          <a:bodyPr vert="eaVert" wrap="square" rtlCol="0">
            <a:noAutofit/>
          </a:bodyPr>
          <a:lstStyle/>
          <a:p>
            <a:pPr>
              <a:spcAft>
                <a:spcPts val="0"/>
              </a:spcAft>
            </a:pPr>
            <a:r>
              <a:rPr lang="en-HK" altLang="zh-HK" sz="1200" dirty="0">
                <a:solidFill>
                  <a:srgbClr val="FFFFFF"/>
                </a:solidFill>
                <a:ea typeface="新細明體"/>
                <a:cs typeface="Times New Roman"/>
              </a:rPr>
              <a:t>Sun Quan</a:t>
            </a:r>
            <a:endParaRPr lang="zh-HK" sz="1200" dirty="0">
              <a:effectLst/>
              <a:latin typeface="Times New Roman"/>
              <a:ea typeface="新細明體"/>
              <a:cs typeface="Times New Roman"/>
            </a:endParaRPr>
          </a:p>
        </p:txBody>
      </p:sp>
      <p:sp>
        <p:nvSpPr>
          <p:cNvPr id="26" name="TextBox 38"/>
          <p:cNvSpPr txBox="1"/>
          <p:nvPr/>
        </p:nvSpPr>
        <p:spPr>
          <a:xfrm rot="16404678">
            <a:off x="6117373" y="4187307"/>
            <a:ext cx="500955" cy="567551"/>
          </a:xfrm>
          <a:prstGeom prst="rect">
            <a:avLst/>
          </a:prstGeom>
        </p:spPr>
        <p:style>
          <a:lnRef idx="0">
            <a:schemeClr val="dk1"/>
          </a:lnRef>
          <a:fillRef idx="3">
            <a:schemeClr val="dk1"/>
          </a:fillRef>
          <a:effectRef idx="3">
            <a:schemeClr val="dk1"/>
          </a:effectRef>
          <a:fontRef idx="minor">
            <a:schemeClr val="lt1"/>
          </a:fontRef>
        </p:style>
        <p:txBody>
          <a:bodyPr vert="eaVert" wrap="square" rtlCol="0">
            <a:noAutofit/>
          </a:bodyPr>
          <a:lstStyle/>
          <a:p>
            <a:pPr>
              <a:spcAft>
                <a:spcPts val="0"/>
              </a:spcAft>
            </a:pPr>
            <a:r>
              <a:rPr lang="en-HK" altLang="zh-CN" sz="1200" kern="1200" dirty="0">
                <a:solidFill>
                  <a:srgbClr val="FFFFFF"/>
                </a:solidFill>
                <a:effectLst/>
                <a:ea typeface="新細明體"/>
                <a:cs typeface="Times New Roman"/>
              </a:rPr>
              <a:t>Liu Biao</a:t>
            </a:r>
            <a:endParaRPr lang="zh-HK" sz="1200" dirty="0">
              <a:effectLst/>
              <a:latin typeface="Times New Roman"/>
              <a:ea typeface="新細明體"/>
              <a:cs typeface="Times New Roman"/>
            </a:endParaRPr>
          </a:p>
        </p:txBody>
      </p:sp>
      <p:sp>
        <p:nvSpPr>
          <p:cNvPr id="27" name="TextBox 39"/>
          <p:cNvSpPr txBox="1"/>
          <p:nvPr/>
        </p:nvSpPr>
        <p:spPr>
          <a:xfrm rot="16200000">
            <a:off x="6161968" y="3446263"/>
            <a:ext cx="467553" cy="575904"/>
          </a:xfrm>
          <a:prstGeom prst="rect">
            <a:avLst/>
          </a:prstGeom>
        </p:spPr>
        <p:style>
          <a:lnRef idx="0">
            <a:schemeClr val="dk1"/>
          </a:lnRef>
          <a:fillRef idx="3">
            <a:schemeClr val="dk1"/>
          </a:fillRef>
          <a:effectRef idx="3">
            <a:schemeClr val="dk1"/>
          </a:effectRef>
          <a:fontRef idx="minor">
            <a:schemeClr val="lt1"/>
          </a:fontRef>
        </p:style>
        <p:txBody>
          <a:bodyPr vert="eaVert" wrap="square" rtlCol="0">
            <a:noAutofit/>
          </a:bodyPr>
          <a:lstStyle/>
          <a:p>
            <a:pPr>
              <a:spcAft>
                <a:spcPts val="0"/>
              </a:spcAft>
            </a:pPr>
            <a:r>
              <a:rPr lang="en-HK" altLang="zh-CN" sz="1200" kern="1200" dirty="0">
                <a:solidFill>
                  <a:srgbClr val="FFFFFF"/>
                </a:solidFill>
                <a:effectLst/>
                <a:ea typeface="新細明體"/>
                <a:cs typeface="Times New Roman"/>
              </a:rPr>
              <a:t>Liu Bei</a:t>
            </a:r>
            <a:endParaRPr lang="zh-HK" sz="1200" dirty="0">
              <a:effectLst/>
              <a:latin typeface="Times New Roman"/>
              <a:ea typeface="新細明體"/>
              <a:cs typeface="Times New Roman"/>
            </a:endParaRPr>
          </a:p>
        </p:txBody>
      </p:sp>
      <p:sp>
        <p:nvSpPr>
          <p:cNvPr id="28" name="TextBox 40"/>
          <p:cNvSpPr txBox="1"/>
          <p:nvPr/>
        </p:nvSpPr>
        <p:spPr>
          <a:xfrm rot="16200000">
            <a:off x="5167096" y="3722986"/>
            <a:ext cx="500955" cy="639613"/>
          </a:xfrm>
          <a:prstGeom prst="rect">
            <a:avLst/>
          </a:prstGeom>
        </p:spPr>
        <p:style>
          <a:lnRef idx="0">
            <a:schemeClr val="dk1"/>
          </a:lnRef>
          <a:fillRef idx="3">
            <a:schemeClr val="dk1"/>
          </a:fillRef>
          <a:effectRef idx="3">
            <a:schemeClr val="dk1"/>
          </a:effectRef>
          <a:fontRef idx="minor">
            <a:schemeClr val="lt1"/>
          </a:fontRef>
        </p:style>
        <p:txBody>
          <a:bodyPr vert="eaVert" wrap="square" rtlCol="0">
            <a:noAutofit/>
          </a:bodyPr>
          <a:lstStyle/>
          <a:p>
            <a:pPr>
              <a:spcAft>
                <a:spcPts val="0"/>
              </a:spcAft>
            </a:pPr>
            <a:r>
              <a:rPr lang="en-HK" altLang="zh-CN" sz="1400" kern="1200" dirty="0">
                <a:solidFill>
                  <a:srgbClr val="FFFFFF"/>
                </a:solidFill>
                <a:effectLst/>
                <a:ea typeface="新細明體"/>
                <a:cs typeface="Times New Roman"/>
              </a:rPr>
              <a:t>Liu Zhang</a:t>
            </a:r>
            <a:endParaRPr lang="zh-HK" sz="1400" dirty="0">
              <a:effectLst/>
              <a:latin typeface="Times New Roman"/>
              <a:ea typeface="新細明體"/>
              <a:cs typeface="Times New Roman"/>
            </a:endParaRPr>
          </a:p>
        </p:txBody>
      </p:sp>
      <p:sp>
        <p:nvSpPr>
          <p:cNvPr id="29" name="TextBox 41"/>
          <p:cNvSpPr txBox="1"/>
          <p:nvPr/>
        </p:nvSpPr>
        <p:spPr>
          <a:xfrm rot="16200000">
            <a:off x="5491203" y="3007288"/>
            <a:ext cx="500955" cy="657206"/>
          </a:xfrm>
          <a:prstGeom prst="rect">
            <a:avLst/>
          </a:prstGeom>
        </p:spPr>
        <p:style>
          <a:lnRef idx="0">
            <a:schemeClr val="dk1"/>
          </a:lnRef>
          <a:fillRef idx="3">
            <a:schemeClr val="dk1"/>
          </a:fillRef>
          <a:effectRef idx="3">
            <a:schemeClr val="dk1"/>
          </a:effectRef>
          <a:fontRef idx="minor">
            <a:schemeClr val="lt1"/>
          </a:fontRef>
        </p:style>
        <p:txBody>
          <a:bodyPr vert="eaVert" wrap="square" rtlCol="0">
            <a:noAutofit/>
          </a:bodyPr>
          <a:lstStyle/>
          <a:p>
            <a:pPr>
              <a:spcAft>
                <a:spcPts val="0"/>
              </a:spcAft>
            </a:pPr>
            <a:r>
              <a:rPr lang="en-HK" altLang="zh-HK" sz="1200" dirty="0">
                <a:effectLst/>
                <a:latin typeface="Times New Roman"/>
                <a:ea typeface="新細明體"/>
                <a:cs typeface="Times New Roman"/>
              </a:rPr>
              <a:t>Zhang Lu</a:t>
            </a:r>
            <a:endParaRPr lang="zh-HK" sz="1200" dirty="0">
              <a:effectLst/>
              <a:latin typeface="Times New Roman"/>
              <a:ea typeface="新細明體"/>
              <a:cs typeface="Times New Roman"/>
            </a:endParaRPr>
          </a:p>
        </p:txBody>
      </p:sp>
      <p:sp>
        <p:nvSpPr>
          <p:cNvPr id="30" name="TextBox 42"/>
          <p:cNvSpPr txBox="1"/>
          <p:nvPr/>
        </p:nvSpPr>
        <p:spPr>
          <a:xfrm rot="16200000">
            <a:off x="4023652" y="2577640"/>
            <a:ext cx="635679" cy="608698"/>
          </a:xfrm>
          <a:prstGeom prst="rect">
            <a:avLst/>
          </a:prstGeom>
        </p:spPr>
        <p:style>
          <a:lnRef idx="0">
            <a:schemeClr val="dk1"/>
          </a:lnRef>
          <a:fillRef idx="3">
            <a:schemeClr val="dk1"/>
          </a:fillRef>
          <a:effectRef idx="3">
            <a:schemeClr val="dk1"/>
          </a:effectRef>
          <a:fontRef idx="minor">
            <a:schemeClr val="lt1"/>
          </a:fontRef>
        </p:style>
        <p:txBody>
          <a:bodyPr vert="eaVert" wrap="square" rtlCol="0">
            <a:noAutofit/>
          </a:bodyPr>
          <a:lstStyle/>
          <a:p>
            <a:pPr>
              <a:spcAft>
                <a:spcPts val="0"/>
              </a:spcAft>
            </a:pPr>
            <a:r>
              <a:rPr lang="en-HK" altLang="zh-CN" sz="1400" kern="1200" dirty="0">
                <a:solidFill>
                  <a:srgbClr val="FFFFFF"/>
                </a:solidFill>
                <a:effectLst/>
                <a:latin typeface="Times New Roman"/>
                <a:ea typeface="新細明體"/>
                <a:cs typeface="Times New Roman"/>
              </a:rPr>
              <a:t>Ma Teng</a:t>
            </a:r>
            <a:endParaRPr lang="zh-HK" sz="1400" dirty="0">
              <a:effectLst/>
              <a:latin typeface="Times New Roman"/>
              <a:ea typeface="新細明體"/>
              <a:cs typeface="Times New Roman"/>
            </a:endParaRPr>
          </a:p>
        </p:txBody>
      </p:sp>
      <p:sp>
        <p:nvSpPr>
          <p:cNvPr id="31" name="TextBox 1"/>
          <p:cNvSpPr txBox="1"/>
          <p:nvPr/>
        </p:nvSpPr>
        <p:spPr>
          <a:xfrm>
            <a:off x="3913228" y="1102836"/>
            <a:ext cx="4779511" cy="497187"/>
          </a:xfrm>
          <a:prstGeom prst="rect">
            <a:avLst/>
          </a:prstGeom>
          <a:noFill/>
        </p:spPr>
        <p:txBody>
          <a:bodyPr wrap="square" rtlCol="0">
            <a:noAutofit/>
          </a:bodyPr>
          <a:lstStyle/>
          <a:p>
            <a:pPr algn="ctr">
              <a:spcAft>
                <a:spcPts val="0"/>
              </a:spcAft>
            </a:pPr>
            <a:r>
              <a:rPr lang="en-HK" altLang="zh-CN" sz="2400" b="1" dirty="0">
                <a:solidFill>
                  <a:srgbClr val="0000FF"/>
                </a:solidFill>
                <a:latin typeface="Times New Roman"/>
                <a:ea typeface="BiauKai"/>
                <a:cs typeface="Times New Roman"/>
              </a:rPr>
              <a:t>Map of the Battle of </a:t>
            </a:r>
            <a:r>
              <a:rPr lang="en-HK" altLang="zh-CN" sz="2400" b="1" dirty="0" smtClean="0">
                <a:solidFill>
                  <a:srgbClr val="0000FF"/>
                </a:solidFill>
                <a:latin typeface="Times New Roman"/>
                <a:ea typeface="BiauKai"/>
                <a:cs typeface="Times New Roman"/>
              </a:rPr>
              <a:t>Red Cliffs </a:t>
            </a:r>
            <a:r>
              <a:rPr lang="en-HK" altLang="zh-CN" sz="2400" b="1" dirty="0">
                <a:solidFill>
                  <a:srgbClr val="0000FF"/>
                </a:solidFill>
                <a:latin typeface="Times New Roman"/>
                <a:ea typeface="BiauKai"/>
                <a:cs typeface="Times New Roman"/>
              </a:rPr>
              <a:t>(</a:t>
            </a:r>
            <a:r>
              <a:rPr lang="en-HK" altLang="zh-CN" sz="2400" b="1" dirty="0" err="1">
                <a:solidFill>
                  <a:srgbClr val="0000FF"/>
                </a:solidFill>
                <a:latin typeface="Times New Roman"/>
                <a:ea typeface="BiauKai"/>
                <a:cs typeface="Times New Roman"/>
              </a:rPr>
              <a:t>Chibi</a:t>
            </a:r>
            <a:r>
              <a:rPr lang="en-HK" altLang="zh-CN" sz="2400" b="1" dirty="0">
                <a:solidFill>
                  <a:srgbClr val="0000FF"/>
                </a:solidFill>
                <a:latin typeface="Times New Roman"/>
                <a:ea typeface="BiauKai"/>
                <a:cs typeface="Times New Roman"/>
              </a:rPr>
              <a:t>)</a:t>
            </a:r>
            <a:endParaRPr lang="zh-HK" sz="2400" b="1" dirty="0">
              <a:solidFill>
                <a:srgbClr val="0000FF"/>
              </a:solidFill>
              <a:latin typeface="Times New Roman"/>
              <a:ea typeface="BiauKai"/>
              <a:cs typeface="Times New Roman"/>
            </a:endParaRPr>
          </a:p>
        </p:txBody>
      </p:sp>
    </p:spTree>
    <p:extLst>
      <p:ext uri="{BB962C8B-B14F-4D97-AF65-F5344CB8AC3E}">
        <p14:creationId xmlns:p14="http://schemas.microsoft.com/office/powerpoint/2010/main" val="181499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矩形 6"/>
          <p:cNvSpPr/>
          <p:nvPr/>
        </p:nvSpPr>
        <p:spPr>
          <a:xfrm>
            <a:off x="495787" y="1013376"/>
            <a:ext cx="6864580" cy="400110"/>
          </a:xfrm>
          <a:prstGeom prst="rect">
            <a:avLst/>
          </a:prstGeom>
        </p:spPr>
        <p:txBody>
          <a:bodyPr wrap="square">
            <a:spAutoFit/>
          </a:bodyPr>
          <a:lstStyle/>
          <a:p>
            <a:r>
              <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II.</a:t>
            </a:r>
            <a:r>
              <a:rPr lang="zh-TW" altLang="en-US" sz="2000" b="1" dirty="0">
                <a:solidFill>
                  <a:schemeClr val="accent6">
                    <a:lumMod val="75000"/>
                  </a:schemeClr>
                </a:solidFill>
                <a:latin typeface="Times New Roman" panose="02020603050405020304" pitchFamily="18" charset="0"/>
                <a:ea typeface="BiauKai"/>
                <a:cs typeface="Times New Roman" panose="02020603050405020304" pitchFamily="18" charset="0"/>
              </a:rPr>
              <a:t> </a:t>
            </a:r>
            <a:r>
              <a:rPr lang="en-HK"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Information on the Generals of Both Sides</a:t>
            </a:r>
            <a:endPar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endParaRPr>
          </a:p>
        </p:txBody>
      </p:sp>
      <p:sp>
        <p:nvSpPr>
          <p:cNvPr id="8" name="TextBox 33"/>
          <p:cNvSpPr txBox="1"/>
          <p:nvPr/>
        </p:nvSpPr>
        <p:spPr>
          <a:xfrm>
            <a:off x="522918" y="1568929"/>
            <a:ext cx="6406127" cy="2572173"/>
          </a:xfrm>
          <a:prstGeom prst="rect">
            <a:avLst/>
          </a:prstGeom>
          <a:blipFill>
            <a:blip r:embed="rId3" cstate="print"/>
            <a:tile tx="0" ty="0" sx="100000" sy="100000" flip="none" algn="tl"/>
          </a:blipFill>
          <a:ln w="38100" cmpd="sng"/>
        </p:spPr>
        <p:style>
          <a:lnRef idx="1">
            <a:schemeClr val="accent1"/>
          </a:lnRef>
          <a:fillRef idx="2">
            <a:schemeClr val="accent1"/>
          </a:fillRef>
          <a:effectRef idx="1">
            <a:schemeClr val="accent1"/>
          </a:effectRef>
          <a:fontRef idx="minor">
            <a:schemeClr val="dk1"/>
          </a:fontRef>
        </p:style>
        <p:txBody>
          <a:bodyPr wrap="square" rtlCol="0">
            <a:noAutofit/>
          </a:bodyPr>
          <a:lstStyle/>
          <a:p>
            <a:pPr>
              <a:spcAft>
                <a:spcPts val="0"/>
              </a:spcAft>
            </a:pPr>
            <a:r>
              <a:rPr lang="en-HK" altLang="zh-CN" sz="1400" kern="1200" dirty="0">
                <a:solidFill>
                  <a:schemeClr val="tx1"/>
                </a:solidFill>
                <a:effectLst/>
                <a:latin typeface="Times New Roman" panose="02020603050405020304" pitchFamily="18" charset="0"/>
                <a:ea typeface="新細明體"/>
                <a:cs typeface="Times New Roman" panose="02020603050405020304" pitchFamily="18" charset="0"/>
              </a:rPr>
              <a:t>Cao </a:t>
            </a:r>
            <a:r>
              <a:rPr lang="en-HK" altLang="zh-CN" sz="1400" kern="1200" dirty="0" err="1">
                <a:solidFill>
                  <a:schemeClr val="tx1"/>
                </a:solidFill>
                <a:effectLst/>
                <a:latin typeface="Times New Roman" panose="02020603050405020304" pitchFamily="18" charset="0"/>
                <a:ea typeface="新細明體"/>
                <a:cs typeface="Times New Roman" panose="02020603050405020304" pitchFamily="18" charset="0"/>
              </a:rPr>
              <a:t>Cao</a:t>
            </a:r>
            <a:endParaRPr lang="en-HK" altLang="zh-CN" sz="1400" kern="1200" dirty="0">
              <a:solidFill>
                <a:schemeClr val="tx1"/>
              </a:solidFill>
              <a:effectLst/>
              <a:latin typeface="Times New Roman" panose="02020603050405020304" pitchFamily="18" charset="0"/>
              <a:ea typeface="新細明體"/>
              <a:cs typeface="Times New Roman" panose="02020603050405020304" pitchFamily="18" charset="0"/>
            </a:endParaRPr>
          </a:p>
          <a:p>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He was b</a:t>
            </a:r>
            <a:r>
              <a:rPr lang="en-HK" sz="1400" dirty="0" err="1">
                <a:solidFill>
                  <a:schemeClr val="tx1"/>
                </a:solidFill>
                <a:latin typeface="Times New Roman" panose="02020603050405020304" pitchFamily="18" charset="0"/>
                <a:ea typeface="新細明體"/>
                <a:cs typeface="Times New Roman" panose="02020603050405020304" pitchFamily="18" charset="0"/>
              </a:rPr>
              <a:t>orn</a:t>
            </a:r>
            <a:r>
              <a:rPr lang="en-HK" sz="1400" dirty="0">
                <a:solidFill>
                  <a:schemeClr val="tx1"/>
                </a:solidFill>
                <a:latin typeface="Times New Roman" panose="02020603050405020304" pitchFamily="18" charset="0"/>
                <a:ea typeface="新細明體"/>
                <a:cs typeface="Times New Roman" panose="02020603050405020304" pitchFamily="18" charset="0"/>
              </a:rPr>
              <a:t> in a humble family. His adoptive grandfather, Cao </a:t>
            </a:r>
            <a:r>
              <a:rPr lang="en-HK" sz="1400" dirty="0" err="1" smtClean="0">
                <a:solidFill>
                  <a:schemeClr val="tx1"/>
                </a:solidFill>
                <a:latin typeface="Times New Roman" panose="02020603050405020304" pitchFamily="18" charset="0"/>
                <a:ea typeface="新細明體"/>
                <a:cs typeface="Times New Roman" panose="02020603050405020304" pitchFamily="18" charset="0"/>
              </a:rPr>
              <a:t>Teng</a:t>
            </a:r>
            <a:r>
              <a:rPr lang="en-HK" sz="1400" dirty="0" smtClean="0">
                <a:solidFill>
                  <a:schemeClr val="tx1"/>
                </a:solidFill>
                <a:latin typeface="Times New Roman" panose="02020603050405020304" pitchFamily="18" charset="0"/>
                <a:ea typeface="新細明體"/>
                <a:cs typeface="Times New Roman" panose="02020603050405020304" pitchFamily="18" charset="0"/>
              </a:rPr>
              <a:t> </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zh-TW" altLang="en-US" sz="1400" dirty="0" smtClean="0">
                <a:solidFill>
                  <a:schemeClr val="tx1"/>
                </a:solidFill>
                <a:latin typeface="Times New Roman" panose="02020603050405020304" pitchFamily="18" charset="0"/>
                <a:ea typeface="新細明體"/>
                <a:cs typeface="Times New Roman" panose="02020603050405020304" pitchFamily="18" charset="0"/>
              </a:rPr>
              <a:t>曹騰</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en-HK" sz="1400" dirty="0" smtClean="0">
                <a:solidFill>
                  <a:schemeClr val="tx1"/>
                </a:solidFill>
                <a:latin typeface="Times New Roman" panose="02020603050405020304" pitchFamily="18" charset="0"/>
                <a:ea typeface="新細明體"/>
                <a:cs typeface="Times New Roman" panose="02020603050405020304" pitchFamily="18" charset="0"/>
              </a:rPr>
              <a:t>, </a:t>
            </a:r>
            <a:r>
              <a:rPr lang="en-HK" sz="1400" dirty="0">
                <a:solidFill>
                  <a:schemeClr val="tx1"/>
                </a:solidFill>
                <a:latin typeface="Times New Roman" panose="02020603050405020304" pitchFamily="18" charset="0"/>
                <a:ea typeface="新細明體"/>
                <a:cs typeface="Times New Roman" panose="02020603050405020304" pitchFamily="18" charset="0"/>
              </a:rPr>
              <a:t>was </a:t>
            </a:r>
            <a:r>
              <a:rPr lang="en-HK" sz="1400" dirty="0" smtClean="0">
                <a:solidFill>
                  <a:schemeClr val="tx1"/>
                </a:solidFill>
                <a:latin typeface="Times New Roman" panose="02020603050405020304" pitchFamily="18" charset="0"/>
                <a:ea typeface="新細明體"/>
                <a:cs typeface="Times New Roman" panose="02020603050405020304" pitchFamily="18" charset="0"/>
              </a:rPr>
              <a:t>an eunuch </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zh-TW" altLang="en-US" sz="1400" dirty="0" smtClean="0">
                <a:solidFill>
                  <a:schemeClr val="tx1"/>
                </a:solidFill>
                <a:latin typeface="Times New Roman" panose="02020603050405020304" pitchFamily="18" charset="0"/>
                <a:ea typeface="新細明體"/>
                <a:cs typeface="Times New Roman" panose="02020603050405020304" pitchFamily="18" charset="0"/>
              </a:rPr>
              <a:t>宦官</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en-HK" sz="1400" dirty="0" smtClean="0">
                <a:solidFill>
                  <a:schemeClr val="tx1"/>
                </a:solidFill>
                <a:latin typeface="Times New Roman" panose="02020603050405020304" pitchFamily="18" charset="0"/>
                <a:ea typeface="新細明體"/>
                <a:cs typeface="Times New Roman" panose="02020603050405020304" pitchFamily="18" charset="0"/>
              </a:rPr>
              <a:t>. </a:t>
            </a:r>
            <a:endParaRPr lang="en-HK" sz="1400" dirty="0">
              <a:solidFill>
                <a:schemeClr val="tx1"/>
              </a:solidFill>
              <a:latin typeface="Times New Roman" panose="02020603050405020304" pitchFamily="18" charset="0"/>
              <a:ea typeface="新細明體"/>
              <a:cs typeface="Times New Roman" panose="02020603050405020304" pitchFamily="18" charset="0"/>
            </a:endParaRPr>
          </a:p>
          <a:p>
            <a:pPr>
              <a:spcAft>
                <a:spcPts val="0"/>
              </a:spcAft>
            </a:pP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a:t>
            </a:r>
            <a:r>
              <a:rPr lang="en-US" sz="1400" kern="1200" dirty="0" smtClean="0">
                <a:solidFill>
                  <a:schemeClr val="tx1"/>
                </a:solidFill>
                <a:effectLst/>
                <a:latin typeface="Times New Roman" panose="02020603050405020304" pitchFamily="18" charset="0"/>
                <a:ea typeface="新細明體"/>
                <a:cs typeface="Times New Roman" panose="02020603050405020304" pitchFamily="18" charset="0"/>
              </a:rPr>
              <a:t>AD</a:t>
            </a:r>
            <a:r>
              <a:rPr lang="en-US" sz="1400" dirty="0" smtClean="0">
                <a:solidFill>
                  <a:schemeClr val="tx1"/>
                </a:solidFill>
                <a:latin typeface="Times New Roman" panose="02020603050405020304" pitchFamily="18" charset="0"/>
                <a:ea typeface="新細明體"/>
                <a:cs typeface="Times New Roman" panose="02020603050405020304" pitchFamily="18" charset="0"/>
              </a:rPr>
              <a:t>174</a:t>
            </a:r>
            <a:r>
              <a:rPr lang="en-US" sz="1400" dirty="0">
                <a:solidFill>
                  <a:schemeClr val="tx1"/>
                </a:solidFill>
                <a:latin typeface="Times New Roman" panose="02020603050405020304" pitchFamily="18" charset="0"/>
                <a:ea typeface="新細明體"/>
                <a:cs typeface="Times New Roman" panose="02020603050405020304" pitchFamily="18" charset="0"/>
              </a:rPr>
              <a:t>: At 19 years old, he started working as a </a:t>
            </a:r>
            <a:r>
              <a:rPr lang="en-HK" altLang="zh-CN" sz="1400" dirty="0">
                <a:solidFill>
                  <a:schemeClr val="tx1"/>
                </a:solidFill>
                <a:latin typeface="Times New Roman" panose="02020603050405020304" pitchFamily="18" charset="0"/>
                <a:ea typeface="新細明體"/>
                <a:cs typeface="Times New Roman" panose="02020603050405020304" pitchFamily="18" charset="0"/>
              </a:rPr>
              <a:t>local official in some districts.</a:t>
            </a:r>
            <a:endParaRPr lang="zh-HK" sz="1400" dirty="0">
              <a:solidFill>
                <a:schemeClr val="tx1"/>
              </a:solidFill>
              <a:effectLst/>
              <a:latin typeface="Times New Roman" panose="02020603050405020304" pitchFamily="18" charset="0"/>
              <a:ea typeface="新細明體"/>
              <a:cs typeface="Times New Roman" panose="02020603050405020304" pitchFamily="18" charset="0"/>
            </a:endParaRPr>
          </a:p>
          <a:p>
            <a:pPr>
              <a:spcAft>
                <a:spcPts val="0"/>
              </a:spcAft>
            </a:pP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a:t>
            </a:r>
            <a:r>
              <a:rPr lang="en-US" sz="1400" kern="1200" dirty="0" smtClean="0">
                <a:solidFill>
                  <a:schemeClr val="tx1"/>
                </a:solidFill>
                <a:effectLst/>
                <a:latin typeface="Times New Roman" panose="02020603050405020304" pitchFamily="18" charset="0"/>
                <a:ea typeface="新細明體"/>
                <a:cs typeface="Times New Roman" panose="02020603050405020304" pitchFamily="18" charset="0"/>
              </a:rPr>
              <a:t>AD192</a:t>
            </a: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At 37 years old</a:t>
            </a:r>
            <a:r>
              <a:rPr lang="en-HK" sz="1400" dirty="0">
                <a:solidFill>
                  <a:schemeClr val="tx1"/>
                </a:solidFill>
                <a:latin typeface="Times New Roman" panose="02020603050405020304" pitchFamily="18" charset="0"/>
                <a:ea typeface="新細明體"/>
                <a:cs typeface="Times New Roman" panose="02020603050405020304" pitchFamily="18" charset="0"/>
              </a:rPr>
              <a:t>, he established his own army </a:t>
            </a:r>
            <a:r>
              <a:rPr lang="en-HK" altLang="zh-CN" sz="1400" kern="1200" dirty="0">
                <a:solidFill>
                  <a:schemeClr val="tx1"/>
                </a:solidFill>
                <a:effectLst/>
                <a:latin typeface="Times New Roman" panose="02020603050405020304" pitchFamily="18" charset="0"/>
                <a:ea typeface="新細明體"/>
                <a:cs typeface="Times New Roman" panose="02020603050405020304" pitchFamily="18" charset="0"/>
              </a:rPr>
              <a:t>named the </a:t>
            </a:r>
            <a:r>
              <a:rPr lang="en-HK" altLang="zh-CN" sz="1400" kern="1200" dirty="0" err="1">
                <a:solidFill>
                  <a:schemeClr val="tx1"/>
                </a:solidFill>
                <a:effectLst/>
                <a:latin typeface="Times New Roman" panose="02020603050405020304" pitchFamily="18" charset="0"/>
                <a:ea typeface="新細明體"/>
                <a:cs typeface="Times New Roman" panose="02020603050405020304" pitchFamily="18" charset="0"/>
              </a:rPr>
              <a:t>Qingzhou</a:t>
            </a:r>
            <a:r>
              <a:rPr lang="en-HK" altLang="zh-CN" sz="1400" kern="1200" dirty="0">
                <a:solidFill>
                  <a:schemeClr val="tx1"/>
                </a:solidFill>
                <a:effectLst/>
                <a:latin typeface="Times New Roman" panose="02020603050405020304" pitchFamily="18" charset="0"/>
                <a:ea typeface="新細明體"/>
                <a:cs typeface="Times New Roman" panose="02020603050405020304" pitchFamily="18" charset="0"/>
              </a:rPr>
              <a:t> </a:t>
            </a:r>
            <a:r>
              <a:rPr lang="en-HK" altLang="zh-CN" sz="1400" kern="1200" dirty="0" smtClean="0">
                <a:solidFill>
                  <a:schemeClr val="tx1"/>
                </a:solidFill>
                <a:effectLst/>
                <a:latin typeface="Times New Roman" panose="02020603050405020304" pitchFamily="18" charset="0"/>
                <a:ea typeface="新細明體"/>
                <a:cs typeface="Times New Roman" panose="02020603050405020304" pitchFamily="18" charset="0"/>
              </a:rPr>
              <a:t>Corps </a:t>
            </a:r>
            <a:r>
              <a:rPr lang="en-US" altLang="zh-TW" sz="1400" kern="1200" dirty="0" smtClean="0">
                <a:solidFill>
                  <a:schemeClr val="tx1"/>
                </a:solidFill>
                <a:effectLst/>
                <a:latin typeface="Times New Roman" panose="02020603050405020304" pitchFamily="18" charset="0"/>
                <a:ea typeface="新細明體"/>
                <a:cs typeface="Times New Roman" panose="02020603050405020304" pitchFamily="18" charset="0"/>
              </a:rPr>
              <a:t>(</a:t>
            </a:r>
            <a:r>
              <a:rPr lang="zh-TW" altLang="en-US" sz="1400" kern="1200" dirty="0" smtClean="0">
                <a:solidFill>
                  <a:schemeClr val="tx1"/>
                </a:solidFill>
                <a:effectLst/>
                <a:latin typeface="Times New Roman" panose="02020603050405020304" pitchFamily="18" charset="0"/>
                <a:ea typeface="新細明體"/>
                <a:cs typeface="Times New Roman" panose="02020603050405020304" pitchFamily="18" charset="0"/>
              </a:rPr>
              <a:t>青州兵</a:t>
            </a:r>
            <a:r>
              <a:rPr lang="en-US" altLang="zh-TW" sz="1400" kern="1200" dirty="0" smtClean="0">
                <a:solidFill>
                  <a:schemeClr val="tx1"/>
                </a:solidFill>
                <a:effectLst/>
                <a:latin typeface="Times New Roman" panose="02020603050405020304" pitchFamily="18" charset="0"/>
                <a:ea typeface="新細明體"/>
                <a:cs typeface="Times New Roman" panose="02020603050405020304" pitchFamily="18" charset="0"/>
              </a:rPr>
              <a:t>)</a:t>
            </a:r>
            <a:r>
              <a:rPr lang="en-HK" altLang="zh-CN" sz="1400" kern="1200" dirty="0" smtClean="0">
                <a:solidFill>
                  <a:schemeClr val="tx1"/>
                </a:solidFill>
                <a:effectLst/>
                <a:latin typeface="Times New Roman" panose="02020603050405020304" pitchFamily="18" charset="0"/>
                <a:ea typeface="新細明體"/>
                <a:cs typeface="Times New Roman" panose="02020603050405020304" pitchFamily="18" charset="0"/>
              </a:rPr>
              <a:t> </a:t>
            </a:r>
            <a:r>
              <a:rPr lang="en-HK" altLang="zh-CN" sz="1400" kern="1200" dirty="0">
                <a:solidFill>
                  <a:schemeClr val="tx1"/>
                </a:solidFill>
                <a:effectLst/>
                <a:latin typeface="Times New Roman" panose="02020603050405020304" pitchFamily="18" charset="0"/>
                <a:ea typeface="新細明體"/>
                <a:cs typeface="Times New Roman" panose="02020603050405020304" pitchFamily="18" charset="0"/>
              </a:rPr>
              <a:t>in </a:t>
            </a:r>
            <a:r>
              <a:rPr lang="en-HK" altLang="zh-CN" sz="1400" kern="1200" dirty="0" smtClean="0">
                <a:solidFill>
                  <a:schemeClr val="tx1"/>
                </a:solidFill>
                <a:effectLst/>
                <a:latin typeface="Times New Roman" panose="02020603050405020304" pitchFamily="18" charset="0"/>
                <a:ea typeface="新細明體"/>
                <a:cs typeface="Times New Roman" panose="02020603050405020304" pitchFamily="18" charset="0"/>
              </a:rPr>
              <a:t>Shandong </a:t>
            </a:r>
            <a:r>
              <a:rPr lang="en-US" altLang="zh-TW" sz="1400" kern="1200" dirty="0" smtClean="0">
                <a:solidFill>
                  <a:schemeClr val="tx1"/>
                </a:solidFill>
                <a:effectLst/>
                <a:latin typeface="Times New Roman" panose="02020603050405020304" pitchFamily="18" charset="0"/>
                <a:ea typeface="新細明體"/>
                <a:cs typeface="Times New Roman" panose="02020603050405020304" pitchFamily="18" charset="0"/>
              </a:rPr>
              <a:t>(</a:t>
            </a:r>
            <a:r>
              <a:rPr lang="zh-TW" altLang="en-US" sz="1400" kern="1200" dirty="0" smtClean="0">
                <a:solidFill>
                  <a:schemeClr val="tx1"/>
                </a:solidFill>
                <a:effectLst/>
                <a:latin typeface="Times New Roman" panose="02020603050405020304" pitchFamily="18" charset="0"/>
                <a:ea typeface="新細明體"/>
                <a:cs typeface="Times New Roman" panose="02020603050405020304" pitchFamily="18" charset="0"/>
              </a:rPr>
              <a:t>山東</a:t>
            </a:r>
            <a:r>
              <a:rPr lang="en-US" altLang="zh-TW" sz="1400" kern="1200" dirty="0" smtClean="0">
                <a:solidFill>
                  <a:schemeClr val="tx1"/>
                </a:solidFill>
                <a:effectLst/>
                <a:latin typeface="Times New Roman" panose="02020603050405020304" pitchFamily="18" charset="0"/>
                <a:ea typeface="新細明體"/>
                <a:cs typeface="Times New Roman" panose="02020603050405020304" pitchFamily="18" charset="0"/>
              </a:rPr>
              <a:t>)</a:t>
            </a:r>
            <a:r>
              <a:rPr lang="en-HK" altLang="zh-CN" sz="1400" kern="1200" dirty="0" smtClean="0">
                <a:solidFill>
                  <a:schemeClr val="tx1"/>
                </a:solidFill>
                <a:effectLst/>
                <a:latin typeface="Times New Roman" panose="02020603050405020304" pitchFamily="18" charset="0"/>
                <a:ea typeface="新細明體"/>
                <a:cs typeface="Times New Roman" panose="02020603050405020304" pitchFamily="18" charset="0"/>
              </a:rPr>
              <a:t>.</a:t>
            </a:r>
            <a:endParaRPr lang="zh-HK" sz="1400" dirty="0">
              <a:solidFill>
                <a:schemeClr val="tx1"/>
              </a:solidFill>
              <a:effectLst/>
              <a:latin typeface="Times New Roman" panose="02020603050405020304" pitchFamily="18" charset="0"/>
              <a:ea typeface="新細明體"/>
              <a:cs typeface="Times New Roman" panose="02020603050405020304" pitchFamily="18" charset="0"/>
            </a:endParaRPr>
          </a:p>
          <a:p>
            <a:pPr>
              <a:spcAft>
                <a:spcPts val="0"/>
              </a:spcAft>
            </a:pP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a:t>
            </a:r>
            <a:r>
              <a:rPr lang="en-US" sz="1400" kern="1200" dirty="0" smtClean="0">
                <a:solidFill>
                  <a:schemeClr val="tx1"/>
                </a:solidFill>
                <a:effectLst/>
                <a:latin typeface="Times New Roman" panose="02020603050405020304" pitchFamily="18" charset="0"/>
                <a:ea typeface="新細明體"/>
                <a:cs typeface="Times New Roman" panose="02020603050405020304" pitchFamily="18" charset="0"/>
              </a:rPr>
              <a:t>AD194</a:t>
            </a: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He was </a:t>
            </a:r>
            <a:r>
              <a:rPr lang="en-US" sz="1400" kern="1200" dirty="0" smtClean="0">
                <a:solidFill>
                  <a:schemeClr val="tx1"/>
                </a:solidFill>
                <a:effectLst/>
                <a:latin typeface="Times New Roman" panose="02020603050405020304" pitchFamily="18" charset="0"/>
                <a:ea typeface="新細明體"/>
                <a:cs typeface="Times New Roman" panose="02020603050405020304" pitchFamily="18" charset="0"/>
              </a:rPr>
              <a:t>appointed by </a:t>
            </a: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the imperial court </a:t>
            </a:r>
            <a:r>
              <a:rPr lang="en-HK" altLang="zh-CN" sz="1400" kern="1200" dirty="0">
                <a:solidFill>
                  <a:schemeClr val="tx1"/>
                </a:solidFill>
                <a:effectLst/>
                <a:latin typeface="Times New Roman" panose="02020603050405020304" pitchFamily="18" charset="0"/>
                <a:ea typeface="新細明體"/>
                <a:cs typeface="Times New Roman" panose="02020603050405020304" pitchFamily="18" charset="0"/>
              </a:rPr>
              <a:t>to become the regional governor of </a:t>
            </a:r>
            <a:r>
              <a:rPr lang="en-HK" altLang="zh-CN" sz="1400" dirty="0" err="1" smtClean="0">
                <a:solidFill>
                  <a:schemeClr val="tx1"/>
                </a:solidFill>
                <a:latin typeface="Times New Roman" panose="02020603050405020304" pitchFamily="18" charset="0"/>
                <a:ea typeface="新細明體"/>
                <a:cs typeface="Times New Roman" panose="02020603050405020304" pitchFamily="18" charset="0"/>
              </a:rPr>
              <a:t>Yanzhou</a:t>
            </a:r>
            <a:r>
              <a:rPr lang="en-HK" altLang="zh-CN" sz="1400" dirty="0" smtClean="0">
                <a:solidFill>
                  <a:schemeClr val="tx1"/>
                </a:solidFill>
                <a:latin typeface="Times New Roman" panose="02020603050405020304" pitchFamily="18" charset="0"/>
                <a:ea typeface="新細明體"/>
                <a:cs typeface="Times New Roman" panose="02020603050405020304" pitchFamily="18" charset="0"/>
              </a:rPr>
              <a:t> </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zh-TW" altLang="en-US" sz="1400" dirty="0" smtClean="0">
                <a:solidFill>
                  <a:schemeClr val="tx1"/>
                </a:solidFill>
                <a:latin typeface="Times New Roman" panose="02020603050405020304" pitchFamily="18" charset="0"/>
                <a:ea typeface="新細明體"/>
                <a:cs typeface="Times New Roman" panose="02020603050405020304" pitchFamily="18" charset="0"/>
              </a:rPr>
              <a:t>兗州</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en-HK" altLang="zh-CN" sz="1400" dirty="0" smtClean="0">
                <a:solidFill>
                  <a:schemeClr val="tx1"/>
                </a:solidFill>
                <a:latin typeface="Times New Roman" panose="02020603050405020304" pitchFamily="18" charset="0"/>
                <a:ea typeface="新細明體"/>
                <a:cs typeface="Times New Roman" panose="02020603050405020304" pitchFamily="18" charset="0"/>
              </a:rPr>
              <a:t>.</a:t>
            </a:r>
            <a:endParaRPr lang="zh-HK" sz="1400" dirty="0">
              <a:solidFill>
                <a:schemeClr val="tx1"/>
              </a:solidFill>
              <a:effectLst/>
              <a:latin typeface="Times New Roman" panose="02020603050405020304" pitchFamily="18" charset="0"/>
              <a:ea typeface="新細明體"/>
              <a:cs typeface="Times New Roman" panose="02020603050405020304" pitchFamily="18" charset="0"/>
            </a:endParaRPr>
          </a:p>
          <a:p>
            <a:pPr>
              <a:spcAft>
                <a:spcPts val="0"/>
              </a:spcAft>
            </a:pP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a:t>
            </a:r>
            <a:r>
              <a:rPr lang="en-US" sz="1400" kern="1200" dirty="0" smtClean="0">
                <a:solidFill>
                  <a:schemeClr val="tx1"/>
                </a:solidFill>
                <a:effectLst/>
                <a:latin typeface="Times New Roman" panose="02020603050405020304" pitchFamily="18" charset="0"/>
                <a:ea typeface="新細明體"/>
                <a:cs typeface="Times New Roman" panose="02020603050405020304" pitchFamily="18" charset="0"/>
              </a:rPr>
              <a:t>AD</a:t>
            </a:r>
            <a:r>
              <a:rPr lang="en-US" sz="1400" dirty="0" smtClean="0">
                <a:solidFill>
                  <a:schemeClr val="tx1"/>
                </a:solidFill>
                <a:latin typeface="Times New Roman" panose="02020603050405020304" pitchFamily="18" charset="0"/>
                <a:ea typeface="新細明體"/>
                <a:cs typeface="Times New Roman" panose="02020603050405020304" pitchFamily="18" charset="0"/>
              </a:rPr>
              <a:t>200</a:t>
            </a:r>
            <a:r>
              <a:rPr lang="en-US" sz="1400" dirty="0">
                <a:solidFill>
                  <a:schemeClr val="tx1"/>
                </a:solidFill>
                <a:latin typeface="Times New Roman" panose="02020603050405020304" pitchFamily="18" charset="0"/>
                <a:ea typeface="新細明體"/>
                <a:cs typeface="Times New Roman" panose="02020603050405020304" pitchFamily="18" charset="0"/>
              </a:rPr>
              <a:t>: He defeated Yuan </a:t>
            </a:r>
            <a:r>
              <a:rPr lang="en-US" sz="1400" dirty="0" smtClean="0">
                <a:solidFill>
                  <a:schemeClr val="tx1"/>
                </a:solidFill>
                <a:latin typeface="Times New Roman" panose="02020603050405020304" pitchFamily="18" charset="0"/>
                <a:ea typeface="新細明體"/>
                <a:cs typeface="Times New Roman" panose="02020603050405020304" pitchFamily="18" charset="0"/>
              </a:rPr>
              <a:t>Shao in the </a:t>
            </a:r>
            <a:r>
              <a:rPr lang="en-US" sz="1400" dirty="0">
                <a:solidFill>
                  <a:schemeClr val="tx1"/>
                </a:solidFill>
                <a:latin typeface="Times New Roman" panose="02020603050405020304" pitchFamily="18" charset="0"/>
                <a:ea typeface="新細明體"/>
                <a:cs typeface="Times New Roman" panose="02020603050405020304" pitchFamily="18" charset="0"/>
              </a:rPr>
              <a:t>battle of </a:t>
            </a:r>
            <a:r>
              <a:rPr lang="en-US" sz="1400" dirty="0" err="1" smtClean="0">
                <a:solidFill>
                  <a:schemeClr val="tx1"/>
                </a:solidFill>
                <a:latin typeface="Times New Roman" panose="02020603050405020304" pitchFamily="18" charset="0"/>
                <a:ea typeface="新細明體"/>
                <a:cs typeface="Times New Roman" panose="02020603050405020304" pitchFamily="18" charset="0"/>
              </a:rPr>
              <a:t>Guandu</a:t>
            </a:r>
            <a:r>
              <a:rPr lang="en-US" sz="1400" dirty="0" smtClean="0">
                <a:solidFill>
                  <a:schemeClr val="tx1"/>
                </a:solidFill>
                <a:latin typeface="Times New Roman" panose="02020603050405020304" pitchFamily="18" charset="0"/>
                <a:ea typeface="新細明體"/>
                <a:cs typeface="Times New Roman" panose="02020603050405020304" pitchFamily="18" charset="0"/>
              </a:rPr>
              <a:t> </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zh-TW" altLang="en-US" sz="1400" dirty="0" smtClean="0">
                <a:solidFill>
                  <a:schemeClr val="tx1"/>
                </a:solidFill>
                <a:latin typeface="Times New Roman" panose="02020603050405020304" pitchFamily="18" charset="0"/>
                <a:ea typeface="新細明體"/>
                <a:cs typeface="Times New Roman" panose="02020603050405020304" pitchFamily="18" charset="0"/>
              </a:rPr>
              <a:t>官渡</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en-US" sz="1400" dirty="0" smtClean="0">
                <a:solidFill>
                  <a:schemeClr val="tx1"/>
                </a:solidFill>
                <a:latin typeface="Times New Roman" panose="02020603050405020304" pitchFamily="18" charset="0"/>
                <a:ea typeface="新細明體"/>
                <a:cs typeface="Times New Roman" panose="02020603050405020304" pitchFamily="18" charset="0"/>
              </a:rPr>
              <a:t> </a:t>
            </a:r>
            <a:r>
              <a:rPr lang="en-US" sz="1400" dirty="0">
                <a:solidFill>
                  <a:schemeClr val="tx1"/>
                </a:solidFill>
                <a:latin typeface="Times New Roman" panose="02020603050405020304" pitchFamily="18" charset="0"/>
                <a:ea typeface="新細明體"/>
                <a:cs typeface="Times New Roman" panose="02020603050405020304" pitchFamily="18" charset="0"/>
              </a:rPr>
              <a:t>and was able to control </a:t>
            </a:r>
            <a:r>
              <a:rPr lang="en-US" sz="1400" dirty="0" smtClean="0">
                <a:solidFill>
                  <a:schemeClr val="tx1"/>
                </a:solidFill>
                <a:latin typeface="Times New Roman" panose="02020603050405020304" pitchFamily="18" charset="0"/>
                <a:ea typeface="新細明體"/>
                <a:cs typeface="Times New Roman" panose="02020603050405020304" pitchFamily="18" charset="0"/>
              </a:rPr>
              <a:t>northern China</a:t>
            </a:r>
            <a:r>
              <a:rPr lang="en-HK" altLang="zh-CN" sz="1400" dirty="0">
                <a:solidFill>
                  <a:schemeClr val="tx1"/>
                </a:solidFill>
                <a:latin typeface="Times New Roman" panose="02020603050405020304" pitchFamily="18" charset="0"/>
                <a:ea typeface="新細明體"/>
                <a:cs typeface="Times New Roman" panose="02020603050405020304" pitchFamily="18" charset="0"/>
              </a:rPr>
              <a:t>.</a:t>
            </a:r>
            <a:endParaRPr lang="zh-HK" sz="1400" dirty="0">
              <a:solidFill>
                <a:schemeClr val="tx1"/>
              </a:solidFill>
              <a:effectLst/>
              <a:latin typeface="Times New Roman" panose="02020603050405020304" pitchFamily="18" charset="0"/>
              <a:ea typeface="新細明體"/>
              <a:cs typeface="Times New Roman" panose="02020603050405020304" pitchFamily="18" charset="0"/>
            </a:endParaRPr>
          </a:p>
          <a:p>
            <a:pPr>
              <a:spcAft>
                <a:spcPts val="0"/>
              </a:spcAft>
            </a:pP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a:t>
            </a:r>
            <a:r>
              <a:rPr lang="en-US" sz="1400" kern="1200" dirty="0" smtClean="0">
                <a:solidFill>
                  <a:schemeClr val="tx1"/>
                </a:solidFill>
                <a:effectLst/>
                <a:latin typeface="Times New Roman" panose="02020603050405020304" pitchFamily="18" charset="0"/>
                <a:ea typeface="新細明體"/>
                <a:cs typeface="Times New Roman" panose="02020603050405020304" pitchFamily="18" charset="0"/>
              </a:rPr>
              <a:t>AD208</a:t>
            </a: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 At 53 years old</a:t>
            </a:r>
            <a:r>
              <a:rPr lang="en-US" sz="1400" dirty="0">
                <a:solidFill>
                  <a:schemeClr val="tx1"/>
                </a:solidFill>
                <a:latin typeface="Times New Roman" panose="02020603050405020304" pitchFamily="18" charset="0"/>
                <a:ea typeface="新細明體"/>
                <a:cs typeface="Times New Roman" panose="02020603050405020304" pitchFamily="18" charset="0"/>
              </a:rPr>
              <a:t>, he b</a:t>
            </a:r>
            <a:r>
              <a:rPr lang="en-US" sz="1400" kern="1200" dirty="0">
                <a:solidFill>
                  <a:schemeClr val="tx1"/>
                </a:solidFill>
                <a:effectLst/>
                <a:latin typeface="Times New Roman" panose="02020603050405020304" pitchFamily="18" charset="0"/>
                <a:ea typeface="新細明體"/>
                <a:cs typeface="Times New Roman" panose="02020603050405020304" pitchFamily="18" charset="0"/>
              </a:rPr>
              <a:t>ecame</a:t>
            </a:r>
            <a:r>
              <a:rPr lang="en-HK" sz="1400" dirty="0">
                <a:solidFill>
                  <a:schemeClr val="tx1"/>
                </a:solidFill>
                <a:latin typeface="Times New Roman" panose="02020603050405020304" pitchFamily="18" charset="0"/>
                <a:ea typeface="新細明體"/>
                <a:cs typeface="Times New Roman" panose="02020603050405020304" pitchFamily="18" charset="0"/>
              </a:rPr>
              <a:t> counsellor-in-chief. I</a:t>
            </a:r>
            <a:r>
              <a:rPr lang="en-HK" altLang="zh-CN" sz="1400" dirty="0">
                <a:solidFill>
                  <a:schemeClr val="tx1"/>
                </a:solidFill>
                <a:latin typeface="Times New Roman" panose="02020603050405020304" pitchFamily="18" charset="0"/>
                <a:ea typeface="新細明體"/>
                <a:cs typeface="Times New Roman" panose="02020603050405020304" pitchFamily="18" charset="0"/>
              </a:rPr>
              <a:t>n the same year, he travelled south to pacify </a:t>
            </a:r>
            <a:r>
              <a:rPr lang="en-HK" altLang="zh-CN" sz="1400" dirty="0" err="1">
                <a:solidFill>
                  <a:schemeClr val="tx1"/>
                </a:solidFill>
                <a:latin typeface="Times New Roman" panose="02020603050405020304" pitchFamily="18" charset="0"/>
                <a:ea typeface="新細明體"/>
                <a:cs typeface="Times New Roman" panose="02020603050405020304" pitchFamily="18" charset="0"/>
              </a:rPr>
              <a:t>Jingzhou</a:t>
            </a:r>
            <a:r>
              <a:rPr lang="en-HK" altLang="zh-CN" sz="1400" dirty="0">
                <a:solidFill>
                  <a:schemeClr val="tx1"/>
                </a:solidFill>
                <a:latin typeface="Times New Roman" panose="02020603050405020304" pitchFamily="18" charset="0"/>
                <a:ea typeface="新細明體"/>
                <a:cs typeface="Times New Roman" panose="02020603050405020304" pitchFamily="18" charset="0"/>
              </a:rPr>
              <a:t>, particularly </a:t>
            </a:r>
            <a:r>
              <a:rPr lang="en-HK" altLang="zh-CN" sz="1400" dirty="0" err="1">
                <a:solidFill>
                  <a:schemeClr val="tx1"/>
                </a:solidFill>
                <a:latin typeface="Times New Roman" panose="02020603050405020304" pitchFamily="18" charset="0"/>
                <a:ea typeface="新細明體"/>
                <a:cs typeface="Times New Roman" panose="02020603050405020304" pitchFamily="18" charset="0"/>
              </a:rPr>
              <a:t>Fancheng</a:t>
            </a:r>
            <a:r>
              <a:rPr lang="en-HK" altLang="zh-CN" sz="1400" dirty="0">
                <a:solidFill>
                  <a:schemeClr val="tx1"/>
                </a:solidFill>
                <a:latin typeface="Times New Roman" panose="02020603050405020304" pitchFamily="18" charset="0"/>
                <a:ea typeface="新細明體"/>
                <a:cs typeface="Times New Roman" panose="02020603050405020304" pitchFamily="18" charset="0"/>
              </a:rPr>
              <a:t> </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a:t>
            </a:r>
            <a:r>
              <a:rPr lang="zh-TW" altLang="en-US" sz="1400" dirty="0" smtClean="0">
                <a:solidFill>
                  <a:schemeClr val="tx1"/>
                </a:solidFill>
                <a:latin typeface="Times New Roman" panose="02020603050405020304" pitchFamily="18" charset="0"/>
                <a:ea typeface="新細明體"/>
                <a:cs typeface="Times New Roman" panose="02020603050405020304" pitchFamily="18" charset="0"/>
              </a:rPr>
              <a:t>樊城</a:t>
            </a:r>
            <a:r>
              <a:rPr lang="en-US" altLang="zh-TW" sz="1400" dirty="0" smtClean="0">
                <a:solidFill>
                  <a:schemeClr val="tx1"/>
                </a:solidFill>
                <a:latin typeface="Times New Roman" panose="02020603050405020304" pitchFamily="18" charset="0"/>
                <a:ea typeface="新細明體"/>
                <a:cs typeface="Times New Roman" panose="02020603050405020304" pitchFamily="18" charset="0"/>
              </a:rPr>
              <a:t>) </a:t>
            </a:r>
            <a:r>
              <a:rPr lang="en-HK" altLang="zh-CN" sz="1400" dirty="0" smtClean="0">
                <a:solidFill>
                  <a:schemeClr val="tx1"/>
                </a:solidFill>
                <a:latin typeface="Times New Roman" panose="02020603050405020304" pitchFamily="18" charset="0"/>
                <a:ea typeface="新細明體"/>
                <a:cs typeface="Times New Roman" panose="02020603050405020304" pitchFamily="18" charset="0"/>
              </a:rPr>
              <a:t>where </a:t>
            </a:r>
            <a:r>
              <a:rPr lang="en-HK" altLang="zh-CN" sz="1400" dirty="0">
                <a:solidFill>
                  <a:schemeClr val="tx1"/>
                </a:solidFill>
                <a:latin typeface="Times New Roman" panose="02020603050405020304" pitchFamily="18" charset="0"/>
                <a:ea typeface="新細明體"/>
                <a:cs typeface="Times New Roman" panose="02020603050405020304" pitchFamily="18" charset="0"/>
              </a:rPr>
              <a:t>Liu Bei was stationed.</a:t>
            </a:r>
            <a:endParaRPr lang="zh-HK" sz="1400" dirty="0">
              <a:solidFill>
                <a:schemeClr val="tx1"/>
              </a:solidFill>
              <a:effectLst/>
              <a:highlight>
                <a:srgbClr val="FFFF00"/>
              </a:highlight>
              <a:latin typeface="Times New Roman" panose="02020603050405020304" pitchFamily="18" charset="0"/>
              <a:ea typeface="新細明體"/>
              <a:cs typeface="Times New Roman" panose="02020603050405020304" pitchFamily="18" charset="0"/>
            </a:endParaRPr>
          </a:p>
        </p:txBody>
      </p:sp>
      <p:grpSp>
        <p:nvGrpSpPr>
          <p:cNvPr id="9" name="群組 8"/>
          <p:cNvGrpSpPr/>
          <p:nvPr/>
        </p:nvGrpSpPr>
        <p:grpSpPr>
          <a:xfrm>
            <a:off x="7030600" y="1778725"/>
            <a:ext cx="1740481" cy="1512582"/>
            <a:chOff x="-57217" y="-12941"/>
            <a:chExt cx="2025884" cy="1879340"/>
          </a:xfrm>
        </p:grpSpPr>
        <p:pic>
          <p:nvPicPr>
            <p:cNvPr id="10" name="Picture 5" descr="G:\2014 War History for China\赤壁之戰\曹操副本.jpg"/>
            <p:cNvPicPr>
              <a:picLocks noChangeAspect="1" noChangeArrowheads="1"/>
            </p:cNvPicPr>
            <p:nvPr/>
          </p:nvPicPr>
          <p:blipFill>
            <a:blip r:embed="rId4" cstate="print"/>
            <a:srcRect/>
            <a:stretch>
              <a:fillRect/>
            </a:stretch>
          </p:blipFill>
          <p:spPr bwMode="auto">
            <a:xfrm>
              <a:off x="0" y="0"/>
              <a:ext cx="1968667" cy="1866399"/>
            </a:xfrm>
            <a:prstGeom prst="rect">
              <a:avLst/>
            </a:prstGeom>
            <a:noFill/>
          </p:spPr>
        </p:pic>
        <p:sp>
          <p:nvSpPr>
            <p:cNvPr id="11" name="TextBox 36"/>
            <p:cNvSpPr txBox="1"/>
            <p:nvPr/>
          </p:nvSpPr>
          <p:spPr>
            <a:xfrm rot="16200000">
              <a:off x="-31446" y="557422"/>
              <a:ext cx="683244" cy="586368"/>
            </a:xfrm>
            <a:prstGeom prst="rect">
              <a:avLst/>
            </a:prstGeom>
            <a:noFill/>
          </p:spPr>
          <p:txBody>
            <a:bodyPr vert="eaVert" wrap="square" rtlCol="0">
              <a:noAutofit/>
            </a:bodyPr>
            <a:lstStyle/>
            <a:p>
              <a:pPr>
                <a:spcAft>
                  <a:spcPts val="0"/>
                </a:spcAft>
              </a:pPr>
              <a:r>
                <a:rPr lang="en-HK" altLang="zh-CN" sz="1200" kern="1200" dirty="0">
                  <a:solidFill>
                    <a:srgbClr val="000000"/>
                  </a:solidFill>
                  <a:effectLst/>
                  <a:latin typeface="Times New Roman"/>
                  <a:ea typeface="新細明體"/>
                  <a:cs typeface="Times New Roman"/>
                </a:rPr>
                <a:t>Cao </a:t>
              </a:r>
              <a:r>
                <a:rPr lang="en-HK" altLang="zh-CN" sz="1200" kern="1200" dirty="0" err="1">
                  <a:solidFill>
                    <a:srgbClr val="000000"/>
                  </a:solidFill>
                  <a:effectLst/>
                  <a:latin typeface="Times New Roman"/>
                  <a:ea typeface="新細明體"/>
                  <a:cs typeface="Times New Roman"/>
                </a:rPr>
                <a:t>Cao</a:t>
              </a:r>
              <a:endParaRPr lang="zh-HK" sz="1200" dirty="0">
                <a:effectLst/>
                <a:latin typeface="Times New Roman"/>
                <a:ea typeface="新細明體"/>
                <a:cs typeface="Times New Roman"/>
              </a:endParaRPr>
            </a:p>
          </p:txBody>
        </p:sp>
        <p:sp>
          <p:nvSpPr>
            <p:cNvPr id="12" name="TextBox 27"/>
            <p:cNvSpPr txBox="1"/>
            <p:nvPr/>
          </p:nvSpPr>
          <p:spPr>
            <a:xfrm>
              <a:off x="-57217" y="-12941"/>
              <a:ext cx="791845" cy="442343"/>
            </a:xfrm>
            <a:prstGeom prst="rect">
              <a:avLst/>
            </a:prstGeom>
            <a:noFill/>
          </p:spPr>
          <p:txBody>
            <a:bodyPr wrap="square" rtlCol="0">
              <a:noAutofit/>
            </a:bodyPr>
            <a:lstStyle/>
            <a:p>
              <a:pPr>
                <a:spcAft>
                  <a:spcPts val="0"/>
                </a:spcAft>
              </a:pPr>
              <a:r>
                <a:rPr lang="en-US" sz="1200" dirty="0">
                  <a:solidFill>
                    <a:srgbClr val="000000"/>
                  </a:solidFill>
                  <a:latin typeface="Times New Roman"/>
                  <a:ea typeface="新細明體"/>
                  <a:cs typeface="Times New Roman"/>
                </a:rPr>
                <a:t>AD155-220</a:t>
              </a:r>
              <a:endParaRPr lang="zh-HK" sz="1200" dirty="0">
                <a:solidFill>
                  <a:srgbClr val="000000"/>
                </a:solidFill>
                <a:latin typeface="Times New Roman"/>
                <a:ea typeface="新細明體"/>
                <a:cs typeface="Times New Roman"/>
              </a:endParaRPr>
            </a:p>
          </p:txBody>
        </p:sp>
      </p:grpSp>
      <p:sp>
        <p:nvSpPr>
          <p:cNvPr id="13" name="TextBox 9"/>
          <p:cNvSpPr txBox="1"/>
          <p:nvPr/>
        </p:nvSpPr>
        <p:spPr>
          <a:xfrm>
            <a:off x="475476" y="4344045"/>
            <a:ext cx="6406126" cy="2402195"/>
          </a:xfrm>
          <a:prstGeom prst="rect">
            <a:avLst/>
          </a:prstGeom>
          <a:blipFill>
            <a:blip r:embed="rId3" cstate="print"/>
            <a:tile tx="0" ty="0" sx="100000" sy="100000" flip="none" algn="tl"/>
          </a:blipFill>
          <a:ln w="38100" cmpd="sng"/>
        </p:spPr>
        <p:style>
          <a:lnRef idx="1">
            <a:schemeClr val="accent1"/>
          </a:lnRef>
          <a:fillRef idx="2">
            <a:schemeClr val="accent1"/>
          </a:fillRef>
          <a:effectRef idx="1">
            <a:schemeClr val="accent1"/>
          </a:effectRef>
          <a:fontRef idx="minor">
            <a:schemeClr val="dk1"/>
          </a:fontRef>
        </p:style>
        <p:txBody>
          <a:bodyPr wrap="square" rtlCol="0">
            <a:noAutofit/>
          </a:bodyPr>
          <a:lstStyle/>
          <a:p>
            <a:pPr>
              <a:spcAft>
                <a:spcPts val="0"/>
              </a:spcAft>
            </a:pPr>
            <a:r>
              <a:rPr lang="en-HK" altLang="zh-CN" sz="1500" kern="1200" dirty="0">
                <a:solidFill>
                  <a:schemeClr val="tx1"/>
                </a:solidFill>
                <a:effectLst/>
                <a:latin typeface="Times New Roman"/>
                <a:ea typeface="新細明體"/>
                <a:cs typeface="Times New Roman"/>
              </a:rPr>
              <a:t>Sun Quan</a:t>
            </a:r>
          </a:p>
          <a:p>
            <a:pPr>
              <a:spcAft>
                <a:spcPts val="0"/>
              </a:spcAft>
            </a:pPr>
            <a:r>
              <a:rPr lang="en-US" sz="1500" kern="1200" dirty="0">
                <a:solidFill>
                  <a:schemeClr val="tx1"/>
                </a:solidFill>
                <a:effectLst/>
                <a:latin typeface="Times New Roman"/>
                <a:ea typeface="新細明體"/>
                <a:cs typeface="Times New Roman"/>
              </a:rPr>
              <a:t>• He was b</a:t>
            </a:r>
            <a:r>
              <a:rPr lang="en-HK" sz="1500" dirty="0" err="1">
                <a:solidFill>
                  <a:schemeClr val="tx1"/>
                </a:solidFill>
                <a:latin typeface="Times New Roman"/>
                <a:ea typeface="新細明體"/>
                <a:cs typeface="Times New Roman"/>
              </a:rPr>
              <a:t>orn</a:t>
            </a:r>
            <a:r>
              <a:rPr lang="en-HK" sz="1500" dirty="0">
                <a:solidFill>
                  <a:schemeClr val="tx1"/>
                </a:solidFill>
                <a:latin typeface="Times New Roman"/>
                <a:ea typeface="新細明體"/>
                <a:cs typeface="Times New Roman"/>
              </a:rPr>
              <a:t> in a noble family in Yangzi river delta. His</a:t>
            </a:r>
            <a:r>
              <a:rPr lang="en-HK" altLang="zh-CN" sz="1500" dirty="0">
                <a:solidFill>
                  <a:schemeClr val="tx1"/>
                </a:solidFill>
                <a:latin typeface="Times New Roman"/>
                <a:ea typeface="新細明體"/>
                <a:cs typeface="Times New Roman"/>
              </a:rPr>
              <a:t> brother, Sun </a:t>
            </a:r>
            <a:r>
              <a:rPr lang="en-HK" altLang="zh-CN" sz="1500" dirty="0" smtClean="0">
                <a:solidFill>
                  <a:schemeClr val="tx1"/>
                </a:solidFill>
                <a:latin typeface="Times New Roman"/>
                <a:ea typeface="新細明體"/>
                <a:cs typeface="Times New Roman"/>
              </a:rPr>
              <a:t>Ce </a:t>
            </a:r>
            <a:r>
              <a:rPr lang="en-US" altLang="zh-TW" sz="1500" dirty="0" smtClean="0">
                <a:solidFill>
                  <a:schemeClr val="tx1"/>
                </a:solidFill>
                <a:latin typeface="Times New Roman"/>
                <a:ea typeface="新細明體"/>
                <a:cs typeface="Times New Roman"/>
              </a:rPr>
              <a:t>(</a:t>
            </a:r>
            <a:r>
              <a:rPr lang="zh-TW" altLang="en-US" sz="1500" dirty="0" smtClean="0">
                <a:solidFill>
                  <a:schemeClr val="tx1"/>
                </a:solidFill>
                <a:latin typeface="Times New Roman"/>
                <a:ea typeface="新細明體"/>
                <a:cs typeface="Times New Roman"/>
              </a:rPr>
              <a:t>孫策</a:t>
            </a:r>
            <a:r>
              <a:rPr lang="en-US" altLang="zh-TW" sz="1500" dirty="0" smtClean="0">
                <a:solidFill>
                  <a:schemeClr val="tx1"/>
                </a:solidFill>
                <a:latin typeface="Times New Roman"/>
                <a:ea typeface="新細明體"/>
                <a:cs typeface="Times New Roman"/>
              </a:rPr>
              <a:t>)</a:t>
            </a:r>
            <a:r>
              <a:rPr lang="en-HK" altLang="zh-CN" sz="1500" dirty="0" smtClean="0">
                <a:solidFill>
                  <a:schemeClr val="tx1"/>
                </a:solidFill>
                <a:latin typeface="Times New Roman"/>
                <a:ea typeface="新細明體"/>
                <a:cs typeface="Times New Roman"/>
              </a:rPr>
              <a:t>, </a:t>
            </a:r>
            <a:r>
              <a:rPr lang="en-HK" altLang="zh-CN" sz="1500" dirty="0">
                <a:solidFill>
                  <a:schemeClr val="tx1"/>
                </a:solidFill>
                <a:latin typeface="Times New Roman"/>
                <a:ea typeface="新細明體"/>
                <a:cs typeface="Times New Roman"/>
              </a:rPr>
              <a:t>was the most powerful warlord there. </a:t>
            </a:r>
            <a:endParaRPr lang="zh-HK" sz="1500" dirty="0">
              <a:solidFill>
                <a:schemeClr val="tx1"/>
              </a:solidFill>
              <a:effectLst/>
              <a:highlight>
                <a:srgbClr val="FFFF00"/>
              </a:highlight>
              <a:latin typeface="Times New Roman"/>
              <a:ea typeface="新細明體"/>
              <a:cs typeface="Times New Roman"/>
            </a:endParaRPr>
          </a:p>
          <a:p>
            <a:pPr>
              <a:spcAft>
                <a:spcPts val="0"/>
              </a:spcAft>
            </a:pPr>
            <a:r>
              <a:rPr lang="en-US" sz="1500" kern="1200" dirty="0">
                <a:solidFill>
                  <a:schemeClr val="tx1"/>
                </a:solidFill>
                <a:effectLst/>
                <a:latin typeface="Times New Roman"/>
                <a:ea typeface="新細明體"/>
                <a:cs typeface="Times New Roman"/>
              </a:rPr>
              <a:t>• </a:t>
            </a:r>
            <a:r>
              <a:rPr lang="en-US" sz="1500" kern="1200" dirty="0" smtClean="0">
                <a:solidFill>
                  <a:schemeClr val="tx1"/>
                </a:solidFill>
                <a:effectLst/>
                <a:latin typeface="Times New Roman"/>
                <a:ea typeface="新細明體"/>
                <a:cs typeface="Times New Roman"/>
              </a:rPr>
              <a:t>AD200</a:t>
            </a:r>
            <a:r>
              <a:rPr lang="en-US" sz="1500" kern="1200" dirty="0">
                <a:solidFill>
                  <a:schemeClr val="tx1"/>
                </a:solidFill>
                <a:effectLst/>
                <a:latin typeface="Times New Roman"/>
                <a:ea typeface="新細明體"/>
                <a:cs typeface="Times New Roman"/>
              </a:rPr>
              <a:t>: After Sun Ce </a:t>
            </a:r>
            <a:r>
              <a:rPr lang="en-US" sz="1500" dirty="0">
                <a:solidFill>
                  <a:schemeClr val="tx1"/>
                </a:solidFill>
                <a:latin typeface="Times New Roman"/>
                <a:ea typeface="新細明體"/>
                <a:cs typeface="Times New Roman"/>
              </a:rPr>
              <a:t>had been</a:t>
            </a:r>
            <a:r>
              <a:rPr lang="en-US" sz="1500" kern="1200" dirty="0">
                <a:solidFill>
                  <a:schemeClr val="tx1"/>
                </a:solidFill>
                <a:effectLst/>
                <a:latin typeface="Times New Roman"/>
                <a:ea typeface="新細明體"/>
                <a:cs typeface="Times New Roman"/>
              </a:rPr>
              <a:t> assassinated, Sun Quan, at the age of 18, </a:t>
            </a:r>
            <a:r>
              <a:rPr lang="en-HK" altLang="zh-CN" sz="1500" kern="1200" dirty="0">
                <a:solidFill>
                  <a:schemeClr val="tx1"/>
                </a:solidFill>
                <a:effectLst/>
                <a:latin typeface="Times New Roman"/>
                <a:ea typeface="新細明體"/>
                <a:cs typeface="Times New Roman"/>
              </a:rPr>
              <a:t>became the most powerful person in his family. He was appointed</a:t>
            </a:r>
            <a:r>
              <a:rPr lang="en-HK" altLang="zh-CN" sz="1500" dirty="0">
                <a:solidFill>
                  <a:schemeClr val="tx1"/>
                </a:solidFill>
                <a:latin typeface="Times New Roman"/>
                <a:ea typeface="新細明體"/>
                <a:cs typeface="Times New Roman"/>
              </a:rPr>
              <a:t> by</a:t>
            </a:r>
            <a:r>
              <a:rPr lang="en-HK" altLang="zh-CN" sz="1500" kern="1200" dirty="0">
                <a:solidFill>
                  <a:schemeClr val="tx1"/>
                </a:solidFill>
                <a:effectLst/>
                <a:latin typeface="Times New Roman"/>
                <a:ea typeface="新細明體"/>
                <a:cs typeface="Times New Roman"/>
              </a:rPr>
              <a:t> the imperial court as a general</a:t>
            </a:r>
            <a:r>
              <a:rPr lang="en-HK" altLang="zh-CN" sz="1500" dirty="0">
                <a:solidFill>
                  <a:schemeClr val="tx1"/>
                </a:solidFill>
                <a:latin typeface="Times New Roman"/>
                <a:ea typeface="新細明體"/>
                <a:cs typeface="Times New Roman"/>
              </a:rPr>
              <a:t> and as </a:t>
            </a:r>
            <a:r>
              <a:rPr lang="en-US" altLang="zh-CN" sz="1500" dirty="0" err="1">
                <a:solidFill>
                  <a:schemeClr val="tx1"/>
                </a:solidFill>
                <a:latin typeface="Times New Roman"/>
                <a:ea typeface="新細明體"/>
                <a:cs typeface="Times New Roman"/>
              </a:rPr>
              <a:t>Huiji</a:t>
            </a:r>
            <a:r>
              <a:rPr lang="en-US" altLang="zh-CN" sz="1500" dirty="0">
                <a:solidFill>
                  <a:schemeClr val="tx1"/>
                </a:solidFill>
                <a:latin typeface="Times New Roman"/>
                <a:ea typeface="新細明體"/>
                <a:cs typeface="Times New Roman"/>
              </a:rPr>
              <a:t> </a:t>
            </a:r>
            <a:r>
              <a:rPr lang="en-US" altLang="zh-TW" sz="1500" dirty="0" smtClean="0">
                <a:solidFill>
                  <a:schemeClr val="tx1"/>
                </a:solidFill>
                <a:latin typeface="Times New Roman"/>
                <a:ea typeface="新細明體"/>
                <a:cs typeface="Times New Roman"/>
              </a:rPr>
              <a:t>(</a:t>
            </a:r>
            <a:r>
              <a:rPr lang="zh-TW" altLang="en-US" sz="1500" dirty="0" smtClean="0">
                <a:solidFill>
                  <a:schemeClr val="tx1"/>
                </a:solidFill>
                <a:latin typeface="Times New Roman"/>
                <a:ea typeface="新細明體"/>
                <a:cs typeface="Times New Roman"/>
              </a:rPr>
              <a:t>會稽</a:t>
            </a:r>
            <a:r>
              <a:rPr lang="en-US" altLang="zh-TW" sz="1500" dirty="0" smtClean="0">
                <a:solidFill>
                  <a:schemeClr val="tx1"/>
                </a:solidFill>
                <a:latin typeface="Times New Roman"/>
                <a:ea typeface="新細明體"/>
                <a:cs typeface="Times New Roman"/>
              </a:rPr>
              <a:t>) </a:t>
            </a:r>
            <a:r>
              <a:rPr lang="en-US" altLang="zh-CN" sz="1500" dirty="0" smtClean="0">
                <a:solidFill>
                  <a:schemeClr val="tx1"/>
                </a:solidFill>
                <a:latin typeface="Times New Roman"/>
                <a:ea typeface="新細明體"/>
                <a:cs typeface="Times New Roman"/>
              </a:rPr>
              <a:t>county </a:t>
            </a:r>
            <a:r>
              <a:rPr lang="en-US" altLang="zh-CN" sz="1500" dirty="0">
                <a:solidFill>
                  <a:schemeClr val="tx1"/>
                </a:solidFill>
                <a:latin typeface="Times New Roman"/>
                <a:ea typeface="新細明體"/>
                <a:cs typeface="Times New Roman"/>
              </a:rPr>
              <a:t>governor, in charge of administering Suzhou </a:t>
            </a:r>
            <a:r>
              <a:rPr lang="en-US" altLang="zh-TW" sz="1500" dirty="0" smtClean="0">
                <a:solidFill>
                  <a:schemeClr val="tx1"/>
                </a:solidFill>
                <a:latin typeface="Times New Roman"/>
                <a:ea typeface="新細明體"/>
                <a:cs typeface="Times New Roman"/>
              </a:rPr>
              <a:t>(</a:t>
            </a:r>
            <a:r>
              <a:rPr lang="zh-TW" altLang="en-US" sz="1500" dirty="0" smtClean="0">
                <a:solidFill>
                  <a:schemeClr val="tx1"/>
                </a:solidFill>
                <a:latin typeface="Times New Roman"/>
                <a:ea typeface="新細明體"/>
                <a:cs typeface="Times New Roman"/>
              </a:rPr>
              <a:t>蘇州</a:t>
            </a:r>
            <a:r>
              <a:rPr lang="en-US" altLang="zh-TW" sz="1500" dirty="0" smtClean="0">
                <a:solidFill>
                  <a:schemeClr val="tx1"/>
                </a:solidFill>
                <a:latin typeface="Times New Roman"/>
                <a:ea typeface="新細明體"/>
                <a:cs typeface="Times New Roman"/>
              </a:rPr>
              <a:t>) </a:t>
            </a:r>
            <a:r>
              <a:rPr lang="en-US" altLang="zh-CN" sz="1500" dirty="0" smtClean="0">
                <a:solidFill>
                  <a:schemeClr val="tx1"/>
                </a:solidFill>
                <a:latin typeface="Times New Roman"/>
                <a:ea typeface="新細明體"/>
                <a:cs typeface="Times New Roman"/>
              </a:rPr>
              <a:t>and </a:t>
            </a:r>
            <a:r>
              <a:rPr lang="en-US" altLang="zh-CN" sz="1500" dirty="0">
                <a:solidFill>
                  <a:schemeClr val="tx1"/>
                </a:solidFill>
                <a:latin typeface="Times New Roman"/>
                <a:ea typeface="新細明體"/>
                <a:cs typeface="Times New Roman"/>
              </a:rPr>
              <a:t>other districts in the Yangzi delta.</a:t>
            </a:r>
            <a:endParaRPr lang="zh-HK" sz="1500" dirty="0">
              <a:solidFill>
                <a:schemeClr val="tx1"/>
              </a:solidFill>
              <a:effectLst/>
              <a:latin typeface="Times New Roman"/>
              <a:ea typeface="新細明體"/>
              <a:cs typeface="Times New Roman"/>
            </a:endParaRPr>
          </a:p>
          <a:p>
            <a:pPr>
              <a:spcAft>
                <a:spcPts val="0"/>
              </a:spcAft>
            </a:pPr>
            <a:r>
              <a:rPr lang="zh-HK" sz="1500" kern="1200" dirty="0">
                <a:solidFill>
                  <a:schemeClr val="tx1"/>
                </a:solidFill>
                <a:effectLst/>
                <a:latin typeface="Times New Roman"/>
                <a:ea typeface="新細明體"/>
                <a:cs typeface="Menlo Bold"/>
              </a:rPr>
              <a:t>•</a:t>
            </a:r>
            <a:r>
              <a:rPr lang="en-US" altLang="zh-HK" sz="1500" dirty="0">
                <a:solidFill>
                  <a:schemeClr val="tx1"/>
                </a:solidFill>
                <a:latin typeface="Times New Roman"/>
                <a:ea typeface="新細明體"/>
                <a:cs typeface="Times New Roman"/>
              </a:rPr>
              <a:t> </a:t>
            </a:r>
            <a:r>
              <a:rPr lang="en-US" altLang="zh-HK" sz="1500" dirty="0" smtClean="0">
                <a:solidFill>
                  <a:schemeClr val="tx1"/>
                </a:solidFill>
                <a:latin typeface="Times New Roman"/>
                <a:ea typeface="新細明體"/>
                <a:cs typeface="Times New Roman"/>
              </a:rPr>
              <a:t>AD208</a:t>
            </a:r>
            <a:r>
              <a:rPr lang="en-US" altLang="zh-HK" sz="1500" dirty="0">
                <a:solidFill>
                  <a:schemeClr val="tx1"/>
                </a:solidFill>
                <a:latin typeface="Times New Roman"/>
                <a:ea typeface="新細明體"/>
                <a:cs typeface="Times New Roman"/>
              </a:rPr>
              <a:t>: </a:t>
            </a:r>
            <a:r>
              <a:rPr lang="en-HK" altLang="zh-HK" sz="1500" dirty="0">
                <a:solidFill>
                  <a:schemeClr val="tx1"/>
                </a:solidFill>
                <a:latin typeface="Times New Roman"/>
                <a:ea typeface="新細明體"/>
                <a:cs typeface="Times New Roman"/>
              </a:rPr>
              <a:t>When Cao </a:t>
            </a:r>
            <a:r>
              <a:rPr lang="en-HK" altLang="zh-HK" sz="1500" dirty="0" err="1">
                <a:solidFill>
                  <a:schemeClr val="tx1"/>
                </a:solidFill>
                <a:latin typeface="Times New Roman"/>
                <a:ea typeface="新細明體"/>
                <a:cs typeface="Times New Roman"/>
              </a:rPr>
              <a:t>Cao</a:t>
            </a:r>
            <a:r>
              <a:rPr lang="en-HK" altLang="zh-HK" sz="1500" dirty="0">
                <a:solidFill>
                  <a:schemeClr val="tx1"/>
                </a:solidFill>
                <a:latin typeface="Times New Roman"/>
                <a:ea typeface="新細明體"/>
                <a:cs typeface="Times New Roman"/>
              </a:rPr>
              <a:t> travelled south on an expedition, Sun Quan, at the age of 26, and Liu Bei resisted </a:t>
            </a:r>
            <a:r>
              <a:rPr lang="en-HK" altLang="zh-HK" sz="1500" dirty="0" smtClean="0">
                <a:solidFill>
                  <a:schemeClr val="tx1"/>
                </a:solidFill>
                <a:latin typeface="Times New Roman"/>
                <a:ea typeface="新細明體"/>
                <a:cs typeface="Times New Roman"/>
              </a:rPr>
              <a:t>against Cao </a:t>
            </a:r>
            <a:r>
              <a:rPr lang="en-HK" altLang="zh-HK" sz="1500" dirty="0">
                <a:solidFill>
                  <a:schemeClr val="tx1"/>
                </a:solidFill>
                <a:latin typeface="Times New Roman"/>
                <a:ea typeface="新細明體"/>
                <a:cs typeface="Times New Roman"/>
              </a:rPr>
              <a:t>Cao.</a:t>
            </a:r>
            <a:endParaRPr lang="zh-HK" sz="1500" dirty="0">
              <a:solidFill>
                <a:schemeClr val="tx1"/>
              </a:solidFill>
              <a:effectLst/>
              <a:latin typeface="Times New Roman"/>
              <a:ea typeface="新細明體"/>
              <a:cs typeface="Times New Roman"/>
            </a:endParaRPr>
          </a:p>
        </p:txBody>
      </p:sp>
      <p:grpSp>
        <p:nvGrpSpPr>
          <p:cNvPr id="14" name="群組 13"/>
          <p:cNvGrpSpPr/>
          <p:nvPr/>
        </p:nvGrpSpPr>
        <p:grpSpPr>
          <a:xfrm>
            <a:off x="7055539" y="4366066"/>
            <a:ext cx="1685925" cy="1676400"/>
            <a:chOff x="0" y="0"/>
            <a:chExt cx="2033506" cy="2163304"/>
          </a:xfrm>
        </p:grpSpPr>
        <p:pic>
          <p:nvPicPr>
            <p:cNvPr id="15" name="Picture 3" descr="G:\2014 War History for China\赤壁之戰\孫權2副本.jpg"/>
            <p:cNvPicPr>
              <a:picLocks noChangeAspect="1" noChangeArrowheads="1"/>
            </p:cNvPicPr>
            <p:nvPr/>
          </p:nvPicPr>
          <p:blipFill>
            <a:blip r:embed="rId5" cstate="print"/>
            <a:srcRect/>
            <a:stretch>
              <a:fillRect/>
            </a:stretch>
          </p:blipFill>
          <p:spPr bwMode="auto">
            <a:xfrm>
              <a:off x="0" y="0"/>
              <a:ext cx="2033506" cy="2163304"/>
            </a:xfrm>
            <a:prstGeom prst="rect">
              <a:avLst/>
            </a:prstGeom>
            <a:noFill/>
            <a:ln w="12700" cmpd="sng">
              <a:solidFill>
                <a:schemeClr val="tx1"/>
              </a:solidFill>
            </a:ln>
          </p:spPr>
        </p:pic>
        <p:sp>
          <p:nvSpPr>
            <p:cNvPr id="16" name="TextBox 8"/>
            <p:cNvSpPr txBox="1"/>
            <p:nvPr/>
          </p:nvSpPr>
          <p:spPr>
            <a:xfrm rot="16200000">
              <a:off x="9040" y="499721"/>
              <a:ext cx="684805" cy="605991"/>
            </a:xfrm>
            <a:prstGeom prst="rect">
              <a:avLst/>
            </a:prstGeom>
            <a:noFill/>
          </p:spPr>
          <p:txBody>
            <a:bodyPr vert="eaVert" wrap="square" rtlCol="0">
              <a:noAutofit/>
            </a:bodyPr>
            <a:lstStyle/>
            <a:p>
              <a:pPr>
                <a:spcAft>
                  <a:spcPts val="0"/>
                </a:spcAft>
              </a:pPr>
              <a:r>
                <a:rPr lang="en-HK" altLang="zh-CN" sz="1200" kern="1200" dirty="0">
                  <a:solidFill>
                    <a:srgbClr val="000000"/>
                  </a:solidFill>
                  <a:effectLst/>
                  <a:latin typeface="Times New Roman"/>
                  <a:ea typeface="新細明體"/>
                  <a:cs typeface="Times New Roman"/>
                </a:rPr>
                <a:t>Sun Quan</a:t>
              </a:r>
              <a:endParaRPr lang="zh-HK" sz="1200" dirty="0">
                <a:effectLst/>
                <a:latin typeface="Times New Roman"/>
                <a:ea typeface="新細明體"/>
                <a:cs typeface="Times New Roman"/>
              </a:endParaRPr>
            </a:p>
          </p:txBody>
        </p:sp>
        <p:sp>
          <p:nvSpPr>
            <p:cNvPr id="17" name="TextBox 11"/>
            <p:cNvSpPr txBox="1"/>
            <p:nvPr/>
          </p:nvSpPr>
          <p:spPr>
            <a:xfrm>
              <a:off x="0" y="87786"/>
              <a:ext cx="864235" cy="442494"/>
            </a:xfrm>
            <a:prstGeom prst="rect">
              <a:avLst/>
            </a:prstGeom>
            <a:noFill/>
          </p:spPr>
          <p:txBody>
            <a:bodyPr wrap="square" rtlCol="0">
              <a:noAutofit/>
            </a:bodyPr>
            <a:lstStyle/>
            <a:p>
              <a:pPr>
                <a:spcAft>
                  <a:spcPts val="0"/>
                </a:spcAft>
              </a:pPr>
              <a:r>
                <a:rPr lang="en-US" sz="1200" dirty="0">
                  <a:solidFill>
                    <a:srgbClr val="000000"/>
                  </a:solidFill>
                  <a:latin typeface="Times New Roman"/>
                  <a:ea typeface="新細明體"/>
                  <a:cs typeface="Times New Roman"/>
                </a:rPr>
                <a:t>AD182-</a:t>
              </a:r>
              <a:r>
                <a:rPr lang="en-US" sz="1200" kern="1200" dirty="0" smtClean="0">
                  <a:solidFill>
                    <a:srgbClr val="000000"/>
                  </a:solidFill>
                  <a:effectLst/>
                  <a:latin typeface="Times New Roman"/>
                  <a:ea typeface="新細明體"/>
                  <a:cs typeface="Times New Roman"/>
                </a:rPr>
                <a:t>252</a:t>
              </a:r>
              <a:endParaRPr lang="zh-HK" sz="1200" dirty="0">
                <a:effectLst/>
                <a:latin typeface="Times New Roman"/>
                <a:ea typeface="新細明體"/>
                <a:cs typeface="Times New Roman"/>
              </a:endParaRPr>
            </a:p>
          </p:txBody>
        </p:sp>
      </p:grpSp>
    </p:spTree>
    <p:extLst>
      <p:ext uri="{BB962C8B-B14F-4D97-AF65-F5344CB8AC3E}">
        <p14:creationId xmlns:p14="http://schemas.microsoft.com/office/powerpoint/2010/main" val="22030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6" name="Picture 12"/>
          <p:cNvPicPr/>
          <p:nvPr/>
        </p:nvPicPr>
        <p:blipFill>
          <a:blip r:embed="rId3" cstate="print"/>
          <a:srcRect/>
          <a:stretch>
            <a:fillRect/>
          </a:stretch>
        </p:blipFill>
        <p:spPr bwMode="auto">
          <a:xfrm>
            <a:off x="1643518" y="1558389"/>
            <a:ext cx="2038840" cy="3002365"/>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p:spPr>
      </p:pic>
      <p:sp>
        <p:nvSpPr>
          <p:cNvPr id="8" name="TextBox 26"/>
          <p:cNvSpPr txBox="1"/>
          <p:nvPr/>
        </p:nvSpPr>
        <p:spPr>
          <a:xfrm>
            <a:off x="1474349" y="4722312"/>
            <a:ext cx="2521490" cy="1973763"/>
          </a:xfrm>
          <a:prstGeom prst="rect">
            <a:avLst/>
          </a:prstGeom>
          <a:solidFill>
            <a:schemeClr val="accent2">
              <a:lumMod val="20000"/>
              <a:lumOff val="80000"/>
            </a:schemeClr>
          </a:solidFill>
        </p:spPr>
        <p:txBody>
          <a:bodyPr wrap="square" rtlCol="0">
            <a:noAutofit/>
          </a:bodyPr>
          <a:lstStyle/>
          <a:p>
            <a:pPr>
              <a:spcAft>
                <a:spcPts val="0"/>
              </a:spcAft>
            </a:pPr>
            <a:r>
              <a:rPr lang="en-HK" altLang="zh-CN" sz="1500" kern="1200" dirty="0">
                <a:effectLst/>
                <a:latin typeface="Times New Roman"/>
                <a:ea typeface="新細明體"/>
                <a:cs typeface="Times New Roman"/>
              </a:rPr>
              <a:t>Lu </a:t>
            </a:r>
            <a:r>
              <a:rPr lang="en-HK" altLang="zh-CN" sz="1500" kern="1200" dirty="0" smtClean="0">
                <a:effectLst/>
                <a:latin typeface="Times New Roman"/>
                <a:ea typeface="新細明體"/>
                <a:cs typeface="Times New Roman"/>
              </a:rPr>
              <a:t>Su </a:t>
            </a:r>
            <a:r>
              <a:rPr lang="en-US" altLang="zh-TW" sz="1500" dirty="0" smtClean="0">
                <a:latin typeface="Times New Roman"/>
                <a:ea typeface="新細明體"/>
                <a:cs typeface="Times New Roman"/>
              </a:rPr>
              <a:t>(</a:t>
            </a:r>
            <a:r>
              <a:rPr lang="zh-TW" altLang="en-US" sz="1500" dirty="0" smtClean="0">
                <a:latin typeface="Times New Roman"/>
                <a:ea typeface="新細明體"/>
                <a:cs typeface="Times New Roman"/>
              </a:rPr>
              <a:t>魯肅</a:t>
            </a:r>
            <a:r>
              <a:rPr lang="en-US" altLang="zh-TW" sz="1500" dirty="0" smtClean="0">
                <a:latin typeface="Times New Roman"/>
                <a:ea typeface="新細明體"/>
                <a:cs typeface="Times New Roman"/>
              </a:rPr>
              <a:t>)</a:t>
            </a:r>
            <a:r>
              <a:rPr lang="en-HK" altLang="zh-CN" sz="1500" dirty="0" smtClean="0">
                <a:latin typeface="Times New Roman"/>
                <a:ea typeface="新細明體"/>
                <a:cs typeface="Times New Roman"/>
              </a:rPr>
              <a:t>: </a:t>
            </a:r>
            <a:r>
              <a:rPr lang="en-HK" altLang="zh-CN" sz="1500" dirty="0">
                <a:latin typeface="Times New Roman"/>
                <a:ea typeface="新細明體"/>
                <a:cs typeface="Times New Roman"/>
              </a:rPr>
              <a:t>In </a:t>
            </a:r>
            <a:r>
              <a:rPr lang="en-HK" altLang="zh-CN" sz="1500" dirty="0" smtClean="0">
                <a:latin typeface="Times New Roman"/>
                <a:ea typeface="新細明體"/>
                <a:cs typeface="Times New Roman"/>
              </a:rPr>
              <a:t>AD208</a:t>
            </a:r>
            <a:r>
              <a:rPr lang="en-HK" altLang="zh-CN" sz="1500" dirty="0">
                <a:latin typeface="Times New Roman"/>
                <a:ea typeface="新細明體"/>
                <a:cs typeface="Times New Roman"/>
              </a:rPr>
              <a:t>, he was 36 years old. He was a distinguished diplomat working for </a:t>
            </a:r>
            <a:r>
              <a:rPr lang="en-HK" altLang="zh-CN" sz="1500" dirty="0" err="1">
                <a:latin typeface="Times New Roman"/>
                <a:ea typeface="新細明體"/>
                <a:cs typeface="Times New Roman"/>
              </a:rPr>
              <a:t>Suan</a:t>
            </a:r>
            <a:r>
              <a:rPr lang="en-HK" altLang="zh-CN" sz="1500" dirty="0">
                <a:latin typeface="Times New Roman"/>
                <a:ea typeface="新細明體"/>
                <a:cs typeface="Times New Roman"/>
              </a:rPr>
              <a:t> Quan</a:t>
            </a:r>
            <a:r>
              <a:rPr lang="en-US" altLang="zh-CN" sz="1500" dirty="0">
                <a:latin typeface="Times New Roman"/>
                <a:ea typeface="新細明體"/>
                <a:cs typeface="Times New Roman"/>
              </a:rPr>
              <a:t>. He </a:t>
            </a:r>
            <a:r>
              <a:rPr lang="en-HK" altLang="zh-CN" sz="1500" kern="1200" dirty="0">
                <a:effectLst/>
                <a:latin typeface="Times New Roman"/>
                <a:ea typeface="新細明體"/>
                <a:cs typeface="Times New Roman"/>
              </a:rPr>
              <a:t>travelled far to </a:t>
            </a:r>
            <a:r>
              <a:rPr lang="en-HK" altLang="zh-CN" sz="1500" kern="1200" dirty="0" err="1">
                <a:effectLst/>
                <a:latin typeface="Times New Roman"/>
                <a:ea typeface="新細明體"/>
                <a:cs typeface="Times New Roman"/>
              </a:rPr>
              <a:t>Hanjin</a:t>
            </a:r>
            <a:r>
              <a:rPr lang="en-HK" altLang="zh-CN" sz="1500" kern="1200" dirty="0">
                <a:effectLst/>
                <a:latin typeface="Times New Roman"/>
                <a:ea typeface="新細明體"/>
                <a:cs typeface="Times New Roman"/>
              </a:rPr>
              <a:t> </a:t>
            </a:r>
            <a:r>
              <a:rPr lang="en-US" altLang="zh-TW" sz="1500" kern="1200" dirty="0" smtClean="0">
                <a:effectLst/>
                <a:latin typeface="Times New Roman"/>
                <a:ea typeface="新細明體"/>
                <a:cs typeface="Times New Roman"/>
              </a:rPr>
              <a:t>(</a:t>
            </a:r>
            <a:r>
              <a:rPr lang="zh-TW" altLang="en-US" sz="1500" kern="1200" dirty="0" smtClean="0">
                <a:effectLst/>
                <a:latin typeface="Times New Roman"/>
                <a:ea typeface="新細明體"/>
                <a:cs typeface="Times New Roman"/>
              </a:rPr>
              <a:t>漢津</a:t>
            </a:r>
            <a:r>
              <a:rPr lang="en-US" altLang="zh-TW" sz="1500" kern="1200" dirty="0" smtClean="0">
                <a:effectLst/>
                <a:latin typeface="Times New Roman"/>
                <a:ea typeface="新細明體"/>
                <a:cs typeface="Times New Roman"/>
              </a:rPr>
              <a:t>) </a:t>
            </a:r>
            <a:r>
              <a:rPr lang="en-HK" altLang="zh-CN" sz="1500" kern="1200" dirty="0" smtClean="0">
                <a:effectLst/>
                <a:latin typeface="Times New Roman"/>
                <a:ea typeface="新細明體"/>
                <a:cs typeface="Times New Roman"/>
              </a:rPr>
              <a:t>to </a:t>
            </a:r>
            <a:r>
              <a:rPr lang="en-HK" altLang="zh-CN" sz="1500" kern="1200" dirty="0">
                <a:effectLst/>
                <a:latin typeface="Times New Roman"/>
                <a:ea typeface="新細明體"/>
                <a:cs typeface="Times New Roman"/>
              </a:rPr>
              <a:t>persuade Liu Bei to form the Sun-Liu allied armies to resist </a:t>
            </a:r>
            <a:r>
              <a:rPr lang="en-HK" altLang="zh-CN" sz="1500" kern="1200" dirty="0" smtClean="0">
                <a:effectLst/>
                <a:latin typeface="Times New Roman"/>
                <a:ea typeface="新細明體"/>
                <a:cs typeface="Times New Roman"/>
              </a:rPr>
              <a:t>against Cao</a:t>
            </a:r>
            <a:r>
              <a:rPr lang="en-HK" altLang="zh-CN" sz="1500" kern="1200" dirty="0">
                <a:effectLst/>
                <a:latin typeface="Times New Roman"/>
                <a:ea typeface="新細明體"/>
                <a:cs typeface="Times New Roman"/>
              </a:rPr>
              <a:t>.</a:t>
            </a:r>
            <a:endParaRPr lang="zh-HK" sz="1500" dirty="0">
              <a:effectLst/>
              <a:latin typeface="Times New Roman"/>
              <a:ea typeface="新細明體"/>
              <a:cs typeface="Times New Roman"/>
            </a:endParaRPr>
          </a:p>
        </p:txBody>
      </p:sp>
      <p:pic>
        <p:nvPicPr>
          <p:cNvPr id="9" name="Picture 10"/>
          <p:cNvPicPr/>
          <p:nvPr/>
        </p:nvPicPr>
        <p:blipFill>
          <a:blip r:embed="rId4" cstate="print"/>
          <a:srcRect/>
          <a:stretch>
            <a:fillRect/>
          </a:stretch>
        </p:blipFill>
        <p:spPr bwMode="auto">
          <a:xfrm>
            <a:off x="5028874" y="1472150"/>
            <a:ext cx="2023935" cy="3088604"/>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
        <p:nvSpPr>
          <p:cNvPr id="10" name="TextBox 24"/>
          <p:cNvSpPr txBox="1"/>
          <p:nvPr/>
        </p:nvSpPr>
        <p:spPr>
          <a:xfrm>
            <a:off x="4743214" y="4722312"/>
            <a:ext cx="2678666" cy="1973763"/>
          </a:xfrm>
          <a:prstGeom prst="rect">
            <a:avLst/>
          </a:prstGeom>
          <a:solidFill>
            <a:schemeClr val="accent2">
              <a:lumMod val="20000"/>
              <a:lumOff val="80000"/>
            </a:schemeClr>
          </a:solidFill>
        </p:spPr>
        <p:txBody>
          <a:bodyPr wrap="square" rtlCol="0">
            <a:noAutofit/>
          </a:bodyPr>
          <a:lstStyle/>
          <a:p>
            <a:pPr>
              <a:spcAft>
                <a:spcPts val="0"/>
              </a:spcAft>
            </a:pPr>
            <a:r>
              <a:rPr lang="en-HK" altLang="zh-CN" sz="1500" kern="1200" dirty="0">
                <a:effectLst/>
                <a:latin typeface="Times New Roman"/>
                <a:ea typeface="新細明體"/>
                <a:cs typeface="Times New Roman"/>
              </a:rPr>
              <a:t>Zhou </a:t>
            </a:r>
            <a:r>
              <a:rPr lang="en-HK" altLang="zh-CN" sz="1500" kern="1200" dirty="0" smtClean="0">
                <a:effectLst/>
                <a:latin typeface="Times New Roman"/>
                <a:ea typeface="新細明體"/>
                <a:cs typeface="Times New Roman"/>
              </a:rPr>
              <a:t>Yu </a:t>
            </a:r>
            <a:r>
              <a:rPr lang="en-US" altLang="zh-TW" sz="1500" kern="1200" dirty="0" smtClean="0">
                <a:effectLst/>
                <a:latin typeface="Times New Roman"/>
                <a:ea typeface="新細明體"/>
                <a:cs typeface="Times New Roman"/>
              </a:rPr>
              <a:t>(</a:t>
            </a:r>
            <a:r>
              <a:rPr lang="zh-TW" altLang="en-US" sz="1500" kern="1200" dirty="0" smtClean="0">
                <a:effectLst/>
                <a:latin typeface="Times New Roman"/>
                <a:ea typeface="新細明體"/>
                <a:cs typeface="Times New Roman"/>
              </a:rPr>
              <a:t>周瑜</a:t>
            </a:r>
            <a:r>
              <a:rPr lang="en-US" altLang="zh-TW" sz="1500" kern="1200" dirty="0" smtClean="0">
                <a:effectLst/>
                <a:latin typeface="Times New Roman"/>
                <a:ea typeface="新細明體"/>
                <a:cs typeface="Times New Roman"/>
              </a:rPr>
              <a:t>)</a:t>
            </a:r>
            <a:r>
              <a:rPr lang="en-HK" altLang="zh-CN" sz="1500" kern="1200" dirty="0" smtClean="0">
                <a:effectLst/>
                <a:latin typeface="Times New Roman"/>
                <a:ea typeface="新細明體"/>
                <a:cs typeface="Times New Roman"/>
              </a:rPr>
              <a:t>: </a:t>
            </a:r>
            <a:r>
              <a:rPr lang="en-HK" altLang="zh-CN" sz="1500" kern="1200" dirty="0">
                <a:effectLst/>
                <a:latin typeface="Times New Roman"/>
                <a:ea typeface="新細明體"/>
                <a:cs typeface="Times New Roman"/>
              </a:rPr>
              <a:t>In </a:t>
            </a:r>
            <a:r>
              <a:rPr lang="en-HK" altLang="zh-CN" sz="1500" kern="1200" dirty="0" smtClean="0">
                <a:effectLst/>
                <a:latin typeface="Times New Roman"/>
                <a:ea typeface="新細明體"/>
                <a:cs typeface="Times New Roman"/>
              </a:rPr>
              <a:t>AD208</a:t>
            </a:r>
            <a:r>
              <a:rPr lang="en-HK" altLang="zh-CN" sz="1500" kern="1200" dirty="0">
                <a:effectLst/>
                <a:latin typeface="Times New Roman"/>
                <a:ea typeface="新細明體"/>
                <a:cs typeface="Times New Roman"/>
              </a:rPr>
              <a:t>, he was </a:t>
            </a:r>
            <a:r>
              <a:rPr lang="en-US" sz="1500" kern="1200" dirty="0">
                <a:effectLst/>
                <a:latin typeface="Times New Roman"/>
                <a:ea typeface="新細明體"/>
                <a:cs typeface="Times New Roman"/>
              </a:rPr>
              <a:t>33 years old. He was the sworn </a:t>
            </a:r>
            <a:r>
              <a:rPr lang="en-HK" altLang="zh-CN" sz="1500" kern="1200" dirty="0">
                <a:effectLst/>
                <a:latin typeface="Times New Roman"/>
                <a:ea typeface="新細明體"/>
                <a:cs typeface="Times New Roman"/>
              </a:rPr>
              <a:t>brother of Sun Ce. </a:t>
            </a:r>
            <a:r>
              <a:rPr lang="en-US" altLang="zh-CN" sz="1500" kern="1200" dirty="0">
                <a:effectLst/>
                <a:latin typeface="Times New Roman"/>
                <a:ea typeface="新細明體"/>
                <a:cs typeface="Times New Roman"/>
              </a:rPr>
              <a:t>A</a:t>
            </a:r>
            <a:r>
              <a:rPr lang="en-HK" altLang="zh-CN" sz="1500" kern="1200" dirty="0" err="1">
                <a:effectLst/>
                <a:latin typeface="Times New Roman"/>
                <a:ea typeface="新細明體"/>
                <a:cs typeface="Times New Roman"/>
              </a:rPr>
              <a:t>fter</a:t>
            </a:r>
            <a:r>
              <a:rPr lang="en-HK" altLang="zh-CN" sz="1500" kern="1200" dirty="0">
                <a:effectLst/>
                <a:latin typeface="Times New Roman"/>
                <a:ea typeface="新細明體"/>
                <a:cs typeface="Times New Roman"/>
              </a:rPr>
              <a:t> </a:t>
            </a:r>
            <a:r>
              <a:rPr lang="en-HK" altLang="zh-CN" sz="1500" dirty="0">
                <a:latin typeface="Times New Roman"/>
                <a:ea typeface="新細明體"/>
                <a:cs typeface="Times New Roman"/>
              </a:rPr>
              <a:t>the death of </a:t>
            </a:r>
            <a:r>
              <a:rPr lang="en-HK" altLang="zh-CN" sz="1500" kern="1200" dirty="0">
                <a:effectLst/>
                <a:latin typeface="Times New Roman"/>
                <a:ea typeface="新細明體"/>
                <a:cs typeface="Times New Roman"/>
              </a:rPr>
              <a:t>Sun Ce, he assisted Sun Quan and became Sun Quan’s most important military general </a:t>
            </a:r>
            <a:r>
              <a:rPr lang="en-HK" altLang="zh-CN" sz="1500" kern="1200" dirty="0" smtClean="0">
                <a:effectLst/>
                <a:latin typeface="Times New Roman"/>
                <a:ea typeface="新細明體"/>
                <a:cs typeface="Times New Roman"/>
              </a:rPr>
              <a:t>at </a:t>
            </a:r>
            <a:r>
              <a:rPr lang="en-HK" altLang="zh-CN" sz="1500" kern="1200" dirty="0">
                <a:effectLst/>
                <a:latin typeface="Times New Roman"/>
                <a:ea typeface="新細明體"/>
                <a:cs typeface="Times New Roman"/>
              </a:rPr>
              <a:t>the Battle of </a:t>
            </a:r>
            <a:r>
              <a:rPr lang="en-HK" altLang="zh-CN" sz="1500" kern="1200" dirty="0" smtClean="0">
                <a:effectLst/>
                <a:latin typeface="Times New Roman"/>
                <a:ea typeface="新細明體"/>
                <a:cs typeface="Times New Roman"/>
              </a:rPr>
              <a:t> </a:t>
            </a:r>
            <a:r>
              <a:rPr lang="en-HK" altLang="zh-CN" sz="1500" kern="1200" dirty="0">
                <a:effectLst/>
                <a:latin typeface="Times New Roman"/>
                <a:ea typeface="新細明體"/>
                <a:cs typeface="Times New Roman"/>
              </a:rPr>
              <a:t>Red </a:t>
            </a:r>
            <a:r>
              <a:rPr lang="en-HK" altLang="zh-CN" sz="1500" kern="1200" dirty="0" smtClean="0">
                <a:effectLst/>
                <a:latin typeface="Times New Roman"/>
                <a:ea typeface="新細明體"/>
                <a:cs typeface="Times New Roman"/>
              </a:rPr>
              <a:t>Cliffs (</a:t>
            </a:r>
            <a:r>
              <a:rPr lang="en-HK" altLang="zh-CN" sz="1500" kern="1200" dirty="0" err="1" smtClean="0">
                <a:effectLst/>
                <a:latin typeface="Times New Roman"/>
                <a:ea typeface="新細明體"/>
                <a:cs typeface="Times New Roman"/>
              </a:rPr>
              <a:t>Chibi</a:t>
            </a:r>
            <a:r>
              <a:rPr lang="en-HK" altLang="zh-CN" sz="1500" kern="1200" dirty="0" smtClean="0">
                <a:effectLst/>
                <a:latin typeface="Times New Roman"/>
                <a:ea typeface="新細明體"/>
                <a:cs typeface="Times New Roman"/>
              </a:rPr>
              <a:t>).</a:t>
            </a:r>
            <a:endParaRPr lang="zh-HK" sz="1500" dirty="0">
              <a:effectLst/>
              <a:latin typeface="Times New Roman"/>
              <a:ea typeface="新細明體"/>
              <a:cs typeface="Times New Roman"/>
            </a:endParaRPr>
          </a:p>
        </p:txBody>
      </p:sp>
    </p:spTree>
    <p:extLst>
      <p:ext uri="{BB962C8B-B14F-4D97-AF65-F5344CB8AC3E}">
        <p14:creationId xmlns:p14="http://schemas.microsoft.com/office/powerpoint/2010/main" val="197589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387843" y="1186017"/>
            <a:ext cx="4515147" cy="400110"/>
          </a:xfrm>
          <a:prstGeom prst="rect">
            <a:avLst/>
          </a:prstGeom>
        </p:spPr>
        <p:txBody>
          <a:bodyPr wrap="none">
            <a:spAutoFit/>
          </a:bodyPr>
          <a:lstStyle/>
          <a:p>
            <a:r>
              <a:rPr lang="en-US"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II.</a:t>
            </a:r>
            <a:r>
              <a:rPr lang="zh-TW" altLang="en-US" sz="2000" b="1" dirty="0">
                <a:solidFill>
                  <a:schemeClr val="accent6">
                    <a:lumMod val="75000"/>
                  </a:schemeClr>
                </a:solidFill>
                <a:latin typeface="Times New Roman" panose="02020603050405020304" pitchFamily="18" charset="0"/>
                <a:ea typeface="BiauKai"/>
                <a:cs typeface="Times New Roman" panose="02020603050405020304" pitchFamily="18" charset="0"/>
              </a:rPr>
              <a:t> </a:t>
            </a:r>
            <a:r>
              <a:rPr lang="en-HK"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A </a:t>
            </a:r>
            <a:r>
              <a:rPr lang="en-HK" altLang="zh-TW" sz="2000" b="1" dirty="0" smtClean="0">
                <a:solidFill>
                  <a:schemeClr val="accent6">
                    <a:lumMod val="75000"/>
                  </a:schemeClr>
                </a:solidFill>
                <a:latin typeface="Times New Roman" panose="02020603050405020304" pitchFamily="18" charset="0"/>
                <a:ea typeface="BiauKai"/>
                <a:cs typeface="Times New Roman" panose="02020603050405020304" pitchFamily="18" charset="0"/>
              </a:rPr>
              <a:t>Comparison Between </a:t>
            </a:r>
            <a:r>
              <a:rPr lang="en-HK" altLang="zh-TW" sz="2000" b="1" dirty="0">
                <a:solidFill>
                  <a:schemeClr val="accent6">
                    <a:lumMod val="75000"/>
                  </a:schemeClr>
                </a:solidFill>
                <a:latin typeface="Times New Roman" panose="02020603050405020304" pitchFamily="18" charset="0"/>
                <a:ea typeface="BiauKai"/>
                <a:cs typeface="Times New Roman" panose="02020603050405020304" pitchFamily="18" charset="0"/>
              </a:rPr>
              <a:t>Both Armies</a:t>
            </a:r>
            <a:endParaRPr lang="en-US" altLang="zh-TW" sz="2000" dirty="0">
              <a:solidFill>
                <a:schemeClr val="accent6">
                  <a:lumMod val="75000"/>
                </a:schemeClr>
              </a:solidFill>
              <a:latin typeface="Times New Roman" panose="02020603050405020304" pitchFamily="18" charset="0"/>
              <a:ea typeface="BiauKai"/>
              <a:cs typeface="Times New Roman" panose="02020603050405020304" pitchFamily="18" charset="0"/>
            </a:endParaRPr>
          </a:p>
        </p:txBody>
      </p:sp>
      <p:sp>
        <p:nvSpPr>
          <p:cNvPr id="11" name="TextBox 3"/>
          <p:cNvSpPr txBox="1"/>
          <p:nvPr/>
        </p:nvSpPr>
        <p:spPr>
          <a:xfrm>
            <a:off x="472154" y="1715915"/>
            <a:ext cx="2286000" cy="552450"/>
          </a:xfrm>
          <a:prstGeom prst="rect">
            <a:avLst/>
          </a:prstGeom>
          <a:gradFill flip="none" rotWithShape="1">
            <a:gsLst>
              <a:gs pos="47000">
                <a:schemeClr val="accent6">
                  <a:lumMod val="60000"/>
                  <a:lumOff val="40000"/>
                </a:schemeClr>
              </a:gs>
              <a:gs pos="100000">
                <a:srgbClr val="FFFFFF"/>
              </a:gs>
            </a:gsLst>
            <a:lin ang="0" scaled="1"/>
            <a:tileRect/>
          </a:gra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spcAft>
                <a:spcPts val="0"/>
              </a:spcAft>
            </a:pPr>
            <a:r>
              <a:rPr lang="en-US" sz="2000" b="1" kern="1200" dirty="0">
                <a:solidFill>
                  <a:srgbClr val="984806"/>
                </a:solidFill>
                <a:effectLst/>
                <a:latin typeface="Times New Roman" panose="02020603050405020304" pitchFamily="18" charset="0"/>
                <a:ea typeface="新細明體"/>
                <a:cs typeface="Times New Roman" panose="02020603050405020304" pitchFamily="18" charset="0"/>
              </a:rPr>
              <a:t>A. </a:t>
            </a:r>
            <a:r>
              <a:rPr lang="en-HK" sz="2000" b="1" dirty="0">
                <a:solidFill>
                  <a:srgbClr val="984806"/>
                </a:solidFill>
                <a:latin typeface="Times New Roman" panose="02020603050405020304" pitchFamily="18" charset="0"/>
                <a:ea typeface="新細明體"/>
                <a:cs typeface="Times New Roman" panose="02020603050405020304" pitchFamily="18" charset="0"/>
              </a:rPr>
              <a:t>Cao Cao</a:t>
            </a:r>
            <a:r>
              <a:rPr lang="en-HK" altLang="zh-TW" sz="2000" b="1" dirty="0">
                <a:solidFill>
                  <a:srgbClr val="984806"/>
                </a:solidFill>
                <a:latin typeface="Times New Roman" panose="02020603050405020304" pitchFamily="18" charset="0"/>
                <a:ea typeface="BiauKai"/>
                <a:cs typeface="Times New Roman" panose="02020603050405020304" pitchFamily="18" charset="0"/>
              </a:rPr>
              <a:t>’s army</a:t>
            </a:r>
            <a:endParaRPr lang="zh-HK" sz="2000" dirty="0">
              <a:effectLst/>
              <a:latin typeface="Times New Roman" panose="02020603050405020304" pitchFamily="18" charset="0"/>
              <a:ea typeface="新細明體"/>
              <a:cs typeface="Times New Roman" panose="02020603050405020304" pitchFamily="18" charset="0"/>
            </a:endParaRPr>
          </a:p>
        </p:txBody>
      </p:sp>
      <p:sp>
        <p:nvSpPr>
          <p:cNvPr id="12" name="TextBox 1"/>
          <p:cNvSpPr txBox="1"/>
          <p:nvPr/>
        </p:nvSpPr>
        <p:spPr>
          <a:xfrm>
            <a:off x="472154" y="2394258"/>
            <a:ext cx="1943190" cy="323165"/>
          </a:xfrm>
          <a:prstGeom prst="rect">
            <a:avLst/>
          </a:prstGeom>
          <a:solidFill>
            <a:schemeClr val="accent2">
              <a:lumMod val="20000"/>
              <a:lumOff val="80000"/>
            </a:schemeClr>
          </a:solidFill>
        </p:spPr>
        <p:txBody>
          <a:bodyPr wrap="square" rtlCol="0">
            <a:spAutoFit/>
          </a:bodyPr>
          <a:lstStyle/>
          <a:p>
            <a:pPr>
              <a:spcAft>
                <a:spcPts val="0"/>
              </a:spcAft>
            </a:pPr>
            <a:r>
              <a:rPr lang="en-HK" altLang="zh-CN" sz="1500" kern="1200" dirty="0">
                <a:solidFill>
                  <a:srgbClr val="000000"/>
                </a:solidFill>
                <a:effectLst/>
                <a:latin typeface="Times New Roman"/>
                <a:ea typeface="新細明體"/>
                <a:cs typeface="Times New Roman"/>
              </a:rPr>
              <a:t>East Han </a:t>
            </a:r>
            <a:r>
              <a:rPr lang="en-HK" altLang="zh-CN" sz="1500" dirty="0">
                <a:solidFill>
                  <a:srgbClr val="000000"/>
                </a:solidFill>
                <a:latin typeface="Times New Roman"/>
                <a:ea typeface="新細明體"/>
                <a:cs typeface="Times New Roman"/>
              </a:rPr>
              <a:t>era’s infantry</a:t>
            </a:r>
            <a:endParaRPr lang="zh-HK" sz="1500" dirty="0">
              <a:solidFill>
                <a:srgbClr val="000000"/>
              </a:solidFill>
              <a:latin typeface="Times New Roman"/>
              <a:ea typeface="新細明體"/>
              <a:cs typeface="Times New Roman"/>
            </a:endParaRPr>
          </a:p>
        </p:txBody>
      </p:sp>
      <p:pic>
        <p:nvPicPr>
          <p:cNvPr id="13" name="Picture 2"/>
          <p:cNvPicPr/>
          <p:nvPr/>
        </p:nvPicPr>
        <p:blipFill>
          <a:blip r:embed="rId3" cstate="print"/>
          <a:srcRect/>
          <a:stretch>
            <a:fillRect/>
          </a:stretch>
        </p:blipFill>
        <p:spPr bwMode="auto">
          <a:xfrm>
            <a:off x="472154" y="2880221"/>
            <a:ext cx="1943189" cy="3649700"/>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5" name="TextBox 17"/>
          <p:cNvSpPr txBox="1"/>
          <p:nvPr/>
        </p:nvSpPr>
        <p:spPr>
          <a:xfrm>
            <a:off x="2621280" y="4968216"/>
            <a:ext cx="2613660" cy="1477328"/>
          </a:xfrm>
          <a:prstGeom prst="rect">
            <a:avLst/>
          </a:prstGeom>
          <a:solidFill>
            <a:schemeClr val="accent6">
              <a:lumMod val="40000"/>
              <a:lumOff val="60000"/>
            </a:schemeClr>
          </a:solidFill>
          <a:ln>
            <a:noFill/>
          </a:ln>
        </p:spPr>
        <p:txBody>
          <a:bodyPr wrap="square" rtlCol="0">
            <a:spAutoFit/>
          </a:bodyPr>
          <a:lstStyle/>
          <a:p>
            <a:pPr>
              <a:spcAft>
                <a:spcPts val="0"/>
              </a:spcAft>
            </a:pP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A statue of a Han dynasty soldier </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holding a </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square shield</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 </a:t>
            </a:r>
            <a:r>
              <a:rPr lang="en-HK" altLang="zh-CN" sz="1500" dirty="0">
                <a:latin typeface="Times New Roman" panose="02020603050405020304" pitchFamily="18" charset="0"/>
                <a:ea typeface="新細明體"/>
                <a:cs typeface="Times New Roman" panose="02020603050405020304" pitchFamily="18" charset="0"/>
              </a:rPr>
              <a:t>Ph</a:t>
            </a:r>
            <a:r>
              <a:rPr lang="en-HK" altLang="zh-CN" sz="1500" kern="1200" dirty="0">
                <a:effectLst/>
                <a:latin typeface="Times New Roman" panose="02020603050405020304" pitchFamily="18" charset="0"/>
                <a:ea typeface="新細明體"/>
                <a:cs typeface="Times New Roman" panose="02020603050405020304" pitchFamily="18" charset="0"/>
              </a:rPr>
              <a:t>oto taken from the exhibition </a:t>
            </a:r>
            <a:r>
              <a:rPr lang="en-HK" altLang="zh-CN" sz="1500" dirty="0" smtClean="0">
                <a:latin typeface="Times New Roman" panose="02020603050405020304" pitchFamily="18" charset="0"/>
                <a:ea typeface="新細明體"/>
                <a:cs typeface="Times New Roman" panose="02020603050405020304" pitchFamily="18" charset="0"/>
              </a:rPr>
              <a:t>The Rise of the Celestial Empire </a:t>
            </a:r>
            <a:r>
              <a:rPr lang="en-HK" altLang="zh-CN" sz="1500" dirty="0">
                <a:latin typeface="Times New Roman" panose="02020603050405020304" pitchFamily="18" charset="0"/>
                <a:ea typeface="新細明體"/>
                <a:cs typeface="Times New Roman" panose="02020603050405020304" pitchFamily="18" charset="0"/>
              </a:rPr>
              <a:t>in the </a:t>
            </a:r>
            <a:r>
              <a:rPr lang="en-HK" altLang="zh-CN" sz="1500" kern="1200" dirty="0">
                <a:effectLst/>
                <a:latin typeface="Times New Roman" panose="02020603050405020304" pitchFamily="18" charset="0"/>
                <a:ea typeface="新細明體"/>
                <a:cs typeface="Times New Roman" panose="02020603050405020304" pitchFamily="18" charset="0"/>
              </a:rPr>
              <a:t>Hong Kong </a:t>
            </a:r>
            <a:r>
              <a:rPr lang="en-HK" altLang="zh-CN" sz="1500" kern="1200" dirty="0" smtClean="0">
                <a:effectLst/>
                <a:latin typeface="Times New Roman" panose="02020603050405020304" pitchFamily="18" charset="0"/>
                <a:ea typeface="新細明體"/>
                <a:cs typeface="Times New Roman" panose="02020603050405020304" pitchFamily="18" charset="0"/>
              </a:rPr>
              <a:t>Museum of History.</a:t>
            </a:r>
            <a:endParaRPr lang="zh-HK" sz="1500" dirty="0">
              <a:effectLst/>
              <a:latin typeface="Times New Roman" panose="02020603050405020304" pitchFamily="18" charset="0"/>
              <a:ea typeface="新細明體"/>
              <a:cs typeface="Times New Roman" panose="02020603050405020304" pitchFamily="18" charset="0"/>
            </a:endParaRPr>
          </a:p>
        </p:txBody>
      </p:sp>
      <p:cxnSp>
        <p:nvCxnSpPr>
          <p:cNvPr id="16" name="直線單箭頭接點 42"/>
          <p:cNvCxnSpPr/>
          <p:nvPr/>
        </p:nvCxnSpPr>
        <p:spPr>
          <a:xfrm flipH="1">
            <a:off x="2063814" y="3508380"/>
            <a:ext cx="708310" cy="1197811"/>
          </a:xfrm>
          <a:prstGeom prst="straightConnector1">
            <a:avLst/>
          </a:prstGeom>
          <a:ln w="28575" cmpd="sng">
            <a:headEnd type="triangle"/>
            <a:tailEnd type="none"/>
          </a:ln>
        </p:spPr>
        <p:style>
          <a:lnRef idx="1">
            <a:schemeClr val="accent2"/>
          </a:lnRef>
          <a:fillRef idx="0">
            <a:schemeClr val="accent2"/>
          </a:fillRef>
          <a:effectRef idx="0">
            <a:schemeClr val="accent2"/>
          </a:effectRef>
          <a:fontRef idx="minor">
            <a:schemeClr val="tx1"/>
          </a:fontRef>
        </p:style>
      </p:cxnSp>
      <p:sp>
        <p:nvSpPr>
          <p:cNvPr id="17" name="TextBox 19"/>
          <p:cNvSpPr txBox="1"/>
          <p:nvPr/>
        </p:nvSpPr>
        <p:spPr>
          <a:xfrm>
            <a:off x="5514362" y="1640324"/>
            <a:ext cx="3030198" cy="369332"/>
          </a:xfrm>
          <a:prstGeom prst="rect">
            <a:avLst/>
          </a:prstGeom>
          <a:solidFill>
            <a:schemeClr val="accent2">
              <a:lumMod val="20000"/>
              <a:lumOff val="80000"/>
            </a:schemeClr>
          </a:solidFill>
          <a:ln>
            <a:noFill/>
          </a:ln>
        </p:spPr>
        <p:txBody>
          <a:bodyPr wrap="square" rtlCol="0">
            <a:spAutoFit/>
          </a:bodyPr>
          <a:lstStyle/>
          <a:p>
            <a:pPr>
              <a:spcAft>
                <a:spcPts val="0"/>
              </a:spcAft>
            </a:pPr>
            <a:r>
              <a:rPr lang="en-HK" altLang="zh-CN" dirty="0">
                <a:solidFill>
                  <a:srgbClr val="000000"/>
                </a:solidFill>
                <a:latin typeface="Times New Roman"/>
                <a:ea typeface="新細明體"/>
                <a:cs typeface="Times New Roman"/>
              </a:rPr>
              <a:t>Cao Cao’s </a:t>
            </a:r>
            <a:r>
              <a:rPr lang="en-HK" altLang="zh-CN" kern="1200" dirty="0" err="1">
                <a:solidFill>
                  <a:srgbClr val="000000"/>
                </a:solidFill>
                <a:effectLst/>
                <a:latin typeface="Times New Roman"/>
                <a:ea typeface="新細明體"/>
                <a:cs typeface="Times New Roman"/>
              </a:rPr>
              <a:t>Qingzhou</a:t>
            </a:r>
            <a:r>
              <a:rPr lang="en-HK" altLang="zh-CN" kern="1200" dirty="0">
                <a:solidFill>
                  <a:srgbClr val="000000"/>
                </a:solidFill>
                <a:effectLst/>
                <a:latin typeface="Times New Roman"/>
                <a:ea typeface="新細明體"/>
                <a:cs typeface="Times New Roman"/>
              </a:rPr>
              <a:t> Corps</a:t>
            </a:r>
            <a:endParaRPr lang="zh-HK" dirty="0">
              <a:effectLst/>
              <a:latin typeface="Times New Roman"/>
              <a:ea typeface="新細明體"/>
              <a:cs typeface="Times New Roman"/>
            </a:endParaRPr>
          </a:p>
        </p:txBody>
      </p:sp>
      <p:pic>
        <p:nvPicPr>
          <p:cNvPr id="18" name="圖片 17"/>
          <p:cNvPicPr/>
          <p:nvPr/>
        </p:nvPicPr>
        <p:blipFill>
          <a:blip r:embed="rId4" cstate="print"/>
          <a:srcRect/>
          <a:stretch>
            <a:fillRect/>
          </a:stretch>
        </p:blipFill>
        <p:spPr bwMode="auto">
          <a:xfrm>
            <a:off x="5514367" y="2157076"/>
            <a:ext cx="2809875" cy="1881505"/>
          </a:xfrm>
          <a:prstGeom prst="rect">
            <a:avLst/>
          </a:prstGeom>
          <a:solidFill>
            <a:srgbClr val="0070C0"/>
          </a:solidFill>
          <a:ln w="38100" cmpd="sng">
            <a:solidFill>
              <a:schemeClr val="bg1"/>
            </a:solidFill>
            <a:miter lim="800000"/>
            <a:headEnd/>
            <a:tailEnd/>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19" name="TextBox 20"/>
          <p:cNvSpPr txBox="1"/>
          <p:nvPr/>
        </p:nvSpPr>
        <p:spPr>
          <a:xfrm>
            <a:off x="5477134" y="4202495"/>
            <a:ext cx="3194711" cy="1596326"/>
          </a:xfrm>
          <a:prstGeom prst="rect">
            <a:avLst/>
          </a:prstGeom>
          <a:solidFill>
            <a:schemeClr val="accent6">
              <a:lumMod val="40000"/>
              <a:lumOff val="60000"/>
            </a:schemeClr>
          </a:solidFill>
          <a:ln>
            <a:noFill/>
          </a:ln>
        </p:spPr>
        <p:txBody>
          <a:bodyPr wrap="square" rtlCol="0">
            <a:noAutofit/>
          </a:bodyPr>
          <a:lstStyle/>
          <a:p>
            <a:pPr>
              <a:spcAft>
                <a:spcPts val="0"/>
              </a:spcAft>
            </a:pPr>
            <a:r>
              <a:rPr lang="en-HK" altLang="zh-CN" sz="1500" dirty="0" err="1">
                <a:solidFill>
                  <a:srgbClr val="000000"/>
                </a:solidFill>
                <a:latin typeface="Times New Roman" panose="02020603050405020304" pitchFamily="18" charset="0"/>
                <a:ea typeface="新細明體"/>
                <a:cs typeface="Times New Roman" panose="02020603050405020304" pitchFamily="18" charset="0"/>
              </a:rPr>
              <a:t>Qingzhou</a:t>
            </a:r>
            <a:r>
              <a:rPr lang="en-HK" altLang="zh-CN" sz="1500" dirty="0">
                <a:solidFill>
                  <a:srgbClr val="000000"/>
                </a:solidFill>
                <a:latin typeface="Times New Roman" panose="02020603050405020304" pitchFamily="18" charset="0"/>
                <a:ea typeface="新細明體"/>
                <a:cs typeface="Times New Roman" panose="02020603050405020304" pitchFamily="18" charset="0"/>
              </a:rPr>
              <a:t> in Shandong was Cao Cao’s</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 base of operations. </a:t>
            </a:r>
            <a:r>
              <a:rPr lang="en-HK" altLang="zh-CN" sz="1500" kern="1200" dirty="0" err="1">
                <a:solidFill>
                  <a:srgbClr val="000000"/>
                </a:solidFill>
                <a:effectLst/>
                <a:latin typeface="Times New Roman" panose="02020603050405020304" pitchFamily="18" charset="0"/>
                <a:ea typeface="新細明體"/>
                <a:cs typeface="Times New Roman" panose="02020603050405020304" pitchFamily="18" charset="0"/>
              </a:rPr>
              <a:t>Qingzhou</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 people were famous for their bravery. Their square shields, body armours and </a:t>
            </a:r>
            <a:r>
              <a:rPr lang="en-HK" altLang="zh-CN" sz="1500" kern="1200" dirty="0" smtClean="0">
                <a:solidFill>
                  <a:srgbClr val="000000"/>
                </a:solidFill>
                <a:effectLst/>
                <a:latin typeface="Times New Roman" panose="02020603050405020304" pitchFamily="18" charset="0"/>
                <a:ea typeface="新細明體"/>
                <a:cs typeface="Times New Roman" panose="02020603050405020304" pitchFamily="18" charset="0"/>
              </a:rPr>
              <a:t>helmets </a:t>
            </a:r>
            <a:r>
              <a:rPr lang="en-HK" altLang="zh-CN" sz="1500" kern="1200" dirty="0">
                <a:solidFill>
                  <a:srgbClr val="000000"/>
                </a:solidFill>
                <a:effectLst/>
                <a:latin typeface="Times New Roman" panose="02020603050405020304" pitchFamily="18" charset="0"/>
                <a:ea typeface="新細明體"/>
                <a:cs typeface="Times New Roman" panose="02020603050405020304" pitchFamily="18" charset="0"/>
              </a:rPr>
              <a:t>made them Cao Cao’s elite combat troops.</a:t>
            </a:r>
            <a:endParaRPr lang="zh-HK" sz="1500" dirty="0">
              <a:effectLst/>
              <a:latin typeface="Times New Roman" panose="02020603050405020304" pitchFamily="18" charset="0"/>
              <a:ea typeface="新細明體"/>
              <a:cs typeface="Times New Roman" panose="02020603050405020304" pitchFamily="18" charset="0"/>
            </a:endParaRPr>
          </a:p>
        </p:txBody>
      </p:sp>
      <p:sp>
        <p:nvSpPr>
          <p:cNvPr id="20" name="TextBox 15"/>
          <p:cNvSpPr txBox="1"/>
          <p:nvPr/>
        </p:nvSpPr>
        <p:spPr>
          <a:xfrm>
            <a:off x="2758154" y="2504467"/>
            <a:ext cx="2376170" cy="1938992"/>
          </a:xfrm>
          <a:prstGeom prst="rect">
            <a:avLst/>
          </a:prstGeom>
          <a:solidFill>
            <a:schemeClr val="accent6">
              <a:lumMod val="40000"/>
              <a:lumOff val="60000"/>
            </a:schemeClr>
          </a:solidFill>
          <a:ln>
            <a:noFill/>
          </a:ln>
        </p:spPr>
        <p:txBody>
          <a:bodyPr wrap="square" rtlCol="0">
            <a:spAutoFit/>
          </a:bodyPr>
          <a:lstStyle/>
          <a:p>
            <a:pPr>
              <a:spcAft>
                <a:spcPts val="0"/>
              </a:spcAft>
            </a:pPr>
            <a:r>
              <a:rPr lang="en-HK" altLang="zh-CN" sz="1500" kern="1200" dirty="0">
                <a:solidFill>
                  <a:srgbClr val="000000"/>
                </a:solidFill>
                <a:effectLst/>
                <a:latin typeface="Times New Roman"/>
                <a:ea typeface="新細明體"/>
                <a:cs typeface="Times New Roman"/>
              </a:rPr>
              <a:t>The square shield was the basic defensive item </a:t>
            </a:r>
            <a:r>
              <a:rPr lang="en-HK" altLang="zh-CN" sz="1500" dirty="0">
                <a:solidFill>
                  <a:srgbClr val="000000"/>
                </a:solidFill>
                <a:latin typeface="Times New Roman"/>
                <a:ea typeface="新細明體"/>
                <a:cs typeface="Times New Roman"/>
              </a:rPr>
              <a:t>for </a:t>
            </a:r>
            <a:r>
              <a:rPr lang="en-HK" altLang="zh-CN" sz="1500" kern="1200" dirty="0">
                <a:solidFill>
                  <a:srgbClr val="000000"/>
                </a:solidFill>
                <a:effectLst/>
                <a:latin typeface="Times New Roman"/>
                <a:ea typeface="新細明體"/>
                <a:cs typeface="Times New Roman"/>
              </a:rPr>
              <a:t>Han dynasty (</a:t>
            </a:r>
            <a:r>
              <a:rPr lang="en-HK" altLang="zh-CN" sz="1500" kern="1200" dirty="0" smtClean="0">
                <a:solidFill>
                  <a:srgbClr val="000000"/>
                </a:solidFill>
                <a:effectLst/>
                <a:latin typeface="Times New Roman"/>
                <a:ea typeface="新細明體"/>
                <a:cs typeface="Times New Roman"/>
              </a:rPr>
              <a:t>202BC </a:t>
            </a:r>
            <a:r>
              <a:rPr lang="en-HK" altLang="zh-CN" sz="1500" kern="1200" dirty="0">
                <a:solidFill>
                  <a:srgbClr val="000000"/>
                </a:solidFill>
                <a:effectLst/>
                <a:latin typeface="Times New Roman"/>
                <a:ea typeface="新細明體"/>
                <a:cs typeface="Times New Roman"/>
              </a:rPr>
              <a:t>–</a:t>
            </a:r>
            <a:r>
              <a:rPr lang="en-HK" altLang="zh-CN" sz="1500" kern="1200" dirty="0" smtClean="0">
                <a:solidFill>
                  <a:srgbClr val="000000"/>
                </a:solidFill>
                <a:effectLst/>
                <a:latin typeface="Times New Roman"/>
                <a:ea typeface="新細明體"/>
                <a:cs typeface="Times New Roman"/>
              </a:rPr>
              <a:t>AD220</a:t>
            </a:r>
            <a:r>
              <a:rPr lang="en-HK" altLang="zh-CN" sz="1500" kern="1200" dirty="0">
                <a:solidFill>
                  <a:srgbClr val="000000"/>
                </a:solidFill>
                <a:effectLst/>
                <a:latin typeface="Times New Roman"/>
                <a:ea typeface="新細明體"/>
                <a:cs typeface="Times New Roman"/>
              </a:rPr>
              <a:t>) and the Three Kingdoms </a:t>
            </a:r>
            <a:r>
              <a:rPr lang="en-HK" altLang="zh-CN" sz="1500" kern="1200" dirty="0" smtClean="0">
                <a:solidFill>
                  <a:srgbClr val="000000"/>
                </a:solidFill>
                <a:effectLst/>
                <a:latin typeface="Times New Roman"/>
                <a:ea typeface="新細明體"/>
                <a:cs typeface="Times New Roman"/>
              </a:rPr>
              <a:t>(</a:t>
            </a:r>
            <a:r>
              <a:rPr lang="en-HK" altLang="zh-CN" sz="1500" kern="1200" dirty="0" smtClean="0">
                <a:effectLst/>
                <a:latin typeface="Times New Roman"/>
                <a:ea typeface="新細明體"/>
                <a:cs typeface="Times New Roman"/>
              </a:rPr>
              <a:t>AD2</a:t>
            </a:r>
            <a:r>
              <a:rPr lang="en-HK" altLang="zh-CN" sz="1500" kern="1200" dirty="0" smtClean="0">
                <a:solidFill>
                  <a:srgbClr val="000000"/>
                </a:solidFill>
                <a:effectLst/>
                <a:latin typeface="Times New Roman"/>
                <a:ea typeface="新細明體"/>
                <a:cs typeface="Times New Roman"/>
              </a:rPr>
              <a:t>20–280</a:t>
            </a:r>
            <a:r>
              <a:rPr lang="en-HK" altLang="zh-CN" sz="1500" kern="1200" dirty="0">
                <a:solidFill>
                  <a:srgbClr val="000000"/>
                </a:solidFill>
                <a:effectLst/>
                <a:latin typeface="Times New Roman"/>
                <a:ea typeface="新細明體"/>
                <a:cs typeface="Times New Roman"/>
              </a:rPr>
              <a:t>) infantry. The square shield could protect </a:t>
            </a:r>
            <a:r>
              <a:rPr lang="en-HK" altLang="zh-CN" sz="1500" dirty="0">
                <a:solidFill>
                  <a:srgbClr val="000000"/>
                </a:solidFill>
                <a:latin typeface="Times New Roman"/>
                <a:ea typeface="新細明體"/>
                <a:cs typeface="Times New Roman"/>
              </a:rPr>
              <a:t>armies behind infantry and  stop long range arrows.</a:t>
            </a:r>
            <a:endParaRPr lang="zh-HK" sz="1500" dirty="0">
              <a:effectLst/>
              <a:latin typeface="Times New Roman"/>
              <a:ea typeface="新細明體"/>
              <a:cs typeface="Times New Roman"/>
            </a:endParaRPr>
          </a:p>
        </p:txBody>
      </p:sp>
    </p:spTree>
    <p:extLst>
      <p:ext uri="{BB962C8B-B14F-4D97-AF65-F5344CB8AC3E}">
        <p14:creationId xmlns:p14="http://schemas.microsoft.com/office/powerpoint/2010/main" val="7178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11" name="TextBox 4"/>
          <p:cNvSpPr txBox="1"/>
          <p:nvPr/>
        </p:nvSpPr>
        <p:spPr>
          <a:xfrm>
            <a:off x="1122624" y="1955921"/>
            <a:ext cx="7155311" cy="2169825"/>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spcAft>
                <a:spcPts val="0"/>
              </a:spcAft>
            </a:pPr>
            <a:r>
              <a:rPr lang="en-US" altLang="zh-CN" sz="1500" kern="1200" dirty="0">
                <a:solidFill>
                  <a:schemeClr val="tx1"/>
                </a:solidFill>
                <a:effectLst/>
                <a:latin typeface="Times New Roman" panose="02020603050405020304" pitchFamily="18" charset="0"/>
                <a:ea typeface="新細明體"/>
                <a:cs typeface="Times New Roman" panose="02020603050405020304" pitchFamily="18" charset="0"/>
              </a:rPr>
              <a:t>In </a:t>
            </a:r>
            <a:r>
              <a:rPr lang="en-US" altLang="zh-CN" sz="1500" kern="1200" dirty="0" smtClean="0">
                <a:solidFill>
                  <a:schemeClr val="tx1"/>
                </a:solidFill>
                <a:effectLst/>
                <a:latin typeface="Times New Roman" panose="02020603050405020304" pitchFamily="18" charset="0"/>
                <a:ea typeface="新細明體"/>
                <a:cs typeface="Times New Roman" panose="02020603050405020304" pitchFamily="18" charset="0"/>
              </a:rPr>
              <a:t>AD192</a:t>
            </a:r>
            <a:r>
              <a:rPr lang="en-US" altLang="zh-CN" sz="1500" kern="1200" dirty="0">
                <a:solidFill>
                  <a:schemeClr val="tx1"/>
                </a:solidFill>
                <a:effectLst/>
                <a:latin typeface="Times New Roman" panose="02020603050405020304" pitchFamily="18" charset="0"/>
                <a:ea typeface="新細明體"/>
                <a:cs typeface="Times New Roman" panose="02020603050405020304" pitchFamily="18" charset="0"/>
              </a:rPr>
              <a:t>, the Yellow Turban Army in </a:t>
            </a:r>
            <a:r>
              <a:rPr lang="en-US" altLang="zh-CN" sz="1500" kern="1200" dirty="0" err="1">
                <a:solidFill>
                  <a:schemeClr val="tx1"/>
                </a:solidFill>
                <a:effectLst/>
                <a:latin typeface="Times New Roman" panose="02020603050405020304" pitchFamily="18" charset="0"/>
                <a:ea typeface="新細明體"/>
                <a:cs typeface="Times New Roman" panose="02020603050405020304" pitchFamily="18" charset="0"/>
              </a:rPr>
              <a:t>Qingzhou</a:t>
            </a:r>
            <a:r>
              <a:rPr lang="en-US" altLang="zh-CN" sz="1500" kern="1200" dirty="0">
                <a:solidFill>
                  <a:schemeClr val="tx1"/>
                </a:solidFill>
                <a:effectLst/>
                <a:latin typeface="Times New Roman" panose="02020603050405020304" pitchFamily="18" charset="0"/>
                <a:ea typeface="新細明體"/>
                <a:cs typeface="Times New Roman" panose="02020603050405020304" pitchFamily="18" charset="0"/>
              </a:rPr>
              <a:t> comprising of over a million local bandits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surrendered to Cao </a:t>
            </a:r>
            <a:r>
              <a:rPr lang="en-HK" altLang="zh-CN" sz="1500" dirty="0" err="1">
                <a:solidFill>
                  <a:schemeClr val="tx1"/>
                </a:solidFill>
                <a:latin typeface="Times New Roman" panose="02020603050405020304" pitchFamily="18" charset="0"/>
                <a:ea typeface="新細明體"/>
                <a:cs typeface="Times New Roman" panose="02020603050405020304" pitchFamily="18" charset="0"/>
              </a:rPr>
              <a:t>Cao</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 Cao </a:t>
            </a:r>
            <a:r>
              <a:rPr lang="en-HK" altLang="zh-CN" sz="1500" dirty="0" err="1">
                <a:solidFill>
                  <a:schemeClr val="tx1"/>
                </a:solidFill>
                <a:latin typeface="Times New Roman" panose="02020603050405020304" pitchFamily="18" charset="0"/>
                <a:ea typeface="新細明體"/>
                <a:cs typeface="Times New Roman" panose="02020603050405020304" pitchFamily="18" charset="0"/>
              </a:rPr>
              <a:t>Cao</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 selected 300,000 of their strongest men to form the “</a:t>
            </a:r>
            <a:r>
              <a:rPr lang="en-HK" altLang="zh-CN" sz="1500" dirty="0" err="1">
                <a:solidFill>
                  <a:schemeClr val="tx1"/>
                </a:solidFill>
                <a:latin typeface="Times New Roman" panose="02020603050405020304" pitchFamily="18" charset="0"/>
                <a:ea typeface="新細明體"/>
                <a:cs typeface="Times New Roman" panose="02020603050405020304" pitchFamily="18" charset="0"/>
              </a:rPr>
              <a:t>Qingzhou</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 Corps”</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 The </a:t>
            </a:r>
            <a:r>
              <a:rPr lang="en-HK" altLang="zh-CN" sz="1500" kern="1200" dirty="0" err="1">
                <a:solidFill>
                  <a:schemeClr val="tx1"/>
                </a:solidFill>
                <a:effectLst/>
                <a:latin typeface="Times New Roman" panose="02020603050405020304" pitchFamily="18" charset="0"/>
                <a:ea typeface="新細明體"/>
                <a:cs typeface="Times New Roman" panose="02020603050405020304" pitchFamily="18" charset="0"/>
              </a:rPr>
              <a:t>Qingzhou</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 Corps became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the core unit of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Cao Cao’s army. They were famous for their bravery. </a:t>
            </a:r>
            <a:r>
              <a:rPr lang="en-HK" altLang="zh-CN" sz="1500" dirty="0">
                <a:solidFill>
                  <a:schemeClr val="tx1"/>
                </a:solidFill>
                <a:latin typeface="Times New Roman" panose="02020603050405020304" pitchFamily="18" charset="0"/>
                <a:ea typeface="新細明體"/>
                <a:cs typeface="Times New Roman" panose="02020603050405020304" pitchFamily="18" charset="0"/>
              </a:rPr>
              <a:t>Over the next decade or so, they defeated Yuan </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Shao and other </a:t>
            </a:r>
            <a:r>
              <a:rPr lang="en-HK" altLang="zh-CN" sz="1500" kern="1200" dirty="0" smtClean="0">
                <a:solidFill>
                  <a:schemeClr val="tx1"/>
                </a:solidFill>
                <a:effectLst/>
                <a:latin typeface="Times New Roman" panose="02020603050405020304" pitchFamily="18" charset="0"/>
                <a:ea typeface="新細明體"/>
                <a:cs typeface="Times New Roman" panose="02020603050405020304" pitchFamily="18" charset="0"/>
              </a:rPr>
              <a:t>northern powers</a:t>
            </a:r>
            <a:r>
              <a:rPr lang="en-HK" altLang="zh-CN" sz="1500" kern="1200" dirty="0">
                <a:solidFill>
                  <a:schemeClr val="tx1"/>
                </a:solidFill>
                <a:effectLst/>
                <a:latin typeface="Times New Roman" panose="02020603050405020304" pitchFamily="18" charset="0"/>
                <a:ea typeface="新細明體"/>
                <a:cs typeface="Times New Roman" panose="02020603050405020304" pitchFamily="18" charset="0"/>
              </a:rPr>
              <a:t>.</a:t>
            </a:r>
          </a:p>
          <a:p>
            <a:pPr algn="just">
              <a:spcAft>
                <a:spcPts val="0"/>
              </a:spcAft>
            </a:pPr>
            <a:endParaRPr lang="en-HK" altLang="zh-HK" sz="1500" dirty="0">
              <a:solidFill>
                <a:schemeClr val="tx1"/>
              </a:solidFill>
              <a:effectLst/>
              <a:latin typeface="Times New Roman" panose="02020603050405020304" pitchFamily="18" charset="0"/>
              <a:ea typeface="新細明體"/>
              <a:cs typeface="Times New Roman" panose="02020603050405020304" pitchFamily="18" charset="0"/>
            </a:endParaRPr>
          </a:p>
          <a:p>
            <a:pPr algn="just">
              <a:spcAft>
                <a:spcPts val="0"/>
              </a:spcAft>
            </a:pPr>
            <a:r>
              <a:rPr lang="en-HK" altLang="zh-HK" sz="1500" dirty="0">
                <a:solidFill>
                  <a:schemeClr val="tx1"/>
                </a:solidFill>
                <a:latin typeface="Times New Roman" panose="02020603050405020304" pitchFamily="18" charset="0"/>
                <a:ea typeface="新細明體"/>
                <a:cs typeface="Times New Roman" panose="02020603050405020304" pitchFamily="18" charset="0"/>
              </a:rPr>
              <a:t>To pay soldiers, Cao </a:t>
            </a:r>
            <a:r>
              <a:rPr lang="en-HK" altLang="zh-HK" sz="1500" dirty="0" err="1">
                <a:solidFill>
                  <a:schemeClr val="tx1"/>
                </a:solidFill>
                <a:latin typeface="Times New Roman" panose="02020603050405020304" pitchFamily="18" charset="0"/>
                <a:ea typeface="新細明體"/>
                <a:cs typeface="Times New Roman" panose="02020603050405020304" pitchFamily="18" charset="0"/>
              </a:rPr>
              <a:t>Cao</a:t>
            </a:r>
            <a:r>
              <a:rPr lang="en-HK" altLang="zh-HK" sz="1500" dirty="0">
                <a:solidFill>
                  <a:schemeClr val="tx1"/>
                </a:solidFill>
                <a:latin typeface="Times New Roman" panose="02020603050405020304" pitchFamily="18" charset="0"/>
                <a:ea typeface="新細明體"/>
                <a:cs typeface="Times New Roman" panose="02020603050405020304" pitchFamily="18" charset="0"/>
              </a:rPr>
              <a:t> implemented the military farming system </a:t>
            </a:r>
            <a:r>
              <a:rPr lang="en-HK" altLang="zh-HK" sz="1500" dirty="0" smtClean="0">
                <a:solidFill>
                  <a:schemeClr val="tx1"/>
                </a:solidFill>
                <a:latin typeface="Times New Roman" panose="02020603050405020304" pitchFamily="18" charset="0"/>
                <a:ea typeface="新細明體"/>
                <a:cs typeface="Times New Roman" panose="02020603050405020304" pitchFamily="18" charset="0"/>
              </a:rPr>
              <a:t>(</a:t>
            </a:r>
            <a:r>
              <a:rPr lang="en-HK" altLang="zh-HK" sz="1500" i="1" dirty="0" err="1" smtClean="0">
                <a:solidFill>
                  <a:schemeClr val="tx1"/>
                </a:solidFill>
                <a:latin typeface="Times New Roman" panose="02020603050405020304" pitchFamily="18" charset="0"/>
                <a:ea typeface="新細明體"/>
                <a:cs typeface="Times New Roman" panose="02020603050405020304" pitchFamily="18" charset="0"/>
              </a:rPr>
              <a:t>tuantian</a:t>
            </a:r>
            <a:r>
              <a:rPr lang="en-HK" altLang="zh-HK" sz="1500" i="1" dirty="0" smtClean="0">
                <a:solidFill>
                  <a:schemeClr val="tx1"/>
                </a:solidFill>
                <a:latin typeface="Times New Roman" panose="02020603050405020304" pitchFamily="18" charset="0"/>
                <a:ea typeface="新細明體"/>
                <a:cs typeface="Times New Roman" panose="02020603050405020304" pitchFamily="18" charset="0"/>
              </a:rPr>
              <a:t> </a:t>
            </a:r>
            <a:r>
              <a:rPr lang="zh-TW" altLang="en-US" sz="1500" dirty="0" smtClean="0">
                <a:solidFill>
                  <a:schemeClr val="tx1"/>
                </a:solidFill>
                <a:latin typeface="Times New Roman" panose="02020603050405020304" pitchFamily="18" charset="0"/>
                <a:ea typeface="新細明體"/>
                <a:cs typeface="Times New Roman" panose="02020603050405020304" pitchFamily="18" charset="0"/>
              </a:rPr>
              <a:t>軍</a:t>
            </a:r>
            <a:r>
              <a:rPr lang="zh-TW" altLang="en-US" sz="1500" dirty="0">
                <a:solidFill>
                  <a:schemeClr val="tx1"/>
                </a:solidFill>
                <a:latin typeface="Times New Roman" panose="02020603050405020304" pitchFamily="18" charset="0"/>
                <a:ea typeface="新細明體"/>
                <a:cs typeface="Times New Roman" panose="02020603050405020304" pitchFamily="18" charset="0"/>
              </a:rPr>
              <a:t>屯</a:t>
            </a:r>
            <a:r>
              <a:rPr lang="en-HK" altLang="zh-HK" sz="1500" dirty="0" smtClean="0">
                <a:solidFill>
                  <a:schemeClr val="tx1"/>
                </a:solidFill>
                <a:latin typeface="Times New Roman" panose="02020603050405020304" pitchFamily="18" charset="0"/>
                <a:ea typeface="新細明體"/>
                <a:cs typeface="Times New Roman" panose="02020603050405020304" pitchFamily="18" charset="0"/>
              </a:rPr>
              <a:t>)</a:t>
            </a:r>
            <a:r>
              <a:rPr lang="en-HK" altLang="zh-HK" sz="1500" i="1" dirty="0" smtClean="0">
                <a:solidFill>
                  <a:schemeClr val="tx1"/>
                </a:solidFill>
                <a:latin typeface="Times New Roman" panose="02020603050405020304" pitchFamily="18" charset="0"/>
                <a:ea typeface="新細明體"/>
                <a:cs typeface="Times New Roman" panose="02020603050405020304" pitchFamily="18" charset="0"/>
              </a:rPr>
              <a:t>.</a:t>
            </a:r>
            <a:r>
              <a:rPr lang="en-HK" altLang="zh-HK" sz="1500" dirty="0" smtClean="0">
                <a:solidFill>
                  <a:schemeClr val="tx1"/>
                </a:solidFill>
                <a:latin typeface="Times New Roman" panose="02020603050405020304" pitchFamily="18" charset="0"/>
                <a:ea typeface="新細明體"/>
                <a:cs typeface="Times New Roman" panose="02020603050405020304" pitchFamily="18" charset="0"/>
              </a:rPr>
              <a:t> </a:t>
            </a:r>
            <a:r>
              <a:rPr lang="en-HK" altLang="zh-HK" sz="1500" dirty="0">
                <a:solidFill>
                  <a:schemeClr val="tx1"/>
                </a:solidFill>
                <a:latin typeface="Times New Roman" panose="02020603050405020304" pitchFamily="18" charset="0"/>
                <a:ea typeface="新細明體"/>
                <a:cs typeface="Times New Roman" panose="02020603050405020304" pitchFamily="18" charset="0"/>
              </a:rPr>
              <a:t>This meant that instead of paying soldiers in cash or food, Cao registered each soldier in a book and distributed farmland to him (and his family). This saved Cao </a:t>
            </a:r>
            <a:r>
              <a:rPr lang="en-HK" altLang="zh-HK" sz="1500" dirty="0" err="1">
                <a:solidFill>
                  <a:schemeClr val="tx1"/>
                </a:solidFill>
                <a:latin typeface="Times New Roman" panose="02020603050405020304" pitchFamily="18" charset="0"/>
                <a:ea typeface="新細明體"/>
                <a:cs typeface="Times New Roman" panose="02020603050405020304" pitchFamily="18" charset="0"/>
              </a:rPr>
              <a:t>Cao</a:t>
            </a:r>
            <a:r>
              <a:rPr lang="en-HK" altLang="zh-HK" sz="1500" dirty="0">
                <a:solidFill>
                  <a:schemeClr val="tx1"/>
                </a:solidFill>
                <a:latin typeface="Times New Roman" panose="02020603050405020304" pitchFamily="18" charset="0"/>
                <a:ea typeface="新細明體"/>
                <a:cs typeface="Times New Roman" panose="02020603050405020304" pitchFamily="18" charset="0"/>
              </a:rPr>
              <a:t> a lot of money.</a:t>
            </a:r>
            <a:endParaRPr lang="zh-HK" sz="1500" dirty="0">
              <a:solidFill>
                <a:schemeClr val="tx1"/>
              </a:solidFill>
              <a:effectLst/>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366545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4" name="TextBox 2"/>
          <p:cNvSpPr txBox="1"/>
          <p:nvPr/>
        </p:nvSpPr>
        <p:spPr>
          <a:xfrm>
            <a:off x="536243" y="1214412"/>
            <a:ext cx="3365197" cy="413418"/>
          </a:xfrm>
          <a:prstGeom prst="rect">
            <a:avLst/>
          </a:prstGeom>
          <a:solidFill>
            <a:schemeClr val="accent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oAutofit/>
          </a:bodyPr>
          <a:lstStyle/>
          <a:p>
            <a:pPr>
              <a:spcAft>
                <a:spcPts val="0"/>
              </a:spcAft>
            </a:pPr>
            <a:r>
              <a:rPr lang="en-HK" altLang="zh-CN" sz="2000" dirty="0">
                <a:solidFill>
                  <a:srgbClr val="000000"/>
                </a:solidFill>
                <a:latin typeface="Times New Roman"/>
                <a:ea typeface="新細明體"/>
                <a:cs typeface="Times New Roman"/>
              </a:rPr>
              <a:t>The brave </a:t>
            </a:r>
            <a:r>
              <a:rPr lang="en-HK" altLang="zh-CN" sz="2000" kern="1200" dirty="0">
                <a:solidFill>
                  <a:srgbClr val="000000"/>
                </a:solidFill>
                <a:effectLst/>
                <a:latin typeface="Times New Roman"/>
                <a:ea typeface="新細明體"/>
                <a:cs typeface="Times New Roman"/>
              </a:rPr>
              <a:t>Northern Cavalry</a:t>
            </a:r>
            <a:endParaRPr lang="zh-HK" sz="2000" dirty="0">
              <a:effectLst/>
              <a:latin typeface="Times New Roman"/>
              <a:ea typeface="新細明體"/>
              <a:cs typeface="Times New Roman"/>
            </a:endParaRPr>
          </a:p>
        </p:txBody>
      </p:sp>
      <p:pic>
        <p:nvPicPr>
          <p:cNvPr id="25" name="Picture 3"/>
          <p:cNvPicPr>
            <a:picLocks noChangeAspect="1" noChangeArrowheads="1"/>
          </p:cNvPicPr>
          <p:nvPr/>
        </p:nvPicPr>
        <p:blipFill>
          <a:blip r:embed="rId3" cstate="print"/>
          <a:srcRect/>
          <a:stretch>
            <a:fillRect/>
          </a:stretch>
        </p:blipFill>
        <p:spPr bwMode="auto">
          <a:xfrm>
            <a:off x="536243" y="1761166"/>
            <a:ext cx="5859312" cy="3676754"/>
          </a:xfrm>
          <a:prstGeom prst="rect">
            <a:avLst/>
          </a:prstGeom>
          <a:noFill/>
          <a:ln w="38100" cmpd="sng">
            <a:solidFill>
              <a:schemeClr val="bg2"/>
            </a:solidFill>
            <a:miter lim="800000"/>
            <a:headEnd/>
            <a:tailEnd/>
          </a:ln>
          <a:effectLst>
            <a:outerShdw blurRad="50800" dist="38100" dir="2700000" algn="tl" rotWithShape="0">
              <a:prstClr val="black">
                <a:alpha val="40000"/>
              </a:prstClr>
            </a:outerShdw>
          </a:effectLst>
        </p:spPr>
      </p:pic>
      <p:pic>
        <p:nvPicPr>
          <p:cNvPr id="26" name="Picture 6"/>
          <p:cNvPicPr>
            <a:picLocks noChangeAspect="1" noChangeArrowheads="1"/>
          </p:cNvPicPr>
          <p:nvPr/>
        </p:nvPicPr>
        <p:blipFill>
          <a:blip r:embed="rId4" cstate="print"/>
          <a:srcRect/>
          <a:stretch>
            <a:fillRect/>
          </a:stretch>
        </p:blipFill>
        <p:spPr bwMode="auto">
          <a:xfrm>
            <a:off x="6440912" y="3522889"/>
            <a:ext cx="2510615" cy="2243892"/>
          </a:xfrm>
          <a:prstGeom prst="rect">
            <a:avLst/>
          </a:prstGeom>
          <a:noFill/>
          <a:ln w="9525">
            <a:noFill/>
            <a:miter lim="800000"/>
            <a:headEnd/>
            <a:tailEnd/>
          </a:ln>
          <a:effectLst/>
        </p:spPr>
      </p:pic>
      <p:cxnSp>
        <p:nvCxnSpPr>
          <p:cNvPr id="27" name="Straight Arrow Connector 10"/>
          <p:cNvCxnSpPr/>
          <p:nvPr/>
        </p:nvCxnSpPr>
        <p:spPr>
          <a:xfrm rot="10800000">
            <a:off x="5567763" y="3719589"/>
            <a:ext cx="2165869" cy="328866"/>
          </a:xfrm>
          <a:prstGeom prst="bentConnector3">
            <a:avLst>
              <a:gd name="adj1" fmla="val 50000"/>
            </a:avLst>
          </a:prstGeom>
          <a:ln w="28575" cmpd="sng">
            <a:solidFill>
              <a:schemeClr val="accent6">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TextBox 13"/>
          <p:cNvSpPr txBox="1"/>
          <p:nvPr/>
        </p:nvSpPr>
        <p:spPr>
          <a:xfrm>
            <a:off x="6447693" y="5729132"/>
            <a:ext cx="2390434" cy="417830"/>
          </a:xfrm>
          <a:prstGeom prst="rect">
            <a:avLst/>
          </a:prstGeom>
          <a:noFill/>
        </p:spPr>
        <p:txBody>
          <a:bodyPr wrap="square" rtlCol="0">
            <a:noAutofit/>
          </a:bodyPr>
          <a:lstStyle/>
          <a:p>
            <a:pPr>
              <a:spcAft>
                <a:spcPts val="0"/>
              </a:spcAft>
            </a:pPr>
            <a:r>
              <a:rPr lang="en-HK" altLang="zh-HK" sz="1500" dirty="0">
                <a:solidFill>
                  <a:srgbClr val="000000"/>
                </a:solidFill>
                <a:latin typeface="Times New Roman" panose="02020603050405020304" pitchFamily="18" charset="0"/>
                <a:ea typeface="新細明體"/>
                <a:cs typeface="Times New Roman" panose="02020603050405020304" pitchFamily="18" charset="0"/>
              </a:rPr>
              <a:t>Bronze Running Horse (Wikipedia)</a:t>
            </a:r>
            <a:endParaRPr lang="zh-HK" sz="1500" dirty="0">
              <a:effectLst/>
              <a:latin typeface="Times New Roman" panose="02020603050405020304" pitchFamily="18" charset="0"/>
              <a:ea typeface="新細明體"/>
              <a:cs typeface="Times New Roman" panose="02020603050405020304" pitchFamily="18" charset="0"/>
            </a:endParaRPr>
          </a:p>
        </p:txBody>
      </p:sp>
      <p:sp>
        <p:nvSpPr>
          <p:cNvPr id="29" name="TextBox 3"/>
          <p:cNvSpPr txBox="1"/>
          <p:nvPr/>
        </p:nvSpPr>
        <p:spPr>
          <a:xfrm>
            <a:off x="192472" y="4644835"/>
            <a:ext cx="5446327" cy="1914967"/>
          </a:xfrm>
          <a:prstGeom prst="rect">
            <a:avLst/>
          </a:prstGeom>
          <a:solidFill>
            <a:schemeClr val="accent5">
              <a:lumMod val="20000"/>
              <a:lumOff val="80000"/>
            </a:schemeClr>
          </a:solidFill>
          <a:ln>
            <a:noFill/>
          </a:ln>
          <a:effectLst/>
        </p:spPr>
        <p:style>
          <a:lnRef idx="1">
            <a:schemeClr val="dk1"/>
          </a:lnRef>
          <a:fillRef idx="2">
            <a:schemeClr val="dk1"/>
          </a:fillRef>
          <a:effectRef idx="1">
            <a:schemeClr val="dk1"/>
          </a:effectRef>
          <a:fontRef idx="minor">
            <a:schemeClr val="dk1"/>
          </a:fontRef>
        </p:style>
        <p:txBody>
          <a:bodyPr wrap="square" rtlCol="0">
            <a:noAutofit/>
          </a:bodyPr>
          <a:lstStyle/>
          <a:p>
            <a:pPr algn="just">
              <a:spcAft>
                <a:spcPts val="0"/>
              </a:spcAft>
            </a:pPr>
            <a:r>
              <a:rPr lang="en-HK" altLang="zh-TW" sz="1500" dirty="0">
                <a:solidFill>
                  <a:schemeClr val="tx1"/>
                </a:solidFill>
                <a:latin typeface="Times New Roman"/>
                <a:ea typeface="新細明體"/>
                <a:cs typeface="Times New Roman"/>
              </a:rPr>
              <a:t>This </a:t>
            </a:r>
            <a:r>
              <a:rPr lang="en-HK" altLang="zh-TW" sz="1500" dirty="0" smtClean="0">
                <a:solidFill>
                  <a:schemeClr val="tx1"/>
                </a:solidFill>
                <a:latin typeface="Times New Roman"/>
                <a:ea typeface="新細明體"/>
                <a:cs typeface="Times New Roman"/>
              </a:rPr>
              <a:t>photo is taken at the </a:t>
            </a:r>
            <a:r>
              <a:rPr lang="en-HK" altLang="zh-TW" sz="1500" dirty="0">
                <a:solidFill>
                  <a:schemeClr val="tx1"/>
                </a:solidFill>
                <a:latin typeface="Times New Roman"/>
                <a:ea typeface="新細明體"/>
                <a:cs typeface="Times New Roman"/>
              </a:rPr>
              <a:t>tomb at </a:t>
            </a:r>
            <a:r>
              <a:rPr lang="en-HK" altLang="zh-TW" sz="1500" dirty="0" err="1">
                <a:solidFill>
                  <a:schemeClr val="tx1"/>
                </a:solidFill>
                <a:latin typeface="Times New Roman"/>
                <a:ea typeface="新細明體"/>
                <a:cs typeface="Times New Roman"/>
              </a:rPr>
              <a:t>Wuwei</a:t>
            </a:r>
            <a:r>
              <a:rPr lang="en-HK" altLang="zh-TW" sz="1500" dirty="0">
                <a:solidFill>
                  <a:schemeClr val="tx1"/>
                </a:solidFill>
                <a:latin typeface="Times New Roman"/>
                <a:ea typeface="新細明體"/>
                <a:cs typeface="Times New Roman"/>
              </a:rPr>
              <a:t> </a:t>
            </a:r>
            <a:r>
              <a:rPr lang="en-US" altLang="zh-TW" sz="1500" dirty="0" smtClean="0">
                <a:solidFill>
                  <a:schemeClr val="tx1"/>
                </a:solidFill>
                <a:latin typeface="Times New Roman"/>
                <a:ea typeface="新細明體"/>
                <a:cs typeface="Times New Roman"/>
              </a:rPr>
              <a:t>(</a:t>
            </a:r>
            <a:r>
              <a:rPr lang="zh-TW" altLang="en-US" sz="1500" dirty="0" smtClean="0">
                <a:solidFill>
                  <a:schemeClr val="tx1"/>
                </a:solidFill>
                <a:latin typeface="Times New Roman"/>
                <a:ea typeface="新細明體"/>
                <a:cs typeface="Times New Roman"/>
              </a:rPr>
              <a:t>武威</a:t>
            </a:r>
            <a:r>
              <a:rPr lang="en-US" altLang="zh-TW" sz="1500" dirty="0" smtClean="0">
                <a:solidFill>
                  <a:schemeClr val="tx1"/>
                </a:solidFill>
                <a:latin typeface="Times New Roman"/>
                <a:ea typeface="新細明體"/>
                <a:cs typeface="Times New Roman"/>
              </a:rPr>
              <a:t>) </a:t>
            </a:r>
            <a:r>
              <a:rPr lang="en-HK" altLang="zh-TW" sz="1500" dirty="0" smtClean="0">
                <a:solidFill>
                  <a:schemeClr val="tx1"/>
                </a:solidFill>
                <a:latin typeface="Times New Roman"/>
                <a:ea typeface="新細明體"/>
                <a:cs typeface="Times New Roman"/>
              </a:rPr>
              <a:t>county</a:t>
            </a:r>
            <a:r>
              <a:rPr lang="en-HK" altLang="zh-TW" sz="1500" dirty="0">
                <a:solidFill>
                  <a:schemeClr val="tx1"/>
                </a:solidFill>
                <a:latin typeface="Times New Roman"/>
                <a:ea typeface="新細明體"/>
                <a:cs typeface="Times New Roman"/>
              </a:rPr>
              <a:t>. The owner of the tomb </a:t>
            </a:r>
            <a:r>
              <a:rPr lang="en-HK" altLang="zh-CN" sz="1500" dirty="0" smtClean="0">
                <a:solidFill>
                  <a:schemeClr val="tx1"/>
                </a:solidFill>
                <a:latin typeface="Times New Roman"/>
                <a:ea typeface="新細明體"/>
                <a:cs typeface="Times New Roman"/>
              </a:rPr>
              <a:t>was </a:t>
            </a:r>
            <a:r>
              <a:rPr lang="en-HK" altLang="zh-CN" sz="1500" dirty="0">
                <a:solidFill>
                  <a:schemeClr val="tx1"/>
                </a:solidFill>
                <a:latin typeface="Times New Roman"/>
                <a:ea typeface="新細明體"/>
                <a:cs typeface="Times New Roman"/>
              </a:rPr>
              <a:t>a military officer from the neighbouring county of </a:t>
            </a:r>
            <a:r>
              <a:rPr lang="en-HK" altLang="zh-CN" sz="1500" dirty="0" err="1" smtClean="0">
                <a:solidFill>
                  <a:schemeClr val="tx1"/>
                </a:solidFill>
                <a:latin typeface="Times New Roman"/>
                <a:ea typeface="新細明體"/>
                <a:cs typeface="Times New Roman"/>
              </a:rPr>
              <a:t>Zhangye</a:t>
            </a:r>
            <a:r>
              <a:rPr lang="en-HK" altLang="zh-CN" sz="1500" dirty="0" smtClean="0">
                <a:solidFill>
                  <a:schemeClr val="tx1"/>
                </a:solidFill>
                <a:latin typeface="Times New Roman"/>
                <a:ea typeface="新細明體"/>
                <a:cs typeface="Times New Roman"/>
              </a:rPr>
              <a:t> </a:t>
            </a:r>
            <a:r>
              <a:rPr lang="en-US" altLang="zh-TW" sz="1500" dirty="0" smtClean="0">
                <a:solidFill>
                  <a:schemeClr val="tx1"/>
                </a:solidFill>
                <a:latin typeface="Times New Roman"/>
                <a:ea typeface="新細明體"/>
                <a:cs typeface="Times New Roman"/>
              </a:rPr>
              <a:t>(</a:t>
            </a:r>
            <a:r>
              <a:rPr lang="zh-TW" altLang="en-US" sz="1500" dirty="0" smtClean="0">
                <a:solidFill>
                  <a:schemeClr val="tx1"/>
                </a:solidFill>
                <a:latin typeface="Times New Roman"/>
                <a:ea typeface="新細明體"/>
                <a:cs typeface="Times New Roman"/>
              </a:rPr>
              <a:t>張掖</a:t>
            </a:r>
            <a:r>
              <a:rPr lang="en-US" altLang="zh-TW" sz="1500" dirty="0" smtClean="0">
                <a:solidFill>
                  <a:schemeClr val="tx1"/>
                </a:solidFill>
                <a:latin typeface="Times New Roman"/>
                <a:ea typeface="新細明體"/>
                <a:cs typeface="Times New Roman"/>
              </a:rPr>
              <a:t>)</a:t>
            </a:r>
            <a:r>
              <a:rPr lang="en-HK" altLang="zh-CN" sz="1500" dirty="0" smtClean="0">
                <a:solidFill>
                  <a:schemeClr val="tx1"/>
                </a:solidFill>
                <a:latin typeface="Times New Roman"/>
                <a:ea typeface="新細明體"/>
                <a:cs typeface="Times New Roman"/>
              </a:rPr>
              <a:t>. </a:t>
            </a:r>
            <a:r>
              <a:rPr lang="en-HK" altLang="zh-CN" sz="1500" dirty="0">
                <a:solidFill>
                  <a:schemeClr val="tx1"/>
                </a:solidFill>
                <a:latin typeface="Times New Roman"/>
                <a:ea typeface="新細明體"/>
                <a:cs typeface="Times New Roman"/>
              </a:rPr>
              <a:t>Inside the tomb was 38 bronze horses, 1 bronze ox, 14 bronze chariots, 17 statues of warriors holding long halberds, </a:t>
            </a:r>
            <a:r>
              <a:rPr lang="en-HK" altLang="zh-CN" sz="1500" kern="1200" dirty="0">
                <a:solidFill>
                  <a:schemeClr val="tx1"/>
                </a:solidFill>
                <a:effectLst/>
                <a:latin typeface="Times New Roman"/>
                <a:ea typeface="新細明體"/>
                <a:cs typeface="Times New Roman"/>
              </a:rPr>
              <a:t>and 28 slave statues. These items were buried around </a:t>
            </a:r>
            <a:r>
              <a:rPr lang="en-HK" altLang="zh-CN" sz="1500" kern="1200" dirty="0" smtClean="0">
                <a:solidFill>
                  <a:schemeClr val="tx1"/>
                </a:solidFill>
                <a:effectLst/>
                <a:latin typeface="Times New Roman"/>
                <a:ea typeface="新細明體"/>
                <a:cs typeface="Times New Roman"/>
              </a:rPr>
              <a:t>AD</a:t>
            </a:r>
            <a:r>
              <a:rPr lang="en-US" sz="1500" kern="1200" dirty="0" smtClean="0">
                <a:solidFill>
                  <a:schemeClr val="tx1"/>
                </a:solidFill>
                <a:effectLst/>
                <a:latin typeface="Times New Roman"/>
                <a:ea typeface="新細明體"/>
                <a:cs typeface="Times New Roman"/>
              </a:rPr>
              <a:t>186-219</a:t>
            </a:r>
            <a:r>
              <a:rPr lang="en-US" sz="1500" kern="1200" dirty="0">
                <a:solidFill>
                  <a:schemeClr val="tx1"/>
                </a:solidFill>
                <a:effectLst/>
                <a:latin typeface="Times New Roman"/>
                <a:ea typeface="新細明體"/>
                <a:cs typeface="Times New Roman"/>
              </a:rPr>
              <a:t>, near the time of the Battl</a:t>
            </a:r>
            <a:r>
              <a:rPr lang="en-US" sz="1500" dirty="0">
                <a:solidFill>
                  <a:schemeClr val="tx1"/>
                </a:solidFill>
                <a:latin typeface="Times New Roman"/>
                <a:ea typeface="新細明體"/>
                <a:cs typeface="Times New Roman"/>
              </a:rPr>
              <a:t>e </a:t>
            </a:r>
            <a:r>
              <a:rPr lang="en-US" sz="1500" dirty="0" smtClean="0">
                <a:solidFill>
                  <a:schemeClr val="tx1"/>
                </a:solidFill>
                <a:latin typeface="Times New Roman"/>
                <a:ea typeface="新細明體"/>
                <a:cs typeface="Times New Roman"/>
              </a:rPr>
              <a:t>of Red </a:t>
            </a:r>
            <a:r>
              <a:rPr lang="en-US" sz="1500" dirty="0">
                <a:solidFill>
                  <a:schemeClr val="tx1"/>
                </a:solidFill>
                <a:latin typeface="Times New Roman"/>
                <a:ea typeface="新細明體"/>
                <a:cs typeface="Times New Roman"/>
              </a:rPr>
              <a:t>Cliffs </a:t>
            </a:r>
            <a:r>
              <a:rPr lang="en-US" sz="1500" dirty="0" smtClean="0">
                <a:solidFill>
                  <a:schemeClr val="tx1"/>
                </a:solidFill>
                <a:latin typeface="Times New Roman"/>
                <a:ea typeface="新細明體"/>
                <a:cs typeface="Times New Roman"/>
              </a:rPr>
              <a:t>(</a:t>
            </a:r>
            <a:r>
              <a:rPr lang="en-US" sz="1500" dirty="0" err="1" smtClean="0">
                <a:solidFill>
                  <a:schemeClr val="tx1"/>
                </a:solidFill>
                <a:latin typeface="Times New Roman"/>
                <a:ea typeface="新細明體"/>
                <a:cs typeface="Times New Roman"/>
              </a:rPr>
              <a:t>Chibi</a:t>
            </a:r>
            <a:r>
              <a:rPr lang="en-US" sz="1500" dirty="0" smtClean="0">
                <a:solidFill>
                  <a:schemeClr val="tx1"/>
                </a:solidFill>
                <a:latin typeface="Times New Roman"/>
                <a:ea typeface="新細明體"/>
                <a:cs typeface="Times New Roman"/>
              </a:rPr>
              <a:t>)(AD208</a:t>
            </a:r>
            <a:r>
              <a:rPr lang="en-US" sz="1500" dirty="0">
                <a:solidFill>
                  <a:schemeClr val="tx1"/>
                </a:solidFill>
                <a:latin typeface="Times New Roman"/>
                <a:ea typeface="新細明體"/>
                <a:cs typeface="Times New Roman"/>
              </a:rPr>
              <a:t>)</a:t>
            </a:r>
            <a:r>
              <a:rPr lang="en-US" sz="1500" kern="1200" dirty="0">
                <a:solidFill>
                  <a:schemeClr val="tx1"/>
                </a:solidFill>
                <a:effectLst/>
                <a:latin typeface="Times New Roman"/>
                <a:ea typeface="新細明體"/>
                <a:cs typeface="Times New Roman"/>
              </a:rPr>
              <a:t>. </a:t>
            </a:r>
            <a:r>
              <a:rPr lang="en-US" sz="1500" dirty="0">
                <a:solidFill>
                  <a:schemeClr val="tx1"/>
                </a:solidFill>
                <a:latin typeface="Times New Roman"/>
                <a:ea typeface="新細明體"/>
                <a:cs typeface="Times New Roman"/>
              </a:rPr>
              <a:t>The tomb statues show</a:t>
            </a:r>
            <a:r>
              <a:rPr lang="en-US" sz="1500" kern="1200" dirty="0">
                <a:solidFill>
                  <a:schemeClr val="tx1"/>
                </a:solidFill>
                <a:effectLst/>
                <a:latin typeface="Times New Roman"/>
                <a:ea typeface="新細明體"/>
                <a:cs typeface="Times New Roman"/>
              </a:rPr>
              <a:t> the importance of war horses in this era. </a:t>
            </a:r>
            <a:endParaRPr lang="zh-HK" sz="1500" dirty="0">
              <a:solidFill>
                <a:schemeClr val="tx1"/>
              </a:solidFill>
              <a:effectLst/>
              <a:latin typeface="Times New Roman"/>
              <a:ea typeface="新細明體"/>
              <a:cs typeface="Times New Roman"/>
            </a:endParaRPr>
          </a:p>
        </p:txBody>
      </p:sp>
    </p:spTree>
    <p:extLst>
      <p:ext uri="{BB962C8B-B14F-4D97-AF65-F5344CB8AC3E}">
        <p14:creationId xmlns:p14="http://schemas.microsoft.com/office/powerpoint/2010/main" val="12087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7" name="圖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043" y="1420177"/>
            <a:ext cx="3511076" cy="4866282"/>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10" name="TextBox 2"/>
          <p:cNvSpPr txBox="1"/>
          <p:nvPr/>
        </p:nvSpPr>
        <p:spPr>
          <a:xfrm>
            <a:off x="4728044" y="1420177"/>
            <a:ext cx="1174916" cy="424758"/>
          </a:xfrm>
          <a:prstGeom prst="rect">
            <a:avLst/>
          </a:prstGeom>
          <a:solidFill>
            <a:schemeClr val="accent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oAutofit/>
          </a:bodyPr>
          <a:lstStyle/>
          <a:p>
            <a:pPr>
              <a:spcAft>
                <a:spcPts val="0"/>
              </a:spcAft>
            </a:pPr>
            <a:r>
              <a:rPr lang="en-HK" altLang="zh-CN" sz="2000" kern="1200" dirty="0">
                <a:solidFill>
                  <a:srgbClr val="000000"/>
                </a:solidFill>
                <a:effectLst/>
                <a:latin typeface="Times New Roman"/>
                <a:ea typeface="新細明體"/>
                <a:cs typeface="Times New Roman"/>
              </a:rPr>
              <a:t>Cavalry</a:t>
            </a:r>
            <a:endParaRPr lang="zh-HK" sz="2000" dirty="0">
              <a:effectLst/>
              <a:latin typeface="Times New Roman"/>
              <a:ea typeface="新細明體"/>
              <a:cs typeface="Times New Roman"/>
            </a:endParaRPr>
          </a:p>
        </p:txBody>
      </p:sp>
      <p:sp>
        <p:nvSpPr>
          <p:cNvPr id="11" name="TextBox 18"/>
          <p:cNvSpPr txBox="1"/>
          <p:nvPr/>
        </p:nvSpPr>
        <p:spPr>
          <a:xfrm>
            <a:off x="4728044" y="2107697"/>
            <a:ext cx="3956962" cy="1673619"/>
          </a:xfrm>
          <a:prstGeom prst="rect">
            <a:avLst/>
          </a:prstGeom>
          <a:solidFill>
            <a:schemeClr val="accent4">
              <a:lumMod val="40000"/>
              <a:lumOff val="60000"/>
            </a:schemeClr>
          </a:solidFill>
          <a:ln>
            <a:noFill/>
          </a:ln>
        </p:spPr>
        <p:txBody>
          <a:bodyPr wrap="square" rtlCol="0">
            <a:noAutofit/>
          </a:bodyPr>
          <a:lstStyle/>
          <a:p>
            <a:pPr>
              <a:spcAft>
                <a:spcPts val="0"/>
              </a:spcAft>
            </a:pPr>
            <a:r>
              <a:rPr lang="en-HK" altLang="zh-TW" sz="1500" b="1" dirty="0">
                <a:solidFill>
                  <a:srgbClr val="000000"/>
                </a:solidFill>
                <a:latin typeface="Times New Roman" panose="02020603050405020304" pitchFamily="18" charset="0"/>
                <a:ea typeface="新細明體"/>
                <a:cs typeface="Times New Roman" panose="02020603050405020304" pitchFamily="18" charset="0"/>
              </a:rPr>
              <a:t>Quiz: </a:t>
            </a:r>
            <a:r>
              <a:rPr lang="en-HK" altLang="zh-TW" sz="1500" dirty="0">
                <a:solidFill>
                  <a:srgbClr val="000000"/>
                </a:solidFill>
                <a:latin typeface="Times New Roman" panose="02020603050405020304" pitchFamily="18" charset="0"/>
                <a:ea typeface="新細明體"/>
                <a:cs typeface="Times New Roman" panose="02020603050405020304" pitchFamily="18" charset="0"/>
              </a:rPr>
              <a:t>What is the advantage of cavalry not wearing armour?</a:t>
            </a:r>
            <a:endParaRPr lang="zh-HK" sz="1500" dirty="0">
              <a:effectLst/>
              <a:latin typeface="Times New Roman" panose="02020603050405020304" pitchFamily="18" charset="0"/>
              <a:ea typeface="新細明體"/>
              <a:cs typeface="Times New Roman" panose="02020603050405020304" pitchFamily="18" charset="0"/>
            </a:endParaRPr>
          </a:p>
        </p:txBody>
      </p:sp>
      <p:sp>
        <p:nvSpPr>
          <p:cNvPr id="12" name="文字方塊 11"/>
          <p:cNvSpPr txBox="1"/>
          <p:nvPr/>
        </p:nvSpPr>
        <p:spPr>
          <a:xfrm>
            <a:off x="4860288" y="2789718"/>
            <a:ext cx="3651363" cy="863600"/>
          </a:xfrm>
          <a:prstGeom prst="rect">
            <a:avLst/>
          </a:prstGeom>
          <a:solidFill>
            <a:schemeClr val="lt1"/>
          </a:solidFill>
          <a:ln w="6350">
            <a:solidFill>
              <a:schemeClr val="accent1">
                <a:lumMod val="7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HK" altLang="zh-CN" sz="1500" dirty="0">
                <a:solidFill>
                  <a:srgbClr val="FF0000"/>
                </a:solidFill>
                <a:latin typeface="Times New Roman" panose="02020603050405020304" pitchFamily="18" charset="0"/>
                <a:ea typeface="新細明體"/>
                <a:cs typeface="Times New Roman" panose="02020603050405020304" pitchFamily="18" charset="0"/>
              </a:rPr>
              <a:t>Since light cavalry did not wear armour, the loads of their horses could be lightened and they could run faster.</a:t>
            </a:r>
            <a:endParaRPr lang="zh-HK" sz="1500" kern="100" dirty="0">
              <a:effectLst/>
              <a:latin typeface="Times New Roman" panose="02020603050405020304" pitchFamily="18" charset="0"/>
              <a:ea typeface="新細明體"/>
              <a:cs typeface="Times New Roman" panose="02020603050405020304" pitchFamily="18" charset="0"/>
            </a:endParaRPr>
          </a:p>
        </p:txBody>
      </p:sp>
      <p:sp>
        <p:nvSpPr>
          <p:cNvPr id="13" name="TextBox 17"/>
          <p:cNvSpPr txBox="1"/>
          <p:nvPr/>
        </p:nvSpPr>
        <p:spPr>
          <a:xfrm>
            <a:off x="4728044" y="4525052"/>
            <a:ext cx="3956962" cy="784830"/>
          </a:xfrm>
          <a:prstGeom prst="rect">
            <a:avLst/>
          </a:prstGeom>
          <a:solidFill>
            <a:schemeClr val="accent6">
              <a:lumMod val="40000"/>
              <a:lumOff val="60000"/>
            </a:schemeClr>
          </a:solidFill>
          <a:ln>
            <a:noFill/>
          </a:ln>
        </p:spPr>
        <p:txBody>
          <a:bodyPr wrap="square" rtlCol="0">
            <a:spAutoFit/>
          </a:bodyPr>
          <a:lstStyle/>
          <a:p>
            <a:pPr>
              <a:spcAft>
                <a:spcPts val="0"/>
              </a:spcAft>
            </a:pPr>
            <a:r>
              <a:rPr lang="en-HK" altLang="zh-CN" sz="1500" dirty="0">
                <a:solidFill>
                  <a:srgbClr val="000000"/>
                </a:solidFill>
                <a:latin typeface="Times New Roman" panose="02020603050405020304" pitchFamily="18" charset="0"/>
                <a:ea typeface="新細明體"/>
                <a:cs typeface="Times New Roman" panose="02020603050405020304" pitchFamily="18" charset="0"/>
              </a:rPr>
              <a:t>No stirrups. Horsemen held reins to control the horse in one hand and a long weapon in the other hand. They had to be very skilful. </a:t>
            </a:r>
            <a:endParaRPr lang="zh-HK" sz="1500" dirty="0">
              <a:solidFill>
                <a:srgbClr val="000000"/>
              </a:solidFill>
              <a:latin typeface="Times New Roman" panose="02020603050405020304" pitchFamily="18" charset="0"/>
              <a:ea typeface="新細明體"/>
              <a:cs typeface="Times New Roman" panose="02020603050405020304" pitchFamily="18" charset="0"/>
            </a:endParaRPr>
          </a:p>
        </p:txBody>
      </p:sp>
      <p:cxnSp>
        <p:nvCxnSpPr>
          <p:cNvPr id="19" name="Elbow Connector 20"/>
          <p:cNvCxnSpPr/>
          <p:nvPr/>
        </p:nvCxnSpPr>
        <p:spPr>
          <a:xfrm flipV="1">
            <a:off x="2857969" y="3144623"/>
            <a:ext cx="1870075" cy="863600"/>
          </a:xfrm>
          <a:prstGeom prst="bentConnector3">
            <a:avLst>
              <a:gd name="adj1" fmla="val 50000"/>
            </a:avLst>
          </a:prstGeom>
          <a:ln w="28575">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Elbow Connector 20"/>
          <p:cNvCxnSpPr/>
          <p:nvPr/>
        </p:nvCxnSpPr>
        <p:spPr>
          <a:xfrm>
            <a:off x="3102061" y="5158179"/>
            <a:ext cx="1625983" cy="12700"/>
          </a:xfrm>
          <a:prstGeom prst="straightConnector1">
            <a:avLst/>
          </a:prstGeom>
          <a:ln w="28575">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 name="Oval 15"/>
          <p:cNvSpPr/>
          <p:nvPr/>
        </p:nvSpPr>
        <p:spPr>
          <a:xfrm>
            <a:off x="2454361" y="4944827"/>
            <a:ext cx="647700" cy="503555"/>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Tree>
    <p:extLst>
      <p:ext uri="{BB962C8B-B14F-4D97-AF65-F5344CB8AC3E}">
        <p14:creationId xmlns:p14="http://schemas.microsoft.com/office/powerpoint/2010/main" val="10628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1"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4935</TotalTime>
  <Words>3673</Words>
  <Application>Microsoft Office PowerPoint</Application>
  <PresentationFormat>如螢幕大小 (4:3)</PresentationFormat>
  <Paragraphs>248</Paragraphs>
  <Slides>26</Slides>
  <Notes>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26</vt:i4>
      </vt:variant>
    </vt:vector>
  </HeadingPairs>
  <TitlesOfParts>
    <vt:vector size="36" baseType="lpstr">
      <vt:lpstr>BiauKai</vt:lpstr>
      <vt:lpstr>Kaiti TC Regular</vt:lpstr>
      <vt:lpstr>Menlo Bold</vt:lpstr>
      <vt:lpstr>Microsoft YaHei</vt:lpstr>
      <vt:lpstr>宋体</vt:lpstr>
      <vt:lpstr>新細明體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trilink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albert lau</dc:creator>
  <cp:lastModifiedBy>CHU, Chi-fu</cp:lastModifiedBy>
  <cp:revision>1015</cp:revision>
  <dcterms:created xsi:type="dcterms:W3CDTF">2017-02-07T17:12:51Z</dcterms:created>
  <dcterms:modified xsi:type="dcterms:W3CDTF">2020-06-29T10:19:00Z</dcterms:modified>
</cp:coreProperties>
</file>